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300"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301"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971" autoAdjust="0"/>
    <p:restoredTop sz="94542" autoAdjust="0"/>
  </p:normalViewPr>
  <p:slideViewPr>
    <p:cSldViewPr snapToGrid="0">
      <p:cViewPr varScale="1">
        <p:scale>
          <a:sx n="68" d="100"/>
          <a:sy n="68" d="100"/>
        </p:scale>
        <p:origin x="96" y="150"/>
      </p:cViewPr>
      <p:guideLst/>
    </p:cSldViewPr>
  </p:slideViewPr>
  <p:outlineViewPr>
    <p:cViewPr>
      <p:scale>
        <a:sx n="33" d="100"/>
        <a:sy n="33" d="100"/>
      </p:scale>
      <p:origin x="0" y="-3321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9CB2F585-0B5B-4259-879A-FE2AC1B75C53}" type="datetimeFigureOut">
              <a:rPr lang="fa-IR" smtClean="0"/>
              <a:t>02/02/1445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57BAE1D-2E0F-4643-B222-7B72275AA0F1}" type="slidenum">
              <a:rPr lang="fa-IR" smtClean="0"/>
              <a:t>‹#›</a:t>
            </a:fld>
            <a:endParaRPr lang="fa-IR"/>
          </a:p>
        </p:txBody>
      </p:sp>
    </p:spTree>
    <p:extLst>
      <p:ext uri="{BB962C8B-B14F-4D97-AF65-F5344CB8AC3E}">
        <p14:creationId xmlns:p14="http://schemas.microsoft.com/office/powerpoint/2010/main" val="1319865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CB2F585-0B5B-4259-879A-FE2AC1B75C53}" type="datetimeFigureOut">
              <a:rPr lang="fa-IR" smtClean="0"/>
              <a:t>02/02/1445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57BAE1D-2E0F-4643-B222-7B72275AA0F1}" type="slidenum">
              <a:rPr lang="fa-IR" smtClean="0"/>
              <a:t>‹#›</a:t>
            </a:fld>
            <a:endParaRPr lang="fa-IR"/>
          </a:p>
        </p:txBody>
      </p:sp>
    </p:spTree>
    <p:extLst>
      <p:ext uri="{BB962C8B-B14F-4D97-AF65-F5344CB8AC3E}">
        <p14:creationId xmlns:p14="http://schemas.microsoft.com/office/powerpoint/2010/main" val="1414636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CB2F585-0B5B-4259-879A-FE2AC1B75C53}" type="datetimeFigureOut">
              <a:rPr lang="fa-IR" smtClean="0"/>
              <a:t>02/02/1445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57BAE1D-2E0F-4643-B222-7B72275AA0F1}" type="slidenum">
              <a:rPr lang="fa-IR" smtClean="0"/>
              <a:t>‹#›</a:t>
            </a:fld>
            <a:endParaRPr lang="fa-IR"/>
          </a:p>
        </p:txBody>
      </p:sp>
    </p:spTree>
    <p:extLst>
      <p:ext uri="{BB962C8B-B14F-4D97-AF65-F5344CB8AC3E}">
        <p14:creationId xmlns:p14="http://schemas.microsoft.com/office/powerpoint/2010/main" val="2702247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CB2F585-0B5B-4259-879A-FE2AC1B75C53}" type="datetimeFigureOut">
              <a:rPr lang="fa-IR" smtClean="0"/>
              <a:t>02/02/1445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57BAE1D-2E0F-4643-B222-7B72275AA0F1}" type="slidenum">
              <a:rPr lang="fa-IR" smtClean="0"/>
              <a:t>‹#›</a:t>
            </a:fld>
            <a:endParaRPr lang="fa-IR"/>
          </a:p>
        </p:txBody>
      </p:sp>
    </p:spTree>
    <p:extLst>
      <p:ext uri="{BB962C8B-B14F-4D97-AF65-F5344CB8AC3E}">
        <p14:creationId xmlns:p14="http://schemas.microsoft.com/office/powerpoint/2010/main" val="1395651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B2F585-0B5B-4259-879A-FE2AC1B75C53}" type="datetimeFigureOut">
              <a:rPr lang="fa-IR" smtClean="0"/>
              <a:t>02/02/1445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57BAE1D-2E0F-4643-B222-7B72275AA0F1}" type="slidenum">
              <a:rPr lang="fa-IR" smtClean="0"/>
              <a:t>‹#›</a:t>
            </a:fld>
            <a:endParaRPr lang="fa-IR"/>
          </a:p>
        </p:txBody>
      </p:sp>
    </p:spTree>
    <p:extLst>
      <p:ext uri="{BB962C8B-B14F-4D97-AF65-F5344CB8AC3E}">
        <p14:creationId xmlns:p14="http://schemas.microsoft.com/office/powerpoint/2010/main" val="1782711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9CB2F585-0B5B-4259-879A-FE2AC1B75C53}" type="datetimeFigureOut">
              <a:rPr lang="fa-IR" smtClean="0"/>
              <a:t>02/02/1445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57BAE1D-2E0F-4643-B222-7B72275AA0F1}" type="slidenum">
              <a:rPr lang="fa-IR" smtClean="0"/>
              <a:t>‹#›</a:t>
            </a:fld>
            <a:endParaRPr lang="fa-IR"/>
          </a:p>
        </p:txBody>
      </p:sp>
    </p:spTree>
    <p:extLst>
      <p:ext uri="{BB962C8B-B14F-4D97-AF65-F5344CB8AC3E}">
        <p14:creationId xmlns:p14="http://schemas.microsoft.com/office/powerpoint/2010/main" val="3576141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9CB2F585-0B5B-4259-879A-FE2AC1B75C53}" type="datetimeFigureOut">
              <a:rPr lang="fa-IR" smtClean="0"/>
              <a:t>02/02/1445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257BAE1D-2E0F-4643-B222-7B72275AA0F1}" type="slidenum">
              <a:rPr lang="fa-IR" smtClean="0"/>
              <a:t>‹#›</a:t>
            </a:fld>
            <a:endParaRPr lang="fa-IR"/>
          </a:p>
        </p:txBody>
      </p:sp>
    </p:spTree>
    <p:extLst>
      <p:ext uri="{BB962C8B-B14F-4D97-AF65-F5344CB8AC3E}">
        <p14:creationId xmlns:p14="http://schemas.microsoft.com/office/powerpoint/2010/main" val="951617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9CB2F585-0B5B-4259-879A-FE2AC1B75C53}" type="datetimeFigureOut">
              <a:rPr lang="fa-IR" smtClean="0"/>
              <a:t>02/02/1445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257BAE1D-2E0F-4643-B222-7B72275AA0F1}" type="slidenum">
              <a:rPr lang="fa-IR" smtClean="0"/>
              <a:t>‹#›</a:t>
            </a:fld>
            <a:endParaRPr lang="fa-IR"/>
          </a:p>
        </p:txBody>
      </p:sp>
    </p:spTree>
    <p:extLst>
      <p:ext uri="{BB962C8B-B14F-4D97-AF65-F5344CB8AC3E}">
        <p14:creationId xmlns:p14="http://schemas.microsoft.com/office/powerpoint/2010/main" val="2010083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B2F585-0B5B-4259-879A-FE2AC1B75C53}" type="datetimeFigureOut">
              <a:rPr lang="fa-IR" smtClean="0"/>
              <a:t>02/02/1445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257BAE1D-2E0F-4643-B222-7B72275AA0F1}" type="slidenum">
              <a:rPr lang="fa-IR" smtClean="0"/>
              <a:t>‹#›</a:t>
            </a:fld>
            <a:endParaRPr lang="fa-IR"/>
          </a:p>
        </p:txBody>
      </p:sp>
    </p:spTree>
    <p:extLst>
      <p:ext uri="{BB962C8B-B14F-4D97-AF65-F5344CB8AC3E}">
        <p14:creationId xmlns:p14="http://schemas.microsoft.com/office/powerpoint/2010/main" val="1183466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B2F585-0B5B-4259-879A-FE2AC1B75C53}" type="datetimeFigureOut">
              <a:rPr lang="fa-IR" smtClean="0"/>
              <a:t>02/02/1445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57BAE1D-2E0F-4643-B222-7B72275AA0F1}" type="slidenum">
              <a:rPr lang="fa-IR" smtClean="0"/>
              <a:t>‹#›</a:t>
            </a:fld>
            <a:endParaRPr lang="fa-IR"/>
          </a:p>
        </p:txBody>
      </p:sp>
    </p:spTree>
    <p:extLst>
      <p:ext uri="{BB962C8B-B14F-4D97-AF65-F5344CB8AC3E}">
        <p14:creationId xmlns:p14="http://schemas.microsoft.com/office/powerpoint/2010/main" val="1595696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B2F585-0B5B-4259-879A-FE2AC1B75C53}" type="datetimeFigureOut">
              <a:rPr lang="fa-IR" smtClean="0"/>
              <a:t>02/02/1445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57BAE1D-2E0F-4643-B222-7B72275AA0F1}" type="slidenum">
              <a:rPr lang="fa-IR" smtClean="0"/>
              <a:t>‹#›</a:t>
            </a:fld>
            <a:endParaRPr lang="fa-IR"/>
          </a:p>
        </p:txBody>
      </p:sp>
    </p:spTree>
    <p:extLst>
      <p:ext uri="{BB962C8B-B14F-4D97-AF65-F5344CB8AC3E}">
        <p14:creationId xmlns:p14="http://schemas.microsoft.com/office/powerpoint/2010/main" val="2192531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CB2F585-0B5B-4259-879A-FE2AC1B75C53}" type="datetimeFigureOut">
              <a:rPr lang="fa-IR" smtClean="0"/>
              <a:t>02/02/1445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57BAE1D-2E0F-4643-B222-7B72275AA0F1}" type="slidenum">
              <a:rPr lang="fa-IR" smtClean="0"/>
              <a:t>‹#›</a:t>
            </a:fld>
            <a:endParaRPr lang="fa-IR"/>
          </a:p>
        </p:txBody>
      </p:sp>
    </p:spTree>
    <p:extLst>
      <p:ext uri="{BB962C8B-B14F-4D97-AF65-F5344CB8AC3E}">
        <p14:creationId xmlns:p14="http://schemas.microsoft.com/office/powerpoint/2010/main" val="4107362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mtClean="0">
                <a:solidFill>
                  <a:srgbClr val="FF0000"/>
                </a:solidFill>
                <a:cs typeface="B Zar" panose="00000400000000000000" pitchFamily="2" charset="-78"/>
              </a:rPr>
              <a:t>عنوان مقاله</a:t>
            </a:r>
            <a:r>
              <a:rPr lang="fa-IR" smtClean="0">
                <a:cs typeface="B Zar" panose="00000400000000000000" pitchFamily="2" charset="-78"/>
              </a:rPr>
              <a:t>:پارامترهای قومی و محتوای انتقال تکنولوژی</a:t>
            </a:r>
            <a:endParaRPr lang="fa-IR">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نویسنده: </a:t>
            </a:r>
            <a:r>
              <a:rPr lang="fa-IR" smtClean="0">
                <a:cs typeface="B Zar" panose="00000400000000000000" pitchFamily="2" charset="-78"/>
              </a:rPr>
              <a:t>محمد توکل</a:t>
            </a:r>
          </a:p>
          <a:p>
            <a:r>
              <a:rPr lang="fa-IR" smtClean="0">
                <a:solidFill>
                  <a:srgbClr val="FF0000"/>
                </a:solidFill>
                <a:cs typeface="B Zar" panose="00000400000000000000" pitchFamily="2" charset="-78"/>
              </a:rPr>
              <a:t>منبع</a:t>
            </a:r>
            <a:r>
              <a:rPr lang="fa-IR" smtClean="0">
                <a:cs typeface="B Zar" panose="00000400000000000000" pitchFamily="2" charset="-78"/>
              </a:rPr>
              <a:t>: نامه علوم اجتماعی دانشگاه تهران زمستان 1382</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341286" y="4629106"/>
            <a:ext cx="4343255" cy="1963568"/>
          </a:xfrm>
          <a:prstGeom prst="rect">
            <a:avLst/>
          </a:prstGeom>
        </p:spPr>
      </p:pic>
    </p:spTree>
    <p:extLst>
      <p:ext uri="{BB962C8B-B14F-4D97-AF65-F5344CB8AC3E}">
        <p14:creationId xmlns:p14="http://schemas.microsoft.com/office/powerpoint/2010/main" val="1496856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حال اعم از اینکه تکنولوژی  را ارزشی با آزاد از ارزش بدانیم، با اینکه ارزش را ذاتی آن  بدانیم یا مربوط به استفاده کننده از آن، این یک واقعیت است که جهان سوم و با به طرف آن کشانده شده ایم. کشورهای صادر کننده تکنولوژی به طرق مختلف  وارد معامله با کشورهای وارد کننده می شوند و باصطلاح تکنولوژی خود را انتقال  می دهد. </a:t>
            </a:r>
            <a:endParaRPr lang="fa-IR">
              <a:cs typeface="B Zar" panose="00000400000000000000" pitchFamily="2" charset="-78"/>
            </a:endParaRPr>
          </a:p>
        </p:txBody>
      </p:sp>
    </p:spTree>
    <p:extLst>
      <p:ext uri="{BB962C8B-B14F-4D97-AF65-F5344CB8AC3E}">
        <p14:creationId xmlns:p14="http://schemas.microsoft.com/office/powerpoint/2010/main" val="3490530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prstClr val="black"/>
                </a:solidFill>
                <a:cs typeface="B Zar" panose="00000400000000000000" pitchFamily="2" charset="-78"/>
              </a:rPr>
              <a:t>از طریق صدور مجوز ساخت و عمل در کشوری  دیگر به عنوان  </a:t>
            </a:r>
            <a:r>
              <a:rPr lang="fa-IR" b="1">
                <a:solidFill>
                  <a:srgbClr val="FF0000"/>
                </a:solidFill>
                <a:cs typeface="B Zar" panose="00000400000000000000" pitchFamily="2" charset="-78"/>
              </a:rPr>
              <a:t>شعبه ای تحت نظارت </a:t>
            </a:r>
            <a:r>
              <a:rPr lang="fa-IR">
                <a:solidFill>
                  <a:prstClr val="black"/>
                </a:solidFill>
                <a:cs typeface="B Zar" panose="00000400000000000000" pitchFamily="2" charset="-78"/>
              </a:rPr>
              <a:t>(</a:t>
            </a:r>
            <a:r>
              <a:rPr lang="en-US">
                <a:solidFill>
                  <a:prstClr val="black"/>
                </a:solidFill>
                <a:cs typeface="B Zar" panose="00000400000000000000" pitchFamily="2" charset="-78"/>
              </a:rPr>
              <a:t>Licencing</a:t>
            </a:r>
            <a:r>
              <a:rPr lang="fa-IR">
                <a:solidFill>
                  <a:prstClr val="black"/>
                </a:solidFill>
                <a:cs typeface="B Zar" panose="00000400000000000000" pitchFamily="2" charset="-78"/>
              </a:rPr>
              <a:t>) از طریق  یک پروژه مشترک، به صورت کمک فنی، به صورت قرار داد مدیریت، به صروت پروژه های کامل سربسته و در بسته (</a:t>
            </a:r>
            <a:r>
              <a:rPr lang="en-US">
                <a:solidFill>
                  <a:prstClr val="black"/>
                </a:solidFill>
                <a:cs typeface="B Zar" panose="00000400000000000000" pitchFamily="2" charset="-78"/>
              </a:rPr>
              <a:t>Turnkey Project</a:t>
            </a:r>
            <a:r>
              <a:rPr lang="fa-IR">
                <a:solidFill>
                  <a:prstClr val="black"/>
                </a:solidFill>
                <a:cs typeface="B Zar" panose="00000400000000000000" pitchFamily="2" charset="-78"/>
              </a:rPr>
              <a:t>) به صورت ارسال ماشین آلات و محصولات  و یا از طریق سرمایه گذاری های مستقیم در خارج اما در هر صورت، بسیاری از موارد بلکه در اغلب  موارد، این جواب یافت.</a:t>
            </a:r>
            <a:endParaRPr lang="fa-IR"/>
          </a:p>
        </p:txBody>
      </p:sp>
    </p:spTree>
    <p:extLst>
      <p:ext uri="{BB962C8B-B14F-4D97-AF65-F5344CB8AC3E}">
        <p14:creationId xmlns:p14="http://schemas.microsoft.com/office/powerpoint/2010/main" val="1995723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دیون و قروضی خارجی جهت تامین مالی ان انتقال با به وجود آمدن دامی و دهان بزرگ بازی که هر چه را که این تکنولوژی و سایر بخش تها تولید می کنند می بلعد</a:t>
            </a:r>
          </a:p>
          <a:p>
            <a:pPr algn="just"/>
            <a:r>
              <a:rPr lang="fa-IR" smtClean="0">
                <a:cs typeface="B Zar" panose="00000400000000000000" pitchFamily="2" charset="-78"/>
              </a:rPr>
              <a:t>- تغییرات زیست محیطی شدید ناشی از این تکنولوژی ها و مهاجرت های انسانی مربوطه: چه تغییرات طبیعی و جمعیتی حاصل از این تکنولوژی ها اغلب تخریب تهای غیر قابل  جبرانی را به همراه دارد. </a:t>
            </a:r>
          </a:p>
          <a:p>
            <a:pPr algn="just"/>
            <a:r>
              <a:rPr lang="fa-IR" b="1" smtClean="0">
                <a:solidFill>
                  <a:srgbClr val="FF0000"/>
                </a:solidFill>
                <a:cs typeface="B Zar" panose="00000400000000000000" pitchFamily="2" charset="-78"/>
              </a:rPr>
              <a:t>دو گانگی و تضاد </a:t>
            </a:r>
            <a:r>
              <a:rPr lang="en-US" smtClean="0">
                <a:cs typeface="B Zar" panose="00000400000000000000" pitchFamily="2" charset="-78"/>
              </a:rPr>
              <a:t>Duation</a:t>
            </a:r>
            <a:r>
              <a:rPr lang="fa-IR" smtClean="0">
                <a:cs typeface="B Zar" panose="00000400000000000000" pitchFamily="2" charset="-78"/>
              </a:rPr>
              <a:t> بین بخشی صنعتی (انتقال تکنولوژی) و کشاورزی و تقریبا همیشه به ضرر تکنولوژی</a:t>
            </a:r>
            <a:endParaRPr lang="fa-IR">
              <a:cs typeface="B Zar" panose="00000400000000000000" pitchFamily="2" charset="-78"/>
            </a:endParaRPr>
          </a:p>
        </p:txBody>
      </p:sp>
    </p:spTree>
    <p:extLst>
      <p:ext uri="{BB962C8B-B14F-4D97-AF65-F5344CB8AC3E}">
        <p14:creationId xmlns:p14="http://schemas.microsoft.com/office/powerpoint/2010/main" val="1598528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بنابراین موضوعات مطروحه مهم بین صادر کنندگان تکنولوژی  و وارد کنندگان تکنولوژی حول محورهای زیر اند:</a:t>
            </a:r>
          </a:p>
          <a:p>
            <a:pPr algn="just"/>
            <a:r>
              <a:rPr lang="fa-IR" smtClean="0">
                <a:cs typeface="B Zar" panose="00000400000000000000" pitchFamily="2" charset="-78"/>
              </a:rPr>
              <a:t>چه کسی تکنولوژی  بعد از صدور را کنترل کند، صادر کننده یا واردکننده هدف این کنترل بر استفاده های ممکن از تکنولوژی منتقل شده و مساله نگهداری و حفظ دانش فنی مربوطه و سری ماندن آن برای سازنده آن می شود. </a:t>
            </a:r>
          </a:p>
          <a:p>
            <a:pPr algn="just"/>
            <a:r>
              <a:rPr lang="fa-IR" smtClean="0">
                <a:cs typeface="B Zar" panose="00000400000000000000" pitchFamily="2" charset="-78"/>
              </a:rPr>
              <a:t>این اتهام که تکنولوژی تماما منتقل نمی شود، بلکه صادر کننده فقط قسمتی از آن صادر می کند. </a:t>
            </a:r>
          </a:p>
          <a:p>
            <a:pPr algn="just"/>
            <a:r>
              <a:rPr lang="fa-IR" smtClean="0">
                <a:cs typeface="B Zar" panose="00000400000000000000" pitchFamily="2" charset="-78"/>
              </a:rPr>
              <a:t>این که قیمت فروش یا اجاره تکنولوژی یک طرفه، در بست و بدون ارائه یک منطق تعیین و توسط صادرکنندگان  اعمال می شود. </a:t>
            </a:r>
            <a:endParaRPr lang="fa-IR">
              <a:cs typeface="B Zar" panose="00000400000000000000" pitchFamily="2" charset="-78"/>
            </a:endParaRPr>
          </a:p>
        </p:txBody>
      </p:sp>
      <p:sp>
        <p:nvSpPr>
          <p:cNvPr id="4" name="Flowchart: Process 3"/>
          <p:cNvSpPr/>
          <p:nvPr/>
        </p:nvSpPr>
        <p:spPr>
          <a:xfrm>
            <a:off x="1842867" y="5116147"/>
            <a:ext cx="2504049" cy="119575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صادر کنندگان تکنولوژی</a:t>
            </a:r>
            <a:endParaRPr lang="fa-IR" b="1">
              <a:solidFill>
                <a:srgbClr val="FF0000"/>
              </a:solidFill>
            </a:endParaRPr>
          </a:p>
        </p:txBody>
      </p:sp>
    </p:spTree>
    <p:extLst>
      <p:ext uri="{BB962C8B-B14F-4D97-AF65-F5344CB8AC3E}">
        <p14:creationId xmlns:p14="http://schemas.microsoft.com/office/powerpoint/2010/main" val="1097503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اینکه اقدامات محدود کننده ای توسط صادر کننده پرواز کننده به عمل می آید از قبیل : محدودیت بازار فروش، زمینه های محدود استفاده از ان تکنولوژی،سوء استفاده از تمهیدات کنترل کیفیت و شرایط  محدودیت های دیگر. </a:t>
            </a:r>
          </a:p>
          <a:p>
            <a:pPr algn="just"/>
            <a:r>
              <a:rPr lang="fa-IR" smtClean="0">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3524205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نقش منفی حکومت ها، هم صادر کننده و هم وارد کننده  و به خصوص صادر کننده در چگونگی جریان، تداوم و یا قطع این انتقال</a:t>
            </a:r>
          </a:p>
          <a:p>
            <a:pPr algn="just"/>
            <a:r>
              <a:rPr lang="fa-IR" smtClean="0">
                <a:cs typeface="B Zar" panose="00000400000000000000" pitchFamily="2" charset="-78"/>
              </a:rPr>
              <a:t>اشتغال ذهنی بسیاری از سیاست مداران، سیاستگزاران، برنامه ریزان و مجریان بی طرف و ملی به خصوص در بسیاری از کشورهای جهان سوم این بوده است که در مقابل این فشارها و مشکلات اجرای انتقال تکنولوژی، جهان سوم چه باید بکند و کدام راه ها بهتر است یا ضررش کمتر است؟</a:t>
            </a:r>
            <a:endParaRPr lang="fa-IR">
              <a:cs typeface="B Zar" panose="00000400000000000000" pitchFamily="2" charset="-78"/>
            </a:endParaRPr>
          </a:p>
        </p:txBody>
      </p:sp>
    </p:spTree>
    <p:extLst>
      <p:ext uri="{BB962C8B-B14F-4D97-AF65-F5344CB8AC3E}">
        <p14:creationId xmlns:p14="http://schemas.microsoft.com/office/powerpoint/2010/main" val="455010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ما وارد نقطه نظر ها نمی شویم  فقط آنها را تحت 15 تز یا واقعیت یا بند مطرح می کنیم: شرح هر تز با اعداد و ارقام و شرح تفصیل در مقاله مفصل تر دیگری بیابد و اما آنها: </a:t>
            </a:r>
          </a:p>
          <a:p>
            <a:pPr algn="just"/>
            <a:r>
              <a:rPr lang="fa-IR" smtClean="0">
                <a:cs typeface="B Zar" panose="00000400000000000000" pitchFamily="2" charset="-78"/>
              </a:rPr>
              <a:t>1-</a:t>
            </a:r>
            <a:r>
              <a:rPr lang="fa-IR" b="1" smtClean="0">
                <a:solidFill>
                  <a:srgbClr val="FF0000"/>
                </a:solidFill>
                <a:cs typeface="B Zar" panose="00000400000000000000" pitchFamily="2" charset="-78"/>
              </a:rPr>
              <a:t> فاکت اول</a:t>
            </a:r>
            <a:r>
              <a:rPr lang="fa-IR" smtClean="0">
                <a:cs typeface="B Zar" panose="00000400000000000000" pitchFamily="2" charset="-78"/>
              </a:rPr>
              <a:t>: ما و سایر کشورهای جهان سوم به لحاظ تکنولویکی سطح نازلی داریم و فاصله زیاید با کشورهای  صادرکننده تکنولوژی. بیش از 90 درصد داشنمندان و تکنولوژیست  ها در ان اردو (صادر کنندگان تکنولوژی) فعالند و حدود 90 درصد سرمایه گذاری در مطالعات و تولید تکنولوژی در ان جا صورت می گیرد. </a:t>
            </a:r>
            <a:endParaRPr lang="fa-IR">
              <a:cs typeface="B Zar" panose="00000400000000000000" pitchFamily="2" charset="-78"/>
            </a:endParaRPr>
          </a:p>
        </p:txBody>
      </p:sp>
    </p:spTree>
    <p:extLst>
      <p:ext uri="{BB962C8B-B14F-4D97-AF65-F5344CB8AC3E}">
        <p14:creationId xmlns:p14="http://schemas.microsoft.com/office/powerpoint/2010/main" val="1420680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ما و سایر کشورهای جهان سوم در اصل پذیرفته ایم که برای آینده جامعه مان در توسعه ملی مان تکنولوژی را از خارج بگیریم</a:t>
            </a:r>
            <a:endParaRPr lang="fa-IR">
              <a:cs typeface="B Zar" panose="00000400000000000000" pitchFamily="2" charset="-78"/>
            </a:endParaRPr>
          </a:p>
        </p:txBody>
      </p:sp>
    </p:spTree>
    <p:extLst>
      <p:ext uri="{BB962C8B-B14F-4D97-AF65-F5344CB8AC3E}">
        <p14:creationId xmlns:p14="http://schemas.microsoft.com/office/powerpoint/2010/main" val="16474634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دیون و قروض خارجی جهت تامین مالی این انتقال با به وجود آمدن دامی و دهان بزرگ بازی که هر چه را که این تکنولوژی و سایر بخش ها تولید می کنند می بلعد. </a:t>
            </a:r>
          </a:p>
          <a:p>
            <a:pPr algn="just"/>
            <a:r>
              <a:rPr lang="fa-IR" smtClean="0">
                <a:cs typeface="B Zar" panose="00000400000000000000" pitchFamily="2" charset="-78"/>
              </a:rPr>
              <a:t>تغییرات زیست محیطی شدید ناشی از این تکنولوژی ها و مهاجرت های انسانی مربوطه: چه تغییرات طبیعی  و جمعیتی حاصل از این تکنولوژی ها اغلب تخریب های غیر قابل جبرانی را به همراه دارد. </a:t>
            </a:r>
            <a:endParaRPr lang="fa-IR">
              <a:cs typeface="B Zar" panose="00000400000000000000" pitchFamily="2" charset="-78"/>
            </a:endParaRPr>
          </a:p>
        </p:txBody>
      </p:sp>
    </p:spTree>
    <p:extLst>
      <p:ext uri="{BB962C8B-B14F-4D97-AF65-F5344CB8AC3E}">
        <p14:creationId xmlns:p14="http://schemas.microsoft.com/office/powerpoint/2010/main" val="3354501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دوگانگی و تضاد </a:t>
            </a:r>
            <a:r>
              <a:rPr lang="en-US" smtClean="0">
                <a:cs typeface="B Zar" panose="00000400000000000000" pitchFamily="2" charset="-78"/>
              </a:rPr>
              <a:t>dualism</a:t>
            </a:r>
            <a:r>
              <a:rPr lang="fa-IR" smtClean="0">
                <a:cs typeface="B Zar" panose="00000400000000000000" pitchFamily="2" charset="-78"/>
              </a:rPr>
              <a:t> بین بخش صنعتی (انتقال تکنولوژی) و کشاورزی، و تقریبا همیشه به ضرر کشاورزی. </a:t>
            </a:r>
          </a:p>
          <a:p>
            <a:pPr algn="just"/>
            <a:r>
              <a:rPr lang="fa-IR" smtClean="0">
                <a:cs typeface="B Zar" panose="00000400000000000000" pitchFamily="2" charset="-78"/>
              </a:rPr>
              <a:t>بنابراین موضوعات مطروحه  مهم بین صادر کنندگان تکنولوژی و وارد کنندگان تکنولوژی حول محورهای زیر اند: </a:t>
            </a:r>
          </a:p>
          <a:p>
            <a:pPr algn="just"/>
            <a:r>
              <a:rPr lang="fa-IR" smtClean="0">
                <a:cs typeface="B Zar" panose="00000400000000000000" pitchFamily="2" charset="-78"/>
              </a:rPr>
              <a:t>چه کسی تکنولوژی بعد از صدور را کنترل کند، صادر کننده یا وارد کننده. هدف این کنترل، کنترل بر استفاده ممکن از تکنولوژی منتقل شده و </a:t>
            </a:r>
            <a:r>
              <a:rPr lang="fa-IR" b="1" smtClean="0">
                <a:solidFill>
                  <a:srgbClr val="FF0000"/>
                </a:solidFill>
                <a:cs typeface="B Zar" panose="00000400000000000000" pitchFamily="2" charset="-78"/>
              </a:rPr>
              <a:t>مساله نگهداری  و حفظ دانش </a:t>
            </a:r>
            <a:r>
              <a:rPr lang="fa-IR" smtClean="0">
                <a:cs typeface="B Zar" panose="00000400000000000000" pitchFamily="2" charset="-78"/>
              </a:rPr>
              <a:t>فنی مربوطه و سری ماندن آن برای سازنده آن می شود.  </a:t>
            </a:r>
            <a:endParaRPr lang="fa-IR">
              <a:cs typeface="B Zar" panose="00000400000000000000" pitchFamily="2" charset="-78"/>
            </a:endParaRPr>
          </a:p>
        </p:txBody>
      </p:sp>
    </p:spTree>
    <p:extLst>
      <p:ext uri="{BB962C8B-B14F-4D97-AF65-F5344CB8AC3E}">
        <p14:creationId xmlns:p14="http://schemas.microsoft.com/office/powerpoint/2010/main" val="2871584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صفحات محدودی که پیش رو دارید، ما تنها به ترسیم زمینه کلی و طرح مسائل اساسی در مورد انتقال تکنولوژی خواهیم پرداخت. نخست باید با ذکر این واقعیت شروع کنیم  که در بین جوامع مختلف و من جمله در میان کشورهای جهان سوم، یکی دو دهه اخیر توسعه از طریق صنعتی شدن، تصور گردیده است. این در حالی است که مفهوم مرکزی در صنعتی شدن، تکنولوژی است. </a:t>
            </a:r>
            <a:endParaRPr lang="fa-IR">
              <a:cs typeface="B Zar" panose="00000400000000000000" pitchFamily="2" charset="-78"/>
            </a:endParaRPr>
          </a:p>
        </p:txBody>
      </p:sp>
      <p:sp>
        <p:nvSpPr>
          <p:cNvPr id="4" name="Flowchart: Process 3"/>
          <p:cNvSpPr/>
          <p:nvPr/>
        </p:nvSpPr>
        <p:spPr>
          <a:xfrm>
            <a:off x="838200" y="3795423"/>
            <a:ext cx="3445566" cy="157700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مفهوم مرکزی در صنعتی شدن</a:t>
            </a:r>
            <a:endParaRPr lang="fa-IR" b="1">
              <a:solidFill>
                <a:srgbClr val="FF0000"/>
              </a:solidFill>
            </a:endParaRPr>
          </a:p>
        </p:txBody>
      </p:sp>
    </p:spTree>
    <p:extLst>
      <p:ext uri="{BB962C8B-B14F-4D97-AF65-F5344CB8AC3E}">
        <p14:creationId xmlns:p14="http://schemas.microsoft.com/office/powerpoint/2010/main" val="22401391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اتهام که تکنولوژی تماما منتقل نمی شود، بلکه صادر کننده فقط قسمتی از آن را صادر می کند. </a:t>
            </a:r>
          </a:p>
          <a:p>
            <a:pPr algn="just"/>
            <a:r>
              <a:rPr lang="fa-IR" smtClean="0">
                <a:cs typeface="B Zar" panose="00000400000000000000" pitchFamily="2" charset="-78"/>
              </a:rPr>
              <a:t>این که قیمت فروش یا اجازه  تکنولوژی یک طرفه، در بست و بدون ارائه یک منطق تعیین و توسط صادر کنندگان اعمال می شود. </a:t>
            </a:r>
          </a:p>
          <a:p>
            <a:pPr algn="just"/>
            <a:r>
              <a:rPr lang="fa-IR" smtClean="0">
                <a:cs typeface="B Zar" panose="00000400000000000000" pitchFamily="2" charset="-78"/>
              </a:rPr>
              <a:t>اینکه اقدامات محدود کننده ای توسط صادر کننده بر وارد کننده به عمل می اید از قبیل: محدودیت بازار فروش، زمینه های محدود استفاده از تکنولوژی، سوء استفاده از تمهیدات کنترل کیفیت و شرایط و محدودیت های دیگر. </a:t>
            </a:r>
            <a:endParaRPr lang="fa-IR">
              <a:cs typeface="B Zar" panose="00000400000000000000" pitchFamily="2" charset="-78"/>
            </a:endParaRPr>
          </a:p>
        </p:txBody>
      </p:sp>
    </p:spTree>
    <p:extLst>
      <p:ext uri="{BB962C8B-B14F-4D97-AF65-F5344CB8AC3E}">
        <p14:creationId xmlns:p14="http://schemas.microsoft.com/office/powerpoint/2010/main" val="18391336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نقش منفی حکومت </a:t>
            </a:r>
            <a:r>
              <a:rPr lang="fa-IR" smtClean="0">
                <a:cs typeface="B Zar" panose="00000400000000000000" pitchFamily="2" charset="-78"/>
              </a:rPr>
              <a:t>ها </a:t>
            </a:r>
            <a:r>
              <a:rPr lang="fa-IR" smtClean="0">
                <a:cs typeface="B Zar" panose="00000400000000000000" pitchFamily="2" charset="-78"/>
              </a:rPr>
              <a:t>هم صادر کننده و هم وارد کننده و به خصوص صادر کننده، در چگونگی جریان، تداوم  و یا قطع این انتقال. </a:t>
            </a:r>
          </a:p>
          <a:p>
            <a:pPr algn="just"/>
            <a:r>
              <a:rPr lang="fa-IR" smtClean="0">
                <a:cs typeface="B Zar" panose="00000400000000000000" pitchFamily="2" charset="-78"/>
              </a:rPr>
              <a:t>اشتغال ذهنی بسیاری از سیاست مداران، سیاست گزاران، برنامه ریزان و مجریان بی طرف و ملی به خصوص در بسیاری از کشورهای جهان سوم این بوده است که در مقابل این فشارها و مشکلات  اجرای انتقال تکنولوژی، جهان سوم چه باید بکند و کدام راه ها بهتر است یا ضررش کمتر است؟</a:t>
            </a:r>
            <a:endParaRPr lang="fa-IR">
              <a:cs typeface="B Zar" panose="00000400000000000000" pitchFamily="2" charset="-78"/>
            </a:endParaRPr>
          </a:p>
        </p:txBody>
      </p:sp>
    </p:spTree>
    <p:extLst>
      <p:ext uri="{BB962C8B-B14F-4D97-AF65-F5344CB8AC3E}">
        <p14:creationId xmlns:p14="http://schemas.microsoft.com/office/powerpoint/2010/main" val="28928055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ما وارد نقطه نظر نمی شویم فقط آنها را تحت 15 تز یا واقعیت یا بند مطرح می کنیم: شرح هر تز اعداد و ارقام  و شرح تفصیل در مقاله مفصلتر دیگری باید بیابد، و اما آنها: </a:t>
            </a:r>
          </a:p>
          <a:p>
            <a:pPr algn="just"/>
            <a:r>
              <a:rPr lang="fa-IR" smtClean="0">
                <a:cs typeface="B Zar" panose="00000400000000000000" pitchFamily="2" charset="-78"/>
              </a:rPr>
              <a:t>1- </a:t>
            </a:r>
            <a:r>
              <a:rPr lang="fa-IR" b="1" smtClean="0">
                <a:solidFill>
                  <a:srgbClr val="FF0000"/>
                </a:solidFill>
                <a:cs typeface="B Zar" panose="00000400000000000000" pitchFamily="2" charset="-78"/>
              </a:rPr>
              <a:t>فاکت اول</a:t>
            </a:r>
            <a:r>
              <a:rPr lang="fa-IR" smtClean="0">
                <a:cs typeface="B Zar" panose="00000400000000000000" pitchFamily="2" charset="-78"/>
              </a:rPr>
              <a:t>: ما و سایر کشورهای جهان سوم به لحاظ تکنولوژیکی سطح نازلی داریم و فاصله زیادی با کشورهای صادر کننده تکنولوژی. بیش از 90 درصد  دانشمندان و تکنولوژیست ها در آن اردو (صادر کنندگان تکنولوژی) فعالند و حدود 90 سرمایه گذاری در مطالعات و تولید تکنولوژی در انجا صورت می گیرد. </a:t>
            </a:r>
          </a:p>
          <a:p>
            <a:pPr algn="just"/>
            <a:r>
              <a:rPr lang="fa-IR" smtClean="0">
                <a:cs typeface="B Zar" panose="00000400000000000000" pitchFamily="2" charset="-78"/>
              </a:rPr>
              <a:t>2- به دلیل تز فوق به جای کلمه خثنای «</a:t>
            </a:r>
            <a:r>
              <a:rPr lang="fa-IR" b="1" smtClean="0">
                <a:solidFill>
                  <a:srgbClr val="FF0000"/>
                </a:solidFill>
                <a:cs typeface="B Zar" panose="00000400000000000000" pitchFamily="2" charset="-78"/>
              </a:rPr>
              <a:t>انتقال تکنولوژی</a:t>
            </a:r>
            <a:r>
              <a:rPr lang="fa-IR" smtClean="0">
                <a:cs typeface="B Zar" panose="00000400000000000000" pitchFamily="2" charset="-78"/>
              </a:rPr>
              <a:t>» باید صحبت از صدور تکنولوژی و وورد تکنولوژی کرد. </a:t>
            </a:r>
            <a:endParaRPr lang="fa-IR">
              <a:cs typeface="B Zar" panose="00000400000000000000" pitchFamily="2" charset="-78"/>
            </a:endParaRPr>
          </a:p>
        </p:txBody>
      </p:sp>
    </p:spTree>
    <p:extLst>
      <p:ext uri="{BB962C8B-B14F-4D97-AF65-F5344CB8AC3E}">
        <p14:creationId xmlns:p14="http://schemas.microsoft.com/office/powerpoint/2010/main" val="2482844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3- ما و سایر کشورهای جهان سوم در اصل پذیرفته ایم که برای آینده ملی مان تکنولوژی را از خارج بگیریم- با همه مشکلات و تبعات منفی که دارد. </a:t>
            </a:r>
          </a:p>
          <a:p>
            <a:pPr algn="just"/>
            <a:r>
              <a:rPr lang="fa-IR" smtClean="0">
                <a:cs typeface="B Zar" panose="00000400000000000000" pitchFamily="2" charset="-78"/>
              </a:rPr>
              <a:t>4- ما به عنوان وارد کنندگان تکنولوژی و کشورهای پیشفته و شرکت های مربوطه شان به عنوان  صادر کنندگان تکنولوژی از موقعیت یکسان و برابر برخوردار نیستیم. آنها  بدرجات و لحاظ های مختلف خود را و منافع خود را در این ارتباط «</a:t>
            </a:r>
            <a:r>
              <a:rPr lang="fa-IR" b="1" smtClean="0">
                <a:solidFill>
                  <a:srgbClr val="FF0000"/>
                </a:solidFill>
                <a:cs typeface="B Zar" panose="00000400000000000000" pitchFamily="2" charset="-78"/>
              </a:rPr>
              <a:t>انتقال</a:t>
            </a:r>
            <a:r>
              <a:rPr lang="fa-IR" smtClean="0">
                <a:cs typeface="B Zar" panose="00000400000000000000" pitchFamily="2" charset="-78"/>
              </a:rPr>
              <a:t>»  اعمال می کنند و از جایگاه  ممتاز در این رابطه دو گانه برخوردارند. </a:t>
            </a:r>
            <a:endParaRPr lang="fa-IR">
              <a:cs typeface="B Zar" panose="00000400000000000000" pitchFamily="2" charset="-78"/>
            </a:endParaRPr>
          </a:p>
        </p:txBody>
      </p:sp>
    </p:spTree>
    <p:extLst>
      <p:ext uri="{BB962C8B-B14F-4D97-AF65-F5344CB8AC3E}">
        <p14:creationId xmlns:p14="http://schemas.microsoft.com/office/powerpoint/2010/main" val="2499503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5- کم کردن فاصله بین جهان سوم وارد کننده  و انهای صادر کننده، وضعیت بهتر در معامله باصطلاح «</a:t>
            </a:r>
            <a:r>
              <a:rPr lang="fa-IR" b="1" smtClean="0">
                <a:solidFill>
                  <a:srgbClr val="FF0000"/>
                </a:solidFill>
                <a:cs typeface="B Zar" panose="00000400000000000000" pitchFamily="2" charset="-78"/>
              </a:rPr>
              <a:t>انتقال</a:t>
            </a:r>
            <a:r>
              <a:rPr lang="fa-IR" smtClean="0">
                <a:cs typeface="B Zar" panose="00000400000000000000" pitchFamily="2" charset="-78"/>
              </a:rPr>
              <a:t>» در برخواهند داشت و نتایج منفی را کم خواهد کرد و نتایج مثبت این انتقال را افزایش خواهد داد. </a:t>
            </a:r>
          </a:p>
          <a:p>
            <a:pPr algn="just"/>
            <a:r>
              <a:rPr lang="fa-IR" smtClean="0">
                <a:cs typeface="B Zar" panose="00000400000000000000" pitchFamily="2" charset="-78"/>
              </a:rPr>
              <a:t>6- تکنولوژی همراه با خود و با به عنوان ذاتی خود، همراه با منافعی که برای ما می آورد، مشکلات، فشارها و تنگناهایی را نیز بر ما تحمیل خواهند کرد. </a:t>
            </a:r>
          </a:p>
        </p:txBody>
      </p:sp>
    </p:spTree>
    <p:extLst>
      <p:ext uri="{BB962C8B-B14F-4D97-AF65-F5344CB8AC3E}">
        <p14:creationId xmlns:p14="http://schemas.microsoft.com/office/powerpoint/2010/main" val="3424741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7- تکنولوژی، حداکثر قلمبه ای است که خاک مناسب می خواهد. یک مطالعه محیط شناسی ملی به لحاظ وضعیت اجتماعی- اقتصادی- سیاسی – فرهنگی لازم است که انجام شود و همین طور یک مطالعه محیط شناسی بین المللی جهت بررسی محدودیت ها، فشارها، شرایط  و اجبارات فراملیتی. حاصل این دو مطالعه باید در کانال مهندسی اجتماعی و توده ای بیفتد تا جامعه را به طرف انتخاب تکنولوژی مناسب برای انتقال و شرایط مناسب برای توقیق آن ببرد، و در سیاست علمی- تجاری- اقتصادی خارجی با چشم باز و اگاهی و سنجیدگی عمل شود. </a:t>
            </a:r>
          </a:p>
          <a:p>
            <a:endParaRPr lang="fa-IR"/>
          </a:p>
        </p:txBody>
      </p:sp>
      <p:sp>
        <p:nvSpPr>
          <p:cNvPr id="4" name="Flowchart: Process 3"/>
          <p:cNvSpPr/>
          <p:nvPr/>
        </p:nvSpPr>
        <p:spPr>
          <a:xfrm rot="10800000" flipH="1" flipV="1">
            <a:off x="838200" y="4557931"/>
            <a:ext cx="4043289" cy="135207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انتخاب تکنولوژی مناسب</a:t>
            </a:r>
            <a:endParaRPr lang="fa-IR" b="1">
              <a:solidFill>
                <a:srgbClr val="FF0000"/>
              </a:solidFill>
            </a:endParaRPr>
          </a:p>
        </p:txBody>
      </p:sp>
    </p:spTree>
    <p:extLst>
      <p:ext uri="{BB962C8B-B14F-4D97-AF65-F5344CB8AC3E}">
        <p14:creationId xmlns:p14="http://schemas.microsoft.com/office/powerpoint/2010/main" val="8408358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جان سوم انتقال تکنولوژی اساسا باید به عنوان یک قدم و مرحله گذرا و اضطراری به حساب آید. در نتیجه یکی از اهداف در این رابطه باید </a:t>
            </a:r>
            <a:r>
              <a:rPr lang="fa-IR" b="1" smtClean="0">
                <a:solidFill>
                  <a:srgbClr val="FF0000"/>
                </a:solidFill>
                <a:cs typeface="B Zar" panose="00000400000000000000" pitchFamily="2" charset="-78"/>
              </a:rPr>
              <a:t>بسط دانش و تکنیک ملی </a:t>
            </a:r>
            <a:r>
              <a:rPr lang="fa-IR" smtClean="0">
                <a:cs typeface="B Zar" panose="00000400000000000000" pitchFamily="2" charset="-78"/>
              </a:rPr>
              <a:t>جهت جایگزین شدن آن باشد. </a:t>
            </a:r>
          </a:p>
          <a:p>
            <a:pPr algn="just"/>
            <a:r>
              <a:rPr lang="fa-IR" smtClean="0">
                <a:cs typeface="B Zar" panose="00000400000000000000" pitchFamily="2" charset="-78"/>
              </a:rPr>
              <a:t>9- در نتیجه در جهان سوم یک  برنامه تحقیق و توسعه </a:t>
            </a:r>
            <a:r>
              <a:rPr lang="en-US" smtClean="0">
                <a:cs typeface="B Zar" panose="00000400000000000000" pitchFamily="2" charset="-78"/>
              </a:rPr>
              <a:t>R and D</a:t>
            </a:r>
            <a:r>
              <a:rPr lang="fa-IR" smtClean="0">
                <a:cs typeface="B Zar" panose="00000400000000000000" pitchFamily="2" charset="-78"/>
              </a:rPr>
              <a:t> قوی قبل و همراه تکنولوژی باید اندیشیده شود و به ان عمل شود. ما در همین رابطه یک مدیریت </a:t>
            </a:r>
            <a:r>
              <a:rPr lang="en-US" smtClean="0">
                <a:cs typeface="B Zar" panose="00000400000000000000" pitchFamily="2" charset="-78"/>
              </a:rPr>
              <a:t>R and D</a:t>
            </a:r>
            <a:r>
              <a:rPr lang="fa-IR" smtClean="0">
                <a:cs typeface="B Zar" panose="00000400000000000000" pitchFamily="2" charset="-78"/>
              </a:rPr>
              <a:t> درست، کارا، پر قدرت، توانمند و مسلح به امکانات احتیاج داریم تا در سطح عمل و نه گفتار دست به کار شود. </a:t>
            </a:r>
            <a:endParaRPr lang="fa-IR">
              <a:cs typeface="B Zar" panose="00000400000000000000" pitchFamily="2" charset="-78"/>
            </a:endParaRPr>
          </a:p>
        </p:txBody>
      </p:sp>
    </p:spTree>
    <p:extLst>
      <p:ext uri="{BB962C8B-B14F-4D97-AF65-F5344CB8AC3E}">
        <p14:creationId xmlns:p14="http://schemas.microsoft.com/office/powerpoint/2010/main" val="11555622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10- صرف صدور هر تکنولوژی و تکنولوژی به صورت بسته ای </a:t>
            </a:r>
            <a:r>
              <a:rPr lang="en-US" smtClean="0">
                <a:cs typeface="B Zar" panose="00000400000000000000" pitchFamily="2" charset="-78"/>
              </a:rPr>
              <a:t>packaged</a:t>
            </a:r>
            <a:r>
              <a:rPr lang="fa-IR" smtClean="0">
                <a:cs typeface="B Zar" panose="00000400000000000000" pitchFamily="2" charset="-78"/>
              </a:rPr>
              <a:t> اساسا تامین کننده منافع صادر کنندگان تکنولوژیست تا کشورهای وارد کننده ان. </a:t>
            </a:r>
            <a:endParaRPr lang="fa-IR">
              <a:cs typeface="B Zar" panose="00000400000000000000" pitchFamily="2" charset="-78"/>
            </a:endParaRPr>
          </a:p>
        </p:txBody>
      </p:sp>
      <p:sp>
        <p:nvSpPr>
          <p:cNvPr id="4" name="Flowchart: Process 3"/>
          <p:cNvSpPr/>
          <p:nvPr/>
        </p:nvSpPr>
        <p:spPr>
          <a:xfrm>
            <a:off x="838200" y="3727939"/>
            <a:ext cx="2602523" cy="122388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صرف صدور هر تکنولوژی</a:t>
            </a:r>
            <a:endParaRPr lang="fa-IR" b="1">
              <a:solidFill>
                <a:srgbClr val="FF0000"/>
              </a:solidFill>
            </a:endParaRPr>
          </a:p>
        </p:txBody>
      </p:sp>
    </p:spTree>
    <p:extLst>
      <p:ext uri="{BB962C8B-B14F-4D97-AF65-F5344CB8AC3E}">
        <p14:creationId xmlns:p14="http://schemas.microsoft.com/office/powerpoint/2010/main" val="1333640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smtClean="0">
                <a:cs typeface="B Zar" panose="00000400000000000000" pitchFamily="2" charset="-78"/>
              </a:rPr>
              <a:t>11- انطباق و سازگاری تکنولوژی (و لو مناسب) با محئدودیت ها و امکانات ملی هم به لحاظ منابع ملی – طبیعی و هم به لحاظ نیروی انسانی مناسب، باید قبل از تصمیم به وارد کردن تکنولوژی انجام پذیرد – و نه  بعد از آن. دو مثال عینی حاکی از سنجیدگی در این مورد: یکی خرید کارخانجات نساجی دست دوم انگلیسی توسط ژاپن در اوایل توسعه صنعتی جهت صرفه جویی مالی، مثال دوم، باز در ژاپن در جریان پروسه صنعتی شدن، تاکید موفق بر صنایع روستایی در ژاپن جهت کمک به رفع بیکاری در روستا ها (3)</a:t>
            </a:r>
            <a:endParaRPr lang="fa-IR">
              <a:cs typeface="B Zar" panose="00000400000000000000" pitchFamily="2" charset="-78"/>
            </a:endParaRPr>
          </a:p>
        </p:txBody>
      </p:sp>
      <p:sp>
        <p:nvSpPr>
          <p:cNvPr id="4" name="Flowchart: Process 3"/>
          <p:cNvSpPr/>
          <p:nvPr/>
        </p:nvSpPr>
        <p:spPr>
          <a:xfrm>
            <a:off x="838200" y="4557932"/>
            <a:ext cx="2771335" cy="120982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وارد کردن تکنولوژی</a:t>
            </a:r>
            <a:endParaRPr lang="fa-IR" b="1">
              <a:solidFill>
                <a:srgbClr val="FF0000"/>
              </a:solidFill>
            </a:endParaRPr>
          </a:p>
        </p:txBody>
      </p:sp>
    </p:spTree>
    <p:extLst>
      <p:ext uri="{BB962C8B-B14F-4D97-AF65-F5344CB8AC3E}">
        <p14:creationId xmlns:p14="http://schemas.microsoft.com/office/powerpoint/2010/main" val="12855645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12- </a:t>
            </a:r>
            <a:r>
              <a:rPr lang="fa-IR" b="1" smtClean="0">
                <a:solidFill>
                  <a:srgbClr val="FF0000"/>
                </a:solidFill>
                <a:cs typeface="B Zar" panose="00000400000000000000" pitchFamily="2" charset="-78"/>
              </a:rPr>
              <a:t>مدیریت تکنولوژی </a:t>
            </a:r>
            <a:r>
              <a:rPr lang="fa-IR" smtClean="0">
                <a:cs typeface="B Zar" panose="00000400000000000000" pitchFamily="2" charset="-78"/>
              </a:rPr>
              <a:t>مناسب مساله ایست که  در جهان سوم جدی گرفته نشده  و این یکی از علل اساسی شکست  توسعه تکنولوژیکی ملی است. ما حداقل  به همان اندازه که در تکنولوژی از غرب فاصله داریم. د رمدیریت فاصله داریم. در نتیجه در کنار شکاف تکنولوژیکی با کشورهای پیشرفته باید شکاف مدیریتی با کشورهای پیشرفته هم به عنوان یک مشکل مطرح باشد (2)</a:t>
            </a:r>
            <a:endParaRPr lang="fa-IR">
              <a:cs typeface="B Zar" panose="00000400000000000000" pitchFamily="2" charset="-78"/>
            </a:endParaRPr>
          </a:p>
        </p:txBody>
      </p:sp>
    </p:spTree>
    <p:extLst>
      <p:ext uri="{BB962C8B-B14F-4D97-AF65-F5344CB8AC3E}">
        <p14:creationId xmlns:p14="http://schemas.microsoft.com/office/powerpoint/2010/main" val="1662068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تعاریف متعددی از تکنولوژی موجود است، ولی همگی شامل جنبه های اجتماعی، معرفتی، </a:t>
            </a:r>
            <a:r>
              <a:rPr lang="fa-IR" smtClean="0">
                <a:cs typeface="B Zar" panose="00000400000000000000" pitchFamily="2" charset="-78"/>
              </a:rPr>
              <a:t>اطلاعاتی </a:t>
            </a:r>
            <a:r>
              <a:rPr lang="fa-IR" smtClean="0">
                <a:cs typeface="B Zar" panose="00000400000000000000" pitchFamily="2" charset="-78"/>
              </a:rPr>
              <a:t>مهارتی و کاربردی مختلف می شوند. چند تعریف معروفی که از تکنولوژی ارائه عبارتند از: </a:t>
            </a:r>
          </a:p>
          <a:p>
            <a:pPr algn="just"/>
            <a:endParaRPr lang="fa-IR">
              <a:cs typeface="B Zar" panose="00000400000000000000" pitchFamily="2" charset="-78"/>
            </a:endParaRPr>
          </a:p>
        </p:txBody>
      </p:sp>
      <p:sp>
        <p:nvSpPr>
          <p:cNvPr id="4" name="Flowchart: Process 3"/>
          <p:cNvSpPr/>
          <p:nvPr/>
        </p:nvSpPr>
        <p:spPr>
          <a:xfrm>
            <a:off x="838200" y="3150198"/>
            <a:ext cx="4009292" cy="170219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جنبه های اجتماعی، معرفتی، اطلاعاتی مهارتی و کاربردی</a:t>
            </a:r>
            <a:endParaRPr lang="fa-IR" b="1">
              <a:solidFill>
                <a:srgbClr val="FF0000"/>
              </a:solidFill>
            </a:endParaRPr>
          </a:p>
        </p:txBody>
      </p:sp>
    </p:spTree>
    <p:extLst>
      <p:ext uri="{BB962C8B-B14F-4D97-AF65-F5344CB8AC3E}">
        <p14:creationId xmlns:p14="http://schemas.microsoft.com/office/powerpoint/2010/main" val="11357923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12- مدیریت تکنولوژی مناسب مساله ایست که در جهان سوم جدی گرفته نشده و این یکی از </a:t>
            </a:r>
            <a:r>
              <a:rPr lang="fa-IR" b="1" smtClean="0">
                <a:solidFill>
                  <a:srgbClr val="FF0000"/>
                </a:solidFill>
                <a:cs typeface="B Zar" panose="00000400000000000000" pitchFamily="2" charset="-78"/>
              </a:rPr>
              <a:t>علل اساسی شکست توسعه تکنولوژیکی ملی </a:t>
            </a:r>
            <a:r>
              <a:rPr lang="fa-IR" smtClean="0">
                <a:cs typeface="B Zar" panose="00000400000000000000" pitchFamily="2" charset="-78"/>
              </a:rPr>
              <a:t>است. ما حداقل به همان اندازه که در تکنولوژی از غرب فاصله داریم در مدیریت فاصله داریم، در نتیجه در کنار شکاف تکنولوژیکی با کشورهای پیشرفته بایدشکاف مدیریتی با کشورهای پیشرفته هم به عنوان یک مشکل مطرح باشد. (2)</a:t>
            </a:r>
            <a:endParaRPr lang="fa-IR">
              <a:cs typeface="B Zar" panose="00000400000000000000" pitchFamily="2" charset="-78"/>
            </a:endParaRPr>
          </a:p>
        </p:txBody>
      </p:sp>
    </p:spTree>
    <p:extLst>
      <p:ext uri="{BB962C8B-B14F-4D97-AF65-F5344CB8AC3E}">
        <p14:creationId xmlns:p14="http://schemas.microsoft.com/office/powerpoint/2010/main" val="30704273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13- همراه با ورود تکنولوژی، کنترل تولید و کنترل کیفیت باید شدیدا اعمال شود- مساله ای که در جان سوم معمولا سرسری گرفته می شود. در حاصل این که </a:t>
            </a:r>
            <a:r>
              <a:rPr lang="fa-IR" b="1" smtClean="0">
                <a:solidFill>
                  <a:srgbClr val="FF0000"/>
                </a:solidFill>
                <a:cs typeface="B Zar" panose="00000400000000000000" pitchFamily="2" charset="-78"/>
              </a:rPr>
              <a:t>تکنولوژیکی</a:t>
            </a:r>
            <a:r>
              <a:rPr lang="fa-IR" smtClean="0">
                <a:cs typeface="B Zar" panose="00000400000000000000" pitchFamily="2" charset="-78"/>
              </a:rPr>
              <a:t> با کشورهای پیشرفته باید شکاف مدیریتی با کشورهای پیشرفته هم به عنوان یک مشکل مطرح باشد. (2)</a:t>
            </a:r>
            <a:endParaRPr lang="fa-IR">
              <a:cs typeface="B Zar" panose="00000400000000000000" pitchFamily="2" charset="-78"/>
            </a:endParaRPr>
          </a:p>
        </p:txBody>
      </p:sp>
    </p:spTree>
    <p:extLst>
      <p:ext uri="{BB962C8B-B14F-4D97-AF65-F5344CB8AC3E}">
        <p14:creationId xmlns:p14="http://schemas.microsoft.com/office/powerpoint/2010/main" val="3647585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همراه با ورود تکنولوژی، </a:t>
            </a:r>
            <a:r>
              <a:rPr lang="fa-IR" b="1" smtClean="0">
                <a:solidFill>
                  <a:srgbClr val="FF0000"/>
                </a:solidFill>
                <a:cs typeface="B Zar" panose="00000400000000000000" pitchFamily="2" charset="-78"/>
              </a:rPr>
              <a:t>کنترل تولید و کنترل کیفیت </a:t>
            </a:r>
            <a:r>
              <a:rPr lang="fa-IR" smtClean="0">
                <a:cs typeface="B Zar" panose="00000400000000000000" pitchFamily="2" charset="-78"/>
              </a:rPr>
              <a:t>باید شدیدا اعمال شود- مساله ای که در جهان سوم معمولا سرسری گرفته می شود. حاصل این که تکنولوژی انتقال یافته هم افت کمی تولید دارد و هم افت کیفی تولید و در نتیجه نمی توانند با همتای غربی خود رقابت کند. </a:t>
            </a:r>
            <a:endParaRPr lang="fa-IR">
              <a:cs typeface="B Zar" panose="00000400000000000000" pitchFamily="2" charset="-78"/>
            </a:endParaRPr>
          </a:p>
        </p:txBody>
      </p:sp>
    </p:spTree>
    <p:extLst>
      <p:ext uri="{BB962C8B-B14F-4D97-AF65-F5344CB8AC3E}">
        <p14:creationId xmlns:p14="http://schemas.microsoft.com/office/powerpoint/2010/main" val="34667818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دیمی و بی برنامه عمل کردن (یعنی نداشتن یک استراتژی سنجیده) در انتقال تکنولوژی حتی نتایج دیمی هم نخواهد داشت. همه اش ضرر خواهد بود. همان طور که در خود ماشین  حتی اگر یک چرخ دنده  از مجموعه بیرون بماند، کار می خوابد، در حوزه انتقال تکنولوژی هم همین طور است. در کشورهای جهان سوم هم باید یک چارچوب سنجیده از نیازها، امکانات و برنامه های توسعه ای  تنظیم شود که </a:t>
            </a:r>
            <a:r>
              <a:rPr lang="fa-IR" smtClean="0">
                <a:cs typeface="B Zar" panose="00000400000000000000" pitchFamily="2" charset="-78"/>
              </a:rPr>
              <a:t>در درون آن جای خالی تکنولوژی مناسب و لازم انتقال ارزیابی و تعیین شده باشد و بر طبق آن، این انقتال صورت پذیرد و در راستای تحقق آن اهداف (5)</a:t>
            </a:r>
            <a:endParaRPr lang="fa-IR">
              <a:cs typeface="B Zar" panose="00000400000000000000" pitchFamily="2" charset="-78"/>
            </a:endParaRPr>
          </a:p>
        </p:txBody>
      </p:sp>
      <p:sp>
        <p:nvSpPr>
          <p:cNvPr id="4" name="Flowchart: Process 3"/>
          <p:cNvSpPr/>
          <p:nvPr/>
        </p:nvSpPr>
        <p:spPr>
          <a:xfrm>
            <a:off x="1885071" y="4656406"/>
            <a:ext cx="2616591" cy="111134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انتقال تکنولوژی</a:t>
            </a:r>
            <a:endParaRPr lang="fa-IR" b="1">
              <a:solidFill>
                <a:srgbClr val="FF0000"/>
              </a:solidFill>
            </a:endParaRPr>
          </a:p>
        </p:txBody>
      </p:sp>
    </p:spTree>
    <p:extLst>
      <p:ext uri="{BB962C8B-B14F-4D97-AF65-F5344CB8AC3E}">
        <p14:creationId xmlns:p14="http://schemas.microsoft.com/office/powerpoint/2010/main" val="909063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تصمیم گیری انتقال تکنولوژی </a:t>
            </a:r>
            <a:r>
              <a:rPr lang="fa-IR" smtClean="0">
                <a:cs typeface="B Zar" panose="00000400000000000000" pitchFamily="2" charset="-78"/>
              </a:rPr>
              <a:t>باید در بالاترین رده نظامت اجتماعی صورت گیرد و بر پایه تحقیقات و ترتبیات نهادی برای شناسایی، انطباق و جذب مدیریت </a:t>
            </a:r>
            <a:r>
              <a:rPr lang="en-US" smtClean="0">
                <a:cs typeface="B Zar" panose="00000400000000000000" pitchFamily="2" charset="-78"/>
              </a:rPr>
              <a:t>R and D</a:t>
            </a:r>
            <a:r>
              <a:rPr lang="fa-IR" smtClean="0">
                <a:cs typeface="B Zar" panose="00000400000000000000" pitchFamily="2" charset="-78"/>
              </a:rPr>
              <a:t> درست، کارا، پرقدرت، توانمند و مسلح به امکانات احتیاج داریم تا در سطح عمل و نه گفتار دست به کار شود.</a:t>
            </a:r>
          </a:p>
          <a:p>
            <a:pPr algn="just"/>
            <a:endParaRPr lang="fa-IR">
              <a:cs typeface="B Zar" panose="00000400000000000000" pitchFamily="2" charset="-78"/>
            </a:endParaRPr>
          </a:p>
        </p:txBody>
      </p:sp>
    </p:spTree>
    <p:extLst>
      <p:ext uri="{BB962C8B-B14F-4D97-AF65-F5344CB8AC3E}">
        <p14:creationId xmlns:p14="http://schemas.microsoft.com/office/powerpoint/2010/main" val="32227920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10-صرف صدور هر تکنولوژی و تکنولوژی به صورت بسته ای </a:t>
            </a:r>
            <a:r>
              <a:rPr lang="en-US" smtClean="0">
                <a:cs typeface="B Zar" panose="00000400000000000000" pitchFamily="2" charset="-78"/>
              </a:rPr>
              <a:t>Packaged</a:t>
            </a:r>
            <a:r>
              <a:rPr lang="fa-IR" smtClean="0">
                <a:cs typeface="B Zar" panose="00000400000000000000" pitchFamily="2" charset="-78"/>
              </a:rPr>
              <a:t> اساسا تامین کننده منافع صادر کنندگان تکنولوژیست با کشورهای وارد کننده آن.</a:t>
            </a:r>
          </a:p>
          <a:p>
            <a:pPr algn="just"/>
            <a:r>
              <a:rPr lang="fa-IR" smtClean="0">
                <a:cs typeface="B Zar" panose="00000400000000000000" pitchFamily="2" charset="-78"/>
              </a:rPr>
              <a:t>11- </a:t>
            </a:r>
            <a:r>
              <a:rPr lang="fa-IR" b="1" smtClean="0">
                <a:solidFill>
                  <a:srgbClr val="FF0000"/>
                </a:solidFill>
                <a:cs typeface="B Zar" panose="00000400000000000000" pitchFamily="2" charset="-78"/>
              </a:rPr>
              <a:t>انطباق و سازگار تکنولوژی </a:t>
            </a:r>
            <a:r>
              <a:rPr lang="fa-IR" smtClean="0">
                <a:cs typeface="B Zar" panose="00000400000000000000" pitchFamily="2" charset="-78"/>
              </a:rPr>
              <a:t>(و لو مناسب) با محدودیت ها و امکانات ملی هم به لحاظ منابع مادی – طبیعی و هم به لحاظ نیروی انسانی مناسب، باید قبیل از تصمیم به وارد کردن تکنولوژی انجام پذیرد- و نه بعد آز آن. دو مثال عینی حاکی از سنجیدگی در این مورد: یکی خزید کارخانجات نساجی دست دوم انگلیسی توسط ژاپن در جریان پروسه ژاپن در اوایل توسعه صنعتی جهت صرفه جویی مالی. مثال دوم، باز در ژاپن در جریان پروسه صنعتی شدن، تاکید موفق بر صنایع روستایی در ژآپن جهت کمک به رفع بیکاری در روستاها (3)</a:t>
            </a:r>
            <a:endParaRPr lang="fa-IR">
              <a:cs typeface="B Zar" panose="00000400000000000000" pitchFamily="2" charset="-78"/>
            </a:endParaRPr>
          </a:p>
        </p:txBody>
      </p:sp>
    </p:spTree>
    <p:extLst>
      <p:ext uri="{BB962C8B-B14F-4D97-AF65-F5344CB8AC3E}">
        <p14:creationId xmlns:p14="http://schemas.microsoft.com/office/powerpoint/2010/main" val="6951365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12- مدیریت تکنولوژی مناسب مساله ایست که در جهان سوم جدی گرفته نشده و این یکی از علل اساسی شکست توسعه تکنولوژیکی ملی است. ما حداقل به همان اندازه که در تکنولوژی از غرب فاصله داریم در مدیریت فاصله  داریم. در نتیجه در کنار شکاف تکنولوژیکی با کشورهای پیشرفته باید شکاف مدیریتی با کشورهای پیشرفته هم به عنوان یک مشکل مطرح باشد. (4)</a:t>
            </a:r>
          </a:p>
          <a:p>
            <a:pPr algn="just"/>
            <a:endParaRPr lang="fa-IR">
              <a:cs typeface="B Zar" panose="00000400000000000000" pitchFamily="2" charset="-78"/>
            </a:endParaRPr>
          </a:p>
        </p:txBody>
      </p:sp>
      <p:sp>
        <p:nvSpPr>
          <p:cNvPr id="4" name="Flowchart: Process 3"/>
          <p:cNvSpPr/>
          <p:nvPr/>
        </p:nvSpPr>
        <p:spPr>
          <a:xfrm>
            <a:off x="838200" y="4001294"/>
            <a:ext cx="3432517" cy="158331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توسعه تکنولوژیکی ملی</a:t>
            </a:r>
            <a:endParaRPr lang="fa-IR" b="1">
              <a:solidFill>
                <a:srgbClr val="FF0000"/>
              </a:solidFill>
            </a:endParaRPr>
          </a:p>
        </p:txBody>
      </p:sp>
    </p:spTree>
    <p:extLst>
      <p:ext uri="{BB962C8B-B14F-4D97-AF65-F5344CB8AC3E}">
        <p14:creationId xmlns:p14="http://schemas.microsoft.com/office/powerpoint/2010/main" val="13454347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13- همراه با </a:t>
            </a:r>
            <a:r>
              <a:rPr lang="fa-IR" b="1" smtClean="0">
                <a:solidFill>
                  <a:srgbClr val="FF0000"/>
                </a:solidFill>
                <a:cs typeface="B Zar" panose="00000400000000000000" pitchFamily="2" charset="-78"/>
              </a:rPr>
              <a:t>ورود تکنولوژی</a:t>
            </a:r>
            <a:r>
              <a:rPr lang="fa-IR" smtClean="0">
                <a:cs typeface="B Zar" panose="00000400000000000000" pitchFamily="2" charset="-78"/>
              </a:rPr>
              <a:t>، کنترل تولید و کنترل کیفیت باید شدیدا اعمال شود- مساله ای که در جهان سوم معمولا سرسری گرفته می شود. حاصل این که تکنولوژی انتقال یافته هم افت کمی تولید دارد و هم افت کیفی تولید دارد و هم افت کیفی تولید و در نتیجه نمی تواند با همتای غربی خود رقابت کند. </a:t>
            </a:r>
            <a:endParaRPr lang="fa-IR">
              <a:cs typeface="B Zar" panose="00000400000000000000" pitchFamily="2" charset="-78"/>
            </a:endParaRPr>
          </a:p>
        </p:txBody>
      </p:sp>
    </p:spTree>
    <p:extLst>
      <p:ext uri="{BB962C8B-B14F-4D97-AF65-F5344CB8AC3E}">
        <p14:creationId xmlns:p14="http://schemas.microsoft.com/office/powerpoint/2010/main" val="6574290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14- دیمی و بی برنامه عمل کردن (یعنی نداشتن یک استراتژی سنجیده) در انتقال تکنولوژی حتی نتایج دیمی هم نخواهد داشت. همه اش ضرر خواهد بود. همان طور که در خود ماشین حتی اگر یک چرخ دنده از مجموعه بیرون بماند، کار می خوابد، در حوزه انتقال تکنولوژی هم همین طور است. در کشورهای جهان سوم هم باید یک چارچوب سنجیده از نیازها، امکانات و لازم انتقال ارزیابی و تعیین شده باشد و بر طبق آن، این انتقال صورت پذیرد و در راستای تحقق آن اهداف (5)</a:t>
            </a:r>
            <a:endParaRPr lang="fa-IR">
              <a:cs typeface="B Zar" panose="00000400000000000000" pitchFamily="2" charset="-78"/>
            </a:endParaRPr>
          </a:p>
        </p:txBody>
      </p:sp>
      <p:sp>
        <p:nvSpPr>
          <p:cNvPr id="4" name="Flowchart: Process 3"/>
          <p:cNvSpPr/>
          <p:nvPr/>
        </p:nvSpPr>
        <p:spPr>
          <a:xfrm>
            <a:off x="838200" y="4332849"/>
            <a:ext cx="3066757" cy="118168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انتقال تکنولوژی</a:t>
            </a:r>
            <a:endParaRPr lang="fa-IR" b="1">
              <a:solidFill>
                <a:srgbClr val="FF0000"/>
              </a:solidFill>
            </a:endParaRPr>
          </a:p>
        </p:txBody>
      </p:sp>
    </p:spTree>
    <p:extLst>
      <p:ext uri="{BB962C8B-B14F-4D97-AF65-F5344CB8AC3E}">
        <p14:creationId xmlns:p14="http://schemas.microsoft.com/office/powerpoint/2010/main" val="39605316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fa-IR" smtClean="0">
                <a:cs typeface="B Zar" panose="00000400000000000000" pitchFamily="2" charset="-78"/>
              </a:rPr>
              <a:t>تصمیم گیری انتقال تکنولوژی باید در بالاترین رده نظامت اجتماعی صورت گیرد و بر پایه تحقیقات و ترتبیات نهادی برای شناسایی، انطباق و جذب تکنولوژی از خارج و با  توجه به شرایط، مقتضیات، امکانات، محدودیت ها و ملاحظات </a:t>
            </a:r>
            <a:r>
              <a:rPr lang="fa-IR" b="1" smtClean="0">
                <a:solidFill>
                  <a:srgbClr val="FF0000"/>
                </a:solidFill>
                <a:cs typeface="B Zar" panose="00000400000000000000" pitchFamily="2" charset="-78"/>
              </a:rPr>
              <a:t>هفت گانه </a:t>
            </a:r>
            <a:r>
              <a:rPr lang="fa-IR" smtClean="0">
                <a:cs typeface="B Zar" panose="00000400000000000000" pitchFamily="2" charset="-78"/>
              </a:rPr>
              <a:t>زیر:</a:t>
            </a:r>
          </a:p>
          <a:p>
            <a:pPr algn="just"/>
            <a:r>
              <a:rPr lang="fa-IR" smtClean="0">
                <a:cs typeface="B Zar" panose="00000400000000000000" pitchFamily="2" charset="-78"/>
              </a:rPr>
              <a:t>- علمی- تکنیکی – نیروی انسانی تخصصی</a:t>
            </a:r>
          </a:p>
          <a:p>
            <a:pPr algn="just"/>
            <a:r>
              <a:rPr lang="fa-IR" smtClean="0">
                <a:cs typeface="B Zar" panose="00000400000000000000" pitchFamily="2" charset="-78"/>
              </a:rPr>
              <a:t>فرهنگی – ذهنی</a:t>
            </a:r>
          </a:p>
          <a:p>
            <a:pPr algn="just"/>
            <a:r>
              <a:rPr lang="fa-IR" smtClean="0">
                <a:cs typeface="B Zar" panose="00000400000000000000" pitchFamily="2" charset="-78"/>
              </a:rPr>
              <a:t>مذهبی- شرعی</a:t>
            </a:r>
          </a:p>
          <a:p>
            <a:pPr algn="just"/>
            <a:r>
              <a:rPr lang="fa-IR" smtClean="0">
                <a:cs typeface="B Zar" panose="00000400000000000000" pitchFamily="2" charset="-78"/>
              </a:rPr>
              <a:t>اقتصادی – تجاری- مدیریتی</a:t>
            </a:r>
          </a:p>
          <a:p>
            <a:pPr algn="just"/>
            <a:r>
              <a:rPr lang="fa-IR" smtClean="0">
                <a:cs typeface="B Zar" panose="00000400000000000000" pitchFamily="2" charset="-78"/>
              </a:rPr>
              <a:t>سیاسی</a:t>
            </a:r>
          </a:p>
          <a:p>
            <a:pPr algn="just"/>
            <a:r>
              <a:rPr lang="fa-IR" smtClean="0">
                <a:cs typeface="B Zar" panose="00000400000000000000" pitchFamily="2" charset="-78"/>
              </a:rPr>
              <a:t>جامعه شناختی(مثل جمعیت، برابری، شخصیت اجتماعی)</a:t>
            </a:r>
          </a:p>
          <a:p>
            <a:pPr algn="just"/>
            <a:r>
              <a:rPr lang="fa-IR" smtClean="0">
                <a:cs typeface="B Zar" panose="00000400000000000000" pitchFamily="2" charset="-78"/>
              </a:rPr>
              <a:t>بین المللی</a:t>
            </a:r>
            <a:endParaRPr lang="fa-IR">
              <a:cs typeface="B Zar" panose="00000400000000000000" pitchFamily="2" charset="-78"/>
            </a:endParaRPr>
          </a:p>
        </p:txBody>
      </p:sp>
    </p:spTree>
    <p:extLst>
      <p:ext uri="{BB962C8B-B14F-4D97-AF65-F5344CB8AC3E}">
        <p14:creationId xmlns:p14="http://schemas.microsoft.com/office/powerpoint/2010/main" val="4173613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تعاریف متعددی از تکنولوژی موجود است، ولی همگی شامل جنبه های اجتماعی، معرفتی ، اطلاعاتی، مهارتی و کاربردی  مختلف می شوند. چند تعریف معروفی که از تکنولوژی ارائه شده عبارتند از:</a:t>
            </a:r>
          </a:p>
          <a:p>
            <a:pPr algn="just"/>
            <a:endParaRPr lang="fa-IR">
              <a:cs typeface="B Zar" panose="00000400000000000000" pitchFamily="2" charset="-78"/>
            </a:endParaRPr>
          </a:p>
        </p:txBody>
      </p:sp>
    </p:spTree>
    <p:extLst>
      <p:ext uri="{BB962C8B-B14F-4D97-AF65-F5344CB8AC3E}">
        <p14:creationId xmlns:p14="http://schemas.microsoft.com/office/powerpoint/2010/main" val="27845411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البته ناگفته نماند که طبق برنامه پنج ساله اخیر ایران «ایجاد مرکز توسه تکنولوژی صنعتی زیر نظر ریاست جمهوری جهت برنامه ریزی و نظرات بر توسعه تکنولوژی کشور در برنامه اول توسعه پیش بینی شده است. ولی تحقق و کارکرد عملی آن را باید هنوز ببینیم (6)</a:t>
            </a:r>
            <a:endParaRPr lang="fa-IR">
              <a:cs typeface="B Zar" panose="00000400000000000000" pitchFamily="2" charset="-78"/>
            </a:endParaRPr>
          </a:p>
        </p:txBody>
      </p:sp>
    </p:spTree>
    <p:extLst>
      <p:ext uri="{BB962C8B-B14F-4D97-AF65-F5344CB8AC3E}">
        <p14:creationId xmlns:p14="http://schemas.microsoft.com/office/powerpoint/2010/main" val="20041272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خصوص با توجه به وزن سنگینی که برای هزینه های خارجی، در ارتاط با کشورهای پیشرفته ، در برنامه پیش بینی شده بود، اندیشیدن در این راستا بسیار لازم و اساسی بوده است. در برنامه، ارقام زیر برای سه وزارت: صنایع، صنایع سنگین، معادن و فلزات و شرکت ملی پتروشیمی پیش بینی گردیده بوده: </a:t>
            </a:r>
            <a:endParaRPr lang="fa-IR">
              <a:cs typeface="B Zar" panose="00000400000000000000" pitchFamily="2" charset="-78"/>
            </a:endParaRPr>
          </a:p>
        </p:txBody>
      </p:sp>
    </p:spTree>
    <p:extLst>
      <p:ext uri="{BB962C8B-B14F-4D97-AF65-F5344CB8AC3E}">
        <p14:creationId xmlns:p14="http://schemas.microsoft.com/office/powerpoint/2010/main" val="4583641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 هزینه های ارزی سرمایه گذاری صنایع مصرفی			770 میلیون دلار</a:t>
            </a:r>
          </a:p>
          <a:p>
            <a:pPr algn="just"/>
            <a:r>
              <a:rPr lang="fa-IR" smtClean="0">
                <a:cs typeface="B Zar" panose="00000400000000000000" pitchFamily="2" charset="-78"/>
              </a:rPr>
              <a:t>- هزینه های ارزی سرمایه گذاری صنایع واسطه ای			65 میلیارد دلار</a:t>
            </a:r>
          </a:p>
          <a:p>
            <a:pPr algn="just"/>
            <a:r>
              <a:rPr lang="fa-IR" smtClean="0">
                <a:cs typeface="B Zar" panose="00000400000000000000" pitchFamily="2" charset="-78"/>
              </a:rPr>
              <a:t>هزینه های ارزی سرمایه گذاری صنایع سرمایه ای 			¼ میلیارد دلار</a:t>
            </a:r>
          </a:p>
          <a:p>
            <a:pPr algn="just"/>
            <a:r>
              <a:rPr lang="fa-IR" smtClean="0">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20807830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جا وارد این نقد نمی شویم که اولا نسبت صنایع سرمایه ای به واسطه ای قابل قبول نیست و ثانیا این که طبق برنامه جمع مصرف ارزی در  برنامه 95 میلیارد دلار پیش بینی شده در حالی که کل صادرات 90 میلیارد دلار است. </a:t>
            </a:r>
          </a:p>
          <a:p>
            <a:pPr algn="just"/>
            <a:endParaRPr lang="fa-IR">
              <a:cs typeface="B Zar" panose="00000400000000000000" pitchFamily="2" charset="-78"/>
            </a:endParaRPr>
          </a:p>
        </p:txBody>
      </p:sp>
    </p:spTree>
    <p:extLst>
      <p:ext uri="{BB962C8B-B14F-4D97-AF65-F5344CB8AC3E}">
        <p14:creationId xmlns:p14="http://schemas.microsoft.com/office/powerpoint/2010/main" val="23113941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یعنی:  77 میلیارد بابت فروش نفت و مواد اولیه</a:t>
            </a:r>
          </a:p>
          <a:p>
            <a:pPr lvl="2" algn="just"/>
            <a:r>
              <a:rPr lang="fa-IR" sz="2800" smtClean="0">
                <a:cs typeface="B Zar" panose="00000400000000000000" pitchFamily="2" charset="-78"/>
              </a:rPr>
              <a:t>13 میلیارد بابت فروش غیر نفتی</a:t>
            </a:r>
          </a:p>
          <a:p>
            <a:pPr lvl="2" algn="just"/>
            <a:endParaRPr lang="fa-IR" sz="2800" smtClean="0">
              <a:cs typeface="B Zar" panose="00000400000000000000" pitchFamily="2" charset="-78"/>
            </a:endParaRPr>
          </a:p>
          <a:p>
            <a:pPr marL="914400" lvl="2" indent="0" algn="just">
              <a:buNone/>
            </a:pPr>
            <a:r>
              <a:rPr lang="fa-IR" sz="2800" smtClean="0">
                <a:cs typeface="B Zar" panose="00000400000000000000" pitchFamily="2" charset="-78"/>
              </a:rPr>
              <a:t>در این جا وارد این نقد نمی شویم که  اولا نسبت به صنایع  سرمایه ای به واسطه ای قابل قبول نیست. و ثانیا این که طبق برنامه جمع مصرف ارزی در برنامه 95 میلیارد دلار پیش بینی شده در حالی که صادرات 90 میلیارد دلار است. </a:t>
            </a:r>
          </a:p>
          <a:p>
            <a:pPr marL="914400" lvl="2" indent="0" algn="just">
              <a:buNone/>
            </a:pPr>
            <a:r>
              <a:rPr lang="fa-IR" sz="2800" smtClean="0">
                <a:cs typeface="B Zar" panose="00000400000000000000" pitchFamily="2" charset="-78"/>
              </a:rPr>
              <a:t>یعنی: </a:t>
            </a:r>
          </a:p>
          <a:p>
            <a:pPr marL="914400" lvl="2" indent="0" algn="just">
              <a:buNone/>
            </a:pPr>
            <a:r>
              <a:rPr lang="fa-IR" sz="2800" smtClean="0">
                <a:cs typeface="B Zar" panose="00000400000000000000" pitchFamily="2" charset="-78"/>
              </a:rPr>
              <a:t>77 میلیارد بابت فروش نفت  و مواد اولیه </a:t>
            </a:r>
          </a:p>
          <a:p>
            <a:pPr marL="914400" lvl="2" indent="0" algn="just">
              <a:buNone/>
            </a:pPr>
            <a:r>
              <a:rPr lang="fa-IR" sz="2800" smtClean="0">
                <a:cs typeface="B Zar" panose="00000400000000000000" pitchFamily="2" charset="-78"/>
              </a:rPr>
              <a:t>13 میلیارد بابت فروش غیر نفتی</a:t>
            </a:r>
            <a:endParaRPr lang="fa-IR" sz="2800">
              <a:cs typeface="B Zar" panose="00000400000000000000" pitchFamily="2" charset="-78"/>
            </a:endParaRPr>
          </a:p>
        </p:txBody>
      </p:sp>
    </p:spTree>
    <p:extLst>
      <p:ext uri="{BB962C8B-B14F-4D97-AF65-F5344CB8AC3E}">
        <p14:creationId xmlns:p14="http://schemas.microsoft.com/office/powerpoint/2010/main" val="12140905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برنامه پنج ساله برای بخش صنعت هزینه ارزی 20 میلیارد دلار پیش بینی شده بود (که 2 میلیارد دلار آن توسط تولیدات داخلی باید جایگزین می شد و حدود 18 میلیارد صرف خطوط تولید صنعتی) بشرح زیر:</a:t>
            </a:r>
          </a:p>
          <a:p>
            <a:pPr algn="just"/>
            <a:r>
              <a:rPr lang="fa-IR" smtClean="0">
                <a:cs typeface="B Zar" panose="00000400000000000000" pitchFamily="2" charset="-78"/>
              </a:rPr>
              <a:t>- صنایع مصرفی 4/2 میلیارد دلار</a:t>
            </a:r>
          </a:p>
          <a:p>
            <a:pPr algn="just"/>
            <a:r>
              <a:rPr lang="fa-IR" smtClean="0">
                <a:cs typeface="B Zar" panose="00000400000000000000" pitchFamily="2" charset="-78"/>
              </a:rPr>
              <a:t>- صنایع واسطه ای 8 میلیارد</a:t>
            </a:r>
          </a:p>
          <a:p>
            <a:pPr algn="just"/>
            <a:r>
              <a:rPr lang="fa-IR" smtClean="0">
                <a:cs typeface="B Zar" panose="00000400000000000000" pitchFamily="2" charset="-78"/>
              </a:rPr>
              <a:t>- صنایع سرمایه ای 5/9 میلیارد دلار</a:t>
            </a:r>
            <a:endParaRPr lang="fa-IR">
              <a:cs typeface="B Zar" panose="00000400000000000000" pitchFamily="2" charset="-78"/>
            </a:endParaRPr>
          </a:p>
        </p:txBody>
      </p:sp>
    </p:spTree>
    <p:extLst>
      <p:ext uri="{BB962C8B-B14F-4D97-AF65-F5344CB8AC3E}">
        <p14:creationId xmlns:p14="http://schemas.microsoft.com/office/powerpoint/2010/main" val="815293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ضمن طبق برنامه اول 45/3 (83591 میلیون دلار) از کل هزینه ارزی پیش بینی شده در  بخش صنعت باید صرف تامین مواد اولیه  و واسطه و قطعات مورد نیاز کارخانجات تولد کننده کالاهای واسطه ای می شد. </a:t>
            </a:r>
          </a:p>
          <a:p>
            <a:pPr algn="just"/>
            <a:r>
              <a:rPr lang="fa-IR" smtClean="0">
                <a:cs typeface="B Zar" panose="00000400000000000000" pitchFamily="2" charset="-78"/>
              </a:rPr>
              <a:t>در نتیجه در مقیاس یک کشور، که  ایران باشد، حجم تخصیصی به صنعت و تکنولوژی، حجم قابل توجه و سنگینی است و در نتیجه در این حوزه باید حساب شده عمل کرد،  اما جهت این که جهت توسعه و تحقیق </a:t>
            </a:r>
            <a:r>
              <a:rPr lang="en-US" smtClean="0">
                <a:cs typeface="B Zar" panose="00000400000000000000" pitchFamily="2" charset="-78"/>
              </a:rPr>
              <a:t>R and D</a:t>
            </a:r>
            <a:r>
              <a:rPr lang="fa-IR" smtClean="0">
                <a:cs typeface="B Zar" panose="00000400000000000000" pitchFamily="2" charset="-78"/>
              </a:rPr>
              <a:t> که در این مقاله  به اهمیت آنها اشاره شد، اعتبار ارزی پیش بینی شده در برنامه پنج ساله برای </a:t>
            </a:r>
            <a:r>
              <a:rPr lang="en-US" smtClean="0">
                <a:cs typeface="B Zar" panose="00000400000000000000" pitchFamily="2" charset="-78"/>
              </a:rPr>
              <a:t>R and D</a:t>
            </a:r>
            <a:r>
              <a:rPr lang="fa-IR" smtClean="0">
                <a:cs typeface="B Zar" panose="00000400000000000000" pitchFamily="2" charset="-78"/>
              </a:rPr>
              <a:t> در این بخش تنها 41 میلیون دلار بوده است.</a:t>
            </a:r>
            <a:endParaRPr lang="fa-IR">
              <a:cs typeface="B Zar" panose="00000400000000000000" pitchFamily="2" charset="-78"/>
            </a:endParaRPr>
          </a:p>
        </p:txBody>
      </p:sp>
      <p:sp>
        <p:nvSpPr>
          <p:cNvPr id="4" name="Flowchart: Process 3"/>
          <p:cNvSpPr/>
          <p:nvPr/>
        </p:nvSpPr>
        <p:spPr>
          <a:xfrm>
            <a:off x="838200" y="4965895"/>
            <a:ext cx="3643532" cy="97067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حجم تخصیصی به صنعت و تکنولوژی</a:t>
            </a:r>
            <a:endParaRPr lang="fa-IR" b="1">
              <a:solidFill>
                <a:srgbClr val="FF0000"/>
              </a:solidFill>
            </a:endParaRPr>
          </a:p>
        </p:txBody>
      </p:sp>
    </p:spTree>
    <p:extLst>
      <p:ext uri="{BB962C8B-B14F-4D97-AF65-F5344CB8AC3E}">
        <p14:creationId xmlns:p14="http://schemas.microsoft.com/office/powerpoint/2010/main" val="1594923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کار گیری هدفمند معرفت علمی برای منظور های عملی یا تولیدی، در نتیجه تکنولوژی عبارتست از روش </a:t>
            </a:r>
            <a:r>
              <a:rPr lang="fa-IR" smtClean="0">
                <a:cs typeface="B Zar" panose="00000400000000000000" pitchFamily="2" charset="-78"/>
              </a:rPr>
              <a:t>تکنیکی </a:t>
            </a:r>
            <a:r>
              <a:rPr lang="fa-IR" smtClean="0">
                <a:cs typeface="B Zar" panose="00000400000000000000" pitchFamily="2" charset="-78"/>
              </a:rPr>
              <a:t>برای کسب و رسیدن به اهداف عملی</a:t>
            </a:r>
          </a:p>
          <a:p>
            <a:pPr algn="just"/>
            <a:r>
              <a:rPr lang="fa-IR" smtClean="0">
                <a:cs typeface="B Zar" panose="00000400000000000000" pitchFamily="2" charset="-78"/>
              </a:rPr>
              <a:t>تعریف دیگر:</a:t>
            </a:r>
          </a:p>
          <a:p>
            <a:pPr algn="just"/>
            <a:r>
              <a:rPr lang="fa-IR" smtClean="0">
                <a:cs typeface="B Zar" panose="00000400000000000000" pitchFamily="2" charset="-78"/>
              </a:rPr>
              <a:t>«تکنولوژ هیئتی است از مهارت </a:t>
            </a:r>
            <a:r>
              <a:rPr lang="fa-IR" smtClean="0">
                <a:cs typeface="B Zar" panose="00000400000000000000" pitchFamily="2" charset="-78"/>
              </a:rPr>
              <a:t>ها، </a:t>
            </a:r>
            <a:r>
              <a:rPr lang="fa-IR" smtClean="0">
                <a:cs typeface="B Zar" panose="00000400000000000000" pitchFamily="2" charset="-78"/>
              </a:rPr>
              <a:t>معرفت ها و رویه ها برای ساختن، استفاده کردن و انجام چیزهای مفید.</a:t>
            </a:r>
            <a:endParaRPr lang="fa-IR">
              <a:cs typeface="B Zar" panose="00000400000000000000" pitchFamily="2" charset="-78"/>
            </a:endParaRPr>
          </a:p>
        </p:txBody>
      </p:sp>
      <p:sp>
        <p:nvSpPr>
          <p:cNvPr id="4" name="Flowchart: Process 3"/>
          <p:cNvSpPr/>
          <p:nvPr/>
        </p:nvSpPr>
        <p:spPr>
          <a:xfrm>
            <a:off x="838200" y="4001294"/>
            <a:ext cx="2869809" cy="125202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روش تکنیکی</a:t>
            </a:r>
            <a:endParaRPr lang="fa-IR" b="1">
              <a:solidFill>
                <a:srgbClr val="FF0000"/>
              </a:solidFill>
            </a:endParaRPr>
          </a:p>
        </p:txBody>
      </p:sp>
    </p:spTree>
    <p:extLst>
      <p:ext uri="{BB962C8B-B14F-4D97-AF65-F5344CB8AC3E}">
        <p14:creationId xmlns:p14="http://schemas.microsoft.com/office/powerpoint/2010/main" val="786024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و نیز تعریف دیگر</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تکنولوژی عبارتست از به کار گیری منظم (سیستماتیک) عقلانیت جمعی انسان جهت کسب کنترل بیتری بر طبیعت و پروسه های مختلف انسانی. </a:t>
            </a:r>
          </a:p>
          <a:p>
            <a:pPr algn="just"/>
            <a:r>
              <a:rPr lang="fa-IR" smtClean="0">
                <a:cs typeface="B Zar" panose="00000400000000000000" pitchFamily="2" charset="-78"/>
              </a:rPr>
              <a:t>و آخرین تعریفی که ما می اوریم و دال و مولفه های مختلف تکنولوژی است. </a:t>
            </a:r>
          </a:p>
          <a:p>
            <a:pPr algn="just"/>
            <a:r>
              <a:rPr lang="fa-IR" smtClean="0">
                <a:cs typeface="B Zar" panose="00000400000000000000" pitchFamily="2" charset="-78"/>
              </a:rPr>
              <a:t>«تکنولوژی عبارتست از جمع سه مولفه طرح های تولید، تکنیک های تولید و عملکرد های مدیریتی»</a:t>
            </a:r>
          </a:p>
          <a:p>
            <a:pPr algn="just"/>
            <a:endParaRPr lang="fa-IR">
              <a:cs typeface="B Zar" panose="00000400000000000000" pitchFamily="2" charset="-78"/>
            </a:endParaRPr>
          </a:p>
          <a:p>
            <a:pPr algn="just"/>
            <a:endParaRPr lang="fa-IR">
              <a:cs typeface="B Zar" panose="00000400000000000000" pitchFamily="2" charset="-78"/>
            </a:endParaRPr>
          </a:p>
        </p:txBody>
      </p:sp>
      <p:sp>
        <p:nvSpPr>
          <p:cNvPr id="4" name="Flowchart: Process 3"/>
          <p:cNvSpPr/>
          <p:nvPr/>
        </p:nvSpPr>
        <p:spPr>
          <a:xfrm>
            <a:off x="838200" y="4234375"/>
            <a:ext cx="3235570" cy="168179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به کار گیری منظم</a:t>
            </a:r>
            <a:endParaRPr lang="fa-IR" b="1">
              <a:solidFill>
                <a:srgbClr val="FF0000"/>
              </a:solidFill>
            </a:endParaRPr>
          </a:p>
        </p:txBody>
      </p:sp>
    </p:spTree>
    <p:extLst>
      <p:ext uri="{BB962C8B-B14F-4D97-AF65-F5344CB8AC3E}">
        <p14:creationId xmlns:p14="http://schemas.microsoft.com/office/powerpoint/2010/main" val="6608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اهمیت تعریف اخیر  این است که عمل مدیریتی هم جز تکنولوژی به حساب می آید. (1)</a:t>
            </a:r>
          </a:p>
          <a:p>
            <a:pPr algn="just"/>
            <a:r>
              <a:rPr lang="fa-IR" smtClean="0">
                <a:cs typeface="B Zar" panose="00000400000000000000" pitchFamily="2" charset="-78"/>
              </a:rPr>
              <a:t>بعد از خود مفهوم و تکنولوژیف مفهوم انتقال تکنولوژی مطرح است که معنای مختلفی می دهد، از جمله انتقال تکنولوژی از یک بخش به بخش دیگر، از یک منطقه جغرافیایی به منطقه ای دیگر و غیره. ولی آنچه امروزه عموما از آن احتیاط می شود و مراد ما هم همین  است انتقال تکنولوژی  از یک کشور به کشور دیگر است. </a:t>
            </a:r>
            <a:endParaRPr lang="fa-IR">
              <a:cs typeface="B Zar" panose="00000400000000000000" pitchFamily="2" charset="-78"/>
            </a:endParaRPr>
          </a:p>
        </p:txBody>
      </p:sp>
      <p:sp>
        <p:nvSpPr>
          <p:cNvPr id="4" name="Flowchart: Process 3"/>
          <p:cNvSpPr/>
          <p:nvPr/>
        </p:nvSpPr>
        <p:spPr>
          <a:xfrm>
            <a:off x="838200" y="4206240"/>
            <a:ext cx="2757268" cy="130829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انتقال تکنولوژی</a:t>
            </a:r>
            <a:endParaRPr lang="fa-IR" b="1">
              <a:solidFill>
                <a:srgbClr val="FF0000"/>
              </a:solidFill>
            </a:endParaRPr>
          </a:p>
        </p:txBody>
      </p:sp>
    </p:spTree>
    <p:extLst>
      <p:ext uri="{BB962C8B-B14F-4D97-AF65-F5344CB8AC3E}">
        <p14:creationId xmlns:p14="http://schemas.microsoft.com/office/powerpoint/2010/main" val="3533559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مورد این انتقال (تکنولوژی) اولین مساله ای که مطرح می شود این است که آیا تکنولوژی یک مقوله نرماتیو با ارزشی است با این که آزاد از ارزش اس. دو گروه با دو نظر متفاوت وجود دارد.</a:t>
            </a:r>
            <a:endParaRPr lang="fa-IR">
              <a:cs typeface="B Zar" panose="00000400000000000000" pitchFamily="2" charset="-78"/>
            </a:endParaRPr>
          </a:p>
        </p:txBody>
      </p:sp>
      <p:sp>
        <p:nvSpPr>
          <p:cNvPr id="4" name="Flowchart: Process 3"/>
          <p:cNvSpPr/>
          <p:nvPr/>
        </p:nvSpPr>
        <p:spPr>
          <a:xfrm>
            <a:off x="838200" y="3319975"/>
            <a:ext cx="3179298" cy="158964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مقوله نرماتیو با ارزشی</a:t>
            </a:r>
            <a:endParaRPr lang="fa-IR" b="1">
              <a:solidFill>
                <a:srgbClr val="FF0000"/>
              </a:solidFill>
            </a:endParaRPr>
          </a:p>
        </p:txBody>
      </p:sp>
    </p:spTree>
    <p:extLst>
      <p:ext uri="{BB962C8B-B14F-4D97-AF65-F5344CB8AC3E}">
        <p14:creationId xmlns:p14="http://schemas.microsoft.com/office/powerpoint/2010/main" val="2514855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عده ای من جمله اغلب علمان اجتماعی آن را دستوری با ارزشی (</a:t>
            </a:r>
            <a:r>
              <a:rPr lang="en-US" smtClean="0">
                <a:cs typeface="B Zar" panose="00000400000000000000" pitchFamily="2" charset="-78"/>
              </a:rPr>
              <a:t>value-inden</a:t>
            </a:r>
            <a:r>
              <a:rPr lang="fa-IR" smtClean="0">
                <a:cs typeface="B Zar" panose="00000400000000000000" pitchFamily="2" charset="-78"/>
              </a:rPr>
              <a:t>) می دانند. عده ای دیگر من جمله اغلب بازرگانان و تکنوکرات ها و مهندسین آن را </a:t>
            </a:r>
            <a:r>
              <a:rPr lang="fa-IR" b="1" smtClean="0">
                <a:solidFill>
                  <a:srgbClr val="FF0000"/>
                </a:solidFill>
                <a:cs typeface="B Zar" panose="00000400000000000000" pitchFamily="2" charset="-78"/>
              </a:rPr>
              <a:t>مستقل از ارزش </a:t>
            </a:r>
            <a:r>
              <a:rPr lang="fa-IR" smtClean="0">
                <a:cs typeface="B Zar" panose="00000400000000000000" pitchFamily="2" charset="-78"/>
              </a:rPr>
              <a:t>(</a:t>
            </a:r>
            <a:r>
              <a:rPr lang="en-US" smtClean="0">
                <a:cs typeface="B Zar" panose="00000400000000000000" pitchFamily="2" charset="-78"/>
              </a:rPr>
              <a:t>value-free</a:t>
            </a:r>
            <a:r>
              <a:rPr lang="fa-IR" smtClean="0">
                <a:cs typeface="B Zar" panose="00000400000000000000" pitchFamily="2" charset="-78"/>
              </a:rPr>
              <a:t>) تلقی می کنند. </a:t>
            </a:r>
            <a:endParaRPr lang="fa-IR">
              <a:cs typeface="B Zar" panose="00000400000000000000" pitchFamily="2" charset="-78"/>
            </a:endParaRPr>
          </a:p>
        </p:txBody>
      </p:sp>
    </p:spTree>
    <p:extLst>
      <p:ext uri="{BB962C8B-B14F-4D97-AF65-F5344CB8AC3E}">
        <p14:creationId xmlns:p14="http://schemas.microsoft.com/office/powerpoint/2010/main" val="2011416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470</TotalTime>
  <Words>3315</Words>
  <Application>Microsoft Office PowerPoint</Application>
  <PresentationFormat>Widescreen</PresentationFormat>
  <Paragraphs>108</Paragraphs>
  <Slides>46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B Zar</vt:lpstr>
      <vt:lpstr>Calibri</vt:lpstr>
      <vt:lpstr>Calibri Light</vt:lpstr>
      <vt:lpstr>Times New Roman</vt:lpstr>
      <vt:lpstr>Office Theme</vt:lpstr>
      <vt:lpstr>عنوان مقاله:پارامترهای قومی و محتوای انتقال تکنولوژی</vt:lpstr>
      <vt:lpstr>PowerPoint Presentation</vt:lpstr>
      <vt:lpstr>PowerPoint Presentation</vt:lpstr>
      <vt:lpstr>PowerPoint Presentation</vt:lpstr>
      <vt:lpstr>PowerPoint Presentation</vt:lpstr>
      <vt:lpstr>و نیز تعریف دیگر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مقاله:پارامترهای قومی و محتوای انتقال تکنولوژی</dc:title>
  <dc:creator>MaZz!i</dc:creator>
  <cp:lastModifiedBy>MaZz!i</cp:lastModifiedBy>
  <cp:revision>43</cp:revision>
  <dcterms:created xsi:type="dcterms:W3CDTF">2023-08-16T17:17:09Z</dcterms:created>
  <dcterms:modified xsi:type="dcterms:W3CDTF">2023-08-18T16:54:58Z</dcterms:modified>
</cp:coreProperties>
</file>