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326" r:id="rId4"/>
    <p:sldId id="258" r:id="rId5"/>
    <p:sldId id="259" r:id="rId6"/>
    <p:sldId id="260" r:id="rId7"/>
    <p:sldId id="261" r:id="rId8"/>
    <p:sldId id="262" r:id="rId9"/>
    <p:sldId id="263" r:id="rId10"/>
    <p:sldId id="327" r:id="rId11"/>
    <p:sldId id="264" r:id="rId12"/>
    <p:sldId id="265" r:id="rId13"/>
    <p:sldId id="266" r:id="rId14"/>
    <p:sldId id="328"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329" r:id="rId32"/>
    <p:sldId id="283" r:id="rId33"/>
    <p:sldId id="284" r:id="rId34"/>
    <p:sldId id="330" r:id="rId35"/>
    <p:sldId id="285" r:id="rId36"/>
    <p:sldId id="286" r:id="rId37"/>
    <p:sldId id="331"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32" r:id="rId69"/>
    <p:sldId id="317" r:id="rId70"/>
    <p:sldId id="318" r:id="rId71"/>
    <p:sldId id="319" r:id="rId72"/>
    <p:sldId id="320" r:id="rId73"/>
    <p:sldId id="321" r:id="rId74"/>
    <p:sldId id="322" r:id="rId75"/>
    <p:sldId id="323" r:id="rId76"/>
    <p:sldId id="324" r:id="rId77"/>
    <p:sldId id="325" r:id="rId78"/>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993" autoAdjust="0"/>
    <p:restoredTop sz="94434" autoAdjust="0"/>
  </p:normalViewPr>
  <p:slideViewPr>
    <p:cSldViewPr snapToGrid="0">
      <p:cViewPr varScale="1">
        <p:scale>
          <a:sx n="65" d="100"/>
          <a:sy n="65" d="100"/>
        </p:scale>
        <p:origin x="66" y="186"/>
      </p:cViewPr>
      <p:guideLst/>
    </p:cSldViewPr>
  </p:slideViewPr>
  <p:outlineViewPr>
    <p:cViewPr>
      <p:scale>
        <a:sx n="33" d="100"/>
        <a:sy n="33" d="100"/>
      </p:scale>
      <p:origin x="0" y="-7379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FA5BFDC4-EA94-4817-B05E-0AB51BFF8217}" type="datetimeFigureOut">
              <a:rPr lang="fa-IR" smtClean="0"/>
              <a:t>17/01/1445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3C321BA-622D-401A-AACD-75F3EDD9250A}" type="slidenum">
              <a:rPr lang="fa-IR" smtClean="0"/>
              <a:t>‹#›</a:t>
            </a:fld>
            <a:endParaRPr lang="fa-IR"/>
          </a:p>
        </p:txBody>
      </p:sp>
    </p:spTree>
    <p:extLst>
      <p:ext uri="{BB962C8B-B14F-4D97-AF65-F5344CB8AC3E}">
        <p14:creationId xmlns:p14="http://schemas.microsoft.com/office/powerpoint/2010/main" val="1071798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A5BFDC4-EA94-4817-B05E-0AB51BFF8217}" type="datetimeFigureOut">
              <a:rPr lang="fa-IR" smtClean="0"/>
              <a:t>17/01/1445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3C321BA-622D-401A-AACD-75F3EDD9250A}" type="slidenum">
              <a:rPr lang="fa-IR" smtClean="0"/>
              <a:t>‹#›</a:t>
            </a:fld>
            <a:endParaRPr lang="fa-IR"/>
          </a:p>
        </p:txBody>
      </p:sp>
    </p:spTree>
    <p:extLst>
      <p:ext uri="{BB962C8B-B14F-4D97-AF65-F5344CB8AC3E}">
        <p14:creationId xmlns:p14="http://schemas.microsoft.com/office/powerpoint/2010/main" val="1401066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A5BFDC4-EA94-4817-B05E-0AB51BFF8217}" type="datetimeFigureOut">
              <a:rPr lang="fa-IR" smtClean="0"/>
              <a:t>17/01/1445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3C321BA-622D-401A-AACD-75F3EDD9250A}" type="slidenum">
              <a:rPr lang="fa-IR" smtClean="0"/>
              <a:t>‹#›</a:t>
            </a:fld>
            <a:endParaRPr lang="fa-IR"/>
          </a:p>
        </p:txBody>
      </p:sp>
    </p:spTree>
    <p:extLst>
      <p:ext uri="{BB962C8B-B14F-4D97-AF65-F5344CB8AC3E}">
        <p14:creationId xmlns:p14="http://schemas.microsoft.com/office/powerpoint/2010/main" val="1968115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A5BFDC4-EA94-4817-B05E-0AB51BFF8217}" type="datetimeFigureOut">
              <a:rPr lang="fa-IR" smtClean="0"/>
              <a:t>17/01/1445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3C321BA-622D-401A-AACD-75F3EDD9250A}" type="slidenum">
              <a:rPr lang="fa-IR" smtClean="0"/>
              <a:t>‹#›</a:t>
            </a:fld>
            <a:endParaRPr lang="fa-IR"/>
          </a:p>
        </p:txBody>
      </p:sp>
    </p:spTree>
    <p:extLst>
      <p:ext uri="{BB962C8B-B14F-4D97-AF65-F5344CB8AC3E}">
        <p14:creationId xmlns:p14="http://schemas.microsoft.com/office/powerpoint/2010/main" val="1282913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5BFDC4-EA94-4817-B05E-0AB51BFF8217}" type="datetimeFigureOut">
              <a:rPr lang="fa-IR" smtClean="0"/>
              <a:t>17/01/1445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3C321BA-622D-401A-AACD-75F3EDD9250A}" type="slidenum">
              <a:rPr lang="fa-IR" smtClean="0"/>
              <a:t>‹#›</a:t>
            </a:fld>
            <a:endParaRPr lang="fa-IR"/>
          </a:p>
        </p:txBody>
      </p:sp>
    </p:spTree>
    <p:extLst>
      <p:ext uri="{BB962C8B-B14F-4D97-AF65-F5344CB8AC3E}">
        <p14:creationId xmlns:p14="http://schemas.microsoft.com/office/powerpoint/2010/main" val="1013759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FA5BFDC4-EA94-4817-B05E-0AB51BFF8217}" type="datetimeFigureOut">
              <a:rPr lang="fa-IR" smtClean="0"/>
              <a:t>17/01/1445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3C321BA-622D-401A-AACD-75F3EDD9250A}" type="slidenum">
              <a:rPr lang="fa-IR" smtClean="0"/>
              <a:t>‹#›</a:t>
            </a:fld>
            <a:endParaRPr lang="fa-IR"/>
          </a:p>
        </p:txBody>
      </p:sp>
    </p:spTree>
    <p:extLst>
      <p:ext uri="{BB962C8B-B14F-4D97-AF65-F5344CB8AC3E}">
        <p14:creationId xmlns:p14="http://schemas.microsoft.com/office/powerpoint/2010/main" val="3778597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FA5BFDC4-EA94-4817-B05E-0AB51BFF8217}" type="datetimeFigureOut">
              <a:rPr lang="fa-IR" smtClean="0"/>
              <a:t>17/01/1445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3C321BA-622D-401A-AACD-75F3EDD9250A}" type="slidenum">
              <a:rPr lang="fa-IR" smtClean="0"/>
              <a:t>‹#›</a:t>
            </a:fld>
            <a:endParaRPr lang="fa-IR"/>
          </a:p>
        </p:txBody>
      </p:sp>
    </p:spTree>
    <p:extLst>
      <p:ext uri="{BB962C8B-B14F-4D97-AF65-F5344CB8AC3E}">
        <p14:creationId xmlns:p14="http://schemas.microsoft.com/office/powerpoint/2010/main" val="3210384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FA5BFDC4-EA94-4817-B05E-0AB51BFF8217}" type="datetimeFigureOut">
              <a:rPr lang="fa-IR" smtClean="0"/>
              <a:t>17/01/1445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63C321BA-622D-401A-AACD-75F3EDD9250A}" type="slidenum">
              <a:rPr lang="fa-IR" smtClean="0"/>
              <a:t>‹#›</a:t>
            </a:fld>
            <a:endParaRPr lang="fa-IR"/>
          </a:p>
        </p:txBody>
      </p:sp>
    </p:spTree>
    <p:extLst>
      <p:ext uri="{BB962C8B-B14F-4D97-AF65-F5344CB8AC3E}">
        <p14:creationId xmlns:p14="http://schemas.microsoft.com/office/powerpoint/2010/main" val="3264075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5BFDC4-EA94-4817-B05E-0AB51BFF8217}" type="datetimeFigureOut">
              <a:rPr lang="fa-IR" smtClean="0"/>
              <a:t>17/01/1445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3C321BA-622D-401A-AACD-75F3EDD9250A}" type="slidenum">
              <a:rPr lang="fa-IR" smtClean="0"/>
              <a:t>‹#›</a:t>
            </a:fld>
            <a:endParaRPr lang="fa-IR"/>
          </a:p>
        </p:txBody>
      </p:sp>
    </p:spTree>
    <p:extLst>
      <p:ext uri="{BB962C8B-B14F-4D97-AF65-F5344CB8AC3E}">
        <p14:creationId xmlns:p14="http://schemas.microsoft.com/office/powerpoint/2010/main" val="1150767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5BFDC4-EA94-4817-B05E-0AB51BFF8217}" type="datetimeFigureOut">
              <a:rPr lang="fa-IR" smtClean="0"/>
              <a:t>17/01/1445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3C321BA-622D-401A-AACD-75F3EDD9250A}" type="slidenum">
              <a:rPr lang="fa-IR" smtClean="0"/>
              <a:t>‹#›</a:t>
            </a:fld>
            <a:endParaRPr lang="fa-IR"/>
          </a:p>
        </p:txBody>
      </p:sp>
    </p:spTree>
    <p:extLst>
      <p:ext uri="{BB962C8B-B14F-4D97-AF65-F5344CB8AC3E}">
        <p14:creationId xmlns:p14="http://schemas.microsoft.com/office/powerpoint/2010/main" val="753239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5BFDC4-EA94-4817-B05E-0AB51BFF8217}" type="datetimeFigureOut">
              <a:rPr lang="fa-IR" smtClean="0"/>
              <a:t>17/01/1445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3C321BA-622D-401A-AACD-75F3EDD9250A}" type="slidenum">
              <a:rPr lang="fa-IR" smtClean="0"/>
              <a:t>‹#›</a:t>
            </a:fld>
            <a:endParaRPr lang="fa-IR"/>
          </a:p>
        </p:txBody>
      </p:sp>
    </p:spTree>
    <p:extLst>
      <p:ext uri="{BB962C8B-B14F-4D97-AF65-F5344CB8AC3E}">
        <p14:creationId xmlns:p14="http://schemas.microsoft.com/office/powerpoint/2010/main" val="2441334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A5BFDC4-EA94-4817-B05E-0AB51BFF8217}" type="datetimeFigureOut">
              <a:rPr lang="fa-IR" smtClean="0"/>
              <a:t>17/01/1445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3C321BA-622D-401A-AACD-75F3EDD9250A}" type="slidenum">
              <a:rPr lang="fa-IR" smtClean="0"/>
              <a:t>‹#›</a:t>
            </a:fld>
            <a:endParaRPr lang="fa-IR"/>
          </a:p>
        </p:txBody>
      </p:sp>
    </p:spTree>
    <p:extLst>
      <p:ext uri="{BB962C8B-B14F-4D97-AF65-F5344CB8AC3E}">
        <p14:creationId xmlns:p14="http://schemas.microsoft.com/office/powerpoint/2010/main" val="3175731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mtClean="0">
                <a:solidFill>
                  <a:srgbClr val="FF0000"/>
                </a:solidFill>
                <a:cs typeface="B Zar" panose="00000400000000000000" pitchFamily="2" charset="-78"/>
              </a:rPr>
              <a:t>عنوان مقاله</a:t>
            </a:r>
            <a:r>
              <a:rPr lang="fa-IR" smtClean="0">
                <a:cs typeface="B Zar" panose="00000400000000000000" pitchFamily="2" charset="-78"/>
              </a:rPr>
              <a:t>: فشار هنجار تعهد اجتماعی در ایران</a:t>
            </a:r>
            <a:endParaRPr lang="fa-IR">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نویسندگان</a:t>
            </a:r>
            <a:r>
              <a:rPr lang="fa-IR" smtClean="0">
                <a:cs typeface="B Zar" panose="00000400000000000000" pitchFamily="2" charset="-78"/>
              </a:rPr>
              <a:t>: علی یوسفی، مارینا فرهودی زاده،مرضیه لشکری دربندی</a:t>
            </a:r>
          </a:p>
          <a:p>
            <a:r>
              <a:rPr lang="fa-IR" smtClean="0">
                <a:solidFill>
                  <a:srgbClr val="FF0000"/>
                </a:solidFill>
                <a:cs typeface="B Zar" panose="00000400000000000000" pitchFamily="2" charset="-78"/>
              </a:rPr>
              <a:t>منبع</a:t>
            </a:r>
            <a:r>
              <a:rPr lang="fa-IR" smtClean="0">
                <a:cs typeface="B Zar" panose="00000400000000000000" pitchFamily="2" charset="-78"/>
              </a:rPr>
              <a:t>: جامعه شناسی کاربردی. سال بیست سوم شماره پیاپی (46) شماره دوم تابستان 1391</a:t>
            </a:r>
          </a:p>
          <a:p>
            <a:r>
              <a:rPr lang="fa-IR" smtClean="0">
                <a:cs typeface="B Zar" panose="00000400000000000000" pitchFamily="2" charset="-78"/>
              </a:rPr>
              <a:t>صص 192-179</a:t>
            </a:r>
            <a:endParaRPr lang="fa-IR">
              <a:cs typeface="B Zar" panose="00000400000000000000" pitchFamily="2" charset="-78"/>
            </a:endParaRPr>
          </a:p>
        </p:txBody>
      </p:sp>
    </p:spTree>
    <p:extLst>
      <p:ext uri="{BB962C8B-B14F-4D97-AF65-F5344CB8AC3E}">
        <p14:creationId xmlns:p14="http://schemas.microsoft.com/office/powerpoint/2010/main" val="1942207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205316" y="1825625"/>
            <a:ext cx="8148484" cy="4351338"/>
          </a:xfrm>
        </p:spPr>
        <p:txBody>
          <a:bodyPr/>
          <a:lstStyle/>
          <a:p>
            <a:pPr lvl="0" algn="just"/>
            <a:r>
              <a:rPr lang="fa-IR">
                <a:solidFill>
                  <a:prstClr val="black"/>
                </a:solidFill>
                <a:cs typeface="B Zar" panose="00000400000000000000" pitchFamily="2" charset="-78"/>
              </a:rPr>
              <a:t>مهم ترین ویژگی اجتماع جامعه ای، تنوع سطح همبستگی – در معنای </a:t>
            </a:r>
            <a:r>
              <a:rPr lang="fa-IR" smtClean="0">
                <a:solidFill>
                  <a:prstClr val="black"/>
                </a:solidFill>
                <a:cs typeface="B Zar" panose="00000400000000000000" pitchFamily="2" charset="-78"/>
              </a:rPr>
              <a:t>دورکیمی </a:t>
            </a:r>
            <a:r>
              <a:rPr lang="fa-IR">
                <a:solidFill>
                  <a:prstClr val="black"/>
                </a:solidFill>
                <a:cs typeface="B Zar" panose="00000400000000000000" pitchFamily="2" charset="-78"/>
              </a:rPr>
              <a:t>است که رابطه بین اعضای ان را مشخص می کنند. همبستگی یک اجتماع اساسا  بر حسب میزان  غلبه «</a:t>
            </a:r>
            <a:r>
              <a:rPr lang="fa-IR">
                <a:solidFill>
                  <a:srgbClr val="FF0000"/>
                </a:solidFill>
                <a:cs typeface="B Zar" panose="00000400000000000000" pitchFamily="2" charset="-78"/>
              </a:rPr>
              <a:t>منافع جمعی</a:t>
            </a:r>
            <a:r>
              <a:rPr lang="fa-IR">
                <a:solidFill>
                  <a:prstClr val="black"/>
                </a:solidFill>
                <a:cs typeface="B Zar" panose="00000400000000000000" pitchFamily="2" charset="-78"/>
              </a:rPr>
              <a:t>»  بر «</a:t>
            </a:r>
            <a:r>
              <a:rPr lang="fa-IR">
                <a:solidFill>
                  <a:srgbClr val="FF0000"/>
                </a:solidFill>
                <a:cs typeface="B Zar" panose="00000400000000000000" pitchFamily="2" charset="-78"/>
              </a:rPr>
              <a:t>منافع فردی</a:t>
            </a:r>
            <a:r>
              <a:rPr lang="fa-IR">
                <a:solidFill>
                  <a:prstClr val="black"/>
                </a:solidFill>
                <a:cs typeface="B Zar" panose="00000400000000000000" pitchFamily="2" charset="-78"/>
              </a:rPr>
              <a:t>»  اعضای اجتماع در جایی که این دو در تضاد با یکدیگر باشد، مشخص می گردد. به علاوه همبستگی اجتماعی متضمن دوستی و احترام متقابل در بین اعضا پیروی از ارزش ها و هنجارهای نهادی شده جمع (جامعه) با کمک مثبت (موثر) به تامین اهداف جمعی (جامعوی) است.  (چلبی، 1381)</a:t>
            </a:r>
          </a:p>
          <a:p>
            <a:endParaRPr lang="fa-IR"/>
          </a:p>
        </p:txBody>
      </p:sp>
      <p:pic>
        <p:nvPicPr>
          <p:cNvPr id="4" name="Picture 3"/>
          <p:cNvPicPr>
            <a:picLocks noChangeAspect="1"/>
          </p:cNvPicPr>
          <p:nvPr/>
        </p:nvPicPr>
        <p:blipFill>
          <a:blip r:embed="rId2"/>
          <a:stretch>
            <a:fillRect/>
          </a:stretch>
        </p:blipFill>
        <p:spPr>
          <a:xfrm>
            <a:off x="838200" y="1945251"/>
            <a:ext cx="2367116" cy="2495550"/>
          </a:xfrm>
          <a:prstGeom prst="rect">
            <a:avLst/>
          </a:prstGeom>
        </p:spPr>
      </p:pic>
    </p:spTree>
    <p:extLst>
      <p:ext uri="{BB962C8B-B14F-4D97-AF65-F5344CB8AC3E}">
        <p14:creationId xmlns:p14="http://schemas.microsoft.com/office/powerpoint/2010/main" val="1288483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نظام اجتماع با استفاده از واسطه تعمیم یافته خود، یعنی «نفوذ مبتنی بر تعهد»  بنیان علم هنجاری را برای سایر خرده نظام های اجتماعی فراهم می آورد (مونچ، 1993، 126) در ادبیات  مربوط، نظام اجتماع، «اجتماع اجتماعات» یا «اجتماع جامعوی» تلقی می شود که معنایی معادل مفهوم «ملت» پیدا می کند. «اجتماع اجتماعات» یا «اجتماع جامعوی» تلقی می شود که معنایی معادل  مفهوم «ملت» پیدا می کند. «اجماع جامعوی یک ساختار جمعی است که اعضای ان با یکدیگر «متحد» با به معنای دیگر به هم همبسته هستند. </a:t>
            </a:r>
            <a:endParaRPr lang="fa-IR">
              <a:cs typeface="B Zar" panose="00000400000000000000" pitchFamily="2" charset="-78"/>
            </a:endParaRPr>
          </a:p>
        </p:txBody>
      </p:sp>
      <p:sp>
        <p:nvSpPr>
          <p:cNvPr id="4" name="Flowchart: Process 3"/>
          <p:cNvSpPr/>
          <p:nvPr/>
        </p:nvSpPr>
        <p:spPr>
          <a:xfrm>
            <a:off x="838200" y="4527755"/>
            <a:ext cx="2374491" cy="10913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ساختار جمعی</a:t>
            </a:r>
            <a:endParaRPr lang="fa-IR" b="1">
              <a:solidFill>
                <a:srgbClr val="FF0000"/>
              </a:solidFill>
            </a:endParaRPr>
          </a:p>
        </p:txBody>
      </p:sp>
    </p:spTree>
    <p:extLst>
      <p:ext uri="{BB962C8B-B14F-4D97-AF65-F5344CB8AC3E}">
        <p14:creationId xmlns:p14="http://schemas.microsoft.com/office/powerpoint/2010/main" val="526202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مهم ترین ویژگی اجتماع جامعه ای، نوع و سطح همبستگی- در معنای دورکیمی است که رابطه بین اعضای آن را مشخص می کند. همبستگی یک اجتماع، اساسا بر حسب میزان غلبه «منافع جمعی» بر «منافع فردی» اعضای اجتماع، در جایی که این دو در تضاد با یکدیگر باشند، مشخص می گردد. به علاوه همبستگی اجتماعی متضمن دوستی و احترام متقابل در بین اعضاء پیروی از ارزش ها و هنجارهای نهادی شده جمع (جامعه) با کمک مثبت (موثر) به تامین اهداف جمعی (جامعوی) است (پارسونز، 1977،  3-182) در این معنا می توان گفت </a:t>
            </a:r>
            <a:r>
              <a:rPr lang="fa-IR" b="1" smtClean="0">
                <a:solidFill>
                  <a:srgbClr val="FF0000"/>
                </a:solidFill>
                <a:cs typeface="B Zar" panose="00000400000000000000" pitchFamily="2" charset="-78"/>
              </a:rPr>
              <a:t>تعهد به جمع (جامعه) و الزامات اجتماعی آن، عنصر ضروری برای همبستگی اجتماعی است</a:t>
            </a:r>
            <a:r>
              <a:rPr lang="fa-IR" smtClean="0">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3542529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بیان اهمیت تعهد اجتماعی و ربط آن با نظام اجتماع، توجه به این نکته حایز اهمیت است که نظام اجتماع، منابع عاطفی و احساسی جامعه را تامین می کند و منشا به وجود امدن انواع «ما» در جامعه است. این تظام از طریق تقویت و تداوم روابط عاطفی و معاشرتی باعث شکل گیری «ما» ها با «اجتماعات» گوناگون همچون اجتماعات خانوادگی، دوستی، قومی، مذهبی، همسایگی ونظایر آنها در جامعه می شود. با پرورش عاطفی اعضای جامعه در قالب این گونه اجتماعات، انرژی عاطفی مورد نیاز برای ایجاد همبستگی اجتماعی و تنظیم هنجاری جامعه فراهم  می آید (چلبی، 1375)</a:t>
            </a:r>
            <a:endParaRPr lang="fa-IR">
              <a:cs typeface="B Zar" panose="00000400000000000000" pitchFamily="2" charset="-78"/>
            </a:endParaRPr>
          </a:p>
        </p:txBody>
      </p:sp>
      <p:sp>
        <p:nvSpPr>
          <p:cNvPr id="4" name="Flowchart: Process 3"/>
          <p:cNvSpPr/>
          <p:nvPr/>
        </p:nvSpPr>
        <p:spPr>
          <a:xfrm>
            <a:off x="838200" y="4719484"/>
            <a:ext cx="3819833" cy="110612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همبستگی اجتماعی و تنظیم هنجاری جامعه</a:t>
            </a:r>
            <a:endParaRPr lang="fa-IR" b="1">
              <a:solidFill>
                <a:srgbClr val="FF0000"/>
              </a:solidFill>
            </a:endParaRPr>
          </a:p>
        </p:txBody>
      </p:sp>
    </p:spTree>
    <p:extLst>
      <p:ext uri="{BB962C8B-B14F-4D97-AF65-F5344CB8AC3E}">
        <p14:creationId xmlns:p14="http://schemas.microsoft.com/office/powerpoint/2010/main" val="2872338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از طرف دیگر، چون عواطف اجتماعی در جمع و در بستر  روابط متقابل شکل می گیرد. تداوم آن نیز موکول به وفاداری  اجتماعی و رعایت تعهدات جمعی است و هنجار «تعهد اجتماعی (جامعوی) ضمانت لازم را برای استمرار وفاداری ها و تعهد اعضا به جمع (جامعه) فراهم می اورد (یوسفی، 1388)</a:t>
            </a:r>
          </a:p>
          <a:p>
            <a:endParaRPr lang="fa-IR"/>
          </a:p>
        </p:txBody>
      </p:sp>
      <p:sp>
        <p:nvSpPr>
          <p:cNvPr id="4" name="Flowchart: Process 3"/>
          <p:cNvSpPr/>
          <p:nvPr/>
        </p:nvSpPr>
        <p:spPr>
          <a:xfrm>
            <a:off x="838200" y="3878826"/>
            <a:ext cx="3008671" cy="13716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تعهدات جمعی</a:t>
            </a:r>
            <a:endParaRPr lang="fa-IR" b="1">
              <a:solidFill>
                <a:srgbClr val="FF0000"/>
              </a:solidFill>
            </a:endParaRPr>
          </a:p>
        </p:txBody>
      </p:sp>
    </p:spTree>
    <p:extLst>
      <p:ext uri="{BB962C8B-B14F-4D97-AF65-F5344CB8AC3E}">
        <p14:creationId xmlns:p14="http://schemas.microsoft.com/office/powerpoint/2010/main" val="262424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 این مبنا هنجار تعهد اجتماعی با تاکید بر عامترین  حالت ان، یعنی تعهد اجتماعی با تاکید بر عامترین حالت آن، یعنی تعهد اجتماعی، همواره  می تواند چارچوب اقدامات مسئولانه و دگرخواهانه اجتماعی را شکل دهد و جاری بودن این قاعده در نظام کنش اجتماعی بدان معنا خواهد بود که شرط ضروری انسجام در جامعه فراهم و از ضمانت لازم برخوردار گردیده است. </a:t>
            </a:r>
            <a:endParaRPr lang="fa-IR">
              <a:cs typeface="B Zar" panose="00000400000000000000" pitchFamily="2" charset="-78"/>
            </a:endParaRPr>
          </a:p>
        </p:txBody>
      </p:sp>
      <p:sp>
        <p:nvSpPr>
          <p:cNvPr id="4" name="Flowchart: Process 3"/>
          <p:cNvSpPr/>
          <p:nvPr/>
        </p:nvSpPr>
        <p:spPr>
          <a:xfrm>
            <a:off x="722671" y="4001294"/>
            <a:ext cx="4336025" cy="154858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 اقدامات مسئولانه و دگرخواهانه اجتماعی </a:t>
            </a:r>
            <a:endParaRPr lang="fa-IR" b="1">
              <a:solidFill>
                <a:srgbClr val="FF0000"/>
              </a:solidFill>
            </a:endParaRPr>
          </a:p>
        </p:txBody>
      </p:sp>
    </p:spTree>
    <p:extLst>
      <p:ext uri="{BB962C8B-B14F-4D97-AF65-F5344CB8AC3E}">
        <p14:creationId xmlns:p14="http://schemas.microsoft.com/office/powerpoint/2010/main" val="2993780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هدف نوشتار حاضر این است که با تحلیل ثانویه  داده های پیمایشی انسجام اجتماعی در ایران، تصویری واقع نگار، از میزان پذیرش هنجار تعهد اجتماعی (جامعوی) و فشار درونی آن در ایران را ترسیم و تفاوت اجتماعی این  دو خصوصیت را بر پایه برخی از </a:t>
            </a:r>
            <a:r>
              <a:rPr lang="fa-IR" b="1" smtClean="0">
                <a:solidFill>
                  <a:srgbClr val="FF0000"/>
                </a:solidFill>
                <a:cs typeface="B Zar" panose="00000400000000000000" pitchFamily="2" charset="-78"/>
              </a:rPr>
              <a:t>خصوصیات زمینه ای</a:t>
            </a:r>
            <a:r>
              <a:rPr lang="fa-IR" smtClean="0">
                <a:cs typeface="B Zar" panose="00000400000000000000" pitchFamily="2" charset="-78"/>
              </a:rPr>
              <a:t>، همچون سن، جشن، تحصیل، قومیت و مذهب تحلیل  نماید. </a:t>
            </a:r>
            <a:endParaRPr lang="fa-IR">
              <a:cs typeface="B Zar" panose="00000400000000000000" pitchFamily="2" charset="-78"/>
            </a:endParaRPr>
          </a:p>
        </p:txBody>
      </p:sp>
    </p:spTree>
    <p:extLst>
      <p:ext uri="{BB962C8B-B14F-4D97-AF65-F5344CB8AC3E}">
        <p14:creationId xmlns:p14="http://schemas.microsoft.com/office/powerpoint/2010/main" val="3783371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smtClean="0">
                <a:solidFill>
                  <a:srgbClr val="FF0000"/>
                </a:solidFill>
                <a:cs typeface="B Zar" panose="00000400000000000000" pitchFamily="2" charset="-78"/>
              </a:rPr>
              <a:t>فضای مفهومی تعهد اجتماعی (جامعوی)</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ادبیات جامعه شناسی مفهوم، تعهد، و «مسئولیت» ، اجتماعی مترادف هم به کار رفته و در یک </a:t>
            </a:r>
            <a:r>
              <a:rPr lang="fa-IR" b="1" smtClean="0">
                <a:solidFill>
                  <a:srgbClr val="FF0000"/>
                </a:solidFill>
                <a:cs typeface="B Zar" panose="00000400000000000000" pitchFamily="2" charset="-78"/>
              </a:rPr>
              <a:t>فضای مفهومی مشترک </a:t>
            </a:r>
            <a:r>
              <a:rPr lang="fa-IR" smtClean="0">
                <a:cs typeface="B Zar" panose="00000400000000000000" pitchFamily="2" charset="-78"/>
              </a:rPr>
              <a:t>تعریف شده اند. اگر ادبیات جامعه شناختی تعهد چندان گسترده نیست،  لکن با تکیه به چند مفهوم مترادف، همچون  مسئولیت و مسئولیت پذیری اجتماعی، مسئولیت مدنی ، خلاق مدنی ، عمل و مسئولیت اخلاقی، رفتار جامعه طرف، جمع گرایی و تعهد اجتماعی معانی مورد نظر ترسیم گردیده که ذیلا به آنها اشاره می گردد.</a:t>
            </a:r>
            <a:endParaRPr lang="fa-IR">
              <a:cs typeface="B Zar" panose="00000400000000000000" pitchFamily="2" charset="-78"/>
            </a:endParaRPr>
          </a:p>
        </p:txBody>
      </p:sp>
    </p:spTree>
    <p:extLst>
      <p:ext uri="{BB962C8B-B14F-4D97-AF65-F5344CB8AC3E}">
        <p14:creationId xmlns:p14="http://schemas.microsoft.com/office/powerpoint/2010/main" val="2717681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غالبا مفهوم تعهد اجتماعی، ناظر به باور با نظریه ای اخلاقی است که معتقد است هر فرد با گروهی موظف است چنان عمل کند که به جامعه بیشترین نفع را برساند. این مسئولیت می تواند فعالانه از طریق انجام فعالیت هایی باشد که مستقیم در جهت تعریف اهداف جامعه اند ی منفعلانه و به صورت شرکت نکردن در فعالیت های مضر اجتماعی باشد، هنگام صحبت و تعهد با مسئولیت به مفهوم به هم مرتبط می شوند. عامل، عمل و پیامد عمل وقتی عاملی که اخلاقا مسئول است. سرزنش (یا تحسین) می شود که عملش به پیامد نامطلوب (یا مطلوب) منتهی شود</a:t>
            </a:r>
            <a:endParaRPr lang="fa-IR">
              <a:cs typeface="B Zar" panose="00000400000000000000" pitchFamily="2" charset="-78"/>
            </a:endParaRPr>
          </a:p>
        </p:txBody>
      </p:sp>
      <p:sp>
        <p:nvSpPr>
          <p:cNvPr id="4" name="Flowchart: Process 3"/>
          <p:cNvSpPr/>
          <p:nvPr/>
        </p:nvSpPr>
        <p:spPr>
          <a:xfrm>
            <a:off x="838200" y="4675239"/>
            <a:ext cx="3333135" cy="94389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نظریه ای اخلاقی</a:t>
            </a:r>
            <a:endParaRPr lang="fa-IR" b="1">
              <a:solidFill>
                <a:srgbClr val="FF0000"/>
              </a:solidFill>
            </a:endParaRPr>
          </a:p>
        </p:txBody>
      </p:sp>
    </p:spTree>
    <p:extLst>
      <p:ext uri="{BB962C8B-B14F-4D97-AF65-F5344CB8AC3E}">
        <p14:creationId xmlns:p14="http://schemas.microsoft.com/office/powerpoint/2010/main" val="14868109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اما کسانی مثل فاین برگ معتقدند این امر هنگامی معنا دارد که عامل سهم علی در این پیامد داشتهباشد. بنابراین نخستین  عنصر در مسئولیت اخلاقی، علیت است. دومین عنصر نیز آگاهی است یعنی عامل باید از پیامدهای عملش آگای داشته باشد. معیار سوم  قصد عامل است که اعمال را از حوادث جدا می کند. معیار  بعدی خواست و اراده است. اراده زمانی مطرح می شود که فرد امکان انتخاب داشته باشد (رودلف، 2007)</a:t>
            </a:r>
          </a:p>
          <a:p>
            <a:pPr algn="just"/>
            <a:endParaRPr lang="fa-IR">
              <a:cs typeface="B Zar" panose="00000400000000000000" pitchFamily="2" charset="-78"/>
            </a:endParaRPr>
          </a:p>
        </p:txBody>
      </p:sp>
      <p:sp>
        <p:nvSpPr>
          <p:cNvPr id="4" name="Flowchart: Process 3"/>
          <p:cNvSpPr/>
          <p:nvPr/>
        </p:nvSpPr>
        <p:spPr>
          <a:xfrm>
            <a:off x="838200" y="3893574"/>
            <a:ext cx="3850429" cy="142024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نخستین  عنصر در مسئولیت اخلاقی، علیت است</a:t>
            </a:r>
            <a:endParaRPr lang="fa-IR" b="1">
              <a:solidFill>
                <a:srgbClr val="FF0000"/>
              </a:solidFill>
            </a:endParaRPr>
          </a:p>
        </p:txBody>
      </p:sp>
    </p:spTree>
    <p:extLst>
      <p:ext uri="{BB962C8B-B14F-4D97-AF65-F5344CB8AC3E}">
        <p14:creationId xmlns:p14="http://schemas.microsoft.com/office/powerpoint/2010/main" val="543102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Zar" panose="00000400000000000000" pitchFamily="2" charset="-78"/>
              </a:rPr>
              <a:t>چکیده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تعهد اجتماعی حاکی از هم ذات پنداری و وابستگی عاطفی فرد با جامعه است این تعهد متضمن ترجیح نفع جمعی بر نفع افرادی (تعهد پذیری) و قبول انتظار جامعه برای گذاشتن از نفع فردی (فشار هنجاری) است. تحلیل ثانویه داده های پیمایش انسجام اجتماعی در ایران نشان می دهد که 64/4 درصد از ایرانیان تعهد پذیر اجتماعی اند و در دو راهی نفع جامعه نفع خود، نفع جامعه را ترجیح می دهند و انتظار جامعه  را نیز چنین می دانند.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4120637" y="4207386"/>
            <a:ext cx="3386291" cy="1969577"/>
          </a:xfrm>
          <a:prstGeom prst="rect">
            <a:avLst/>
          </a:prstGeom>
        </p:spPr>
      </p:pic>
    </p:spTree>
    <p:extLst>
      <p:ext uri="{BB962C8B-B14F-4D97-AF65-F5344CB8AC3E}">
        <p14:creationId xmlns:p14="http://schemas.microsoft.com/office/powerpoint/2010/main" val="13236008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می توان مسئولیت پذیری اجتماعی را در روابط بین فردی به معنی گرایش افراد به در نظر گرفتن دیگران در کنار خودشان می دانند (کرمر و ون لانگ، 2001) فردی که </a:t>
            </a:r>
            <a:r>
              <a:rPr lang="fa-IR">
                <a:cs typeface="B Zar" panose="00000400000000000000" pitchFamily="2" charset="-78"/>
              </a:rPr>
              <a:t>از نظر </a:t>
            </a:r>
            <a:r>
              <a:rPr lang="fa-IR" smtClean="0">
                <a:cs typeface="B Zar" panose="00000400000000000000" pitchFamily="2" charset="-78"/>
              </a:rPr>
              <a:t>اجتماعی مسئول است، آگاهانه  پیامدهای عمل خویش را می پذیرد، مستقل و با اعتماد است نسبت به گروه ملتزم است و احساس تعهد دارد (شایه و پرهام، 1974، به نقل از گوف  و همکاران، همکاران، 1954)</a:t>
            </a:r>
            <a:endParaRPr lang="fa-IR">
              <a:cs typeface="B Zar" panose="00000400000000000000" pitchFamily="2" charset="-78"/>
            </a:endParaRPr>
          </a:p>
        </p:txBody>
      </p:sp>
      <p:sp>
        <p:nvSpPr>
          <p:cNvPr id="4" name="Flowchart: Process 3"/>
          <p:cNvSpPr/>
          <p:nvPr/>
        </p:nvSpPr>
        <p:spPr>
          <a:xfrm>
            <a:off x="838200" y="3731342"/>
            <a:ext cx="3775587" cy="157807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مسئولیت پذیری اجتماعی</a:t>
            </a:r>
            <a:endParaRPr lang="fa-IR" b="1">
              <a:solidFill>
                <a:srgbClr val="FF0000"/>
              </a:solidFill>
            </a:endParaRPr>
          </a:p>
        </p:txBody>
      </p:sp>
    </p:spTree>
    <p:extLst>
      <p:ext uri="{BB962C8B-B14F-4D97-AF65-F5344CB8AC3E}">
        <p14:creationId xmlns:p14="http://schemas.microsoft.com/office/powerpoint/2010/main" val="1769426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برخی متفکران مسئولیت و تعهد اجتماعی را به نوعی مترادف با اخلاق شهروندی می دانند. اخلاق شهروندی عادتی اخلاقی است که مبنای بسیاری از فضایل  شهروندی است و به حس مسئولیت  پذیری شهورندی نسبت به کالای عمومی اطلاق می شود. بنابراین  شامل اطاعت از قوانین و رفتار صادقانه و مسئولانه است این اخلاق شهروندان را به سمت</a:t>
            </a:r>
            <a:endParaRPr lang="fa-IR">
              <a:cs typeface="B Zar" panose="00000400000000000000" pitchFamily="2" charset="-78"/>
            </a:endParaRPr>
          </a:p>
        </p:txBody>
      </p:sp>
      <p:sp>
        <p:nvSpPr>
          <p:cNvPr id="4" name="Flowchart: Process 3"/>
          <p:cNvSpPr/>
          <p:nvPr/>
        </p:nvSpPr>
        <p:spPr>
          <a:xfrm>
            <a:off x="838200" y="4129549"/>
            <a:ext cx="3347883" cy="126836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فضایل  شهروندی</a:t>
            </a:r>
            <a:endParaRPr lang="fa-IR" b="1">
              <a:solidFill>
                <a:srgbClr val="FF0000"/>
              </a:solidFill>
            </a:endParaRPr>
          </a:p>
        </p:txBody>
      </p:sp>
    </p:spTree>
    <p:extLst>
      <p:ext uri="{BB962C8B-B14F-4D97-AF65-F5344CB8AC3E}">
        <p14:creationId xmlns:p14="http://schemas.microsoft.com/office/powerpoint/2010/main" val="4023540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 این مبنا، هنجار تهعد اجتماعی با تاکید بر عامترین حالت ان، یعنی تعهد اجتماعی، همواره می تواند چارچوب اقدامات مسئولانه و دگرخواهانه اجتماعی را شکل دهد و جاری بودن این قاعده در نظام کنش اجتماعی بدان معنا خواهد بود که شرط ضروری انسجام در جامعه فراهم و از ضمانت لازم برای استمرار وفاداری ها و تعهد اعضا به جمع (جامعه) فراهم  می آورد (ِیوسفی، 1388)</a:t>
            </a:r>
            <a:endParaRPr lang="fa-IR">
              <a:cs typeface="B Zar" panose="00000400000000000000" pitchFamily="2" charset="-78"/>
            </a:endParaRPr>
          </a:p>
        </p:txBody>
      </p:sp>
      <p:sp>
        <p:nvSpPr>
          <p:cNvPr id="4" name="Flowchart: Process 3"/>
          <p:cNvSpPr/>
          <p:nvPr/>
        </p:nvSpPr>
        <p:spPr>
          <a:xfrm>
            <a:off x="838200" y="4001294"/>
            <a:ext cx="3510116" cy="134210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هنجار تهعد اجتماعی</a:t>
            </a:r>
            <a:endParaRPr lang="fa-IR" b="1">
              <a:solidFill>
                <a:srgbClr val="FF0000"/>
              </a:solidFill>
            </a:endParaRPr>
          </a:p>
        </p:txBody>
      </p:sp>
    </p:spTree>
    <p:extLst>
      <p:ext uri="{BB962C8B-B14F-4D97-AF65-F5344CB8AC3E}">
        <p14:creationId xmlns:p14="http://schemas.microsoft.com/office/powerpoint/2010/main" val="529385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 این مبنا، هنجار تهد اجتماعی با تاکید بر عامترین حالت ان، یعنی تعهد اجتماعی، همواره می تواند چارچوب اقدامات مسئولانه و دگرخواهانه اجتماعی را شکل دهد و جاری بودن این قاعده در نظام کنش اجتماعی بدان  معنا خواهد بود که شرط ضروری انسجام در جامعه فراهم و از ضمانت لازم برخوردار گردیده است. </a:t>
            </a:r>
            <a:endParaRPr lang="fa-IR">
              <a:cs typeface="B Zar" panose="00000400000000000000" pitchFamily="2" charset="-78"/>
            </a:endParaRPr>
          </a:p>
        </p:txBody>
      </p:sp>
      <p:sp>
        <p:nvSpPr>
          <p:cNvPr id="4" name="Flowchart: Process 3"/>
          <p:cNvSpPr/>
          <p:nvPr/>
        </p:nvSpPr>
        <p:spPr>
          <a:xfrm>
            <a:off x="838200" y="3716594"/>
            <a:ext cx="3362633" cy="144534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اقدامات مسئولانه و دگرخواهانه اجتماعی</a:t>
            </a:r>
            <a:endParaRPr lang="fa-IR" b="1">
              <a:solidFill>
                <a:srgbClr val="FF0000"/>
              </a:solidFill>
            </a:endParaRPr>
          </a:p>
        </p:txBody>
      </p:sp>
    </p:spTree>
    <p:extLst>
      <p:ext uri="{BB962C8B-B14F-4D97-AF65-F5344CB8AC3E}">
        <p14:creationId xmlns:p14="http://schemas.microsoft.com/office/powerpoint/2010/main" val="1263723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هدف نوشتار حاضر، این است که با تحلیل ثانویه داده های نمایش انسجام اجتماعی در ایران، تصویری وقع نگار از میزان  پذیرش هنجار تعهد اجتماعی (جامعوی) و فشار درونی آن در ایران را ترسیم و تفاوت احتمالی این دو خصوصیت را بر پایه برخی از خصوصیات زمینه ای، همچون سن، جنس، تحصیل، قومیت و مذهب تحلیل نماید. </a:t>
            </a:r>
            <a:endParaRPr lang="fa-IR">
              <a:cs typeface="B Zar" panose="00000400000000000000" pitchFamily="2" charset="-78"/>
            </a:endParaRPr>
          </a:p>
        </p:txBody>
      </p:sp>
      <p:sp>
        <p:nvSpPr>
          <p:cNvPr id="4" name="Flowchart: Process 3"/>
          <p:cNvSpPr/>
          <p:nvPr/>
        </p:nvSpPr>
        <p:spPr>
          <a:xfrm>
            <a:off x="838200" y="3864077"/>
            <a:ext cx="3701845" cy="160757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پذیرش هنجار تعهد اجتماعی</a:t>
            </a:r>
            <a:endParaRPr lang="fa-IR" b="1">
              <a:solidFill>
                <a:srgbClr val="FF0000"/>
              </a:solidFill>
            </a:endParaRPr>
          </a:p>
        </p:txBody>
      </p:sp>
    </p:spTree>
    <p:extLst>
      <p:ext uri="{BB962C8B-B14F-4D97-AF65-F5344CB8AC3E}">
        <p14:creationId xmlns:p14="http://schemas.microsoft.com/office/powerpoint/2010/main" val="5652115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فضای مفهومی تعهد اجتماعی (جامعوی)</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ادبیات جامعه </a:t>
            </a:r>
            <a:r>
              <a:rPr lang="fa-IR" smtClean="0">
                <a:cs typeface="B Zar" panose="00000400000000000000" pitchFamily="2" charset="-78"/>
              </a:rPr>
              <a:t>شناسی </a:t>
            </a:r>
            <a:r>
              <a:rPr lang="fa-IR" smtClean="0">
                <a:cs typeface="B Zar" panose="00000400000000000000" pitchFamily="2" charset="-78"/>
              </a:rPr>
              <a:t>مفهوم «</a:t>
            </a:r>
            <a:r>
              <a:rPr lang="fa-IR" smtClean="0">
                <a:solidFill>
                  <a:srgbClr val="FF0000"/>
                </a:solidFill>
                <a:cs typeface="B Zar" panose="00000400000000000000" pitchFamily="2" charset="-78"/>
              </a:rPr>
              <a:t>تعهد</a:t>
            </a:r>
            <a:r>
              <a:rPr lang="fa-IR" smtClean="0">
                <a:cs typeface="B Zar" panose="00000400000000000000" pitchFamily="2" charset="-78"/>
              </a:rPr>
              <a:t>» و </a:t>
            </a:r>
            <a:r>
              <a:rPr lang="fa-IR" smtClean="0">
                <a:solidFill>
                  <a:srgbClr val="0070C0"/>
                </a:solidFill>
                <a:cs typeface="B Zar" panose="00000400000000000000" pitchFamily="2" charset="-78"/>
              </a:rPr>
              <a:t>«مسئولیت</a:t>
            </a:r>
            <a:r>
              <a:rPr lang="fa-IR" smtClean="0">
                <a:cs typeface="B Zar" panose="00000400000000000000" pitchFamily="2" charset="-78"/>
              </a:rPr>
              <a:t>» و  اجتمای مترادف هم به کار رفت و در یک فضای مفهومی مشترک تعریف شده اند. گرچه ادبیات جامعه شناختی تعهد چندان گسترده نیست. لکن با تکیه به چند مفهوم مترادفف همچون  مسئولیت و مسئولیت پذیری اجتماعی، مسئولیت مدنی، اخلق مدنی، عمل و مسئولیت اخلاقی، رفتار جامعه  طرف ، جمع گرایی و تعهد اجتماعی معانی مورد نظر ترسیم گردیده که ذیلا به آنها اشاره می گردد. </a:t>
            </a:r>
          </a:p>
          <a:p>
            <a:pPr algn="just"/>
            <a:endParaRPr lang="fa-IR">
              <a:cs typeface="B Zar" panose="00000400000000000000" pitchFamily="2" charset="-78"/>
            </a:endParaRPr>
          </a:p>
        </p:txBody>
      </p:sp>
    </p:spTree>
    <p:extLst>
      <p:ext uri="{BB962C8B-B14F-4D97-AF65-F5344CB8AC3E}">
        <p14:creationId xmlns:p14="http://schemas.microsoft.com/office/powerpoint/2010/main" val="4093375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غالبا مفهوم تعهد اجتماعی، ناظر به باور با ئظریه ای اخلاقی است که معتقد است هر فرد با گروهی موظف است چنان عمل کند که به جامعه  بیشترین نفع را برساند. این مسئولیت می تواند فعالانه از طریق انجام فعالیت هایی باشد که مستقیما در جهت تقویت اهداف جامعه اند با منفعلانه و به صورت شرکت نکردن در فعالیت های مضر اجتماعی باشد. هنگام صحبت از تعهد با مسئولیت به مفهوم به هم مرتبط  می شوند. عامل، عمل و پیامد عمل، وقتی عاملی که اخلاقا مسئول است. سرزنش (با تحسین) می شود که عملش به پیامد نامطلوب (یا مطلوب) منتهی شود، اما  کسانی مثل فاین برگ  معتقدند این امر هنگامی معنا دارد که عامل سهم علی در این پیامد داشته باشد. </a:t>
            </a:r>
            <a:endParaRPr lang="fa-IR">
              <a:cs typeface="B Zar" panose="00000400000000000000" pitchFamily="2" charset="-78"/>
            </a:endParaRPr>
          </a:p>
        </p:txBody>
      </p:sp>
      <p:sp>
        <p:nvSpPr>
          <p:cNvPr id="4" name="Flowchart: Process 3"/>
          <p:cNvSpPr/>
          <p:nvPr/>
        </p:nvSpPr>
        <p:spPr>
          <a:xfrm>
            <a:off x="838200" y="4763729"/>
            <a:ext cx="3628104" cy="106984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باور با ئظریه ای اخلاقی</a:t>
            </a:r>
            <a:endParaRPr lang="fa-IR" b="1">
              <a:solidFill>
                <a:srgbClr val="FF0000"/>
              </a:solidFill>
            </a:endParaRPr>
          </a:p>
        </p:txBody>
      </p:sp>
    </p:spTree>
    <p:extLst>
      <p:ext uri="{BB962C8B-B14F-4D97-AF65-F5344CB8AC3E}">
        <p14:creationId xmlns:p14="http://schemas.microsoft.com/office/powerpoint/2010/main" val="4829892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معیار سوم قصد عامل است که اعمال را از حوادث جدا می کند، معیار بعدی خواست و اراده است. اراده زمانی مطرح می شود که فرد امکان انتخاب داشته باشد (رودلف، 2007)</a:t>
            </a:r>
            <a:endParaRPr lang="fa-IR">
              <a:cs typeface="B Zar" panose="00000400000000000000" pitchFamily="2" charset="-78"/>
            </a:endParaRPr>
          </a:p>
        </p:txBody>
      </p:sp>
    </p:spTree>
    <p:extLst>
      <p:ext uri="{BB962C8B-B14F-4D97-AF65-F5344CB8AC3E}">
        <p14:creationId xmlns:p14="http://schemas.microsoft.com/office/powerpoint/2010/main" val="19935915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می توان مسئولیت پذیری اجتماعی را در روابط بین فردی به معنی گرایش افراد به در نظر گرفتن دیگران در کار خودشان می دانند (کرمر و ون لانگ، 2001) فردی که از نظر اجتماعی مسئول است. آگاهانه پیامدهای عمل خویش را می پذیرد، مستقل و با اعتماد است، نسبت به گروه ملتزم است و </a:t>
            </a:r>
            <a:r>
              <a:rPr lang="fa-IR" b="1" smtClean="0">
                <a:solidFill>
                  <a:srgbClr val="FF0000"/>
                </a:solidFill>
                <a:cs typeface="B Zar" panose="00000400000000000000" pitchFamily="2" charset="-78"/>
              </a:rPr>
              <a:t>احساس تعهد </a:t>
            </a:r>
            <a:r>
              <a:rPr lang="fa-IR" smtClean="0">
                <a:cs typeface="B Zar" panose="00000400000000000000" pitchFamily="2" charset="-78"/>
              </a:rPr>
              <a:t>دارد (شایه و پرهام، 1974) به نقل از گوف و همکاران، 1952)</a:t>
            </a:r>
            <a:endParaRPr lang="fa-IR">
              <a:cs typeface="B Zar" panose="00000400000000000000" pitchFamily="2" charset="-78"/>
            </a:endParaRPr>
          </a:p>
        </p:txBody>
      </p:sp>
    </p:spTree>
    <p:extLst>
      <p:ext uri="{BB962C8B-B14F-4D97-AF65-F5344CB8AC3E}">
        <p14:creationId xmlns:p14="http://schemas.microsoft.com/office/powerpoint/2010/main" val="17888634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برخی از متفکران مسئولیت و تعهد اجتماعی را به نوعی مترادف با اخلاق شهروندی می دانند. اخلاق شهروندی عادتی اخلاقی است که مبنای بسیاری از فضایل شهروندی است و به حس مسئولیت پذیری شهروندی نسبت به کالای عمومی اطلاق می شود. بنابراین شامل اطاعت و قوانین و رفتار صادقانه و مسئولانه است. این اخلاق شهروندان را به سمت بیشینه کردن بهره عمومی به جای بهره شخصی سوق می دهد و مستلزم وظایف محوله به جامعه با اعضای آن است (لتکی، 2006) به نقل از  ارویکا و هدسن، 2006)</a:t>
            </a:r>
            <a:endParaRPr lang="fa-IR">
              <a:cs typeface="B Zar" panose="00000400000000000000" pitchFamily="2" charset="-78"/>
            </a:endParaRPr>
          </a:p>
        </p:txBody>
      </p:sp>
      <p:sp>
        <p:nvSpPr>
          <p:cNvPr id="4" name="Flowchart: Process 3"/>
          <p:cNvSpPr/>
          <p:nvPr/>
        </p:nvSpPr>
        <p:spPr>
          <a:xfrm>
            <a:off x="838200" y="4424516"/>
            <a:ext cx="2816942" cy="113562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اخلاق شهروندی</a:t>
            </a:r>
            <a:endParaRPr lang="fa-IR" b="1">
              <a:solidFill>
                <a:srgbClr val="FF0000"/>
              </a:solidFill>
            </a:endParaRPr>
          </a:p>
        </p:txBody>
      </p:sp>
    </p:spTree>
    <p:extLst>
      <p:ext uri="{BB962C8B-B14F-4D97-AF65-F5344CB8AC3E}">
        <p14:creationId xmlns:p14="http://schemas.microsoft.com/office/powerpoint/2010/main" val="2635802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در مقابل 17/3 درصد از آنها نیز تعهدناپذیر اجتماعی اند و هر دو راهی مذکور، نفع خود را ترجیح می دهند و انتظار جامعه ار از خود نیز چنین می پندارند 18/1 درصد از ایرانیان نیز از عمل مسئولانه ، تعریف شخصی داشته ، در موقعیت های </a:t>
            </a:r>
            <a:r>
              <a:rPr lang="fa-IR" smtClean="0">
                <a:solidFill>
                  <a:prstClr val="black"/>
                </a:solidFill>
                <a:cs typeface="B Zar" panose="00000400000000000000" pitchFamily="2" charset="-78"/>
              </a:rPr>
              <a:t>مذکور، </a:t>
            </a:r>
            <a:r>
              <a:rPr lang="fa-IR">
                <a:solidFill>
                  <a:prstClr val="black"/>
                </a:solidFill>
                <a:cs typeface="B Zar" panose="00000400000000000000" pitchFamily="2" charset="-78"/>
              </a:rPr>
              <a:t>بر مبنای هنجارهای شخصی عمل می کنند. به علاوه میانگین  فشار هنجاری تعهد اجتماعی (فشار وجدانی برای عمل مسئولانه) در ایران بر روی یک مقیاس، صفر تا 100 برابر 62/7 است و فشار وجدانی برای انجام عمل متعهدانه در ایران بیشتر از فشار وحدتی برای ترک آن است. </a:t>
            </a:r>
          </a:p>
          <a:p>
            <a:pPr algn="just"/>
            <a:endParaRPr lang="fa-IR">
              <a:cs typeface="B Zar" panose="00000400000000000000" pitchFamily="2" charset="-78"/>
            </a:endParaRPr>
          </a:p>
        </p:txBody>
      </p:sp>
    </p:spTree>
    <p:extLst>
      <p:ext uri="{BB962C8B-B14F-4D97-AF65-F5344CB8AC3E}">
        <p14:creationId xmlns:p14="http://schemas.microsoft.com/office/powerpoint/2010/main" val="53111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دو رویکرد نسبت به مانع اخلاق شهروندی وجود دارد:</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نخست رویکرد فرهنگی </a:t>
            </a:r>
            <a:r>
              <a:rPr lang="fa-IR" smtClean="0">
                <a:cs typeface="B Zar" panose="00000400000000000000" pitchFamily="2" charset="-78"/>
              </a:rPr>
              <a:t>که می گویند هنجارها و ارزش های افراد می توانند فردی باشد (مثل، ارزش های دینی دوران کودکی) یا بر اثر جامعه پذیری اموخته شده باشد. رویکرد دوم رویکرد نهادی است که اخلاق شهروندی را به کیفیت نظم عمومی و عملکرد مقامات اداری و دولتی ربط می دهد. در رویکرد اول، تجربه کنش های متقابلی که بر مبنای اعتماد و معامله به مثل باشند، در افراد  قابلیت اعتماد را نهادینه می کنند</a:t>
            </a:r>
            <a:r>
              <a:rPr lang="fa-IR" smtClean="0">
                <a:cs typeface="B Zar" panose="00000400000000000000" pitchFamily="2" charset="-78"/>
              </a:rPr>
              <a:t>.</a:t>
            </a:r>
            <a:endParaRPr lang="fa-IR">
              <a:cs typeface="B Zar" panose="00000400000000000000" pitchFamily="2" charset="-78"/>
            </a:endParaRPr>
          </a:p>
        </p:txBody>
      </p:sp>
    </p:spTree>
    <p:extLst>
      <p:ext uri="{BB962C8B-B14F-4D97-AF65-F5344CB8AC3E}">
        <p14:creationId xmlns:p14="http://schemas.microsoft.com/office/powerpoint/2010/main" val="6326385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 با </a:t>
            </a:r>
            <a:r>
              <a:rPr lang="fa-IR" b="1">
                <a:solidFill>
                  <a:srgbClr val="FF0000"/>
                </a:solidFill>
                <a:cs typeface="B Zar" panose="00000400000000000000" pitchFamily="2" charset="-78"/>
              </a:rPr>
              <a:t>هنجارهای اخلاقی و رفتار مسولانه </a:t>
            </a:r>
            <a:r>
              <a:rPr lang="fa-IR">
                <a:solidFill>
                  <a:prstClr val="black"/>
                </a:solidFill>
                <a:cs typeface="B Zar" panose="00000400000000000000" pitchFamily="2" charset="-78"/>
              </a:rPr>
              <a:t>موجود را تقویت می کنند و رویکرد دوم درک  منصفانه و کارامد بودن روش های تازه عمومی  را در پذیرش و پیروی از آنها موثر می داند (لنکی، 2006) تایلر( 1990) از جمله کسانی است که به این موضوع می پردازد و مفهوم تعهد صولی در قانون گرایی را «رعایت قانون  به دلیل درست بودن آن» بیان می کند و معتقد است چنین تعهد داوطلبانه ای به قانون وقتی حاصل می شود که فرد به مشروعیت و انصاف مرجع اعمال قانون باور داشته باشد. </a:t>
            </a:r>
          </a:p>
          <a:p>
            <a:endParaRPr lang="fa-IR"/>
          </a:p>
        </p:txBody>
      </p:sp>
    </p:spTree>
    <p:extLst>
      <p:ext uri="{BB962C8B-B14F-4D97-AF65-F5344CB8AC3E}">
        <p14:creationId xmlns:p14="http://schemas.microsoft.com/office/powerpoint/2010/main" val="31475856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مفهوم دیگری که در ادبیات تحقیق مترادف با مسئولیت پذیری اجتماعی استفاده می شود مسئولیت مدنی است داسیلوا و همکارانش (2004) مسئولیت مدنی را نگرش ها و رفتارهایی می دانند که برای جامهع سودمندند و ان را حاصل علاقه به بهبود کالای عممی می دانند. مسئولیت مدنی پذیرش نقش فعال در زندگی شهروندی است. یعنی فرد نگران آسایش دیگران است. آن هم نه فقط در سطح فردی، بلکه در سطح اجتماعی (همان به نقل از باوز و همکاران، 1996)</a:t>
            </a:r>
            <a:endParaRPr lang="fa-IR">
              <a:cs typeface="B Zar" panose="00000400000000000000" pitchFamily="2" charset="-78"/>
            </a:endParaRPr>
          </a:p>
        </p:txBody>
      </p:sp>
      <p:sp>
        <p:nvSpPr>
          <p:cNvPr id="4" name="Flowchart: Connector 3"/>
          <p:cNvSpPr/>
          <p:nvPr/>
        </p:nvSpPr>
        <p:spPr>
          <a:xfrm>
            <a:off x="838200" y="4114800"/>
            <a:ext cx="2477729" cy="1371600"/>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مسئولیت مدنی</a:t>
            </a:r>
            <a:endParaRPr lang="fa-IR" b="1">
              <a:solidFill>
                <a:srgbClr val="FF0000"/>
              </a:solidFill>
            </a:endParaRPr>
          </a:p>
        </p:txBody>
      </p:sp>
    </p:spTree>
    <p:extLst>
      <p:ext uri="{BB962C8B-B14F-4D97-AF65-F5344CB8AC3E}">
        <p14:creationId xmlns:p14="http://schemas.microsoft.com/office/powerpoint/2010/main" val="37099428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صاحبن ظران معتقدند مسئولیت مدنی نیز مانند دیگر مهارت های زندگی باید آموزش داده شود، زیرا در فرایند جامعه پذیری است که رفتار مطلوب تعریف می شود و شخص خود را متعهد به آن می یابد (مومنی، 1380) حاصل جامعه پذیر موفق، ایجاد احساس تعهد گروهی است. عمل جامعه پذیری زا طریق نهاد های مختلف انجام می شود که در صورت عملکرد نامناسب این نهاد ها ماندن در چارچوب اخلاقیات جامعه، فرد را با هزینه مواجه می کند. (صباغ پور، 1387،  192</a:t>
            </a:r>
            <a:r>
              <a:rPr lang="fa-IR" smtClean="0">
                <a:cs typeface="B Zar" panose="00000400000000000000" pitchFamily="2" charset="-78"/>
              </a:rPr>
              <a:t>)</a:t>
            </a:r>
            <a:endParaRPr lang="fa-IR">
              <a:cs typeface="B Zar" panose="00000400000000000000" pitchFamily="2" charset="-78"/>
            </a:endParaRPr>
          </a:p>
        </p:txBody>
      </p:sp>
      <p:sp>
        <p:nvSpPr>
          <p:cNvPr id="4" name="Flowchart: Process 3"/>
          <p:cNvSpPr/>
          <p:nvPr/>
        </p:nvSpPr>
        <p:spPr>
          <a:xfrm>
            <a:off x="1666568" y="4380271"/>
            <a:ext cx="2831690" cy="1224116"/>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احساس تعهد گروهی</a:t>
            </a:r>
            <a:endParaRPr lang="fa-IR" b="1">
              <a:solidFill>
                <a:srgbClr val="FF0000"/>
              </a:solidFill>
            </a:endParaRPr>
          </a:p>
        </p:txBody>
      </p:sp>
    </p:spTree>
    <p:extLst>
      <p:ext uri="{BB962C8B-B14F-4D97-AF65-F5344CB8AC3E}">
        <p14:creationId xmlns:p14="http://schemas.microsoft.com/office/powerpoint/2010/main" val="7507603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به دلیل  نقش مهمی که نهاد های آموزش عالی دارند، </a:t>
            </a:r>
            <a:r>
              <a:rPr lang="fa-IR">
                <a:solidFill>
                  <a:srgbClr val="FF0000"/>
                </a:solidFill>
                <a:cs typeface="B Zar" panose="00000400000000000000" pitchFamily="2" charset="-78"/>
              </a:rPr>
              <a:t>پنج بعد </a:t>
            </a:r>
            <a:r>
              <a:rPr lang="fa-IR">
                <a:solidFill>
                  <a:prstClr val="black"/>
                </a:solidFill>
                <a:cs typeface="B Zar" panose="00000400000000000000" pitchFamily="2" charset="-78"/>
              </a:rPr>
              <a:t>مسئولیت مدنی در ادبیات آموزش عالی نگران می شود که عبارتند </a:t>
            </a:r>
            <a:r>
              <a:rPr lang="fa-IR">
                <a:solidFill>
                  <a:prstClr val="black"/>
                </a:solidFill>
                <a:cs typeface="B Zar" panose="00000400000000000000" pitchFamily="2" charset="-78"/>
              </a:rPr>
              <a:t>از </a:t>
            </a:r>
            <a:r>
              <a:rPr lang="fa-IR" smtClean="0">
                <a:solidFill>
                  <a:prstClr val="black"/>
                </a:solidFill>
                <a:cs typeface="B Zar" panose="00000400000000000000" pitchFamily="2" charset="-78"/>
              </a:rPr>
              <a:t>:</a:t>
            </a:r>
          </a:p>
          <a:p>
            <a:pPr lvl="0" algn="just"/>
            <a:r>
              <a:rPr lang="fa-IR" smtClean="0">
                <a:solidFill>
                  <a:prstClr val="black"/>
                </a:solidFill>
                <a:cs typeface="B Zar" panose="00000400000000000000" pitchFamily="2" charset="-78"/>
              </a:rPr>
              <a:t> </a:t>
            </a:r>
            <a:r>
              <a:rPr lang="fa-IR">
                <a:solidFill>
                  <a:prstClr val="black"/>
                </a:solidFill>
                <a:cs typeface="B Zar" panose="00000400000000000000" pitchFamily="2" charset="-78"/>
              </a:rPr>
              <a:t>1-  شناخت و نگهداری ارزش ها، نظام ها و فرایند </a:t>
            </a:r>
            <a:r>
              <a:rPr lang="fa-IR">
                <a:solidFill>
                  <a:prstClr val="black"/>
                </a:solidFill>
                <a:cs typeface="B Zar" panose="00000400000000000000" pitchFamily="2" charset="-78"/>
              </a:rPr>
              <a:t>های </a:t>
            </a:r>
            <a:r>
              <a:rPr lang="fa-IR" smtClean="0">
                <a:solidFill>
                  <a:prstClr val="black"/>
                </a:solidFill>
                <a:cs typeface="B Zar" panose="00000400000000000000" pitchFamily="2" charset="-78"/>
              </a:rPr>
              <a:t>دموکرتیک</a:t>
            </a:r>
          </a:p>
          <a:p>
            <a:pPr lvl="0" algn="just"/>
            <a:r>
              <a:rPr lang="fa-IR" smtClean="0">
                <a:solidFill>
                  <a:prstClr val="black"/>
                </a:solidFill>
                <a:cs typeface="B Zar" panose="00000400000000000000" pitchFamily="2" charset="-78"/>
              </a:rPr>
              <a:t>  </a:t>
            </a:r>
            <a:r>
              <a:rPr lang="fa-IR">
                <a:solidFill>
                  <a:prstClr val="black"/>
                </a:solidFill>
                <a:cs typeface="B Zar" panose="00000400000000000000" pitchFamily="2" charset="-78"/>
              </a:rPr>
              <a:t>2- تمایل به عمل کردن به نفع جامعه و اعضای </a:t>
            </a:r>
            <a:r>
              <a:rPr lang="fa-IR">
                <a:solidFill>
                  <a:prstClr val="black"/>
                </a:solidFill>
                <a:cs typeface="B Zar" panose="00000400000000000000" pitchFamily="2" charset="-78"/>
              </a:rPr>
              <a:t>آن </a:t>
            </a:r>
            <a:endParaRPr lang="fa-IR" smtClean="0">
              <a:solidFill>
                <a:prstClr val="black"/>
              </a:solidFill>
              <a:cs typeface="B Zar" panose="00000400000000000000" pitchFamily="2" charset="-78"/>
            </a:endParaRPr>
          </a:p>
          <a:p>
            <a:pPr lvl="0" algn="just"/>
            <a:r>
              <a:rPr lang="fa-IR" smtClean="0">
                <a:solidFill>
                  <a:prstClr val="black"/>
                </a:solidFill>
                <a:cs typeface="B Zar" panose="00000400000000000000" pitchFamily="2" charset="-78"/>
              </a:rPr>
              <a:t>3- </a:t>
            </a:r>
            <a:r>
              <a:rPr lang="fa-IR">
                <a:solidFill>
                  <a:prstClr val="black"/>
                </a:solidFill>
                <a:cs typeface="B Zar" panose="00000400000000000000" pitchFamily="2" charset="-78"/>
              </a:rPr>
              <a:t>استفادهاز دانش و مهارت ها به </a:t>
            </a:r>
            <a:r>
              <a:rPr lang="fa-IR">
                <a:solidFill>
                  <a:prstClr val="black"/>
                </a:solidFill>
                <a:cs typeface="B Zar" panose="00000400000000000000" pitchFamily="2" charset="-78"/>
              </a:rPr>
              <a:t>نفع </a:t>
            </a:r>
            <a:r>
              <a:rPr lang="fa-IR" smtClean="0">
                <a:solidFill>
                  <a:prstClr val="black"/>
                </a:solidFill>
                <a:cs typeface="B Zar" panose="00000400000000000000" pitchFamily="2" charset="-78"/>
              </a:rPr>
              <a:t>جامعه</a:t>
            </a:r>
          </a:p>
          <a:p>
            <a:pPr lvl="0" algn="just"/>
            <a:r>
              <a:rPr lang="fa-IR" smtClean="0">
                <a:solidFill>
                  <a:prstClr val="black"/>
                </a:solidFill>
                <a:cs typeface="B Zar" panose="00000400000000000000" pitchFamily="2" charset="-78"/>
              </a:rPr>
              <a:t> </a:t>
            </a:r>
            <a:r>
              <a:rPr lang="fa-IR">
                <a:solidFill>
                  <a:prstClr val="black"/>
                </a:solidFill>
                <a:cs typeface="B Zar" panose="00000400000000000000" pitchFamily="2" charset="-78"/>
              </a:rPr>
              <a:t>4- علاقه و احترام به افراد متفاوت </a:t>
            </a:r>
            <a:r>
              <a:rPr lang="fa-IR">
                <a:solidFill>
                  <a:prstClr val="black"/>
                </a:solidFill>
                <a:cs typeface="B Zar" panose="00000400000000000000" pitchFamily="2" charset="-78"/>
              </a:rPr>
              <a:t>با </a:t>
            </a:r>
            <a:r>
              <a:rPr lang="fa-IR" smtClean="0">
                <a:solidFill>
                  <a:prstClr val="black"/>
                </a:solidFill>
                <a:cs typeface="B Zar" panose="00000400000000000000" pitchFamily="2" charset="-78"/>
              </a:rPr>
              <a:t>فرد</a:t>
            </a:r>
          </a:p>
          <a:p>
            <a:pPr lvl="0" algn="just"/>
            <a:r>
              <a:rPr lang="fa-IR" smtClean="0">
                <a:solidFill>
                  <a:prstClr val="black"/>
                </a:solidFill>
                <a:cs typeface="B Zar" panose="00000400000000000000" pitchFamily="2" charset="-78"/>
              </a:rPr>
              <a:t> 5- </a:t>
            </a:r>
            <a:r>
              <a:rPr lang="fa-IR">
                <a:solidFill>
                  <a:prstClr val="black"/>
                </a:solidFill>
                <a:cs typeface="B Zar" panose="00000400000000000000" pitchFamily="2" charset="-78"/>
              </a:rPr>
              <a:t>پاسخ گویی فردی(تورنتون و جانگر، 2007)</a:t>
            </a:r>
          </a:p>
          <a:p>
            <a:endParaRPr lang="fa-IR"/>
          </a:p>
        </p:txBody>
      </p:sp>
      <p:pic>
        <p:nvPicPr>
          <p:cNvPr id="4" name="Picture 3"/>
          <p:cNvPicPr>
            <a:picLocks noChangeAspect="1"/>
          </p:cNvPicPr>
          <p:nvPr/>
        </p:nvPicPr>
        <p:blipFill>
          <a:blip r:embed="rId2"/>
          <a:stretch>
            <a:fillRect/>
          </a:stretch>
        </p:blipFill>
        <p:spPr>
          <a:xfrm>
            <a:off x="838200" y="3344328"/>
            <a:ext cx="1337956" cy="1071431"/>
          </a:xfrm>
          <a:prstGeom prst="rect">
            <a:avLst/>
          </a:prstGeom>
        </p:spPr>
      </p:pic>
    </p:spTree>
    <p:extLst>
      <p:ext uri="{BB962C8B-B14F-4D97-AF65-F5344CB8AC3E}">
        <p14:creationId xmlns:p14="http://schemas.microsoft.com/office/powerpoint/2010/main" val="6770478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یکی دیگر از رویکرد های مرتبط با  مفهوم </a:t>
            </a:r>
            <a:r>
              <a:rPr lang="fa-IR" b="1" smtClean="0">
                <a:solidFill>
                  <a:srgbClr val="FF0000"/>
                </a:solidFill>
                <a:cs typeface="B Zar" panose="00000400000000000000" pitchFamily="2" charset="-78"/>
              </a:rPr>
              <a:t>مسئولیت و تعهد نظریه تعهد اخلاقی </a:t>
            </a:r>
            <a:r>
              <a:rPr lang="fa-IR" smtClean="0">
                <a:cs typeface="B Zar" panose="00000400000000000000" pitchFamily="2" charset="-78"/>
              </a:rPr>
              <a:t>است. به این معنی که با اطلاق بار ارزشی به یک عمل، انجام ان اخلاقی با غیر اخلاقی تلقی شود. بدیهی استکه واکنش به انجام دادن یا ندادن یک عمل اخلاقی تحسین یا تقبیح است. مثلا اگر در یک حادثه رانندگی فردی اقدام به نجات جان کودک  داخل ماشین کند، عمل او قابل تحسین محسوب می شود و اگر بخواهد از تلفن خود برای درخواست کمک استفاده کند، سرزنش می شود. </a:t>
            </a:r>
            <a:endParaRPr lang="fa-IR">
              <a:cs typeface="B Zar" panose="00000400000000000000" pitchFamily="2" charset="-78"/>
            </a:endParaRPr>
          </a:p>
        </p:txBody>
      </p:sp>
    </p:spTree>
    <p:extLst>
      <p:ext uri="{BB962C8B-B14F-4D97-AF65-F5344CB8AC3E}">
        <p14:creationId xmlns:p14="http://schemas.microsoft.com/office/powerpoint/2010/main" val="41087046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تحسین یا تقبیح افراد بر مبنای کاری که انجام داده یا انجام نداده اند به معنی نسبت دادن مسئولیت  اخلاقی که انهاست. از نظر تاریخی دو رویکرد فلسفی نسبت به مسئولیت اخلاقی وجود دارد: 1- منظر شایستگی محور که سرزنش  و تحسین را در صورتی مناسب می داند که فرد سزاوارش باشد </a:t>
            </a:r>
          </a:p>
          <a:p>
            <a:pPr algn="just"/>
            <a:r>
              <a:rPr lang="fa-IR" smtClean="0">
                <a:cs typeface="B Zar" panose="00000400000000000000" pitchFamily="2" charset="-78"/>
              </a:rPr>
              <a:t>2- </a:t>
            </a:r>
            <a:r>
              <a:rPr lang="fa-IR" b="1" smtClean="0">
                <a:solidFill>
                  <a:srgbClr val="FF0000"/>
                </a:solidFill>
                <a:cs typeface="B Zar" panose="00000400000000000000" pitchFamily="2" charset="-78"/>
              </a:rPr>
              <a:t>منظر پیامد محور </a:t>
            </a:r>
            <a:r>
              <a:rPr lang="fa-IR" smtClean="0">
                <a:cs typeface="B Zar" panose="00000400000000000000" pitchFamily="2" charset="-78"/>
              </a:rPr>
              <a:t>که سرزنش و تحسین را رد صورتی مناسب می داند که به تغییر تمایل فرد یا رفتارش  منجر شود، اما استراوسن  هر دو رویکرد را اشتباه می داند و معتقد است آنچه افراد را از نظر اخلاقی مسئول می کندف تمایلات گسترده آنهاست که از مشارکت در روابط فردی، مانند خشم، تنفر، بخشش و عشق حاصل می شود. </a:t>
            </a:r>
            <a:endParaRPr lang="fa-IR">
              <a:cs typeface="B Zar" panose="00000400000000000000" pitchFamily="2" charset="-78"/>
            </a:endParaRPr>
          </a:p>
        </p:txBody>
      </p:sp>
    </p:spTree>
    <p:extLst>
      <p:ext uri="{BB962C8B-B14F-4D97-AF65-F5344CB8AC3E}">
        <p14:creationId xmlns:p14="http://schemas.microsoft.com/office/powerpoint/2010/main" val="9122241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نقش این تمایلات آن است که نشان دهند چقدر برای ما اهمیت دارد که دیگران به ویژه آنها که برایمان مهم اند، نسبت به ما عواطف و احساسات خوب نشان دهند چقدر برای ما اهمیت دارد که دیگران به ویژه آنها که برایمان مهم اند، نسبت به ما هر طیف و احساسات خوب نشان دهند یا بی اعتنا باشند، یعنی موضع انفعالی – ناتوانی فرد در برقرای روابط اصل فردی است و همین موضع او را بیرون از اجتماع اخلاقی قرار می دهد (اشلمن، 2009)</a:t>
            </a:r>
          </a:p>
          <a:p>
            <a:endParaRPr lang="fa-IR"/>
          </a:p>
        </p:txBody>
      </p:sp>
      <p:sp>
        <p:nvSpPr>
          <p:cNvPr id="4" name="Flowchart: Process 3"/>
          <p:cNvSpPr/>
          <p:nvPr/>
        </p:nvSpPr>
        <p:spPr>
          <a:xfrm>
            <a:off x="838200" y="4203290"/>
            <a:ext cx="2979174" cy="10913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روابط اصل فردی</a:t>
            </a:r>
            <a:endParaRPr lang="fa-IR" b="1">
              <a:solidFill>
                <a:srgbClr val="FF0000"/>
              </a:solidFill>
            </a:endParaRPr>
          </a:p>
        </p:txBody>
      </p:sp>
    </p:spTree>
    <p:extLst>
      <p:ext uri="{BB962C8B-B14F-4D97-AF65-F5344CB8AC3E}">
        <p14:creationId xmlns:p14="http://schemas.microsoft.com/office/powerpoint/2010/main" val="18370598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مفهوم دیگری که در حوزه </a:t>
            </a:r>
            <a:r>
              <a:rPr lang="fa-IR" b="1" smtClean="0">
                <a:solidFill>
                  <a:srgbClr val="FF0000"/>
                </a:solidFill>
                <a:cs typeface="B Zar" panose="00000400000000000000" pitchFamily="2" charset="-78"/>
              </a:rPr>
              <a:t>رفتارهای شهروندی  </a:t>
            </a:r>
            <a:r>
              <a:rPr lang="fa-IR" smtClean="0">
                <a:cs typeface="B Zar" panose="00000400000000000000" pitchFamily="2" charset="-78"/>
              </a:rPr>
              <a:t>استفاده می شود. رفتارهای «</a:t>
            </a:r>
            <a:r>
              <a:rPr lang="fa-IR" smtClean="0">
                <a:solidFill>
                  <a:srgbClr val="FF0000"/>
                </a:solidFill>
                <a:cs typeface="B Zar" panose="00000400000000000000" pitchFamily="2" charset="-78"/>
              </a:rPr>
              <a:t>جامعه طرف</a:t>
            </a:r>
            <a:r>
              <a:rPr lang="fa-IR" smtClean="0">
                <a:cs typeface="B Zar" panose="00000400000000000000" pitchFamily="2" charset="-78"/>
              </a:rPr>
              <a:t>» و رفتارهای «فرد طرف» است. رفتارهای «جامعه طرف» با وزن دهی مثبت به : 1- پیامد های عمل برای خود فرد 2- پیامد های عمل برای دیگران و 3- برتری پیامدهای نشان داده می شود. در حالی که رفتارهای «فرد طرف» با وزن مثبت برای پیامد های خود و وزن منفی  برای پیامد دیگران تعریف می شود. </a:t>
            </a:r>
            <a:endParaRPr lang="fa-IR">
              <a:cs typeface="B Zar" panose="00000400000000000000" pitchFamily="2" charset="-78"/>
            </a:endParaRPr>
          </a:p>
        </p:txBody>
      </p:sp>
    </p:spTree>
    <p:extLst>
      <p:ext uri="{BB962C8B-B14F-4D97-AF65-F5344CB8AC3E}">
        <p14:creationId xmlns:p14="http://schemas.microsoft.com/office/powerpoint/2010/main" val="26891530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پژوهش ها نشان می دهد که افراد جامعه طرف احساس مسئولیت قویتری را تجربه می کنند که همین امر به همیاری بیشتر آنها منجر می شود. این احساس مسئولیت احتمالا وقتی بیشتر فعال می شود که تصمیم گیرندگان تصمیمات خود را بر  حسب پیامدهایی که برای دیگران دارد، تفسیر کنند، یعنی جامعه طرف ما پیامد انتخاب هایشان برای دیگران را مد نظر دارند و این امر آنها را نسبت به هنجارهای اجتماعی حساس تر می کند (کرمر و ون لانگ، 2001)</a:t>
            </a:r>
            <a:endParaRPr lang="fa-IR">
              <a:cs typeface="B Zar" panose="00000400000000000000" pitchFamily="2" charset="-78"/>
            </a:endParaRPr>
          </a:p>
        </p:txBody>
      </p:sp>
      <p:sp>
        <p:nvSpPr>
          <p:cNvPr id="4" name="Flowchart: Process 3"/>
          <p:cNvSpPr/>
          <p:nvPr/>
        </p:nvSpPr>
        <p:spPr>
          <a:xfrm>
            <a:off x="838200" y="4114800"/>
            <a:ext cx="3097162" cy="140109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هنجارهای اجتماعی</a:t>
            </a:r>
            <a:endParaRPr lang="fa-IR" b="1">
              <a:solidFill>
                <a:srgbClr val="FF0000"/>
              </a:solidFill>
            </a:endParaRPr>
          </a:p>
        </p:txBody>
      </p:sp>
    </p:spTree>
    <p:extLst>
      <p:ext uri="{BB962C8B-B14F-4D97-AF65-F5344CB8AC3E}">
        <p14:creationId xmlns:p14="http://schemas.microsoft.com/office/powerpoint/2010/main" val="3692964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Zar" panose="00000400000000000000" pitchFamily="2" charset="-78"/>
              </a:rPr>
              <a:t>واژه های کلیدی: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تعهد اجتماعی، پذیرش هنجار، تعهد فشار، هنجار ذهنی تعهد.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3443134" y="2831690"/>
            <a:ext cx="4970996" cy="2783758"/>
          </a:xfrm>
          <a:prstGeom prst="rect">
            <a:avLst/>
          </a:prstGeom>
        </p:spPr>
      </p:pic>
    </p:spTree>
    <p:extLst>
      <p:ext uri="{BB962C8B-B14F-4D97-AF65-F5344CB8AC3E}">
        <p14:creationId xmlns:p14="http://schemas.microsoft.com/office/powerpoint/2010/main" val="11668935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چلبی (1375) مفهوم تعهد اجتماعی را برای بیان اقدامات مسئولانه ترجیح می دهد و منشا تعهد را، عاطفه و وابستگی عاطفی می داند. به عقیده وی، در هر گونه تعهد اجتماعی، نوعی هم ذات پنداری و پاسخ عاطفی به دیگری نهفته است. این «دیگری» ممکن است «دیگری انضمامی» اعم از «</a:t>
            </a:r>
            <a:r>
              <a:rPr lang="fa-IR" b="1" smtClean="0">
                <a:solidFill>
                  <a:srgbClr val="FF0000"/>
                </a:solidFill>
                <a:cs typeface="B Zar" panose="00000400000000000000" pitchFamily="2" charset="-78"/>
              </a:rPr>
              <a:t>دیگر خاص</a:t>
            </a:r>
            <a:r>
              <a:rPr lang="fa-IR" smtClean="0">
                <a:cs typeface="B Zar" panose="00000400000000000000" pitchFamily="2" charset="-78"/>
              </a:rPr>
              <a:t>»  با  «</a:t>
            </a:r>
            <a:r>
              <a:rPr lang="fa-IR" b="1" smtClean="0">
                <a:solidFill>
                  <a:srgbClr val="FF0000"/>
                </a:solidFill>
                <a:cs typeface="B Zar" panose="00000400000000000000" pitchFamily="2" charset="-78"/>
              </a:rPr>
              <a:t>دیگر فهم</a:t>
            </a:r>
            <a:r>
              <a:rPr lang="fa-IR" smtClean="0">
                <a:cs typeface="B Zar" panose="00000400000000000000" pitchFamily="2" charset="-78"/>
              </a:rPr>
              <a:t>»  باشد با نوعی «دیگری تعمیم یافته» یعنی نوعی اجتماع (چلبی، 1375، 275) به نظر وی وابستگی عاطفی به جمع از دو طریق  حاصل می شود: از طریق رابطه اجتماعی (عاطفی) با دیگران و از طریق عضویت اجتماعی در اجتماعات با تداوم تعامل اجتماعی رابطه اجتماعی شکل می گیرد و این رابطه  باعث وابستگی عاطفی تولید می کند و وابستگی عاطفی ایجاد شده نیز به نوبه خود حافظ این رابطه می گیردد. </a:t>
            </a:r>
            <a:endParaRPr lang="fa-IR">
              <a:cs typeface="B Zar" panose="00000400000000000000" pitchFamily="2" charset="-78"/>
            </a:endParaRPr>
          </a:p>
        </p:txBody>
      </p:sp>
    </p:spTree>
    <p:extLst>
      <p:ext uri="{BB962C8B-B14F-4D97-AF65-F5344CB8AC3E}">
        <p14:creationId xmlns:p14="http://schemas.microsoft.com/office/powerpoint/2010/main" val="14124414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علاوه بر رابطه اجتماعی که فی نفسه تولید وابستگی عاطفی و علاقه اجتماعیمی کند، در بستر تعاملات اجتماعی، نوعی جامعه پذیری با اجتماعی کردن صورت می گیرد و بدین ترتیب فرد می آموزد که عضو چه گروه (هایی) یا «ما» (هایی) است و همزمان به عنوان عضو آن (ها)  مورد خطاب قرار می گیرد. در فرایند جامعه پذیری با شاید بهتر است گفته شود، فرایند آموزش و پرورش هم پتانسیل های عاطفی فرد پرورش می یابند و هم فرد به تدریج گرای عاطفی مثبت به دیگران و «ما» (های) معین پیدا می کند (جنتی، 1375، 2-101)</a:t>
            </a:r>
            <a:endParaRPr lang="fa-IR">
              <a:cs typeface="B Zar" panose="00000400000000000000" pitchFamily="2" charset="-78"/>
            </a:endParaRPr>
          </a:p>
        </p:txBody>
      </p:sp>
      <p:sp>
        <p:nvSpPr>
          <p:cNvPr id="4" name="Flowchart: Process 3"/>
          <p:cNvSpPr/>
          <p:nvPr/>
        </p:nvSpPr>
        <p:spPr>
          <a:xfrm>
            <a:off x="1401097" y="4380271"/>
            <a:ext cx="2934929" cy="119461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فرایند جامعه پذیری</a:t>
            </a:r>
            <a:endParaRPr lang="fa-IR" b="1">
              <a:solidFill>
                <a:srgbClr val="FF0000"/>
              </a:solidFill>
            </a:endParaRPr>
          </a:p>
        </p:txBody>
      </p:sp>
    </p:spTree>
    <p:extLst>
      <p:ext uri="{BB962C8B-B14F-4D97-AF65-F5344CB8AC3E}">
        <p14:creationId xmlns:p14="http://schemas.microsoft.com/office/powerpoint/2010/main" val="23394138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پارسونز (1977) تعهد اجتماعی را «هم ذات پنداری» با جمع می داند که به معنای پذیرش انگیزشی عضویت (تعهد انگیزشی عمیق) در نظام های جمعی است و این امر از منظر کارکردی  که برای نظام جمعی </a:t>
            </a:r>
            <a:r>
              <a:rPr lang="fa-IR" smtClean="0">
                <a:cs typeface="B Zar" panose="00000400000000000000" pitchFamily="2" charset="-78"/>
              </a:rPr>
              <a:t>دارد </a:t>
            </a:r>
            <a:r>
              <a:rPr lang="fa-IR" b="1" smtClean="0">
                <a:solidFill>
                  <a:srgbClr val="FF0000"/>
                </a:solidFill>
                <a:cs typeface="B Zar" panose="00000400000000000000" pitchFamily="2" charset="-78"/>
              </a:rPr>
              <a:t>معادل همبستگی  </a:t>
            </a:r>
            <a:r>
              <a:rPr lang="fa-IR" smtClean="0">
                <a:cs typeface="B Zar" panose="00000400000000000000" pitchFamily="2" charset="-78"/>
              </a:rPr>
              <a:t>است(پارسونز؛ 1977، 251) به علاوه او معتقد است آموختن و درونی کردن عواطف، به انتظارات مختلف عضویت در جمع، نظم و ساخت معینی داده، به سازگاری با هنجارهای اجتماعی منجر می گردد. در چارچوب رویکرد پارسونزی  و با الهام از دیدگاه چلبی، برخی از پژوهشگران داخلی (نوروزی، 1387، معید فر و جهانگیری ، 1388)</a:t>
            </a:r>
            <a:endParaRPr lang="fa-IR">
              <a:cs typeface="B Zar" panose="00000400000000000000" pitchFamily="2" charset="-78"/>
            </a:endParaRPr>
          </a:p>
        </p:txBody>
      </p:sp>
    </p:spTree>
    <p:extLst>
      <p:ext uri="{BB962C8B-B14F-4D97-AF65-F5344CB8AC3E}">
        <p14:creationId xmlns:p14="http://schemas.microsoft.com/office/powerpoint/2010/main" val="30670239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تعهد اجتماعی با دگر </a:t>
            </a:r>
            <a:r>
              <a:rPr lang="fa-IR" b="1" smtClean="0">
                <a:solidFill>
                  <a:srgbClr val="FF0000"/>
                </a:solidFill>
                <a:cs typeface="B Zar" panose="00000400000000000000" pitchFamily="2" charset="-78"/>
              </a:rPr>
              <a:t>خواهی </a:t>
            </a:r>
            <a:r>
              <a:rPr lang="fa-IR" smtClean="0">
                <a:cs typeface="B Zar" panose="00000400000000000000" pitchFamily="2" charset="-78"/>
              </a:rPr>
              <a:t>عبارت </a:t>
            </a:r>
            <a:r>
              <a:rPr lang="fa-IR" smtClean="0">
                <a:cs typeface="B Zar" panose="00000400000000000000" pitchFamily="2" charset="-78"/>
              </a:rPr>
              <a:t>است از یک فرد فراتر ازتعداتش عملکند و منافع دیگران را بر منافع خود ترجیح دهد. در تحقیقات خارجی نیز مفهوم تعهد با تاکید بر معنای مسئولیت مدنی (داسیلوا و همکاران، 2004، اسمیت و همکاران، 2008) نوع دوستی و تعهد مدنی (باور و فلاناگان، 1999 به نقل از داسیلوا و همکاران، 2004) مسئولیت جمع و مسئولیت مدنی (میلر، 2007 به نقل از پیریک،  2008) سنجش شده است. </a:t>
            </a:r>
            <a:endParaRPr lang="fa-IR">
              <a:cs typeface="B Zar" panose="00000400000000000000" pitchFamily="2" charset="-78"/>
            </a:endParaRPr>
          </a:p>
        </p:txBody>
      </p:sp>
    </p:spTree>
    <p:extLst>
      <p:ext uri="{BB962C8B-B14F-4D97-AF65-F5344CB8AC3E}">
        <p14:creationId xmlns:p14="http://schemas.microsoft.com/office/powerpoint/2010/main" val="11104246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تعریف پیشنهادی هنجار تعهد اجتماعی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تعریف </a:t>
            </a:r>
            <a:r>
              <a:rPr lang="fa-IR" smtClean="0">
                <a:cs typeface="B Zar" panose="00000400000000000000" pitchFamily="2" charset="-78"/>
              </a:rPr>
              <a:t>هنجار، </a:t>
            </a:r>
            <a:r>
              <a:rPr lang="fa-IR" b="1" smtClean="0">
                <a:solidFill>
                  <a:srgbClr val="FF0000"/>
                </a:solidFill>
                <a:cs typeface="B Zar" panose="00000400000000000000" pitchFamily="2" charset="-78"/>
              </a:rPr>
              <a:t>دو</a:t>
            </a:r>
            <a:r>
              <a:rPr lang="fa-IR" smtClean="0">
                <a:cs typeface="B Zar" panose="00000400000000000000" pitchFamily="2" charset="-78"/>
              </a:rPr>
              <a:t> عنصر اساسی نهفته است:</a:t>
            </a:r>
            <a:r>
              <a:rPr lang="fa-IR" smtClean="0">
                <a:solidFill>
                  <a:srgbClr val="FF0000"/>
                </a:solidFill>
                <a:cs typeface="B Zar" panose="00000400000000000000" pitchFamily="2" charset="-78"/>
              </a:rPr>
              <a:t> نخست </a:t>
            </a:r>
            <a:r>
              <a:rPr lang="fa-IR" smtClean="0">
                <a:cs typeface="B Zar" panose="00000400000000000000" pitchFamily="2" charset="-78"/>
              </a:rPr>
              <a:t>این که هنجارها، تقریر قواعد ارزیابی کننده یا کنش های الزام آورند و </a:t>
            </a:r>
            <a:r>
              <a:rPr lang="fa-IR" smtClean="0">
                <a:solidFill>
                  <a:srgbClr val="FF0000"/>
                </a:solidFill>
                <a:cs typeface="B Zar" panose="00000400000000000000" pitchFamily="2" charset="-78"/>
              </a:rPr>
              <a:t>دیگر این که </a:t>
            </a:r>
            <a:r>
              <a:rPr lang="fa-IR" smtClean="0">
                <a:cs typeface="B Zar" panose="00000400000000000000" pitchFamily="2" charset="-78"/>
              </a:rPr>
              <a:t>الزام آوری این قواعد از سوی اعضای جامعه تایید و تصدیق شده است(روسی، 1985، 333)</a:t>
            </a:r>
            <a:endParaRPr lang="fa-IR">
              <a:cs typeface="B Zar" panose="00000400000000000000" pitchFamily="2" charset="-78"/>
            </a:endParaRPr>
          </a:p>
        </p:txBody>
      </p:sp>
    </p:spTree>
    <p:extLst>
      <p:ext uri="{BB962C8B-B14F-4D97-AF65-F5344CB8AC3E}">
        <p14:creationId xmlns:p14="http://schemas.microsoft.com/office/powerpoint/2010/main" val="5754243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هنجارها، «تکالیف»  اجتماعی اند و از دو طریق باعث  کنترل و هدایت کنش در نظام تعاملی می گردند: یکی از طریق درونی شدن در نظام اجتماعی در حالت نخست هنجارها با فشارهای هنجاری سهم بیشتری در تنظیم کنش پیدا می کنند. درونی شدن هنجارها در نظام شخصیت بدین معناست که کنشگر، هنجارهای اجتماعی را کاملا پذیرفته و عادت های انتخاب او تحت راهنمایی هنجارها قرار گرفته است و نهادی شدن هنجار بدین معناست که انتظارات نقش و تکالیف اجتماعی بر پایه هنجارهای اجتماعی تعریف و تحدید شده،  کنشگر در موقعیت تعاملی بر اساس انتظارات جامعه عمل می کند. درونی شدن و نهادی شدن هنجارها متضمن این معنا هستند که خرده نظام های فرهنگی، اجتماعی و شخصیت در هم تنیده شده و بر روی یکدیگر اثر گذاشته اند (پارسونز، 1977، 169)</a:t>
            </a:r>
            <a:endParaRPr lang="fa-IR">
              <a:cs typeface="B Zar" panose="00000400000000000000" pitchFamily="2" charset="-78"/>
            </a:endParaRPr>
          </a:p>
        </p:txBody>
      </p:sp>
      <p:sp>
        <p:nvSpPr>
          <p:cNvPr id="4" name="Flowchart: Process 3"/>
          <p:cNvSpPr/>
          <p:nvPr/>
        </p:nvSpPr>
        <p:spPr>
          <a:xfrm>
            <a:off x="838200" y="5144576"/>
            <a:ext cx="2964425" cy="103238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درونی شدن هنجارها</a:t>
            </a:r>
            <a:endParaRPr lang="fa-IR" b="1">
              <a:solidFill>
                <a:srgbClr val="FF0000"/>
              </a:solidFill>
            </a:endParaRPr>
          </a:p>
        </p:txBody>
      </p:sp>
    </p:spTree>
    <p:extLst>
      <p:ext uri="{BB962C8B-B14F-4D97-AF65-F5344CB8AC3E}">
        <p14:creationId xmlns:p14="http://schemas.microsoft.com/office/powerpoint/2010/main" val="21699640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هنجارها بر حسب تاثیری که در نظام کنش دارند، اهمیت پیدا می کنند. هنجار تعهد اجتماعی، یکی از هنجارهای محوری اجرا در حوزه نظم اجتماع است. تهد اجتماعی حاکی از </a:t>
            </a:r>
            <a:r>
              <a:rPr lang="fa-IR" b="1" smtClean="0">
                <a:solidFill>
                  <a:srgbClr val="FF0000"/>
                </a:solidFill>
                <a:cs typeface="B Zar" panose="00000400000000000000" pitchFamily="2" charset="-78"/>
              </a:rPr>
              <a:t>هم ذات پنداری و وابستگی عاطفی کنشگر </a:t>
            </a:r>
            <a:r>
              <a:rPr lang="fa-IR" smtClean="0">
                <a:cs typeface="B Zar" panose="00000400000000000000" pitchFamily="2" charset="-78"/>
              </a:rPr>
              <a:t>با اجتماع عام یا جامعه است و از این جهت متضمن ترجیح منافع  جامعه بر منافع کنشگر است. این ترجیح ، احساس مسئولیت کنشگر را نسبت به سرنوشت جامعه نشان می دهد. فشار هنجار تعهد در اینجا بدین معناست که کنشگر اجتماعی، بر وفق انتظار جامعه یا دیگری عام، منافع جامعه کل را بر منافع خود یا گروه خود مقدم  می دارد. بدین ترتیب تعهد اجتماعی دلالت روشنی بر جمع گرایی کنشگر دارد و لذا چنانچه  کنشگر مطابق انتظار جامعه از منافع شخصی خود چشم پوشی نماید. </a:t>
            </a:r>
            <a:endParaRPr lang="fa-IR">
              <a:cs typeface="B Zar" panose="00000400000000000000" pitchFamily="2" charset="-78"/>
            </a:endParaRPr>
          </a:p>
        </p:txBody>
      </p:sp>
    </p:spTree>
    <p:extLst>
      <p:ext uri="{BB962C8B-B14F-4D97-AF65-F5344CB8AC3E}">
        <p14:creationId xmlns:p14="http://schemas.microsoft.com/office/powerpoint/2010/main" val="37921895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معنایش این خواهد بود که او هنجار تعهد اجتماعی را پذیرفته است. در این حالت میزان اهمیت انتظار جامعه برای فرد در گذشش از نفع شخصی، فشار هنجار ذهنی با فشار درونی و وجدانی تعهد اجتماعی را نشان خواهد داد. بدین ترتیب فشار هنجار تعهد اجتمای بر حسب دو شاخص شامل </a:t>
            </a:r>
            <a:r>
              <a:rPr lang="fa-IR" b="1" smtClean="0">
                <a:solidFill>
                  <a:srgbClr val="FF0000"/>
                </a:solidFill>
                <a:cs typeface="B Zar" panose="00000400000000000000" pitchFamily="2" charset="-78"/>
              </a:rPr>
              <a:t>میزان پذیرش هنجار تعهد </a:t>
            </a:r>
            <a:r>
              <a:rPr lang="fa-IR" smtClean="0">
                <a:cs typeface="B Zar" panose="00000400000000000000" pitchFamily="2" charset="-78"/>
              </a:rPr>
              <a:t>و </a:t>
            </a:r>
            <a:r>
              <a:rPr lang="fa-IR" b="1" smtClean="0">
                <a:solidFill>
                  <a:srgbClr val="0070C0"/>
                </a:solidFill>
                <a:cs typeface="B Zar" panose="00000400000000000000" pitchFamily="2" charset="-78"/>
              </a:rPr>
              <a:t>فشار هنجار ذهنی </a:t>
            </a:r>
            <a:r>
              <a:rPr lang="fa-IR" smtClean="0">
                <a:cs typeface="B Zar" panose="00000400000000000000" pitchFamily="2" charset="-78"/>
              </a:rPr>
              <a:t>تعهد مطابق شرح ذیل معین می شود:</a:t>
            </a:r>
            <a:endParaRPr lang="fa-IR">
              <a:cs typeface="B Zar" panose="00000400000000000000" pitchFamily="2" charset="-78"/>
            </a:endParaRPr>
          </a:p>
        </p:txBody>
      </p:sp>
    </p:spTree>
    <p:extLst>
      <p:ext uri="{BB962C8B-B14F-4D97-AF65-F5344CB8AC3E}">
        <p14:creationId xmlns:p14="http://schemas.microsoft.com/office/powerpoint/2010/main" val="1151399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1- میزان پذیرش هنجار تعهد به معنای انطباق  سوگیری کنشگر با انتظار دیگری عام (مردم)  در گذشتن از نفع شخصی در جهت اهداف جمعی است. بر حسب نحوه انطباق سوگیری کنشگر با انتظار دیگری عام، </a:t>
            </a:r>
            <a:r>
              <a:rPr lang="fa-IR" smtClean="0">
                <a:solidFill>
                  <a:srgbClr val="FF0000"/>
                </a:solidFill>
                <a:cs typeface="B Zar" panose="00000400000000000000" pitchFamily="2" charset="-78"/>
              </a:rPr>
              <a:t>چهار </a:t>
            </a:r>
            <a:r>
              <a:rPr lang="fa-IR" smtClean="0">
                <a:cs typeface="B Zar" panose="00000400000000000000" pitchFamily="2" charset="-78"/>
              </a:rPr>
              <a:t>دسته کنشگر را می توان از هم متمایز نمود:</a:t>
            </a:r>
          </a:p>
          <a:p>
            <a:pPr algn="just"/>
            <a:r>
              <a:rPr lang="fa-IR" smtClean="0">
                <a:cs typeface="B Zar" panose="00000400000000000000" pitchFamily="2" charset="-78"/>
              </a:rPr>
              <a:t>الف – تعهدپذیران اجتماعی: کنشگران هستند  که در دو راهی نفع فرد- جامهع را مقدم می شمارند و پنداشت آنها از انتظار جامعه نیز چنین است. </a:t>
            </a:r>
          </a:p>
          <a:p>
            <a:pPr algn="just"/>
            <a:r>
              <a:rPr lang="fa-IR" smtClean="0">
                <a:cs typeface="B Zar" panose="00000400000000000000" pitchFamily="2" charset="-78"/>
              </a:rPr>
              <a:t>ب- تعهد ناپذیران اجتماعی: کنشگران هستند که در دوراهی ننفع خود را ترجیح می دهندو انتظار جامعه را از خود نیز چنین می دانند.</a:t>
            </a:r>
            <a:endParaRPr lang="fa-IR">
              <a:cs typeface="B Zar" panose="00000400000000000000" pitchFamily="2" charset="-78"/>
            </a:endParaRPr>
          </a:p>
        </p:txBody>
      </p:sp>
    </p:spTree>
    <p:extLst>
      <p:ext uri="{BB962C8B-B14F-4D97-AF65-F5344CB8AC3E}">
        <p14:creationId xmlns:p14="http://schemas.microsoft.com/office/powerpoint/2010/main" val="6676709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ث- تعهد پذیران فردی، کنشگرانی هستند که در دوراهی نفع فرد- جامعه، نفع جامعه را ترجیح می دهندف اما انتظار  جامعه را خلاف این می دانند. </a:t>
            </a:r>
          </a:p>
          <a:p>
            <a:pPr algn="just"/>
            <a:r>
              <a:rPr lang="fa-IR" smtClean="0">
                <a:cs typeface="B Zar" panose="00000400000000000000" pitchFamily="2" charset="-78"/>
              </a:rPr>
              <a:t>ث- تعهد ناپذیران فردی: شامل کنشگرانی است که دو راهی نفع فرد- جامعه، نفع فردی را ترجیح می دهند اما انتظار جامعه را خلاف این می دانند.</a:t>
            </a:r>
            <a:endParaRPr lang="fa-IR">
              <a:cs typeface="B Zar" panose="00000400000000000000" pitchFamily="2" charset="-78"/>
            </a:endParaRPr>
          </a:p>
        </p:txBody>
      </p:sp>
    </p:spTree>
    <p:extLst>
      <p:ext uri="{BB962C8B-B14F-4D97-AF65-F5344CB8AC3E}">
        <p14:creationId xmlns:p14="http://schemas.microsoft.com/office/powerpoint/2010/main" val="1364755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Zar" panose="00000400000000000000" pitchFamily="2" charset="-78"/>
              </a:rPr>
              <a:t>مقدمه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هنجارها قواد یا دستورالعمل های کنش اجتماعی هستند و خطوط مطلوب و نامطلوب کنش را هم متمایز می کنند. از این جهت، نظم و انتظام و جهت گیری های کنش اجتماعی در جامعه همواره به کم و کیف این قواعد بر ضمانت اجرای آنها بستگی دارد. در هر نظام اجتماعی همواره قواعد کلیدی معینی وجود دارد که گردش کار نظام بر پایه آنها می چرخد. در خرده «نظام اجتماع» که کارکرد اصلی ان تامین «</a:t>
            </a:r>
            <a:r>
              <a:rPr lang="fa-IR" smtClean="0">
                <a:solidFill>
                  <a:srgbClr val="FF0000"/>
                </a:solidFill>
                <a:cs typeface="B Zar" panose="00000400000000000000" pitchFamily="2" charset="-78"/>
              </a:rPr>
              <a:t>همبستگی</a:t>
            </a:r>
            <a:r>
              <a:rPr lang="fa-IR" smtClean="0">
                <a:cs typeface="B Zar" panose="00000400000000000000" pitchFamily="2" charset="-78"/>
              </a:rPr>
              <a:t>» و «</a:t>
            </a:r>
            <a:r>
              <a:rPr lang="fa-IR" smtClean="0">
                <a:solidFill>
                  <a:srgbClr val="FF0000"/>
                </a:solidFill>
                <a:cs typeface="B Zar" panose="00000400000000000000" pitchFamily="2" charset="-78"/>
              </a:rPr>
              <a:t>انسجام</a:t>
            </a:r>
            <a:r>
              <a:rPr lang="fa-IR" smtClean="0">
                <a:cs typeface="B Zar" panose="00000400000000000000" pitchFamily="2" charset="-78"/>
              </a:rPr>
              <a:t>»  جامعه است (پارسونز، 1977، فارارو، 1989) هنجار محوری اجرا، هنجار جهت اجتماعی (جامعوی) است (چلبی، 1381)</a:t>
            </a:r>
            <a:endParaRPr lang="fa-IR">
              <a:cs typeface="B Zar" panose="00000400000000000000" pitchFamily="2" charset="-78"/>
            </a:endParaRPr>
          </a:p>
        </p:txBody>
      </p:sp>
    </p:spTree>
    <p:extLst>
      <p:ext uri="{BB962C8B-B14F-4D97-AF65-F5344CB8AC3E}">
        <p14:creationId xmlns:p14="http://schemas.microsoft.com/office/powerpoint/2010/main" val="1970131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ث- میزان فشار ذهنی تعهد، به معنای فشار درونی با وجدانی برای گذشت از نفع شخصی خود در جهت اهداف جمعی است. این فشار بر حسب اهمیت انتظار دیگری عام (مردم) برای کنشگر مشخص می گردد. </a:t>
            </a:r>
            <a:endParaRPr lang="fa-IR">
              <a:cs typeface="B Zar" panose="00000400000000000000" pitchFamily="2" charset="-78"/>
            </a:endParaRPr>
          </a:p>
        </p:txBody>
      </p:sp>
    </p:spTree>
    <p:extLst>
      <p:ext uri="{BB962C8B-B14F-4D97-AF65-F5344CB8AC3E}">
        <p14:creationId xmlns:p14="http://schemas.microsoft.com/office/powerpoint/2010/main" val="23067020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فرضیات اساسی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 اساس تعریف تعهد اجتماعی و دو جزء مفهومی ان، یعن پذیرش هنجار و فشار هنجار ذهنی تعهد اجتماعی،</a:t>
            </a:r>
            <a:r>
              <a:rPr lang="fa-IR" b="1" smtClean="0">
                <a:solidFill>
                  <a:srgbClr val="FF0000"/>
                </a:solidFill>
                <a:cs typeface="B Zar" panose="00000400000000000000" pitchFamily="2" charset="-78"/>
              </a:rPr>
              <a:t> دو </a:t>
            </a:r>
            <a:r>
              <a:rPr lang="fa-IR" smtClean="0">
                <a:cs typeface="B Zar" panose="00000400000000000000" pitchFamily="2" charset="-78"/>
              </a:rPr>
              <a:t>گمانه ذیل را می توان مطرح نمود: </a:t>
            </a:r>
          </a:p>
          <a:p>
            <a:pPr algn="just"/>
            <a:r>
              <a:rPr lang="fa-IR" smtClean="0">
                <a:cs typeface="B Zar" panose="00000400000000000000" pitchFamily="2" charset="-78"/>
              </a:rPr>
              <a:t>1- فراوانی تعهد پذیران اجتماعی نسبت به سه گروه دیگر (تعهد ناپذیران اجتماعی، تعهدپذیران فردی و تعهدناپذیران فردی) بیشتر است. </a:t>
            </a:r>
            <a:endParaRPr lang="fa-IR">
              <a:cs typeface="B Zar" panose="00000400000000000000" pitchFamily="2" charset="-78"/>
            </a:endParaRPr>
          </a:p>
        </p:txBody>
      </p:sp>
    </p:spTree>
    <p:extLst>
      <p:ext uri="{BB962C8B-B14F-4D97-AF65-F5344CB8AC3E}">
        <p14:creationId xmlns:p14="http://schemas.microsoft.com/office/powerpoint/2010/main" val="22829573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2- فشار هنجار ذهنی تعهد اجتماعی در میان گروه های تعهد پذیر، بیشتر از گروه های تعهدناپذیر است. </a:t>
            </a:r>
          </a:p>
        </p:txBody>
      </p:sp>
    </p:spTree>
    <p:extLst>
      <p:ext uri="{BB962C8B-B14F-4D97-AF65-F5344CB8AC3E}">
        <p14:creationId xmlns:p14="http://schemas.microsoft.com/office/powerpoint/2010/main" val="40738579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228600" lvl="0" indent="-228600" algn="just">
              <a:spcBef>
                <a:spcPts val="1000"/>
              </a:spcBef>
            </a:pPr>
            <a:r>
              <a:rPr lang="fa-IR" sz="2800">
                <a:solidFill>
                  <a:prstClr val="black"/>
                </a:solidFill>
                <a:latin typeface="Calibri" panose="020F0502020204030204"/>
                <a:ea typeface="+mn-ea"/>
                <a:cs typeface="B Zar" panose="00000400000000000000" pitchFamily="2" charset="-78"/>
              </a:rPr>
              <a:t>به علاوه فرضیه اکتشافی سومی را نیز می توان به شرح ذیل بیان نمود</a:t>
            </a:r>
            <a:r>
              <a:rPr lang="fa-IR" sz="2800" smtClean="0">
                <a:solidFill>
                  <a:prstClr val="black"/>
                </a:solidFill>
                <a:latin typeface="Calibri" panose="020F0502020204030204"/>
                <a:ea typeface="+mn-ea"/>
                <a:cs typeface="B Zar" panose="00000400000000000000" pitchFamily="2" charset="-78"/>
              </a:rPr>
              <a:t>:</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3- گروه بندی های زمینه ای و تعهدی و همچنین تعامل این دو نوع گروه بندی بر فشار هنجار ذهنی تهد اجتماعی تاثیر دارد. </a:t>
            </a:r>
          </a:p>
          <a:p>
            <a:pPr algn="just"/>
            <a:endParaRPr lang="fa-IR">
              <a:cs typeface="B Zar" panose="00000400000000000000" pitchFamily="2" charset="-78"/>
            </a:endParaRPr>
          </a:p>
        </p:txBody>
      </p:sp>
    </p:spTree>
    <p:extLst>
      <p:ext uri="{BB962C8B-B14F-4D97-AF65-F5344CB8AC3E}">
        <p14:creationId xmlns:p14="http://schemas.microsoft.com/office/powerpoint/2010/main" val="30057918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روش تحقیق</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داده های مورد استناد در نوشتار حاضر برگرفته از داده های پیمایش </a:t>
            </a:r>
            <a:r>
              <a:rPr lang="fa-IR" b="1" smtClean="0">
                <a:solidFill>
                  <a:srgbClr val="FF0000"/>
                </a:solidFill>
                <a:cs typeface="B Zar" panose="00000400000000000000" pitchFamily="2" charset="-78"/>
              </a:rPr>
              <a:t>انسجام اجتماعی </a:t>
            </a:r>
            <a:r>
              <a:rPr lang="fa-IR" smtClean="0">
                <a:cs typeface="B Zar" panose="00000400000000000000" pitchFamily="2" charset="-78"/>
              </a:rPr>
              <a:t>در ایران است که در فاصله  سال های 1373-1374 در 28 مرکز استان کشور، به انجام رسیده است. جامعه اماری پیمایش مذکور، مجموع افراد 15 ساله و بالاتر ساکن مراکز استان ها بوده اند. تعداد نمونه  این پیمایش که به روش نمونه گیری دو مرحله ای انتخاب شده اند 14336 نفر بوده اند. پرسشناه مربوط نیز از طریق انجام مصاحبه حضوری با پاسخ گویان تکمیل شده است. از آنجا که مفهوم اصلی نوشتار حاضر «هنجار تعهد اجتماعی» است، ذیلا چگونگی سنجش آن تشریح می گردد. </a:t>
            </a:r>
            <a:endParaRPr lang="fa-IR">
              <a:cs typeface="B Zar" panose="00000400000000000000" pitchFamily="2" charset="-78"/>
            </a:endParaRPr>
          </a:p>
        </p:txBody>
      </p:sp>
    </p:spTree>
    <p:extLst>
      <p:ext uri="{BB962C8B-B14F-4D97-AF65-F5344CB8AC3E}">
        <p14:creationId xmlns:p14="http://schemas.microsoft.com/office/powerpoint/2010/main" val="42585248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چگونگی سنجش هنجار تعهد اجتماعی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سنجش پذیری هنجار تعهد یک وضعیت فرضی (وضعیت شروع جنگ و رفتن به جبهه) به شرح شکل </a:t>
            </a:r>
            <a:r>
              <a:rPr lang="fa-IR" smtClean="0">
                <a:cs typeface="B Zar" panose="00000400000000000000" pitchFamily="2" charset="-78"/>
              </a:rPr>
              <a:t>1 </a:t>
            </a:r>
            <a:r>
              <a:rPr lang="fa-IR" smtClean="0">
                <a:cs typeface="B Zar" panose="00000400000000000000" pitchFamily="2" charset="-78"/>
              </a:rPr>
              <a:t>با دو گزینه پاسخ به صورت انتخاب بین رفتن یا نرفتن به جبهه برای پاسخ گو نرسیده گردیده و سپس </a:t>
            </a:r>
            <a:r>
              <a:rPr lang="fa-IR" smtClean="0">
                <a:cs typeface="B Zar" panose="00000400000000000000" pitchFamily="2" charset="-78"/>
              </a:rPr>
              <a:t>برای </a:t>
            </a:r>
            <a:r>
              <a:rPr lang="fa-IR" smtClean="0">
                <a:cs typeface="B Zar" panose="00000400000000000000" pitchFamily="2" charset="-78"/>
              </a:rPr>
              <a:t>سنجش فشار هنجار ذهنی تعهد، اهمیت  انتظار جامعه برای پاسخ گو در رفتن نرفتن به جبهه مورد سوال قرار گرفته است. </a:t>
            </a:r>
            <a:endParaRPr lang="fa-IR">
              <a:cs typeface="B Zar" panose="00000400000000000000" pitchFamily="2" charset="-78"/>
            </a:endParaRPr>
          </a:p>
        </p:txBody>
      </p:sp>
      <p:sp>
        <p:nvSpPr>
          <p:cNvPr id="4" name="Flowchart: Process 3"/>
          <p:cNvSpPr/>
          <p:nvPr/>
        </p:nvSpPr>
        <p:spPr>
          <a:xfrm>
            <a:off x="678426" y="4001294"/>
            <a:ext cx="3288890" cy="138634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سنجش پذیری هنجار تعهد</a:t>
            </a:r>
            <a:endParaRPr lang="fa-IR" b="1">
              <a:solidFill>
                <a:srgbClr val="FF0000"/>
              </a:solidFill>
            </a:endParaRPr>
          </a:p>
        </p:txBody>
      </p:sp>
    </p:spTree>
    <p:extLst>
      <p:ext uri="{BB962C8B-B14F-4D97-AF65-F5344CB8AC3E}">
        <p14:creationId xmlns:p14="http://schemas.microsoft.com/office/powerpoint/2010/main" val="28848896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روش تحلیل</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توصیف پذیرش هنجار تعهد </a:t>
            </a:r>
            <a:r>
              <a:rPr lang="fa-IR" smtClean="0">
                <a:cs typeface="B Zar" panose="00000400000000000000" pitchFamily="2" charset="-78"/>
              </a:rPr>
              <a:t>اجتماعی از </a:t>
            </a:r>
            <a:r>
              <a:rPr lang="fa-IR" smtClean="0">
                <a:cs typeface="B Zar" panose="00000400000000000000" pitchFamily="2" charset="-78"/>
              </a:rPr>
              <a:t>جداول تقاطعی و برای مقایسه فشار هنجار ذهنی تعهد اجتماعی در بین رده های مختلف اجتماعی، از روش تحلیل واریانس  یک طرفه و دو طرفه استفاده شده است.</a:t>
            </a:r>
            <a:endParaRPr lang="fa-IR">
              <a:cs typeface="B Zar" panose="00000400000000000000" pitchFamily="2" charset="-78"/>
            </a:endParaRPr>
          </a:p>
        </p:txBody>
      </p:sp>
    </p:spTree>
    <p:extLst>
      <p:ext uri="{BB962C8B-B14F-4D97-AF65-F5344CB8AC3E}">
        <p14:creationId xmlns:p14="http://schemas.microsoft.com/office/powerpoint/2010/main" val="17518686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یافته ها</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1- ویژگی های زمینه ای پاسخ گویان</a:t>
            </a:r>
          </a:p>
          <a:p>
            <a:pPr algn="just"/>
            <a:r>
              <a:rPr lang="fa-IR" smtClean="0">
                <a:cs typeface="B Zar" panose="00000400000000000000" pitchFamily="2" charset="-78"/>
              </a:rPr>
              <a:t>از مجموع  14336 نفر پاسخ گوی ساکن در 28 مرکز استان کشور، 50/6  درصد مرد و 49/4 درصد زن هستند. از لحاظ وضع فعالیت 33/4 درصد شاغل، 12/5 درصد بیکار 30/5 درصد خانه دار، 18/5 درصد دانش آموز و 5/1 درصد بازنشسته هستند. میانگین سنی پاسخ گویان 33/4 سال است و از لحاظ تحصیلی 34/2 درصد تحصیلات زیر دیپلم 45/1 درصد تحصیلات دیپلم و 20/7 درصد تحصیلات دانشگاهی دارند . 94 درصد پاسخ گویان  شبعه و 4 درصد سنی اند. از لحاظ قومی،  54/6 درصد پاسخ گویان فارس، 22/2 درصد ترک، 11/2 درصد کرد، 7/6 درصد لر ، 2/4 درصد غرب و 1/9 درصد بلوچ هستند.  </a:t>
            </a:r>
            <a:endParaRPr lang="fa-IR">
              <a:cs typeface="B Zar" panose="00000400000000000000" pitchFamily="2" charset="-78"/>
            </a:endParaRPr>
          </a:p>
        </p:txBody>
      </p:sp>
    </p:spTree>
    <p:extLst>
      <p:ext uri="{BB962C8B-B14F-4D97-AF65-F5344CB8AC3E}">
        <p14:creationId xmlns:p14="http://schemas.microsoft.com/office/powerpoint/2010/main" val="11568890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2- پذیرش هنجار تعهد اجتماعی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پذیرش هنجار تعهد اجتماعی بر حسب </a:t>
            </a:r>
            <a:r>
              <a:rPr lang="fa-IR" b="1" smtClean="0">
                <a:solidFill>
                  <a:srgbClr val="FF0000"/>
                </a:solidFill>
                <a:cs typeface="B Zar" panose="00000400000000000000" pitchFamily="2" charset="-78"/>
              </a:rPr>
              <a:t>انطباق عمل فرد </a:t>
            </a:r>
            <a:r>
              <a:rPr lang="fa-IR" smtClean="0">
                <a:cs typeface="B Zar" panose="00000400000000000000" pitchFamily="2" charset="-78"/>
              </a:rPr>
              <a:t>با انتظار جامعه در شرایط جنگ برآورد شده است. بدین معنا که فرد  در شرایط فرضی جنگ تا چه اندازه بر وفق انتظار جامعه حاضر است در جبهه حضور پیدا کند. این نتایج در جدول تقاطعی شماره 1 منعکس شده از روی اعداد روی نظر جدول، پذیرش با عدم پذیرش هنجار تعهد را می توان تشخیص داد ذیلا به نتایج مهم ان اشاره می شود.</a:t>
            </a:r>
            <a:endParaRPr lang="fa-IR">
              <a:cs typeface="B Zar" panose="00000400000000000000" pitchFamily="2" charset="-78"/>
            </a:endParaRPr>
          </a:p>
        </p:txBody>
      </p:sp>
    </p:spTree>
    <p:extLst>
      <p:ext uri="{BB962C8B-B14F-4D97-AF65-F5344CB8AC3E}">
        <p14:creationId xmlns:p14="http://schemas.microsoft.com/office/powerpoint/2010/main" val="88018168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64/6 درصد از پاسخ گویان تعهد پذیر اجتماعی اند و سوگیری مسئولانه آنها در امتداد انتظارات جامعه است. یعنی در وضعیت هایی (مثل جنگ) که در دو راهی </a:t>
            </a:r>
            <a:r>
              <a:rPr lang="fa-IR" b="1" smtClean="0">
                <a:solidFill>
                  <a:srgbClr val="FF0000"/>
                </a:solidFill>
                <a:cs typeface="B Zar" panose="00000400000000000000" pitchFamily="2" charset="-78"/>
              </a:rPr>
              <a:t>نفع جامعه- نفع خود </a:t>
            </a:r>
            <a:r>
              <a:rPr lang="fa-IR" smtClean="0">
                <a:cs typeface="B Zar" panose="00000400000000000000" pitchFamily="2" charset="-78"/>
              </a:rPr>
              <a:t>قرار می گیرند، به نفع جامعه عمل می کنند. </a:t>
            </a:r>
            <a:endParaRPr lang="fa-IR">
              <a:cs typeface="B Zar" panose="00000400000000000000" pitchFamily="2" charset="-78"/>
            </a:endParaRPr>
          </a:p>
        </p:txBody>
      </p:sp>
    </p:spTree>
    <p:extLst>
      <p:ext uri="{BB962C8B-B14F-4D97-AF65-F5344CB8AC3E}">
        <p14:creationId xmlns:p14="http://schemas.microsoft.com/office/powerpoint/2010/main" val="1259430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نظام اجتماع با استفاده از واسطه تعمیم یافته خود، یعنی نفوذ مبتنی بر تعهد بنیان علم هنجاری را برای سایر خرده نظام های اجتماعی فراهم می آورد. (مونچ، 1992، 126) در ادبیات مربوط، نظام اجتماعف اجتماع اجتماعات یا «</a:t>
            </a:r>
            <a:r>
              <a:rPr lang="fa-IR" b="1" smtClean="0">
                <a:solidFill>
                  <a:srgbClr val="FF0000"/>
                </a:solidFill>
                <a:cs typeface="B Zar" panose="00000400000000000000" pitchFamily="2" charset="-78"/>
              </a:rPr>
              <a:t>اجتماع جامعوی</a:t>
            </a:r>
            <a:r>
              <a:rPr lang="fa-IR" smtClean="0">
                <a:cs typeface="B Zar" panose="00000400000000000000" pitchFamily="2" charset="-78"/>
              </a:rPr>
              <a:t>» تلقی می شود که معنایی معادل مفهوم «ملت» پیدا می کند. «اجتماع جامعوی یک ساختار جمعی است که اعضای آن با یکدیگر «متحد» یا به معنای دیگر، به هم همبسته هستند. </a:t>
            </a:r>
            <a:endParaRPr lang="fa-IR">
              <a:cs typeface="B Zar" panose="00000400000000000000" pitchFamily="2" charset="-78"/>
            </a:endParaRPr>
          </a:p>
        </p:txBody>
      </p:sp>
    </p:spTree>
    <p:extLst>
      <p:ext uri="{BB962C8B-B14F-4D97-AF65-F5344CB8AC3E}">
        <p14:creationId xmlns:p14="http://schemas.microsoft.com/office/powerpoint/2010/main" val="113042141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مقابل 17/3 درصد از پاسخ گویان نیز تعهد ناپذیر احتمالی اند و در دو راهی مذکور، نفع خود را ترجیح می دهند و انتظار جامعه را ز خود نیز چنین می پندارند. </a:t>
            </a:r>
            <a:endParaRPr lang="fa-IR">
              <a:cs typeface="B Zar" panose="00000400000000000000" pitchFamily="2" charset="-78"/>
            </a:endParaRPr>
          </a:p>
        </p:txBody>
      </p:sp>
    </p:spTree>
    <p:extLst>
      <p:ext uri="{BB962C8B-B14F-4D97-AF65-F5344CB8AC3E}">
        <p14:creationId xmlns:p14="http://schemas.microsoft.com/office/powerpoint/2010/main" val="33246538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18/1 درصد از افراد نیز از عمل مسئولانه، تعریف شخصی داشته و در موقعیت های مذکور، بر مبنای هنجارهای شخصی عمل می کنند که از این تعداد 7/1 درصد جزو تعهد پذیران فردی و 11 درصد جزو تهد ناپذیران فردی محسوب می شوند. </a:t>
            </a:r>
            <a:endParaRPr lang="fa-IR">
              <a:cs typeface="B Zar" panose="00000400000000000000" pitchFamily="2" charset="-78"/>
            </a:endParaRPr>
          </a:p>
        </p:txBody>
      </p:sp>
    </p:spTree>
    <p:extLst>
      <p:ext uri="{BB962C8B-B14F-4D97-AF65-F5344CB8AC3E}">
        <p14:creationId xmlns:p14="http://schemas.microsoft.com/office/powerpoint/2010/main" val="62117202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تفاوت تعهد پذیر در سنین چهار گروه مذکور (تعهد پذیری اجتماعی، تعهد ناپیران اجتماعی، تعهد پذیران فردی و تعهد ناپذیری فردی) نیز از لحظ اماری کاملا معنادار است. </a:t>
            </a:r>
            <a:endParaRPr lang="fa-IR">
              <a:cs typeface="B Zar" panose="00000400000000000000" pitchFamily="2" charset="-78"/>
            </a:endParaRPr>
          </a:p>
        </p:txBody>
      </p:sp>
      <p:sp>
        <p:nvSpPr>
          <p:cNvPr id="4" name="Flowchart: Process 3"/>
          <p:cNvSpPr/>
          <p:nvPr/>
        </p:nvSpPr>
        <p:spPr>
          <a:xfrm>
            <a:off x="838200" y="3805083"/>
            <a:ext cx="2595716" cy="107663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تفاوت تعهد پذیر</a:t>
            </a:r>
            <a:endParaRPr lang="fa-IR" b="1">
              <a:solidFill>
                <a:srgbClr val="FF0000"/>
              </a:solidFill>
            </a:endParaRPr>
          </a:p>
        </p:txBody>
      </p:sp>
    </p:spTree>
    <p:extLst>
      <p:ext uri="{BB962C8B-B14F-4D97-AF65-F5344CB8AC3E}">
        <p14:creationId xmlns:p14="http://schemas.microsoft.com/office/powerpoint/2010/main" val="403942569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3- فشار هنجار تعهد اجتماعی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فشار هنجار ذهنی تعهد</a:t>
            </a:r>
            <a:r>
              <a:rPr lang="fa-IR" smtClean="0">
                <a:cs typeface="B Zar" panose="00000400000000000000" pitchFamily="2" charset="-78"/>
              </a:rPr>
              <a:t>، </a:t>
            </a:r>
            <a:r>
              <a:rPr lang="fa-IR" b="1" smtClean="0">
                <a:solidFill>
                  <a:srgbClr val="00B0F0"/>
                </a:solidFill>
                <a:cs typeface="B Zar" panose="00000400000000000000" pitchFamily="2" charset="-78"/>
              </a:rPr>
              <a:t>احساس فشار درونی و  وجدانی </a:t>
            </a:r>
            <a:r>
              <a:rPr lang="fa-IR" smtClean="0">
                <a:cs typeface="B Zar" panose="00000400000000000000" pitchFamily="2" charset="-78"/>
              </a:rPr>
              <a:t>برای انجام عمل </a:t>
            </a:r>
            <a:r>
              <a:rPr lang="fa-IR">
                <a:cs typeface="B Zar" panose="00000400000000000000" pitchFamily="2" charset="-78"/>
              </a:rPr>
              <a:t>مسئولانه </a:t>
            </a:r>
            <a:r>
              <a:rPr lang="fa-IR" smtClean="0">
                <a:cs typeface="B Zar" panose="00000400000000000000" pitchFamily="2" charset="-78"/>
              </a:rPr>
              <a:t>است. این احساس فشار بر حسب اهمیت نظر جامعه (مردم) برای فرد در رفتن یا نرفتن به جبهه بر روی مقیاس 0 تا 100  براورد شده است. نتایج آزمون مقایسه میانگین فشار هنجار ذهنی تعهد اجتماعی در یمان پاسخ گویان بین حداقل 0 و حداکثر 100 در نوسان است. ثانیا میانگین کلی فشار هنجاری 62/7 است که کمی بالاتر از حد متوسط تلقی می شود این در حالی سات که فشار هنجاری در بین حدود نیمی از پاسخ گویان بالاتر از 75 است . ثالثا پراکندگی این فشار نیز نسبتا پایین (3 و 30) است. </a:t>
            </a:r>
            <a:endParaRPr lang="fa-IR">
              <a:cs typeface="B Zar" panose="00000400000000000000" pitchFamily="2" charset="-78"/>
            </a:endParaRPr>
          </a:p>
        </p:txBody>
      </p:sp>
    </p:spTree>
    <p:extLst>
      <p:ext uri="{BB962C8B-B14F-4D97-AF65-F5344CB8AC3E}">
        <p14:creationId xmlns:p14="http://schemas.microsoft.com/office/powerpoint/2010/main" val="277288676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3- مقایسه میانگین فشار هنجار تعهد اجتماعی در بین گروه های زمینه ای و تعهدی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استفاده از روش تحلیل واریانس دو طرفه، تفاوت میانگین  فشار  هنجاری تعهد اجتماعی در رده بندی های مختلف زمینه ای و رده بندی های تعمیدی ( با چهار گزینه تعهد پذیران اجتماعی، تعهد ناپذیران اجتماعی، تعهد پذیران فردی و تعهد ناپذیران فردی) و همچنین در گروه بندی های حاصل از تعامل این دو دسته متغیر در جدول 3 نشان داده شده است. معنادار بودن تفاوت میانگین فشار هنجاری در گروه بندی های نمونه، با قبول حداکثر  خطای 5 درصد به جمعیت  اماری (افراد ساکن در مراکز استان های کشور) نیز قابل تعمیم خواهد بود. به علاوه معنادار بودن تفاوت میانگین ها در هر ردیف، متضمن این معنا نیز هست که این تفاوت ناشی ازتفاوت رده بندی اجتماعی مربوط است.با این توضیح به نتایج عمده تحلیل واریانس های دو طرفه به شرح مندرج در جدول 3 اشاره می گردد. </a:t>
            </a:r>
            <a:endParaRPr lang="fa-IR">
              <a:cs typeface="B Zar" panose="00000400000000000000" pitchFamily="2" charset="-78"/>
            </a:endParaRPr>
          </a:p>
        </p:txBody>
      </p:sp>
    </p:spTree>
    <p:extLst>
      <p:ext uri="{BB962C8B-B14F-4D97-AF65-F5344CB8AC3E}">
        <p14:creationId xmlns:p14="http://schemas.microsoft.com/office/powerpoint/2010/main" val="330849182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میانگین فشار هنجار تعهد </a:t>
            </a:r>
            <a:r>
              <a:rPr lang="fa-IR" smtClean="0">
                <a:cs typeface="B Zar" panose="00000400000000000000" pitchFamily="2" charset="-78"/>
              </a:rPr>
              <a:t>در بین گروه های چهار گانه تعهدی تفاوتی معنادار دارد در این میان میانگین فشار ما، مذکور در بین تعهد پذیران اجتماعی که اکثر پاسخ گویان را تشکیل می دهند، به طور محسوسی بیش از سه گروه دیگر است. در بین رده بندی های مختلف جنسی، تحصیلی، سنی، قومی و مذهبی تنها تفاوت میانگین فشار هنجار تعهد در بین رده های تحصیلی و مذهبی کاملا معنادار است. </a:t>
            </a:r>
            <a:endParaRPr lang="fa-IR">
              <a:cs typeface="B Zar" panose="00000400000000000000" pitchFamily="2" charset="-78"/>
            </a:endParaRPr>
          </a:p>
        </p:txBody>
      </p:sp>
    </p:spTree>
    <p:extLst>
      <p:ext uri="{BB962C8B-B14F-4D97-AF65-F5344CB8AC3E}">
        <p14:creationId xmlns:p14="http://schemas.microsoft.com/office/powerpoint/2010/main" val="331686130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وقتی گروه بندی های تعهدی و زمینه ای در تعامل با هم قرار می گیرند، اثر متفاوتی بر فشار هنجار ذهنی تعهد باقی می گذارند . به طوری که این تعامل جز در یک مورد(تعامل جز در یک مورد (تعامل سن و تعهد پذیری) اثر کاملا معناداری بر فشار هنجاری تعهد، باقی می گذارد. </a:t>
            </a:r>
          </a:p>
          <a:p>
            <a:pPr algn="just"/>
            <a:r>
              <a:rPr lang="fa-IR" smtClean="0">
                <a:cs typeface="B Zar" panose="00000400000000000000" pitchFamily="2" charset="-78"/>
              </a:rPr>
              <a:t>در این میان وجود برخی تفاوت ها و روندهای محسوس در میان برخی از رده بندی ها، حایز توجه  بیشتری است. چنانچه میانگین فشار هنجاری تعهد در میان رده های سه گانه  تحصیلی، در گروه تعهد پذیران اجتماعی کاملا متفاوت است و با افزایش سطح تحصیلات این فشار کاهش پیدا می کند. همین معنا در مورد رده های تحصیلی در گروه تعهد ناپذیران فردی نیز صادق است. </a:t>
            </a:r>
            <a:endParaRPr lang="fa-IR">
              <a:cs typeface="B Zar" panose="00000400000000000000" pitchFamily="2" charset="-78"/>
            </a:endParaRPr>
          </a:p>
        </p:txBody>
      </p:sp>
    </p:spTree>
    <p:extLst>
      <p:ext uri="{BB962C8B-B14F-4D97-AF65-F5344CB8AC3E}">
        <p14:creationId xmlns:p14="http://schemas.microsoft.com/office/powerpoint/2010/main" val="2389387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بحث و نتیجه گیری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هنجارها و قواعد ارزیابی کننده و الزام آوری هستند که مور تصدیق و تایید اعضای جامعه قرار گرفته، از طریق درونی شدن در نظام شخصیت افراد و نهادی شدن در نظام اجتماعی، رفتار اجتماعی را کنترل و هدایت می کنند. درونی شدن و نهادی شدن هنجارها متضمن این معنا هستند که خرده نظام های فرهنگی ، اجتماعی و شخصیت در هم تنیده شده و بر روی یکدیگر اثر گذاشته اند. هنجارها بر حسب تاثیری که در نظام کنش دارند، اهمیت  پیدا می کنند.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995976" y="4173793"/>
            <a:ext cx="2384587" cy="1586834"/>
          </a:xfrm>
          <a:prstGeom prst="rect">
            <a:avLst/>
          </a:prstGeom>
        </p:spPr>
      </p:pic>
    </p:spTree>
    <p:extLst>
      <p:ext uri="{BB962C8B-B14F-4D97-AF65-F5344CB8AC3E}">
        <p14:creationId xmlns:p14="http://schemas.microsoft.com/office/powerpoint/2010/main" val="333530521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هنجار تعهد اجتماعی ، یکی از هنجارهای محوری  اجرا در نظام اجتماع است که سهم اساسی در انسجام جامعه دارد تعهد اجتماعی حاکی از هم ذات پنداری و وابستگی عاطفی کنشگر با اجتماع عام یا جامعه است و از این جهت، متضمن ترجیح منافع جامعه بر منافع کنشگر است. این ترجیح احساس مسئولیت کنشگر را نسبت به سرنوشت جامعه نشان می دهد. </a:t>
            </a:r>
          </a:p>
          <a:p>
            <a:endParaRPr lang="fa-IR"/>
          </a:p>
        </p:txBody>
      </p:sp>
      <p:sp>
        <p:nvSpPr>
          <p:cNvPr id="4" name="Flowchart: Process 3"/>
          <p:cNvSpPr/>
          <p:nvPr/>
        </p:nvSpPr>
        <p:spPr>
          <a:xfrm>
            <a:off x="838200" y="3849329"/>
            <a:ext cx="4365522" cy="154858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وابستگی عاطفی کنشگر با اجتماع عام یا جامعه</a:t>
            </a:r>
            <a:endParaRPr lang="fa-IR" b="1">
              <a:solidFill>
                <a:srgbClr val="FF0000"/>
              </a:solidFill>
            </a:endParaRPr>
          </a:p>
        </p:txBody>
      </p:sp>
    </p:spTree>
    <p:extLst>
      <p:ext uri="{BB962C8B-B14F-4D97-AF65-F5344CB8AC3E}">
        <p14:creationId xmlns:p14="http://schemas.microsoft.com/office/powerpoint/2010/main" val="391234044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فشار </a:t>
            </a:r>
            <a:r>
              <a:rPr lang="fa-IR" smtClean="0">
                <a:cs typeface="B Zar" panose="00000400000000000000" pitchFamily="2" charset="-78"/>
              </a:rPr>
              <a:t>هنجار تعهد نیز بدین معناست که کنشگر بر وفق انتظار مردم منافع جامعه را بر منافع خود یا گروه خود مقدم می دارد. و لذا  جامعه کنشگر آماده باشد مطابق انتظار جامعه  از منافع شخصی خود چشم پوشی کند، معنایش این خواهد بود که او </a:t>
            </a:r>
            <a:r>
              <a:rPr lang="fa-IR" b="1" smtClean="0">
                <a:solidFill>
                  <a:srgbClr val="FF0000"/>
                </a:solidFill>
                <a:cs typeface="B Zar" panose="00000400000000000000" pitchFamily="2" charset="-78"/>
              </a:rPr>
              <a:t>هنجار تعهد اجتماعی </a:t>
            </a:r>
            <a:r>
              <a:rPr lang="fa-IR" smtClean="0">
                <a:cs typeface="B Zar" panose="00000400000000000000" pitchFamily="2" charset="-78"/>
              </a:rPr>
              <a:t>را پذیرفته است. در این حالت درجه اهمیت انتظار جامعه برای فرد در رعایت هنجار تعهد را نشان خواهد داد. نتایج تحلیل ثانویه به داده های پیمایش ملی انسجام اجتماعی در ایران نشان داد که: </a:t>
            </a:r>
            <a:endParaRPr lang="fa-IR">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4103002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مهم ترین ویژگی اجتماع جامعه ای، نوع و سطح همبستگی – در معنای دورکیمی است که رابطه بین اعضای آن را مشخص می کند. همبستگی یک اجتماع، اساسا بر حسب میزان غلبه «منافع جمعی» بر «منافع فردی» اعضای اجتماع، در جایی که این دو در تضاد با یکدیگر باشند، مشخص می گردد. به علاوه همبستگی اجتماعی متضمن دوستی در بین اعضا پیروی از ارزش ها و هنجارهای نهادی شده جمع (جامعه) با کمک مثبت (موثر) به تامین اهداف جمعی (جامعوی) است (پارسونز، 1977،  3-182) در این معنا می توان گفت تعهد به جمع (جامعه) و الزامات اجتماعی ان، عنصر ضروری برای همبستگی اجتماعی است. </a:t>
            </a:r>
            <a:endParaRPr lang="fa-IR">
              <a:cs typeface="B Zar" panose="00000400000000000000" pitchFamily="2" charset="-78"/>
            </a:endParaRPr>
          </a:p>
        </p:txBody>
      </p:sp>
      <p:sp>
        <p:nvSpPr>
          <p:cNvPr id="4" name="Flowchart: Process 3"/>
          <p:cNvSpPr/>
          <p:nvPr/>
        </p:nvSpPr>
        <p:spPr>
          <a:xfrm>
            <a:off x="1710813" y="4513006"/>
            <a:ext cx="2669458" cy="128311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همبستگی اجتماعی</a:t>
            </a:r>
            <a:endParaRPr lang="fa-IR" b="1">
              <a:solidFill>
                <a:srgbClr val="FF0000"/>
              </a:solidFill>
            </a:endParaRPr>
          </a:p>
        </p:txBody>
      </p:sp>
    </p:spTree>
    <p:extLst>
      <p:ext uri="{BB962C8B-B14F-4D97-AF65-F5344CB8AC3E}">
        <p14:creationId xmlns:p14="http://schemas.microsoft.com/office/powerpoint/2010/main" val="261715747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اولا، 64/4 درصد پاسخ گویان تعهد پذیر اجتماعی اند و در دو راهی مذکور، نفع خود را ترجیح  می دهند و انتظار جامعه را از خود نیز چنین می پندارند. 18/1 درصد از افراد نیز از عمل مسئولانه، تعریف شخصی داشته در موقعیت های مدکور، بر مبنای هنجارهای شخصی عمل می کند. </a:t>
            </a:r>
            <a:endParaRPr lang="fa-IR">
              <a:cs typeface="B Zar" panose="00000400000000000000" pitchFamily="2" charset="-78"/>
            </a:endParaRPr>
          </a:p>
        </p:txBody>
      </p:sp>
    </p:spTree>
    <p:extLst>
      <p:ext uri="{BB962C8B-B14F-4D97-AF65-F5344CB8AC3E}">
        <p14:creationId xmlns:p14="http://schemas.microsoft.com/office/powerpoint/2010/main" val="411453819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ثانیا در حالی که میانگین کلی فشار وجدانی برای انجام عمل مسئولانه (فشار هنجاری تعهد) در بین ایرانیان کمی  بالاتر از حد متوسط  (62/7) است، اما این فشار به طور کم و بیش یکسانی در بین آنان توزیع شده است.</a:t>
            </a:r>
            <a:endParaRPr lang="fa-IR">
              <a:cs typeface="B Zar" panose="00000400000000000000" pitchFamily="2" charset="-78"/>
            </a:endParaRPr>
          </a:p>
        </p:txBody>
      </p:sp>
    </p:spTree>
    <p:extLst>
      <p:ext uri="{BB962C8B-B14F-4D97-AF65-F5344CB8AC3E}">
        <p14:creationId xmlns:p14="http://schemas.microsoft.com/office/powerpoint/2010/main" val="19971755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ثالثا تفاوت میانگین فشار هنجار تعهد  در بین </a:t>
            </a:r>
            <a:r>
              <a:rPr lang="fa-IR" b="1" smtClean="0">
                <a:solidFill>
                  <a:srgbClr val="FF0000"/>
                </a:solidFill>
                <a:cs typeface="B Zar" panose="00000400000000000000" pitchFamily="2" charset="-78"/>
              </a:rPr>
              <a:t>چهار</a:t>
            </a:r>
            <a:r>
              <a:rPr lang="fa-IR" smtClean="0">
                <a:cs typeface="B Zar" panose="00000400000000000000" pitchFamily="2" charset="-78"/>
              </a:rPr>
              <a:t> گروه تعهد پذیر کاملا معنادار است، اما به طور کلی، فشار هنجاری در بین گروه های تعهد پذیر بیش از گروه های تعهدناپذیر است و این بدان معناست که فشار وجدانی برای انجام عمل متعهدانه در ایران بیشتر از فشار وجدانی برای ترک ان است. </a:t>
            </a:r>
            <a:endParaRPr lang="fa-IR">
              <a:cs typeface="B Zar" panose="00000400000000000000" pitchFamily="2" charset="-78"/>
            </a:endParaRPr>
          </a:p>
        </p:txBody>
      </p:sp>
    </p:spTree>
    <p:extLst>
      <p:ext uri="{BB962C8B-B14F-4D97-AF65-F5344CB8AC3E}">
        <p14:creationId xmlns:p14="http://schemas.microsoft.com/office/powerpoint/2010/main" val="244991534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رابعا تقریبا در بین همه رده های زمینه ای، درصد تعهد پذیری افراد بیش از تعهد ناپذیری آنان است. </a:t>
            </a:r>
            <a:endParaRPr lang="fa-IR">
              <a:cs typeface="B Zar" panose="00000400000000000000" pitchFamily="2" charset="-78"/>
            </a:endParaRPr>
          </a:p>
        </p:txBody>
      </p:sp>
    </p:spTree>
    <p:extLst>
      <p:ext uri="{BB962C8B-B14F-4D97-AF65-F5344CB8AC3E}">
        <p14:creationId xmlns:p14="http://schemas.microsoft.com/office/powerpoint/2010/main" val="380274342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رابعا تقریبا در بین همه رده های زمینه ای، درصد تعهد پذیری افراد بیش از تعهدناپذیری آنان است. </a:t>
            </a:r>
            <a:endParaRPr lang="fa-IR">
              <a:cs typeface="B Zar" panose="00000400000000000000" pitchFamily="2" charset="-78"/>
            </a:endParaRPr>
          </a:p>
        </p:txBody>
      </p:sp>
    </p:spTree>
    <p:extLst>
      <p:ext uri="{BB962C8B-B14F-4D97-AF65-F5344CB8AC3E}">
        <p14:creationId xmlns:p14="http://schemas.microsoft.com/office/powerpoint/2010/main" val="413455400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خامسا این تعاملی متغیر تعهد پذیری و متغیرهای زمینه ای (جز در مورد تعامل سن و تعهد پذیری)، بر روی فشار هنجار تعهد اجتماعی کاملا معنادار است. </a:t>
            </a:r>
          </a:p>
          <a:p>
            <a:pPr algn="just"/>
            <a:r>
              <a:rPr lang="fa-IR" smtClean="0">
                <a:cs typeface="B Zar" panose="00000400000000000000" pitchFamily="2" charset="-78"/>
              </a:rPr>
              <a:t>آگاهی از تغییرات فشار هنجار ذهنی تعهدات اجتماعی شاخص  مناسبی برای ارزیابی وضعیت اشخاص جامعه است. اگر چه داده ها حاکی از این است که هم تعهدپذیری و هم فشار هنجار ذهنی تعهد اجتماعی در همه لایه های اجتماعی در ایران بالاتر از حد متوسط است، لکن از آنجا که توانایی تنظیم کنندگی نظام اجتماع و همبستگی جامعه قوی متاثر از کم و کیف  تعهدات اجتماعی است، ضروری به نظر می رسد همواره میزان تعمیم پذیری تهدات  اجتماعی و نوسان های آن در لایه ها و اقشار مختلف اجتماعی به طور مداوم رصد شود. نکته در خور تامل  در اینجا به تضاد بالقوه ای مربوط است که در عرصه  کنش عاطفی جامعه، به ویژه در شرایط تعدد و گوناگونی اجتماعات، محتمل است و ان تعارض «</a:t>
            </a:r>
            <a:r>
              <a:rPr lang="fa-IR" b="1" smtClean="0">
                <a:solidFill>
                  <a:srgbClr val="FF0000"/>
                </a:solidFill>
                <a:cs typeface="B Zar" panose="00000400000000000000" pitchFamily="2" charset="-78"/>
              </a:rPr>
              <a:t>قوم گرایی-ملی گرایی</a:t>
            </a:r>
            <a:r>
              <a:rPr lang="fa-IR" smtClean="0">
                <a:cs typeface="B Zar" panose="00000400000000000000" pitchFamily="2" charset="-78"/>
              </a:rPr>
              <a:t>» است.</a:t>
            </a:r>
            <a:endParaRPr lang="fa-IR">
              <a:cs typeface="B Zar" panose="00000400000000000000" pitchFamily="2" charset="-78"/>
            </a:endParaRPr>
          </a:p>
        </p:txBody>
      </p:sp>
    </p:spTree>
    <p:extLst>
      <p:ext uri="{BB962C8B-B14F-4D97-AF65-F5344CB8AC3E}">
        <p14:creationId xmlns:p14="http://schemas.microsoft.com/office/powerpoint/2010/main" val="14075673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چنین تقابلی، امکان تداوم کنش (روابط) عاطفی، به ویژه در بین اجتماعات و گروه های اجتماعی را از بین می بردو تعهدات اجتماعی را به خطر می اندازد و به تبع آن جامعه را با مشکل انسجامی رو به رو می سازد. در چنین وضعیتی ضروری است بین قوم گرایی و ملی گرایی «رابطه مکمل» {رابطه این و ان} منظور نمود و ارزش ها و عناصر </a:t>
            </a:r>
            <a:r>
              <a:rPr lang="fa-IR" smtClean="0">
                <a:cs typeface="B Zar" panose="00000400000000000000" pitchFamily="2" charset="-78"/>
              </a:rPr>
              <a:t>مشترک </a:t>
            </a:r>
            <a:r>
              <a:rPr lang="fa-IR" smtClean="0">
                <a:cs typeface="B Zar" panose="00000400000000000000" pitchFamily="2" charset="-78"/>
              </a:rPr>
              <a:t>قومی و ملی را مبنای تشکیل اجتماع عام قرار داد(یوسفی، 1388)</a:t>
            </a:r>
            <a:endParaRPr lang="fa-IR">
              <a:cs typeface="B Zar" panose="00000400000000000000" pitchFamily="2" charset="-78"/>
            </a:endParaRPr>
          </a:p>
        </p:txBody>
      </p:sp>
      <p:sp>
        <p:nvSpPr>
          <p:cNvPr id="4" name="Flowchart: Process 3"/>
          <p:cNvSpPr/>
          <p:nvPr/>
        </p:nvSpPr>
        <p:spPr>
          <a:xfrm>
            <a:off x="838200" y="3834581"/>
            <a:ext cx="3465871" cy="13716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تعهدات اجتماعی</a:t>
            </a:r>
            <a:endParaRPr lang="fa-IR" b="1">
              <a:solidFill>
                <a:srgbClr val="FF0000"/>
              </a:solidFill>
            </a:endParaRPr>
          </a:p>
        </p:txBody>
      </p:sp>
    </p:spTree>
    <p:extLst>
      <p:ext uri="{BB962C8B-B14F-4D97-AF65-F5344CB8AC3E}">
        <p14:creationId xmlns:p14="http://schemas.microsoft.com/office/powerpoint/2010/main" val="389485614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چنین رویکردی، هنجار تعهد اجتماعی هنجاری عام و انتشاری است که قادر به حل تعارضات احتمالی اجتماعات بویژه تعارض قومیت- ملت خواهد بود و نتایج برخی از مطالعات قومی در ایران (یوسفی، 1383، حاجیانی، 1387) نیز گویای این است که تعهدات قومی ولی در ایران، تداخل و اشتراک زیادی داشته بر روی یک پیوستار قرار می گیرند. </a:t>
            </a:r>
            <a:endParaRPr lang="fa-IR">
              <a:cs typeface="B Zar" panose="00000400000000000000" pitchFamily="2" charset="-78"/>
            </a:endParaRPr>
          </a:p>
        </p:txBody>
      </p:sp>
      <p:sp>
        <p:nvSpPr>
          <p:cNvPr id="4" name="Flowchart: Process 3"/>
          <p:cNvSpPr/>
          <p:nvPr/>
        </p:nvSpPr>
        <p:spPr>
          <a:xfrm>
            <a:off x="838200" y="3687097"/>
            <a:ext cx="3111910" cy="176980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تعارض قومیت- ملت</a:t>
            </a:r>
            <a:endParaRPr lang="fa-IR" b="1">
              <a:solidFill>
                <a:srgbClr val="FF0000"/>
              </a:solidFill>
            </a:endParaRPr>
          </a:p>
        </p:txBody>
      </p:sp>
    </p:spTree>
    <p:extLst>
      <p:ext uri="{BB962C8B-B14F-4D97-AF65-F5344CB8AC3E}">
        <p14:creationId xmlns:p14="http://schemas.microsoft.com/office/powerpoint/2010/main" val="2443200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بیان اهمیت تعهد اجتماعی و ربط ان با نظام اجتماع، توجه به این نکته حایز اهمیت است که نظام اجتماع، منابع عاطفی و احساسی جامعه را تامین می کند و منشا به وجود آمدن انواع «ما» در جامعه است. این نظام از طریق تقویت و تداوم روابط عاطفی و معاشرتی باعث شکل گیری «ما» ها یا «اجتماعات» گوناگون همچون اجتماعات خانوادگی، دوستی، قومی، مذهبی، همسایگی و نظایر آنها در جامعه می شد با پرورش عاطفی اعضای جامعه  در قالب این گونه اجتماعات، انرژی عاطفی مورد نیاز برای ایجاد همبستگی اجتماعی و تنظیم هنجاری جامعه فراهم می آید (جلبی، 1375) از طرف دیگر، چون عواطف اجتماعی در جمع و در بستر روابط متقابل شکل می گیرد. تداوم ان نیز موکول به وفاداری اجتماعی و رعایت تعهدات جمعی است و هنجار «</a:t>
            </a:r>
            <a:r>
              <a:rPr lang="fa-IR" b="1" smtClean="0">
                <a:solidFill>
                  <a:srgbClr val="FF0000"/>
                </a:solidFill>
                <a:cs typeface="B Zar" panose="00000400000000000000" pitchFamily="2" charset="-78"/>
              </a:rPr>
              <a:t>تعهد اجتماعی </a:t>
            </a:r>
            <a:r>
              <a:rPr lang="fa-IR" smtClean="0">
                <a:cs typeface="B Zar" panose="00000400000000000000" pitchFamily="2" charset="-78"/>
              </a:rPr>
              <a:t>(جامعوی) است (چلبی، 1381)</a:t>
            </a:r>
            <a:endParaRPr lang="fa-IR">
              <a:cs typeface="B Zar" panose="00000400000000000000" pitchFamily="2" charset="-78"/>
            </a:endParaRPr>
          </a:p>
        </p:txBody>
      </p:sp>
    </p:spTree>
    <p:extLst>
      <p:ext uri="{BB962C8B-B14F-4D97-AF65-F5344CB8AC3E}">
        <p14:creationId xmlns:p14="http://schemas.microsoft.com/office/powerpoint/2010/main" val="3708563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نظام اجتماع با استفاده از واسطه تعمیم یافته خود، یعنی «نفوذ مبنی بر تعهد» بنیان علم هنجاری را برای سایر خرده نظام های اجتماعی فراهم می اورد (مونچ، 1992، 126) در ادبیات مربوط، نظام اجتماع، اجماع اجتماعات یا «اجتماع جامعوی» تلقی می شود که معنای معادل «مفهوم ملت» پیدا می کند. «اجماع جامعوی یک ساختار جمعی است که اعضای آن با یکدیگر «متحد» یا به معنای دیگر به هم همبسته هستند. </a:t>
            </a:r>
            <a:endParaRPr lang="fa-IR">
              <a:cs typeface="B Zar" panose="00000400000000000000" pitchFamily="2" charset="-78"/>
            </a:endParaRPr>
          </a:p>
        </p:txBody>
      </p:sp>
    </p:spTree>
    <p:extLst>
      <p:ext uri="{BB962C8B-B14F-4D97-AF65-F5344CB8AC3E}">
        <p14:creationId xmlns:p14="http://schemas.microsoft.com/office/powerpoint/2010/main" val="27994955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466</TotalTime>
  <Words>6605</Words>
  <Application>Microsoft Office PowerPoint</Application>
  <PresentationFormat>Widescreen</PresentationFormat>
  <Paragraphs>135</Paragraphs>
  <Slides>77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77</vt:i4>
      </vt:variant>
    </vt:vector>
  </HeadingPairs>
  <TitlesOfParts>
    <vt:vector size="83" baseType="lpstr">
      <vt:lpstr>Arial</vt:lpstr>
      <vt:lpstr>B Zar</vt:lpstr>
      <vt:lpstr>Calibri</vt:lpstr>
      <vt:lpstr>Calibri Light</vt:lpstr>
      <vt:lpstr>Times New Roman</vt:lpstr>
      <vt:lpstr>Office Theme</vt:lpstr>
      <vt:lpstr>عنوان مقاله: فشار هنجار تعهد اجتماعی در ایران</vt:lpstr>
      <vt:lpstr>چکیده</vt:lpstr>
      <vt:lpstr>PowerPoint Presentation</vt:lpstr>
      <vt:lpstr>واژه های کلیدی:</vt:lpstr>
      <vt:lpstr>مقدمه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فضای مفهومی تعهد اجتماعی (جامعوی)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فضای مفهومی تعهد اجتماعی (جامعوی)</vt:lpstr>
      <vt:lpstr>PowerPoint Presentation</vt:lpstr>
      <vt:lpstr>PowerPoint Presentation</vt:lpstr>
      <vt:lpstr>PowerPoint Presentation</vt:lpstr>
      <vt:lpstr>PowerPoint Presentation</vt:lpstr>
      <vt:lpstr>دو رویکرد نسبت به مانع اخلاق شهروندی وجود دارد: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تعریف پیشنهادی هنجار تعهد اجتماعی</vt:lpstr>
      <vt:lpstr>PowerPoint Presentation</vt:lpstr>
      <vt:lpstr>PowerPoint Presentation</vt:lpstr>
      <vt:lpstr>PowerPoint Presentation</vt:lpstr>
      <vt:lpstr>PowerPoint Presentation</vt:lpstr>
      <vt:lpstr>PowerPoint Presentation</vt:lpstr>
      <vt:lpstr>PowerPoint Presentation</vt:lpstr>
      <vt:lpstr>فرضیات اساسی</vt:lpstr>
      <vt:lpstr>PowerPoint Presentation</vt:lpstr>
      <vt:lpstr>به علاوه فرضیه اکتشافی سومی را نیز می توان به شرح ذیل بیان نمود:</vt:lpstr>
      <vt:lpstr>روش تحقیق</vt:lpstr>
      <vt:lpstr>چگونگی سنجش هنجار تعهد اجتماعی</vt:lpstr>
      <vt:lpstr>روش تحلیل</vt:lpstr>
      <vt:lpstr>یافته ها</vt:lpstr>
      <vt:lpstr>2- پذیرش هنجار تعهد اجتماعی</vt:lpstr>
      <vt:lpstr>PowerPoint Presentation</vt:lpstr>
      <vt:lpstr>PowerPoint Presentation</vt:lpstr>
      <vt:lpstr>PowerPoint Presentation</vt:lpstr>
      <vt:lpstr>PowerPoint Presentation</vt:lpstr>
      <vt:lpstr>3- فشار هنجار تعهد اجتماعی</vt:lpstr>
      <vt:lpstr>3- مقایسه میانگین فشار هنجار تعهد اجتماعی در بین گروه های زمینه ای و تعهدی</vt:lpstr>
      <vt:lpstr>PowerPoint Presentation</vt:lpstr>
      <vt:lpstr>PowerPoint Presentation</vt:lpstr>
      <vt:lpstr>بحث و نتیجه گیری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فشار هنجار تعهد اجتماعی در ایران</dc:title>
  <dc:creator>MaZz!i</dc:creator>
  <cp:lastModifiedBy>MaZz!i</cp:lastModifiedBy>
  <cp:revision>80</cp:revision>
  <dcterms:created xsi:type="dcterms:W3CDTF">2023-08-02T08:00:07Z</dcterms:created>
  <dcterms:modified xsi:type="dcterms:W3CDTF">2023-08-03T04:45:35Z</dcterms:modified>
</cp:coreProperties>
</file>