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18" r:id="rId4"/>
    <p:sldId id="258" r:id="rId5"/>
    <p:sldId id="259" r:id="rId6"/>
    <p:sldId id="260" r:id="rId7"/>
    <p:sldId id="319" r:id="rId8"/>
    <p:sldId id="261" r:id="rId9"/>
    <p:sldId id="262" r:id="rId10"/>
    <p:sldId id="320"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321" r:id="rId24"/>
    <p:sldId id="275" r:id="rId25"/>
    <p:sldId id="322" r:id="rId26"/>
    <p:sldId id="276" r:id="rId27"/>
    <p:sldId id="323" r:id="rId28"/>
    <p:sldId id="277" r:id="rId29"/>
    <p:sldId id="324" r:id="rId30"/>
    <p:sldId id="278" r:id="rId31"/>
    <p:sldId id="325" r:id="rId32"/>
    <p:sldId id="279" r:id="rId33"/>
    <p:sldId id="280" r:id="rId34"/>
    <p:sldId id="326" r:id="rId35"/>
    <p:sldId id="281" r:id="rId36"/>
    <p:sldId id="327" r:id="rId37"/>
    <p:sldId id="282" r:id="rId38"/>
    <p:sldId id="283" r:id="rId39"/>
    <p:sldId id="284" r:id="rId40"/>
    <p:sldId id="285" r:id="rId41"/>
    <p:sldId id="286" r:id="rId42"/>
    <p:sldId id="287" r:id="rId43"/>
    <p:sldId id="288" r:id="rId44"/>
    <p:sldId id="289" r:id="rId45"/>
    <p:sldId id="328" r:id="rId46"/>
    <p:sldId id="290" r:id="rId47"/>
    <p:sldId id="291" r:id="rId48"/>
    <p:sldId id="329" r:id="rId49"/>
    <p:sldId id="292" r:id="rId50"/>
    <p:sldId id="293" r:id="rId51"/>
    <p:sldId id="294" r:id="rId52"/>
    <p:sldId id="295" r:id="rId53"/>
    <p:sldId id="296" r:id="rId54"/>
    <p:sldId id="297" r:id="rId55"/>
    <p:sldId id="298" r:id="rId56"/>
    <p:sldId id="299" r:id="rId57"/>
    <p:sldId id="330" r:id="rId58"/>
    <p:sldId id="300" r:id="rId59"/>
    <p:sldId id="301" r:id="rId60"/>
    <p:sldId id="331" r:id="rId61"/>
    <p:sldId id="302" r:id="rId62"/>
    <p:sldId id="303" r:id="rId63"/>
    <p:sldId id="332" r:id="rId64"/>
    <p:sldId id="304" r:id="rId65"/>
    <p:sldId id="305" r:id="rId66"/>
    <p:sldId id="306" r:id="rId67"/>
    <p:sldId id="333" r:id="rId68"/>
    <p:sldId id="307" r:id="rId69"/>
    <p:sldId id="308" r:id="rId70"/>
    <p:sldId id="334" r:id="rId71"/>
    <p:sldId id="309" r:id="rId72"/>
    <p:sldId id="335" r:id="rId73"/>
    <p:sldId id="310" r:id="rId74"/>
    <p:sldId id="311" r:id="rId75"/>
    <p:sldId id="312" r:id="rId76"/>
    <p:sldId id="336" r:id="rId77"/>
    <p:sldId id="337" r:id="rId78"/>
    <p:sldId id="313" r:id="rId79"/>
    <p:sldId id="338" r:id="rId80"/>
    <p:sldId id="314" r:id="rId81"/>
    <p:sldId id="315" r:id="rId82"/>
    <p:sldId id="316" r:id="rId83"/>
    <p:sldId id="317" r:id="rId8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19"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325F6A0-4AA1-4D35-BF48-80D6A68187E9}" type="datetimeFigureOut">
              <a:rPr lang="fa-IR" smtClean="0"/>
              <a:t>19/02/1445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796674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325F6A0-4AA1-4D35-BF48-80D6A68187E9}" type="datetimeFigureOut">
              <a:rPr lang="fa-IR" smtClean="0"/>
              <a:t>19/02/1445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274709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325F6A0-4AA1-4D35-BF48-80D6A68187E9}" type="datetimeFigureOut">
              <a:rPr lang="fa-IR" smtClean="0"/>
              <a:t>19/02/1445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19431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325F6A0-4AA1-4D35-BF48-80D6A68187E9}" type="datetimeFigureOut">
              <a:rPr lang="fa-IR" smtClean="0"/>
              <a:t>19/02/1445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325702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F6A0-4AA1-4D35-BF48-80D6A68187E9}" type="datetimeFigureOut">
              <a:rPr lang="fa-IR" smtClean="0"/>
              <a:t>19/02/1445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314221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325F6A0-4AA1-4D35-BF48-80D6A68187E9}" type="datetimeFigureOut">
              <a:rPr lang="fa-IR" smtClean="0"/>
              <a:t>19/02/1445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395026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325F6A0-4AA1-4D35-BF48-80D6A68187E9}" type="datetimeFigureOut">
              <a:rPr lang="fa-IR" smtClean="0"/>
              <a:t>19/02/1445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3225309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325F6A0-4AA1-4D35-BF48-80D6A68187E9}" type="datetimeFigureOut">
              <a:rPr lang="fa-IR" smtClean="0"/>
              <a:t>19/02/1445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213238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5F6A0-4AA1-4D35-BF48-80D6A68187E9}" type="datetimeFigureOut">
              <a:rPr lang="fa-IR" smtClean="0"/>
              <a:t>19/02/1445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48937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5F6A0-4AA1-4D35-BF48-80D6A68187E9}" type="datetimeFigureOut">
              <a:rPr lang="fa-IR" smtClean="0"/>
              <a:t>19/02/1445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427793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5F6A0-4AA1-4D35-BF48-80D6A68187E9}" type="datetimeFigureOut">
              <a:rPr lang="fa-IR" smtClean="0"/>
              <a:t>19/02/1445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20D118-8D4F-4B6C-AAF1-F74FF7027A7D}" type="slidenum">
              <a:rPr lang="fa-IR" smtClean="0"/>
              <a:t>‹#›</a:t>
            </a:fld>
            <a:endParaRPr lang="fa-IR"/>
          </a:p>
        </p:txBody>
      </p:sp>
    </p:spTree>
    <p:extLst>
      <p:ext uri="{BB962C8B-B14F-4D97-AF65-F5344CB8AC3E}">
        <p14:creationId xmlns:p14="http://schemas.microsoft.com/office/powerpoint/2010/main" val="296106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25F6A0-4AA1-4D35-BF48-80D6A68187E9}" type="datetimeFigureOut">
              <a:rPr lang="fa-IR" smtClean="0"/>
              <a:t>19/02/1445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20D118-8D4F-4B6C-AAF1-F74FF7027A7D}" type="slidenum">
              <a:rPr lang="fa-IR" smtClean="0"/>
              <a:t>‹#›</a:t>
            </a:fld>
            <a:endParaRPr lang="fa-IR"/>
          </a:p>
        </p:txBody>
      </p:sp>
    </p:spTree>
    <p:extLst>
      <p:ext uri="{BB962C8B-B14F-4D97-AF65-F5344CB8AC3E}">
        <p14:creationId xmlns:p14="http://schemas.microsoft.com/office/powerpoint/2010/main" val="337472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ea typeface="Arial" panose="020B0604020202020204" pitchFamily="34" charset="0"/>
                <a:cs typeface="B Zar" panose="00000400000000000000" pitchFamily="2" charset="-78"/>
              </a:rPr>
              <a:t>مقاله</a:t>
            </a:r>
            <a:r>
              <a:rPr lang="fa-IR" sz="4400" smtClean="0">
                <a:ea typeface="Arial" panose="020B0604020202020204" pitchFamily="34" charset="0"/>
                <a:cs typeface="B Zar" panose="00000400000000000000" pitchFamily="2" charset="-78"/>
              </a:rPr>
              <a:t>: شناسایی </a:t>
            </a:r>
            <a:r>
              <a:rPr lang="fa-IR" sz="4400">
                <a:ea typeface="Arial" panose="020B0604020202020204" pitchFamily="34" charset="0"/>
                <a:cs typeface="B Zar" panose="00000400000000000000" pitchFamily="2" charset="-78"/>
              </a:rPr>
              <a:t>و رتبه بندی عوامل موثر بر مشارکت اقتصادی زنان استان خوزستان با تأکید بر مدل سازی ساختاری تفسیری </a:t>
            </a:r>
            <a:endParaRPr lang="fa-IR" sz="4400">
              <a:cs typeface="B Zar" panose="00000400000000000000" pitchFamily="2" charset="-78"/>
            </a:endParaRPr>
          </a:p>
        </p:txBody>
      </p:sp>
      <p:sp>
        <p:nvSpPr>
          <p:cNvPr id="3" name="Subtitle 2"/>
          <p:cNvSpPr>
            <a:spLocks noGrp="1"/>
          </p:cNvSpPr>
          <p:nvPr>
            <p:ph type="subTitle" idx="1"/>
          </p:nvPr>
        </p:nvSpPr>
        <p:spPr/>
        <p:txBody>
          <a:bodyPr>
            <a:normAutofit fontScale="92500" lnSpcReduction="20000"/>
          </a:bodyPr>
          <a:lstStyle/>
          <a:p>
            <a:r>
              <a:rPr lang="fa-IR" smtClean="0">
                <a:solidFill>
                  <a:srgbClr val="FF0000"/>
                </a:solidFill>
                <a:ea typeface="Arial" panose="020B0604020202020204" pitchFamily="34" charset="0"/>
                <a:cs typeface="B Zar" panose="00000400000000000000" pitchFamily="2" charset="-78"/>
              </a:rPr>
              <a:t>نویسندگان</a:t>
            </a:r>
            <a:r>
              <a:rPr lang="fa-IR" smtClean="0">
                <a:ea typeface="Arial" panose="020B0604020202020204" pitchFamily="34" charset="0"/>
                <a:cs typeface="B Zar" panose="00000400000000000000" pitchFamily="2" charset="-78"/>
              </a:rPr>
              <a:t>: بهروز صادقی عمرو آبادی </a:t>
            </a:r>
            <a:r>
              <a:rPr lang="en-US" smtClean="0">
                <a:effectLst/>
                <a:latin typeface="Times New Roman" panose="02020603050405020304" pitchFamily="18" charset="0"/>
                <a:ea typeface="Times New Roman" panose="02020603050405020304" pitchFamily="18" charset="0"/>
                <a:cs typeface="B Zar" panose="00000400000000000000" pitchFamily="2" charset="-78"/>
              </a:rPr>
              <a:t/>
            </a:r>
            <a:br>
              <a:rPr lang="en-US" smtClean="0">
                <a:effectLst/>
                <a:latin typeface="Times New Roman" panose="02020603050405020304" pitchFamily="18" charset="0"/>
                <a:ea typeface="Times New Roman" panose="02020603050405020304" pitchFamily="18" charset="0"/>
                <a:cs typeface="B Zar" panose="00000400000000000000" pitchFamily="2" charset="-78"/>
              </a:rPr>
            </a:br>
            <a:r>
              <a:rPr lang="fa-IR" smtClean="0">
                <a:ea typeface="Arial" panose="020B0604020202020204" pitchFamily="34" charset="0"/>
                <a:cs typeface="B Zar" panose="00000400000000000000" pitchFamily="2" charset="-78"/>
              </a:rPr>
              <a:t>علی بوداقی </a:t>
            </a:r>
          </a:p>
          <a:p>
            <a:r>
              <a:rPr lang="fa-IR" smtClean="0">
                <a:solidFill>
                  <a:srgbClr val="FF0000"/>
                </a:solidFill>
                <a:cs typeface="B Zar" panose="00000400000000000000" pitchFamily="2" charset="-78"/>
              </a:rPr>
              <a:t>منبع: دو فصلنامه جامعه شناسی اقتصادی و توسعه، سال دهم، شماره اول، بهار و تابستان 1400</a:t>
            </a:r>
          </a:p>
          <a:p>
            <a:r>
              <a:rPr lang="fa-IR" smtClean="0">
                <a:solidFill>
                  <a:srgbClr val="FF0000"/>
                </a:solidFill>
                <a:cs typeface="B Zar" panose="00000400000000000000" pitchFamily="2" charset="-78"/>
              </a:rPr>
              <a:t>صفحات 1-24</a:t>
            </a:r>
            <a:r>
              <a:rPr lang="fa-IR" smtClean="0"/>
              <a:t/>
            </a:r>
            <a:br>
              <a:rPr lang="fa-IR" smtClean="0"/>
            </a:b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122922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این امر تایید کننده وجود رابطه غیر خطی و فرضیه</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شکل بین نرخ مشارکت زنان در نیروی کار و توسعه اقتصادی می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باشد برخی از اقتصاددانان نیز استدلال میکنند که در کشورهای کم درآمد زنان بیشتر در کارهای کشاورزی و تولیدات خانگی فعالیت دارند وقتی که این کشورها با </a:t>
            </a:r>
            <a:r>
              <a:rPr lang="fa-IR" sz="1500" smtClean="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z="2600" smtClean="0">
                <a:solidFill>
                  <a:prstClr val="black"/>
                </a:solidFill>
                <a:ea typeface="Arial" panose="020B0604020202020204" pitchFamily="34" charset="0"/>
                <a:cs typeface="B Zar" panose="00000400000000000000" pitchFamily="2" charset="-78"/>
              </a:rPr>
              <a:t>و </a:t>
            </a:r>
            <a:r>
              <a:rPr lang="fa-IR" sz="1500" smtClean="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z="2600" smtClean="0">
                <a:solidFill>
                  <a:prstClr val="black"/>
                </a:solidFill>
                <a:ea typeface="Arial" panose="020B0604020202020204" pitchFamily="34" charset="0"/>
                <a:cs typeface="B Zar" panose="00000400000000000000" pitchFamily="2" charset="-78"/>
              </a:rPr>
              <a:t>توسعه </a:t>
            </a:r>
            <a:r>
              <a:rPr lang="fa-IR" sz="2600">
                <a:solidFill>
                  <a:prstClr val="black"/>
                </a:solidFill>
                <a:ea typeface="Arial" panose="020B0604020202020204" pitchFamily="34" charset="0"/>
                <a:cs typeface="B Zar" panose="00000400000000000000" pitchFamily="2" charset="-78"/>
              </a:rPr>
              <a:t>اقتصادی مواجه میشوند فعالیت زنان از داخل خانه به سمت اشتغال خارج از خانه بیشتر در کارخانجات ،صنعتی جهت داده می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شود هرچه توسعه اقتصادی کشورها بیشتر و بیشتر میشود، بخش تولیدی کشور به سمت مکانهای خرده فروشی کشیده شده و کارها آسانتر دقیقتر و بهتر انجام میشود و از این رو در این کشورها نرخ مشارکت زنان در نیروی کار افزایش می یابد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نام،</a:t>
            </a:r>
            <a:endParaRPr lang="fa-IR"/>
          </a:p>
        </p:txBody>
      </p:sp>
      <p:sp>
        <p:nvSpPr>
          <p:cNvPr id="4" name="Flowchart: Process 3"/>
          <p:cNvSpPr/>
          <p:nvPr/>
        </p:nvSpPr>
        <p:spPr>
          <a:xfrm>
            <a:off x="838200" y="4426858"/>
            <a:ext cx="2598057" cy="14659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رابطه غیر خطی</a:t>
            </a:r>
            <a:endParaRPr lang="fa-IR" b="1">
              <a:solidFill>
                <a:srgbClr val="FF0000"/>
              </a:solidFill>
            </a:endParaRPr>
          </a:p>
        </p:txBody>
      </p:sp>
    </p:spTree>
    <p:extLst>
      <p:ext uri="{BB962C8B-B14F-4D97-AF65-F5344CB8AC3E}">
        <p14:creationId xmlns:p14="http://schemas.microsoft.com/office/powerpoint/2010/main" val="13192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و ایران  </a:t>
            </a:r>
            <a:r>
              <a:rPr lang="fa-IR" smtClean="0">
                <a:ea typeface="Arial" panose="020B0604020202020204" pitchFamily="34" charset="0"/>
                <a:cs typeface="B Zar" panose="00000400000000000000" pitchFamily="2" charset="-78"/>
              </a:rPr>
              <a:t>بر </a:t>
            </a:r>
            <a:r>
              <a:rPr lang="fa-IR">
                <a:ea typeface="Arial" panose="020B0604020202020204" pitchFamily="34" charset="0"/>
                <a:cs typeface="B Zar" panose="00000400000000000000" pitchFamily="2" charset="-78"/>
              </a:rPr>
              <a:t>اساس برآوردهای سازمان بین المللی کار در سال ۲۰۱۶ میانگین </a:t>
            </a:r>
            <a:r>
              <a:rPr lang="fa-IR" b="1">
                <a:solidFill>
                  <a:srgbClr val="FF0000"/>
                </a:solidFill>
                <a:ea typeface="Arial" panose="020B0604020202020204" pitchFamily="34" charset="0"/>
                <a:cs typeface="B Zar" panose="00000400000000000000" pitchFamily="2" charset="-78"/>
              </a:rPr>
              <a:t>نرخ مشارکت اقتصادی </a:t>
            </a:r>
            <a:r>
              <a:rPr lang="fa-IR">
                <a:ea typeface="Arial" panose="020B0604020202020204" pitchFamily="34" charset="0"/>
                <a:cs typeface="B Zar" panose="00000400000000000000" pitchFamily="2" charset="-78"/>
              </a:rPr>
              <a:t>جمعیت ۱۵ ساله و بیشتر جهان برای مردان ۷۳</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۵ درصد با حداکثر ۹۳</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۸ و حداقل ۴۶</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 درصد است میانگین ترخ مذکور برای زنان ۵۲</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۳ درصد با حداکثر ۸۶</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۳ و حداقل ۱۲ درصد خواهد شد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8585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بیشترین مقدار این ترخ در کشورهای توسعه یافته از جمله کشورهای اروپایی و کمترین آن در کشورهای در حال توسعه از جمله ،عراق ،اردن ،لبنان، الجزایر، سوریه و ایران اتفاق افتاده است به گونه ای که میانگین مشارکت اقتصادی زنان در کشورهای اتحادیه اروپا ۵۰</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۴ درصد و کشورهای خاورمیانه ۲۹</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۳ درصد است نرخ مشارکت اقتصادی زنان ایرانی بر اساس این منبع برابر با ۱۷</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۶ درصد است که با نتایج آمارگیری نیروی کار مرکز آمار ایران ۱۶</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۳۱ درصد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نیز همخوانی دارد بانک جهانی ۲۰۱۸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همان گونه که در نمودار شماره ۱ مشخص است</a:t>
            </a:r>
            <a:endParaRPr lang="fa-IR">
              <a:cs typeface="B Zar" panose="00000400000000000000" pitchFamily="2" charset="-78"/>
            </a:endParaRPr>
          </a:p>
        </p:txBody>
      </p:sp>
      <p:sp>
        <p:nvSpPr>
          <p:cNvPr id="4" name="Flowchart: Process 3"/>
          <p:cNvSpPr/>
          <p:nvPr/>
        </p:nvSpPr>
        <p:spPr>
          <a:xfrm>
            <a:off x="838200" y="4688115"/>
            <a:ext cx="3149600" cy="1117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نرخ مشارکت اقتصادی زنان ایرانی</a:t>
            </a:r>
            <a:endParaRPr lang="fa-IR" b="1">
              <a:solidFill>
                <a:srgbClr val="FF0000"/>
              </a:solidFill>
            </a:endParaRPr>
          </a:p>
        </p:txBody>
      </p:sp>
    </p:spTree>
    <p:extLst>
      <p:ext uri="{BB962C8B-B14F-4D97-AF65-F5344CB8AC3E}">
        <p14:creationId xmlns:p14="http://schemas.microsoft.com/office/powerpoint/2010/main" val="223265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در بسیاری از کشورهای توسعه یافته همچون نزدیک به ۵۰ درصد جمعیت فعال اقتصادی را زنان تشکیل می</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دهند نرخ مشارکت زنان در نیروی کار در کشورهای و ایران در مقایسه با کشورهای توسعه یافته بسیار پایین و به ترتیب حدود ۲۰ درصد و ۱۵ درصد میباشد همان طور که بحث شد نرخ مشارکت اقتصادی زنان در ایران پایین میباشد اما استان خوزستان در ایران با دارا بودن پتانسیل بسیار بالایی برای اشتغالزایی نرخ اشتغال ۱۷ درصدی برای زنان را داراست نرخ مشارکت اقتصادی زنان در استان خوزستان مطبق بر گزارش مرکز ریاست جمهوری در سال ۱۳۹۷ برابر ۹</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۷ درصد میباشد که در بین استانهای کشور ایران ۲۷م از بین ۳۱ استان میباشد بنابراین بررسی عوامل موثر بر مشارکت اقتصادی زنان استان خوزستان از اهمیت بالایی برخوردار بوده که در این مطالعه به این موضوع پرداخته میشود لذا هدف این مطالعه شناسایی و رتبه بندی عوامل موثر بر مشارکت اقتصادی زنان استان خوزستان با تأکید بر مدلسازی ساختاری تفسیری میباشد</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sz="2400">
              <a:solidFill>
                <a:prstClr val="black"/>
              </a:solidFill>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69926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a typeface="Arial" panose="020B0604020202020204" pitchFamily="34" charset="0"/>
                <a:cs typeface="B Zar" panose="00000400000000000000" pitchFamily="2" charset="-78"/>
              </a:rPr>
              <a:t>تئوریهای مرتبط با مشارکت اقتصادی زنان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ea typeface="Arial" panose="020B0604020202020204" pitchFamily="34" charset="0"/>
                <a:cs typeface="B Zar" panose="00000400000000000000" pitchFamily="2" charset="-78"/>
              </a:rPr>
              <a:t>در </a:t>
            </a:r>
            <a:r>
              <a:rPr lang="fa-IR">
                <a:ea typeface="Arial" panose="020B0604020202020204" pitchFamily="34" charset="0"/>
                <a:cs typeface="B Zar" panose="00000400000000000000" pitchFamily="2" charset="-78"/>
              </a:rPr>
              <a:t>یک تقسیم بندی، تئوریهای مربوط به اشتغال زنان را میتوان در دو بخش اقتصادی و جامعه شناسی تقسیم کرد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بخش اقتصادی اولین تئوری مربوط به نئوکلاسیک ها میباشد که مبتنی بر آن سرمایه انسانی پایین زنان و اختلاف در بهره وری و کارایی آنها در مقایسه با مردان میپردازند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 این اساس کارفرمایان ترجیح میدهند که کمتر از کارگران زن استفاده کرده و مشارکت اقتصادی آنان کاهش مییابد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لذا تورم و بی ثباتی اقتصادی تحصیلات و آگاهی زنان مهارتهای فنی و حرفه ای زنان مبتنی بر این تئوری میتواند بر مشارکت اقتصادی زنان موثر باشد </a:t>
            </a:r>
            <a:endParaRPr lang="fa-IR">
              <a:cs typeface="B Zar" panose="00000400000000000000" pitchFamily="2" charset="-78"/>
            </a:endParaRPr>
          </a:p>
        </p:txBody>
      </p:sp>
      <p:sp>
        <p:nvSpPr>
          <p:cNvPr id="4" name="Flowchart: Process 3"/>
          <p:cNvSpPr/>
          <p:nvPr/>
        </p:nvSpPr>
        <p:spPr>
          <a:xfrm>
            <a:off x="838200" y="4615543"/>
            <a:ext cx="4223658" cy="14598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تورم و بی ثباتی اقتصادی تحصیلات و آگاهی زنان مهارتهای فنی و حرفه ای زنان</a:t>
            </a:r>
            <a:endParaRPr lang="fa-IR" b="1">
              <a:solidFill>
                <a:srgbClr val="FF0000"/>
              </a:solidFill>
            </a:endParaRPr>
          </a:p>
        </p:txBody>
      </p:sp>
    </p:spTree>
    <p:extLst>
      <p:ext uri="{BB962C8B-B14F-4D97-AF65-F5344CB8AC3E}">
        <p14:creationId xmlns:p14="http://schemas.microsoft.com/office/powerpoint/2010/main" val="385494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تئوری ،دیگر نظریه جداسازی بازار کار است که بیان میکند شغلها بر اساس جنسیت به دو بخش شغلهای بالیات با درآمد خوب و دارای فرصت بیشتر برای مردان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بازار اولیه</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a:t>
            </a:r>
            <a:endParaRPr lang="fa-IR">
              <a:cs typeface="B Zar" panose="00000400000000000000" pitchFamily="2" charset="-78"/>
            </a:endParaRPr>
          </a:p>
        </p:txBody>
      </p:sp>
    </p:spTree>
    <p:extLst>
      <p:ext uri="{BB962C8B-B14F-4D97-AF65-F5344CB8AC3E}">
        <p14:creationId xmlns:p14="http://schemas.microsoft.com/office/powerpoint/2010/main" val="326708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a:t>
            </a:r>
            <a:r>
              <a:rPr lang="fa-IR" smtClean="0">
                <a:ea typeface="Arial" panose="020B0604020202020204" pitchFamily="34" charset="0"/>
                <a:cs typeface="B Zar" panose="00000400000000000000" pitchFamily="2" charset="-78"/>
              </a:rPr>
              <a:t>ساختاری </a:t>
            </a:r>
            <a:r>
              <a:rPr lang="fa-IR">
                <a:ea typeface="Arial" panose="020B0604020202020204" pitchFamily="34" charset="0"/>
                <a:cs typeface="B Zar" panose="00000400000000000000" pitchFamily="2" charset="-78"/>
              </a:rPr>
              <a:t>تفسیری </a:t>
            </a:r>
            <a:r>
              <a:rPr lang="fa-IR" smtClean="0">
                <a:ea typeface="Arial" panose="020B0604020202020204" pitchFamily="34" charset="0"/>
                <a:cs typeface="B Zar" panose="00000400000000000000" pitchFamily="2" charset="-78"/>
              </a:rPr>
              <a:t>مشاغلی </a:t>
            </a:r>
            <a:r>
              <a:rPr lang="fa-IR">
                <a:ea typeface="Arial" panose="020B0604020202020204" pitchFamily="34" charset="0"/>
                <a:cs typeface="B Zar" panose="00000400000000000000" pitchFamily="2" charset="-78"/>
              </a:rPr>
              <a:t>با مزد پایین امنیت شغلی کم و امکان پیشرفت محدود برای زنان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بازار ثانویه</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تقسیم می شوند لهسایی زاده</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۱۳۰</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۱۳۸۴؛ لذا شاخصهایی همچون گرش جامعه نسبت به کار کردن زنان و مردسالاری امنیت اجتماعی و روانی در جامع و حتی عملکرد رسانه ها در پیشبرد این تئوری تاثیرگذار بوده و از آن تاثیر می پذیرند</a:t>
            </a:r>
            <a:endParaRPr lang="fa-IR">
              <a:cs typeface="B Zar" panose="00000400000000000000" pitchFamily="2" charset="-78"/>
            </a:endParaRPr>
          </a:p>
        </p:txBody>
      </p:sp>
      <p:sp>
        <p:nvSpPr>
          <p:cNvPr id="4" name="Flowchart: Process 3"/>
          <p:cNvSpPr/>
          <p:nvPr/>
        </p:nvSpPr>
        <p:spPr>
          <a:xfrm>
            <a:off x="838200" y="4484914"/>
            <a:ext cx="2801257" cy="11030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 امنیت اجتماعی </a:t>
            </a:r>
            <a:endParaRPr lang="fa-IR" b="1">
              <a:solidFill>
                <a:srgbClr val="FF0000"/>
              </a:solidFill>
            </a:endParaRPr>
          </a:p>
        </p:txBody>
      </p:sp>
    </p:spTree>
    <p:extLst>
      <p:ext uri="{BB962C8B-B14F-4D97-AF65-F5344CB8AC3E}">
        <p14:creationId xmlns:p14="http://schemas.microsoft.com/office/powerpoint/2010/main" val="347552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در نظریات جامعه شناختی، نظریات فیمینیستی مطرح هستند که معتقدند زنان دارای تحصیلات بالا مجرد و یا بدون بچه معمولا دارای فعالیت اقتصادی منظم هستند و اغلب در مشاغلی هستند که ادامه ی نقش آنان در خانه است همچون پرستاری تدریس و</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نرخ باروری و بعد خانوار از دیگر شاخصهایی که با استفاده از این تئوری میتواند بر مشارکت اقتصادی زنان موثر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باشد تئوری دیگر جامعه شناختی نظریه نوسازی میباشد که بر این اساس رشد تکنیکی ناشی از صنعتی شدن باعث تغییر ساخت شغلی فرصتهای تحصیلی و ترکیب خانواده در اقتصاد پولی می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شود</a:t>
            </a:r>
            <a:endParaRPr lang="fa-IR" sz="2600">
              <a:solidFill>
                <a:prstClr val="black"/>
              </a:solidFill>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4267200"/>
            <a:ext cx="3628572" cy="1320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تغییر ساخت شغلی فرصتهای تحصیلی و ترکیب خانواده</a:t>
            </a:r>
            <a:endParaRPr lang="fa-IR" b="1">
              <a:solidFill>
                <a:srgbClr val="FF0000"/>
              </a:solidFill>
            </a:endParaRPr>
          </a:p>
        </p:txBody>
      </p:sp>
    </p:spTree>
    <p:extLst>
      <p:ext uri="{BB962C8B-B14F-4D97-AF65-F5344CB8AC3E}">
        <p14:creationId xmlns:p14="http://schemas.microsoft.com/office/powerpoint/2010/main" val="195879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فرآیند نوسازی باعث گسترش ارزشهای آزادی خواهانه گشته و ساخت اقتدارگرای سنتی را به ساختی دموکراتیک و مساوات طلبانه مدرن تبدیل میکند که اشتغال زنان متاثر از آنها میباشد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عظیمی، ۱۳۸۰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قوانین و مقررات از مهمترین شاخصهایی میباشد که در این بین تغییر کرده و میتواند بر مشارکت اقتصادی زنان موثر باشد نظریه تضاد از دیگر تئوریهای موثر جامعه شناختی موثر بر اشتغال و مشارکت زنان میباشد که معتقدند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تضاد سلطه ی مردان بر زنان</a:t>
            </a:r>
            <a:r>
              <a:rPr lang="fa-IR" smtClean="0">
                <a:effectLst/>
                <a:latin typeface="Arial" panose="020B0604020202020204" pitchFamily="34" charset="0"/>
                <a:ea typeface="Arial" panose="020B0604020202020204" pitchFamily="34" charset="0"/>
                <a:cs typeface="B Zar" panose="00000400000000000000" pitchFamily="2" charset="-78"/>
              </a:rPr>
              <a:t> و روابط بین این دو جنس در فرآیند تولید شکل میگیرد</a:t>
            </a:r>
            <a:endParaRPr lang="fa-IR">
              <a:cs typeface="B Zar" panose="00000400000000000000" pitchFamily="2" charset="-78"/>
            </a:endParaRPr>
          </a:p>
        </p:txBody>
      </p:sp>
    </p:spTree>
    <p:extLst>
      <p:ext uri="{BB962C8B-B14F-4D97-AF65-F5344CB8AC3E}">
        <p14:creationId xmlns:p14="http://schemas.microsoft.com/office/powerpoint/2010/main" val="3137468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و در این جریان تکامل ،جوامع مردان به روشهای تولیدی جدید دست یافته و زنان در خانه برای فرزندزایی و پروش کودکان باقی میمانند مونی و همکاران، ۲۰۰۰</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سرمایه اجتماعی از دیگر شاخصهایی است که مبتنی بر این تئوریها میتواند مشارکت زنان در جامعه را محدود و یا گسترش دهد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تئوریهای مارکسیستی نیز معتقدند سازمانهای اقتصادی و عملکرد اقتصادی در جامعه سرمایه داری منجر به انقیاد زنان در خانواده و کاهش مشارکت اقتصادی آنان خواهد شد رجائیان</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و ،باقرپور ۲۵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۱۳۹۴</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هرچند اشتغال زنان نیز میتواند منجر به سرمایه اجتماعی شود تره ای و همکاران، ۱۵۰</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۱۳۹۱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 لذا نگرش به اشتغال زنان فعالیت رسانه ها و حتی قوانین و مقررات از جمله عوامل موثر بر مشارکت زنان از این منظر میباشند</a:t>
            </a:r>
            <a:endParaRPr lang="fa-IR" sz="2600">
              <a:solidFill>
                <a:prstClr val="black"/>
              </a:solidFill>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4615543"/>
            <a:ext cx="3715658" cy="12803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سازمانهای اقتصادی و عملکرد اقتصادی</a:t>
            </a:r>
            <a:endParaRPr lang="fa-IR" b="1">
              <a:solidFill>
                <a:srgbClr val="FF0000"/>
              </a:solidFill>
            </a:endParaRPr>
          </a:p>
        </p:txBody>
      </p:sp>
    </p:spTree>
    <p:extLst>
      <p:ext uri="{BB962C8B-B14F-4D97-AF65-F5344CB8AC3E}">
        <p14:creationId xmlns:p14="http://schemas.microsoft.com/office/powerpoint/2010/main" val="337977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effectLst/>
                <a:ea typeface="Arial" panose="020B0604020202020204" pitchFamily="34" charset="0"/>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effectLst/>
                <a:ea typeface="Arial" panose="020B0604020202020204" pitchFamily="34" charset="0"/>
                <a:cs typeface="B Zar" panose="00000400000000000000" pitchFamily="2" charset="-78"/>
              </a:rPr>
              <a:t>مشارکت اقتصادی زنان از مهمترین اجزای توسعه پایدار میباشد نرخ مشارکت اقتصادی زنان در ایران در مقایسه با کشورهای توسعه یافته بسیار پایین میباشد</a:t>
            </a:r>
            <a:r>
              <a:rPr lang="en-US" smtClean="0">
                <a:effectLst/>
                <a:latin typeface="Times New Roman" panose="02020603050405020304" pitchFamily="18" charset="0"/>
                <a:ea typeface="Arial" panose="020B0604020202020204" pitchFamily="34" charset="0"/>
                <a:cs typeface="B Zar" panose="00000400000000000000" pitchFamily="2" charset="-78"/>
              </a:rPr>
              <a:t>. </a:t>
            </a:r>
            <a:r>
              <a:rPr lang="fa-IR" smtClean="0">
                <a:effectLst/>
                <a:latin typeface="Times New Roman" panose="02020603050405020304" pitchFamily="18" charset="0"/>
                <a:ea typeface="Arial" panose="020B0604020202020204" pitchFamily="34" charset="0"/>
                <a:cs typeface="B Zar" panose="00000400000000000000" pitchFamily="2" charset="-78"/>
              </a:rPr>
              <a:t>طبق گزارش مرکز امور زنان و خانواده ریاست جمهوری استان خوزستان با نرخ مشارکت ۹</a:t>
            </a:r>
            <a:r>
              <a:rPr lang="en-US" smtClean="0">
                <a:effectLst/>
                <a:latin typeface="Times New Roman" panose="02020603050405020304" pitchFamily="18" charset="0"/>
                <a:ea typeface="Arial" panose="020B0604020202020204" pitchFamily="34" charset="0"/>
                <a:cs typeface="B Zar" panose="00000400000000000000" pitchFamily="2" charset="-78"/>
              </a:rPr>
              <a:t>/</a:t>
            </a:r>
            <a:r>
              <a:rPr lang="fa-IR" smtClean="0">
                <a:effectLst/>
                <a:latin typeface="Times New Roman" panose="02020603050405020304" pitchFamily="18" charset="0"/>
                <a:ea typeface="Arial" panose="020B0604020202020204" pitchFamily="34" charset="0"/>
                <a:cs typeface="B Zar" panose="00000400000000000000" pitchFamily="2" charset="-78"/>
              </a:rPr>
              <a:t>۷ درصد در سال ۱۳۹۷ شمسی بیست و هفتمین استان میان ۳۱ استان کشور</a:t>
            </a:r>
            <a:r>
              <a:rPr lang="en-US" smtClean="0">
                <a:effectLst/>
                <a:latin typeface="Times New Roman" panose="02020603050405020304" pitchFamily="18" charset="0"/>
                <a:ea typeface="Arial" panose="020B0604020202020204" pitchFamily="34" charset="0"/>
                <a:cs typeface="B Zar" panose="00000400000000000000" pitchFamily="2" charset="-78"/>
              </a:rPr>
              <a:t> .</a:t>
            </a:r>
            <a:r>
              <a:rPr lang="fa-IR" smtClean="0">
                <a:effectLst/>
                <a:latin typeface="Times New Roman" panose="02020603050405020304" pitchFamily="18" charset="0"/>
                <a:ea typeface="Arial" panose="020B0604020202020204" pitchFamily="34" charset="0"/>
                <a:cs typeface="B Zar" panose="00000400000000000000" pitchFamily="2" charset="-78"/>
              </a:rPr>
              <a:t>است مشارکت اقتصادی زنان مثل سایر پدیدهها متاثر از عوامل عدیده ای میباشد</a:t>
            </a:r>
            <a:r>
              <a:rPr lang="en-US" smtClean="0">
                <a:effectLst/>
                <a:latin typeface="Times New Roman" panose="02020603050405020304" pitchFamily="18" charset="0"/>
                <a:ea typeface="Arial" panose="020B0604020202020204" pitchFamily="34" charset="0"/>
                <a:cs typeface="B Zar" panose="00000400000000000000" pitchFamily="2" charset="-78"/>
              </a:rPr>
              <a:t>. </a:t>
            </a:r>
            <a:r>
              <a:rPr lang="fa-IR" smtClean="0">
                <a:effectLst/>
                <a:latin typeface="Times New Roman" panose="02020603050405020304" pitchFamily="18" charset="0"/>
                <a:ea typeface="Arial" panose="020B0604020202020204" pitchFamily="34" charset="0"/>
                <a:cs typeface="B Zar" panose="00000400000000000000" pitchFamily="2" charset="-78"/>
              </a:rPr>
              <a:t>بر این اساس هدف اصلی پژوهش حاضر شناسایی و رتبه بندی عوامل موثر بر مشارکت اقتصادی زنان استان خوزستان میباشد</a:t>
            </a:r>
          </a:p>
          <a:p>
            <a:pPr marL="0" indent="0" algn="just">
              <a:buNone/>
            </a:pPr>
            <a:r>
              <a:rPr lang="en-US" smtClean="0">
                <a:effectLst/>
                <a:latin typeface="Times New Roman" panose="02020603050405020304" pitchFamily="18" charset="0"/>
                <a:ea typeface="Times New Roman" panose="02020603050405020304" pitchFamily="18" charset="0"/>
                <a:cs typeface="B Zar" panose="00000400000000000000" pitchFamily="2" charset="-78"/>
              </a:rPr>
              <a:t/>
            </a:r>
            <a:br>
              <a:rPr lang="en-US"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53029" y="4354286"/>
            <a:ext cx="3483428" cy="1320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مشارکت اقتصادی زنان</a:t>
            </a:r>
            <a:endParaRPr lang="fa-IR" b="1">
              <a:solidFill>
                <a:srgbClr val="FF0000"/>
              </a:solidFill>
            </a:endParaRPr>
          </a:p>
        </p:txBody>
      </p:sp>
    </p:spTree>
    <p:extLst>
      <p:ext uri="{BB962C8B-B14F-4D97-AF65-F5344CB8AC3E}">
        <p14:creationId xmlns:p14="http://schemas.microsoft.com/office/powerpoint/2010/main" val="2104049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همچنین طبق نظریه های فمنیستی </a:t>
            </a:r>
            <a:r>
              <a:rPr lang="fa-IR" b="1">
                <a:solidFill>
                  <a:srgbClr val="FF0000"/>
                </a:solidFill>
                <a:ea typeface="Arial" panose="020B0604020202020204" pitchFamily="34" charset="0"/>
                <a:cs typeface="B Zar" panose="00000400000000000000" pitchFamily="2" charset="-78"/>
              </a:rPr>
              <a:t>موقعیت تابعی زنان </a:t>
            </a:r>
            <a:r>
              <a:rPr lang="fa-IR">
                <a:ea typeface="Arial" panose="020B0604020202020204" pitchFamily="34" charset="0"/>
                <a:cs typeface="B Zar" panose="00000400000000000000" pitchFamily="2" charset="-78"/>
              </a:rPr>
              <a:t>در خانه خانواده و بازار کار با همدیگر ارتباط داشته و جزئی از یک سیستم کلی اجتماعی است که در آن زنان وابسته به مردان هستند در این رویکرد بر این نکته تاکید میشود که کار خانگی به خصوص مراقبت از کودک به زنان اختصاص دارد و گرایش به مشاغل زنان انعکاسی از نقش خانگی زنان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این رویکرد به مشارکت مساوی مردان و زنان در درجات کامل زندگی</a:t>
            </a:r>
            <a:endParaRPr lang="fa-IR">
              <a:cs typeface="B Zar" panose="00000400000000000000" pitchFamily="2" charset="-78"/>
            </a:endParaRPr>
          </a:p>
        </p:txBody>
      </p:sp>
    </p:spTree>
    <p:extLst>
      <p:ext uri="{BB962C8B-B14F-4D97-AF65-F5344CB8AC3E}">
        <p14:creationId xmlns:p14="http://schemas.microsoft.com/office/powerpoint/2010/main" val="3546254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اجتماعی و خصوصی توجه کرده و بر این باور است که فعالیتها و فرصتها باید به طور آزاد بین نقشهای ابزاری و بیانی برای هر دو آنها باشد رجائیان و باقرپور ۱۳۹۴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از یک منظر دیگر تئوریهای مرتبط با اشغال و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مشارکت اقتصادی زنان </a:t>
            </a:r>
            <a:r>
              <a:rPr lang="fa-IR" smtClean="0">
                <a:effectLst/>
                <a:latin typeface="Arial" panose="020B0604020202020204" pitchFamily="34" charset="0"/>
                <a:ea typeface="Arial" panose="020B0604020202020204" pitchFamily="34" charset="0"/>
                <a:cs typeface="B Zar" panose="00000400000000000000" pitchFamily="2" charset="-78"/>
              </a:rPr>
              <a:t>را میتوان در دو طرف عرضه و تقاضای نیروی کار زنان مشاهده کرد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873597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ea typeface="Arial" panose="020B0604020202020204" pitchFamily="34" charset="0"/>
                <a:cs typeface="B Zar" panose="00000400000000000000" pitchFamily="2" charset="-78"/>
              </a:rPr>
              <a:t>ادبیات </a:t>
            </a:r>
            <a:r>
              <a:rPr lang="fa-IR">
                <a:ea typeface="Arial" panose="020B0604020202020204" pitchFamily="34" charset="0"/>
                <a:cs typeface="B Zar" panose="00000400000000000000" pitchFamily="2" charset="-78"/>
              </a:rPr>
              <a:t>تحقیق حاکی از آن است که عوامل اقتصادی موثر بر مشارکت زنان از دو جنبه عرضه تقاضا حائز اهمیت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طرف تقاضا، عواملی همچون سطح توسعه اقتصادی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وریک، ۲۰۱۴؛ لینکو،</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۲۰۰۸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انتقال ساختاری اقتصاد به سمت بخشهای صنعتی و خدمات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کوکیرا و تیجانی، ۵۷۲</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۲۰۱۴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نقش اساسی دارند دیگر عوامل موثر همچون نیازمندی های شغلی مانند شرایط فیزیکی و ذهنی نیروی کار موناور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همکاران ، ۲۰۱۹؛ ریندال، ۲۰۱۳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سطح مهارت و آموزش زنان پاداش و انگیزه مناسب برای ترک منزل ابرامو</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ولینزولا، ۳۷۱</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۲۰۰۵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می باشند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1872343" y="4789714"/>
            <a:ext cx="3091543" cy="10740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نیازمندی های شغلی</a:t>
            </a:r>
            <a:endParaRPr lang="fa-IR" b="1">
              <a:solidFill>
                <a:srgbClr val="FF0000"/>
              </a:solidFill>
            </a:endParaRPr>
          </a:p>
        </p:txBody>
      </p:sp>
    </p:spTree>
    <p:extLst>
      <p:ext uri="{BB962C8B-B14F-4D97-AF65-F5344CB8AC3E}">
        <p14:creationId xmlns:p14="http://schemas.microsoft.com/office/powerpoint/2010/main" val="1691519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عوامل سمت عرضه همچنین میزان افزایش سطح رفاه نیروی کار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بهالا و کانور، ۲۰۱۱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در دسترس بودن بازار مراقبت از کودکان با عملکرد خوب و مدت زمان مرخصی زایمان ها میلشیم و هیرسچیل، ۳۴۵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۲۰۱۰ و سطح و زمان مورد نیاز در کارهای مراقبت خانگی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آگورو و مارکس، ۲۰۱۱ آتری و همکاران، ۲۰۱۳ چوهان و همکاران، ۲۰۱۸</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۱۰۵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مطرح می باشند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علاوه بر این وضعیت اجتماعی و اثر اعتقادات مذهبی همراه با ضروریتهای محض زندگی، در تصمیمات زنان برای مشارکت در بازار رسمی کار نقش اصلی را ایفا میکنند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بیساموسکا و همکاران، ۱۲۶</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۲۰۱۵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مشارکت در کار زنان همچنین تحت تأثیر اصلاحات قانونی برای </a:t>
            </a: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تقویت برابری جنسیتی و مقررات نهادی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در کشورها کورپی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 ۱۴۱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۲۰۰۰</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میباشند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sz="2600">
              <a:solidFill>
                <a:prstClr val="black"/>
              </a:solidFill>
              <a:latin typeface="Arial" panose="020B0604020202020204" pitchFamily="34" charset="0"/>
              <a:ea typeface="Arial" panose="020B0604020202020204" pitchFamily="34" charset="0"/>
              <a:cs typeface="B Zar" panose="00000400000000000000" pitchFamily="2" charset="-78"/>
            </a:endParaRPr>
          </a:p>
          <a:p>
            <a:endParaRPr lang="fa-IR"/>
          </a:p>
        </p:txBody>
      </p:sp>
    </p:spTree>
    <p:extLst>
      <p:ext uri="{BB962C8B-B14F-4D97-AF65-F5344CB8AC3E}">
        <p14:creationId xmlns:p14="http://schemas.microsoft.com/office/powerpoint/2010/main" val="3491779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mtClean="0">
                <a:solidFill>
                  <a:srgbClr val="FF0000"/>
                </a:solidFill>
                <a:latin typeface="Times New Roman" panose="02020603050405020304" pitchFamily="18" charset="0"/>
                <a:ea typeface="Arial" panose="020B0604020202020204" pitchFamily="34" charset="0"/>
                <a:cs typeface="B Zar" panose="00000400000000000000" pitchFamily="2" charset="-78"/>
              </a:rPr>
              <a:t>پیشینه تجربی تحقیق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latin typeface="Times New Roman" panose="02020603050405020304" pitchFamily="18" charset="0"/>
                <a:ea typeface="Arial" panose="020B0604020202020204" pitchFamily="34" charset="0"/>
                <a:cs typeface="B Zar" panose="00000400000000000000" pitchFamily="2" charset="-78"/>
              </a:rPr>
              <a:t>در سال ۱۹۶۵ سینها ۱۳ رابطه بین نرخ مشارکت زنان در نیروی کار و توسعه اقتصادی کشورها را به صورت نمودار شکل مطرح کرد از آن زمان به بعد مطالعات زیادی درباره تایید این فرضیه</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smtClean="0">
                <a:ea typeface="Arial" panose="020B0604020202020204" pitchFamily="34" charset="0"/>
                <a:cs typeface="B Zar" panose="00000400000000000000" pitchFamily="2" charset="-78"/>
              </a:rPr>
              <a:t>شناسایی </a:t>
            </a:r>
            <a:r>
              <a:rPr lang="fa-IR">
                <a:ea typeface="Arial" panose="020B0604020202020204" pitchFamily="34" charset="0"/>
                <a:cs typeface="B Zar" panose="00000400000000000000" pitchFamily="2" charset="-78"/>
              </a:rPr>
              <a:t>و رتبه بندی عوامل موثر بر مشارکت اقتصادی زنان استان خوزستان با تأکید بر مدل سازی ساختاری تفسیری در کشورهای مختلف انجام شده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اگرچه رابطه بین ترخ مشارکت زنان در نیروی کار و سطح توسعه اقتصادی طی زمان نسبتاً ثابت و پایدار میباشد، ولی در بین کشورها چگونگی این رابطه بسیار متفاوت میباشد</a:t>
            </a:r>
            <a:endParaRPr lang="fa-IR">
              <a:cs typeface="B Zar" panose="00000400000000000000" pitchFamily="2" charset="-78"/>
            </a:endParaRPr>
          </a:p>
        </p:txBody>
      </p:sp>
      <p:sp>
        <p:nvSpPr>
          <p:cNvPr id="4" name="Flowchart: Process 3"/>
          <p:cNvSpPr/>
          <p:nvPr/>
        </p:nvSpPr>
        <p:spPr>
          <a:xfrm>
            <a:off x="838200" y="4615543"/>
            <a:ext cx="2975429" cy="1117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سطح توسعه اقتصادی</a:t>
            </a:r>
            <a:endParaRPr lang="fa-IR" b="1">
              <a:solidFill>
                <a:srgbClr val="FF0000"/>
              </a:solidFill>
            </a:endParaRPr>
          </a:p>
        </p:txBody>
      </p:sp>
    </p:spTree>
    <p:extLst>
      <p:ext uri="{BB962C8B-B14F-4D97-AF65-F5344CB8AC3E}">
        <p14:creationId xmlns:p14="http://schemas.microsoft.com/office/powerpoint/2010/main" val="2618439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lvl="0" indent="0" algn="just">
              <a:buNone/>
            </a:pPr>
            <a:r>
              <a:rPr lang="fa-IR">
                <a:solidFill>
                  <a:prstClr val="black"/>
                </a:solidFill>
                <a:latin typeface="Arial" panose="020B0604020202020204" pitchFamily="34" charset="0"/>
                <a:ea typeface="Arial" panose="020B0604020202020204" pitchFamily="34" charset="0"/>
                <a:cs typeface="B Zar" panose="00000400000000000000" pitchFamily="2" charset="-78"/>
              </a:rPr>
              <a:t>لیچمن</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و</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کور، ۹۵</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r>
              <a:rPr lang="fa-IR">
                <a:solidFill>
                  <a:prstClr val="black"/>
                </a:solidFill>
                <a:latin typeface="Arial" panose="020B0604020202020204" pitchFamily="34" charset="0"/>
                <a:ea typeface="Arial" panose="020B0604020202020204" pitchFamily="34" charset="0"/>
                <a:cs typeface="B Zar" panose="00000400000000000000" pitchFamily="2" charset="-78"/>
              </a:rPr>
              <a:t>۲۰۱۵</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عوامل مختلفی بر نرخ مشارکت زنان در نیروی کار کشورها تاثیر دارند این عوامل شامل فرصتهای اشتغال غیررسمی که با افزایش توسعه اقتصادی کاهش میباید تغییرات تکنولوژی و ساختاری درآمد همسران زنان کارهای خانگی و فرصتهای کسب درآمد در بازار کار میباشند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4001294"/>
            <a:ext cx="3352800" cy="12917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فرصتهای کسب درآمد</a:t>
            </a:r>
            <a:endParaRPr lang="fa-IR" b="1">
              <a:solidFill>
                <a:srgbClr val="FF0000"/>
              </a:solidFill>
            </a:endParaRPr>
          </a:p>
        </p:txBody>
      </p:sp>
    </p:spTree>
    <p:extLst>
      <p:ext uri="{BB962C8B-B14F-4D97-AF65-F5344CB8AC3E}">
        <p14:creationId xmlns:p14="http://schemas.microsoft.com/office/powerpoint/2010/main" val="3396019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985282"/>
            <a:ext cx="10515600" cy="4351338"/>
          </a:xfrm>
        </p:spPr>
        <p:txBody>
          <a:bodyPr>
            <a:normAutofit/>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از عوامل اقتصادی اجتماعی موثر بر نرخ مشارکت زنان در نیروی کار میتوان سطح تحصیلات نرخ زاد و ولد هنجارهای اجتماعی طرز نگرش به کارهای دستی اندازه بخش کشاورزی تکنیکها و الگوهای کاشت محصول، فقر و فناوریهای نوین را نام برد پرادهان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همکاران ، ۲۰۱۵ اسپیرینگ و همکاران، ۲۰۱۰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از دیدگاه طرف عرضه بازار کار تحصیلات نقش مهمی را در تصمیم گیری افراد به منظور ورود به بازار کار ایفا میکنند</a:t>
            </a: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89035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ترخ باروری زنان نیز از مهمترین عوامل موثر در میزان مشارکت زنان در نیروی کار می</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r>
              <a:rPr lang="fa-IR">
                <a:solidFill>
                  <a:prstClr val="black"/>
                </a:solidFill>
                <a:latin typeface="Arial" panose="020B0604020202020204" pitchFamily="34" charset="0"/>
                <a:ea typeface="Arial" panose="020B0604020202020204" pitchFamily="34" charset="0"/>
                <a:cs typeface="B Zar" panose="00000400000000000000" pitchFamily="2" charset="-78"/>
              </a:rPr>
              <a:t>باشد مطالعات صورت گرفته در مورد اثرات نرخ باروری بر مشارکت زنان در نیروی کار با نتایج متفاوتی و متضادی روبه رو بوده است و نشان دادند که یک ارتباط معکوس </a:t>
            </a:r>
            <a:r>
              <a:rPr lang="fa-IR" b="1">
                <a:solidFill>
                  <a:srgbClr val="FF0000"/>
                </a:solidFill>
                <a:latin typeface="Arial" panose="020B0604020202020204" pitchFamily="34" charset="0"/>
                <a:ea typeface="Arial" panose="020B0604020202020204" pitchFamily="34" charset="0"/>
                <a:cs typeface="B Zar" panose="00000400000000000000" pitchFamily="2" charset="-78"/>
              </a:rPr>
              <a:t>بین نرخ باروری و نرخ مشارکت زنان </a:t>
            </a:r>
            <a:r>
              <a:rPr lang="fa-IR">
                <a:solidFill>
                  <a:prstClr val="black"/>
                </a:solidFill>
                <a:latin typeface="Arial" panose="020B0604020202020204" pitchFamily="34" charset="0"/>
                <a:ea typeface="Arial" panose="020B0604020202020204" pitchFamily="34" charset="0"/>
                <a:cs typeface="B Zar" panose="00000400000000000000" pitchFamily="2" charset="-78"/>
              </a:rPr>
              <a:t>در نیروی کار وجود دارد</a:t>
            </a:r>
            <a:endParaRPr lang="fa-IR"/>
          </a:p>
        </p:txBody>
      </p:sp>
    </p:spTree>
    <p:extLst>
      <p:ext uri="{BB962C8B-B14F-4D97-AF65-F5344CB8AC3E}">
        <p14:creationId xmlns:p14="http://schemas.microsoft.com/office/powerpoint/2010/main" val="178182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2200">
                <a:solidFill>
                  <a:prstClr val="black"/>
                </a:solidFill>
                <a:latin typeface="Arial" panose="020B0604020202020204" pitchFamily="34" charset="0"/>
                <a:ea typeface="Arial" panose="020B0604020202020204" pitchFamily="34" charset="0"/>
                <a:cs typeface="B Zar" panose="00000400000000000000" pitchFamily="2" charset="-78"/>
              </a:rPr>
              <a:t>نتایج این مطالعات تایید کننده فرضیه ناسازگاری نقش بود که بیان میکند که به علت وجود مشکلات زنان در ایجاد توازن بین کار و وظایف مادری نرخ باروری تاثیر منفی بر نرخ مشارکت زنان در نیروی کار دارد</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هر چند برخی از اقتصاددانان در مطالعات خود به این نتیجه رسیدند که بین نرخ باروری و نرخ مشارکت زنان در نیروی کار ارتباط مستقیمی وجود دارد سیاه و لی ۲۰۱۵</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400676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200">
                <a:solidFill>
                  <a:prstClr val="black"/>
                </a:solidFill>
                <a:latin typeface="Arial" panose="020B0604020202020204" pitchFamily="34" charset="0"/>
                <a:ea typeface="Arial" panose="020B0604020202020204" pitchFamily="34" charset="0"/>
                <a:cs typeface="B Zar" panose="00000400000000000000" pitchFamily="2" charset="-78"/>
              </a:rPr>
              <a:t>همچنین در کشورهایی که یا جنگهای داخلی مواجه هستند نرخ مشارکت زنان در نیروی کار بسیار پایین میباشد انسانی و همکاران، ۲۰۱۳</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یکی دیگر از عوامل مهم اثرگذار بر مشارکت اقتصادی پایین، فقر سرمایه و توزیع به لحاظ جنسیتی نابرابر آن است</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لرنر، ۲۰۰۴؛ شهبازی و فتاحی، ۱۴۹</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۲۰۱۵</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en-US" sz="120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z="2200">
                <a:solidFill>
                  <a:prstClr val="black"/>
                </a:solidFill>
                <a:ea typeface="Arial" panose="020B0604020202020204" pitchFamily="34" charset="0"/>
                <a:cs typeface="B Zar" panose="00000400000000000000" pitchFamily="2" charset="-78"/>
              </a:rPr>
              <a:t>پیشینه داخلی </a:t>
            </a:r>
            <a:r>
              <a:rPr lang="fa-IR" sz="120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z="2200">
                <a:solidFill>
                  <a:prstClr val="black"/>
                </a:solidFill>
                <a:ea typeface="Arial" panose="020B0604020202020204" pitchFamily="34" charset="0"/>
                <a:cs typeface="B Zar" panose="00000400000000000000" pitchFamily="2" charset="-78"/>
              </a:rPr>
              <a:t>میرزایی</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۱۳۸۳</a:t>
            </a:r>
            <a:r>
              <a:rPr lang="en-US" sz="22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200">
                <a:solidFill>
                  <a:prstClr val="black"/>
                </a:solidFill>
                <a:latin typeface="Arial" panose="020B0604020202020204" pitchFamily="34" charset="0"/>
                <a:ea typeface="Arial" panose="020B0604020202020204" pitchFamily="34" charset="0"/>
                <a:cs typeface="B Zar" panose="00000400000000000000" pitchFamily="2" charset="-78"/>
              </a:rPr>
              <a:t>با استفاده از مدل رگرسیونی دادههای پانلی در بین استانهای کشور در دوره زمانی ۱۳۷۶۰۸۰ مهم ترین عوامل مؤثر حضور زنان در بازار کار راسطح آموزش انگیزه کسب</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3817257"/>
            <a:ext cx="2786743" cy="1320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a:solidFill>
                  <a:srgbClr val="FF0000"/>
                </a:solidFill>
                <a:latin typeface="Arial" panose="020B0604020202020204" pitchFamily="34" charset="0"/>
                <a:ea typeface="Arial" panose="020B0604020202020204" pitchFamily="34" charset="0"/>
                <a:cs typeface="B Zar" panose="00000400000000000000" pitchFamily="2" charset="-78"/>
              </a:rPr>
              <a:t>مشارکت اقتصادی پایین</a:t>
            </a:r>
            <a:endParaRPr lang="fa-IR" b="1">
              <a:solidFill>
                <a:srgbClr val="FF0000"/>
              </a:solidFill>
            </a:endParaRPr>
          </a:p>
        </p:txBody>
      </p:sp>
    </p:spTree>
    <p:extLst>
      <p:ext uri="{BB962C8B-B14F-4D97-AF65-F5344CB8AC3E}">
        <p14:creationId xmlns:p14="http://schemas.microsoft.com/office/powerpoint/2010/main" val="98013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a:solidFill>
                  <a:prstClr val="black"/>
                </a:solidFill>
                <a:latin typeface="Times New Roman" panose="02020603050405020304" pitchFamily="18" charset="0"/>
                <a:ea typeface="Arial" panose="020B0604020202020204" pitchFamily="34" charset="0"/>
                <a:cs typeface="B Zar" panose="00000400000000000000" pitchFamily="2" charset="-78"/>
              </a:rPr>
              <a:t>در این مطالعه از روش مدل سازی ساختاری تفسیری از طریق نرم افزار استفاده گردید این مطالعه مبتنی بر نظر خبرگان در سال ۱۳۹۸ در استان خوزستان انجام شده است</a:t>
            </a:r>
            <a:r>
              <a:rPr lang="en-US" sz="240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z="2400">
                <a:solidFill>
                  <a:prstClr val="black"/>
                </a:solidFill>
                <a:latin typeface="Times New Roman" panose="02020603050405020304" pitchFamily="18" charset="0"/>
                <a:ea typeface="Arial" panose="020B0604020202020204" pitchFamily="34" charset="0"/>
                <a:cs typeface="B Zar" panose="00000400000000000000" pitchFamily="2" charset="-78"/>
              </a:rPr>
              <a:t>نتایج تحقیق نشان میدهد که به ترتیب سرمایه ی اجتماعی رتبه ی اول نگرش جامعه نسبت به کار کردن زنان و مرد سالاری رتبه ی دوم و تحصیلات و آگاهی زنان رتبه ی سوم در مقایسه با سایر متغیرهای وارد شده در مدل قوانین و مقررات نرخ بیکاری و ری زنان و مردان و کل اقتصاد، مهارتهای فنی و حرفه ای زنان نرخ باروری و بعد ،خانوار تورم و بی ثباتی اقتصادی امنیت اجتماعی و روانی در جامعه و عملکرد رسانه ها نقش مهمی در مشارکت اقتصادی زنان استان خوزستان دارد</a:t>
            </a:r>
            <a:r>
              <a:rPr lang="en-US" sz="240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en-US" sz="24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24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400">
                <a:solidFill>
                  <a:prstClr val="black"/>
                </a:solidFill>
                <a:ea typeface="Arial" panose="020B0604020202020204" pitchFamily="34" charset="0"/>
                <a:cs typeface="B Zar" panose="00000400000000000000" pitchFamily="2" charset="-78"/>
              </a:rPr>
              <a:t>دا</a:t>
            </a:r>
            <a:endParaRPr lang="fa-IR">
              <a:cs typeface="B Zar" panose="00000400000000000000" pitchFamily="2" charset="-78"/>
            </a:endParaRPr>
          </a:p>
        </p:txBody>
      </p:sp>
      <p:sp>
        <p:nvSpPr>
          <p:cNvPr id="4" name="Flowchart: Process 3"/>
          <p:cNvSpPr/>
          <p:nvPr/>
        </p:nvSpPr>
        <p:spPr>
          <a:xfrm>
            <a:off x="838200" y="4223657"/>
            <a:ext cx="4136572" cy="11901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Times New Roman" panose="02020603050405020304" pitchFamily="18" charset="0"/>
                <a:ea typeface="Arial" panose="020B0604020202020204" pitchFamily="34" charset="0"/>
                <a:cs typeface="B Zar" panose="00000400000000000000" pitchFamily="2" charset="-78"/>
              </a:rPr>
              <a:t>روش مدل سازی ساختاری تفسیری</a:t>
            </a:r>
            <a:endParaRPr lang="fa-IR" b="1">
              <a:solidFill>
                <a:srgbClr val="FF0000"/>
              </a:solidFill>
            </a:endParaRPr>
          </a:p>
        </p:txBody>
      </p:sp>
    </p:spTree>
    <p:extLst>
      <p:ext uri="{BB962C8B-B14F-4D97-AF65-F5344CB8AC3E}">
        <p14:creationId xmlns:p14="http://schemas.microsoft.com/office/powerpoint/2010/main" val="2468075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690688"/>
            <a:ext cx="10515600" cy="4351338"/>
          </a:xfrm>
        </p:spPr>
        <p:txBody>
          <a:bodyPr>
            <a:normAutofit/>
          </a:bodyPr>
          <a:lstStyle/>
          <a:p>
            <a:pPr algn="just"/>
            <a:r>
              <a:rPr lang="fa-IR">
                <a:ea typeface="Arial" panose="020B0604020202020204" pitchFamily="34" charset="0"/>
                <a:cs typeface="B Zar" panose="00000400000000000000" pitchFamily="2" charset="-78"/>
              </a:rPr>
              <a:t>درآمد مالی و ترخ بیکاری مردان با اثر مثبت و پدیده مهاجرت از روستا به شهر، نرخ بیکاری زنان و نرخ زاد و ولد با اثر منفی عنوان کرد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زراء </a:t>
            </a:r>
            <a:r>
              <a:rPr lang="fa-IR">
                <a:ea typeface="Arial" panose="020B0604020202020204" pitchFamily="34" charset="0"/>
                <a:cs typeface="B Zar" panose="00000400000000000000" pitchFamily="2" charset="-78"/>
              </a:rPr>
              <a:t>نژاد و منتظر </a:t>
            </a:r>
            <a:r>
              <a:rPr lang="fa-IR" smtClean="0">
                <a:ea typeface="Arial" panose="020B0604020202020204" pitchFamily="34" charset="0"/>
                <a:cs typeface="B Zar" panose="00000400000000000000" pitchFamily="2" charset="-78"/>
              </a:rPr>
              <a:t>حجت</a:t>
            </a:r>
            <a:r>
              <a:rPr lang="en-US" smtClean="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۱۳۸۴</a:t>
            </a:r>
            <a:r>
              <a:rPr lang="fa-IR" smtClean="0">
                <a:latin typeface="Arial" panose="020B0604020202020204" pitchFamily="34" charset="0"/>
                <a:ea typeface="Arial" panose="020B0604020202020204" pitchFamily="34" charset="0"/>
                <a:cs typeface="B Zar" panose="00000400000000000000" pitchFamily="2" charset="-78"/>
              </a:rPr>
              <a:t>) ب</a:t>
            </a:r>
            <a:r>
              <a:rPr lang="fa-IR" smtClean="0">
                <a:effectLst/>
                <a:latin typeface="Arial" panose="020B0604020202020204" pitchFamily="34" charset="0"/>
                <a:ea typeface="Arial" panose="020B0604020202020204" pitchFamily="34" charset="0"/>
                <a:cs typeface="B Zar" panose="00000400000000000000" pitchFamily="2" charset="-78"/>
              </a:rPr>
              <a:t>ا نگاهی به مشارکت اقتصادی زنان در ایران و استفاده از روش تحقیق همبستگی و روش طی ۱۳۸۱</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۱۳۵۵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بحث میکنند که با توجه به اینکه میزان فعالیت زنان برای مدت چهل سال بدون تغییر باقی مانده است نیاز به توجه جدی دارد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57943" y="4064000"/>
            <a:ext cx="3294743" cy="14949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روش تحقیق همبستگی</a:t>
            </a:r>
            <a:endParaRPr lang="fa-IR" b="1">
              <a:solidFill>
                <a:srgbClr val="FF0000"/>
              </a:solidFill>
            </a:endParaRPr>
          </a:p>
        </p:txBody>
      </p:sp>
    </p:spTree>
    <p:extLst>
      <p:ext uri="{BB962C8B-B14F-4D97-AF65-F5344CB8AC3E}">
        <p14:creationId xmlns:p14="http://schemas.microsoft.com/office/powerpoint/2010/main" val="2399010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لهسایی زاده و همکاران</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۱۳۸۴</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با بررسی مشارکت اقتصادی زنان روستایی استان فارس با استفاده از روش پیمایشی و نظریه کالینز که خود مبتنی بر نظریه تضاد در سطح خرد میباشد نشان دادند که هر چه تحصیلات زنان بیشتر میشود تمایل آنان به انجام دادن کارهای اقتصادی کمتر میشود همچنین با افزایش سن مشارکت زنان در فعالیتهای اقتصادی بیشتر میشود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قوی ترین متغیر تبیین کننده تغییرات میزان مشارکت اقتصادی زنان نگرش آنان نسبت به اشتغالشان میباشد دیگر متغیرهای موثر استفاده از وسایل ارتباط ،جمعی نگرش مردان نسبت به نقش اقتصادی زنان و اعتماد به نفس زنان میباشند</a:t>
            </a:r>
            <a:endParaRPr lang="fa-IR"/>
          </a:p>
        </p:txBody>
      </p:sp>
      <p:sp>
        <p:nvSpPr>
          <p:cNvPr id="4" name="Flowchart: Process 3"/>
          <p:cNvSpPr/>
          <p:nvPr/>
        </p:nvSpPr>
        <p:spPr>
          <a:xfrm>
            <a:off x="838200" y="4325257"/>
            <a:ext cx="3251200" cy="13933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سن مشارکت زنان در فعالیتهای اقتصادی</a:t>
            </a:r>
            <a:endParaRPr lang="fa-IR" b="1">
              <a:solidFill>
                <a:srgbClr val="FF0000"/>
              </a:solidFill>
            </a:endParaRPr>
          </a:p>
        </p:txBody>
      </p:sp>
    </p:spTree>
    <p:extLst>
      <p:ext uri="{BB962C8B-B14F-4D97-AF65-F5344CB8AC3E}">
        <p14:creationId xmlns:p14="http://schemas.microsoft.com/office/powerpoint/2010/main" val="3119750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کاوند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با اتکاء به دادههای طرح نمونه گیری از هزینه درآمد خانوارهای شهری سال ۱۳۸۵ نقش جنسیت در مشارکت اقتصادی و عوامل موثر بر اشتغال زنان در ایران را مطرح میکنند و نشان میدهند اگرچه زنان سرپرست خانوار در حالت کلی نسبت به مردان سرپرست خانوار شانس کمتری برای شاغل بودن دارند اما در صورتی که زنان سرپرست خانوار از تحصیلات دانشگاهی برخوردار باشند شانس بیشتری برای شاغل شدن نسبت به مردان خواهند داشت و از این روی نقش بیشتری را در اقتصاد بازی خواهند کرد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746172"/>
            <a:ext cx="3309257" cy="11756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نقش جنسیت در مشارکت اقتصادی</a:t>
            </a:r>
            <a:endParaRPr lang="fa-IR" b="1">
              <a:solidFill>
                <a:srgbClr val="FF0000"/>
              </a:solidFill>
            </a:endParaRPr>
          </a:p>
        </p:txBody>
      </p:sp>
    </p:spTree>
    <p:extLst>
      <p:ext uri="{BB962C8B-B14F-4D97-AF65-F5344CB8AC3E}">
        <p14:creationId xmlns:p14="http://schemas.microsoft.com/office/powerpoint/2010/main" val="2187428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حمد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ea typeface="Arial" panose="020B0604020202020204" pitchFamily="34" charset="0"/>
                <a:cs typeface="B Zar" panose="00000400000000000000" pitchFamily="2" charset="-78"/>
              </a:rPr>
              <a:t>زندی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مطالعه ای برای کشورهای منتخب آسیا با گروههای درآمدی متفاوت شامل</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ایران و روش همبستگی و دادههای پانلی طی سالهای ۲۰۰۵</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۱۹۹۱ نشان دادند که رابطه میان رشد اقتصادی و شاخص مشارکت زنان به نوعی شکل میباشد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همچنین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ea typeface="Arial" panose="020B0604020202020204" pitchFamily="34" charset="0"/>
                <a:cs typeface="B Zar" panose="00000400000000000000" pitchFamily="2" charset="-78"/>
              </a:rPr>
              <a:t>شاخص امید به زندگی زنان و سطح سواد زنان بعنوان عوامل تشدید فعالیت زنان شناخته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نظامی وند چگینی و سرایی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۱۳۹۲</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997652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در پژوهشی با استفاده از داده های نمونه دو درصد سرشماری سال ۱۳۸۵ شهر تهران تاثیر متغیرهای جمعیتی اجتماعی و اقتصادی بر مشارکت زنان در نیروی کار مورد بررسی قرار دادند نتایج حاصل از این تحقیق نشان داد که سطح تحصیلات تاثیرگذارترین متغیر بر مشارکت زنان در نیروی کار ،است دیگر متغیرهای موثر </a:t>
            </a:r>
            <a:r>
              <a:rPr lang="fa-IR" sz="1600" smtClean="0">
                <a:solidFill>
                  <a:prstClr val="black"/>
                </a:solidFill>
                <a:latin typeface="Times New Roman" panose="02020603050405020304" pitchFamily="18" charset="0"/>
                <a:ea typeface="Arial" panose="020B0604020202020204" pitchFamily="34" charset="0"/>
                <a:cs typeface="B Zar" panose="00000400000000000000" pitchFamily="2" charset="-78"/>
              </a:rPr>
              <a:t> </a:t>
            </a:r>
            <a:r>
              <a:rPr lang="fa-IR" smtClean="0">
                <a:solidFill>
                  <a:prstClr val="black"/>
                </a:solidFill>
                <a:ea typeface="Arial" panose="020B0604020202020204" pitchFamily="34" charset="0"/>
                <a:cs typeface="B Zar" panose="00000400000000000000" pitchFamily="2" charset="-78"/>
              </a:rPr>
              <a:t>وضعیت </a:t>
            </a:r>
            <a:r>
              <a:rPr lang="fa-IR">
                <a:solidFill>
                  <a:prstClr val="black"/>
                </a:solidFill>
                <a:ea typeface="Arial" panose="020B0604020202020204" pitchFamily="34" charset="0"/>
                <a:cs typeface="B Zar" panose="00000400000000000000" pitchFamily="2" charset="-78"/>
              </a:rPr>
              <a:t>تاهل افزایش سن ازدواج افزایش</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طلاق و کاهش سطح باروری می باشند</a:t>
            </a:r>
            <a:endParaRPr lang="fa-IR"/>
          </a:p>
        </p:txBody>
      </p:sp>
      <p:sp>
        <p:nvSpPr>
          <p:cNvPr id="4" name="Flowchart: Process 3"/>
          <p:cNvSpPr/>
          <p:nvPr/>
        </p:nvSpPr>
        <p:spPr>
          <a:xfrm>
            <a:off x="838200" y="4001294"/>
            <a:ext cx="2728686" cy="11901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سطح تحصیلات</a:t>
            </a:r>
            <a:endParaRPr lang="fa-IR" b="1">
              <a:solidFill>
                <a:srgbClr val="FF0000"/>
              </a:solidFill>
            </a:endParaRPr>
          </a:p>
        </p:txBody>
      </p:sp>
    </p:spTree>
    <p:extLst>
      <p:ext uri="{BB962C8B-B14F-4D97-AF65-F5344CB8AC3E}">
        <p14:creationId xmlns:p14="http://schemas.microsoft.com/office/powerpoint/2010/main" val="2667434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ساختاری تفسیری علمی و روستائی شلمانی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مطالعه خود اثر توسعه بر مشارکت اقتصادی زنان کشورهای منا با استفاده از روش تحقیق همبستگی و مدل پانل پروبیت طی دوره زمانی ۲۰۱۰ ۱۹۹۰ نشان دادند که رابطه ی بین توسعه ی اقتصادی و نرخ مشارکت زنان کشورهای منطقه منا شکل است</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205478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همچنین آموزش عالی اثری مثبت و معنادار بر نرخ مشارکت زنان این منطقه دارد نرخ بیکاری و باروری سبب کاهش حضور زنان در بازار کار شده است</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mtClean="0">
                <a:solidFill>
                  <a:prstClr val="black"/>
                </a:solidFill>
                <a:ea typeface="Arial" panose="020B0604020202020204" pitchFamily="34" charset="0"/>
                <a:cs typeface="B Zar" panose="00000400000000000000" pitchFamily="2" charset="-78"/>
              </a:rPr>
              <a:t>رجائیان </a:t>
            </a:r>
            <a:r>
              <a:rPr lang="fa-IR">
                <a:solidFill>
                  <a:prstClr val="black"/>
                </a:solidFill>
                <a:ea typeface="Arial" panose="020B0604020202020204" pitchFamily="34" charset="0"/>
                <a:cs typeface="B Zar" panose="00000400000000000000" pitchFamily="2" charset="-78"/>
              </a:rPr>
              <a:t>و باقرپور</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۱۳۹۴</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از روش پویایی شناسی به منظور بررسی عوامل مؤثر بر نرخ مشارکت اقتصادی زنان بهره گرفتند و دیدگاهی جامع و سیستمی به موضوع اشتغال زنان برای سیاست گذاران و پژوهشگران این عرصه را فراهم ساختند</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4267200"/>
            <a:ext cx="2569028" cy="1248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مشارکت اقتصادی</a:t>
            </a:r>
            <a:endParaRPr lang="fa-IR" b="1">
              <a:solidFill>
                <a:srgbClr val="FF0000"/>
              </a:solidFill>
            </a:endParaRPr>
          </a:p>
        </p:txBody>
      </p:sp>
    </p:spTree>
    <p:extLst>
      <p:ext uri="{BB962C8B-B14F-4D97-AF65-F5344CB8AC3E}">
        <p14:creationId xmlns:p14="http://schemas.microsoft.com/office/powerpoint/2010/main" val="1377325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طباطبایی نسب و حکم اللهی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بررسی مشارکت ،اقتصادی اشتغال و بیکاری زنان در استان یزد ایران با روش همبستگی و دادههای سری زمانی در دورهی ۱۳۹۰</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۱۳۵۵ پرداختند و نشان دادند که فعالیت اقتصادی زنان و میزان اشتغال زنان در استان یزد علیرغم نرخ بالای باسوادی بسیار پایین است و هنوز به اهمیت و لزوم شرکت زنان در بالا بردن تولید ناخالص داخلی استان به دلایل اجتماعی فرهنگی و اقتصادی توجه جدی نشده است</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151086"/>
            <a:ext cx="2583543" cy="14804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روش همبستگی</a:t>
            </a:r>
            <a:endParaRPr lang="fa-IR" b="1">
              <a:solidFill>
                <a:srgbClr val="FF0000"/>
              </a:solidFill>
            </a:endParaRPr>
          </a:p>
        </p:txBody>
      </p:sp>
    </p:spTree>
    <p:extLst>
      <p:ext uri="{BB962C8B-B14F-4D97-AF65-F5344CB8AC3E}">
        <p14:creationId xmlns:p14="http://schemas.microsoft.com/office/powerpoint/2010/main" val="714270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علیقلی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بررسی رابطه بین مشارکت زنان در نیروی کار و توسعه اقتصادی کشورهای اسلامی با دادههای پانلی و روش تحقیق همبستگی سالهای ۲۰۱۳</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۱۹۹۰ پرداخته و نشان میدهد که متغیرهای لگاریتم تولید ناخالص داخلی نرخ بیکاری و نرخ باروری تاثیر منفی و متغیرهای لگاریتم مربع توليد ناخالص داخلی نرخ شهر نشینی نرخ ثبت نام ناخالص زنان در مدارس ابتدایی ترخ ثبت نام ناخالص زنان در مدارس متوسطه و ترخ ثبت نام ناخالص زنان در مدارس عالی تاثیر مثبت بر ترخ مشارکت زنان در نیروی کار کشورهای اسلامی دارند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همچنین نتایج نشان داد که بین نرخ مشارکت زنان در نیروی کار زنان و توسعه اقتصادی کشورهای اسلامی یک رابطه غیر خطی و شکل وجود دارد</a:t>
            </a:r>
            <a:endParaRPr lang="fa-IR">
              <a:cs typeface="B Zar" panose="00000400000000000000" pitchFamily="2" charset="-78"/>
            </a:endParaRPr>
          </a:p>
        </p:txBody>
      </p:sp>
      <p:sp>
        <p:nvSpPr>
          <p:cNvPr id="4" name="Flowchart: Process 3"/>
          <p:cNvSpPr/>
          <p:nvPr/>
        </p:nvSpPr>
        <p:spPr>
          <a:xfrm>
            <a:off x="838200" y="4833258"/>
            <a:ext cx="3222171" cy="11466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روش تحقیق همبستگی</a:t>
            </a:r>
            <a:endParaRPr lang="fa-IR" b="1">
              <a:solidFill>
                <a:srgbClr val="FF0000"/>
              </a:solidFill>
            </a:endParaRPr>
          </a:p>
        </p:txBody>
      </p:sp>
    </p:spTree>
    <p:extLst>
      <p:ext uri="{BB962C8B-B14F-4D97-AF65-F5344CB8AC3E}">
        <p14:creationId xmlns:p14="http://schemas.microsoft.com/office/powerpoint/2010/main" val="100857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latin typeface="Times New Roman" panose="02020603050405020304" pitchFamily="18" charset="0"/>
                <a:ea typeface="Arial" panose="020B0604020202020204" pitchFamily="34" charset="0"/>
                <a:cs typeface="B Zar" panose="00000400000000000000" pitchFamily="2" charset="-78"/>
              </a:rPr>
              <a:t>غفاری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۱۳۹۸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به بررسی رابطه و تأثیر انواع سرمایه بر مشارکت اقتصادی زنان در بین کشورهای اتحادیه اروپا و خاورمیانه با روش اسنادی و تحلیل ثانویه و همچنین روش همبستگی میپردازند نتایج نشان میدهد که بین برخورداری از انواع سرمایه سرمایه اقتصادی سرمایه اجتماعی و سرمایه</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نهادی و مشارکت اقتصادی زنان در کشورهای مورد بررسی همبستگی مثبت وجود دارد ،همچنین تحلیل رگرسیون خطی نشان داد که سرمایه های مذکور </a:t>
            </a:r>
            <a:r>
              <a:rPr lang="fa-IR" smtClean="0">
                <a:latin typeface="Times New Roman" panose="02020603050405020304" pitchFamily="18" charset="0"/>
                <a:ea typeface="Arial" panose="020B0604020202020204" pitchFamily="34" charset="0"/>
                <a:cs typeface="B Zar" panose="00000400000000000000" pitchFamily="2" charset="-78"/>
              </a:rPr>
              <a:t>حدود </a:t>
            </a:r>
            <a:r>
              <a:rPr lang="fa-IR">
                <a:latin typeface="Times New Roman" panose="02020603050405020304" pitchFamily="18" charset="0"/>
                <a:ea typeface="Arial" panose="020B0604020202020204" pitchFamily="34" charset="0"/>
                <a:cs typeface="B Zar" panose="00000400000000000000" pitchFamily="2" charset="-78"/>
              </a:rPr>
              <a:t>۷۰ درصد تغییرات مشارکت اقتصادی زنان در کشورهای مورد مطالعه را تبیین می کند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en-US" sz="1600" smtClean="0">
              <a:effectLst/>
              <a:latin typeface="Times New Roman" panose="02020603050405020304" pitchFamily="18" charset="0"/>
              <a:ea typeface="Times New Roman" panose="02020603050405020304" pitchFamily="18" charset="0"/>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4557485"/>
            <a:ext cx="3193143" cy="14804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Times New Roman" panose="02020603050405020304" pitchFamily="18" charset="0"/>
                <a:ea typeface="Arial" panose="020B0604020202020204" pitchFamily="34" charset="0"/>
                <a:cs typeface="B Zar" panose="00000400000000000000" pitchFamily="2" charset="-78"/>
              </a:rPr>
              <a:t>مشارکت اقتصادی زنان</a:t>
            </a:r>
            <a:endParaRPr lang="fa-IR" b="1">
              <a:solidFill>
                <a:srgbClr val="FF0000"/>
              </a:solidFill>
            </a:endParaRPr>
          </a:p>
        </p:txBody>
      </p:sp>
    </p:spTree>
    <p:extLst>
      <p:ext uri="{BB962C8B-B14F-4D97-AF65-F5344CB8AC3E}">
        <p14:creationId xmlns:p14="http://schemas.microsoft.com/office/powerpoint/2010/main" val="293744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ea typeface="Arial" panose="020B0604020202020204" pitchFamily="34" charset="0"/>
                <a:cs typeface="B Zar" panose="00000400000000000000" pitchFamily="2" charset="-78"/>
              </a:rPr>
              <a:t>واژگان کلیدی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effectLst/>
                <a:ea typeface="Arial" panose="020B0604020202020204" pitchFamily="34" charset="0"/>
                <a:cs typeface="B Zar" panose="00000400000000000000" pitchFamily="2" charset="-78"/>
              </a:rPr>
              <a:t>مشارکت اقتصادی زنان؛ مردسالاری؛ سرمایه اجتماعی؛ تحصیلات </a:t>
            </a:r>
            <a:endParaRPr lang="fa-IR">
              <a:cs typeface="B Zar" panose="00000400000000000000" pitchFamily="2" charset="-78"/>
            </a:endParaRPr>
          </a:p>
        </p:txBody>
      </p:sp>
    </p:spTree>
    <p:extLst>
      <p:ext uri="{BB962C8B-B14F-4D97-AF65-F5344CB8AC3E}">
        <p14:creationId xmlns:p14="http://schemas.microsoft.com/office/powerpoint/2010/main" val="23407267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تام</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تحقیقی به بررسی وجود یا عدم وجود رابطه غیر خطی بین ترخ مشارکت زنان در نیروی کار و توسعه اقتصادی ۱۵ کشور جهان که عمدتا کشورهایی با درآمد متوسط بودند، طی سالهای ۱۹۸۰</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۱۹۵۰ پرداخت وی به منظور تجزیه و تحلیل دادهها از روش پنل دیتا و روش گشتاورهای تعمیم یافته</a:t>
            </a:r>
            <a:r>
              <a:rPr lang="en-US" smtClean="0">
                <a:effectLst/>
                <a:latin typeface="Arial" panose="020B0604020202020204" pitchFamily="34" charset="0"/>
                <a:ea typeface="Arial" panose="020B0604020202020204" pitchFamily="34" charset="0"/>
                <a:cs typeface="B Zar" panose="00000400000000000000" pitchFamily="2" charset="-78"/>
              </a:rPr>
              <a:t> ) ) </a:t>
            </a:r>
            <a:r>
              <a:rPr lang="fa-IR" smtClean="0">
                <a:effectLst/>
                <a:latin typeface="Arial" panose="020B0604020202020204" pitchFamily="34" charset="0"/>
                <a:ea typeface="Arial" panose="020B0604020202020204" pitchFamily="34" charset="0"/>
                <a:cs typeface="B Zar" panose="00000400000000000000" pitchFamily="2" charset="-78"/>
              </a:rPr>
              <a:t>بهره جست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نتایج این تحقیق نشان داد که یک رابطه غیر خطی بین نرخ مشارکت زنان در نیروی کار و توسعه اقتصادی ۱۵ کشور مورد بررسی در دوره مطالعه وجود داشت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سایر مطالعات مجموعه عوامل اقتصادی و اجتماعی را موثر بر مشارکت اقتصادی زنان در جهان عنوان کردند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838200" y="4702629"/>
            <a:ext cx="2293258" cy="1117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رابطه غیر خطی</a:t>
            </a:r>
            <a:endParaRPr lang="fa-IR" b="1">
              <a:solidFill>
                <a:srgbClr val="FF0000"/>
              </a:solidFill>
            </a:endParaRPr>
          </a:p>
        </p:txBody>
      </p:sp>
    </p:spTree>
    <p:extLst>
      <p:ext uri="{BB962C8B-B14F-4D97-AF65-F5344CB8AC3E}">
        <p14:creationId xmlns:p14="http://schemas.microsoft.com/office/powerpoint/2010/main" val="9887929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مورد </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نسانی </a:t>
            </a:r>
            <a:r>
              <a:rPr lang="fa-IR">
                <a:ea typeface="Arial" panose="020B0604020202020204" pitchFamily="34" charset="0"/>
                <a:cs typeface="B Zar" panose="00000400000000000000" pitchFamily="2" charset="-78"/>
              </a:rPr>
              <a:t>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پژوهشی به بررسی رابطه بین ترخ مشارکت زنان در نیروی کار و رشد اقتصادی کشورهای مدیترانه ای طی سالهای ۲۰۰۸</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۱۹۶۰ پرداختند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منظور تجزیه و تحلیل دادههای مورد استفاده در این تحقیق از روش دو مرحله ای که شامل برآورد اقتصادسنجی و یک مدل تعادل عمومی بود بهره گرفته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نتایج این تحقیق نشان داد که در کشورهای مدیترانه ای یک رابطه شکل بین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نرخ مشارکت زنان در نیروی کار و رشد اقتصاد</a:t>
            </a:r>
            <a:r>
              <a:rPr lang="fa-IR" smtClean="0">
                <a:effectLst/>
                <a:latin typeface="Arial" panose="020B0604020202020204" pitchFamily="34" charset="0"/>
                <a:ea typeface="Arial" panose="020B0604020202020204" pitchFamily="34" charset="0"/>
                <a:cs typeface="B Zar" panose="00000400000000000000" pitchFamily="2" charset="-78"/>
              </a:rPr>
              <a:t>ی مطالعه طی دوره مورد وجود  دارد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586697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پرادهان و همکاران</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۲۰۱۵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در پژوهشی به بررسی وجود یا عدم وجود رابطه غیر خطی بین نرخ مشارکت زنان در نیروی کار و توسعه اقتصادی در کشور هندوستان پرداختند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بدین منظور از داده های مربوط به ۳۳۶۴ خانوار روستایی و ۱۳۹۲ خانوار شهری در سال ۲۰۰۱ استفاده شد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برای تجزیه و تحلیل دادهها از روش پانل دیتا استفاده شد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نتایج حاصل از این تحقیق نشان داد که یک رابطه شکل بین نرخ مشارکت زنان در نیروی کار و توسعه اقتصادی طی دوره مورد مطالعه در کشور هندوستان وجود دارد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endParaRPr lang="fa-IR" sz="2600">
              <a:solidFill>
                <a:prstClr val="black"/>
              </a:solidFill>
              <a:cs typeface="B Zar" panose="00000400000000000000" pitchFamily="2" charset="-78"/>
            </a:endParaRPr>
          </a:p>
        </p:txBody>
      </p:sp>
      <p:sp>
        <p:nvSpPr>
          <p:cNvPr id="4" name="Flowchart: Process 3"/>
          <p:cNvSpPr/>
          <p:nvPr/>
        </p:nvSpPr>
        <p:spPr>
          <a:xfrm>
            <a:off x="838200" y="4001294"/>
            <a:ext cx="3091543" cy="1381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نیروی کار و توسعه اقتصادی</a:t>
            </a:r>
            <a:endParaRPr lang="fa-IR" b="1">
              <a:solidFill>
                <a:srgbClr val="FF0000"/>
              </a:solidFill>
            </a:endParaRPr>
          </a:p>
        </p:txBody>
      </p:sp>
    </p:spTree>
    <p:extLst>
      <p:ext uri="{BB962C8B-B14F-4D97-AF65-F5344CB8AC3E}">
        <p14:creationId xmlns:p14="http://schemas.microsoft.com/office/powerpoint/2010/main" val="1433308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a:ea typeface="Arial" panose="020B0604020202020204" pitchFamily="34" charset="0"/>
                <a:cs typeface="B Zar" panose="00000400000000000000" pitchFamily="2" charset="-78"/>
              </a:rPr>
              <a:t>سالی </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ورمی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پژوهشی به بررسی رابطه بین نرخ مشارکت زنان در نیروی کار و توسعه اقتصادی در کشورهای خاورمیانه و شمال آفریقا پرداختند برای این منظور در این تحقیق از داده های مربوط به ۱۷۲ کشور طی دوره زمانی ۲۰۱۲</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۱۹۹۰ استفاده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منظور تجزیه و تحلیل داده ها از روش پانل دیتا استفاده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نتایج این تحقیق نشان داد که در کشورهای خاورمیانه و شمال آفریقا یک رابطه غیر خطی بین نرخ مشارکت زنان در نیروی کار و توسعه مطالعه اقتصادی طی دوره مورد وجود دارد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smtClean="0">
              <a:effectLst/>
              <a:latin typeface="Arial" panose="020B0604020202020204" pitchFamily="34" charset="0"/>
              <a:ea typeface="Arial" panose="020B0604020202020204" pitchFamily="34" charset="0"/>
              <a:cs typeface="B Zar" panose="00000400000000000000" pitchFamily="2" charset="-78"/>
            </a:endParaRPr>
          </a:p>
          <a:p>
            <a:pPr marL="0" indent="0" algn="just">
              <a:buNone/>
            </a:pP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180115"/>
            <a:ext cx="3091543" cy="15530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تجزیه و تحلیل داده ها</a:t>
            </a:r>
            <a:endParaRPr lang="fa-IR" b="1">
              <a:solidFill>
                <a:srgbClr val="FF0000"/>
              </a:solidFill>
            </a:endParaRPr>
          </a:p>
        </p:txBody>
      </p:sp>
    </p:spTree>
    <p:extLst>
      <p:ext uri="{BB962C8B-B14F-4D97-AF65-F5344CB8AC3E}">
        <p14:creationId xmlns:p14="http://schemas.microsoft.com/office/powerpoint/2010/main" val="118201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ساختاری تفسیری </a:t>
            </a:r>
            <a:r>
              <a:rPr lang="fa-IR" smtClean="0">
                <a:ea typeface="Arial" panose="020B0604020202020204" pitchFamily="34" charset="0"/>
                <a:cs typeface="B Zar" panose="00000400000000000000" pitchFamily="2" charset="-78"/>
              </a:rPr>
              <a:t>الحمان </a:t>
            </a:r>
            <a:r>
              <a:rPr lang="fa-IR">
                <a:ea typeface="Arial" panose="020B0604020202020204" pitchFamily="34" charset="0"/>
                <a:cs typeface="B Zar" panose="00000400000000000000" pitchFamily="2" charset="-78"/>
              </a:rPr>
              <a:t>و کور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تحقیقی به بررسی رابطه بین ترخ مشارکت زنان در نیروی کار و رشد اقتصادی در ۱۶۲ کشور منتخب طی دوره زمانی ۲۰۱۲</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۱۹۹۰ پرداختند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این تحقیق کشورهای منتخب به چهار گروه کشورهایی با درآمد ،پایین کشورهایی با درآمد متوسط رو به پایین کشورهایی با درآمد متوسط رو به بالا و کشورهایی با درآمد بالا تقسیم بندی شدند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426857"/>
            <a:ext cx="2598058" cy="10885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مشارکت اقتصادی</a:t>
            </a:r>
            <a:endParaRPr lang="fa-IR" b="1">
              <a:solidFill>
                <a:srgbClr val="FF0000"/>
              </a:solidFill>
            </a:endParaRPr>
          </a:p>
        </p:txBody>
      </p:sp>
    </p:spTree>
    <p:extLst>
      <p:ext uri="{BB962C8B-B14F-4D97-AF65-F5344CB8AC3E}">
        <p14:creationId xmlns:p14="http://schemas.microsoft.com/office/powerpoint/2010/main" val="3711730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دادههای مورد استفاده در این تحقیق از طریق سایت شاخصهای توسعه جهانی</a:t>
            </a:r>
            <a:r>
              <a:rPr lang="en-US">
                <a:solidFill>
                  <a:prstClr val="black"/>
                </a:solidFill>
                <a:latin typeface="Arial" panose="020B0604020202020204" pitchFamily="34" charset="0"/>
                <a:ea typeface="Arial" panose="020B0604020202020204" pitchFamily="34" charset="0"/>
                <a:cs typeface="B Zar" panose="00000400000000000000" pitchFamily="2" charset="-78"/>
              </a:rPr>
              <a:t> ) </a:t>
            </a:r>
            <a:r>
              <a:rPr lang="fa-IR">
                <a:solidFill>
                  <a:prstClr val="black"/>
                </a:solidFill>
                <a:latin typeface="Arial" panose="020B0604020202020204" pitchFamily="34" charset="0"/>
                <a:ea typeface="Arial" panose="020B0604020202020204" pitchFamily="34" charset="0"/>
                <a:cs typeface="B Zar" panose="00000400000000000000" pitchFamily="2" charset="-78"/>
              </a:rPr>
              <a:t>جمع آوری شده و از طریق روشهای پنل مورد تجزیه و تحلیل قرار گرفت</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نتایج این تحقیق نشان داد که شکل بودن رابطه بین نرخ مشارکت زنان در نیروی کار و توسعه اقتصادی در کشورهایی با درآمد بالا و متوسط صادق میباشد ولی در مورد کشورهایی با درآمد پایین این رابطه مورد تایید قرار نگرفت </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3889829"/>
            <a:ext cx="2772228" cy="13498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سایت شاخصهای توسعه جهانی</a:t>
            </a:r>
            <a:endParaRPr lang="fa-IR" b="1">
              <a:solidFill>
                <a:srgbClr val="FF0000"/>
              </a:solidFill>
            </a:endParaRPr>
          </a:p>
        </p:txBody>
      </p:sp>
    </p:spTree>
    <p:extLst>
      <p:ext uri="{BB962C8B-B14F-4D97-AF65-F5344CB8AC3E}">
        <p14:creationId xmlns:p14="http://schemas.microsoft.com/office/powerpoint/2010/main" val="1447162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یونت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۲۰۱۸ در مطالعه خود با استفاده از روش همبستگی و داده های سری زمانی کشور مصر در دوره زمانی ۱۹۸۰ تا ۲۰۱۷ یکی از مهمترین عوامل موثر بر بازار کار کشورهای توسعه یافته و در حال توسعه را علاوه بر رشد و توسعه اقتصادی، سطح تحصیلات میداند زنان با سطح تحصیلات پایین در کشورها بیشتر به فعالیتهای خانگی میپردازند ولی زنان با تحصیلات بالا قادرند برای کسب درآمد بیشتر به بازارهای رسمی وارد شوند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001294"/>
            <a:ext cx="3483428" cy="10885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رشد و توسعه اقتصادی</a:t>
            </a:r>
            <a:endParaRPr lang="fa-IR" b="1">
              <a:solidFill>
                <a:srgbClr val="FF0000"/>
              </a:solidFill>
            </a:endParaRPr>
          </a:p>
        </p:txBody>
      </p:sp>
    </p:spTree>
    <p:extLst>
      <p:ext uri="{BB962C8B-B14F-4D97-AF65-F5344CB8AC3E}">
        <p14:creationId xmlns:p14="http://schemas.microsoft.com/office/powerpoint/2010/main" val="1291002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روش شناسی؛ معادلات ساختاری تفسیری </a:t>
            </a:r>
            <a:r>
              <a:rPr lang="fa-IR" smtClean="0">
                <a:ea typeface="Arial" panose="020B0604020202020204" pitchFamily="34" charset="0"/>
                <a:cs typeface="B Zar" panose="00000400000000000000" pitchFamily="2" charset="-78"/>
              </a:rPr>
              <a:t>در </a:t>
            </a:r>
            <a:r>
              <a:rPr lang="fa-IR">
                <a:ea typeface="Arial" panose="020B0604020202020204" pitchFamily="34" charset="0"/>
                <a:cs typeface="B Zar" panose="00000400000000000000" pitchFamily="2" charset="-78"/>
              </a:rPr>
              <a:t>این پژوهش به منظور تحلیل روابط ساختاری بین عاملهای شناسایی شده و تعیین عاملهای اصلی تاثیر گذار بر مسئله ی تحقیق یعنی مشارکت اقتصادی زنان از مدل سازی ساختاری تفسیری از طریق نرم افزار استفاده گردید وارفیلد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۱۹۷۳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برای اولین بار مدل سازی ساختاری تفسیری را برای تحلیل سیستمهای اقتصدی اجتماعی پیچیده معرفی کرده است،</a:t>
            </a:r>
          </a:p>
          <a:p>
            <a:pPr marL="0" indent="0" algn="just">
              <a:buNone/>
            </a:pP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01294"/>
            <a:ext cx="3643085" cy="1422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تحلیل سیستمهای اقتصدی اجتماعی</a:t>
            </a:r>
            <a:endParaRPr lang="fa-IR" b="1">
              <a:solidFill>
                <a:srgbClr val="FF0000"/>
              </a:solidFill>
            </a:endParaRPr>
          </a:p>
        </p:txBody>
      </p:sp>
    </p:spTree>
    <p:extLst>
      <p:ext uri="{BB962C8B-B14F-4D97-AF65-F5344CB8AC3E}">
        <p14:creationId xmlns:p14="http://schemas.microsoft.com/office/powerpoint/2010/main" val="3985796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این فرآیندی است که به افراد و گروهها کمک میکند تا دانش مسلط نسبت به مدلی از روابط متقابل را برای بهبود درک پیچیدگی آن مدل نشان میدهد جاعوهان و همکاران ۲۰۱۸ مدل سازی ساختاری تفسیری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 یک فرآیند یادگیری تعاملی است</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در این روش مجموعه ای از عناصر مختلف مرتبط به صورت مستقیم و غیر مستقیم در یک مدل سیستماتیک جامع ساختار یافته اند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این مدل ساختار موضوعات یا مسائل پیچیده را در یک الگوی به دقت طراحی شده متشکل از گرافها و کلمات به دقت نشان میدهد آتری و همکاران ۲۰۱۳ مدل سازی ساختاری تفسیری با تهیه</a:t>
            </a:r>
            <a:endParaRPr lang="fa-IR"/>
          </a:p>
        </p:txBody>
      </p:sp>
      <p:sp>
        <p:nvSpPr>
          <p:cNvPr id="4" name="Flowchart: Process 3"/>
          <p:cNvSpPr/>
          <p:nvPr/>
        </p:nvSpPr>
        <p:spPr>
          <a:xfrm>
            <a:off x="838200" y="4412343"/>
            <a:ext cx="3135086" cy="13093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فرآیند یادگیری تعاملی</a:t>
            </a:r>
            <a:endParaRPr lang="fa-IR" b="1">
              <a:solidFill>
                <a:srgbClr val="FF0000"/>
              </a:solidFill>
            </a:endParaRPr>
          </a:p>
        </p:txBody>
      </p:sp>
    </p:spTree>
    <p:extLst>
      <p:ext uri="{BB962C8B-B14F-4D97-AF65-F5344CB8AC3E}">
        <p14:creationId xmlns:p14="http://schemas.microsoft.com/office/powerpoint/2010/main" val="19793102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فهرستی از متغیرهایی شروع میشود که مربوط به مسئله یا موضوع هستند این متغیرها از مطالعه ی ادبیات موضوع، مصاحبه با خبرگان بدست میآیند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الفت و شهریاری نیا، ۱۳۹۳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۱۱۶</a:t>
            </a:r>
            <a:r>
              <a:rPr lang="en-US" smtClean="0">
                <a:effectLst/>
                <a:latin typeface="Arial" panose="020B0604020202020204" pitchFamily="34" charset="0"/>
                <a:ea typeface="Arial" panose="020B0604020202020204" pitchFamily="34" charset="0"/>
                <a:cs typeface="B Zar" panose="00000400000000000000" pitchFamily="2" charset="-78"/>
              </a:rPr>
              <a:t>).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ea typeface="Arial" panose="020B0604020202020204" pitchFamily="34" charset="0"/>
                <a:cs typeface="B Zar" panose="00000400000000000000" pitchFamily="2" charset="-78"/>
              </a:rPr>
              <a:t>در این پژوهش جهت ارزیابی اعتبار و پایایی از شاخص نسبت روایی محتوایی</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لاوشه استفاده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جهت محاسبه این شاخص از نظرات کارشناسان متخصص در زمینه محتوای آزمون مورد نظر استفاده شد و با توضیح اهداف آزمون و ارائه تعاریف عملیاتی مربوط به محتوای سؤالات به آن ها از ایشان خواسته شد تا هر یک از سؤالات را بر اساس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طیف سه بخشی لیکرت</a:t>
            </a:r>
            <a:r>
              <a:rPr lang="en-US"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 </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گویه ضروری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گویه مفید است ولی ضروری نیست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گویه ضرورتی ندارد طبقه بندی کنند سپس بر اساس فرمون ،زیر نسبت روایی محتوایی محاسبه شد </a:t>
            </a:r>
            <a:endParaRPr lang="fa-IR">
              <a:cs typeface="B Zar" panose="00000400000000000000" pitchFamily="2" charset="-78"/>
            </a:endParaRPr>
          </a:p>
        </p:txBody>
      </p:sp>
    </p:spTree>
    <p:extLst>
      <p:ext uri="{BB962C8B-B14F-4D97-AF65-F5344CB8AC3E}">
        <p14:creationId xmlns:p14="http://schemas.microsoft.com/office/powerpoint/2010/main" val="403868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a:solidFill>
                  <a:srgbClr val="FF0000"/>
                </a:solidFill>
                <a:ea typeface="Arial" panose="020B0604020202020204" pitchFamily="34" charset="0"/>
                <a:cs typeface="B Zar" panose="00000400000000000000" pitchFamily="2" charset="-78"/>
              </a:rPr>
              <a:t>مشارکت اقتصادی </a:t>
            </a:r>
            <a:r>
              <a:rPr lang="fa-IR">
                <a:ea typeface="Arial" panose="020B0604020202020204" pitchFamily="34" charset="0"/>
                <a:cs typeface="B Zar" panose="00000400000000000000" pitchFamily="2" charset="-78"/>
              </a:rPr>
              <a:t>به نرخ مشارکت در کار اشاره دارد این بدان معناست که کل جمعیت فعال شرکت کننده در نیروی کار را اندازه گیری میکنند و تعداد افرادی است که به طور جدی به دنبال کار هستند یا در حال حاضر شاغل هستند و یکی از موضوعات مهم جهانی شدن، مشارکت اقتصادی زنان می باشد آسونگو</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همکاران، ۲۰۲۰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۶۴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مشارکت اقتصادی زنان هم علت و هم معلول توسعه یافتگی کشورها میباشد به بیان دیگر از یک طرف توسعه یافتگی به مفهوم بعدی کیفی از توسعه از جنبه قوانین و مقرارات با حمایت از حقوق زنان و عاملی برای افزایش مشارکت ضال اقتصادی و سیاسی آنها همراه میباشد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4176134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effectLst/>
                <a:latin typeface="Arial" panose="020B0604020202020204" pitchFamily="34" charset="0"/>
                <a:ea typeface="Arial" panose="020B0604020202020204" pitchFamily="34" charset="0"/>
                <a:cs typeface="B Zar" panose="00000400000000000000" pitchFamily="2" charset="-78"/>
              </a:rPr>
              <a:t>CVR = </a:t>
            </a:r>
            <a:r>
              <a:rPr lang="en-US" sz="28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2800" smtClean="0">
                <a:effectLst/>
                <a:latin typeface="Times New Roman" panose="02020603050405020304" pitchFamily="18" charset="0"/>
                <a:ea typeface="Times New Roman" panose="02020603050405020304" pitchFamily="18" charset="0"/>
                <a:cs typeface="B Zar" panose="00000400000000000000" pitchFamily="2" charset="-78"/>
              </a:rPr>
            </a:br>
            <a:r>
              <a:rPr lang="en-US" smtClean="0">
                <a:effectLst/>
                <a:latin typeface="Arial" panose="020B0604020202020204" pitchFamily="34" charset="0"/>
                <a:ea typeface="Arial" panose="020B0604020202020204" pitchFamily="34" charset="0"/>
                <a:cs typeface="B Zar" panose="00000400000000000000" pitchFamily="2" charset="-78"/>
              </a:rPr>
              <a:t>N/2</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که </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تعداد </a:t>
            </a:r>
            <a:r>
              <a:rPr lang="fa-IR">
                <a:ea typeface="Arial" panose="020B0604020202020204" pitchFamily="34" charset="0"/>
                <a:cs typeface="B Zar" panose="00000400000000000000" pitchFamily="2" charset="-78"/>
              </a:rPr>
              <a:t>كل متخصصین و تعداد متخصصینی که گزینه ضروری را انتخاب کرده اند تکنیک مدل معادلات ساختاری تفسیری ابتدا عوامل موثر و اساسی شناسایی شده، سپس با استفاده از روش پیشنهادی روابط بین این عوامل و راه دستیابی به پیشرفت توسط به این عوامل ارائه شده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روش مدل معادلات ساختاری تفسیری با تجزیه معیارها در چند سطح مختلف به تحلیل ارتباط بین شاخصها میپردازد به منظور تعیین وزن مولفه ها و زیر مولفه ها و تعیین نوع و شدت ارتباط میان آنها با استفاده از پرسش نامه از نظر خبرگان استفاده شد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310743"/>
            <a:ext cx="3135086" cy="10740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روش مدل معادلات ساختاری</a:t>
            </a:r>
            <a:endParaRPr lang="fa-IR" b="1">
              <a:solidFill>
                <a:srgbClr val="FF0000"/>
              </a:solidFill>
            </a:endParaRPr>
          </a:p>
        </p:txBody>
      </p:sp>
    </p:spTree>
    <p:extLst>
      <p:ext uri="{BB962C8B-B14F-4D97-AF65-F5344CB8AC3E}">
        <p14:creationId xmlns:p14="http://schemas.microsoft.com/office/powerpoint/2010/main" val="739428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مشارکت کنندگان پژوهش حاضر ۱۲ نفر از خبرگان خصوصا اساتید رشته ی جامعه شناسی، اقتصاد و کارشناسان ارشد زنان در دستگاههای اجرایی خوزستان بودهاند که در زمینه مشارکت اقتصادی زنان فعال بوده و در این حوزه </a:t>
            </a:r>
            <a:r>
              <a:rPr lang="fa-IR" sz="2600" b="1">
                <a:solidFill>
                  <a:srgbClr val="FF0000"/>
                </a:solidFill>
                <a:latin typeface="Arial" panose="020B0604020202020204" pitchFamily="34" charset="0"/>
                <a:ea typeface="Arial" panose="020B0604020202020204" pitchFamily="34" charset="0"/>
                <a:cs typeface="B Zar" panose="00000400000000000000" pitchFamily="2" charset="-78"/>
              </a:rPr>
              <a:t>دانش تخصصی و اطلاعات کلیدی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دارند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به طور کلی، طراحی مدل معادلات ساختاری روشی برای بررسی اثر هر یک از متغیرها بر روی متغیرهاست</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از این روش برای رسیدن به اهداف تحقیق استفاده می کنند تا بتوانند ارتباط عوامل و متغیرها را بدست آورند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بوداقی، ۱۳۹۵ مراحل مختلف به ترتیب زیر میباشند</a:t>
            </a:r>
            <a:endParaRPr lang="fa-IR" sz="2600">
              <a:solidFill>
                <a:prstClr val="black"/>
              </a:solidFill>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28573970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مرحله ی اول معیارها و با عناصر مدنظر در این پژوهش عوامل موثر بر مشارکت اقتصادی زنان لیست میشوند مرحله دوم با توجه به معیارها و متغیرهای شناسایی شده در مرحله ی اول یک رابطه ی محتوایی میان آنها با توجه به هر جفت از معیارها تعریف میشود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مرحله ی سوم</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یک ماتریس ساختاری خود تعاملی</a:t>
            </a:r>
            <a:r>
              <a:rPr lang="en-US" smtClean="0">
                <a:effectLst/>
                <a:latin typeface="Arial" panose="020B0604020202020204" pitchFamily="34" charset="0"/>
                <a:ea typeface="Arial" panose="020B0604020202020204" pitchFamily="34" charset="0"/>
                <a:cs typeface="B Zar" panose="00000400000000000000" pitchFamily="2" charset="-78"/>
              </a:rPr>
              <a:t> ) ) </a:t>
            </a:r>
            <a:r>
              <a:rPr lang="fa-IR" smtClean="0">
                <a:effectLst/>
                <a:latin typeface="Arial" panose="020B0604020202020204" pitchFamily="34" charset="0"/>
                <a:ea typeface="Arial" panose="020B0604020202020204" pitchFamily="34" charset="0"/>
                <a:cs typeface="B Zar" panose="00000400000000000000" pitchFamily="2" charset="-78"/>
              </a:rPr>
              <a:t>برای عوامل موثر بر مشارکت اقتصادی زنان توسعه داده میشود</a:t>
            </a:r>
            <a:endParaRPr lang="fa-IR">
              <a:cs typeface="B Zar" panose="00000400000000000000" pitchFamily="2" charset="-78"/>
            </a:endParaRPr>
          </a:p>
        </p:txBody>
      </p:sp>
      <p:sp>
        <p:nvSpPr>
          <p:cNvPr id="4" name="Flowchart: Process 3"/>
          <p:cNvSpPr/>
          <p:nvPr/>
        </p:nvSpPr>
        <p:spPr>
          <a:xfrm>
            <a:off x="838200" y="3831771"/>
            <a:ext cx="3657600" cy="12046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ماتریس ساختاری خود تعاملی</a:t>
            </a:r>
            <a:endParaRPr lang="fa-IR" b="1">
              <a:solidFill>
                <a:srgbClr val="FF0000"/>
              </a:solidFill>
            </a:endParaRPr>
          </a:p>
        </p:txBody>
      </p:sp>
    </p:spTree>
    <p:extLst>
      <p:ext uri="{BB962C8B-B14F-4D97-AF65-F5344CB8AC3E}">
        <p14:creationId xmlns:p14="http://schemas.microsoft.com/office/powerpoint/2010/main" val="37163442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مرحله ی چهارم ماتریس دسترسی با استفاده از ماتریس ساختاری خود </a:t>
            </a:r>
            <a:r>
              <a:rPr lang="fa-IR" smtClean="0">
                <a:latin typeface="Times New Roman" panose="02020603050405020304" pitchFamily="18" charset="0"/>
                <a:ea typeface="Arial" panose="020B0604020202020204" pitchFamily="34" charset="0"/>
                <a:cs typeface="B Zar" panose="00000400000000000000" pitchFamily="2" charset="-78"/>
              </a:rPr>
              <a:t>تعاملی</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شناسایی </a:t>
            </a:r>
            <a:r>
              <a:rPr lang="fa-IR">
                <a:ea typeface="Arial" panose="020B0604020202020204" pitchFamily="34" charset="0"/>
                <a:cs typeface="B Zar" panose="00000400000000000000" pitchFamily="2" charset="-78"/>
              </a:rPr>
              <a:t>و رتبه بندی عوامل موثر بر </a:t>
            </a:r>
            <a:r>
              <a:rPr lang="fa-IR" b="1">
                <a:solidFill>
                  <a:srgbClr val="FF0000"/>
                </a:solidFill>
                <a:ea typeface="Arial" panose="020B0604020202020204" pitchFamily="34" charset="0"/>
                <a:cs typeface="B Zar" panose="00000400000000000000" pitchFamily="2" charset="-78"/>
              </a:rPr>
              <a:t>مشارکت اقتصادی زنان استان خوزستان </a:t>
            </a:r>
            <a:r>
              <a:rPr lang="fa-IR">
                <a:ea typeface="Arial" panose="020B0604020202020204" pitchFamily="34" charset="0"/>
                <a:cs typeface="B Zar" panose="00000400000000000000" pitchFamily="2" charset="-78"/>
              </a:rPr>
              <a:t>با </a:t>
            </a:r>
            <a:r>
              <a:rPr lang="fa-IR" smtClean="0">
                <a:ea typeface="Arial" panose="020B0604020202020204" pitchFamily="34" charset="0"/>
                <a:cs typeface="B Zar" panose="00000400000000000000" pitchFamily="2" charset="-78"/>
              </a:rPr>
              <a:t> تأکید </a:t>
            </a:r>
            <a:r>
              <a:rPr lang="fa-IR">
                <a:ea typeface="Arial" panose="020B0604020202020204" pitchFamily="34" charset="0"/>
                <a:cs typeface="B Zar" panose="00000400000000000000" pitchFamily="2" charset="-78"/>
              </a:rPr>
              <a:t>بر مدل سازی ساختاری تفسیری توسعه داده میشود و این ماتریس به منظور تسری بودن بررسی میشود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تسری رابطه محتوایی یک فرضیه در مدل سازی ساختاری تفسیری میباشد مرحلهی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پنجم ماتریس دسترسی در مرحله چهارم به سطوح مختلف بخش بندی می</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شود مرحله ششم بر اساس روابطی که در ماتریس دسترسی تعیین شده اند یک گراف جهت دار رسمی میشود و روابط تسری حذف می شوند</a:t>
            </a:r>
            <a:endParaRPr lang="fa-IR">
              <a:cs typeface="B Zar" panose="00000400000000000000" pitchFamily="2" charset="-78"/>
            </a:endParaRPr>
          </a:p>
        </p:txBody>
      </p:sp>
    </p:spTree>
    <p:extLst>
      <p:ext uri="{BB962C8B-B14F-4D97-AF65-F5344CB8AC3E}">
        <p14:creationId xmlns:p14="http://schemas.microsoft.com/office/powerpoint/2010/main" val="2854033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مرحله ی هفتم دیاگرام نهایی با استفاده از جایگزین کردن نام متغیرها یا معیارها به جای گره ها به یک مدل سازی ساختاری تفسیری تبدیل میشود مرحله ی هشتم مدل سازی ساختاری تفسیری که در مرحله ی هفت توسعه داده شده مورد بازنگری قرار میگیرد تا از لحاظ محتوایی ناسازگاری نداشته باشد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صورت وجود ناسازگاری اصلاحات مود نیاز انجام میشود فیروزجائیان و همکاران ۱۳۵</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۱۳۹۳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این پژوهش به منظور شناسایی متغیرهای کلیدی تاثیرگذار بر مسئله ی تحقیق ماتریس اثرات مستقیم بر اساس دیدگاههای انجمن نخبگان از طریق تکنیک محاسبه شده است</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70401"/>
            <a:ext cx="3323771" cy="12046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دیدگاههای انجمن نخبگان</a:t>
            </a:r>
            <a:endParaRPr lang="fa-IR" b="1">
              <a:solidFill>
                <a:srgbClr val="FF0000"/>
              </a:solidFill>
            </a:endParaRPr>
          </a:p>
        </p:txBody>
      </p:sp>
    </p:spTree>
    <p:extLst>
      <p:ext uri="{BB962C8B-B14F-4D97-AF65-F5344CB8AC3E}">
        <p14:creationId xmlns:p14="http://schemas.microsoft.com/office/powerpoint/2010/main" val="22554133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ea typeface="Arial" panose="020B0604020202020204" pitchFamily="34" charset="0"/>
                <a:cs typeface="B Zar" panose="00000400000000000000" pitchFamily="2" charset="-78"/>
              </a:rPr>
              <a:t>نتایج مدل معادلات ساختاری تفسیری مشارکت اقتصادی زنان استان خوزستان </a:t>
            </a:r>
            <a:r>
              <a:rPr lang="en-US" sz="16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6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a:solidFill>
                  <a:prstClr val="black"/>
                </a:solidFill>
                <a:ea typeface="Arial" panose="020B0604020202020204" pitchFamily="34" charset="0"/>
                <a:cs typeface="B Zar" panose="00000400000000000000" pitchFamily="2" charset="-78"/>
              </a:rPr>
              <a:t>هدف اصلی پژوهش حاضر شناسایی و رتبه بندی عوامل موثر بر مشارکت اقتصادی زنان استان خوزستان میباشد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در تحقیق حاضر به منظور تحلیل روابط ساختاری بین عاملهای شناسایی شده و رتبه بندی عوامل تاثیر گذار بر مشارکت اقتصادی زنان استان خوزستان از معادلات ساختاری تفسیری از طریق نرم افزار استفاده گردید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a:solidFill>
                <a:prstClr val="black"/>
              </a:solidFill>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4001294"/>
            <a:ext cx="3048000" cy="11030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مشارکت اقتصادی زنان استان خوزستان</a:t>
            </a:r>
            <a:endParaRPr lang="fa-IR" b="1">
              <a:solidFill>
                <a:srgbClr val="FF0000"/>
              </a:solidFill>
            </a:endParaRPr>
          </a:p>
        </p:txBody>
      </p:sp>
    </p:spTree>
    <p:extLst>
      <p:ext uri="{BB962C8B-B14F-4D97-AF65-F5344CB8AC3E}">
        <p14:creationId xmlns:p14="http://schemas.microsoft.com/office/powerpoint/2010/main" val="3981070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این تکنیک ابتدا عوامل موثر </a:t>
            </a:r>
            <a:r>
              <a:rPr lang="fa-IR" smtClean="0">
                <a:ea typeface="Arial" panose="020B0604020202020204" pitchFamily="34" charset="0"/>
                <a:cs typeface="B Zar" panose="00000400000000000000" pitchFamily="2" charset="-78"/>
              </a:rPr>
              <a:t>مسئله </a:t>
            </a:r>
            <a:r>
              <a:rPr lang="fa-IR">
                <a:ea typeface="Arial" panose="020B0604020202020204" pitchFamily="34" charset="0"/>
                <a:cs typeface="B Zar" panose="00000400000000000000" pitchFamily="2" charset="-78"/>
              </a:rPr>
              <a:t>شناسایی شده سپس با استفاده از روش پیشنهادی روابط بین این عوامل و راه دستیابی به پیشرفت توسط این عوامل ارائه میشود اخوان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،ایمانی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مدل سازی ساختاری تفسیری نه تنها بینشی را در خصوص روابط میان عناصر مختلف یک سیستم فراهم حیا  </a:t>
            </a:r>
            <a:r>
              <a:rPr lang="fa-IR" smtClean="0">
                <a:ea typeface="Arial" panose="020B0604020202020204" pitchFamily="34" charset="0"/>
                <a:cs typeface="B Zar" panose="00000400000000000000" pitchFamily="2" charset="-78"/>
              </a:rPr>
              <a:t>می </a:t>
            </a:r>
            <a:r>
              <a:rPr lang="fa-IR">
                <a:ea typeface="Arial" panose="020B0604020202020204" pitchFamily="34" charset="0"/>
                <a:cs typeface="B Zar" panose="00000400000000000000" pitchFamily="2" charset="-78"/>
              </a:rPr>
              <a:t>مایند بلکه ساختاری را مبتنی بر اهمیت و یا تاثیرگذاری عناصر بر همدیگر فراهم مینماید و یا تاثیر گذاری نمایشی تصویری به نمایش </a:t>
            </a:r>
            <a:r>
              <a:rPr lang="fa-IR" smtClean="0">
                <a:ea typeface="Arial" panose="020B0604020202020204" pitchFamily="34" charset="0"/>
                <a:cs typeface="B Zar" panose="00000400000000000000" pitchFamily="2" charset="-78"/>
              </a:rPr>
              <a:t>میگذارد</a:t>
            </a:r>
            <a:endParaRPr lang="fa-IR">
              <a:cs typeface="B Zar" panose="00000400000000000000" pitchFamily="2" charset="-78"/>
            </a:endParaRPr>
          </a:p>
        </p:txBody>
      </p:sp>
    </p:spTree>
    <p:extLst>
      <p:ext uri="{BB962C8B-B14F-4D97-AF65-F5344CB8AC3E}">
        <p14:creationId xmlns:p14="http://schemas.microsoft.com/office/powerpoint/2010/main" val="1133430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ea typeface="Arial" panose="020B0604020202020204" pitchFamily="34" charset="0"/>
                <a:cs typeface="B Zar" panose="00000400000000000000" pitchFamily="2" charset="-78"/>
              </a:rPr>
              <a:t>مدل سازی ساختاری تفسیری پیشنهاد می کند از نظرات خبرگان بر اساس تکنیکهای مختلف مدیریتی از جمله توفان ،فکری گروه اسمی و غیره در توسعه ی روابط محتوایی میان متغیرها استفاده شود فیروزجائیان و همکاران، ۱۳۹۳</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در این تحقیق برای تعیین روابط محتوایی به سازه ها از نظر ۱۲ خبره که پیرامون موضوع اطلاعات کلیدی داشته اند استفاده شد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در پژوهش حاضر بعد از مرور سیستماتیک ادبیات پژوهش و مطالعه بیش از ۱۰۰ مقاله از منابع پرسش نامه ای تنظیم گردید و برای بررسی اعتبار آن در اختیار خبرگان قرار گرفت</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a:solidFill>
                <a:prstClr val="black"/>
              </a:solidFill>
              <a:cs typeface="B Zar" panose="00000400000000000000" pitchFamily="2" charset="-78"/>
            </a:endParaRPr>
          </a:p>
          <a:p>
            <a:endParaRPr lang="fa-IR"/>
          </a:p>
        </p:txBody>
      </p:sp>
      <p:sp>
        <p:nvSpPr>
          <p:cNvPr id="4" name="Flowchart: Process 3"/>
          <p:cNvSpPr/>
          <p:nvPr/>
        </p:nvSpPr>
        <p:spPr>
          <a:xfrm>
            <a:off x="1553029" y="4528457"/>
            <a:ext cx="2902857" cy="12917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مرور سیستماتیک ادبیات</a:t>
            </a:r>
            <a:endParaRPr lang="fa-IR" b="1">
              <a:solidFill>
                <a:srgbClr val="FF0000"/>
              </a:solidFill>
            </a:endParaRPr>
          </a:p>
        </p:txBody>
      </p:sp>
    </p:spTree>
    <p:extLst>
      <p:ext uri="{BB962C8B-B14F-4D97-AF65-F5344CB8AC3E}">
        <p14:creationId xmlns:p14="http://schemas.microsoft.com/office/powerpoint/2010/main" val="2349514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بعد از </a:t>
            </a:r>
            <a:r>
              <a:rPr lang="fa-IR" b="1">
                <a:solidFill>
                  <a:srgbClr val="FF0000"/>
                </a:solidFill>
                <a:latin typeface="Times New Roman" panose="02020603050405020304" pitchFamily="18" charset="0"/>
                <a:ea typeface="Arial" panose="020B0604020202020204" pitchFamily="34" charset="0"/>
                <a:cs typeface="B Zar" panose="00000400000000000000" pitchFamily="2" charset="-78"/>
              </a:rPr>
              <a:t>ارزیابی اعتبار </a:t>
            </a:r>
            <a:r>
              <a:rPr lang="fa-IR" b="1" smtClean="0">
                <a:solidFill>
                  <a:srgbClr val="FF0000"/>
                </a:solidFill>
                <a:latin typeface="Times New Roman" panose="02020603050405020304" pitchFamily="18" charset="0"/>
                <a:ea typeface="Arial" panose="020B0604020202020204" pitchFamily="34" charset="0"/>
                <a:cs typeface="B Zar" panose="00000400000000000000" pitchFamily="2" charset="-78"/>
              </a:rPr>
              <a:t>و</a:t>
            </a:r>
            <a:r>
              <a:rPr lang="fa-IR" sz="1600" b="1">
                <a:solidFill>
                  <a:srgbClr val="FF0000"/>
                </a:solidFill>
                <a:latin typeface="Times New Roman" panose="02020603050405020304" pitchFamily="18" charset="0"/>
                <a:ea typeface="Arial" panose="020B0604020202020204" pitchFamily="34" charset="0"/>
                <a:cs typeface="B Zar" panose="00000400000000000000" pitchFamily="2" charset="-78"/>
              </a:rPr>
              <a:t> </a:t>
            </a:r>
            <a:r>
              <a:rPr lang="fa-IR" b="1" smtClean="0">
                <a:solidFill>
                  <a:srgbClr val="FF0000"/>
                </a:solidFill>
                <a:ea typeface="Arial" panose="020B0604020202020204" pitchFamily="34" charset="0"/>
                <a:cs typeface="B Zar" panose="00000400000000000000" pitchFamily="2" charset="-78"/>
              </a:rPr>
              <a:t>پایایی </a:t>
            </a:r>
            <a:r>
              <a:rPr lang="fa-IR">
                <a:ea typeface="Arial" panose="020B0604020202020204" pitchFamily="34" charset="0"/>
                <a:cs typeface="B Zar" panose="00000400000000000000" pitchFamily="2" charset="-78"/>
              </a:rPr>
              <a:t>مقیاس ۱۰ عامل تاثیرگذار بر مشارکت اقتصادی زنان استان خوزستان شناسایی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برای این موضوع از شاخص نسبت روایی محتوایی ا</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لاوشه استفاده شد نتایج اعتبار و پایایی مقیاس ۱۰ عامل به صورت جدول ۱ میباشد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518294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Autofit/>
          </a:bodyPr>
          <a:lstStyle/>
          <a:p>
            <a:r>
              <a:rPr lang="fa-IR" sz="2000">
                <a:ea typeface="Arial" panose="020B0604020202020204" pitchFamily="34" charset="0"/>
                <a:cs typeface="B Zar" panose="00000400000000000000" pitchFamily="2" charset="-78"/>
              </a:rPr>
              <a:t>جدول شماره ۱</a:t>
            </a:r>
            <a:r>
              <a:rPr lang="en-US" sz="2000" smtClean="0">
                <a:effectLst/>
                <a:latin typeface="Arial" panose="020B0604020202020204" pitchFamily="34" charset="0"/>
                <a:ea typeface="Arial" panose="020B0604020202020204" pitchFamily="34" charset="0"/>
                <a:cs typeface="B Zar" panose="00000400000000000000" pitchFamily="2" charset="-78"/>
              </a:rPr>
              <a:t>: </a:t>
            </a:r>
            <a:r>
              <a:rPr lang="fa-IR" sz="2000" smtClean="0">
                <a:effectLst/>
                <a:latin typeface="Arial" panose="020B0604020202020204" pitchFamily="34" charset="0"/>
                <a:ea typeface="Arial" panose="020B0604020202020204" pitchFamily="34" charset="0"/>
                <a:cs typeface="B Zar" panose="00000400000000000000" pitchFamily="2" charset="-78"/>
              </a:rPr>
              <a:t>اعتبار سنجی شاخصها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درصد اعتبار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en-US" sz="2000" smtClean="0">
                <a:effectLst/>
                <a:latin typeface="Arial" panose="020B0604020202020204" pitchFamily="34" charset="0"/>
                <a:ea typeface="Arial" panose="020B0604020202020204" pitchFamily="34" charset="0"/>
                <a:cs typeface="B Zar" panose="00000400000000000000" pitchFamily="2" charset="-78"/>
              </a:rPr>
              <a:t>%A-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۷۹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۷۶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۷۶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شاخص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r>
              <a:rPr lang="fa-IR" sz="2000">
                <a:ea typeface="Arial" panose="020B0604020202020204" pitchFamily="34" charset="0"/>
                <a:cs typeface="B Zar" panose="00000400000000000000" pitchFamily="2" charset="-78"/>
              </a:rPr>
              <a:t>سرمایه ی اجتماعی </a:t>
            </a:r>
            <a:r>
              <a:rPr lang="en-US" sz="11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1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sz="2000">
              <a:cs typeface="B Zar" panose="00000400000000000000" pitchFamily="2" charset="-78"/>
            </a:endParaRPr>
          </a:p>
        </p:txBody>
      </p:sp>
    </p:spTree>
    <p:extLst>
      <p:ext uri="{BB962C8B-B14F-4D97-AF65-F5344CB8AC3E}">
        <p14:creationId xmlns:p14="http://schemas.microsoft.com/office/powerpoint/2010/main" val="3735297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از طرف دیگر توسعه اقتصادی طبق مدل روستو همراه با افزایش سطح تحصیلات کاهش نرخ زاد و ولد و تغییر در نسبت مشارکت مردان و زنان در نیروی کار کشور و پر رنگ شدن نقش زنان در نیروی کار میباشد لذا عرضه نیروی کار زنان میتواند هم محرک و هم نتیجه ای از توسعه اقتصادی کشورها باشد بصیری و صادقی عمر و آبادی ۱۲</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400" smtClean="0">
                <a:solidFill>
                  <a:prstClr val="black"/>
                </a:solidFill>
                <a:latin typeface="Arial" panose="020B0604020202020204" pitchFamily="34" charset="0"/>
                <a:ea typeface="Arial" panose="020B0604020202020204" pitchFamily="34" charset="0"/>
                <a:cs typeface="B Zar" panose="00000400000000000000" pitchFamily="2" charset="-78"/>
              </a:rPr>
              <a:t>۱۳۹۶</a:t>
            </a:r>
            <a:endParaRPr lang="fa-IR" sz="2400">
              <a:solidFill>
                <a:prstClr val="black"/>
              </a:solidFill>
              <a:cs typeface="B Zar" panose="00000400000000000000" pitchFamily="2" charset="-78"/>
            </a:endParaRPr>
          </a:p>
        </p:txBody>
      </p:sp>
    </p:spTree>
    <p:extLst>
      <p:ext uri="{BB962C8B-B14F-4D97-AF65-F5344CB8AC3E}">
        <p14:creationId xmlns:p14="http://schemas.microsoft.com/office/powerpoint/2010/main" val="1070242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r>
              <a:rPr lang="fa-IR" sz="2000">
                <a:solidFill>
                  <a:prstClr val="black"/>
                </a:solidFill>
                <a:ea typeface="Arial" panose="020B0604020202020204" pitchFamily="34" charset="0"/>
                <a:cs typeface="B Zar" panose="00000400000000000000" pitchFamily="2" charset="-78"/>
              </a:rPr>
              <a:t>نگرش جامعه نسبت به کار کردن زنان و مردسالاری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قوانین و مقررات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تحصیلات و آگاهی زنان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en-US" sz="2000">
                <a:solidFill>
                  <a:prstClr val="black"/>
                </a:solidFill>
                <a:latin typeface="Arial" panose="020B0604020202020204" pitchFamily="34" charset="0"/>
                <a:ea typeface="Arial" panose="020B0604020202020204" pitchFamily="34" charset="0"/>
                <a:cs typeface="B Zar" panose="00000400000000000000" pitchFamily="2" charset="-78"/>
              </a:rPr>
              <a:t>%09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۶۳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en-US" sz="2000">
                <a:solidFill>
                  <a:prstClr val="black"/>
                </a:solidFill>
                <a:latin typeface="Arial" panose="020B0604020202020204" pitchFamily="34" charset="0"/>
                <a:ea typeface="Arial" panose="020B0604020202020204" pitchFamily="34" charset="0"/>
                <a:cs typeface="B Zar" panose="00000400000000000000" pitchFamily="2" charset="-78"/>
              </a:rPr>
              <a:t>%v\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en-US" sz="2000">
                <a:solidFill>
                  <a:prstClr val="black"/>
                </a:solidFill>
                <a:latin typeface="Arial" panose="020B0604020202020204" pitchFamily="34" charset="0"/>
                <a:ea typeface="Arial" panose="020B0604020202020204" pitchFamily="34" charset="0"/>
                <a:cs typeface="B Zar" panose="00000400000000000000" pitchFamily="2" charset="-78"/>
              </a:rPr>
              <a:t>%99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٪۶۱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۶۶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نرخ بیکاری زنان و مردان و کل اقتصاد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مهارت های فنی و حرفه ای زنان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نرخ باروری و بعد خانوار</a:t>
            </a:r>
            <a:r>
              <a:rPr lang="en-US" sz="2000">
                <a:solidFill>
                  <a:prstClr val="black"/>
                </a:solidFill>
                <a:latin typeface="Arial" panose="020B0604020202020204" pitchFamily="34" charset="0"/>
                <a:ea typeface="Arial" panose="020B0604020202020204" pitchFamily="34" charset="0"/>
                <a:cs typeface="B Zar" panose="00000400000000000000" pitchFamily="2" charset="-78"/>
              </a:rPr>
              <a:t> .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تورم و بی ثباتی اقتصادی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امنیت اجتماعی و روانی در جامعه </a:t>
            </a:r>
            <a: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1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000">
                <a:solidFill>
                  <a:prstClr val="black"/>
                </a:solidFill>
                <a:ea typeface="Arial" panose="020B0604020202020204" pitchFamily="34" charset="0"/>
                <a:cs typeface="B Zar" panose="00000400000000000000" pitchFamily="2" charset="-78"/>
              </a:rPr>
              <a:t>روشگاه خاله ها نشانه عملکرد و سالمات فرح</a:t>
            </a:r>
            <a:endParaRPr lang="fa-IR" sz="2000">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18996557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با توجه به تعداد ۱۲ خبره در این مطالعه بالاتر بودن شاخص نسبت روایی محتوایی از درصد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ea typeface="Arial" panose="020B0604020202020204" pitchFamily="34" charset="0"/>
                <a:cs typeface="B Zar" panose="00000400000000000000" pitchFamily="2" charset="-78"/>
              </a:rPr>
              <a:t>٪۵۶ نشان دهنده اعتبار لازم برای ورود شاخص به مدل میباشد در این پژوهش از روش الاوشه برای تعیین روایی محتوایی استفاده شده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جدول ۲ تفسیر مقدار روایی محتوایی مورد پذیرش متناظر با اجزای تشکیل دهنده پانل آمده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طور کلی هر چقدر تعداد اعضای پانل بیشتر باشد شاخص روایی محتوایی مورد پذیرش مقدار کمتری خواهد داشت بغوری و همکاران ۱۳۹۱ ۹۰ در این پژوهش تعداد خبرگان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۱۲ نفر </a:t>
            </a:r>
            <a:r>
              <a:rPr lang="fa-IR" smtClean="0">
                <a:effectLst/>
                <a:latin typeface="Arial" panose="020B0604020202020204" pitchFamily="34" charset="0"/>
                <a:ea typeface="Arial" panose="020B0604020202020204" pitchFamily="34" charset="0"/>
                <a:cs typeface="B Zar" panose="00000400000000000000" pitchFamily="2" charset="-78"/>
              </a:rPr>
              <a:t>بوده بنابراین روایی محتوایی ۰۱۵۶ مورد قبول میباشد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جدول</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fa-IR" smtClean="0">
              <a:effectLst/>
              <a:latin typeface="Arial" panose="020B0604020202020204" pitchFamily="34" charset="0"/>
              <a:ea typeface="Arial" panose="020B0604020202020204" pitchFamily="34" charset="0"/>
              <a:cs typeface="B Zar" panose="00000400000000000000" pitchFamily="2" charset="-78"/>
            </a:endParaRPr>
          </a:p>
          <a:p>
            <a:pPr algn="just"/>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5346590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mtClean="0">
                <a:solidFill>
                  <a:srgbClr val="FF0000"/>
                </a:solidFill>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ساختاری تفسیری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بعد از شناساسی عوامل یاد شده ماتریس ۱۰ ۱۰ تنظیم گردید و با مراجعه به دیدگاه خبرگان ۱۲</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نفر از متخصیص اعم از اساتید رشته اقتصاد و جامعه شناسی و کارشناسان ارشد دستگاههای اجرایی میانگین دیدگاههای خبرگان در رابطه با اهمیت عامل در تبیین مسئله از صفر مبنی بر عدم رابطه تا ۳ مبنی بر رابطه قوی در محیط نرم افزار میک مک وارد 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این پژوهش به منظور شناسایی اثرات مستقیم سازههای شناسایی شده بر </a:t>
            </a:r>
            <a:r>
              <a:rPr lang="fa-IR" b="1" smtClean="0">
                <a:solidFill>
                  <a:srgbClr val="FF0000"/>
                </a:solidFill>
                <a:effectLst/>
                <a:latin typeface="Arial" panose="020B0604020202020204" pitchFamily="34" charset="0"/>
                <a:ea typeface="Arial" panose="020B0604020202020204" pitchFamily="34" charset="0"/>
                <a:cs typeface="B Zar" panose="00000400000000000000" pitchFamily="2" charset="-78"/>
              </a:rPr>
              <a:t>مشارکت اقتصادی زنان </a:t>
            </a:r>
            <a:r>
              <a:rPr lang="fa-IR" smtClean="0">
                <a:effectLst/>
                <a:latin typeface="Arial" panose="020B0604020202020204" pitchFamily="34" charset="0"/>
                <a:ea typeface="Arial" panose="020B0604020202020204" pitchFamily="34" charset="0"/>
                <a:cs typeface="B Zar" panose="00000400000000000000" pitchFamily="2" charset="-78"/>
              </a:rPr>
              <a:t>استان خوزستان بر اساس دیدگاه خبرگان ماتریس اثرات مستقیم از طریق نرم افزار میک مک</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محاسبه گردید</a:t>
            </a:r>
            <a:r>
              <a:rPr lang="en-US" smtClean="0">
                <a:effectLst/>
                <a:latin typeface="Arial" panose="020B0604020202020204" pitchFamily="34" charset="0"/>
                <a:ea typeface="Arial" panose="020B0604020202020204" pitchFamily="34" charset="0"/>
                <a:cs typeface="B Zar" panose="00000400000000000000" pitchFamily="2" charset="-78"/>
              </a:rPr>
              <a:t>.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330078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ea typeface="Arial" panose="020B0604020202020204" pitchFamily="34" charset="0"/>
                <a:cs typeface="B Zar" panose="00000400000000000000" pitchFamily="2" charset="-78"/>
              </a:rPr>
              <a:t>طبق نتایج اولیه نرم افزار میک ،میک درجه ی پرشدگی ماتریس ۸۹ درصد بوده است</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این شاخص نشان میدهد که متغیرهای شناسایی شده ۸۹ درصد بر یکدیگر تاثیر دارند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از مجموع ۸۹ ،رابطه از منظر ،خبرگان ۱۱ مورد بر یکدیگر تاثیر ،نداشته رابطهی ۴۵ مورد، ضعیف و ۳۹ مورد رابطهی متوسط و ۵ مورد رابطه ی قوی ارزیابی شده است</a:t>
            </a:r>
            <a:endParaRPr lang="fa-IR"/>
          </a:p>
        </p:txBody>
      </p:sp>
    </p:spTree>
    <p:extLst>
      <p:ext uri="{BB962C8B-B14F-4D97-AF65-F5344CB8AC3E}">
        <p14:creationId xmlns:p14="http://schemas.microsoft.com/office/powerpoint/2010/main" val="1744072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است بعد از سه بار چرخش داده ای ماتریس از مطلوبیت برخوردار بوده که این نیز روایی بالای جدول ماتریس و پاسخهای خبرگان را نشان میدهد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ماتریس تقاطع جمع اعداد سطرهای هر عامل به عنوان میزان تاثیرگذاری و جمع ستونی هر عامل آن را از عوامل دیگرن نشان میدهدمیزان تاثیر پذیری </a:t>
            </a:r>
            <a:endParaRPr lang="fa-IR">
              <a:cs typeface="B Zar" panose="00000400000000000000" pitchFamily="2" charset="-78"/>
            </a:endParaRPr>
          </a:p>
        </p:txBody>
      </p:sp>
      <p:sp>
        <p:nvSpPr>
          <p:cNvPr id="4" name="Flowchart: Process 3"/>
          <p:cNvSpPr/>
          <p:nvPr/>
        </p:nvSpPr>
        <p:spPr>
          <a:xfrm>
            <a:off x="838200" y="3628571"/>
            <a:ext cx="3018972" cy="13788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میزان تاثیر پذیری</a:t>
            </a:r>
            <a:endParaRPr lang="fa-IR" b="1">
              <a:solidFill>
                <a:srgbClr val="FF0000"/>
              </a:solidFill>
            </a:endParaRPr>
          </a:p>
        </p:txBody>
      </p:sp>
    </p:spTree>
    <p:extLst>
      <p:ext uri="{BB962C8B-B14F-4D97-AF65-F5344CB8AC3E}">
        <p14:creationId xmlns:p14="http://schemas.microsoft.com/office/powerpoint/2010/main" val="42804375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نقشه پراکندگی عوامل تاثیرگذار بر مشارکت اقتصادی زنان استان خوزستان نشان میدهد که متغیرهای چون سرمایهی ،اجتماعی نگرش جامعه نسبت به کار کردن زنان و مرد سالاری و تحصیلات و آگاهی زنان که در بالای نمودار قرار گرفته اند؛ نقش مهمی در تییین متغیر وابسته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fa-IR">
                <a:ea typeface="Arial" panose="020B0604020202020204" pitchFamily="34" charset="0"/>
                <a:cs typeface="B Zar" panose="00000400000000000000" pitchFamily="2" charset="-78"/>
              </a:rPr>
              <a:t>مشارکت اقتصادی زنان دارند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3759200"/>
            <a:ext cx="4314371" cy="17417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متغیر وابسته </a:t>
            </a:r>
            <a:r>
              <a:rPr lang="en-US" sz="1600" b="1">
                <a:solidFill>
                  <a:srgbClr val="FF0000"/>
                </a:solidFill>
                <a:latin typeface="Times New Roman" panose="02020603050405020304" pitchFamily="18" charset="0"/>
                <a:ea typeface="Times New Roman" panose="02020603050405020304" pitchFamily="18" charset="0"/>
                <a:cs typeface="B Zar" panose="00000400000000000000" pitchFamily="2" charset="-78"/>
              </a:rPr>
              <a:t/>
            </a:r>
            <a:br>
              <a:rPr lang="en-US" sz="1600" b="1">
                <a:solidFill>
                  <a:srgbClr val="FF0000"/>
                </a:solidFill>
                <a:latin typeface="Times New Roman" panose="02020603050405020304" pitchFamily="18" charset="0"/>
                <a:ea typeface="Times New Roman" panose="02020603050405020304" pitchFamily="18" charset="0"/>
                <a:cs typeface="B Zar" panose="00000400000000000000" pitchFamily="2" charset="-78"/>
              </a:rPr>
            </a:br>
            <a:r>
              <a:rPr lang="fa-IR" sz="2800" b="1">
                <a:solidFill>
                  <a:srgbClr val="FF0000"/>
                </a:solidFill>
                <a:ea typeface="Arial" panose="020B0604020202020204" pitchFamily="34" charset="0"/>
                <a:cs typeface="B Zar" panose="00000400000000000000" pitchFamily="2" charset="-78"/>
              </a:rPr>
              <a:t>مشارکت اقتصادی زنان</a:t>
            </a:r>
            <a:endParaRPr lang="fa-IR" b="1">
              <a:solidFill>
                <a:srgbClr val="FF0000"/>
              </a:solidFill>
            </a:endParaRPr>
          </a:p>
        </p:txBody>
      </p:sp>
    </p:spTree>
    <p:extLst>
      <p:ext uri="{BB962C8B-B14F-4D97-AF65-F5344CB8AC3E}">
        <p14:creationId xmlns:p14="http://schemas.microsoft.com/office/powerpoint/2010/main" val="31274927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در همه جوامع نیروی کار از </a:t>
            </a:r>
            <a:r>
              <a:rPr lang="fa-IR" b="1">
                <a:solidFill>
                  <a:srgbClr val="FF0000"/>
                </a:solidFill>
                <a:ea typeface="Arial" panose="020B0604020202020204" pitchFamily="34" charset="0"/>
                <a:cs typeface="B Zar" panose="00000400000000000000" pitchFamily="2" charset="-78"/>
              </a:rPr>
              <a:t>مهمترین عوامل تولید </a:t>
            </a:r>
            <a:r>
              <a:rPr lang="fa-IR">
                <a:ea typeface="Arial" panose="020B0604020202020204" pitchFamily="34" charset="0"/>
                <a:cs typeface="B Zar" panose="00000400000000000000" pitchFamily="2" charset="-78"/>
              </a:rPr>
              <a:t>به شمار میرود و درآمد حاصل از آن همیشه بخش بزرگی از درآمد ملی هر کشور را تشکیل میدهد نظر به این که جوامع مختلف در زمان رشد سریع اقتصادی به نیروی کار نیاز دارند و زنان نیز نیمی از جمعیت جهان را تشکیل میدهند، جمعیت زنان باید بخشی از نیروی کار مورد نیاز جامعه را تأمین کنند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40040963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بدون تردید نیروی کار زنان در توسعه اقتصادی کشورها نقش مهمی دارد و به همین دلیل کشورهای پیشرفته در روند صنعتی شدن به طور مداوم بر نرخ مشارکت زنان در تولید افزوده اند</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برقی و همکاران ۱۳۹۰ حضور زنان در بازار کار بر حسب اوضاع ،محیطی، اقتصادی، اجتماعی، فرهنگی و سیاسی هر کشور متفاوت بوده و به عوامل گوناگونی از جمله سطح تحصیلات زنان سیاستهای دولت در جهت تقویت سطح آموزش و اشتغال زنان توزیع درآمد و هزینه خانوار، نرخ بیکاری نرخ ،باروری شرایط محیطی خانواده و سایر عوامل فرهنگی و اجتماعی بستگی دارد در حالی که در کشورهای پیشرفته سهم زنان در اشتغال و حرفه پیشرفته افزایش چشمگیری یافته است در کشورهای در حال توسعه نقش زنان در بخش کشاورزی کارهای بی مزد خانه و فعالیتهای غیر رسمی بیش تر مشاهده میشود</a:t>
            </a:r>
            <a:endParaRPr lang="fa-IR"/>
          </a:p>
        </p:txBody>
      </p:sp>
    </p:spTree>
    <p:extLst>
      <p:ext uri="{BB962C8B-B14F-4D97-AF65-F5344CB8AC3E}">
        <p14:creationId xmlns:p14="http://schemas.microsoft.com/office/powerpoint/2010/main" val="7894649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ساختاری تفسیری جامعه از این نیروی بالقوه و دستیابی به توسعه را فراهم آورد اشتغال زنان از جمله </a:t>
            </a:r>
            <a:r>
              <a:rPr lang="fa-IR">
                <a:solidFill>
                  <a:srgbClr val="FF0000"/>
                </a:solidFill>
                <a:ea typeface="Arial" panose="020B0604020202020204" pitchFamily="34" charset="0"/>
                <a:cs typeface="B Zar" panose="00000400000000000000" pitchFamily="2" charset="-78"/>
              </a:rPr>
              <a:t>سیستم های پیچیده اقتصادی </a:t>
            </a:r>
            <a:r>
              <a:rPr lang="en-US" smtClean="0">
                <a:solidFill>
                  <a:srgbClr val="FF0000"/>
                </a:solidFill>
                <a:effectLst/>
                <a:latin typeface="Arial" panose="020B0604020202020204" pitchFamily="34" charset="0"/>
                <a:ea typeface="Arial" panose="020B0604020202020204" pitchFamily="34" charset="0"/>
                <a:cs typeface="B Zar" panose="00000400000000000000" pitchFamily="2" charset="-78"/>
              </a:rPr>
              <a:t>- </a:t>
            </a:r>
            <a:r>
              <a:rPr lang="fa-IR" smtClean="0">
                <a:solidFill>
                  <a:srgbClr val="FF0000"/>
                </a:solidFill>
                <a:effectLst/>
                <a:latin typeface="Arial" panose="020B0604020202020204" pitchFamily="34" charset="0"/>
                <a:ea typeface="Arial" panose="020B0604020202020204" pitchFamily="34" charset="0"/>
                <a:cs typeface="B Zar" panose="00000400000000000000" pitchFamily="2" charset="-78"/>
              </a:rPr>
              <a:t>اجتماعی </a:t>
            </a:r>
            <a:r>
              <a:rPr lang="fa-IR" smtClean="0">
                <a:effectLst/>
                <a:latin typeface="Arial" panose="020B0604020202020204" pitchFamily="34" charset="0"/>
                <a:ea typeface="Arial" panose="020B0604020202020204" pitchFamily="34" charset="0"/>
                <a:cs typeface="B Zar" panose="00000400000000000000" pitchFamily="2" charset="-78"/>
              </a:rPr>
              <a:t>است که سیاست گذاریهای به ظاهر موثر در جهت تقویت نرخ مشارکت زنان میتواند به علت اثرات جانبی یا بازخوردهای به وجود آمده از طرف سایر اجزای سیستم نتیجه کاملا معکوسی به بار آورد رجائیان و باقرپور، ۱۳۹۴</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41035306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در این مطالعه از مدلسازی ساختاری تفسیری از طریق نرم افزار این مطالعه مبتنی بر نظر خبرگان در سال ۱۳۹۸ در استان خوزستان انجام شده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 اساس رتبه بندی نرم افزار میک مک میتوان گفت که سرمایه ی اجتماعی رتبه ی اول عوامل موثر بر مشارکت اقتصادی زنان استان خوزستان با استفاده از مدلسازی ساختاری تفسیری را کسب کرده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این نتایج منطبق بر مطالعات وهن ورش و هانیش ،</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۲۰۱۹</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یانگ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آسونگو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۲۰۲۰ می</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باشد</a:t>
            </a:r>
            <a:endParaRPr lang="fa-IR">
              <a:cs typeface="B Zar" panose="00000400000000000000" pitchFamily="2" charset="-78"/>
            </a:endParaRPr>
          </a:p>
        </p:txBody>
      </p:sp>
      <p:sp>
        <p:nvSpPr>
          <p:cNvPr id="4" name="Flowchart: Process 3"/>
          <p:cNvSpPr/>
          <p:nvPr/>
        </p:nvSpPr>
        <p:spPr>
          <a:xfrm>
            <a:off x="838200" y="4165600"/>
            <a:ext cx="3236686" cy="11611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مدلسازی ساختاری تفسیری</a:t>
            </a:r>
            <a:endParaRPr lang="fa-IR" b="1">
              <a:solidFill>
                <a:srgbClr val="FF0000"/>
              </a:solidFill>
            </a:endParaRPr>
          </a:p>
        </p:txBody>
      </p:sp>
    </p:spTree>
    <p:extLst>
      <p:ext uri="{BB962C8B-B14F-4D97-AF65-F5344CB8AC3E}">
        <p14:creationId xmlns:p14="http://schemas.microsoft.com/office/powerpoint/2010/main" val="7273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با وارد شدن زنان در نیروی کاره رشد اقتصادی کشورها در واکنش به بالا رفتن عرضه کار افزایش می یابد و به طور معکوس مخصوصا در کشورهای توسعه یافته که با محدودیتهای اجتماعی و اقتصادی مشارکت زنان در نیروی کار کمتری برخوردارند افزایش رشد و توسعه اقتصادی باعث بهبود وضعیت کار زنان در این کشورها شده است ویریک ۱۵</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۲۰۱۴ بیانیه پنج هدف توسعه پایدار ملل را به برابری جنسیتی و توانمندسازی زنان دعوت میکند</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 </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۲۰۱۱</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sz="2400">
              <a:solidFill>
                <a:prstClr val="black"/>
              </a:solidFill>
              <a:cs typeface="B Zar" panose="00000400000000000000" pitchFamily="2" charset="-78"/>
            </a:endParaRPr>
          </a:p>
          <a:p>
            <a:endParaRPr lang="fa-IR"/>
          </a:p>
        </p:txBody>
      </p:sp>
      <p:sp>
        <p:nvSpPr>
          <p:cNvPr id="4" name="Flowchart: Process 3"/>
          <p:cNvSpPr/>
          <p:nvPr/>
        </p:nvSpPr>
        <p:spPr>
          <a:xfrm>
            <a:off x="838200" y="4001294"/>
            <a:ext cx="3802743" cy="16981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Arial" panose="020B0604020202020204" pitchFamily="34" charset="0"/>
                <a:ea typeface="Arial" panose="020B0604020202020204" pitchFamily="34" charset="0"/>
                <a:cs typeface="B Zar" panose="00000400000000000000" pitchFamily="2" charset="-78"/>
              </a:rPr>
              <a:t>برابری جنسیتی و توانمندسازی زنان</a:t>
            </a:r>
            <a:endParaRPr lang="fa-IR" b="1">
              <a:solidFill>
                <a:srgbClr val="FF0000"/>
              </a:solidFill>
            </a:endParaRPr>
          </a:p>
        </p:txBody>
      </p:sp>
    </p:spTree>
    <p:extLst>
      <p:ext uri="{BB962C8B-B14F-4D97-AF65-F5344CB8AC3E}">
        <p14:creationId xmlns:p14="http://schemas.microsoft.com/office/powerpoint/2010/main" val="17069584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 منطبق بر نظریه جامعه شناختی ،تضاد سلطه ی مردان بر زنان و روابط بین این دو جنس در فرآیند تولید شکل میگیرد و در این جریان تکامل جوامع، مردان به روشهای تولیدی جدید دست یافته و زنان در خانه برای فرزندزایی و پرورش کودکان باقی میمانند سرمایه اجتماعی از شاخصهایی است که مبتنی بر این تئوریها میتواند مشارکت زنان در جامعه را محدود و یا گسترش دهد منطبق برنتایج مدل سازی ساختاری تفسیری، نگرش جامعه نسبت به کار کردن زنان و مرد سالاری رتبه دوم عوامل موثر بر مشارکت اقتصادی زنان استان خوزستان را بدست آورده است</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4238171"/>
            <a:ext cx="3846285" cy="13643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تضاد سلطه ی مردان بر زنان</a:t>
            </a:r>
            <a:endParaRPr lang="fa-IR" b="1">
              <a:solidFill>
                <a:srgbClr val="FF0000"/>
              </a:solidFill>
            </a:endParaRPr>
          </a:p>
        </p:txBody>
      </p:sp>
    </p:spTree>
    <p:extLst>
      <p:ext uri="{BB962C8B-B14F-4D97-AF65-F5344CB8AC3E}">
        <p14:creationId xmlns:p14="http://schemas.microsoft.com/office/powerpoint/2010/main" val="3425511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این نتایج منطبق بر مطالعات یانگ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۲۰۱۸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و آسونگو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۲۰۲۰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میباشد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به بیان دیگر این نتایج منطبق بر نظریه جداسازی بازار کار است که بیان میکند شغلها بر اساس جنسیت به دو بخش شغلهای باثبات یا درآمد خوب و دارای فرصت بیشتر برای مردان بازار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اولیه و مشاغلی با مزد پایین، امنیت شغلي کرم و امکان پیشرفت محدود برای زنان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بازار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ثانویه تقسیم می شوند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لذا شاخص هایی همچون نگرش جامعه نسبت به کار کردن زنان و مردسالاری بر مشارکت اقتصادی زنان موثر است</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Alternate Process 3"/>
          <p:cNvSpPr/>
          <p:nvPr/>
        </p:nvSpPr>
        <p:spPr>
          <a:xfrm>
            <a:off x="838200" y="4354285"/>
            <a:ext cx="3483428" cy="1436915"/>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به کار کردن زنان و مردسالاری</a:t>
            </a:r>
            <a:endParaRPr lang="fa-IR" b="1">
              <a:solidFill>
                <a:srgbClr val="FF0000"/>
              </a:solidFill>
            </a:endParaRPr>
          </a:p>
        </p:txBody>
      </p:sp>
    </p:spTree>
    <p:extLst>
      <p:ext uri="{BB962C8B-B14F-4D97-AF65-F5344CB8AC3E}">
        <p14:creationId xmlns:p14="http://schemas.microsoft.com/office/powerpoint/2010/main" val="14338713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همچنین نتایج تحقیق حاکی از آن است که تحصیلات و آگاهی زنان رتبه ی سوم در مقایسه با سایر متغیرهای وارد شده در ،مدل نقش مهمی در مشارکت اقتصادی زنان استان خوزستان دارا میباشد این نتایج منطبق بر مطالعات و هن ورش و هانیش</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۲۰۱۹</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و یونت و همکاران</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۲۰۱۸</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میباشد</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نتایج این مطالعه مبتنی بر نظریات فیمینیستی جامعه شناختی مطرح میباشد که معتقدند زنان دارای تحصیلات ،بالا مجرد و یا بدون ،بچه معمولا دارای فعالیت اقتصادی منظم و بالاتری هستند</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endParaRPr lang="fa-IR">
              <a:solidFill>
                <a:prstClr val="black"/>
              </a:solidFill>
              <a:cs typeface="B Zar" panose="00000400000000000000" pitchFamily="2" charset="-78"/>
            </a:endParaRPr>
          </a:p>
          <a:p>
            <a:endParaRPr lang="fa-IR"/>
          </a:p>
        </p:txBody>
      </p:sp>
      <p:sp>
        <p:nvSpPr>
          <p:cNvPr id="4" name="Flowchart: Process 3"/>
          <p:cNvSpPr/>
          <p:nvPr/>
        </p:nvSpPr>
        <p:spPr>
          <a:xfrm>
            <a:off x="838200" y="4001294"/>
            <a:ext cx="3846285" cy="15530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نظریات فیمینیستی جامعه شناختی</a:t>
            </a:r>
            <a:endParaRPr lang="fa-IR" b="1">
              <a:solidFill>
                <a:srgbClr val="FF0000"/>
              </a:solidFill>
            </a:endParaRPr>
          </a:p>
        </p:txBody>
      </p:sp>
    </p:spTree>
    <p:extLst>
      <p:ext uri="{BB962C8B-B14F-4D97-AF65-F5344CB8AC3E}">
        <p14:creationId xmlns:p14="http://schemas.microsoft.com/office/powerpoint/2010/main" val="40443571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نقشه پراکندگی عوامل تاثیرگذار بر مشارکت اقتصادی زنان استان خوزستان نشان میدهد که متغیرهای چون سرمایهی ،اجتماعی نگرش جامعه نسبت به کار کردن زنان و مرد سالاری و تحصیلات و آگاهی زنان که در بالای نمودار قرار گرفته اند نقش مهمی در تعیین متغیر وابسته</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01143"/>
            <a:ext cx="3614057" cy="14399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زنان و مرد سالاری و تحصیلات و آگاهی زنان</a:t>
            </a:r>
            <a:endParaRPr lang="fa-IR" b="1">
              <a:solidFill>
                <a:srgbClr val="FF0000"/>
              </a:solidFill>
            </a:endParaRPr>
          </a:p>
        </p:txBody>
      </p:sp>
    </p:spTree>
    <p:extLst>
      <p:ext uri="{BB962C8B-B14F-4D97-AF65-F5344CB8AC3E}">
        <p14:creationId xmlns:p14="http://schemas.microsoft.com/office/powerpoint/2010/main" val="10634244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مشارکت اقتصادی زنان دارند در همه جوامع نیروی کار از مهمترین عوامل تولید به شمار می رود و درآمد حاصل از آن همیشه بخش بزرگی از درآمد ملی هر کشور را تشکیل میدهد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نظر به این که جوامع مختلف در زمان رشد سریع اقتصادی به نیروی کار نیاز دارند و زنان نیز نیمی از جمعیت جهان را تشکیل میدهند جمعیت زنان باید بخشی از نیروی کار مورد نیاز جامعه را تأمین کنند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بدون تردید نیروی کار زنان در توسعه اقتصادی کشورها نقش مهمی دارد و به همین دلیل کشورهای پیشرفته در روند صنعتی شدن به طور مداوم بر نرخ مشارکت زنان در تولید افزوده اند</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برقی و همکاران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توجه به وضعیت اشتغال زنان و هدایت آنها به بازار کار میتواند زمینه بهره گیری بهتر جامعه از این نیروی بالقوه و دستیابی به توسعه را فراهم آورد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9668757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اشتغال زنان از جمله سیستمهای پیچیده اقتصادی</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اجتماعی است که سیاست گذاریهای به ظاهر موثر در جهت تقویت ترخ مشارکت زنان میتواند به علت اثرات جانبی یا بازخوردهای به وجود آمده از طرف سایر اجزای سیستم نتیجه کاملاً معکوسی به بار آورد رجائیان و باقرپور ۱۳۹۴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پایین بودن ترخ مشارکت جمعیت زنان فعال در کشورهای اسلامی و ضرورت ارتقای آن در ارتباط با توسعه همه جانبه در این کشورها به ویژه با توجه به افزایش نسبت زنان با تحصیلات عالی بازنگری سازکار و کارهای موجود را در چارچوب نظریه های علمی مربوط به توسعه اجتناب ناپذیر می کند از ندی و همکاران، ۱۳۹۱</a:t>
            </a:r>
            <a:r>
              <a:rPr lang="en-US" smtClean="0">
                <a:effectLst/>
                <a:latin typeface="Arial" panose="020B0604020202020204" pitchFamily="34" charset="0"/>
                <a:ea typeface="Arial" panose="020B0604020202020204" pitchFamily="34" charset="0"/>
                <a:cs typeface="B Zar" panose="00000400000000000000" pitchFamily="2" charset="-78"/>
              </a:rPr>
              <a:t>)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338756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z="2400">
                <a:solidFill>
                  <a:prstClr val="black"/>
                </a:solidFill>
                <a:ea typeface="Arial" panose="020B0604020202020204" pitchFamily="34" charset="0"/>
                <a:cs typeface="B Zar" panose="00000400000000000000" pitchFamily="2" charset="-78"/>
              </a:rPr>
              <a:t>با توجه به نتایج تحقیق پیشنهادات کاربردی عبارتند از تقویت سرمایه اجتماعی زنان در جامعه از طریق حمایت همه جانبه از زنان در بازار کار رفع موانع ادامه تحصیل زنان در جامعه از طریق توانمندسازی آموزشی و آگاه سازی تهیهی و بخش فیلمها و کلیپهایی در راستای تقویت نگرشهای تواناز ساز به زنان و کاهش مرد ،سالاری حمایت حقوقی از زنان در بازار کار از طریق تصویب آیین نامههای حمایتگر و</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انجام اقدامات و</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انجام اقدامات فرهنگی و آموزشی جهت تغییر نگرش جامعه نسبت به کار کردن زنان همچنین اصلاح قوانین و مقررات در جامعه به نفع و حمایت اشتغال زنان و برابری جنسیتی در </a:t>
            </a:r>
            <a:r>
              <a:rPr lang="fa-IR" sz="2400" b="1">
                <a:solidFill>
                  <a:srgbClr val="FF0000"/>
                </a:solidFill>
                <a:latin typeface="Arial" panose="020B0604020202020204" pitchFamily="34" charset="0"/>
                <a:ea typeface="Arial" panose="020B0604020202020204" pitchFamily="34" charset="0"/>
                <a:cs typeface="B Zar" panose="00000400000000000000" pitchFamily="2" charset="-78"/>
              </a:rPr>
              <a:t>مشارکت اقتصادی زنان </a:t>
            </a:r>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استفاده از استراتژیهای مبتنی بر رشد اقتصادی و کاهش نرخ بیکاری زنان و مردان و کل اقتصاد و همچنین تقویت آموزشهای غیر رسمی و بهبود مهارتهای فنی و حرفه ای زنان که همگی میتواند به طور موثری بر مشارکت اقتصادی زنان و توسعه اقتصادی کشور و استان موثر واقع شود</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 </a:t>
            </a:r>
            <a:endParaRPr lang="fa-IR" sz="3200"/>
          </a:p>
        </p:txBody>
      </p:sp>
    </p:spTree>
    <p:extLst>
      <p:ext uri="{BB962C8B-B14F-4D97-AF65-F5344CB8AC3E}">
        <p14:creationId xmlns:p14="http://schemas.microsoft.com/office/powerpoint/2010/main" val="32672506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prstClr val="black"/>
                </a:solidFill>
                <a:latin typeface="Arial" panose="020B0604020202020204" pitchFamily="34" charset="0"/>
                <a:ea typeface="Arial" panose="020B0604020202020204" pitchFamily="34" charset="0"/>
                <a:cs typeface="B Zar" panose="00000400000000000000" pitchFamily="2" charset="-78"/>
              </a:rPr>
              <a:t>از جمله پیشنهادهای آتی تحقیق میتواند انجام این مطالعه با این روش یا روشهای دیگر کمی و کیفی در استانهای دیگر و حتی کشورهای دیگر و مقایسه تطبیقی این مطالعه بهتر میتواند به شناسایی عوامل موثر بر مشارکت اقتصادی زنان موثر واقع شود</a:t>
            </a:r>
            <a:r>
              <a:rPr lang="en-US" sz="2400">
                <a:solidFill>
                  <a:prstClr val="black"/>
                </a:solidFill>
                <a:latin typeface="Arial" panose="020B0604020202020204" pitchFamily="34" charset="0"/>
                <a:ea typeface="Arial" panose="020B0604020202020204" pitchFamily="34" charset="0"/>
                <a:cs typeface="B Zar" panose="00000400000000000000" pitchFamily="2" charset="-78"/>
              </a:rPr>
              <a:t>.</a:t>
            </a:r>
            <a:endParaRPr lang="fa-IR" sz="3200">
              <a:solidFill>
                <a:prstClr val="black"/>
              </a:solidFill>
            </a:endParaRPr>
          </a:p>
          <a:p>
            <a:endParaRPr lang="fa-IR"/>
          </a:p>
        </p:txBody>
      </p:sp>
      <p:sp>
        <p:nvSpPr>
          <p:cNvPr id="4" name="Flowchart: Process 3"/>
          <p:cNvSpPr/>
          <p:nvPr/>
        </p:nvSpPr>
        <p:spPr>
          <a:xfrm>
            <a:off x="838200" y="3410857"/>
            <a:ext cx="3715657" cy="1422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Arial" panose="020B0604020202020204" pitchFamily="34" charset="0"/>
                <a:ea typeface="Arial" panose="020B0604020202020204" pitchFamily="34" charset="0"/>
                <a:cs typeface="B Zar" panose="00000400000000000000" pitchFamily="2" charset="-78"/>
              </a:rPr>
              <a:t>مشارکت اقتصادی زنان</a:t>
            </a:r>
            <a:endParaRPr lang="fa-IR" b="1">
              <a:solidFill>
                <a:srgbClr val="FF0000"/>
              </a:solidFill>
            </a:endParaRPr>
          </a:p>
        </p:txBody>
      </p:sp>
    </p:spTree>
    <p:extLst>
      <p:ext uri="{BB962C8B-B14F-4D97-AF65-F5344CB8AC3E}">
        <p14:creationId xmlns:p14="http://schemas.microsoft.com/office/powerpoint/2010/main" val="3138449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۱۳۹۵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بررسی و تبیین عوامل موثر بر اشتراک دانش با استفاده از نظریه داده بنیاد و با بهره گیری از تکنیک دیمتل آی اس ام ،فازی پژوهش نامه پردازش و مدیریت اطلاعات دوره ی ۳۲ شماره ی 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پیاپی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۸۷</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الفت </a:t>
            </a:r>
            <a:r>
              <a:rPr lang="fa-IR">
                <a:ea typeface="Arial" panose="020B0604020202020204" pitchFamily="34" charset="0"/>
                <a:cs typeface="B Zar" panose="00000400000000000000" pitchFamily="2" charset="-78"/>
              </a:rPr>
              <a:t>له شهریاری نیا 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مدل سازی ساختاری تفسیری عوامل موثر بر انتخاب همکار در زنجیره تامین ،چاپک مدیریت تولید و عملیات دوره ی پنجم پیاپی ،۹ شماره ی ۲، صص ۱۰۹</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۱۲۸ برقی، ح ،قنبری ، ، ،حجاریان ا و ،محمدی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4398120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Arial" panose="020B0604020202020204" pitchFamily="34" charset="0"/>
                <a:ea typeface="Arial" panose="020B0604020202020204" pitchFamily="34" charset="0"/>
                <a:cs typeface="B Zar" panose="00000400000000000000" pitchFamily="2" charset="-78"/>
              </a:rPr>
              <a:t>۱۳۹۰</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بررسی توزیع فضایی فعالیتهای پایه ای اشتغال زنان در بخشهای اقتصادی کشور فصلنامه مطالعات اجتماعی روانشناختی زنان سال نه شماره ۳ زمستان ۱۳۹۰، ص بصیری، س و صادقی ،عمرو آبادی ب</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۱۳۹۶</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r>
              <a:rPr lang="fa-IR">
                <a:solidFill>
                  <a:prstClr val="black"/>
                </a:solidFill>
                <a:latin typeface="Arial" panose="020B0604020202020204" pitchFamily="34" charset="0"/>
                <a:ea typeface="Arial" panose="020B0604020202020204" pitchFamily="34" charset="0"/>
                <a:cs typeface="B Zar" panose="00000400000000000000" pitchFamily="2" charset="-78"/>
              </a:rPr>
              <a:t>،</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بررسی تاثیر حضور مدیران زن برخوردار از سواد مالی بر مدیریت سود شرکتهای بورس اوراق بهادار تهران</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۱۳۸۷</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تا</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۱۳۹۴</a:t>
            </a:r>
            <a:r>
              <a:rPr lang="en-US">
                <a:solidFill>
                  <a:prstClr val="black"/>
                </a:solidFill>
                <a:latin typeface="Arial" panose="020B0604020202020204" pitchFamily="34" charset="0"/>
                <a:ea typeface="Arial" panose="020B0604020202020204" pitchFamily="34" charset="0"/>
                <a:cs typeface="B Zar" panose="00000400000000000000" pitchFamily="2" charset="-78"/>
              </a:rPr>
              <a:t>) </a:t>
            </a:r>
            <a:r>
              <a:rPr lang="fa-IR">
                <a:solidFill>
                  <a:prstClr val="black"/>
                </a:solidFill>
                <a:latin typeface="Arial" panose="020B0604020202020204" pitchFamily="34" charset="0"/>
                <a:ea typeface="Arial" panose="020B0604020202020204" pitchFamily="34" charset="0"/>
                <a:cs typeface="B Zar" panose="00000400000000000000" pitchFamily="2" charset="-78"/>
              </a:rPr>
              <a:t>سومین کنفرانس بین المللی مدیریت حسابداری و اقتصاد دانش بنیان با تاکید بر اقتصاد مقاومتی ،تهران دانشگاه علامه مجلسی </a:t>
            </a:r>
            <a:r>
              <a:rPr lang="en-US" sz="16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6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۱۶۷</a:t>
            </a:r>
            <a:r>
              <a:rPr lang="en-US">
                <a:solidFill>
                  <a:prstClr val="black"/>
                </a:solidFill>
                <a:latin typeface="Arial" panose="020B0604020202020204" pitchFamily="34" charset="0"/>
                <a:ea typeface="Arial" panose="020B0604020202020204" pitchFamily="34" charset="0"/>
                <a:cs typeface="B Zar" panose="00000400000000000000" pitchFamily="2" charset="-78"/>
              </a:rPr>
              <a:t>-</a:t>
            </a:r>
            <a:r>
              <a:rPr lang="fa-IR">
                <a:solidFill>
                  <a:prstClr val="black"/>
                </a:solidFill>
                <a:latin typeface="Arial" panose="020B0604020202020204" pitchFamily="34" charset="0"/>
                <a:ea typeface="Arial" panose="020B0604020202020204" pitchFamily="34" charset="0"/>
                <a:cs typeface="B Zar" panose="00000400000000000000" pitchFamily="2" charset="-78"/>
              </a:rPr>
              <a:t>۱۹۳ </a:t>
            </a:r>
            <a:endParaRPr lang="fa-IR">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121170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واقع مشارکت اقتصادی زنان از </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۲۰۱۵ </a:t>
            </a:r>
            <a:r>
              <a:rPr lang="fa-IR">
                <a:ea typeface="Arial" panose="020B0604020202020204" pitchFamily="34" charset="0"/>
                <a:cs typeface="B Zar" panose="00000400000000000000" pitchFamily="2" charset="-78"/>
              </a:rPr>
              <a:t>، </a:t>
            </a:r>
            <a:r>
              <a:rPr lang="fa-IR" sz="1600">
                <a:latin typeface="Times New Roman" panose="02020603050405020304" pitchFamily="18" charset="0"/>
                <a:ea typeface="Arial" panose="020B0604020202020204" pitchFamily="34" charset="0"/>
                <a:cs typeface="B Zar" panose="00000400000000000000" pitchFamily="2" charset="-78"/>
              </a:rPr>
              <a:t> </a:t>
            </a:r>
            <a:r>
              <a:rPr lang="fa-IR" smtClean="0">
                <a:ea typeface="Arial" panose="020B0604020202020204" pitchFamily="34" charset="0"/>
                <a:cs typeface="B Zar" panose="00000400000000000000" pitchFamily="2" charset="-78"/>
              </a:rPr>
              <a:t>مهمترین </a:t>
            </a:r>
            <a:r>
              <a:rPr lang="fa-IR">
                <a:ea typeface="Arial" panose="020B0604020202020204" pitchFamily="34" charset="0"/>
                <a:cs typeface="B Zar" panose="00000400000000000000" pitchFamily="2" charset="-78"/>
              </a:rPr>
              <a:t>اجزای توسعه پایدار و پنج هدف توسعه پایدار میباشد یونت و همکاران ، ۱۲۹،۲۰۱۸</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در فرآیند توسعه اقتصادی به ویژه مراحل اولیه آن الگوی تولیدات خانگی به سمت تولیدات بازاری تغییر میکند و فعالیتهای بازاری که بر اساس تولیدات خانگی صورت میگرفت با ارائه تکنولوژیهای جدید به سمت فعالیتهای بازار مدار چرخش کرده و در این چرخش نیاز به نیروی کار زنان کاهش می یابد </a:t>
            </a:r>
          </a:p>
          <a:p>
            <a:pPr algn="just"/>
            <a:endParaRPr lang="fa-IR">
              <a:cs typeface="B Zar" panose="00000400000000000000" pitchFamily="2" charset="-78"/>
            </a:endParaRPr>
          </a:p>
        </p:txBody>
      </p:sp>
      <p:sp>
        <p:nvSpPr>
          <p:cNvPr id="4" name="Flowchart: Process 3"/>
          <p:cNvSpPr/>
          <p:nvPr/>
        </p:nvSpPr>
        <p:spPr>
          <a:xfrm>
            <a:off x="1727200" y="4252686"/>
            <a:ext cx="3904343" cy="1611085"/>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Arial" panose="020B0604020202020204" pitchFamily="34" charset="0"/>
                <a:ea typeface="Arial" panose="020B0604020202020204" pitchFamily="34" charset="0"/>
                <a:cs typeface="B Zar" panose="00000400000000000000" pitchFamily="2" charset="-78"/>
              </a:rPr>
              <a:t>فرآیند توسعه اقتصادی</a:t>
            </a:r>
            <a:endParaRPr lang="fa-IR" b="1">
              <a:solidFill>
                <a:srgbClr val="FF0000"/>
              </a:solidFill>
            </a:endParaRPr>
          </a:p>
        </p:txBody>
      </p:sp>
    </p:spTree>
    <p:extLst>
      <p:ext uri="{BB962C8B-B14F-4D97-AF65-F5344CB8AC3E}">
        <p14:creationId xmlns:p14="http://schemas.microsoft.com/office/powerpoint/2010/main" val="25148595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بوداقی، ع</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۱۳۹۵</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مطالعه جامعه شناختی میزان پایبندی به اخلاق پژوهش در بین دانشجویان تحصیلات تکمیلی دانشگاه تبریز و عوامل مرتبط با آن رساله دکتری دانشگاه تبریز دانشکده حقوق و علوم اجتماعی یفوری د رضایی، مهدی میرزاخانی نوید ایرانی اشکان و اکبرزاده باغبان علیرضا</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۱۳۹۵</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 بررسی روایی ظاهری و محتوایی نسخه ی فارسی مقیاس خستگی پارکینسون فصلنامه علمی</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پژوهشی طب توانبخ</a:t>
            </a:r>
            <a:r>
              <a:rPr lang="fa-IR" sz="2800" smtClean="0">
                <a:solidFill>
                  <a:srgbClr val="FF0000"/>
                </a:solidFill>
                <a:ea typeface="Arial" panose="020B0604020202020204" pitchFamily="34" charset="0"/>
                <a:cs typeface="B Zar" panose="00000400000000000000" pitchFamily="2" charset="-78"/>
              </a:rPr>
              <a:t>عنوان </a:t>
            </a:r>
            <a:r>
              <a:rPr lang="fa-IR" smtClean="0">
                <a:effectLst/>
                <a:latin typeface="Arial" panose="020B0604020202020204" pitchFamily="34" charset="0"/>
                <a:ea typeface="Arial" panose="020B0604020202020204" pitchFamily="34" charset="0"/>
                <a:cs typeface="B Zar" panose="00000400000000000000" pitchFamily="2" charset="-78"/>
              </a:rPr>
              <a:t>شی دوره پنجم شماره اول صص حسن زاده ،رنگی ،ن ،الهیاری ،ت </a:t>
            </a:r>
            <a:endParaRPr lang="fa-IR">
              <a:cs typeface="B Zar" panose="00000400000000000000" pitchFamily="2" charset="-78"/>
            </a:endParaRPr>
          </a:p>
        </p:txBody>
      </p:sp>
    </p:spTree>
    <p:extLst>
      <p:ext uri="{BB962C8B-B14F-4D97-AF65-F5344CB8AC3E}">
        <p14:creationId xmlns:p14="http://schemas.microsoft.com/office/powerpoint/2010/main" val="23090350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ea typeface="Arial" panose="020B0604020202020204" pitchFamily="34" charset="0"/>
                <a:cs typeface="B Zar" panose="00000400000000000000" pitchFamily="2" charset="-78"/>
              </a:rPr>
              <a:t>زندی ،ف دامن ،کشیده م و ،مراد حاصل ن</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نقش رشد اقتصادی بر مشارکت زنان در کشورهای منتخب آسیا؛ فصلنامه علمی</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پژوهشی زن و فرهنگ سال سوم، شماره ۱۱، ص ۱۲۵</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۱۱۱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طباطبایی ،نسب ز و حکم ،اللهی ،ی ،</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۱۳۹۴</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نگاهی به مشارکت اقتصادی زنان در استان یزد، اولین همایش ملی عبور از رکود اقتصادی چالشها و راهكارها يزد دانشگاه آزاد اسلامی واحد یزد </a:t>
            </a:r>
            <a:r>
              <a:rPr lang="en-US" sz="1600" smtClean="0">
                <a:effectLst/>
                <a:latin typeface="Times New Roman" panose="02020603050405020304" pitchFamily="18" charset="0"/>
                <a:ea typeface="Times New Roman" panose="02020603050405020304" pitchFamily="18" charset="0"/>
                <a:cs typeface="B Zar" panose="00000400000000000000" pitchFamily="2" charset="-78"/>
              </a:rPr>
              <a:t/>
            </a:r>
            <a:br>
              <a:rPr lang="en-US" sz="1600" smtClean="0">
                <a:effectLst/>
                <a:latin typeface="Times New Roman" panose="02020603050405020304" pitchFamily="18" charset="0"/>
                <a:ea typeface="Times New Roman" panose="02020603050405020304" pitchFamily="18" charset="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470036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ساختاری تفسیری در مطاعات گردشگری تحلیلی با رویکرد آسیب شناسانه مجله ی برنامه ریزی و توسعه گردشگری سال ،دوم شماره ۶ صص ۱۵۹</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۱۲۹ کاوند، ح</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عوضعلی ،پور م ص ،زندی</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ف و دامن کشیده</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م</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۱۳۹۰</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نقش جنسیت در مشارکت اقتصادی و عوامل موثر بر اشتغال زنان در</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ایران سیاست گذاری ،اقتصادی، ۶۳، ص۱۸۹</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۲۱۳ کریمی موقاری ،ز نظیفی ،نایینی م و ،عباسپور ،س</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۱۳۹۲</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عوامل اقتصادی موثر بر اشتغال زنان در ایران؛ فصلنامه مطالعات اجتماعی</a:t>
            </a:r>
            <a:r>
              <a:rPr lang="en-US" smtClean="0">
                <a:effectLst/>
                <a:latin typeface="Arial" panose="020B0604020202020204" pitchFamily="34" charset="0"/>
                <a:ea typeface="Arial" panose="020B0604020202020204" pitchFamily="34" charset="0"/>
                <a:cs typeface="B Zar" panose="00000400000000000000" pitchFamily="2" charset="-78"/>
              </a:rPr>
              <a:t> - </a:t>
            </a:r>
            <a:r>
              <a:rPr lang="fa-IR" smtClean="0">
                <a:effectLst/>
                <a:latin typeface="Arial" panose="020B0604020202020204" pitchFamily="34" charset="0"/>
                <a:ea typeface="Arial" panose="020B0604020202020204" pitchFamily="34" charset="0"/>
                <a:cs typeface="B Zar" panose="00000400000000000000" pitchFamily="2" charset="-78"/>
              </a:rPr>
              <a:t>روانشناختی ،زنان سال ،۱۱، شماره ۳، ص ۸۰</a:t>
            </a:r>
            <a:r>
              <a:rPr lang="en-US" smtClean="0">
                <a:effectLst/>
                <a:latin typeface="Arial" panose="020B0604020202020204" pitchFamily="34" charset="0"/>
                <a:ea typeface="Arial" panose="020B0604020202020204" pitchFamily="34" charset="0"/>
                <a:cs typeface="B Zar" panose="00000400000000000000" pitchFamily="2" charset="-78"/>
              </a:rPr>
              <a:t>-</a:t>
            </a:r>
            <a:r>
              <a:rPr lang="fa-IR" smtClean="0">
                <a:effectLst/>
                <a:latin typeface="Arial" panose="020B0604020202020204" pitchFamily="34" charset="0"/>
                <a:ea typeface="Arial" panose="020B0604020202020204" pitchFamily="34" charset="0"/>
                <a:cs typeface="B Zar" panose="00000400000000000000" pitchFamily="2" charset="-78"/>
              </a:rPr>
              <a:t>۵۳ لهسایی ،زاده ع ع ،جهانگیری ،ج خواجه ،نوری ،ب</a:t>
            </a:r>
            <a:r>
              <a:rPr lang="en-US"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۱۳۸۴</a:t>
            </a:r>
            <a:endParaRPr lang="fa-IR">
              <a:cs typeface="B Zar" panose="00000400000000000000" pitchFamily="2" charset="-78"/>
            </a:endParaRPr>
          </a:p>
        </p:txBody>
      </p:sp>
    </p:spTree>
    <p:extLst>
      <p:ext uri="{BB962C8B-B14F-4D97-AF65-F5344CB8AC3E}">
        <p14:creationId xmlns:p14="http://schemas.microsoft.com/office/powerpoint/2010/main" val="21204549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بررسی مشارکت اقتصادی زنان روستایی</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مطالعه موردی استان فارس</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مجله جامعه شناسی ،ایران، ۶</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۳</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ص ۱۴۵</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۱۲۴ نرهای ن، صادقی عمر و آبادی ،ب، شهبازی ن ع ،و ،غلامی را</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۱۳۹۱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ارزیابی عوامل اجتماعی اقتصادی موثر بر سرمایه اجتماعی زنان با تاکید بر نقش آن در اقتصاد گذار ایران فصلنامه فرهنگی تربیتی زنان و خانواده ۱۵۰، ۱۹</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en-US" sz="15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5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fa-IR" sz="2600">
                <a:solidFill>
                  <a:prstClr val="black"/>
                </a:solidFill>
                <a:ea typeface="Arial" panose="020B0604020202020204" pitchFamily="34" charset="0"/>
                <a:cs typeface="B Zar" panose="00000400000000000000" pitchFamily="2" charset="-78"/>
              </a:rPr>
              <a:t>نظامیوند چگینی، ز</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و سرایی جه</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۱۳۹۲</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عوامل موثر بر مشارکت زنان شهر تهران در نیروی کاره مجله برنامه ریزی رفاه و توسعه اجتماعی شماره ۱۵ ص </a:t>
            </a:r>
            <a:r>
              <a:rPr lang="en-US" sz="1500">
                <a:solidFill>
                  <a:prstClr val="black"/>
                </a:solidFill>
                <a:latin typeface="Times New Roman" panose="02020603050405020304" pitchFamily="18" charset="0"/>
                <a:ea typeface="Times New Roman" panose="02020603050405020304" pitchFamily="18" charset="0"/>
                <a:cs typeface="B Zar" panose="00000400000000000000" pitchFamily="2" charset="-78"/>
              </a:rPr>
              <a:t/>
            </a:r>
            <a:br>
              <a:rPr lang="en-US" sz="1500">
                <a:solidFill>
                  <a:prstClr val="black"/>
                </a:solidFill>
                <a:latin typeface="Times New Roman" panose="02020603050405020304" pitchFamily="18" charset="0"/>
                <a:ea typeface="Times New Roman" panose="02020603050405020304" pitchFamily="18" charset="0"/>
                <a:cs typeface="B Zar" panose="00000400000000000000" pitchFamily="2" charset="-78"/>
              </a:rPr>
            </a:b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۱</a:t>
            </a:r>
            <a:r>
              <a:rPr lang="en-US" sz="2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2600">
                <a:solidFill>
                  <a:prstClr val="black"/>
                </a:solidFill>
                <a:latin typeface="Arial" panose="020B0604020202020204" pitchFamily="34" charset="0"/>
                <a:ea typeface="Arial" panose="020B0604020202020204" pitchFamily="34" charset="0"/>
                <a:cs typeface="B Zar" panose="00000400000000000000" pitchFamily="2" charset="-78"/>
              </a:rPr>
              <a:t>۴۵ </a:t>
            </a:r>
            <a:endParaRPr lang="fa-IR" sz="2600">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367216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ea typeface="Arial" panose="020B0604020202020204" pitchFamily="34" charset="0"/>
                <a:cs typeface="B Zar" panose="00000400000000000000" pitchFamily="2" charset="-78"/>
              </a:rPr>
              <a:t>شناسایی و رتبه بندی عوامل موثر بر مشارکت اقتصادی زنان استان خوزستان با تأکید بر مدل سازی </a:t>
            </a:r>
            <a:r>
              <a:rPr lang="fa-IR" smtClean="0">
                <a:ea typeface="Arial" panose="020B0604020202020204" pitchFamily="34" charset="0"/>
                <a:cs typeface="B Zar" panose="00000400000000000000" pitchFamily="2" charset="-78"/>
              </a:rPr>
              <a:t>ساختاری </a:t>
            </a:r>
            <a:r>
              <a:rPr lang="fa-IR">
                <a:ea typeface="Arial" panose="020B0604020202020204" pitchFamily="34" charset="0"/>
                <a:cs typeface="B Zar" panose="00000400000000000000" pitchFamily="2" charset="-78"/>
              </a:rPr>
              <a:t>تفسیری </a:t>
            </a:r>
            <a:r>
              <a:rPr lang="fa-IR" smtClean="0">
                <a:ea typeface="Arial" panose="020B0604020202020204" pitchFamily="34" charset="0"/>
                <a:cs typeface="B Zar" panose="00000400000000000000" pitchFamily="2" charset="-78"/>
              </a:rPr>
              <a:t>نیروی </a:t>
            </a:r>
            <a:r>
              <a:rPr lang="fa-IR">
                <a:ea typeface="Arial" panose="020B0604020202020204" pitchFamily="34" charset="0"/>
                <a:cs typeface="B Zar" panose="00000400000000000000" pitchFamily="2" charset="-78"/>
              </a:rPr>
              <a:t>کار بسیار پایین میباشد ولی با گذشت زمان و بالا رفتن سطح توسعه اقتصادی، میزان مشارکت زنان به دلیل در دسترس شدن امکانات آموزشی و تکنولوژیهای جدید افزایش مییابد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3691845"/>
            <a:ext cx="3802743" cy="15820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ea typeface="Arial" panose="020B0604020202020204" pitchFamily="34" charset="0"/>
                <a:cs typeface="B Zar" panose="00000400000000000000" pitchFamily="2" charset="-78"/>
              </a:rPr>
              <a:t>امکانات آموزشی و تکنولوژیهای جدید</a:t>
            </a:r>
            <a:endParaRPr lang="fa-IR" b="1">
              <a:solidFill>
                <a:srgbClr val="FF0000"/>
              </a:solidFill>
            </a:endParaRPr>
          </a:p>
        </p:txBody>
      </p:sp>
    </p:spTree>
    <p:extLst>
      <p:ext uri="{BB962C8B-B14F-4D97-AF65-F5344CB8AC3E}">
        <p14:creationId xmlns:p14="http://schemas.microsoft.com/office/powerpoint/2010/main" val="1605720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6934</Words>
  <Application>Microsoft Office PowerPoint</Application>
  <PresentationFormat>Widescreen</PresentationFormat>
  <Paragraphs>149</Paragraphs>
  <Slides>83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B Zar</vt:lpstr>
      <vt:lpstr>Calibri</vt:lpstr>
      <vt:lpstr>Calibri Light</vt:lpstr>
      <vt:lpstr>Times New Roman</vt:lpstr>
      <vt:lpstr>Office Theme</vt:lpstr>
      <vt:lpstr>مقاله: شناسایی و رتبه بندی عوامل موثر بر مشارکت اقتصادی زنان استان خوزستان با تأکید بر مدل سازی ساختاری تفسیری </vt:lpstr>
      <vt:lpstr>چکیده</vt:lpstr>
      <vt:lpstr>PowerPoint Presentation</vt:lpstr>
      <vt:lpstr>واژگان کلیدی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تئوریهای مرتبط با مشارکت اقتصادی زنان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پیشینه تجربی تحقیق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CVR =  N/2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شناسایی و رتبه بندی عوامل موثر بر مشارکت اقتصادی زنان استان خوزستان با تأکید بر مدل سازی ساختاری تفسیری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شناسایی و رتبه بندی عوامل موثر بر مشارکت اقتصادی زنان استان خوزستان با تأکید بر مدل سازی ساختاری تفسیری</dc:title>
  <dc:creator>MaZz!i</dc:creator>
  <cp:lastModifiedBy>MaZz!i</cp:lastModifiedBy>
  <cp:revision>23</cp:revision>
  <dcterms:created xsi:type="dcterms:W3CDTF">2023-09-04T09:45:39Z</dcterms:created>
  <dcterms:modified xsi:type="dcterms:W3CDTF">2023-09-04T15:58:46Z</dcterms:modified>
</cp:coreProperties>
</file>