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22" r:id="rId12"/>
    <p:sldId id="266" r:id="rId13"/>
    <p:sldId id="267" r:id="rId14"/>
    <p:sldId id="268" r:id="rId15"/>
    <p:sldId id="269" r:id="rId16"/>
    <p:sldId id="270" r:id="rId17"/>
    <p:sldId id="323" r:id="rId18"/>
    <p:sldId id="271" r:id="rId19"/>
    <p:sldId id="272" r:id="rId20"/>
    <p:sldId id="273" r:id="rId21"/>
    <p:sldId id="330"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0" r:id="rId38"/>
    <p:sldId id="291" r:id="rId39"/>
    <p:sldId id="292" r:id="rId40"/>
    <p:sldId id="293" r:id="rId41"/>
    <p:sldId id="294" r:id="rId42"/>
    <p:sldId id="295" r:id="rId43"/>
    <p:sldId id="331" r:id="rId44"/>
    <p:sldId id="296" r:id="rId45"/>
    <p:sldId id="332" r:id="rId46"/>
    <p:sldId id="297" r:id="rId47"/>
    <p:sldId id="333" r:id="rId48"/>
    <p:sldId id="298" r:id="rId49"/>
    <p:sldId id="299" r:id="rId50"/>
    <p:sldId id="334" r:id="rId51"/>
    <p:sldId id="300" r:id="rId52"/>
    <p:sldId id="335" r:id="rId53"/>
    <p:sldId id="301" r:id="rId54"/>
    <p:sldId id="302" r:id="rId55"/>
    <p:sldId id="303" r:id="rId56"/>
    <p:sldId id="304" r:id="rId57"/>
    <p:sldId id="305" r:id="rId58"/>
    <p:sldId id="306" r:id="rId59"/>
    <p:sldId id="307" r:id="rId60"/>
    <p:sldId id="336" r:id="rId61"/>
    <p:sldId id="308" r:id="rId62"/>
    <p:sldId id="309" r:id="rId63"/>
    <p:sldId id="310" r:id="rId64"/>
    <p:sldId id="311" r:id="rId65"/>
    <p:sldId id="312" r:id="rId66"/>
    <p:sldId id="313" r:id="rId67"/>
    <p:sldId id="337" r:id="rId68"/>
    <p:sldId id="314" r:id="rId69"/>
    <p:sldId id="315" r:id="rId70"/>
    <p:sldId id="316" r:id="rId71"/>
    <p:sldId id="317" r:id="rId72"/>
    <p:sldId id="320" r:id="rId73"/>
    <p:sldId id="321" r:id="rId74"/>
    <p:sldId id="324" r:id="rId75"/>
    <p:sldId id="339" r:id="rId76"/>
    <p:sldId id="338" r:id="rId77"/>
    <p:sldId id="325" r:id="rId78"/>
    <p:sldId id="340" r:id="rId79"/>
    <p:sldId id="326" r:id="rId80"/>
    <p:sldId id="341" r:id="rId81"/>
    <p:sldId id="327" r:id="rId82"/>
    <p:sldId id="328" r:id="rId83"/>
    <p:sldId id="329" r:id="rId84"/>
    <p:sldId id="318" r:id="rId85"/>
    <p:sldId id="319" r:id="rId8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529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3D7A11A-6E1A-43FC-8799-FD4B6A4100AE}" type="datetimeFigureOut">
              <a:rPr lang="fa-IR" smtClean="0"/>
              <a:t>24/02/1445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307557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3D7A11A-6E1A-43FC-8799-FD4B6A4100AE}" type="datetimeFigureOut">
              <a:rPr lang="fa-IR" smtClean="0"/>
              <a:t>24/02/1445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413844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3D7A11A-6E1A-43FC-8799-FD4B6A4100AE}" type="datetimeFigureOut">
              <a:rPr lang="fa-IR" smtClean="0"/>
              <a:t>24/02/1445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332091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3D7A11A-6E1A-43FC-8799-FD4B6A4100AE}" type="datetimeFigureOut">
              <a:rPr lang="fa-IR" smtClean="0"/>
              <a:t>24/02/1445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18789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7A11A-6E1A-43FC-8799-FD4B6A4100AE}" type="datetimeFigureOut">
              <a:rPr lang="fa-IR" smtClean="0"/>
              <a:t>24/02/1445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216728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3D7A11A-6E1A-43FC-8799-FD4B6A4100AE}" type="datetimeFigureOut">
              <a:rPr lang="fa-IR" smtClean="0"/>
              <a:t>24/02/1445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288614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3D7A11A-6E1A-43FC-8799-FD4B6A4100AE}" type="datetimeFigureOut">
              <a:rPr lang="fa-IR" smtClean="0"/>
              <a:t>24/02/1445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337021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3D7A11A-6E1A-43FC-8799-FD4B6A4100AE}" type="datetimeFigureOut">
              <a:rPr lang="fa-IR" smtClean="0"/>
              <a:t>24/02/1445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411439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7A11A-6E1A-43FC-8799-FD4B6A4100AE}" type="datetimeFigureOut">
              <a:rPr lang="fa-IR" smtClean="0"/>
              <a:t>24/02/1445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33953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7A11A-6E1A-43FC-8799-FD4B6A4100AE}" type="datetimeFigureOut">
              <a:rPr lang="fa-IR" smtClean="0"/>
              <a:t>24/02/1445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299886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7A11A-6E1A-43FC-8799-FD4B6A4100AE}" type="datetimeFigureOut">
              <a:rPr lang="fa-IR" smtClean="0"/>
              <a:t>24/02/1445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4324D0-3BA7-4F52-8D62-A84587C18DBD}" type="slidenum">
              <a:rPr lang="fa-IR" smtClean="0"/>
              <a:t>‹#›</a:t>
            </a:fld>
            <a:endParaRPr lang="fa-IR"/>
          </a:p>
        </p:txBody>
      </p:sp>
    </p:spTree>
    <p:extLst>
      <p:ext uri="{BB962C8B-B14F-4D97-AF65-F5344CB8AC3E}">
        <p14:creationId xmlns:p14="http://schemas.microsoft.com/office/powerpoint/2010/main" val="67240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D7A11A-6E1A-43FC-8799-FD4B6A4100AE}" type="datetimeFigureOut">
              <a:rPr lang="fa-IR" smtClean="0"/>
              <a:t>24/02/1445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4324D0-3BA7-4F52-8D62-A84587C18DBD}" type="slidenum">
              <a:rPr lang="fa-IR" smtClean="0"/>
              <a:t>‹#›</a:t>
            </a:fld>
            <a:endParaRPr lang="fa-IR"/>
          </a:p>
        </p:txBody>
      </p:sp>
    </p:spTree>
    <p:extLst>
      <p:ext uri="{BB962C8B-B14F-4D97-AF65-F5344CB8AC3E}">
        <p14:creationId xmlns:p14="http://schemas.microsoft.com/office/powerpoint/2010/main" val="89273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مرور انتقادی نظریه سیمای شهر لینج: نشانه شناسی نقشه های ادراکی شهروندان و بازشناسی هویت کالبدی شهر</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علی یوسفی مهسا صادقی نژاد</a:t>
            </a:r>
          </a:p>
          <a:p>
            <a:r>
              <a:rPr lang="fa-IR" smtClean="0">
                <a:solidFill>
                  <a:srgbClr val="FF0000"/>
                </a:solidFill>
                <a:cs typeface="B Zar" panose="00000400000000000000" pitchFamily="2" charset="-78"/>
              </a:rPr>
              <a:t>منبع</a:t>
            </a:r>
            <a:r>
              <a:rPr lang="fa-IR" smtClean="0">
                <a:cs typeface="B Zar" panose="00000400000000000000" pitchFamily="2" charset="-78"/>
              </a:rPr>
              <a:t>: سال هفتم. شماره بیست و دوم. بهار 1391</a:t>
            </a:r>
          </a:p>
          <a:p>
            <a:r>
              <a:rPr lang="fa-IR" smtClean="0">
                <a:cs typeface="B Zar" panose="00000400000000000000" pitchFamily="2" charset="-78"/>
              </a:rPr>
              <a:t>صص 72-47</a:t>
            </a:r>
          </a:p>
          <a:p>
            <a:endParaRPr lang="fa-IR">
              <a:cs typeface="B Zar" panose="00000400000000000000" pitchFamily="2" charset="-78"/>
            </a:endParaRPr>
          </a:p>
        </p:txBody>
      </p:sp>
    </p:spTree>
    <p:extLst>
      <p:ext uri="{BB962C8B-B14F-4D97-AF65-F5344CB8AC3E}">
        <p14:creationId xmlns:p14="http://schemas.microsoft.com/office/powerpoint/2010/main" val="4127290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رابطه با ملاک های گزینش متن می توان مورد زیر را بر شمرد 1) بازه زمانی و مکانی، اثاری که مورد مرور قرار گرفتند از لحاظ قلمرو زمانی مربوط به نیمه دوم قرن بیستم بوده و از نظر قلمرو مکانی به شرح، نقد و یا کاربرد  آراء صاحب نظران  دو حوزه نقشه شناسی و نشانه شناسی شهری در داخل یا خارج پرداخته شده است. </a:t>
            </a:r>
          </a:p>
        </p:txBody>
      </p:sp>
    </p:spTree>
    <p:extLst>
      <p:ext uri="{BB962C8B-B14F-4D97-AF65-F5344CB8AC3E}">
        <p14:creationId xmlns:p14="http://schemas.microsoft.com/office/powerpoint/2010/main" val="248756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2) بحث بر مبنای </a:t>
            </a:r>
            <a:r>
              <a:rPr lang="fa-IR" b="1">
                <a:solidFill>
                  <a:srgbClr val="FF0000"/>
                </a:solidFill>
                <a:cs typeface="B Zar" panose="00000400000000000000" pitchFamily="2" charset="-78"/>
              </a:rPr>
              <a:t>تعارض</a:t>
            </a:r>
            <a:r>
              <a:rPr lang="fa-IR">
                <a:solidFill>
                  <a:prstClr val="black"/>
                </a:solidFill>
                <a:cs typeface="B Zar" panose="00000400000000000000" pitchFamily="2" charset="-78"/>
              </a:rPr>
              <a:t> یافته های اصلی با یافته های پیشین : مقایسه نتایج به دست آمده با سایر نتایجی که در چه در آراء نظری  چه در بررسی های تجربی با این موضوع مشخص صورت گرفته است. در صورتی که بین نتایج به دست آمده و </a:t>
            </a:r>
            <a:r>
              <a:rPr lang="fa-IR" smtClean="0">
                <a:solidFill>
                  <a:prstClr val="black"/>
                </a:solidFill>
                <a:cs typeface="B Zar" panose="00000400000000000000" pitchFamily="2" charset="-78"/>
              </a:rPr>
              <a:t>نتایج </a:t>
            </a:r>
            <a:r>
              <a:rPr lang="fa-IR">
                <a:solidFill>
                  <a:prstClr val="black"/>
                </a:solidFill>
                <a:cs typeface="B Zar" panose="00000400000000000000" pitchFamily="2" charset="-78"/>
              </a:rPr>
              <a:t>مذکور تفاوتی مشاهده گردد باید در این مورد  بحث نمود  که با توجه به فرایند های طی شده در تحقیق حاضر چگونه یم توان این تفاوت ها را توجیه نمود و بر این اساس پیشنهاد هایی برای تحقیقات آینده  ارائه می گردد. خلاصه از معیارهای بالا در قالب جدول 1 صورت بندی  شده است. </a:t>
            </a:r>
          </a:p>
          <a:p>
            <a:endParaRPr lang="fa-IR"/>
          </a:p>
        </p:txBody>
      </p:sp>
    </p:spTree>
    <p:extLst>
      <p:ext uri="{BB962C8B-B14F-4D97-AF65-F5344CB8AC3E}">
        <p14:creationId xmlns:p14="http://schemas.microsoft.com/office/powerpoint/2010/main" val="42881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85341" y="1027906"/>
            <a:ext cx="9821317" cy="4739481"/>
          </a:xfrm>
          <a:prstGeom prst="rect">
            <a:avLst/>
          </a:prstGeom>
        </p:spPr>
      </p:pic>
    </p:spTree>
    <p:extLst>
      <p:ext uri="{BB962C8B-B14F-4D97-AF65-F5344CB8AC3E}">
        <p14:creationId xmlns:p14="http://schemas.microsoft.com/office/powerpoint/2010/main" val="253270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 حصل کاربرد ملاک های یاد شده انتخاب 9 منبع برای انجام مرور </a:t>
            </a:r>
            <a:r>
              <a:rPr lang="fa-IR" b="1" smtClean="0">
                <a:solidFill>
                  <a:srgbClr val="FF0000"/>
                </a:solidFill>
                <a:cs typeface="B Zar" panose="00000400000000000000" pitchFamily="2" charset="-78"/>
              </a:rPr>
              <a:t>انتقادی</a:t>
            </a:r>
            <a:r>
              <a:rPr lang="fa-IR" smtClean="0">
                <a:cs typeface="B Zar" panose="00000400000000000000" pitchFamily="2" charset="-78"/>
              </a:rPr>
              <a:t> است و بدیهی است که منابع یافته شده در جریان جست و جو بیش از این تعداد بوده که به دلیل عدم برخورداری از شرایط نامبرده، از جریان بررسی خارج گردیده اند. </a:t>
            </a:r>
            <a:endParaRPr lang="fa-IR">
              <a:cs typeface="B Zar" panose="00000400000000000000" pitchFamily="2" charset="-78"/>
            </a:endParaRPr>
          </a:p>
        </p:txBody>
      </p:sp>
    </p:spTree>
    <p:extLst>
      <p:ext uri="{BB962C8B-B14F-4D97-AF65-F5344CB8AC3E}">
        <p14:creationId xmlns:p14="http://schemas.microsoft.com/office/powerpoint/2010/main" val="90594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نقد نظریه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نظریه ی سیما شهر لینچ</a:t>
            </a:r>
          </a:p>
          <a:p>
            <a:pPr algn="just"/>
            <a:r>
              <a:rPr lang="fa-IR" smtClean="0">
                <a:cs typeface="B Zar" panose="00000400000000000000" pitchFamily="2" charset="-78"/>
              </a:rPr>
              <a:t>نشانه شناسی شهری، مطالعهی معانی مستتر در فرم شهرهاست که به وسیله ی نشانه ها و دلالت های ذهنی- اجتماعی تولید می شوند. این رویکرد بر عناصر عینی کالبدی محیط متمرکز شده و جایگاهد رفتار ها  و فعالیت های روزمره در آن مهم است. (لینچ، 1381، 152) بر این باور است که نشانه های شری عواملی هستند که بیرون آنها به دیده ناظر می آیند  و برخورد ناظر با آنها می تواند در مقیاس های گوناگون از جمله در مقیاس کل شهر،  منطقه ای از شهر، در یک محله و یا حتی در یک مجتمع باشد (1385، 144) با این وجود نشانه ی شهری غالبا به عنوان عنصر ی گروهی از عناصر یکسان تعریف می شود که می تواند از زمینه بصری با جزییات تکراری متمایز  باشد (مابین و دیگران،  1999، 103)</a:t>
            </a:r>
            <a:endParaRPr lang="fa-IR">
              <a:cs typeface="B Zar" panose="00000400000000000000" pitchFamily="2" charset="-78"/>
            </a:endParaRPr>
          </a:p>
        </p:txBody>
      </p:sp>
      <p:sp>
        <p:nvSpPr>
          <p:cNvPr id="4" name="Flowchart: Process 3"/>
          <p:cNvSpPr/>
          <p:nvPr/>
        </p:nvSpPr>
        <p:spPr>
          <a:xfrm>
            <a:off x="709684" y="5371745"/>
            <a:ext cx="2402006" cy="8052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زمینه بصری</a:t>
            </a:r>
            <a:endParaRPr lang="fa-IR" b="1">
              <a:solidFill>
                <a:srgbClr val="FF0000"/>
              </a:solidFill>
            </a:endParaRPr>
          </a:p>
        </p:txBody>
      </p:sp>
    </p:spTree>
    <p:extLst>
      <p:ext uri="{BB962C8B-B14F-4D97-AF65-F5344CB8AC3E}">
        <p14:creationId xmlns:p14="http://schemas.microsoft.com/office/powerpoint/2010/main" val="301555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کارکرد های نشانه های شهری، تعیین سلسله مراتب مکان است؛ نشانه هایی مانند ساختمان های بارز به ویژه بناهایی که جایگاه شهری معینی دارند و همچنین برج ها یا مجسمه ها کمک می کنند تا نقاطی به عنوان نقاط مرجع شکل بگیرند که نشان دهنده سلسله مراتب مکانند. نقاط مرجع در مراکز اصلی موجودیت بارزتری دارند، چرا که این مراکز کانون تلاقی خیابان های مهم یا رسیدنشان به یکدیگرند (دیویس، 1384، 61)</a:t>
            </a:r>
            <a:endParaRPr lang="fa-IR">
              <a:cs typeface="B Zar" panose="00000400000000000000" pitchFamily="2" charset="-78"/>
            </a:endParaRPr>
          </a:p>
        </p:txBody>
      </p:sp>
      <p:sp>
        <p:nvSpPr>
          <p:cNvPr id="4" name="Flowchart: Process 3"/>
          <p:cNvSpPr/>
          <p:nvPr/>
        </p:nvSpPr>
        <p:spPr>
          <a:xfrm>
            <a:off x="1828800" y="4417255"/>
            <a:ext cx="2799471"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تعیین سلسله مراتب مکان</a:t>
            </a:r>
            <a:endParaRPr lang="fa-IR" b="1">
              <a:solidFill>
                <a:srgbClr val="FF0000"/>
              </a:solidFill>
            </a:endParaRPr>
          </a:p>
        </p:txBody>
      </p:sp>
    </p:spTree>
    <p:extLst>
      <p:ext uri="{BB962C8B-B14F-4D97-AF65-F5344CB8AC3E}">
        <p14:creationId xmlns:p14="http://schemas.microsoft.com/office/powerpoint/2010/main" val="142304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با به کار بستن نقشه های ادراکی و تلفیق آن با نشانه شناسی شهری، می توان به تصویر کاملتر از تصور ذهنی ساکنان مرم از محیط زندگیشان دست یافت. برای درک این که چگونه افراد محیط خود را می شناسند. روی شیوه به یادآوری محیط هایشان تحقیق شده است (هایسن، 2015، 1) شیوه اصلی کار برای نیل به این هدف، ترسیم، «</a:t>
            </a:r>
            <a:r>
              <a:rPr lang="fa-IR" b="1" smtClean="0">
                <a:solidFill>
                  <a:srgbClr val="FF0000"/>
                </a:solidFill>
                <a:cs typeface="B Zar" panose="00000400000000000000" pitchFamily="2" charset="-78"/>
              </a:rPr>
              <a:t>نقشه ادراکی</a:t>
            </a:r>
            <a:r>
              <a:rPr lang="fa-IR" smtClean="0">
                <a:cs typeface="B Zar" panose="00000400000000000000" pitchFamily="2" charset="-78"/>
              </a:rPr>
              <a:t>» است . </a:t>
            </a:r>
            <a:endParaRPr lang="fa-IR">
              <a:cs typeface="B Zar" panose="00000400000000000000" pitchFamily="2" charset="-78"/>
            </a:endParaRPr>
          </a:p>
        </p:txBody>
      </p:sp>
    </p:spTree>
    <p:extLst>
      <p:ext uri="{BB962C8B-B14F-4D97-AF65-F5344CB8AC3E}">
        <p14:creationId xmlns:p14="http://schemas.microsoft.com/office/powerpoint/2010/main" val="338620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یعنی پدیدار ساختن، تصویر ذهنی محیط که  افراد به آن شکل داده و بر مبنای آن رفتار می نمایند (مدنی پور، 1379،  98) به تعبیر دسرتو  نقشه های ادراکی از ترکیب نشانه ها، پاتوق های شخصی، گمانه های خوب، و راه های تکراری و معمولی ساخته می شوند (تانکیس، 1968، 201) بسیاری از مطالعات  نشان می دهند که نشانه های شهری نقش عمده ای در فرایند </a:t>
            </a:r>
            <a:r>
              <a:rPr lang="fa-IR" b="1">
                <a:solidFill>
                  <a:srgbClr val="FF0000"/>
                </a:solidFill>
                <a:cs typeface="B Zar" panose="00000400000000000000" pitchFamily="2" charset="-78"/>
              </a:rPr>
              <a:t>نقشه سازی ادراکی </a:t>
            </a:r>
            <a:r>
              <a:rPr lang="fa-IR">
                <a:solidFill>
                  <a:prstClr val="black"/>
                </a:solidFill>
                <a:cs typeface="B Zar" panose="00000400000000000000" pitchFamily="2" charset="-78"/>
              </a:rPr>
              <a:t>ایفا می کنند. </a:t>
            </a:r>
          </a:p>
          <a:p>
            <a:endParaRPr lang="fa-IR"/>
          </a:p>
        </p:txBody>
      </p:sp>
    </p:spTree>
    <p:extLst>
      <p:ext uri="{BB962C8B-B14F-4D97-AF65-F5344CB8AC3E}">
        <p14:creationId xmlns:p14="http://schemas.microsoft.com/office/powerpoint/2010/main" val="78196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مردم از نواحی که دارای نشانه های شهری اند، نقشه های ادراکی دقیق تری در ذهن  خود می سازند، (آلا فلین و بروبیکر، 1998، 595) شایان ذکر که نخستین بار تالمن اصطلاح نقشه ادراکی را در سال 1948 مطرح نمود.  او این اصطلاح را در یکی از مطالعات خود برای تخمین رفتار موش هایی که در محیط های پر پیچ و خم به دنبال غذا می گشتند، به کار برد (تالمن، 1948، 189)</a:t>
            </a:r>
          </a:p>
          <a:p>
            <a:endParaRPr lang="fa-IR">
              <a:cs typeface="B Zar" panose="00000400000000000000" pitchFamily="2" charset="-78"/>
            </a:endParaRPr>
          </a:p>
        </p:txBody>
      </p:sp>
    </p:spTree>
    <p:extLst>
      <p:ext uri="{BB962C8B-B14F-4D97-AF65-F5344CB8AC3E}">
        <p14:creationId xmlns:p14="http://schemas.microsoft.com/office/powerpoint/2010/main" val="345099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کارکردهای نقشه های ادراکی، مسیر یابی است. در واقع مسیر یابی توانایی تعیین موقعیت و رسیدن به مقصد  هم در عالم ذهن و هم در عالم واقع است (پریستوینیک و راسکاس، ایولدسن، 2000، 17) اپلیارد و همکارانش (1964) مسیر یابی را نوعی فرایند  ادراکی پویا می دانند، البته  در جایی که حرکت در فضا نیازمند  درگیری متوالی در خواندن تفسیر کردن و بازنمودن آن فضا باشد بنابراین عمل مسیر یابی فعالیتی پیچیده شامل فرایند های مختلف تحسین و منابع اطلاعات است که نشانه ها یکی از اجرای آنند. این فعالیت به سن، جنسیت، حس جهت یابی و آشنایی با محیط و راهبرد مسیر یابی بستگی دارد. (تامسون و تراولو، 2007، 112)</a:t>
            </a:r>
            <a:endParaRPr lang="fa-IR">
              <a:cs typeface="B Zar" panose="00000400000000000000" pitchFamily="2" charset="-78"/>
            </a:endParaRPr>
          </a:p>
        </p:txBody>
      </p:sp>
      <p:sp>
        <p:nvSpPr>
          <p:cNvPr id="4" name="Flowchart: Process 3"/>
          <p:cNvSpPr/>
          <p:nvPr/>
        </p:nvSpPr>
        <p:spPr>
          <a:xfrm>
            <a:off x="1296537" y="4722125"/>
            <a:ext cx="3070747" cy="9826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نقشه های ادراکی</a:t>
            </a:r>
            <a:endParaRPr lang="fa-IR" b="1">
              <a:solidFill>
                <a:srgbClr val="FF0000"/>
              </a:solidFill>
            </a:endParaRPr>
          </a:p>
        </p:txBody>
      </p:sp>
    </p:spTree>
    <p:extLst>
      <p:ext uri="{BB962C8B-B14F-4D97-AF65-F5344CB8AC3E}">
        <p14:creationId xmlns:p14="http://schemas.microsoft.com/office/powerpoint/2010/main" val="403151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لینچ به عنوان نظریه  پردازی شاخص در حوزه نشانه شنسای شهری برای این که بداند  چگونه افراد هویت شهر خود را به دیگران می شناسانند به نشانه شناسی نقشه های ادراکی (تصویر شهر در ذهن شهروندان) می پردازد. با این وجود به ویژه نشانه شناسان اجتماعی معتقدند لینچ در نظریه ی خود از مفهوم هویت کالبدی که ناظر بر سه مفهوم انسان، محیط و فرهنگ می باشد و نیز دلالت های ضمنی عناصر موجود در نقشه های ادراکی غفل بوده است. حال آن که پاسخ به این انتقاد در نقشه های ادراکی لینج نهفته است بنابر مفهوم خوانایی لینچ، آنجایی که نشانه های شهری برای شهروندان  قابل درک نباشد،  و تصویر واضحی از شهر در ذهن آنها شکل بگیرد.  </a:t>
            </a:r>
            <a:endParaRPr lang="fa-IR">
              <a:cs typeface="B Zar" panose="00000400000000000000" pitchFamily="2" charset="-78"/>
            </a:endParaRPr>
          </a:p>
        </p:txBody>
      </p:sp>
      <p:sp>
        <p:nvSpPr>
          <p:cNvPr id="4" name="Flowchart: Process 3"/>
          <p:cNvSpPr/>
          <p:nvPr/>
        </p:nvSpPr>
        <p:spPr>
          <a:xfrm>
            <a:off x="838200" y="4745222"/>
            <a:ext cx="3179928" cy="114641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انسان، محیط و فرهنگ</a:t>
            </a:r>
            <a:endParaRPr lang="fa-IR" b="1">
              <a:solidFill>
                <a:srgbClr val="FF0000"/>
              </a:solidFill>
            </a:endParaRPr>
          </a:p>
        </p:txBody>
      </p:sp>
    </p:spTree>
    <p:extLst>
      <p:ext uri="{BB962C8B-B14F-4D97-AF65-F5344CB8AC3E}">
        <p14:creationId xmlns:p14="http://schemas.microsoft.com/office/powerpoint/2010/main" val="254359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سایر نظریه پردازان نشانه شناسی شهری نظیر ایلیارد، کرمونا، گالج لدروت،  و به ویژه نشانه شناسان اجتماعی همچون دسرتو روش کسانی چون لینچ را به دلیل تمرکز بیش از حد بر تشخیص عناصر فیزیکی مانند گره ها، راه ها، لبه ها و ... (نیشانیت تارما،  2013) و بی اعتنایی به معانی ضمنی مفهومی مورد انتقاد قرار می دهند. </a:t>
            </a:r>
          </a:p>
        </p:txBody>
      </p:sp>
      <p:sp>
        <p:nvSpPr>
          <p:cNvPr id="4" name="Flowchart: Process 3"/>
          <p:cNvSpPr/>
          <p:nvPr/>
        </p:nvSpPr>
        <p:spPr>
          <a:xfrm>
            <a:off x="838200" y="3826413"/>
            <a:ext cx="2658794"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نظریه پردازان نشانه شناسی شهری</a:t>
            </a:r>
            <a:endParaRPr lang="fa-IR" b="1">
              <a:solidFill>
                <a:srgbClr val="FF0000"/>
              </a:solidFill>
            </a:endParaRPr>
          </a:p>
        </p:txBody>
      </p:sp>
    </p:spTree>
    <p:extLst>
      <p:ext uri="{BB962C8B-B14F-4D97-AF65-F5344CB8AC3E}">
        <p14:creationId xmlns:p14="http://schemas.microsoft.com/office/powerpoint/2010/main" val="400951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اغلب نشانه شناسان شهری  و اجتماعی قایل بر انند که ساختار شهری به خاطر معانی سیمبولیک  خود که فراتر از معانی عملکردی اند، قابل تشخیصند،  (ترکاشوند و مجیدی، 1394، 11) در تحقیق  لینچ  پیرامون سیمای شهر  تاکید بر کالبد محیط  زندگی انسان به عنوان متغیری مستقل است او در جست و جوی صفاتی کالبدی است که به ایجاد تصویری از علایم مشخصه و بافت شهر در ذهن مرتبط است. </a:t>
            </a:r>
          </a:p>
          <a:p>
            <a:endParaRPr lang="fa-IR"/>
          </a:p>
        </p:txBody>
      </p:sp>
      <p:sp>
        <p:nvSpPr>
          <p:cNvPr id="4" name="Flowchart: Process 3"/>
          <p:cNvSpPr/>
          <p:nvPr/>
        </p:nvSpPr>
        <p:spPr>
          <a:xfrm>
            <a:off x="838200" y="4135902"/>
            <a:ext cx="2700997"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متغیری مستقل</a:t>
            </a:r>
            <a:endParaRPr lang="fa-IR" b="1">
              <a:solidFill>
                <a:srgbClr val="FF0000"/>
              </a:solidFill>
            </a:endParaRPr>
          </a:p>
        </p:txBody>
      </p:sp>
    </p:spTree>
    <p:extLst>
      <p:ext uri="{BB962C8B-B14F-4D97-AF65-F5344CB8AC3E}">
        <p14:creationId xmlns:p14="http://schemas.microsoft.com/office/powerpoint/2010/main" val="132540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هدف لینچ دستیابی به کیفیتی است که «</a:t>
            </a:r>
            <a:r>
              <a:rPr lang="fa-IR" b="1" smtClean="0">
                <a:solidFill>
                  <a:srgbClr val="FF0000"/>
                </a:solidFill>
                <a:cs typeface="B Zar" panose="00000400000000000000" pitchFamily="2" charset="-78"/>
              </a:rPr>
              <a:t>خوانایی</a:t>
            </a:r>
            <a:r>
              <a:rPr lang="fa-IR" smtClean="0">
                <a:cs typeface="B Zar" panose="00000400000000000000" pitchFamily="2" charset="-78"/>
              </a:rPr>
              <a:t>» نامیده می شود و منظور کیفیتی است در شی که تصویری روشن در ذهن ناظر ایجاد می کند. یعنی شکل، رنگ و نظمی که ایجاد تصویری مشخص از علایم مشخصه و بافت شهر در ذهن مرتبط است. </a:t>
            </a:r>
            <a:endParaRPr lang="fa-IR">
              <a:cs typeface="B Zar" panose="00000400000000000000" pitchFamily="2" charset="-78"/>
            </a:endParaRPr>
          </a:p>
        </p:txBody>
      </p:sp>
    </p:spTree>
    <p:extLst>
      <p:ext uri="{BB962C8B-B14F-4D97-AF65-F5344CB8AC3E}">
        <p14:creationId xmlns:p14="http://schemas.microsoft.com/office/powerpoint/2010/main" val="35648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 بی اعتنایی به معانی ضمنی/مفهومی مورد انتقاد قرار می دهند. اغلب نشانه شناسان شهری و اجتماعی قایل بر انند که ساختار شهری به خاطر معانی سمبولیک خود که فراتر از معانی عملکردی اند، قابل تشخیصند (ترکاشوند و مجیدی،  1392، 11) در تحقیق لینچ پیرامون سیمای شهر تاکید بر کالبد محیط  زندگی انسان به عنوان متغیری مستقل است. او در جست و جوی صفاتی کالبدی است که به ایجاد تصویری از علایم مشخصه و بافت شهر در ذهن مرتبط است. </a:t>
            </a:r>
          </a:p>
          <a:p>
            <a:r>
              <a:rPr lang="fa-IR">
                <a:cs typeface="B Zar" panose="00000400000000000000" pitchFamily="2" charset="-78"/>
              </a:rPr>
              <a:t> </a:t>
            </a:r>
          </a:p>
        </p:txBody>
      </p:sp>
      <p:sp>
        <p:nvSpPr>
          <p:cNvPr id="4" name="Flowchart: Process 3"/>
          <p:cNvSpPr/>
          <p:nvPr/>
        </p:nvSpPr>
        <p:spPr>
          <a:xfrm>
            <a:off x="838200" y="4248443"/>
            <a:ext cx="2912012"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معانی ضمنی/مفهومی</a:t>
            </a:r>
            <a:endParaRPr lang="fa-IR" b="1">
              <a:solidFill>
                <a:srgbClr val="FF0000"/>
              </a:solidFill>
            </a:endParaRPr>
          </a:p>
        </p:txBody>
      </p:sp>
    </p:spTree>
    <p:extLst>
      <p:ext uri="{BB962C8B-B14F-4D97-AF65-F5344CB8AC3E}">
        <p14:creationId xmlns:p14="http://schemas.microsoft.com/office/powerpoint/2010/main" val="4264941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لینچ دستیابی به کیفیتی است که «</a:t>
            </a:r>
            <a:r>
              <a:rPr lang="fa-IR" b="1" smtClean="0">
                <a:solidFill>
                  <a:srgbClr val="FF0000"/>
                </a:solidFill>
                <a:cs typeface="B Zar" panose="00000400000000000000" pitchFamily="2" charset="-78"/>
              </a:rPr>
              <a:t>خوانایی</a:t>
            </a:r>
            <a:r>
              <a:rPr lang="fa-IR" smtClean="0">
                <a:cs typeface="B Zar" panose="00000400000000000000" pitchFamily="2" charset="-78"/>
              </a:rPr>
              <a:t>» نامیده می شود و منظور کیفتی است در شی که تصویری روشن در ذهن ناظر ایجاد می کند، یعنی شکل، رنگ و نظمی که ایجاد تصویری مشخص را با بافتی مستحکم از محیط زندگ انسان میسر می سازد. به بیان دیگر جایی که اشیا با شدت  و وضوح خود را به </a:t>
            </a:r>
            <a:r>
              <a:rPr lang="fa-IR" b="1" smtClean="0">
                <a:solidFill>
                  <a:srgbClr val="FF0000"/>
                </a:solidFill>
                <a:cs typeface="B Zar" panose="00000400000000000000" pitchFamily="2" charset="-78"/>
              </a:rPr>
              <a:t>تمامی حواس انسان </a:t>
            </a:r>
            <a:r>
              <a:rPr lang="fa-IR" smtClean="0">
                <a:cs typeface="B Zar" panose="00000400000000000000" pitchFamily="2" charset="-78"/>
              </a:rPr>
              <a:t>عرضه می کنند. (لینچ، 1385،  240،  تانکیس، 1968، 191) </a:t>
            </a:r>
            <a:endParaRPr lang="fa-IR">
              <a:cs typeface="B Zar" panose="00000400000000000000" pitchFamily="2" charset="-78"/>
            </a:endParaRPr>
          </a:p>
        </p:txBody>
      </p:sp>
    </p:spTree>
    <p:extLst>
      <p:ext uri="{BB962C8B-B14F-4D97-AF65-F5344CB8AC3E}">
        <p14:creationId xmlns:p14="http://schemas.microsoft.com/office/powerpoint/2010/main" val="64074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ینچ برای نیل به اهدافی همچون خوانایی، هویت و جهت یابی به عنوان اهداف  شناخت شهر و ایجاد تصویر ذهنی از آن، </a:t>
            </a:r>
            <a:r>
              <a:rPr lang="fa-IR" sz="3600" b="1" smtClean="0">
                <a:solidFill>
                  <a:srgbClr val="FF0000"/>
                </a:solidFill>
                <a:cs typeface="B Zar" panose="00000400000000000000" pitchFamily="2" charset="-78"/>
              </a:rPr>
              <a:t>5</a:t>
            </a:r>
            <a:r>
              <a:rPr lang="fa-IR" smtClean="0">
                <a:cs typeface="B Zar" panose="00000400000000000000" pitchFamily="2" charset="-78"/>
              </a:rPr>
              <a:t> عنصر لبه (سواحل، دیوارها، مرزهای محیطی و...) محله (بخشی از شهر است که در ذهن فرد دارای ویژگی های قابل شناسایی  است)ف راه (عنصر غالب نقشه ادراکی است که شامل شریان های حرکت نظیر خیابان ها، پیاده رو ها، راه اهن، و ...است) نشانه (مراکز  توجه فیزیکی مانند ساختمان هاف تابلو هاف کوه ها، آب نماها و...) و گره  (مرکز توجه در الگویی گسترده شامل تقاطع، میدان، نبش خیابان و ...) را به عنوان  عوامل سازنده تصاویر  ذهنی مردم شناسایی می کند. (مدنی پور، 1379، 99)</a:t>
            </a:r>
            <a:endParaRPr lang="fa-IR">
              <a:cs typeface="B Zar" panose="00000400000000000000" pitchFamily="2" charset="-78"/>
            </a:endParaRPr>
          </a:p>
        </p:txBody>
      </p:sp>
    </p:spTree>
    <p:extLst>
      <p:ext uri="{BB962C8B-B14F-4D97-AF65-F5344CB8AC3E}">
        <p14:creationId xmlns:p14="http://schemas.microsoft.com/office/powerpoint/2010/main" val="1196012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نکته مهم آن است که تعریف لینچ از نشانه در این نظریه حاکی از عنصری عینی است که به جهت یابی افراد کمک می کند (لینچ، 1385،  243) این در حالی است که افراد برای جهت یابی در شهر از کلیه عناصر دیگر نیز به عنوان نشانه استفاده می کنند. </a:t>
            </a:r>
            <a:endParaRPr lang="fa-IR">
              <a:cs typeface="B Zar" panose="00000400000000000000" pitchFamily="2" charset="-78"/>
            </a:endParaRPr>
          </a:p>
        </p:txBody>
      </p:sp>
      <p:sp>
        <p:nvSpPr>
          <p:cNvPr id="4" name="Flowchart: Process 3"/>
          <p:cNvSpPr/>
          <p:nvPr/>
        </p:nvSpPr>
        <p:spPr>
          <a:xfrm>
            <a:off x="838200" y="3671668"/>
            <a:ext cx="2588456"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عنصری عینی</a:t>
            </a:r>
            <a:endParaRPr lang="fa-IR" b="1">
              <a:solidFill>
                <a:srgbClr val="FF0000"/>
              </a:solidFill>
            </a:endParaRPr>
          </a:p>
        </p:txBody>
      </p:sp>
    </p:spTree>
    <p:extLst>
      <p:ext uri="{BB962C8B-B14F-4D97-AF65-F5344CB8AC3E}">
        <p14:creationId xmlns:p14="http://schemas.microsoft.com/office/powerpoint/2010/main" val="5015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معنای شهر از نظر لینچ آن است که افراد تا چه حد می توانند شهر را به وضوح درک کرده و به چه میزان برایشان قابل شناسایی است و تا چه حد می توانند آن را در زمان و مکان به تجسم دراورند و این که تا چه حد این ساختار ذهنی با ارزش ها و مفاهیم جامعه ی آنها  در ارتباط است. وی </a:t>
            </a:r>
            <a:r>
              <a:rPr lang="fa-IR" b="1" smtClean="0">
                <a:solidFill>
                  <a:srgbClr val="FF0000"/>
                </a:solidFill>
                <a:cs typeface="B Zar" panose="00000400000000000000" pitchFamily="2" charset="-78"/>
              </a:rPr>
              <a:t>پنج محور اصلی </a:t>
            </a:r>
            <a:r>
              <a:rPr lang="fa-IR" smtClean="0">
                <a:cs typeface="B Zar" panose="00000400000000000000" pitchFamily="2" charset="-78"/>
              </a:rPr>
              <a:t>را برای معنی در نظر می گیرد که عبارتند از : هویت، ساختار، سازگاری شفافیت و خوانایی (رویت پذیری) که از این  بین دو مورد  اول، اجرای «شکلی» معنی بوده و بقیه ارتباط صریح شکل  سکونتگاهی را با مفاهیم و ارزش های غیر فضایی بیان می دارند. تعریف او از هر یک از موارد یاد شده به شرح زیر است:</a:t>
            </a:r>
            <a:endParaRPr lang="fa-IR">
              <a:cs typeface="B Zar" panose="00000400000000000000" pitchFamily="2" charset="-78"/>
            </a:endParaRPr>
          </a:p>
        </p:txBody>
      </p:sp>
    </p:spTree>
    <p:extLst>
      <p:ext uri="{BB962C8B-B14F-4D97-AF65-F5344CB8AC3E}">
        <p14:creationId xmlns:p14="http://schemas.microsoft.com/office/powerpoint/2010/main" val="339391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هویت: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جدی که شخص می تواند یک مکان را متمایز از سایر مکان ها شناخته و یا بازشناسی نماید به طوری که شخصیتی مشخص بی نظیر  و یا حداقل مخصوص به خود را دارا نبود. </a:t>
            </a:r>
          </a:p>
          <a:p>
            <a:endParaRPr lang="fa-IR">
              <a:cs typeface="B Zar" panose="00000400000000000000" pitchFamily="2" charset="-78"/>
            </a:endParaRPr>
          </a:p>
        </p:txBody>
      </p:sp>
    </p:spTree>
    <p:extLst>
      <p:ext uri="{BB962C8B-B14F-4D97-AF65-F5344CB8AC3E}">
        <p14:creationId xmlns:p14="http://schemas.microsoft.com/office/powerpoint/2010/main" val="329781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ساختار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مقیاس کوچک به معنای چگونگی ترکیب اجرا با یکدیگر و در مقیاس  وسیع به معنای حس جهت یابی است مثلا دانستن اینکه  یک شخص کجاست و یا در چه زمانی است که به طور ضمنی به این معناست  که مکان ها یا زمان های دیگر  چگونه  به این مکان یا زمن ارتباط می یابد.</a:t>
            </a:r>
            <a:endParaRPr lang="fa-IR">
              <a:cs typeface="B Zar" panose="00000400000000000000" pitchFamily="2" charset="-78"/>
            </a:endParaRPr>
          </a:p>
        </p:txBody>
      </p:sp>
      <p:sp>
        <p:nvSpPr>
          <p:cNvPr id="4" name="Flowchart: Process 3"/>
          <p:cNvSpPr/>
          <p:nvPr/>
        </p:nvSpPr>
        <p:spPr>
          <a:xfrm>
            <a:off x="838200" y="3882683"/>
            <a:ext cx="3376246"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چگونگی ترکیب اجرا با یکدیگر</a:t>
            </a:r>
            <a:endParaRPr lang="fa-IR" b="1">
              <a:solidFill>
                <a:srgbClr val="FF0000"/>
              </a:solidFill>
            </a:endParaRPr>
          </a:p>
        </p:txBody>
      </p:sp>
    </p:spTree>
    <p:extLst>
      <p:ext uri="{BB962C8B-B14F-4D97-AF65-F5344CB8AC3E}">
        <p14:creationId xmlns:p14="http://schemas.microsoft.com/office/powerpoint/2010/main" val="426565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 هویتی کالبدی رخ می دهد و در واقع  نشانه های شهری جایگاه خود را در حافظه و خاطره جمعی از دست می دهد. بنابراین در نوشتار حاضر سعی شده  به شیوه مرور انتقادی دریابیم که منطق بازشناسی هویت کالبدی شهر از طریق نشانه شناسی نقشه های ادراکی فضای شهرند. مادامی که نشانه های شهر در نقشه های ادراکی ساکنانش پر رنگ باشد، هویت کالبدی شهر تداوم دارد. به طوری که تعبیر ، جا به جایی با تخریبشان موجب واکنش جمعی می شود. </a:t>
            </a:r>
            <a:endParaRPr lang="fa-IR">
              <a:cs typeface="B Zar" panose="00000400000000000000" pitchFamily="2" charset="-78"/>
            </a:endParaRPr>
          </a:p>
        </p:txBody>
      </p:sp>
      <p:sp>
        <p:nvSpPr>
          <p:cNvPr id="4" name="Flowchart: Process 3"/>
          <p:cNvSpPr/>
          <p:nvPr/>
        </p:nvSpPr>
        <p:spPr>
          <a:xfrm>
            <a:off x="838200" y="4417255"/>
            <a:ext cx="1856936"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نشانه شناسی</a:t>
            </a:r>
            <a:endParaRPr lang="fa-IR" b="1">
              <a:solidFill>
                <a:srgbClr val="FF0000"/>
              </a:solidFill>
            </a:endParaRPr>
          </a:p>
        </p:txBody>
      </p:sp>
    </p:spTree>
    <p:extLst>
      <p:ext uri="{BB962C8B-B14F-4D97-AF65-F5344CB8AC3E}">
        <p14:creationId xmlns:p14="http://schemas.microsoft.com/office/powerpoint/2010/main" val="3438727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سازگاری: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انطباق کاملا شکلی ساختار محیطی با ساختار غیر فضایی است یعنی آیا شکل مجرد یک مکان یا شکل مجرد فعالیت های آن  و یا  خصوصیات جامعه ساکن در آن منطبق است. </a:t>
            </a:r>
            <a:endParaRPr lang="fa-IR">
              <a:cs typeface="B Zar" panose="00000400000000000000" pitchFamily="2" charset="-78"/>
            </a:endParaRPr>
          </a:p>
        </p:txBody>
      </p:sp>
      <p:sp>
        <p:nvSpPr>
          <p:cNvPr id="4" name="Flowchart: Process 3"/>
          <p:cNvSpPr/>
          <p:nvPr/>
        </p:nvSpPr>
        <p:spPr>
          <a:xfrm>
            <a:off x="838200" y="3368248"/>
            <a:ext cx="3277772"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ساختار محیطی با ساختار غیر فضایی</a:t>
            </a:r>
            <a:endParaRPr lang="fa-IR" b="1">
              <a:solidFill>
                <a:srgbClr val="FF0000"/>
              </a:solidFill>
            </a:endParaRPr>
          </a:p>
        </p:txBody>
      </p:sp>
    </p:spTree>
    <p:extLst>
      <p:ext uri="{BB962C8B-B14F-4D97-AF65-F5344CB8AC3E}">
        <p14:creationId xmlns:p14="http://schemas.microsoft.com/office/powerpoint/2010/main" val="3600172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شفافیت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حدی است که شخص می تواند مستقیما نحوه ی عمل فعالیت ها و عملکرد های فنی مختلف و فرایند های طبیعی و اجتماعی را که در درون سکونت گاه اتفاق می افتد، درک کند ایا شخص می تواند بسند چه موقع پارکنیگ پر می شود؟ صدای برخورد امواج ه ساحل را بشنود؟ سند کامیون ها چه حمل می کنند؟ یا فاضلاب  چگونه دفع می شود؟ همان گونه  که پیداست برخی از این فرایند ها حایز اهمیت بعضی جانب، برخی بی اهمیت و بعضی غیر قابل تحملند.  </a:t>
            </a:r>
            <a:endParaRPr lang="fa-IR">
              <a:cs typeface="B Zar" panose="00000400000000000000" pitchFamily="2" charset="-78"/>
            </a:endParaRPr>
          </a:p>
        </p:txBody>
      </p:sp>
    </p:spTree>
    <p:extLst>
      <p:ext uri="{BB962C8B-B14F-4D97-AF65-F5344CB8AC3E}">
        <p14:creationId xmlns:p14="http://schemas.microsoft.com/office/powerpoint/2010/main" val="3368752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خوانایی (رویت پذیری)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تا چه حد ساکنان یک سکونت گاه قادر به برقراری ارتباط صحیح با یکدیگر از طریق عناصر کالبدی نمادی (مانند پرچم، تابلو ها، تقاطع ها، برده ها و ...) هستند. (لینچ، 1381،  193-167) از طرفی تلاش برای افزایش خوانایی محیط های شهری به معنای تحمیل نوعی </a:t>
            </a:r>
            <a:r>
              <a:rPr lang="fa-IR" b="1" smtClean="0">
                <a:solidFill>
                  <a:srgbClr val="FF0000"/>
                </a:solidFill>
                <a:cs typeface="B Zar" panose="00000400000000000000" pitchFamily="2" charset="-78"/>
              </a:rPr>
              <a:t>نظم تخیلی </a:t>
            </a:r>
            <a:r>
              <a:rPr lang="fa-IR" smtClean="0">
                <a:cs typeface="B Zar" panose="00000400000000000000" pitchFamily="2" charset="-78"/>
              </a:rPr>
              <a:t>بر بافت شهری نیز هست (مدنی پور، 1379، 100)</a:t>
            </a:r>
            <a:endParaRPr lang="fa-IR">
              <a:cs typeface="B Zar" panose="00000400000000000000" pitchFamily="2" charset="-78"/>
            </a:endParaRPr>
          </a:p>
        </p:txBody>
      </p:sp>
    </p:spTree>
    <p:extLst>
      <p:ext uri="{BB962C8B-B14F-4D97-AF65-F5344CB8AC3E}">
        <p14:creationId xmlns:p14="http://schemas.microsoft.com/office/powerpoint/2010/main" val="2436053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بیان روشن تر خوانایی از یک سو به این معناست که شهر تا چه اندازه می تواند به وضوح درک شود.  از نظر ذهنی قابل شناسایی باشد و ساکنان آن را در زمان و مکان به تجمس درآورند. و از سوی دیگر به این معناست که ت چه اندازه این ساختار ذهنی با ارزش ها و مفاهیم  جامعه در ارتباط است. به عبارت دیگر انطباق محیط با توانایی  های ذهنی- احساسی ساکنان و ساختارهای فرهنگی (لینچ، 1385، 152)</a:t>
            </a:r>
            <a:endParaRPr lang="fa-IR">
              <a:cs typeface="B Zar" panose="00000400000000000000" pitchFamily="2" charset="-78"/>
            </a:endParaRPr>
          </a:p>
        </p:txBody>
      </p:sp>
      <p:sp>
        <p:nvSpPr>
          <p:cNvPr id="4" name="Flowchart: Process 3"/>
          <p:cNvSpPr/>
          <p:nvPr/>
        </p:nvSpPr>
        <p:spPr>
          <a:xfrm>
            <a:off x="838200" y="4192172"/>
            <a:ext cx="3305907"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توانایی  های ذهنی- احساسی</a:t>
            </a:r>
            <a:endParaRPr lang="fa-IR" b="1">
              <a:solidFill>
                <a:srgbClr val="FF0000"/>
              </a:solidFill>
            </a:endParaRPr>
          </a:p>
        </p:txBody>
      </p:sp>
    </p:spTree>
    <p:extLst>
      <p:ext uri="{BB962C8B-B14F-4D97-AF65-F5344CB8AC3E}">
        <p14:creationId xmlns:p14="http://schemas.microsoft.com/office/powerpoint/2010/main" val="4263804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بحث خوانایی شهر رابطه ای تنگاتنگی با بحث هویت کالبدی شهر دارد. (لینچ و گری، 2012، 1-153) هویت کالبدی به معنای صفات و خصوصیاتی است که جسم شهر را از غیر آن متمایز ساخته و شباهتش را با خودی آشکار می کند.  این صفات باید به گونه ای  باشند که جسم شهر در عین تداوم زمانی در حال تحول و تکامل نیز باشد و در نهایت منجر به پیدایش یک کل شود (میر مقتدایی، 1383، 35) اساسا هویت کالبدی ناظر بر </a:t>
            </a:r>
            <a:r>
              <a:rPr lang="fa-IR" b="1" smtClean="0">
                <a:solidFill>
                  <a:srgbClr val="FF0000"/>
                </a:solidFill>
                <a:cs typeface="B Zar" panose="00000400000000000000" pitchFamily="2" charset="-78"/>
              </a:rPr>
              <a:t>سه مفهوم انسان، محیط و فرهنگ </a:t>
            </a:r>
            <a:r>
              <a:rPr lang="fa-IR" smtClean="0">
                <a:cs typeface="B Zar" panose="00000400000000000000" pitchFamily="2" charset="-78"/>
              </a:rPr>
              <a:t>است (نقی زاده، 1378، 25) بنا بر معیار خوانایی، ایجابی که نشانه های شهری برای ساکنان قابل ادراک و شناسایی نباشد و تصویر واضحی از شهر در ذهن آنها شکل نگیرد (میر مقتدایی، 1383،  30)</a:t>
            </a:r>
            <a:endParaRPr lang="fa-IR">
              <a:cs typeface="B Zar" panose="00000400000000000000" pitchFamily="2" charset="-78"/>
            </a:endParaRPr>
          </a:p>
        </p:txBody>
      </p:sp>
    </p:spTree>
    <p:extLst>
      <p:ext uri="{BB962C8B-B14F-4D97-AF65-F5344CB8AC3E}">
        <p14:creationId xmlns:p14="http://schemas.microsoft.com/office/powerpoint/2010/main" val="176824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 هویتی کالبدی رخ می دهد  (گودرزی، سروش و گودرزی سروش، 1392،  102) و به یک معنا نشانه های شهری جایگاه خود را در حافظه و خاطره جمعی از دست داده اند. </a:t>
            </a:r>
            <a:endParaRPr lang="fa-IR">
              <a:cs typeface="B Zar" panose="00000400000000000000" pitchFamily="2" charset="-78"/>
            </a:endParaRPr>
          </a:p>
        </p:txBody>
      </p:sp>
    </p:spTree>
    <p:extLst>
      <p:ext uri="{BB962C8B-B14F-4D97-AF65-F5344CB8AC3E}">
        <p14:creationId xmlns:p14="http://schemas.microsoft.com/office/powerpoint/2010/main" val="41901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می توان نتیجه گرفت مادامی که نشانه های شهر در </a:t>
            </a:r>
            <a:r>
              <a:rPr lang="fa-IR" b="1" smtClean="0">
                <a:solidFill>
                  <a:srgbClr val="FF0000"/>
                </a:solidFill>
                <a:cs typeface="B Zar" panose="00000400000000000000" pitchFamily="2" charset="-78"/>
              </a:rPr>
              <a:t>نقشه های ادراکی </a:t>
            </a:r>
            <a:r>
              <a:rPr lang="fa-IR" smtClean="0">
                <a:cs typeface="B Zar" panose="00000400000000000000" pitchFamily="2" charset="-78"/>
              </a:rPr>
              <a:t>ساکنانش پر رنگ باشد، هویت کالبدی شهر تداوم یافته و برای غیر ساکنان نیز قابل شناسایی خواهد بود. حاصل سخن این که  مفهوم هویت  کالبدی همان مفهومی است که در نظریه سیمای شهر لینچ کمتر به ان پرداخته شده و بنابراین موجبات تامل و انتقاد سایر نشانه شناسان شهری و اجتماعی را که از این پس به آنها می پردازیم، فراهم ساخته است. </a:t>
            </a:r>
            <a:endParaRPr lang="fa-IR">
              <a:cs typeface="B Zar" panose="00000400000000000000" pitchFamily="2" charset="-78"/>
            </a:endParaRPr>
          </a:p>
        </p:txBody>
      </p:sp>
    </p:spTree>
    <p:extLst>
      <p:ext uri="{BB962C8B-B14F-4D97-AF65-F5344CB8AC3E}">
        <p14:creationId xmlns:p14="http://schemas.microsoft.com/office/powerpoint/2010/main" val="3925493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انتقادات وارد بی نظریه  لینچ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گالج در تحقیقات خود نشان داده است که فرد برای </a:t>
            </a:r>
            <a:r>
              <a:rPr lang="fa-IR" b="1" smtClean="0">
                <a:solidFill>
                  <a:srgbClr val="FF0000"/>
                </a:solidFill>
                <a:cs typeface="B Zar" panose="00000400000000000000" pitchFamily="2" charset="-78"/>
              </a:rPr>
              <a:t>ادراک</a:t>
            </a:r>
            <a:r>
              <a:rPr lang="fa-IR" smtClean="0">
                <a:cs typeface="B Zar" panose="00000400000000000000" pitchFamily="2" charset="-78"/>
              </a:rPr>
              <a:t> یک مکان و ابتدا مکان ها را می شناسد (نشانه) سپس روابط میان آنها را درک می نماید (راه) و در نهایت حوزه هایی که گروه هایی از مکان ها را احاطه  کرده اند (محله) شناسایی  می کند (1978، 24)</a:t>
            </a:r>
            <a:endParaRPr lang="fa-IR">
              <a:cs typeface="B Zar" panose="00000400000000000000" pitchFamily="2" charset="-78"/>
            </a:endParaRPr>
          </a:p>
        </p:txBody>
      </p:sp>
    </p:spTree>
    <p:extLst>
      <p:ext uri="{BB962C8B-B14F-4D97-AF65-F5344CB8AC3E}">
        <p14:creationId xmlns:p14="http://schemas.microsoft.com/office/powerpoint/2010/main" val="2998553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پیونیس معتقد است که انسان ها معمولا  برای آدرس دهی از خوانش محیطی خود بهره نمی برند،  بلکه از آثار  بصری علامت دار که برای دیگران قابل توصیف است باری می گیرند، بلکه از آثار  بصری علامت دار که برای دیگران قابل توصیف است باری می گیرند بنابراین وی میان «</a:t>
            </a:r>
            <a:r>
              <a:rPr lang="fa-IR">
                <a:solidFill>
                  <a:srgbClr val="FF0000"/>
                </a:solidFill>
                <a:cs typeface="B Zar" panose="00000400000000000000" pitchFamily="2" charset="-78"/>
              </a:rPr>
              <a:t>قابلیت تصور شهر</a:t>
            </a:r>
            <a:r>
              <a:rPr lang="fa-IR">
                <a:cs typeface="B Zar" panose="00000400000000000000" pitchFamily="2" charset="-78"/>
              </a:rPr>
              <a:t>» و « </a:t>
            </a:r>
            <a:r>
              <a:rPr lang="fa-IR">
                <a:solidFill>
                  <a:srgbClr val="FF0000"/>
                </a:solidFill>
                <a:cs typeface="B Zar" panose="00000400000000000000" pitchFamily="2" charset="-78"/>
              </a:rPr>
              <a:t>وضوح</a:t>
            </a:r>
            <a:r>
              <a:rPr lang="fa-IR">
                <a:cs typeface="B Zar" panose="00000400000000000000" pitchFamily="2" charset="-78"/>
              </a:rPr>
              <a:t> « تفاوت» قایل می شود چرا که مطالعه تصویر شهر بخش محدودی  از مطالعه وضوح شهر است که می تواند  با استفاده از علم نشانه شناسی کاملتر شود. در حقیقت تصور شهر نمایانگر آن است که شهر چگونه نمایش داده می شود. نه این که چگونه  شهر و فضاهای شهری به طور واقعی مورد درک و استفاده شهروندان قرار می گیرد (راست بین و </a:t>
            </a:r>
            <a:r>
              <a:rPr lang="fa-IR" smtClean="0">
                <a:cs typeface="B Zar" panose="00000400000000000000" pitchFamily="2" charset="-78"/>
              </a:rPr>
              <a:t>دیگران، 1391، 42)</a:t>
            </a:r>
            <a:endParaRPr lang="fa-IR">
              <a:cs typeface="B Zar" panose="00000400000000000000" pitchFamily="2" charset="-78"/>
            </a:endParaRPr>
          </a:p>
        </p:txBody>
      </p:sp>
      <p:sp>
        <p:nvSpPr>
          <p:cNvPr id="4" name="Flowchart: Process 3"/>
          <p:cNvSpPr/>
          <p:nvPr/>
        </p:nvSpPr>
        <p:spPr>
          <a:xfrm>
            <a:off x="838200" y="5036234"/>
            <a:ext cx="2278966"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علم نشانه شناسی</a:t>
            </a:r>
            <a:endParaRPr lang="fa-IR" b="1">
              <a:solidFill>
                <a:srgbClr val="FF0000"/>
              </a:solidFill>
            </a:endParaRPr>
          </a:p>
        </p:txBody>
      </p:sp>
    </p:spTree>
    <p:extLst>
      <p:ext uri="{BB962C8B-B14F-4D97-AF65-F5344CB8AC3E}">
        <p14:creationId xmlns:p14="http://schemas.microsoft.com/office/powerpoint/2010/main" val="1366637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اپلیارد از </a:t>
            </a:r>
            <a:r>
              <a:rPr lang="fa-IR" smtClean="0">
                <a:solidFill>
                  <a:srgbClr val="FF0000"/>
                </a:solidFill>
                <a:cs typeface="B Zar" panose="00000400000000000000" pitchFamily="2" charset="-78"/>
              </a:rPr>
              <a:t>3 اصل </a:t>
            </a:r>
            <a:r>
              <a:rPr lang="fa-IR" smtClean="0">
                <a:cs typeface="B Zar" panose="00000400000000000000" pitchFamily="2" charset="-78"/>
              </a:rPr>
              <a:t>نام برده که موجب می شوند، عنصر در خاطر مردم باقی بمانند، </a:t>
            </a:r>
            <a:r>
              <a:rPr lang="fa-IR" smtClean="0">
                <a:solidFill>
                  <a:srgbClr val="FF0000"/>
                </a:solidFill>
                <a:cs typeface="B Zar" panose="00000400000000000000" pitchFamily="2" charset="-78"/>
              </a:rPr>
              <a:t>تمایز فرمی</a:t>
            </a:r>
            <a:r>
              <a:rPr lang="fa-IR" smtClean="0">
                <a:cs typeface="B Zar" panose="00000400000000000000" pitchFamily="2" charset="-78"/>
              </a:rPr>
              <a:t>،  </a:t>
            </a:r>
            <a:r>
              <a:rPr lang="fa-IR" smtClean="0">
                <a:solidFill>
                  <a:srgbClr val="00B0F0"/>
                </a:solidFill>
                <a:cs typeface="B Zar" panose="00000400000000000000" pitchFamily="2" charset="-78"/>
              </a:rPr>
              <a:t>رویت پذیر بودن </a:t>
            </a:r>
            <a:r>
              <a:rPr lang="fa-IR" smtClean="0">
                <a:cs typeface="B Zar" panose="00000400000000000000" pitchFamily="2" charset="-78"/>
              </a:rPr>
              <a:t>و برخورداری از اهمیت کارکردی یا نمادین، سومین اصل ایلیارد نیز حاکی از لزوم تلفیق رویکرد لینج با </a:t>
            </a:r>
            <a:r>
              <a:rPr lang="fa-IR" b="1" smtClean="0">
                <a:solidFill>
                  <a:srgbClr val="FF0000"/>
                </a:solidFill>
                <a:cs typeface="B Zar" panose="00000400000000000000" pitchFamily="2" charset="-78"/>
              </a:rPr>
              <a:t>نشانه شناسی شهری </a:t>
            </a:r>
            <a:r>
              <a:rPr lang="fa-IR" smtClean="0">
                <a:cs typeface="B Zar" panose="00000400000000000000" pitchFamily="2" charset="-78"/>
              </a:rPr>
              <a:t>است.  </a:t>
            </a:r>
            <a:endParaRPr lang="fa-IR">
              <a:cs typeface="B Zar" panose="00000400000000000000" pitchFamily="2" charset="-78"/>
            </a:endParaRPr>
          </a:p>
        </p:txBody>
      </p:sp>
    </p:spTree>
    <p:extLst>
      <p:ext uri="{BB962C8B-B14F-4D97-AF65-F5344CB8AC3E}">
        <p14:creationId xmlns:p14="http://schemas.microsoft.com/office/powerpoint/2010/main" val="255090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 و بیان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های مرتبط با نقشه های ادراکی از منظر توجه به مباحث مربوط به نشانه های تداعی گر  فشای شهر در ذهن کنش گران و دلالت های ضمنی موجود در آنها، در حوزه ی عمل جامعه شناسان شهری قرار می گیرد. در این بین نکته دارای اهمیت، تشت فراوان و اختلاف نظرهای متعدد در میان آراء صاحب نظران این حوزه با برخی از نظریه پردازان </a:t>
            </a:r>
            <a:r>
              <a:rPr lang="fa-IR" b="1" smtClean="0">
                <a:solidFill>
                  <a:srgbClr val="FF0000"/>
                </a:solidFill>
                <a:cs typeface="B Zar" panose="00000400000000000000" pitchFamily="2" charset="-78"/>
              </a:rPr>
              <a:t>نشانه شناسی شهری </a:t>
            </a:r>
            <a:r>
              <a:rPr lang="fa-IR" smtClean="0">
                <a:cs typeface="B Zar" panose="00000400000000000000" pitchFamily="2" charset="-78"/>
              </a:rPr>
              <a:t>است. عمده ی این اختلافات بر سر عدم توجه به معانی ضمنی است (مدنی پور، 1379، 14)</a:t>
            </a:r>
            <a:endParaRPr lang="fa-IR">
              <a:cs typeface="B Zar" panose="00000400000000000000" pitchFamily="2" charset="-78"/>
            </a:endParaRPr>
          </a:p>
        </p:txBody>
      </p:sp>
    </p:spTree>
    <p:extLst>
      <p:ext uri="{BB962C8B-B14F-4D97-AF65-F5344CB8AC3E}">
        <p14:creationId xmlns:p14="http://schemas.microsoft.com/office/powerpoint/2010/main" val="473056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کرمونا </a:t>
            </a:r>
            <a:r>
              <a:rPr lang="fa-IR" b="1" smtClean="0">
                <a:solidFill>
                  <a:srgbClr val="FF0000"/>
                </a:solidFill>
                <a:cs typeface="B Zar" panose="00000400000000000000" pitchFamily="2" charset="-78"/>
              </a:rPr>
              <a:t>سه دسته </a:t>
            </a:r>
            <a:r>
              <a:rPr lang="fa-IR" smtClean="0">
                <a:cs typeface="B Zar" panose="00000400000000000000" pitchFamily="2" charset="-78"/>
              </a:rPr>
              <a:t>انتقاد که لینج وارد می داند که عبارتند: </a:t>
            </a:r>
          </a:p>
          <a:p>
            <a:pPr marL="514350" indent="-514350">
              <a:buAutoNum type="arabicParenR"/>
            </a:pPr>
            <a:r>
              <a:rPr lang="fa-IR" smtClean="0">
                <a:cs typeface="B Zar" panose="00000400000000000000" pitchFamily="2" charset="-78"/>
              </a:rPr>
              <a:t>تنوع ناظر:  تفاوت افراد از لحاظ نقش اجتماعی و میزان استفاده از محیط</a:t>
            </a:r>
          </a:p>
          <a:p>
            <a:pPr marL="514350" indent="-514350">
              <a:buAutoNum type="arabicParenR"/>
            </a:pPr>
            <a:r>
              <a:rPr lang="fa-IR" smtClean="0">
                <a:cs typeface="B Zar" panose="00000400000000000000" pitchFamily="2" charset="-78"/>
              </a:rPr>
              <a:t>خوانایی و قابلیت تصور  شهر: علاقه مردم به محیط ناخوانا و مرموز و یک مرتبگی محیط </a:t>
            </a:r>
          </a:p>
          <a:p>
            <a:pPr marL="514350" indent="-514350">
              <a:buAutoNum type="arabicParenR"/>
            </a:pPr>
            <a:r>
              <a:rPr lang="fa-IR" smtClean="0">
                <a:cs typeface="B Zar" panose="00000400000000000000" pitchFamily="2" charset="-78"/>
              </a:rPr>
              <a:t>معنا و نمادگرایی: چگونگی معنای محیط شهری برای افراد و احساس مردم نسبت به آنها(کرمونا و تیزدل، 1390، 46)</a:t>
            </a:r>
            <a:endParaRPr lang="fa-IR">
              <a:cs typeface="B Zar" panose="00000400000000000000" pitchFamily="2" charset="-78"/>
            </a:endParaRPr>
          </a:p>
        </p:txBody>
      </p:sp>
    </p:spTree>
    <p:extLst>
      <p:ext uri="{BB962C8B-B14F-4D97-AF65-F5344CB8AC3E}">
        <p14:creationId xmlns:p14="http://schemas.microsoft.com/office/powerpoint/2010/main" val="1228992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لدروت نیز معتقد در این جا تحلیل رفتار انسان تفاوتی با تحلیل رفتار حیوانات در هزارتو ندارد و هر دو در حال انطباق با محیطشان هستند  (سید الحسینی و دیگران، 1391، 47)</a:t>
            </a:r>
            <a:endParaRPr lang="fa-IR">
              <a:cs typeface="B Zar" panose="00000400000000000000" pitchFamily="2" charset="-78"/>
            </a:endParaRPr>
          </a:p>
        </p:txBody>
      </p:sp>
    </p:spTree>
    <p:extLst>
      <p:ext uri="{BB962C8B-B14F-4D97-AF65-F5344CB8AC3E}">
        <p14:creationId xmlns:p14="http://schemas.microsoft.com/office/powerpoint/2010/main" val="3867168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این در حالی است که ساکنان با درگیر شدن در امور شهری نقشی بسیار پر رنگ و فعال در تولید و به کارگیری بافت شهر دارند که این امر بیان گر محدودیت دامنه ی ترسیم  نقشه های ادراکی  است. وی تاکید  بر دریافت شهرنشینان از محیط شان آن را جایی می داند که درک مردم از محیط شهری و عناصر علمکردی بر مبنای فعالیتشان در شهر و همچنین عناصر نمادین  صورت می گیرد (ابوئی و حیجانی، 1391، 74-73)</a:t>
            </a:r>
            <a:endParaRPr lang="fa-IR">
              <a:cs typeface="B Zar" panose="00000400000000000000" pitchFamily="2" charset="-78"/>
            </a:endParaRPr>
          </a:p>
        </p:txBody>
      </p:sp>
    </p:spTree>
    <p:extLst>
      <p:ext uri="{BB962C8B-B14F-4D97-AF65-F5344CB8AC3E}">
        <p14:creationId xmlns:p14="http://schemas.microsoft.com/office/powerpoint/2010/main" val="670649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لدروت، مطالعه ای در زمینه نقش طبقه ی اجتماعی در شکل گیری نقشه های ادراکی  انجام داده  و به این نتیجه رسد که به تصور کشیدن نقشه های ادراکی انجام داده و به این نتیجه  رسید که به تصویر کشیدن سیمی تخیلی از شهر یک تولید اجتماعی «ایدئولوژیکی  است (سید ابوالحسینی  دیگران، 1391، 47، گلگار، 1391، 47،  گلگار، 1379، 45) حال ان که لینچ ماهیت ایدئولوژیکی انسان را نمی پذیرد. </a:t>
            </a:r>
          </a:p>
          <a:p>
            <a:endParaRPr lang="fa-IR"/>
          </a:p>
        </p:txBody>
      </p:sp>
      <p:sp>
        <p:nvSpPr>
          <p:cNvPr id="4" name="Flowchart: Process 3"/>
          <p:cNvSpPr/>
          <p:nvPr/>
        </p:nvSpPr>
        <p:spPr>
          <a:xfrm>
            <a:off x="838200" y="4001294"/>
            <a:ext cx="3221502" cy="1209821"/>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نقشه های ادراکی</a:t>
            </a:r>
            <a:endParaRPr lang="fa-IR" b="1">
              <a:solidFill>
                <a:srgbClr val="FF0000"/>
              </a:solidFill>
            </a:endParaRPr>
          </a:p>
        </p:txBody>
      </p:sp>
    </p:spTree>
    <p:extLst>
      <p:ext uri="{BB962C8B-B14F-4D97-AF65-F5344CB8AC3E}">
        <p14:creationId xmlns:p14="http://schemas.microsoft.com/office/powerpoint/2010/main" val="2844530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توضیح مطلب بالا می توان گفت شهر در </a:t>
            </a:r>
            <a:r>
              <a:rPr lang="fa-IR" b="1" smtClean="0">
                <a:solidFill>
                  <a:srgbClr val="FF0000"/>
                </a:solidFill>
                <a:cs typeface="B Zar" panose="00000400000000000000" pitchFamily="2" charset="-78"/>
              </a:rPr>
              <a:t>معنای تاریخی خود</a:t>
            </a:r>
            <a:r>
              <a:rPr lang="fa-IR" smtClean="0">
                <a:cs typeface="B Zar" panose="00000400000000000000" pitchFamily="2" charset="-78"/>
              </a:rPr>
              <a:t>، نقطه ای است که در ان حداکثر تمرکز قدرت و فرهنگ یک اجتماع مشور می شود. شهر، شکل و نشانه ی روابط منسجم اجتماعی و جایگاه مراکز و فعالیت های  اجتماعی، اقتصادی، سیاسی و...است. در شهر تجارب انسانی به علایم ماندگار، نمادها، الگوهای رفتاری،  و دستگاه هی نظم ترجمه  می شود. در آنجا مسائل تمدن متمرکز می گردد. آیین ها و تشریفات هر از گاهی به درام بر جنب و جوش از جامعه ای کاملا ناهمگون و خوداگاه تبدیل می شود. </a:t>
            </a:r>
          </a:p>
        </p:txBody>
      </p:sp>
    </p:spTree>
    <p:extLst>
      <p:ext uri="{BB962C8B-B14F-4D97-AF65-F5344CB8AC3E}">
        <p14:creationId xmlns:p14="http://schemas.microsoft.com/office/powerpoint/2010/main" val="148435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شهرها محصول زمان هستند. در شهر، زمان مرئی می شود. بناها،  یادمان ها و معابر عمومی، در مقایسه با مصنوعات پراکنده ی نواحی غیر شهری، بیش از گذشته در برابر دیدگان  انسان ها خودنمایی می کنند زمان در تقابل  و تعارض با مکان قرار می گیرد. </a:t>
            </a:r>
            <a:r>
              <a:rPr lang="fa-IR" b="1">
                <a:solidFill>
                  <a:srgbClr val="FF0000"/>
                </a:solidFill>
                <a:cs typeface="B Zar" panose="00000400000000000000" pitchFamily="2" charset="-78"/>
              </a:rPr>
              <a:t>عادات و ارزش ها </a:t>
            </a:r>
            <a:r>
              <a:rPr lang="fa-IR">
                <a:solidFill>
                  <a:prstClr val="black"/>
                </a:solidFill>
                <a:cs typeface="B Zar" panose="00000400000000000000" pitchFamily="2" charset="-78"/>
              </a:rPr>
              <a:t>به فراسوی گروه های انسانی معاصر انتقال می یابند و با لایه های زمان که مشخصه های هر نسل محتوای است چیدمان می شوند. ادوار گذشته لایه به لایه تا زمانی که حیات اندازه دارد خود را در شهر حفظ می نمایند (مامفورد، 1385، 30-21)</a:t>
            </a:r>
          </a:p>
          <a:p>
            <a:endParaRPr lang="fa-IR"/>
          </a:p>
        </p:txBody>
      </p:sp>
    </p:spTree>
    <p:extLst>
      <p:ext uri="{BB962C8B-B14F-4D97-AF65-F5344CB8AC3E}">
        <p14:creationId xmlns:p14="http://schemas.microsoft.com/office/powerpoint/2010/main" val="4186265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بناراین شهر بر اساس نیازها، فعالیت ها و رفتارهای ساکنان آن شکل می گیرد. هر رفتاری که توسط انسان صورت می گیرد اساسا متکی به فرهنگ است. فرهنگ به عنوان مجموعه دستاوردهای معنوی و مادی یک جامعه (شامل ارزش ها، سنت ها، آداب و رسوم، سطح دانش و فن اوری و ... است) برمعماری و فضاهای شهری تاثیر می گذارد به واقع انها تبلور عینی این ذهنیت هستند. تصویر ذهنی نقش مهمی در ثبت نشانه ها (بقا می کند. </a:t>
            </a:r>
            <a:endParaRPr lang="fa-IR">
              <a:cs typeface="B Zar" panose="00000400000000000000" pitchFamily="2" charset="-78"/>
            </a:endParaRPr>
          </a:p>
        </p:txBody>
      </p:sp>
      <p:sp>
        <p:nvSpPr>
          <p:cNvPr id="4" name="Flowchart: Process 3"/>
          <p:cNvSpPr/>
          <p:nvPr/>
        </p:nvSpPr>
        <p:spPr>
          <a:xfrm>
            <a:off x="838200" y="4346918"/>
            <a:ext cx="2715065"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تصویر ذهنی</a:t>
            </a:r>
            <a:endParaRPr lang="fa-IR" b="1">
              <a:solidFill>
                <a:srgbClr val="FF0000"/>
              </a:solidFill>
            </a:endParaRPr>
          </a:p>
        </p:txBody>
      </p:sp>
    </p:spTree>
    <p:extLst>
      <p:ext uri="{BB962C8B-B14F-4D97-AF65-F5344CB8AC3E}">
        <p14:creationId xmlns:p14="http://schemas.microsoft.com/office/powerpoint/2010/main" val="819475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تصویر ذهنی منتج از عوامل متعددی نظیر اصول و ارزش های فرهنگی (جهان بینی و فرهنگ مشترک) شناخت جمعی، نشانه تمایلات و انگیزه شهروندان، </a:t>
            </a:r>
            <a:r>
              <a:rPr lang="fa-IR" b="1">
                <a:solidFill>
                  <a:srgbClr val="FF0000"/>
                </a:solidFill>
                <a:cs typeface="B Zar" panose="00000400000000000000" pitchFamily="2" charset="-78"/>
              </a:rPr>
              <a:t>ادراک محیط </a:t>
            </a:r>
            <a:r>
              <a:rPr lang="fa-IR">
                <a:solidFill>
                  <a:prstClr val="black"/>
                </a:solidFill>
                <a:cs typeface="B Zar" panose="00000400000000000000" pitchFamily="2" charset="-78"/>
              </a:rPr>
              <a:t>(داده های ادراک شده و داده های بالقوه قابل ادراک)، مکانیزم حواس، عملکرد پردازش مغز و ... است مولفه های تاثیر گذار در تصاویر ذهنی مشترک از شهر را ایجاد می نماید.(ماجدی و سعیده زرآبادی، 1389، 53)</a:t>
            </a:r>
          </a:p>
          <a:p>
            <a:endParaRPr lang="fa-IR"/>
          </a:p>
        </p:txBody>
      </p:sp>
    </p:spTree>
    <p:extLst>
      <p:ext uri="{BB962C8B-B14F-4D97-AF65-F5344CB8AC3E}">
        <p14:creationId xmlns:p14="http://schemas.microsoft.com/office/powerpoint/2010/main" val="1994856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مقابل دسرتو بر این باور است که اذهان در فضاهای شهری که اکنده از نقشه ها، برنامه ها و مرزها هستند، جایی برای خود بار می کنند. به طوری که مردم با عمل روزمره خود و به شیوه هایی که فقط برای خودشان شناخته شده است. از نقشه هایی خصوصی پیروی می کنند که در برابر منطق برنامه ریزی، نظارت  و نظم فضایی شهر قرار می گیرد  (هونارد و کنجن، 2011، 113-106) ای نقشه های ادراکی حاصل از </a:t>
            </a:r>
            <a:r>
              <a:rPr lang="fa-IR" b="1" smtClean="0">
                <a:solidFill>
                  <a:srgbClr val="FF0000"/>
                </a:solidFill>
                <a:cs typeface="B Zar" panose="00000400000000000000" pitchFamily="2" charset="-78"/>
              </a:rPr>
              <a:t>راه های تکراری و معمولی </a:t>
            </a:r>
            <a:r>
              <a:rPr lang="fa-IR" smtClean="0">
                <a:cs typeface="B Zar" panose="00000400000000000000" pitchFamily="2" charset="-78"/>
              </a:rPr>
              <a:t>هستند که توسط عابران ساخته شده و از انجا که با بافت حرکت روزمره در شهر و راه های های میانبری که مردم از طریق آنها فضا را می سازند مواجه است موجب کوری عمل روزمره می شود (دسرتو،  1984،  93-92) </a:t>
            </a:r>
            <a:endParaRPr lang="fa-IR">
              <a:cs typeface="B Zar" panose="00000400000000000000" pitchFamily="2" charset="-78"/>
            </a:endParaRPr>
          </a:p>
        </p:txBody>
      </p:sp>
    </p:spTree>
    <p:extLst>
      <p:ext uri="{BB962C8B-B14F-4D97-AF65-F5344CB8AC3E}">
        <p14:creationId xmlns:p14="http://schemas.microsoft.com/office/powerpoint/2010/main" val="1151553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بیان دسرتو، می توان چنین استنباط کرد که همانند سایر منتقدان نظریه ی لینچ، </a:t>
            </a:r>
            <a:r>
              <a:rPr lang="fa-IR" b="1" smtClean="0">
                <a:solidFill>
                  <a:srgbClr val="FF0000"/>
                </a:solidFill>
                <a:cs typeface="B Zar" panose="00000400000000000000" pitchFamily="2" charset="-78"/>
              </a:rPr>
              <a:t>عناصر پنج گانه </a:t>
            </a:r>
            <a:r>
              <a:rPr lang="fa-IR" smtClean="0">
                <a:cs typeface="B Zar" panose="00000400000000000000" pitchFamily="2" charset="-78"/>
              </a:rPr>
              <a:t>را تنها عناصر خوانایی نقشه های ادراکی عابدان ساخته شده و از آنجا که بافت حرکت روزمره در شهر و راه های میانبری که مردم از طریق آنها فضا را می سازند. مواجه است موجب کوری عمل روزمره می شود (دسرتو، 1984، 92-93</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29897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همین نقطه است که نشانه شناسان شهری و اجتماعی وارد میدان شده و با اهمیت قایل شدن برای این مضامین، علاوه بر تشخیص عناصر فضایی نظیر مسیرها، محله ها و ... معانی سمبولیک ساختار شهر  را نیز در نظر می گیرند(ترکاشوند و محمدی، 1392، 11) به این ترتیب با انبوهی از نماد ها و معانی مواجهیم که کنشگران  از طریق آنها محیط زندگی خود را به تصویر کشیده، نقشه های ادراکی خود را بر مبنای آنها پایه ریزی و نیز بر اساس آنها رفتار می کنند. حتی ممکن است این نقشه ها در زندگی روزمره آنها کاربردهای داشته باشد، مانند آدرس دهی. </a:t>
            </a:r>
            <a:endParaRPr lang="fa-IR">
              <a:cs typeface="B Zar" panose="00000400000000000000" pitchFamily="2" charset="-78"/>
            </a:endParaRPr>
          </a:p>
        </p:txBody>
      </p:sp>
      <p:sp>
        <p:nvSpPr>
          <p:cNvPr id="4" name="Flowchart: Process 3"/>
          <p:cNvSpPr/>
          <p:nvPr/>
        </p:nvSpPr>
        <p:spPr>
          <a:xfrm>
            <a:off x="1364566" y="4628271"/>
            <a:ext cx="3080825"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نشانه شناسان شهری و اجتماعی</a:t>
            </a:r>
            <a:endParaRPr lang="fa-IR" b="1">
              <a:solidFill>
                <a:srgbClr val="FF0000"/>
              </a:solidFill>
            </a:endParaRPr>
          </a:p>
        </p:txBody>
      </p:sp>
    </p:spTree>
    <p:extLst>
      <p:ext uri="{BB962C8B-B14F-4D97-AF65-F5344CB8AC3E}">
        <p14:creationId xmlns:p14="http://schemas.microsoft.com/office/powerpoint/2010/main" val="1524403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بیان دسرتو می توان چنین استنباط کرد که همانند سایر منتقدان نظریه لینچ، </a:t>
            </a:r>
            <a:r>
              <a:rPr lang="fa-IR" b="1">
                <a:solidFill>
                  <a:srgbClr val="FF0000"/>
                </a:solidFill>
                <a:cs typeface="B Zar" panose="00000400000000000000" pitchFamily="2" charset="-78"/>
              </a:rPr>
              <a:t>عناصر </a:t>
            </a:r>
            <a:r>
              <a:rPr lang="fa-IR" b="1" smtClean="0">
                <a:solidFill>
                  <a:srgbClr val="FF0000"/>
                </a:solidFill>
                <a:cs typeface="B Zar" panose="00000400000000000000" pitchFamily="2" charset="-78"/>
              </a:rPr>
              <a:t>پنج </a:t>
            </a:r>
            <a:r>
              <a:rPr lang="fa-IR" b="1">
                <a:solidFill>
                  <a:srgbClr val="FF0000"/>
                </a:solidFill>
                <a:cs typeface="B Zar" panose="00000400000000000000" pitchFamily="2" charset="-78"/>
              </a:rPr>
              <a:t>گانه </a:t>
            </a:r>
            <a:r>
              <a:rPr lang="fa-IR">
                <a:solidFill>
                  <a:prstClr val="black"/>
                </a:solidFill>
                <a:cs typeface="B Zar" panose="00000400000000000000" pitchFamily="2" charset="-78"/>
              </a:rPr>
              <a:t>را تنها عناصر خوانایی نقشه های ادراکی، عابران پیاده نمی داند، بلکه به وی به این نقشه ها حاوی برخی تعهدی ها از کیفیت های طراحی عابدان پیاده نمی داند،  بلکه به دور وی این نقشه ها حاوی برخی تعدی ها از کیفیت های طراحی شهری موسومند، که گاه همین تعهدی هاست. که به دلیل سهولت در حرکت و تکرار مداوم ان در قالب عمل روزمره  موجب افزایش خوانایی نقشه برای کاربران می شود.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2281112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بر اساس مطالعاتی که در حوزه علوم تجربی و رفتاری در زمینه  عوامل موثر بر ادراک از محیط صورت گرفته، عوامل متعددی  عنوان گردیده اند که در یک دسته بندی کلی می توان انها را به عوامل پایه(ویژگی های نهادینه شده در ذهن یا شکل گرفته در محیط) و عوامل پویا (ناشی از شرایط زمان ادراک) تقسیم نمود. از طرف دیگر می توان عوامل موثر  بر ادارک فضای شهری  و عناصر ان را به دو دسته عوامل درونی و بیرونی تقسیم کرد که از تقاطع این عوامل با مجموعه عوامل قبلی (پایا و پویا) ادراک مورد نظر برای ترسیم نقشه های ادراکی حاصل می شود.  </a:t>
            </a:r>
            <a:endParaRPr lang="fa-IR">
              <a:cs typeface="B Zar" panose="00000400000000000000" pitchFamily="2" charset="-78"/>
            </a:endParaRPr>
          </a:p>
        </p:txBody>
      </p:sp>
    </p:spTree>
    <p:extLst>
      <p:ext uri="{BB962C8B-B14F-4D97-AF65-F5344CB8AC3E}">
        <p14:creationId xmlns:p14="http://schemas.microsoft.com/office/powerpoint/2010/main" val="33418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عوامل بیرونی پایا شامل محیط و کیفیات آن و عوامل بیرونی پویا شامل زمان ، زاویه دید و سرعت حرکت است، در حالی که عوامل درونی پایا عبارت از سن، جنس، تحصیلات، شغل، زبان، قومیت، ارزش ها و هنجارهای نهادینه شده گروهی، اندیشه ها، تجارب حسی، آرمان ها و خاطرات می باشد (تقی زاده و استادی، 1393، 8) از موارد یاد شده می توان نتیجه گرفت که لینچ در نظریه خود تنها به عوامل بیرونی توجه داشته و حال آنکه از نقش مهم عوامل درونی در ترسیم نقشه های ادراکی غافل بوده است. به طور کلی مهم ترین گزاره های مورد نقد در نظریه لینچ و دلایل نقد آنها را می توان به شرح جدول 2 دانست:</a:t>
            </a:r>
            <a:endParaRPr lang="fa-IR" sz="2600">
              <a:solidFill>
                <a:prstClr val="black"/>
              </a:solidFill>
              <a:cs typeface="B Zar" panose="00000400000000000000" pitchFamily="2" charset="-78"/>
            </a:endParaRPr>
          </a:p>
        </p:txBody>
      </p:sp>
      <p:sp>
        <p:nvSpPr>
          <p:cNvPr id="4" name="Flowchart: Process 3"/>
          <p:cNvSpPr/>
          <p:nvPr/>
        </p:nvSpPr>
        <p:spPr>
          <a:xfrm>
            <a:off x="838200" y="4680762"/>
            <a:ext cx="3057099" cy="1091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نقشه های ادراکی</a:t>
            </a:r>
            <a:endParaRPr lang="fa-IR" b="1">
              <a:solidFill>
                <a:srgbClr val="FF0000"/>
              </a:solidFill>
            </a:endParaRPr>
          </a:p>
        </p:txBody>
      </p:sp>
    </p:spTree>
    <p:extLst>
      <p:ext uri="{BB962C8B-B14F-4D97-AF65-F5344CB8AC3E}">
        <p14:creationId xmlns:p14="http://schemas.microsoft.com/office/powerpoint/2010/main" val="2851625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56067" y="712757"/>
            <a:ext cx="9846972" cy="5477086"/>
          </a:xfrm>
          <a:prstGeom prst="rect">
            <a:avLst/>
          </a:prstGeom>
        </p:spPr>
      </p:pic>
    </p:spTree>
    <p:extLst>
      <p:ext uri="{BB962C8B-B14F-4D97-AF65-F5344CB8AC3E}">
        <p14:creationId xmlns:p14="http://schemas.microsoft.com/office/powerpoint/2010/main" val="1744747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543959"/>
            <a:ext cx="10636876" cy="5633004"/>
          </a:xfrm>
          <a:prstGeom prst="rect">
            <a:avLst/>
          </a:prstGeom>
        </p:spPr>
      </p:pic>
    </p:spTree>
    <p:extLst>
      <p:ext uri="{BB962C8B-B14F-4D97-AF65-F5344CB8AC3E}">
        <p14:creationId xmlns:p14="http://schemas.microsoft.com/office/powerpoint/2010/main" val="1740167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65161" y="650168"/>
            <a:ext cx="9988639" cy="5526795"/>
          </a:xfrm>
          <a:prstGeom prst="rect">
            <a:avLst/>
          </a:prstGeom>
        </p:spPr>
      </p:pic>
    </p:spTree>
    <p:extLst>
      <p:ext uri="{BB962C8B-B14F-4D97-AF65-F5344CB8AC3E}">
        <p14:creationId xmlns:p14="http://schemas.microsoft.com/office/powerpoint/2010/main" val="3219123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وجوه اشتراک و افتراق نظریه لینچ با نشانه شناسان شهری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از طرفی نظریه لینچ با همه کاستی ها و محدودیت هایش با نظریه ی «نقاط» لنگر گاهی» کالج در ترسیم چشم انداز شهر/ محله دارای نقاط اشتراکی است (1978، 96)</a:t>
            </a:r>
          </a:p>
          <a:p>
            <a:r>
              <a:rPr lang="fa-IR">
                <a:cs typeface="B Zar" panose="00000400000000000000" pitchFamily="2" charset="-78"/>
              </a:rPr>
              <a:t> </a:t>
            </a:r>
            <a:r>
              <a:rPr lang="fa-IR" smtClean="0">
                <a:cs typeface="B Zar" panose="00000400000000000000" pitchFamily="2" charset="-78"/>
              </a:rPr>
              <a:t>که در جدول 3 نشان داده شده است. ستون های دوم و ستون سوم این جدول، به ترتیب مولفه های اصلی و فرعی نظریه لینچ را نشان می دهد. حال  آن که ستون  اول گویای این است که بر مبنای نظریه گالج، شکل گیری منظر ذهنی از هنر پدیده ای واحد یک نظم </a:t>
            </a:r>
            <a:endParaRPr lang="fa-IR">
              <a:cs typeface="B Zar" panose="00000400000000000000" pitchFamily="2" charset="-78"/>
            </a:endParaRPr>
          </a:p>
        </p:txBody>
      </p:sp>
    </p:spTree>
    <p:extLst>
      <p:ext uri="{BB962C8B-B14F-4D97-AF65-F5344CB8AC3E}">
        <p14:creationId xmlns:p14="http://schemas.microsoft.com/office/powerpoint/2010/main" val="1436224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58280" y="1313645"/>
            <a:ext cx="7145972" cy="4245925"/>
          </a:xfrm>
          <a:prstGeom prst="rect">
            <a:avLst/>
          </a:prstGeom>
        </p:spPr>
      </p:pic>
    </p:spTree>
    <p:extLst>
      <p:ext uri="{BB962C8B-B14F-4D97-AF65-F5344CB8AC3E}">
        <p14:creationId xmlns:p14="http://schemas.microsoft.com/office/powerpoint/2010/main" val="1350036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رابطه اش با محیط که رابطه ای دو سویه و دو جانبه است، از بین اطلاعات بی شماری که محیط بالقوه به وی عرضه می دارد برخی از این اطلاعات را که با ذهنیت قبلی وی همخوانی بیشتری داشته باشد. به صورت بالفعل  دریافت می کند. لینچ معتقد است «</a:t>
            </a:r>
            <a:r>
              <a:rPr lang="fa-IR" smtClean="0">
                <a:solidFill>
                  <a:srgbClr val="FF0000"/>
                </a:solidFill>
                <a:cs typeface="B Zar" panose="00000400000000000000" pitchFamily="2" charset="-78"/>
              </a:rPr>
              <a:t>تصویر ذهنی</a:t>
            </a:r>
            <a:r>
              <a:rPr lang="fa-IR" smtClean="0">
                <a:cs typeface="B Zar" panose="00000400000000000000" pitchFamily="2" charset="-78"/>
              </a:rPr>
              <a:t>» اطلاعات پردازش شده از فضا در ذهن انسان است. بنابراین این اطلاعات  را تصویر ذهنی، اطلاعات پردازش شده از فضا در ذهن انسان است. بنابراین این اطلاعات را تصویر  ذهنی و فضای مورد ادراک را سیمای محیط گوینده، به عقیده لینچ،  سیمای شهر مجموعه عواملی از محیط است که به دیده می آید و همان منظر شهر است. به ذهن  سپرده یم شود و سبب شادی خاطر شود. محیط با مظاهر خاص خود جلوه گر می شود و رابطه ای را در ذهن ناظر بین او تجاربش به وجود می اورند. </a:t>
            </a:r>
            <a:endParaRPr lang="fa-IR">
              <a:cs typeface="B Zar" panose="00000400000000000000" pitchFamily="2" charset="-78"/>
            </a:endParaRPr>
          </a:p>
        </p:txBody>
      </p:sp>
    </p:spTree>
    <p:extLst>
      <p:ext uri="{BB962C8B-B14F-4D97-AF65-F5344CB8AC3E}">
        <p14:creationId xmlns:p14="http://schemas.microsoft.com/office/powerpoint/2010/main" val="3499268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ناظر پاره ای از عوامل بصری محیط  را انتخاب کرده ان را در ذهن خود به  نظام می اورد- محیط شهری را به منظر شهری تبدیل نموده و به ان معنی می دهد. و سپس منظر شهری را به تصویر ذهنی  از ان بدل یم کند. انگاه تصویری که در ذهن ناظر به وجود می آید، عوامل مورد مشاهده را تشدید می کند و بر آنها حدی می نهد بنابراین  خود تصویر با جریانی مدام  و متحرک  به معیار  عوامل منتخب  مورد مشاهده که به ذهن خود می پردازد که در نتیجه ای پردازش به </a:t>
            </a:r>
            <a:r>
              <a:rPr lang="fa-IR" b="1">
                <a:solidFill>
                  <a:srgbClr val="FF0000"/>
                </a:solidFill>
                <a:cs typeface="B Zar" panose="00000400000000000000" pitchFamily="2" charset="-78"/>
              </a:rPr>
              <a:t>تصویر ذهنی </a:t>
            </a:r>
            <a:r>
              <a:rPr lang="fa-IR">
                <a:cs typeface="B Zar" panose="00000400000000000000" pitchFamily="2" charset="-78"/>
              </a:rPr>
              <a:t>از محیط واقعی می رسد که  می تواند فضا را مطلوب و پاسخنامه با غیر مطلوب قلمداد کند. </a:t>
            </a:r>
          </a:p>
        </p:txBody>
      </p:sp>
    </p:spTree>
    <p:extLst>
      <p:ext uri="{BB962C8B-B14F-4D97-AF65-F5344CB8AC3E}">
        <p14:creationId xmlns:p14="http://schemas.microsoft.com/office/powerpoint/2010/main" val="301214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2757268" y="1825625"/>
            <a:ext cx="8596532" cy="4351338"/>
          </a:xfrm>
        </p:spPr>
        <p:txBody>
          <a:bodyPr/>
          <a:lstStyle/>
          <a:p>
            <a:pPr algn="just"/>
            <a:r>
              <a:rPr lang="fa-IR" smtClean="0">
                <a:cs typeface="B Zar" panose="00000400000000000000" pitchFamily="2" charset="-78"/>
              </a:rPr>
              <a:t>اغلب آراء یاد شده در نظریات نشانه شناسی شهری همچون کوین اندرو لیج، ایلیارد، کالج، لدروت،  و نشانه شناسی اجتماعی،  نظیر دسرتو به چشم می خورد. در پژوهش حاضر اختلاف دیدگاه های موجود، نقطه ی عزیمنی است برای دستیابی به یک دیدگاه جمع بندی شده و قابل دفاع که به واسطه استخراج وجوه اشتراک و افتراق دیدگاه های یاد شده مستفاد می گردد.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1" y="1825625"/>
            <a:ext cx="1736188" cy="2655160"/>
          </a:xfrm>
          <a:prstGeom prst="rect">
            <a:avLst/>
          </a:prstGeom>
        </p:spPr>
      </p:pic>
      <p:sp>
        <p:nvSpPr>
          <p:cNvPr id="5" name="TextBox 4"/>
          <p:cNvSpPr txBox="1"/>
          <p:nvPr/>
        </p:nvSpPr>
        <p:spPr>
          <a:xfrm>
            <a:off x="1069145" y="4712677"/>
            <a:ext cx="1308295"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دسرتو</a:t>
            </a:r>
            <a:endParaRPr lang="fa-IR">
              <a:solidFill>
                <a:srgbClr val="FF0000"/>
              </a:solidFill>
            </a:endParaRPr>
          </a:p>
        </p:txBody>
      </p:sp>
    </p:spTree>
    <p:extLst>
      <p:ext uri="{BB962C8B-B14F-4D97-AF65-F5344CB8AC3E}">
        <p14:creationId xmlns:p14="http://schemas.microsoft.com/office/powerpoint/2010/main" val="1945973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بنابراین از این پس هر گاه در ارتباط با محیطی دیگر ان را واحد کیفیت هایی که فضای پیشین را مطلوب کرده بود بافت،  این محیط را نیز مطلوب  و پاسخ ده خواهد خواند می توان گفت « منظر شهری مطلوب از یک فضا، مقدمه ای  در </a:t>
            </a:r>
            <a:r>
              <a:rPr lang="fa-IR" b="1">
                <a:solidFill>
                  <a:srgbClr val="FF0000"/>
                </a:solidFill>
                <a:cs typeface="B Zar" panose="00000400000000000000" pitchFamily="2" charset="-78"/>
              </a:rPr>
              <a:t>تصویر ذهنی </a:t>
            </a:r>
            <a:r>
              <a:rPr lang="fa-IR">
                <a:solidFill>
                  <a:prstClr val="black"/>
                </a:solidFill>
                <a:cs typeface="B Zar" panose="00000400000000000000" pitchFamily="2" charset="-78"/>
              </a:rPr>
              <a:t>مطلوب از ان است و برعکس واضح است که داشتن تصویری روشن از محیط فرد را قادر می سازد به آسانی از جایی به جایی دیگر می رود(ترکاشوند و مجیدی ، 1392، 12)  راست بین و دیگران  1391، 44، گلکار، 1384،  32)</a:t>
            </a:r>
          </a:p>
          <a:p>
            <a:endParaRPr lang="fa-IR"/>
          </a:p>
        </p:txBody>
      </p:sp>
    </p:spTree>
    <p:extLst>
      <p:ext uri="{BB962C8B-B14F-4D97-AF65-F5344CB8AC3E}">
        <p14:creationId xmlns:p14="http://schemas.microsoft.com/office/powerpoint/2010/main" val="1694131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این، در مدل های که توسط کالتر، ایلیارد و کرمونا به منظور ارائه مولفه های مربوط به کیفیات محیط شهری مطلوب طراحی شده نیز جایگهی برای نقشه های ادراکی افراد در نظر گرفته  شده به عنوان  مثال مولفه ای تصور از محیط شهر (کانتر) کیفیت استنباطی  افراد در شهر (ایشارد) و همچنین مولفه های بصری و ادراکی (کرمونا) در حقیقت انچه در مورد این مولفه ها حایز اهمیت است. این است که مردم در محیط به چه چیزهایی توجه می کنند و جز نقشه های ادراکی خود به چه چیزهایی اهمیت می دهند (کرمونا،  1390،  32)</a:t>
            </a:r>
            <a:endParaRPr lang="fa-IR">
              <a:cs typeface="B Zar" panose="00000400000000000000" pitchFamily="2" charset="-78"/>
            </a:endParaRPr>
          </a:p>
        </p:txBody>
      </p:sp>
      <p:sp>
        <p:nvSpPr>
          <p:cNvPr id="4" name="Flowchart: Process 3"/>
          <p:cNvSpPr/>
          <p:nvPr/>
        </p:nvSpPr>
        <p:spPr>
          <a:xfrm>
            <a:off x="956603" y="4600135"/>
            <a:ext cx="3854548"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کیفیت استنباطی</a:t>
            </a:r>
            <a:endParaRPr lang="fa-IR" b="1">
              <a:solidFill>
                <a:srgbClr val="FF0000"/>
              </a:solidFill>
            </a:endParaRPr>
          </a:p>
        </p:txBody>
      </p:sp>
    </p:spTree>
    <p:extLst>
      <p:ext uri="{BB962C8B-B14F-4D97-AF65-F5344CB8AC3E}">
        <p14:creationId xmlns:p14="http://schemas.microsoft.com/office/powerpoint/2010/main" val="4110148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جقیقت انچه  ئکه در مورد این مولفه ها حایز اهمیت است این است که مردم در محیط به چه چیزهایی توجه می کنند و در </a:t>
            </a:r>
            <a:r>
              <a:rPr lang="fa-IR" b="1" smtClean="0">
                <a:solidFill>
                  <a:srgbClr val="FF0000"/>
                </a:solidFill>
                <a:cs typeface="B Zar" panose="00000400000000000000" pitchFamily="2" charset="-78"/>
              </a:rPr>
              <a:t>نقشه های  ادراکی </a:t>
            </a:r>
            <a:r>
              <a:rPr lang="fa-IR" smtClean="0">
                <a:cs typeface="B Zar" panose="00000400000000000000" pitchFamily="2" charset="-78"/>
              </a:rPr>
              <a:t>خود با چه چیز هایی اهمیت می دهند.(کرموند،  1390، 32)</a:t>
            </a:r>
            <a:endParaRPr lang="fa-IR">
              <a:cs typeface="B Zar" panose="00000400000000000000" pitchFamily="2" charset="-78"/>
            </a:endParaRPr>
          </a:p>
        </p:txBody>
      </p:sp>
    </p:spTree>
    <p:extLst>
      <p:ext uri="{BB962C8B-B14F-4D97-AF65-F5344CB8AC3E}">
        <p14:creationId xmlns:p14="http://schemas.microsoft.com/office/powerpoint/2010/main" val="990566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طبق عناصر برگرفته، از نظریه های بالا می توان گفت شناسایی نشانه های شهری مستلزم این است که عناصر شهری معنایی مشترک را در ذهن اکثر ساکنان  آن شهر تداعی نماید.  (این ملاک یکی از شروط اساسی نشانه به عقیده </a:t>
            </a:r>
            <a:r>
              <a:rPr lang="fa-IR" b="1" smtClean="0">
                <a:solidFill>
                  <a:srgbClr val="FF0000"/>
                </a:solidFill>
                <a:cs typeface="B Zar" panose="00000400000000000000" pitchFamily="2" charset="-78"/>
              </a:rPr>
              <a:t>نشانه شناسان اجتماعی </a:t>
            </a:r>
            <a:r>
              <a:rPr lang="fa-IR" smtClean="0">
                <a:cs typeface="B Zar" panose="00000400000000000000" pitchFamily="2" charset="-78"/>
              </a:rPr>
              <a:t>است) این ساکنان که با عنوان دلالت ضمنی نامیده می شود. همان نکته است که لینچ در نظریه ی خود کمتر به آن توجه داشته است. </a:t>
            </a:r>
            <a:endParaRPr lang="fa-IR">
              <a:cs typeface="B Zar" panose="00000400000000000000" pitchFamily="2" charset="-78"/>
            </a:endParaRPr>
          </a:p>
        </p:txBody>
      </p:sp>
    </p:spTree>
    <p:extLst>
      <p:ext uri="{BB962C8B-B14F-4D97-AF65-F5344CB8AC3E}">
        <p14:creationId xmlns:p14="http://schemas.microsoft.com/office/powerpoint/2010/main" val="2324213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افزودن این ملاک توسط سایر نشانه شناسان شهری و نیز نشانه شناسان اجتماعی بدان دلیل است که انها بر این باورند لینچ تنها به دنبال دانستن این موضوع نیست که چگونه افراد محیط خود را می شناسند،  بلکه مقصود او از ترسیم  بر نشانه شناسی نقشه های ادراکی افراد این است که بداند افراد چگونه هویت کالبدی شهر خود را می شناسد، (به خاطر می آورند) و ان را به دیگران  می شناسنند، با این حال، این عقیده</a:t>
            </a:r>
            <a:r>
              <a:rPr lang="fa-IR" smtClean="0">
                <a:solidFill>
                  <a:prstClr val="black"/>
                </a:solidFill>
                <a:cs typeface="B Zar" panose="00000400000000000000" pitchFamily="2" charset="-78"/>
              </a:rPr>
              <a:t>، فی نفسه نادرست نیست. </a:t>
            </a:r>
            <a:endParaRPr lang="fa-IR">
              <a:cs typeface="B Zar" panose="00000400000000000000" pitchFamily="2" charset="-78"/>
            </a:endParaRPr>
          </a:p>
        </p:txBody>
      </p:sp>
      <p:sp>
        <p:nvSpPr>
          <p:cNvPr id="4" name="Flowchart: Process 3"/>
          <p:cNvSpPr/>
          <p:nvPr/>
        </p:nvSpPr>
        <p:spPr>
          <a:xfrm>
            <a:off x="838200" y="4360985"/>
            <a:ext cx="3376246"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هویت کالبدی</a:t>
            </a:r>
            <a:endParaRPr lang="fa-IR" b="1">
              <a:solidFill>
                <a:srgbClr val="FF0000"/>
              </a:solidFill>
            </a:endParaRPr>
          </a:p>
        </p:txBody>
      </p:sp>
    </p:spTree>
    <p:extLst>
      <p:ext uri="{BB962C8B-B14F-4D97-AF65-F5344CB8AC3E}">
        <p14:creationId xmlns:p14="http://schemas.microsoft.com/office/powerpoint/2010/main" val="35538866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چرا که لینچ در نظریه ای سیمای شهر به مفهوم خوانایی به صراحت اشاره کرده:  یعنی همان مفهومی که رابطه تنگاتنگی با مفهوم هویت کالبدی شهر دارد. در توضیح این ملاک (دلالت ضمنی ) می توان گت  در عنصری که دارای بیشترین تعداد تکرار در </a:t>
            </a:r>
            <a:r>
              <a:rPr lang="fa-IR" b="1">
                <a:solidFill>
                  <a:srgbClr val="FF0000"/>
                </a:solidFill>
                <a:cs typeface="B Zar" panose="00000400000000000000" pitchFamily="2" charset="-78"/>
              </a:rPr>
              <a:t>نقشه های ادراکی </a:t>
            </a:r>
            <a:r>
              <a:rPr lang="fa-IR">
                <a:solidFill>
                  <a:prstClr val="black"/>
                </a:solidFill>
                <a:cs typeface="B Zar" panose="00000400000000000000" pitchFamily="2" charset="-78"/>
              </a:rPr>
              <a:t>باشد ممکن است بیش از سایر عناصر شهری توانسته باشد جنبه اجتماعی بیابد. این امر در رابطه با کاربری های عمومی  (گره ها، بناهای فرهنگی، مذهبی، درمانی،  فضای سبز و امثالهم) نیز مصداق دارد و از ان جا که با طیف گسترده تری از ساکنان سر و کار دارند. پتانسیل بیشتری برای نشانه شدن در ذهن شهروندان خواهد داشت.   </a:t>
            </a:r>
          </a:p>
          <a:p>
            <a:endParaRPr lang="fa-IR">
              <a:cs typeface="B Zar" panose="00000400000000000000" pitchFamily="2" charset="-78"/>
            </a:endParaRPr>
          </a:p>
        </p:txBody>
      </p:sp>
    </p:spTree>
    <p:extLst>
      <p:ext uri="{BB962C8B-B14F-4D97-AF65-F5344CB8AC3E}">
        <p14:creationId xmlns:p14="http://schemas.microsoft.com/office/powerpoint/2010/main" val="3785650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علاوه این که هر قدر زمان حضور یک عنصر در فضای شهری طولانی تر باشد، امکان بیشتری برای تبدیل شدن به یکی از عناصر ثابت و قابل اتکا در نقشه های ادراکی افراد محیط خود را می شناسد، بلکه مقصود او از ترسیم و </a:t>
            </a:r>
            <a:r>
              <a:rPr lang="fa-IR" sz="3200" b="1" smtClean="0">
                <a:solidFill>
                  <a:srgbClr val="FF0000"/>
                </a:solidFill>
                <a:cs typeface="B Zar" panose="00000400000000000000" pitchFamily="2" charset="-78"/>
              </a:rPr>
              <a:t>نشانه شناسی </a:t>
            </a:r>
            <a:r>
              <a:rPr lang="fa-IR" smtClean="0">
                <a:cs typeface="B Zar" panose="00000400000000000000" pitchFamily="2" charset="-78"/>
              </a:rPr>
              <a:t>نقشه های ادراکی افراد این است که بداند افراد چگونه هویت کالبدی شهر خود را می شناسد (به خاطر می اورند) و آن را به دیگران می شناسانند. </a:t>
            </a:r>
            <a:endParaRPr lang="fa-IR">
              <a:cs typeface="B Zar" panose="00000400000000000000" pitchFamily="2" charset="-78"/>
            </a:endParaRPr>
          </a:p>
        </p:txBody>
      </p:sp>
    </p:spTree>
    <p:extLst>
      <p:ext uri="{BB962C8B-B14F-4D97-AF65-F5344CB8AC3E}">
        <p14:creationId xmlns:p14="http://schemas.microsoft.com/office/powerpoint/2010/main" val="509077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با این حال در عقیده  فی نفسه نادرست نیست، چرا که لینچ در نظریه سیمای شهر به مفهوم خوانایی به صراحت اشاره کرده، یعنی همان  مفهومی که رابطه تنگاتنگی با مفهوم هویت کالبدی شهر دارد. در توضیح این ملاک  (دلالت ضمنی) می توان گفت هر عنصری که دارای بیشترین تعداد تکرار در نقشه های ادراکی باشد ممکن است بیش از سایر عناصر شهری توانسته باشد جنبه اجتماعی بیابد،  این امر در رابطه با کاربری های عمومی (گره ها، بناهای فرهنگی، مذهبی، درمانی- فضای سبز و امثالهم) نیز مصداق دارد و از آنجا  که با طیف گسترده تری از ساکنان سر و کار دارند. </a:t>
            </a:r>
          </a:p>
        </p:txBody>
      </p:sp>
      <p:sp>
        <p:nvSpPr>
          <p:cNvPr id="4" name="Flowchart: Process 3"/>
          <p:cNvSpPr/>
          <p:nvPr/>
        </p:nvSpPr>
        <p:spPr>
          <a:xfrm>
            <a:off x="838200" y="4670474"/>
            <a:ext cx="2968283"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نقشه های ادراکی</a:t>
            </a:r>
            <a:endParaRPr lang="fa-IR" b="1">
              <a:solidFill>
                <a:srgbClr val="FF0000"/>
              </a:solidFill>
            </a:endParaRPr>
          </a:p>
        </p:txBody>
      </p:sp>
    </p:spTree>
    <p:extLst>
      <p:ext uri="{BB962C8B-B14F-4D97-AF65-F5344CB8AC3E}">
        <p14:creationId xmlns:p14="http://schemas.microsoft.com/office/powerpoint/2010/main" val="3233302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پتانسیل بیشتری برای  نشانه شدن در ذهن شهروندان خواهد داشت. به علاوه این که هر قدر زمان حضور یک عنصر در فضای شهری طولانی تری باشد، امکان بیشتری برای تبدیل شدن به یکی از عناصر ثابت و قابل اتکا در نقش های گوناگون شهر دارد. نظریه ای لینچ می توان نتیجه گرفت که کیفیت خوانایی در هر عصر شهری به  این معنا</a:t>
            </a:r>
            <a:endParaRPr lang="fa-IR">
              <a:cs typeface="B Zar" panose="00000400000000000000" pitchFamily="2" charset="-78"/>
            </a:endParaRPr>
          </a:p>
        </p:txBody>
      </p:sp>
      <p:sp>
        <p:nvSpPr>
          <p:cNvPr id="4" name="Flowchart: Alternate Process 3"/>
          <p:cNvSpPr/>
          <p:nvPr/>
        </p:nvSpPr>
        <p:spPr>
          <a:xfrm>
            <a:off x="838200" y="4001294"/>
            <a:ext cx="2672862" cy="115355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عناصر ثابت و قابل اتکا</a:t>
            </a:r>
            <a:endParaRPr lang="fa-IR" b="1">
              <a:solidFill>
                <a:srgbClr val="FF0000"/>
              </a:solidFill>
            </a:endParaRPr>
          </a:p>
        </p:txBody>
      </p:sp>
    </p:spTree>
    <p:extLst>
      <p:ext uri="{BB962C8B-B14F-4D97-AF65-F5344CB8AC3E}">
        <p14:creationId xmlns:p14="http://schemas.microsoft.com/office/powerpoint/2010/main" val="935961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 گونه که لینچ نیز در مطالعات خود برای توضیح جنبه فرمی از واژه «منحصر به فردی» و برای توضیح جنبه های مکانی- فضایی از واژه «برجستگی» استفاده می کرد و بر مبنای نظریه لینچ و همچنین پژوهش های انجام گرفته در حوزه نشانه شناسی شهری می توان برای هر معیار مصادیقی را به شرح جدول 2 عنوان نمود باید توجه داشت که وجوه  اصلی نشانه و معیارها و مصادیق بازشناسی آنها ابزاری برای پاسخ گویی به مساله اصلی است. یعنی دستیابی به هویت کالبدی شهر از طریق نشانه های ترسیم شده  در نقشه های ادراکی شهروندان. </a:t>
            </a:r>
            <a:endParaRPr lang="fa-IR">
              <a:cs typeface="B Zar" panose="00000400000000000000" pitchFamily="2" charset="-78"/>
            </a:endParaRPr>
          </a:p>
        </p:txBody>
      </p:sp>
      <p:sp>
        <p:nvSpPr>
          <p:cNvPr id="4" name="Flowchart: Process 3"/>
          <p:cNvSpPr/>
          <p:nvPr/>
        </p:nvSpPr>
        <p:spPr>
          <a:xfrm>
            <a:off x="838200" y="4600136"/>
            <a:ext cx="3193366" cy="107688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جنبه های مکانی- فضایی</a:t>
            </a:r>
            <a:endParaRPr lang="fa-IR" b="1">
              <a:solidFill>
                <a:srgbClr val="FF0000"/>
              </a:solidFill>
            </a:endParaRPr>
          </a:p>
        </p:txBody>
      </p:sp>
    </p:spTree>
    <p:extLst>
      <p:ext uri="{BB962C8B-B14F-4D97-AF65-F5344CB8AC3E}">
        <p14:creationId xmlns:p14="http://schemas.microsoft.com/office/powerpoint/2010/main" val="356729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ضرورت بحث درباره ی این مساله که در نظریات  موجود عمدتا چه نوع نشانه هایی برای ترسیم نقشه های ادراکی مورد تاکید قرار گرفته و همچنین آیا در پس این نمادها، معانی ضمنی نهفته است یا این که صرفا عینیت هایی فاقد معنا هستند، ایجاب  می کند که به مرور انتقادی آراء مطرح در این زمینه پرداخته و این مساله را از هاله ابهام خارج سازیم.</a:t>
            </a:r>
          </a:p>
          <a:p>
            <a:endParaRPr lang="fa-IR">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984739" y="4121834"/>
            <a:ext cx="2616590" cy="13723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ترسیم نقشه های ادراکی</a:t>
            </a:r>
            <a:endParaRPr lang="fa-IR" b="1">
              <a:solidFill>
                <a:srgbClr val="FF0000"/>
              </a:solidFill>
            </a:endParaRPr>
          </a:p>
        </p:txBody>
      </p:sp>
    </p:spTree>
    <p:extLst>
      <p:ext uri="{BB962C8B-B14F-4D97-AF65-F5344CB8AC3E}">
        <p14:creationId xmlns:p14="http://schemas.microsoft.com/office/powerpoint/2010/main" val="4159741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63329" y="552621"/>
            <a:ext cx="8265342" cy="5979184"/>
          </a:xfrm>
          <a:prstGeom prst="rect">
            <a:avLst/>
          </a:prstGeom>
        </p:spPr>
      </p:pic>
    </p:spTree>
    <p:extLst>
      <p:ext uri="{BB962C8B-B14F-4D97-AF65-F5344CB8AC3E}">
        <p14:creationId xmlns:p14="http://schemas.microsoft.com/office/powerpoint/2010/main" val="876406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چه ممکن است در ظاهر چنین به نظر برسد،  که لینچ در نظریه ی خود توجه چندانی به ملاک اول و مفهوم متناظر با ان، یعنی </a:t>
            </a:r>
            <a:r>
              <a:rPr lang="fa-IR" b="1" smtClean="0">
                <a:solidFill>
                  <a:srgbClr val="FF0000"/>
                </a:solidFill>
                <a:cs typeface="B Zar" panose="00000400000000000000" pitchFamily="2" charset="-78"/>
              </a:rPr>
              <a:t>هویت کالبدی </a:t>
            </a:r>
            <a:r>
              <a:rPr lang="fa-IR" smtClean="0">
                <a:cs typeface="B Zar" panose="00000400000000000000" pitchFamily="2" charset="-78"/>
              </a:rPr>
              <a:t>نداشته و همین امر نیز سبب انتقادی به ظنریه او شده باشد، اما بنا برتوضیحات فوق تاکید وی بر مفهوم خوانایی و عناصر آن تا حد زیادی نشان گر توجه به این ملاک (دلالت ضمنی) و مفهوم متناظر با ان (هویت کالبدی) است. </a:t>
            </a:r>
            <a:endParaRPr lang="fa-IR">
              <a:cs typeface="B Zar" panose="00000400000000000000" pitchFamily="2" charset="-78"/>
            </a:endParaRPr>
          </a:p>
        </p:txBody>
      </p:sp>
    </p:spTree>
    <p:extLst>
      <p:ext uri="{BB962C8B-B14F-4D97-AF65-F5344CB8AC3E}">
        <p14:creationId xmlns:p14="http://schemas.microsoft.com/office/powerpoint/2010/main" val="2971366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همه این امکان وجود دارد که تاکید اصلی منتقدان بر ملاک دلالت های ضمنی و نادیده گرفتن آن از سوی لینچ به دلیل عدم اشاره او به اشتراک یک عنصر در نقشه های ادراکی (یعنی تعداد تکرار یک عنصر  در نقشه های ادراکی) بوده باشد. از این روف مجددا با مراجعه به مشاهداتی که لینچ درباره نقشه های ادراکی انجام داده می توان به این انتقاد پاسخ داد در واقع لینچ با مقایسه ای مشاهدات خود  پی می برد که یک عنصر تا چه حد در اذهان عمومی یک تبدیل به نشانه شده است. بنابراین قاعدتا وی به تعداد دفعاتی که یک عنصر در نقشه های ادراکی تکرار می شده توجه داشته. هر چند از آن با عنوان  یکی از وجوه شناسایی  نشانه یاد نکرده است. </a:t>
            </a:r>
            <a:endParaRPr lang="fa-IR">
              <a:cs typeface="B Zar" panose="00000400000000000000" pitchFamily="2" charset="-78"/>
            </a:endParaRPr>
          </a:p>
        </p:txBody>
      </p:sp>
      <p:sp>
        <p:nvSpPr>
          <p:cNvPr id="4" name="Flowchart: Process 3"/>
          <p:cNvSpPr/>
          <p:nvPr/>
        </p:nvSpPr>
        <p:spPr>
          <a:xfrm>
            <a:off x="838200" y="4825219"/>
            <a:ext cx="2602523"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نقشه های ادراکی</a:t>
            </a:r>
            <a:endParaRPr lang="fa-IR" b="1">
              <a:solidFill>
                <a:srgbClr val="FF0000"/>
              </a:solidFill>
            </a:endParaRPr>
          </a:p>
        </p:txBody>
      </p:sp>
    </p:spTree>
    <p:extLst>
      <p:ext uri="{BB962C8B-B14F-4D97-AF65-F5344CB8AC3E}">
        <p14:creationId xmlns:p14="http://schemas.microsoft.com/office/powerpoint/2010/main" val="1325569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مجموع می توان چنین اذعان داشت که پاسخ برخی از انتقادهای صورت گرفته به نظریه لینچ در بطن خاین نظریه نهفته است. روی هم رفته، بنا بر عقیده سایر نشانه شناسان شهری و همچنین نشانه شناسان اجتماعی توجه به هر دو ملاک دلالت ضمنی و خوانایی نشانه ها در نقشه های ادراکی شهروندان برای تعیین هویت کالبدی شهر ضروری به نظر می رسد. </a:t>
            </a:r>
            <a:endParaRPr lang="fa-IR">
              <a:cs typeface="B Zar" panose="00000400000000000000" pitchFamily="2" charset="-78"/>
            </a:endParaRPr>
          </a:p>
        </p:txBody>
      </p:sp>
      <p:sp>
        <p:nvSpPr>
          <p:cNvPr id="4" name="Flowchart: Process 3"/>
          <p:cNvSpPr/>
          <p:nvPr/>
        </p:nvSpPr>
        <p:spPr>
          <a:xfrm>
            <a:off x="838200" y="4121834"/>
            <a:ext cx="2897944"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ملاک دلالت ضمنی</a:t>
            </a:r>
            <a:endParaRPr lang="fa-IR" b="1">
              <a:solidFill>
                <a:srgbClr val="FF0000"/>
              </a:solidFill>
            </a:endParaRPr>
          </a:p>
        </p:txBody>
      </p:sp>
    </p:spTree>
    <p:extLst>
      <p:ext uri="{BB962C8B-B14F-4D97-AF65-F5344CB8AC3E}">
        <p14:creationId xmlns:p14="http://schemas.microsoft.com/office/powerpoint/2010/main" val="558384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مساله اصلی نوشتار حاضر یک مساله نظری و معطوفغبه نظریه سیمای شهر لینچ به عنوان یکی از نظریه پردازان شاخص و حوزه نشانه شناسی شهری بود. وی برای این که بداند چگونه افراد محیط خود را بشناسد به نشانه شناسی نقشه های ادراکی می پردازد. اما به دلیل تمرکز بیش از حد تشخیص عناصر فیزیکی (مانند راه، لبه و ...) و بی اعتنایی به معنایی  ضمنی مفهومی  به ویژه  توسط نشانه شناسان اجتماعی مورد انتقاد قرار می گیرد</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561514" y="4276578"/>
            <a:ext cx="3319975"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نظریه پردازان شاخص</a:t>
            </a:r>
            <a:endParaRPr lang="fa-IR" b="1">
              <a:solidFill>
                <a:srgbClr val="FF0000"/>
              </a:solidFill>
            </a:endParaRPr>
          </a:p>
        </p:txBody>
      </p:sp>
    </p:spTree>
    <p:extLst>
      <p:ext uri="{BB962C8B-B14F-4D97-AF65-F5344CB8AC3E}">
        <p14:creationId xmlns:p14="http://schemas.microsoft.com/office/powerpoint/2010/main" val="653991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هدف از نقد و بررسی نظریه لینچ این بود که منطق بازشناسی هویت کالبدی شهر را از طریق نشانه شناسی نقشه های ادراکی شهروندان دریابیم. بر مبنای عناصری که از نظریه لینچ و منتقدان وی به دست آمد می توان به طبقه بندی نمادهای موجود در </a:t>
            </a:r>
            <a:r>
              <a:rPr lang="fa-IR">
                <a:solidFill>
                  <a:prstClr val="black"/>
                </a:solidFill>
                <a:cs typeface="B Zar" panose="00000400000000000000" pitchFamily="2" charset="-78"/>
              </a:rPr>
              <a:t>نقشه </a:t>
            </a:r>
            <a:r>
              <a:rPr lang="fa-IR" smtClean="0">
                <a:solidFill>
                  <a:prstClr val="black"/>
                </a:solidFill>
                <a:cs typeface="B Zar" panose="00000400000000000000" pitchFamily="2" charset="-78"/>
              </a:rPr>
              <a:t>های </a:t>
            </a:r>
            <a:r>
              <a:rPr lang="fa-IR">
                <a:solidFill>
                  <a:prstClr val="black"/>
                </a:solidFill>
                <a:cs typeface="B Zar" panose="00000400000000000000" pitchFamily="2" charset="-78"/>
              </a:rPr>
              <a:t>ادراکی افراد دست یافت. </a:t>
            </a:r>
            <a:endParaRPr lang="fa-IR">
              <a:solidFill>
                <a:prstClr val="black"/>
              </a:solidFill>
              <a:cs typeface="B Zar" panose="00000400000000000000" pitchFamily="2" charset="-78"/>
            </a:endParaRPr>
          </a:p>
        </p:txBody>
      </p:sp>
      <p:sp>
        <p:nvSpPr>
          <p:cNvPr id="4" name="Flowchart: Process 3"/>
          <p:cNvSpPr/>
          <p:nvPr/>
        </p:nvSpPr>
        <p:spPr>
          <a:xfrm>
            <a:off x="838200" y="3601329"/>
            <a:ext cx="3910819" cy="186467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نشانه شناسی نقشه های ادراکی شهروندان</a:t>
            </a:r>
            <a:endParaRPr lang="fa-IR" b="1">
              <a:solidFill>
                <a:srgbClr val="FF0000"/>
              </a:solidFill>
            </a:endParaRPr>
          </a:p>
        </p:txBody>
      </p:sp>
    </p:spTree>
    <p:extLst>
      <p:ext uri="{BB962C8B-B14F-4D97-AF65-F5344CB8AC3E}">
        <p14:creationId xmlns:p14="http://schemas.microsoft.com/office/powerpoint/2010/main" val="2014821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مرور آراء  یاد شده بیانگر آن است که در اولین گام طبقه بندی باید به این نکته  توجه داشت که  عناصر موجود در این نقشه ها عمدتا  دلالت بر موضوعی  غیر از خود داشته (معنای ضمنی) یا این که معنای صریحی دارد و صرفا به دلیل تمایز از بافت بیرونی خود کیفیت خوانایی) جنبه ی نشانه بودن یافته است. گام دوم طبقه بندی بیشتر ناظر بر عناصری است که از کیفیت خوانایی برخورداند. در این جاست که طبقه بندی مذکور انشعاب یافته و عناصر مزبور بر اساس آنکه از ظنر فرعی  نمایان ترند. یا از نظر محل قرارگیری در سازمان فضایی شهر، به ترتیب در دو طبقه نشانه های منحصر به فرد، یا نشانه های «برجسته» قرار می گیرد. </a:t>
            </a:r>
          </a:p>
          <a:p>
            <a:endParaRPr lang="fa-IR"/>
          </a:p>
        </p:txBody>
      </p:sp>
      <p:sp>
        <p:nvSpPr>
          <p:cNvPr id="4" name="Flowchart: Process 3"/>
          <p:cNvSpPr/>
          <p:nvPr/>
        </p:nvSpPr>
        <p:spPr>
          <a:xfrm>
            <a:off x="1463040" y="4501662"/>
            <a:ext cx="2926080"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دو طبقه</a:t>
            </a:r>
            <a:endParaRPr lang="fa-IR" b="1">
              <a:solidFill>
                <a:srgbClr val="FF0000"/>
              </a:solidFill>
            </a:endParaRPr>
          </a:p>
        </p:txBody>
      </p:sp>
    </p:spTree>
    <p:extLst>
      <p:ext uri="{BB962C8B-B14F-4D97-AF65-F5344CB8AC3E}">
        <p14:creationId xmlns:p14="http://schemas.microsoft.com/office/powerpoint/2010/main" val="2702397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البته بر  مبنای این طبقه بندی عناصری که در گام اول دارای معانی ضمنی شناخته شدند. در صورتی  به عنوان نشانه شناخته می شوند که از دلالت های بین الاذهانی مشترک برخوردار باشند. در گام سوم به تعدادی از مصادیقی که موجب شناسایی نشانه ها در هر یک از طبقات  پیش گفته  می شود،  اشاره شده است. مهم ترین  مصادیق نشانه ئدر معنای تداعی گر  معانی ضمنی بین الاذهانی عبارتند از : 1- دارای بیشترین  تعداد تکرار در نقشه های  ادراکی است : 2- دارای کاربری های عمومی (نظیر بناهای فرهنگی، مذهبی، درمانی، فضای سبز و امثالهم) است 3- برخورداری  و قدمت تاریخی در مورد نشانه های نمایان به دلیل منحصر به فرد بودن توجه به مواردی بر قبیل تمایز در شک، اندازه ، رنگ ف ارتافع  و همچنین مواد و مصالح به کار رفته در ساخت و در رابطه با نشانه های نمایان  به دلیل برجستگی در فضا توجه به محل  و نحوه استقرار عنصر  در محیط  و نیز میزان دید پذیری در شب مهم است</a:t>
            </a:r>
            <a:r>
              <a:rPr lang="fa-IR" smtClean="0"/>
              <a:t>.. </a:t>
            </a:r>
            <a:endParaRPr lang="fa-IR"/>
          </a:p>
        </p:txBody>
      </p:sp>
    </p:spTree>
    <p:extLst>
      <p:ext uri="{BB962C8B-B14F-4D97-AF65-F5344CB8AC3E}">
        <p14:creationId xmlns:p14="http://schemas.microsoft.com/office/powerpoint/2010/main" val="208324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در مجموع  چنین استنباط می شود که  نشانه های شهری نمایانگر  هویت کالبدی فضای شهری هستند. تا جایی به تغییرف جا به جایی با تخریبشان موجب عکس العمل های جمعی می شود. می توان دلیل این عکس العمل  ها را این گونه توجیه نمود که نشانه های شهری نه تنها وسیله ای برای ادراک فضای شهر توسط ساکنان ان هستند، بلکه یا متمایز ساختن فضای شهر توسط ساکنان ان هستند بلکه با متمایز ساختن فضای شهر  از سایر شهرها به ساکنان خود </a:t>
            </a:r>
            <a:r>
              <a:rPr lang="fa-IR" sz="2600" b="1">
                <a:solidFill>
                  <a:srgbClr val="FF0000"/>
                </a:solidFill>
                <a:cs typeface="B Zar" panose="00000400000000000000" pitchFamily="2" charset="-78"/>
              </a:rPr>
              <a:t>احساس هویت </a:t>
            </a:r>
            <a:r>
              <a:rPr lang="fa-IR" sz="2600">
                <a:solidFill>
                  <a:prstClr val="black"/>
                </a:solidFill>
                <a:cs typeface="B Zar" panose="00000400000000000000" pitchFamily="2" charset="-78"/>
              </a:rPr>
              <a:t>نیز می بخشد</a:t>
            </a:r>
            <a:endParaRPr lang="fa-IR">
              <a:cs typeface="B Zar" panose="00000400000000000000" pitchFamily="2" charset="-78"/>
            </a:endParaRPr>
          </a:p>
        </p:txBody>
      </p:sp>
    </p:spTree>
    <p:extLst>
      <p:ext uri="{BB962C8B-B14F-4D97-AF65-F5344CB8AC3E}">
        <p14:creationId xmlns:p14="http://schemas.microsoft.com/office/powerpoint/2010/main" val="730424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بحثی که در اینجا پیش می آید  این است که  در رابطه با طبقه بندی یاد شده  و سایر طبه بندی های مشابهی که می توان بر اساس نظریه لینچ .و دیگر صاحب نظران این حوزه ترسیم نمود. همچنان یک نکته مبهم وجود دارد که می توان از آن با عنوان «تقابل طبقه بندی نشانه های ادراکی با فضای پاسخ ده یاد کرد. با توجه به این که  تعبیر لینچ از سیمای شهر مجموعه عواملی از محیط است که به دیده می آید. (منظر شهر) به ذهن سپرده می شود و سست شادی خاطر می گردد و در ادامه بیان می دارد که  ناظر از بین مجموعه عناصر بصری برخی از آنها را انتخاب کرده در ذهن خود به نظام در می اورد  و در این بین برخی از این عنصار را در ذهن خود بیشتر تشدید می کنند. </a:t>
            </a:r>
            <a:r>
              <a:rPr lang="fa-IR" smtClean="0"/>
              <a:t>بر </a:t>
            </a:r>
            <a:endParaRPr lang="fa-IR"/>
          </a:p>
        </p:txBody>
      </p:sp>
    </p:spTree>
    <p:extLst>
      <p:ext uri="{BB962C8B-B14F-4D97-AF65-F5344CB8AC3E}">
        <p14:creationId xmlns:p14="http://schemas.microsoft.com/office/powerpoint/2010/main" val="375112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مجموع هدف این پژوهش تنظیم یک چارچوب مفهومی از نظریات مربوط به قلمرو نشانه شناسی شهری و اجتماعی برای بازشناسی هویت کالبدی شهر است. این مهم  بر مبنای ارزیابی و سازمان دهی ادبیات موجود و از </a:t>
            </a:r>
            <a:r>
              <a:rPr lang="fa-IR" smtClean="0">
                <a:cs typeface="B Zar" panose="00000400000000000000" pitchFamily="2" charset="-78"/>
              </a:rPr>
              <a:t>طریق خلاصه نشانه </a:t>
            </a:r>
            <a:r>
              <a:rPr lang="fa-IR">
                <a:cs typeface="B Zar" panose="00000400000000000000" pitchFamily="2" charset="-78"/>
              </a:rPr>
              <a:t>شناسی نقشه های ادراکی شهروندان و بازشناسی هویت کالبدی </a:t>
            </a:r>
            <a:r>
              <a:rPr lang="fa-IR" smtClean="0">
                <a:cs typeface="B Zar" panose="00000400000000000000" pitchFamily="2" charset="-78"/>
              </a:rPr>
              <a:t>شهر است. این مهم بر مبنای ارزیابی و سازمان دهی ادبیات موجود و از طریق خلاصه، تحلیل، مقایسه و طبقه بندی آراء نشانه شناسان شهری و اجتماعی قابل حصول است. با توجه به مطالب یاد شده سعی نوشتار حاضر این است که به این سوال پاسخ دهد که منطق بازشناسی هویت کالبدی شهر از طریق نشانه شناسی نقشه های ادراکی شهروندان چیست. </a:t>
            </a:r>
            <a:endParaRPr lang="fa-IR">
              <a:cs typeface="B Zar" panose="00000400000000000000" pitchFamily="2" charset="-78"/>
            </a:endParaRPr>
          </a:p>
        </p:txBody>
      </p:sp>
      <p:sp>
        <p:nvSpPr>
          <p:cNvPr id="4" name="Flowchart: Process 3"/>
          <p:cNvSpPr/>
          <p:nvPr/>
        </p:nvSpPr>
        <p:spPr>
          <a:xfrm>
            <a:off x="1899138" y="5036234"/>
            <a:ext cx="3080825" cy="102694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نقشه های ادراکی شهروندان</a:t>
            </a:r>
            <a:endParaRPr lang="fa-IR" b="1">
              <a:solidFill>
                <a:srgbClr val="FF0000"/>
              </a:solidFill>
            </a:endParaRPr>
          </a:p>
        </p:txBody>
      </p:sp>
    </p:spTree>
    <p:extLst>
      <p:ext uri="{BB962C8B-B14F-4D97-AF65-F5344CB8AC3E}">
        <p14:creationId xmlns:p14="http://schemas.microsoft.com/office/powerpoint/2010/main" val="22400543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سپس با پردازش  اطلاعات به دست آمده، منظر شهری را تبدیل به تصویر ذهنی  کرده  که طبق ان می تواند فضا را مطلوب و پاسخ ده با غیر مطلوب تلقی نماید. به همین ترتیب از این پس، محیط هایی را پاسخ دهد ارزیابی می کند که واجد کیفیات  مطلوب منجر به ایجاد تصویر ذهنی مطلوب و نه عناصر و نمادهای شهری منفی تشکیل می دهند. از این رو برای رفع تقابل یاد شده لازم است به شیوه ای که در نوشتار </a:t>
            </a:r>
            <a:r>
              <a:rPr lang="fa-IR">
                <a:cs typeface="B Zar" panose="00000400000000000000" pitchFamily="2" charset="-78"/>
              </a:rPr>
              <a:t>حاضر </a:t>
            </a:r>
            <a:r>
              <a:rPr lang="fa-IR" smtClean="0">
                <a:cs typeface="B Zar" panose="00000400000000000000" pitchFamily="2" charset="-78"/>
              </a:rPr>
              <a:t>عمل</a:t>
            </a:r>
            <a:r>
              <a:rPr lang="fa-IR">
                <a:cs typeface="B Zar" panose="00000400000000000000" pitchFamily="2" charset="-78"/>
              </a:rPr>
              <a:t>شد با اتکا ب آرائ مقابل لینچ در حوزه نشانه شناسی نقشه های ادراکی از تکیه صرف</a:t>
            </a:r>
          </a:p>
          <a:p>
            <a:endParaRPr lang="fa-IR"/>
          </a:p>
        </p:txBody>
      </p:sp>
      <p:sp>
        <p:nvSpPr>
          <p:cNvPr id="4" name="Flowchart: Process 3"/>
          <p:cNvSpPr/>
          <p:nvPr/>
        </p:nvSpPr>
        <p:spPr>
          <a:xfrm>
            <a:off x="838200" y="4572000"/>
            <a:ext cx="3601329"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عناصر و نمادهای شهری منفی</a:t>
            </a:r>
            <a:endParaRPr lang="fa-IR" b="1">
              <a:solidFill>
                <a:srgbClr val="FF0000"/>
              </a:solidFill>
            </a:endParaRPr>
          </a:p>
        </p:txBody>
      </p:sp>
    </p:spTree>
    <p:extLst>
      <p:ext uri="{BB962C8B-B14F-4D97-AF65-F5344CB8AC3E}">
        <p14:creationId xmlns:p14="http://schemas.microsoft.com/office/powerpoint/2010/main" val="3197211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محیط های پاسخ ده برای شناسایی  و طبقه بندی عناصر به کار رفته در نقشه هایی ادراکی اجتناب و منظر شهری را که ترکیبی از محیط های پاسخ ده  و غیر آن است به صورت توامان در نظر گرفت . آن گونه که طبقه بندی استنتاج شده در اینجا نیز بر همین مبنا تدوین گشته است. </a:t>
            </a:r>
            <a:endParaRPr lang="fa-IR">
              <a:cs typeface="B Zar" panose="00000400000000000000" pitchFamily="2" charset="-78"/>
            </a:endParaRPr>
          </a:p>
        </p:txBody>
      </p:sp>
      <p:sp>
        <p:nvSpPr>
          <p:cNvPr id="4" name="Flowchart: Process 3"/>
          <p:cNvSpPr/>
          <p:nvPr/>
        </p:nvSpPr>
        <p:spPr>
          <a:xfrm>
            <a:off x="1533379" y="3460652"/>
            <a:ext cx="3277773" cy="14911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نقشه هایی ادراکی</a:t>
            </a:r>
            <a:endParaRPr lang="fa-IR" b="1">
              <a:solidFill>
                <a:srgbClr val="FF0000"/>
              </a:solidFill>
            </a:endParaRPr>
          </a:p>
        </p:txBody>
      </p:sp>
    </p:spTree>
    <p:extLst>
      <p:ext uri="{BB962C8B-B14F-4D97-AF65-F5344CB8AC3E}">
        <p14:creationId xmlns:p14="http://schemas.microsoft.com/office/powerpoint/2010/main" val="33437868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طبق مباحث مذکور پیشنهاد می گردد به منظور ارائه پاسخی دقیق و روشن به این بحث که ایا تنها در محیط های پاسخ ده از غیر آن ایجاد گردد که شناسایی این ملاک ها منوط به  نشانه شناسی عناصر موجود در نقشه های  ادراکی است. چنانچه  معلوم شود که محیط  های منجر به تشکیل نقشه های ادراکی و بنابراین سهولت در جا به جایی می شوند. </a:t>
            </a:r>
            <a:endParaRPr lang="fa-IR">
              <a:cs typeface="B Zar" panose="00000400000000000000" pitchFamily="2" charset="-78"/>
            </a:endParaRPr>
          </a:p>
        </p:txBody>
      </p:sp>
      <p:sp>
        <p:nvSpPr>
          <p:cNvPr id="4" name="Flowchart: Process 3"/>
          <p:cNvSpPr/>
          <p:nvPr/>
        </p:nvSpPr>
        <p:spPr>
          <a:xfrm>
            <a:off x="838200" y="3756074"/>
            <a:ext cx="2883877" cy="16817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نقشه های  ادراکی</a:t>
            </a:r>
            <a:endParaRPr lang="fa-IR" b="1">
              <a:solidFill>
                <a:srgbClr val="FF0000"/>
              </a:solidFill>
            </a:endParaRPr>
          </a:p>
        </p:txBody>
      </p:sp>
    </p:spTree>
    <p:extLst>
      <p:ext uri="{BB962C8B-B14F-4D97-AF65-F5344CB8AC3E}">
        <p14:creationId xmlns:p14="http://schemas.microsoft.com/office/powerpoint/2010/main" val="12353267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باید به این نکته توجه داشت  غالبا نتیجه مطالعاتی را که به مرور انتقادی یک نظریه می پردازند می توان به عنوان چارچوب  نظری در </a:t>
            </a:r>
            <a:r>
              <a:rPr lang="fa-IR" b="1" smtClean="0">
                <a:solidFill>
                  <a:srgbClr val="FF0000"/>
                </a:solidFill>
                <a:cs typeface="B Zar" panose="00000400000000000000" pitchFamily="2" charset="-78"/>
              </a:rPr>
              <a:t>مطالعات تجربی </a:t>
            </a:r>
            <a:r>
              <a:rPr lang="fa-IR" smtClean="0">
                <a:cs typeface="B Zar" panose="00000400000000000000" pitchFamily="2" charset="-78"/>
              </a:rPr>
              <a:t>مورد استفاده قرار دارد بنابراین پیشنهاد دیگر  محققان به پژوهشگر علاقه مند به این حوزه این است که انجام پژوهشی تجربی با همین عنوان یعنی «نشانه شناسی نقشه های ادراکی شهروندان و بازشناسی  هویت کالبدی شهر و بر اساس نتایج به دست آمده از نقد و بررسی نظریه ی سیمای شه لینج به ویژه در رابطه با مسائلی همچون کارشناسی جلوه های هویت ایرانی  اسلامی در کالبد فضای شهر و مسائلی از این قبیل می تواند راهگشا باشد.</a:t>
            </a:r>
            <a:endParaRPr lang="fa-IR">
              <a:cs typeface="B Zar" panose="00000400000000000000" pitchFamily="2" charset="-78"/>
            </a:endParaRPr>
          </a:p>
        </p:txBody>
      </p:sp>
    </p:spTree>
    <p:extLst>
      <p:ext uri="{BB962C8B-B14F-4D97-AF65-F5344CB8AC3E}">
        <p14:creationId xmlns:p14="http://schemas.microsoft.com/office/powerpoint/2010/main" val="1424164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19367" y="365125"/>
            <a:ext cx="9826388" cy="6009516"/>
          </a:xfrm>
          <a:prstGeom prst="rect">
            <a:avLst/>
          </a:prstGeom>
        </p:spPr>
      </p:pic>
    </p:spTree>
    <p:extLst>
      <p:ext uri="{BB962C8B-B14F-4D97-AF65-F5344CB8AC3E}">
        <p14:creationId xmlns:p14="http://schemas.microsoft.com/office/powerpoint/2010/main" val="25499760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91821" y="999648"/>
            <a:ext cx="10112991" cy="5177315"/>
          </a:xfrm>
          <a:prstGeom prst="rect">
            <a:avLst/>
          </a:prstGeom>
        </p:spPr>
      </p:pic>
    </p:spTree>
    <p:extLst>
      <p:ext uri="{BB962C8B-B14F-4D97-AF65-F5344CB8AC3E}">
        <p14:creationId xmlns:p14="http://schemas.microsoft.com/office/powerpoint/2010/main" val="308693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تحقیق مروری که فی نفسه یک روش تحقیق محسوب می شود. مطالعه جامع و تفسیر متونی  است که در رابطه با موضوع خاصی هستند. در تحقیق مروری سوال (سوالاتی) وجود دارد که با جست و جو و تحلیل منون به آن سوال (سوالات) پاسخ داده می شود (پینکرو و رابرتز، 2006، 2 اویارد، 1390، 21) با توجه به این که سوال اصلی این تحقیق ناظر بر یک مساله نظری است، لازم است نقطه عزیمت بررسی را به نحوه گزینش و مرور منابع موجود در این زمینه و همچنین چگونگی نتیجه گیری و بحث در این باره اختصاص  دهیم که شرح آن در ادامه آمده است. </a:t>
            </a:r>
            <a:endParaRPr lang="fa-IR">
              <a:cs typeface="B Zar" panose="00000400000000000000" pitchFamily="2" charset="-78"/>
            </a:endParaRPr>
          </a:p>
        </p:txBody>
      </p:sp>
    </p:spTree>
    <p:extLst>
      <p:ext uri="{BB962C8B-B14F-4D97-AF65-F5344CB8AC3E}">
        <p14:creationId xmlns:p14="http://schemas.microsoft.com/office/powerpoint/2010/main" val="2121934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7163</Words>
  <Application>Microsoft Office PowerPoint</Application>
  <PresentationFormat>Widescreen</PresentationFormat>
  <Paragraphs>131</Paragraphs>
  <Slides>85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B Zar</vt:lpstr>
      <vt:lpstr>Calibri</vt:lpstr>
      <vt:lpstr>Calibri Light</vt:lpstr>
      <vt:lpstr>Times New Roman</vt:lpstr>
      <vt:lpstr>Office Theme</vt:lpstr>
      <vt:lpstr>عنوان مقاله: مرور انتقادی نظریه سیمای شهر لینج: نشانه شناسی نقشه های ادراکی شهروندان و بازشناسی هویت کالبدی شهر</vt:lpstr>
      <vt:lpstr>چکیده</vt:lpstr>
      <vt:lpstr>PowerPoint Presentation</vt:lpstr>
      <vt:lpstr>مقدمه و بیان مساله</vt:lpstr>
      <vt:lpstr>PowerPoint Presentation</vt:lpstr>
      <vt:lpstr>PowerPoint Presentation</vt:lpstr>
      <vt:lpstr>PowerPoint Presentation</vt:lpstr>
      <vt:lpstr>PowerPoint Presentation</vt:lpstr>
      <vt:lpstr>روش تحقیق</vt:lpstr>
      <vt:lpstr>PowerPoint Presentation</vt:lpstr>
      <vt:lpstr>PowerPoint Presentation</vt:lpstr>
      <vt:lpstr>PowerPoint Presentation</vt:lpstr>
      <vt:lpstr>PowerPoint Presentation</vt:lpstr>
      <vt:lpstr>نقد نظریه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هویت:</vt:lpstr>
      <vt:lpstr>ساختار</vt:lpstr>
      <vt:lpstr>سازگاری:</vt:lpstr>
      <vt:lpstr>شفافیت</vt:lpstr>
      <vt:lpstr>خوانایی (رویت پذیری)</vt:lpstr>
      <vt:lpstr>PowerPoint Presentation</vt:lpstr>
      <vt:lpstr>PowerPoint Presentation</vt:lpstr>
      <vt:lpstr>PowerPoint Presentation</vt:lpstr>
      <vt:lpstr>PowerPoint Presentation</vt:lpstr>
      <vt:lpstr>انتقادات وارد بی نظریه  لینچ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وجوه اشتراک و افتراق نظریه لینچ با نشانه شناسان شهری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مرور انتقادی نظریه سیمای شهر لینج: نشانه شناسی نقشه های ادراکی شهروندان و بازشناسی هویت کالبدی شهر</dc:title>
  <dc:creator>MaZz!i</dc:creator>
  <cp:lastModifiedBy>MaZz!i</cp:lastModifiedBy>
  <cp:revision>101</cp:revision>
  <dcterms:created xsi:type="dcterms:W3CDTF">2023-09-04T20:09:37Z</dcterms:created>
  <dcterms:modified xsi:type="dcterms:W3CDTF">2023-09-09T20:28:30Z</dcterms:modified>
</cp:coreProperties>
</file>