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98"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99" r:id="rId22"/>
    <p:sldId id="275" r:id="rId23"/>
    <p:sldId id="300" r:id="rId24"/>
    <p:sldId id="276" r:id="rId25"/>
    <p:sldId id="277" r:id="rId26"/>
    <p:sldId id="278" r:id="rId27"/>
    <p:sldId id="279" r:id="rId28"/>
    <p:sldId id="301" r:id="rId29"/>
    <p:sldId id="280" r:id="rId30"/>
    <p:sldId id="302" r:id="rId31"/>
    <p:sldId id="281" r:id="rId32"/>
    <p:sldId id="303" r:id="rId33"/>
    <p:sldId id="282" r:id="rId34"/>
    <p:sldId id="283" r:id="rId35"/>
    <p:sldId id="284" r:id="rId36"/>
    <p:sldId id="304" r:id="rId37"/>
    <p:sldId id="285" r:id="rId38"/>
    <p:sldId id="286" r:id="rId39"/>
    <p:sldId id="287" r:id="rId40"/>
    <p:sldId id="306" r:id="rId41"/>
    <p:sldId id="305" r:id="rId42"/>
    <p:sldId id="288" r:id="rId43"/>
    <p:sldId id="307" r:id="rId44"/>
    <p:sldId id="289" r:id="rId45"/>
    <p:sldId id="290" r:id="rId46"/>
    <p:sldId id="308" r:id="rId47"/>
    <p:sldId id="291" r:id="rId48"/>
    <p:sldId id="292" r:id="rId49"/>
    <p:sldId id="309" r:id="rId50"/>
    <p:sldId id="293" r:id="rId51"/>
    <p:sldId id="310" r:id="rId52"/>
    <p:sldId id="294" r:id="rId53"/>
    <p:sldId id="295" r:id="rId54"/>
    <p:sldId id="297" r:id="rId55"/>
    <p:sldId id="296" r:id="rId56"/>
    <p:sldId id="311" r:id="rId57"/>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7" autoAdjust="0"/>
    <p:restoredTop sz="94660"/>
  </p:normalViewPr>
  <p:slideViewPr>
    <p:cSldViewPr snapToGrid="0">
      <p:cViewPr varScale="1">
        <p:scale>
          <a:sx n="68" d="100"/>
          <a:sy n="68" d="100"/>
        </p:scale>
        <p:origin x="72"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B275F039-A435-48DB-9270-66F03C191080}" type="datetimeFigureOut">
              <a:rPr lang="fa-IR" smtClean="0"/>
              <a:t>20/03/1445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1F996D2-8B89-4002-A098-7AF11A3DAB60}" type="slidenum">
              <a:rPr lang="fa-IR" smtClean="0"/>
              <a:t>‹#›</a:t>
            </a:fld>
            <a:endParaRPr lang="fa-IR"/>
          </a:p>
        </p:txBody>
      </p:sp>
    </p:spTree>
    <p:extLst>
      <p:ext uri="{BB962C8B-B14F-4D97-AF65-F5344CB8AC3E}">
        <p14:creationId xmlns:p14="http://schemas.microsoft.com/office/powerpoint/2010/main" val="416693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275F039-A435-48DB-9270-66F03C191080}" type="datetimeFigureOut">
              <a:rPr lang="fa-IR" smtClean="0"/>
              <a:t>20/03/1445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1F996D2-8B89-4002-A098-7AF11A3DAB60}" type="slidenum">
              <a:rPr lang="fa-IR" smtClean="0"/>
              <a:t>‹#›</a:t>
            </a:fld>
            <a:endParaRPr lang="fa-IR"/>
          </a:p>
        </p:txBody>
      </p:sp>
    </p:spTree>
    <p:extLst>
      <p:ext uri="{BB962C8B-B14F-4D97-AF65-F5344CB8AC3E}">
        <p14:creationId xmlns:p14="http://schemas.microsoft.com/office/powerpoint/2010/main" val="167912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275F039-A435-48DB-9270-66F03C191080}" type="datetimeFigureOut">
              <a:rPr lang="fa-IR" smtClean="0"/>
              <a:t>20/03/1445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1F996D2-8B89-4002-A098-7AF11A3DAB60}" type="slidenum">
              <a:rPr lang="fa-IR" smtClean="0"/>
              <a:t>‹#›</a:t>
            </a:fld>
            <a:endParaRPr lang="fa-IR"/>
          </a:p>
        </p:txBody>
      </p:sp>
    </p:spTree>
    <p:extLst>
      <p:ext uri="{BB962C8B-B14F-4D97-AF65-F5344CB8AC3E}">
        <p14:creationId xmlns:p14="http://schemas.microsoft.com/office/powerpoint/2010/main" val="1094547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275F039-A435-48DB-9270-66F03C191080}" type="datetimeFigureOut">
              <a:rPr lang="fa-IR" smtClean="0"/>
              <a:t>20/03/1445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1F996D2-8B89-4002-A098-7AF11A3DAB60}" type="slidenum">
              <a:rPr lang="fa-IR" smtClean="0"/>
              <a:t>‹#›</a:t>
            </a:fld>
            <a:endParaRPr lang="fa-IR"/>
          </a:p>
        </p:txBody>
      </p:sp>
    </p:spTree>
    <p:extLst>
      <p:ext uri="{BB962C8B-B14F-4D97-AF65-F5344CB8AC3E}">
        <p14:creationId xmlns:p14="http://schemas.microsoft.com/office/powerpoint/2010/main" val="960086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75F039-A435-48DB-9270-66F03C191080}" type="datetimeFigureOut">
              <a:rPr lang="fa-IR" smtClean="0"/>
              <a:t>20/03/1445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1F996D2-8B89-4002-A098-7AF11A3DAB60}" type="slidenum">
              <a:rPr lang="fa-IR" smtClean="0"/>
              <a:t>‹#›</a:t>
            </a:fld>
            <a:endParaRPr lang="fa-IR"/>
          </a:p>
        </p:txBody>
      </p:sp>
    </p:spTree>
    <p:extLst>
      <p:ext uri="{BB962C8B-B14F-4D97-AF65-F5344CB8AC3E}">
        <p14:creationId xmlns:p14="http://schemas.microsoft.com/office/powerpoint/2010/main" val="3100479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B275F039-A435-48DB-9270-66F03C191080}" type="datetimeFigureOut">
              <a:rPr lang="fa-IR" smtClean="0"/>
              <a:t>20/03/1445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1F996D2-8B89-4002-A098-7AF11A3DAB60}" type="slidenum">
              <a:rPr lang="fa-IR" smtClean="0"/>
              <a:t>‹#›</a:t>
            </a:fld>
            <a:endParaRPr lang="fa-IR"/>
          </a:p>
        </p:txBody>
      </p:sp>
    </p:spTree>
    <p:extLst>
      <p:ext uri="{BB962C8B-B14F-4D97-AF65-F5344CB8AC3E}">
        <p14:creationId xmlns:p14="http://schemas.microsoft.com/office/powerpoint/2010/main" val="129461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B275F039-A435-48DB-9270-66F03C191080}" type="datetimeFigureOut">
              <a:rPr lang="fa-IR" smtClean="0"/>
              <a:t>20/03/1445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1F996D2-8B89-4002-A098-7AF11A3DAB60}" type="slidenum">
              <a:rPr lang="fa-IR" smtClean="0"/>
              <a:t>‹#›</a:t>
            </a:fld>
            <a:endParaRPr lang="fa-IR"/>
          </a:p>
        </p:txBody>
      </p:sp>
    </p:spTree>
    <p:extLst>
      <p:ext uri="{BB962C8B-B14F-4D97-AF65-F5344CB8AC3E}">
        <p14:creationId xmlns:p14="http://schemas.microsoft.com/office/powerpoint/2010/main" val="58614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B275F039-A435-48DB-9270-66F03C191080}" type="datetimeFigureOut">
              <a:rPr lang="fa-IR" smtClean="0"/>
              <a:t>20/03/1445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1F996D2-8B89-4002-A098-7AF11A3DAB60}" type="slidenum">
              <a:rPr lang="fa-IR" smtClean="0"/>
              <a:t>‹#›</a:t>
            </a:fld>
            <a:endParaRPr lang="fa-IR"/>
          </a:p>
        </p:txBody>
      </p:sp>
    </p:spTree>
    <p:extLst>
      <p:ext uri="{BB962C8B-B14F-4D97-AF65-F5344CB8AC3E}">
        <p14:creationId xmlns:p14="http://schemas.microsoft.com/office/powerpoint/2010/main" val="1007751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75F039-A435-48DB-9270-66F03C191080}" type="datetimeFigureOut">
              <a:rPr lang="fa-IR" smtClean="0"/>
              <a:t>20/03/1445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1F996D2-8B89-4002-A098-7AF11A3DAB60}" type="slidenum">
              <a:rPr lang="fa-IR" smtClean="0"/>
              <a:t>‹#›</a:t>
            </a:fld>
            <a:endParaRPr lang="fa-IR"/>
          </a:p>
        </p:txBody>
      </p:sp>
    </p:spTree>
    <p:extLst>
      <p:ext uri="{BB962C8B-B14F-4D97-AF65-F5344CB8AC3E}">
        <p14:creationId xmlns:p14="http://schemas.microsoft.com/office/powerpoint/2010/main" val="3641847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5F039-A435-48DB-9270-66F03C191080}" type="datetimeFigureOut">
              <a:rPr lang="fa-IR" smtClean="0"/>
              <a:t>20/03/1445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1F996D2-8B89-4002-A098-7AF11A3DAB60}" type="slidenum">
              <a:rPr lang="fa-IR" smtClean="0"/>
              <a:t>‹#›</a:t>
            </a:fld>
            <a:endParaRPr lang="fa-IR"/>
          </a:p>
        </p:txBody>
      </p:sp>
    </p:spTree>
    <p:extLst>
      <p:ext uri="{BB962C8B-B14F-4D97-AF65-F5344CB8AC3E}">
        <p14:creationId xmlns:p14="http://schemas.microsoft.com/office/powerpoint/2010/main" val="794992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5F039-A435-48DB-9270-66F03C191080}" type="datetimeFigureOut">
              <a:rPr lang="fa-IR" smtClean="0"/>
              <a:t>20/03/1445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1F996D2-8B89-4002-A098-7AF11A3DAB60}" type="slidenum">
              <a:rPr lang="fa-IR" smtClean="0"/>
              <a:t>‹#›</a:t>
            </a:fld>
            <a:endParaRPr lang="fa-IR"/>
          </a:p>
        </p:txBody>
      </p:sp>
    </p:spTree>
    <p:extLst>
      <p:ext uri="{BB962C8B-B14F-4D97-AF65-F5344CB8AC3E}">
        <p14:creationId xmlns:p14="http://schemas.microsoft.com/office/powerpoint/2010/main" val="364115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275F039-A435-48DB-9270-66F03C191080}" type="datetimeFigureOut">
              <a:rPr lang="fa-IR" smtClean="0"/>
              <a:t>20/03/1445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1F996D2-8B89-4002-A098-7AF11A3DAB60}" type="slidenum">
              <a:rPr lang="fa-IR" smtClean="0"/>
              <a:t>‹#›</a:t>
            </a:fld>
            <a:endParaRPr lang="fa-IR"/>
          </a:p>
        </p:txBody>
      </p:sp>
    </p:spTree>
    <p:extLst>
      <p:ext uri="{BB962C8B-B14F-4D97-AF65-F5344CB8AC3E}">
        <p14:creationId xmlns:p14="http://schemas.microsoft.com/office/powerpoint/2010/main" val="831770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عنوان مقاله</a:t>
            </a:r>
            <a:r>
              <a:rPr lang="fa-IR" b="1" smtClean="0">
                <a:effectLst/>
                <a:latin typeface="Arial" panose="020B0604020202020204" pitchFamily="34" charset="0"/>
                <a:ea typeface="Arial" panose="020B0604020202020204" pitchFamily="34" charset="0"/>
                <a:cs typeface="B Nazanin" panose="00000400000000000000" pitchFamily="2" charset="-78"/>
              </a:rPr>
              <a:t>: </a:t>
            </a:r>
            <a:r>
              <a:rPr lang="ar-SA" b="1" smtClean="0">
                <a:effectLst/>
                <a:latin typeface="Arial" panose="020B0604020202020204" pitchFamily="34" charset="0"/>
                <a:ea typeface="Arial" panose="020B0604020202020204" pitchFamily="34" charset="0"/>
                <a:cs typeface="B Nazanin" panose="00000400000000000000" pitchFamily="2" charset="-78"/>
              </a:rPr>
              <a:t>بررسی فرا تحلیل تعامل رشد حرکتی و اجتماعی</a:t>
            </a:r>
            <a:r>
              <a:rPr lang="ar-SA" smtClean="0">
                <a:effectLst/>
                <a:latin typeface="Arial" panose="020B0604020202020204" pitchFamily="34" charset="0"/>
                <a:ea typeface="Arial" panose="020B0604020202020204" pitchFamily="34" charset="0"/>
                <a:cs typeface="B Nazanin" panose="00000400000000000000" pitchFamily="2" charset="-78"/>
              </a:rPr>
              <a:t> </a:t>
            </a:r>
            <a:endParaRPr lang="fa-IR"/>
          </a:p>
        </p:txBody>
      </p:sp>
      <p:sp>
        <p:nvSpPr>
          <p:cNvPr id="3" name="Subtitle 2"/>
          <p:cNvSpPr>
            <a:spLocks noGrp="1"/>
          </p:cNvSpPr>
          <p:nvPr>
            <p:ph type="subTitle" idx="1"/>
          </p:nvPr>
        </p:nvSpPr>
        <p:spPr/>
        <p:txBody>
          <a:bodyPr/>
          <a:lstStyle/>
          <a:p>
            <a:r>
              <a:rPr lang="fa-IR"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نویسندگان</a:t>
            </a:r>
            <a:r>
              <a:rPr lang="fa-IR"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سید مهدی آقاپور </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دکتر غلامرضا جمشیدیها </a:t>
            </a:r>
            <a:r>
              <a:rPr lang="en-US" smtClean="0">
                <a:effectLst/>
                <a:latin typeface="Arial" panose="020B0604020202020204" pitchFamily="34" charset="0"/>
                <a:ea typeface="Arial" panose="020B0604020202020204" pitchFamily="34" charset="0"/>
                <a:cs typeface="B Nazanin" panose="00000400000000000000" pitchFamily="2" charset="-78"/>
              </a:rPr>
              <a:t>_ </a:t>
            </a:r>
            <a:r>
              <a:rPr lang="ar-SA" smtClean="0">
                <a:effectLst/>
                <a:latin typeface="Arial" panose="020B0604020202020204" pitchFamily="34" charset="0"/>
                <a:ea typeface="Arial" panose="020B0604020202020204" pitchFamily="34" charset="0"/>
                <a:cs typeface="B Nazanin" panose="00000400000000000000" pitchFamily="2" charset="-78"/>
              </a:rPr>
              <a:t>دکتر احمد فرشی </a:t>
            </a:r>
            <a:endParaRPr lang="fa-IR">
              <a:latin typeface="Arial" panose="020B0604020202020204" pitchFamily="34" charset="0"/>
              <a:ea typeface="Arial" panose="020B0604020202020204" pitchFamily="34" charset="0"/>
              <a:cs typeface="B Nazanin" panose="00000400000000000000" pitchFamily="2" charset="-78"/>
            </a:endParaRPr>
          </a:p>
          <a:p>
            <a:r>
              <a:rPr lang="fa-IR" smtClean="0">
                <a:solidFill>
                  <a:srgbClr val="FF0000"/>
                </a:solidFill>
                <a:latin typeface="Arial" panose="020B0604020202020204" pitchFamily="34" charset="0"/>
                <a:cs typeface="B Nazanin" panose="00000400000000000000" pitchFamily="2" charset="-78"/>
              </a:rPr>
              <a:t>منبع</a:t>
            </a:r>
            <a:r>
              <a:rPr lang="fa-IR" sz="2000" b="1" smtClean="0">
                <a:latin typeface="Arial" panose="020B0604020202020204" pitchFamily="34" charset="0"/>
                <a:cs typeface="B Zar" panose="00000400000000000000" pitchFamily="2" charset="-78"/>
              </a:rPr>
              <a:t>: </a:t>
            </a:r>
            <a:r>
              <a:rPr lang="fa-IR" sz="1800" b="1" i="1" smtClean="0">
                <a:effectLst/>
                <a:cs typeface="B Zar" panose="00000400000000000000" pitchFamily="2" charset="-78"/>
              </a:rPr>
              <a:t>آقاپور سیدمهدی</a:t>
            </a:r>
            <a:r>
              <a:rPr lang="fa-IR" sz="1800" b="1" smtClean="0">
                <a:cs typeface="B Zar" panose="00000400000000000000" pitchFamily="2" charset="-78"/>
              </a:rPr>
              <a:t> | </a:t>
            </a:r>
            <a:r>
              <a:rPr lang="fa-IR" sz="1800" b="1" i="1" smtClean="0">
                <a:effectLst/>
                <a:cs typeface="B Zar" panose="00000400000000000000" pitchFamily="2" charset="-78"/>
              </a:rPr>
              <a:t>جمشیدی ها غلامرضا</a:t>
            </a:r>
            <a:r>
              <a:rPr lang="fa-IR" sz="1800" b="1" smtClean="0">
                <a:cs typeface="B Zar" panose="00000400000000000000" pitchFamily="2" charset="-78"/>
              </a:rPr>
              <a:t> | </a:t>
            </a:r>
            <a:r>
              <a:rPr lang="fa-IR" sz="1800" b="1" i="1" smtClean="0">
                <a:effectLst/>
                <a:cs typeface="B Zar" panose="00000400000000000000" pitchFamily="2" charset="-78"/>
              </a:rPr>
              <a:t>فرخی احمد</a:t>
            </a:r>
            <a:endParaRPr lang="fa-IR" sz="1800" b="1" smtClean="0">
              <a:latin typeface="Arial" panose="020B0604020202020204" pitchFamily="34" charset="0"/>
              <a:cs typeface="B Zar" panose="00000400000000000000" pitchFamily="2" charset="-78"/>
            </a:endParaRPr>
          </a:p>
          <a:p>
            <a:endParaRPr lang="fa-IR" smtClean="0"/>
          </a:p>
          <a:p>
            <a:endParaRPr lang="fa-IR"/>
          </a:p>
        </p:txBody>
      </p:sp>
    </p:spTree>
    <p:extLst>
      <p:ext uri="{BB962C8B-B14F-4D97-AF65-F5344CB8AC3E}">
        <p14:creationId xmlns:p14="http://schemas.microsoft.com/office/powerpoint/2010/main" val="1541381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شناخت رشد اجتماعی</a:t>
            </a:r>
            <a:endParaRPr lang="fa-IR">
              <a:solidFill>
                <a:srgbClr val="FF0000"/>
              </a:solidFill>
            </a:endParaRPr>
          </a:p>
        </p:txBody>
      </p:sp>
      <p:sp>
        <p:nvSpPr>
          <p:cNvPr id="3" name="Content Placeholder 2"/>
          <p:cNvSpPr>
            <a:spLocks noGrp="1"/>
          </p:cNvSpPr>
          <p:nvPr>
            <p:ph idx="1"/>
          </p:nvPr>
        </p:nvSpPr>
        <p:spPr/>
        <p:txBody>
          <a:bodyPr/>
          <a:lstStyle/>
          <a:p>
            <a:pPr algn="just">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کودک در لحظه تولد یک ارگانیسم است و تحت تأثیر بزرگسالان از طریق پرورش و القای مجموعه ارزشهای اجتماعی و الگوهای رفتاری به یک شخص یا انسان اجتماعی تحول یافته و قادر به ایفای نقش های اجتماعی و کار و خلاقیت در جامعه می</a:t>
            </a:r>
            <a:r>
              <a:rPr lang="en-US" smtClean="0">
                <a:effectLst/>
                <a:latin typeface="Arial" panose="020B0604020202020204" pitchFamily="34" charset="0"/>
                <a:ea typeface="Arial" panose="020B0604020202020204" pitchFamily="34" charset="0"/>
                <a:cs typeface="B Nazanin" panose="00000400000000000000" pitchFamily="2" charset="-78"/>
              </a:rPr>
              <a:t>.</a:t>
            </a:r>
            <a:r>
              <a:rPr lang="ar-SA" smtClean="0">
                <a:effectLst/>
                <a:latin typeface="Arial" panose="020B0604020202020204" pitchFamily="34" charset="0"/>
                <a:ea typeface="Arial" panose="020B0604020202020204" pitchFamily="34" charset="0"/>
                <a:cs typeface="B Nazanin" panose="00000400000000000000" pitchFamily="2" charset="-78"/>
              </a:rPr>
              <a:t>شود فراگرد جامعه پذیری اجتماعی شدن و به دنبال آن در مرحله ای عمیق تر فرهنگی شدن که از بدو تولد در مراحل </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مختلف رشد و یادگیری صورت می پذیرد در زندگی آدمی اهمیت زیادی دارد( </a:t>
            </a:r>
            <a:r>
              <a:rPr lang="fa-IR" smtClean="0">
                <a:effectLst/>
                <a:latin typeface="Arial" panose="020B0604020202020204" pitchFamily="34" charset="0"/>
                <a:ea typeface="Arial" panose="020B0604020202020204" pitchFamily="34" charset="0"/>
                <a:cs typeface="B Nazanin" panose="00000400000000000000" pitchFamily="2" charset="-78"/>
              </a:rPr>
              <a:t>۴،</a:t>
            </a:r>
            <a:r>
              <a:rPr lang="fa-IR">
                <a:latin typeface="Calibri" panose="020F0502020204030204" pitchFamily="34" charset="0"/>
                <a:ea typeface="Arial" panose="020B0604020202020204" pitchFamily="34" charset="0"/>
              </a:rPr>
              <a:t> </a:t>
            </a:r>
            <a:r>
              <a:rPr lang="fa-IR" smtClean="0">
                <a:effectLst/>
                <a:latin typeface="Arial" panose="020B0604020202020204" pitchFamily="34" charset="0"/>
                <a:ea typeface="Arial" panose="020B0604020202020204" pitchFamily="34" charset="0"/>
                <a:cs typeface="B Nazanin" panose="00000400000000000000" pitchFamily="2" charset="-78"/>
              </a:rPr>
              <a:t>۳۲</a:t>
            </a:r>
            <a:r>
              <a:rPr lang="ar-SA" smtClean="0">
                <a:effectLst/>
                <a:latin typeface="Arial" panose="020B0604020202020204" pitchFamily="34" charset="0"/>
                <a:ea typeface="Arial" panose="020B0604020202020204" pitchFamily="34" charset="0"/>
                <a:cs typeface="B Nazanin" panose="00000400000000000000" pitchFamily="2" charset="-78"/>
              </a:rPr>
              <a:t> و </a:t>
            </a:r>
            <a:r>
              <a:rPr lang="fa-IR" smtClean="0">
                <a:effectLst/>
                <a:latin typeface="Arial" panose="020B0604020202020204" pitchFamily="34" charset="0"/>
                <a:ea typeface="Arial" panose="020B0604020202020204" pitchFamily="34" charset="0"/>
                <a:cs typeface="B Nazanin" panose="00000400000000000000" pitchFamily="2" charset="-78"/>
              </a:rPr>
              <a:t>۴۵</a:t>
            </a:r>
            <a:r>
              <a:rPr lang="fa-IR">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838200" y="4515730"/>
            <a:ext cx="3488788" cy="13786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ارزشهای اجتماعی و الگوهای رفتاری</a:t>
            </a:r>
            <a:endParaRPr lang="fa-IR" b="1">
              <a:solidFill>
                <a:srgbClr val="FF0000"/>
              </a:solidFill>
            </a:endParaRPr>
          </a:p>
        </p:txBody>
      </p:sp>
    </p:spTree>
    <p:extLst>
      <p:ext uri="{BB962C8B-B14F-4D97-AF65-F5344CB8AC3E}">
        <p14:creationId xmlns:p14="http://schemas.microsoft.com/office/powerpoint/2010/main" val="3727796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مفاهیم و مؤلفه ها</a:t>
            </a:r>
            <a:r>
              <a:rPr lang="ar-SA"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 </a:t>
            </a:r>
            <a:endParaRPr lang="fa-IR">
              <a:solidFill>
                <a:srgbClr val="FF0000"/>
              </a:solidFill>
            </a:endParaRPr>
          </a:p>
        </p:txBody>
      </p:sp>
      <p:sp>
        <p:nvSpPr>
          <p:cNvPr id="3" name="Content Placeholder 2"/>
          <p:cNvSpPr>
            <a:spLocks noGrp="1"/>
          </p:cNvSpPr>
          <p:nvPr>
            <p:ph idx="1"/>
          </p:nvPr>
        </p:nvSpPr>
        <p:spPr/>
        <p:txBody>
          <a:bodyPr>
            <a:normAutofit fontScale="92500" lnSpcReduction="20000"/>
          </a:bodyPr>
          <a:lstStyle/>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آليس وايتز من تشخیص رشد اجتماعی را از رشد ذهنی هم دشوارتر ميداند و آن سطحی از مهارت در روابط اجتماعی است که بتوان با مردم به راحتی زندگی کرد و سازگار شد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از نظر وايتز من مؤلفه های رشد اجتماعی عبارتند از </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ا -استقلال توانایی انجام کارها بدون کمک به دیگران </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r>
              <a:rPr lang="fa-IR" smtClean="0">
                <a:effectLst/>
                <a:latin typeface="Arial" panose="020B0604020202020204" pitchFamily="34" charset="0"/>
                <a:ea typeface="Arial" panose="020B0604020202020204" pitchFamily="34" charset="0"/>
                <a:cs typeface="B Nazanin" panose="00000400000000000000" pitchFamily="2" charset="-78"/>
              </a:rPr>
              <a:t>۲-</a:t>
            </a:r>
            <a:r>
              <a:rPr lang="ar-SA" smtClean="0">
                <a:effectLst/>
                <a:latin typeface="Arial" panose="020B0604020202020204" pitchFamily="34" charset="0"/>
                <a:ea typeface="Arial" panose="020B0604020202020204" pitchFamily="34" charset="0"/>
                <a:cs typeface="B Nazanin" panose="00000400000000000000" pitchFamily="2" charset="-78"/>
              </a:rPr>
              <a:t> حد استقلال عدم زیاده روی در استقلال و منزوی شدن از دیگران؛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mtClean="0">
                <a:effectLst/>
                <a:latin typeface="Arial" panose="020B0604020202020204" pitchFamily="34" charset="0"/>
                <a:ea typeface="Arial" panose="020B0604020202020204" pitchFamily="34" charset="0"/>
                <a:cs typeface="B Nazanin" panose="00000400000000000000" pitchFamily="2" charset="-78"/>
              </a:rPr>
              <a:t>۳</a:t>
            </a:r>
            <a:r>
              <a:rPr lang="ar-SA" smtClean="0">
                <a:effectLst/>
                <a:latin typeface="Arial" panose="020B0604020202020204" pitchFamily="34" charset="0"/>
                <a:ea typeface="Arial" panose="020B0604020202020204" pitchFamily="34" charset="0"/>
                <a:cs typeface="B Nazanin" panose="00000400000000000000" pitchFamily="2" charset="-78"/>
              </a:rPr>
              <a:t>- پذیرش مسئولیت پذیرش وظایف و درگیر شدن با امور در حد توان؛ </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r>
              <a:rPr lang="fa-IR" smtClean="0">
                <a:effectLst/>
                <a:latin typeface="Arial" panose="020B0604020202020204" pitchFamily="34" charset="0"/>
                <a:ea typeface="Arial" panose="020B0604020202020204" pitchFamily="34" charset="0"/>
                <a:cs typeface="B Nazanin" panose="00000400000000000000" pitchFamily="2" charset="-78"/>
              </a:rPr>
              <a:t>۴ </a:t>
            </a:r>
            <a:r>
              <a:rPr lang="ar-SA" smtClean="0">
                <a:effectLst/>
                <a:latin typeface="Arial" panose="020B0604020202020204" pitchFamily="34" charset="0"/>
                <a:ea typeface="Arial" panose="020B0604020202020204" pitchFamily="34" charset="0"/>
                <a:cs typeface="B Nazanin" panose="00000400000000000000" pitchFamily="2" charset="-78"/>
              </a:rPr>
              <a:t>-آینده نگری و توجه به زندگی فردا و برنامه ریزی برای آن؛</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mtClean="0">
                <a:effectLst/>
                <a:latin typeface="Arial" panose="020B0604020202020204" pitchFamily="34" charset="0"/>
                <a:ea typeface="Arial" panose="020B0604020202020204" pitchFamily="34" charset="0"/>
                <a:cs typeface="B Nazanin" panose="00000400000000000000" pitchFamily="2" charset="-78"/>
              </a:rPr>
              <a:t>۵- </a:t>
            </a:r>
            <a:r>
              <a:rPr lang="ar-SA" smtClean="0">
                <a:effectLst/>
                <a:latin typeface="Arial" panose="020B0604020202020204" pitchFamily="34" charset="0"/>
                <a:ea typeface="Arial" panose="020B0604020202020204" pitchFamily="34" charset="0"/>
                <a:cs typeface="B Nazanin" panose="00000400000000000000" pitchFamily="2" charset="-78"/>
              </a:rPr>
              <a:t> میانه روی ، مشخصه اصلی بلوغ اجتماعی و اعتدال در کلیه امور و رفتارها؛</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r>
              <a:rPr lang="fa-IR" smtClean="0">
                <a:effectLst/>
                <a:latin typeface="Arial" panose="020B0604020202020204" pitchFamily="34" charset="0"/>
                <a:ea typeface="Arial" panose="020B0604020202020204" pitchFamily="34" charset="0"/>
                <a:cs typeface="B Nazanin" panose="00000400000000000000" pitchFamily="2" charset="-78"/>
              </a:rPr>
              <a:t>۶-</a:t>
            </a:r>
            <a:r>
              <a:rPr lang="ar-SA" smtClean="0">
                <a:effectLst/>
                <a:latin typeface="Arial" panose="020B0604020202020204" pitchFamily="34" charset="0"/>
                <a:ea typeface="Arial" panose="020B0604020202020204" pitchFamily="34" charset="0"/>
                <a:cs typeface="B Nazanin" panose="00000400000000000000" pitchFamily="2" charset="-78"/>
              </a:rPr>
              <a:t> امیدواری و خوش بینی و داشتن روحیه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قوی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در</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موقعیت</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های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ناگوار؛</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شوخی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بذله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گویی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جدی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نگرفتن</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امور</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عادی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معمولی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زندگی(</a:t>
            </a:r>
            <a:r>
              <a:rPr lang="ar-SA">
                <a:ea typeface="Arial" panose="020B0604020202020204" pitchFamily="34" charset="0"/>
              </a:rPr>
              <a:t> </a:t>
            </a:r>
            <a:r>
              <a:rPr lang="fa-IR" smtClean="0">
                <a:effectLst/>
                <a:latin typeface="Arial" panose="020B0604020202020204" pitchFamily="34" charset="0"/>
                <a:ea typeface="Arial" panose="020B0604020202020204" pitchFamily="34" charset="0"/>
                <a:cs typeface="B Nazanin" panose="00000400000000000000" pitchFamily="2" charset="-78"/>
              </a:rPr>
              <a:t>۳۴)</a:t>
            </a:r>
            <a:r>
              <a:rPr lang="ar-SA" smtClean="0">
                <a:effectLst/>
                <a:latin typeface="Arial" panose="020B0604020202020204" pitchFamily="34" charset="0"/>
                <a:ea typeface="Arial" panose="020B0604020202020204" pitchFamily="34" charset="0"/>
                <a:cs typeface="B Nazanin" panose="00000400000000000000" pitchFamily="2" charset="-78"/>
              </a:rPr>
              <a:t>؛</a:t>
            </a:r>
            <a:r>
              <a:rPr lang="ar-SA">
                <a:ea typeface="Arial" panose="020B0604020202020204" pitchFamily="34" charset="0"/>
              </a:rPr>
              <a:t> </a:t>
            </a:r>
            <a:endParaRPr lang="fa-IR"/>
          </a:p>
        </p:txBody>
      </p:sp>
    </p:spTree>
    <p:extLst>
      <p:ext uri="{BB962C8B-B14F-4D97-AF65-F5344CB8AC3E}">
        <p14:creationId xmlns:p14="http://schemas.microsoft.com/office/powerpoint/2010/main" val="3007049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علاوه بر مؤلفه های ،مذکور داشتن روحیه ،جمعی میزان شرکت در اجتماعات سازگاری ،اجتماعی ،تعاون ،همکاری رقابت سالم برونگرایی فدار کاری و گذشت هنجارمندی قانون پذیری تحمل انتقادها استقامت در شکستها و افتادگی در پیروزی ها، شناخت و عزت خود و عدم خود برتربینی را میتوان از نشانه ها و مؤلفه های رشد اجتماعی افراد دانست( </a:t>
            </a:r>
            <a:r>
              <a:rPr lang="fa-IR" smtClean="0">
                <a:effectLst/>
                <a:latin typeface="Arial" panose="020B0604020202020204" pitchFamily="34" charset="0"/>
                <a:ea typeface="Arial" panose="020B0604020202020204" pitchFamily="34" charset="0"/>
                <a:cs typeface="B Nazanin" panose="00000400000000000000" pitchFamily="2" charset="-78"/>
              </a:rPr>
              <a:t>۱</a:t>
            </a:r>
            <a:r>
              <a:rPr lang="ar-SA" smtClean="0">
                <a:effectLst/>
                <a:latin typeface="Arial" panose="020B0604020202020204" pitchFamily="34" charset="0"/>
                <a:ea typeface="Arial" panose="020B0604020202020204" pitchFamily="34" charset="0"/>
                <a:cs typeface="B Nazanin" panose="00000400000000000000" pitchFamily="2" charset="-78"/>
              </a:rPr>
              <a:t> و </a:t>
            </a:r>
            <a:r>
              <a:rPr lang="fa-IR" smtClean="0">
                <a:effectLst/>
                <a:latin typeface="Arial" panose="020B0604020202020204" pitchFamily="34" charset="0"/>
                <a:ea typeface="Arial" panose="020B0604020202020204" pitchFamily="34" charset="0"/>
                <a:cs typeface="B Nazanin" panose="00000400000000000000" pitchFamily="2" charset="-78"/>
              </a:rPr>
              <a:t>۲۷</a:t>
            </a:r>
            <a:r>
              <a:rPr lang="ar-SA" smtClean="0">
                <a:effectLst/>
                <a:latin typeface="Arial" panose="020B0604020202020204" pitchFamily="34" charset="0"/>
                <a:ea typeface="Arial" panose="020B0604020202020204" pitchFamily="34" charset="0"/>
                <a:cs typeface="B Nazanin" panose="00000400000000000000" pitchFamily="2" charset="-78"/>
              </a:rPr>
              <a:t>)</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1406769" y="4234375"/>
            <a:ext cx="2686929" cy="108321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 برونگرایی</a:t>
            </a:r>
            <a:endParaRPr lang="fa-IR" b="1">
              <a:solidFill>
                <a:srgbClr val="FF0000"/>
              </a:solidFill>
            </a:endParaRPr>
          </a:p>
        </p:txBody>
      </p:sp>
    </p:spTree>
    <p:extLst>
      <p:ext uri="{BB962C8B-B14F-4D97-AF65-F5344CB8AC3E}">
        <p14:creationId xmlns:p14="http://schemas.microsoft.com/office/powerpoint/2010/main" val="3323260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effectLst/>
                <a:latin typeface="Arial" panose="020B0604020202020204" pitchFamily="34" charset="0"/>
                <a:ea typeface="Arial" panose="020B0604020202020204" pitchFamily="34" charset="0"/>
                <a:cs typeface="B Nazanin" panose="00000400000000000000" pitchFamily="2" charset="-78"/>
              </a:rPr>
              <a:t>-</a:t>
            </a: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اهداف</a:t>
            </a:r>
            <a:r>
              <a:rPr lang="ar-SA"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 </a:t>
            </a:r>
            <a:endParaRPr lang="fa-IR">
              <a:solidFill>
                <a:srgbClr val="FF0000"/>
              </a:solidFill>
            </a:endParaRPr>
          </a:p>
        </p:txBody>
      </p:sp>
      <p:sp>
        <p:nvSpPr>
          <p:cNvPr id="3" name="Content Placeholder 2"/>
          <p:cNvSpPr>
            <a:spLocks noGrp="1"/>
          </p:cNvSpPr>
          <p:nvPr>
            <p:ph idx="1"/>
          </p:nvPr>
        </p:nvSpPr>
        <p:spPr/>
        <p:txBody>
          <a:bodyPr/>
          <a:lstStyle/>
          <a:p>
            <a:pPr>
              <a:lnSpc>
                <a:spcPct val="107000"/>
              </a:lnSpc>
              <a:spcAft>
                <a:spcPts val="800"/>
              </a:spcAft>
            </a:pPr>
            <a:r>
              <a:rPr lang="fa-IR" smtClean="0">
                <a:effectLst/>
                <a:latin typeface="Arial" panose="020B0604020202020204" pitchFamily="34" charset="0"/>
                <a:ea typeface="Arial" panose="020B0604020202020204" pitchFamily="34" charset="0"/>
                <a:cs typeface="B Nazanin" panose="00000400000000000000" pitchFamily="2" charset="-78"/>
              </a:rPr>
              <a:t>۱</a:t>
            </a:r>
            <a:r>
              <a:rPr lang="ar-SA" smtClean="0">
                <a:effectLst/>
                <a:latin typeface="Arial" panose="020B0604020202020204" pitchFamily="34" charset="0"/>
                <a:ea typeface="Arial" panose="020B0604020202020204" pitchFamily="34" charset="0"/>
                <a:cs typeface="B Nazanin" panose="00000400000000000000" pitchFamily="2" charset="-78"/>
              </a:rPr>
              <a:t> یادگیری قواعد و اصول اساسی آداب و عادات روزمره تا روشهای علمی و فرهنگی.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mtClean="0">
                <a:effectLst/>
                <a:latin typeface="Arial" panose="020B0604020202020204" pitchFamily="34" charset="0"/>
                <a:ea typeface="Arial" panose="020B0604020202020204" pitchFamily="34" charset="0"/>
                <a:cs typeface="B Nazanin" panose="00000400000000000000" pitchFamily="2" charset="-78"/>
              </a:rPr>
              <a:t>۲-</a:t>
            </a:r>
            <a:r>
              <a:rPr lang="ar-SA" smtClean="0">
                <a:effectLst/>
                <a:latin typeface="Arial" panose="020B0604020202020204" pitchFamily="34" charset="0"/>
                <a:ea typeface="Arial" panose="020B0604020202020204" pitchFamily="34" charset="0"/>
                <a:cs typeface="B Nazanin" panose="00000400000000000000" pitchFamily="2" charset="-78"/>
              </a:rPr>
              <a:t> امیدواری و خوش بینی در فرایند نظم و انضباط و هنجارمندی عادات و رفتار فرد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mtClean="0">
                <a:effectLst/>
                <a:latin typeface="Arial" panose="020B0604020202020204" pitchFamily="34" charset="0"/>
                <a:ea typeface="Arial" panose="020B0604020202020204" pitchFamily="34" charset="0"/>
                <a:cs typeface="B Nazanin" panose="00000400000000000000" pitchFamily="2" charset="-78"/>
              </a:rPr>
              <a:t>۳- </a:t>
            </a:r>
            <a:r>
              <a:rPr lang="ar-SA" smtClean="0">
                <a:effectLst/>
                <a:latin typeface="Arial" panose="020B0604020202020204" pitchFamily="34" charset="0"/>
                <a:ea typeface="Arial" panose="020B0604020202020204" pitchFamily="34" charset="0"/>
                <a:cs typeface="B Nazanin" panose="00000400000000000000" pitchFamily="2" charset="-78"/>
              </a:rPr>
              <a:t>هویت بخشی از طریق برآوردن خواست،ها ،آرزوها امیدها و سوداهای شخصی .</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r>
              <a:rPr lang="fa-IR" smtClean="0">
                <a:effectLst/>
                <a:latin typeface="Arial" panose="020B0604020202020204" pitchFamily="34" charset="0"/>
                <a:ea typeface="Arial" panose="020B0604020202020204" pitchFamily="34" charset="0"/>
                <a:cs typeface="B Nazanin" panose="00000400000000000000" pitchFamily="2" charset="-78"/>
              </a:rPr>
              <a:t>۴-</a:t>
            </a:r>
            <a:r>
              <a:rPr lang="ar-SA" smtClean="0">
                <a:effectLst/>
                <a:latin typeface="Arial" panose="020B0604020202020204" pitchFamily="34" charset="0"/>
                <a:ea typeface="Arial" panose="020B0604020202020204" pitchFamily="34" charset="0"/>
                <a:cs typeface="B Nazanin" panose="00000400000000000000" pitchFamily="2" charset="-78"/>
              </a:rPr>
              <a:t> آموختن نقش،ها نگرشها انتظارها و گرایشهای اجتماعی.</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r>
              <a:rPr lang="fa-IR" smtClean="0">
                <a:effectLst/>
                <a:latin typeface="Arial" panose="020B0604020202020204" pitchFamily="34" charset="0"/>
                <a:ea typeface="Arial" panose="020B0604020202020204" pitchFamily="34" charset="0"/>
                <a:cs typeface="B Nazanin" panose="00000400000000000000" pitchFamily="2" charset="-78"/>
              </a:rPr>
              <a:t>۵-</a:t>
            </a:r>
            <a:r>
              <a:rPr lang="ar-SA" smtClean="0">
                <a:effectLst/>
                <a:latin typeface="Arial" panose="020B0604020202020204" pitchFamily="34" charset="0"/>
                <a:ea typeface="Arial" panose="020B0604020202020204" pitchFamily="34" charset="0"/>
                <a:cs typeface="B Nazanin" panose="00000400000000000000" pitchFamily="2" charset="-78"/>
              </a:rPr>
              <a:t> آموختن مهارتهای گوناگون برای تسهیل ارتباط فرد با دیگران( </a:t>
            </a:r>
            <a:r>
              <a:rPr lang="fa-IR" smtClean="0">
                <a:effectLst/>
                <a:latin typeface="Arial" panose="020B0604020202020204" pitchFamily="34" charset="0"/>
                <a:ea typeface="Arial" panose="020B0604020202020204" pitchFamily="34" charset="0"/>
                <a:cs typeface="B Nazanin" panose="00000400000000000000" pitchFamily="2" charset="-78"/>
              </a:rPr>
              <a:t>۵</a:t>
            </a:r>
            <a:r>
              <a:rPr lang="ar-SA" smtClean="0">
                <a:effectLst/>
                <a:latin typeface="Arial" panose="020B0604020202020204" pitchFamily="34" charset="0"/>
                <a:ea typeface="Arial" panose="020B0604020202020204" pitchFamily="34" charset="0"/>
                <a:cs typeface="B Nazanin" panose="00000400000000000000" pitchFamily="2" charset="-78"/>
              </a:rPr>
              <a:t>و </a:t>
            </a:r>
            <a:r>
              <a:rPr lang="fa-IR" smtClean="0">
                <a:effectLst/>
                <a:latin typeface="Arial" panose="020B0604020202020204" pitchFamily="34" charset="0"/>
                <a:ea typeface="Arial" panose="020B0604020202020204" pitchFamily="34" charset="0"/>
                <a:cs typeface="B Nazanin" panose="00000400000000000000" pitchFamily="2" charset="-78"/>
              </a:rPr>
              <a:t>۲۳)</a:t>
            </a:r>
            <a:r>
              <a:rPr lang="en-US" smtClean="0">
                <a:effectLst/>
                <a:latin typeface="Arial" panose="020B0604020202020204" pitchFamily="34" charset="0"/>
                <a:ea typeface="Arial" panose="020B0604020202020204" pitchFamily="34" charset="0"/>
                <a:cs typeface="B Nazanin" panose="00000400000000000000" pitchFamily="2" charset="-78"/>
              </a:rPr>
              <a:t>.</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
        <p:nvSpPr>
          <p:cNvPr id="4" name="Flowchart: Connector 3"/>
          <p:cNvSpPr/>
          <p:nvPr/>
        </p:nvSpPr>
        <p:spPr>
          <a:xfrm>
            <a:off x="838201" y="4164037"/>
            <a:ext cx="2130082" cy="1603717"/>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هویت بخشی</a:t>
            </a:r>
            <a:endParaRPr lang="fa-IR" b="1">
              <a:solidFill>
                <a:srgbClr val="FF0000"/>
              </a:solidFill>
            </a:endParaRPr>
          </a:p>
        </p:txBody>
      </p:sp>
    </p:spTree>
    <p:extLst>
      <p:ext uri="{BB962C8B-B14F-4D97-AF65-F5344CB8AC3E}">
        <p14:creationId xmlns:p14="http://schemas.microsoft.com/office/powerpoint/2010/main" val="2539604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مراحل </a:t>
            </a:r>
            <a:endParaRPr lang="fa-IR">
              <a:solidFill>
                <a:srgbClr val="FF0000"/>
              </a:solidFill>
            </a:endParaRPr>
          </a:p>
        </p:txBody>
      </p:sp>
      <p:sp>
        <p:nvSpPr>
          <p:cNvPr id="3" name="Content Placeholder 2"/>
          <p:cNvSpPr>
            <a:spLocks noGrp="1"/>
          </p:cNvSpPr>
          <p:nvPr>
            <p:ph idx="1"/>
          </p:nvPr>
        </p:nvSpPr>
        <p:spPr/>
        <p:txBody>
          <a:bodyPr>
            <a:normAutofit lnSpcReduction="10000"/>
          </a:bodyPr>
          <a:lstStyle/>
          <a:p>
            <a:pPr algn="just">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رشد و تکامل آدمی در طول عمر به سه دوره اصلی ،کودکی نوجوانی و بزرگسالی تقسیم مي شود که رشد و تکامل اجتماعی را نیز در بر می گیرد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دوران کودکی، سه مرحله اول( نوزادی)، دوم (کودکستانی)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 سوم (دبستانی یا کودکی اولیه و کودکی پایانی) را شامل میشود در مرحله نوزادی به سبب نیازهای شدید فیزیولوژیک و سلطة نمو بدنی نمی توان در مورد رشد اجتماعی بحث کرد در مرحله کودکستانی( </a:t>
            </a:r>
            <a:r>
              <a:rPr lang="fa-IR" smtClean="0">
                <a:effectLst/>
                <a:latin typeface="Arial" panose="020B0604020202020204" pitchFamily="34" charset="0"/>
                <a:ea typeface="Arial" panose="020B0604020202020204" pitchFamily="34" charset="0"/>
                <a:cs typeface="B Nazanin" panose="00000400000000000000" pitchFamily="2" charset="-78"/>
              </a:rPr>
              <a:t>۲</a:t>
            </a:r>
            <a:r>
              <a:rPr lang="ar-SA" smtClean="0">
                <a:effectLst/>
                <a:latin typeface="Arial" panose="020B0604020202020204" pitchFamily="34" charset="0"/>
                <a:ea typeface="Arial" panose="020B0604020202020204" pitchFamily="34" charset="0"/>
                <a:cs typeface="B Nazanin" panose="00000400000000000000" pitchFamily="2" charset="-78"/>
              </a:rPr>
              <a:t>تا </a:t>
            </a:r>
            <a:r>
              <a:rPr lang="fa-IR" smtClean="0">
                <a:effectLst/>
                <a:latin typeface="Arial" panose="020B0604020202020204" pitchFamily="34" charset="0"/>
                <a:ea typeface="Arial" panose="020B0604020202020204" pitchFamily="34" charset="0"/>
                <a:cs typeface="B Nazanin" panose="00000400000000000000" pitchFamily="2" charset="-78"/>
              </a:rPr>
              <a:t>۶</a:t>
            </a:r>
            <a:r>
              <a:rPr lang="ar-SA" smtClean="0">
                <a:effectLst/>
                <a:latin typeface="Arial" panose="020B0604020202020204" pitchFamily="34" charset="0"/>
                <a:ea typeface="Arial" panose="020B0604020202020204" pitchFamily="34" charset="0"/>
                <a:cs typeface="B Nazanin" panose="00000400000000000000" pitchFamily="2" charset="-78"/>
              </a:rPr>
              <a:t> سالگی )رشد ،بدنی ادراکی، عاطفی و اجتماعی از طریق حس حرکتی شدید است در مرحله سوم کودکی( </a:t>
            </a:r>
            <a:r>
              <a:rPr lang="fa-IR" smtClean="0">
                <a:effectLst/>
                <a:latin typeface="Arial" panose="020B0604020202020204" pitchFamily="34" charset="0"/>
                <a:ea typeface="Arial" panose="020B0604020202020204" pitchFamily="34" charset="0"/>
                <a:cs typeface="B Nazanin" panose="00000400000000000000" pitchFamily="2" charset="-78"/>
              </a:rPr>
              <a:t>۶</a:t>
            </a:r>
            <a:r>
              <a:rPr lang="ar-SA" smtClean="0">
                <a:effectLst/>
                <a:latin typeface="Arial" panose="020B0604020202020204" pitchFamily="34" charset="0"/>
                <a:ea typeface="Arial" panose="020B0604020202020204" pitchFamily="34" charset="0"/>
                <a:cs typeface="B Nazanin" panose="00000400000000000000" pitchFamily="2" charset="-78"/>
              </a:rPr>
              <a:t> تا </a:t>
            </a:r>
            <a:r>
              <a:rPr lang="fa-IR" smtClean="0">
                <a:effectLst/>
                <a:latin typeface="Arial" panose="020B0604020202020204" pitchFamily="34" charset="0"/>
                <a:ea typeface="Arial" panose="020B0604020202020204" pitchFamily="34" charset="0"/>
                <a:cs typeface="B Nazanin" panose="00000400000000000000" pitchFamily="2" charset="-78"/>
              </a:rPr>
              <a:t>۱۲</a:t>
            </a:r>
            <a:r>
              <a:rPr lang="ar-SA" smtClean="0">
                <a:effectLst/>
                <a:latin typeface="Arial" panose="020B0604020202020204" pitchFamily="34" charset="0"/>
                <a:ea typeface="Arial" panose="020B0604020202020204" pitchFamily="34" charset="0"/>
                <a:cs typeface="B Nazanin" panose="00000400000000000000" pitchFamily="2" charset="-78"/>
              </a:rPr>
              <a:t> سالگی)، فرایند اجتماعی شدن از طریق مدرسه و دوستان طی می شود .</a:t>
            </a:r>
            <a:endParaRPr lang="fa-IR" smtClean="0">
              <a:effectLst/>
              <a:latin typeface="Arial" panose="020B0604020202020204" pitchFamily="34" charset="0"/>
              <a:ea typeface="Arial" panose="020B0604020202020204" pitchFamily="34" charset="0"/>
              <a:cs typeface="B Nazanin" panose="00000400000000000000" pitchFamily="2" charset="-78"/>
            </a:endParaRPr>
          </a:p>
          <a:p>
            <a:pPr algn="just">
              <a:lnSpc>
                <a:spcPct val="107000"/>
              </a:lnSpc>
              <a:spcAft>
                <a:spcPts val="800"/>
              </a:spcAft>
            </a:pP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
        <p:nvSpPr>
          <p:cNvPr id="4" name="Flowchart: Process 3"/>
          <p:cNvSpPr/>
          <p:nvPr/>
        </p:nvSpPr>
        <p:spPr>
          <a:xfrm>
            <a:off x="1406769" y="4740812"/>
            <a:ext cx="3249637" cy="1111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ادراکی، عاطفی و اجتماعی</a:t>
            </a:r>
            <a:endParaRPr lang="fa-IR" b="1">
              <a:solidFill>
                <a:srgbClr val="FF0000"/>
              </a:solidFill>
            </a:endParaRPr>
          </a:p>
        </p:txBody>
      </p:sp>
    </p:spTree>
    <p:extLst>
      <p:ext uri="{BB962C8B-B14F-4D97-AF65-F5344CB8AC3E}">
        <p14:creationId xmlns:p14="http://schemas.microsoft.com/office/powerpoint/2010/main" val="1186907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lvl="0">
              <a:lnSpc>
                <a:spcPct val="107000"/>
              </a:lnSpc>
              <a:spcAft>
                <a:spcPts val="800"/>
              </a:spcAft>
            </a:pPr>
            <a:r>
              <a:rPr lang="ar-SA">
                <a:solidFill>
                  <a:prstClr val="black"/>
                </a:solidFill>
                <a:latin typeface="Arial" panose="020B0604020202020204" pitchFamily="34" charset="0"/>
                <a:ea typeface="Arial" panose="020B0604020202020204" pitchFamily="34" charset="0"/>
                <a:cs typeface="B Nazanin" panose="00000400000000000000" pitchFamily="2" charset="-78"/>
              </a:rPr>
              <a:t>دوره نوجوانی سه مرحله یا بحران را در بر می گیرد که عبارتند از </a:t>
            </a:r>
            <a:r>
              <a:rPr lang="en-US">
                <a:solidFill>
                  <a:prstClr val="black"/>
                </a:solidFill>
                <a:latin typeface="Arial" panose="020B0604020202020204" pitchFamily="34" charset="0"/>
                <a:ea typeface="Arial" panose="020B0604020202020204" pitchFamily="34" charset="0"/>
                <a:cs typeface="B Nazanin" panose="00000400000000000000" pitchFamily="2" charset="-78"/>
              </a:rPr>
              <a:t>: </a:t>
            </a:r>
            <a:r>
              <a:rPr lang="en-US">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a:solidFill>
                  <a:prstClr val="black"/>
                </a:solidFill>
                <a:latin typeface="Calibri" panose="020F0502020204030204" pitchFamily="34" charset="0"/>
                <a:ea typeface="Calibri" panose="020F0502020204030204" pitchFamily="34" charset="0"/>
                <a:cs typeface="B Nazanin" panose="00000400000000000000" pitchFamily="2" charset="-78"/>
              </a:rPr>
            </a:br>
            <a:r>
              <a:rPr lang="ar-SA">
                <a:solidFill>
                  <a:prstClr val="black"/>
                </a:solidFill>
                <a:latin typeface="Arial" panose="020B0604020202020204" pitchFamily="34" charset="0"/>
                <a:ea typeface="Arial" panose="020B0604020202020204" pitchFamily="34" charset="0"/>
                <a:cs typeface="B Nazanin" panose="00000400000000000000" pitchFamily="2" charset="-78"/>
              </a:rPr>
              <a:t>الف مرحله پیش نوجوانی که سر آغاز بحرانها یا جداشدن از دوران کودکی است ؛ </a:t>
            </a:r>
            <a:endParaRPr lang="en-US" sz="18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just"/>
            <a:r>
              <a:rPr lang="ar-SA">
                <a:solidFill>
                  <a:prstClr val="black"/>
                </a:solidFill>
                <a:latin typeface="Arial" panose="020B0604020202020204" pitchFamily="34" charset="0"/>
                <a:ea typeface="Arial" panose="020B0604020202020204" pitchFamily="34" charset="0"/>
                <a:cs typeface="B Nazanin" panose="00000400000000000000" pitchFamily="2" charset="-78"/>
              </a:rPr>
              <a:t>ب </a:t>
            </a:r>
            <a:r>
              <a:rPr lang="en-US">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مرحله در خود فرورفتن که فرد رفتار معینی به خود می گیرد و موجب نگرانی والدین </a:t>
            </a:r>
            <a:r>
              <a:rPr lang="en-US">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a:solidFill>
                  <a:prstClr val="black"/>
                </a:solidFill>
                <a:latin typeface="Calibri" panose="020F0502020204030204" pitchFamily="34" charset="0"/>
                <a:ea typeface="Calibri" panose="020F0502020204030204" pitchFamily="34" charset="0"/>
                <a:cs typeface="B Nazanin" panose="00000400000000000000" pitchFamily="2" charset="-78"/>
              </a:rPr>
            </a:br>
            <a:r>
              <a:rPr lang="ar-SA">
                <a:solidFill>
                  <a:prstClr val="black"/>
                </a:solidFill>
                <a:latin typeface="Arial" panose="020B0604020202020204" pitchFamily="34" charset="0"/>
                <a:ea typeface="Arial" panose="020B0604020202020204" pitchFamily="34" charset="0"/>
                <a:cs typeface="B Nazanin" panose="00000400000000000000" pitchFamily="2" charset="-78"/>
              </a:rPr>
              <a:t>مي شود</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 </a:t>
            </a:r>
            <a:endParaRPr lang="fa-IR" smtClean="0">
              <a:solidFill>
                <a:prstClr val="black"/>
              </a:solidFill>
              <a:latin typeface="Arial" panose="020B0604020202020204" pitchFamily="34" charset="0"/>
              <a:ea typeface="Arial" panose="020B0604020202020204" pitchFamily="34" charset="0"/>
              <a:cs typeface="B Nazanin" panose="00000400000000000000" pitchFamily="2" charset="-78"/>
            </a:endParaRPr>
          </a:p>
          <a:p>
            <a:pPr lvl="0" algn="just"/>
            <a:r>
              <a:rPr lang="en-US">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a:solidFill>
                  <a:prstClr val="black"/>
                </a:solidFill>
                <a:latin typeface="Calibri" panose="020F0502020204030204" pitchFamily="34" charset="0"/>
                <a:ea typeface="Calibri" panose="020F0502020204030204" pitchFamily="34" charset="0"/>
                <a:cs typeface="B Nazanin" panose="00000400000000000000" pitchFamily="2" charset="-78"/>
              </a:rPr>
            </a:br>
            <a:r>
              <a:rPr lang="ar-SA">
                <a:solidFill>
                  <a:prstClr val="black"/>
                </a:solidFill>
                <a:latin typeface="Arial" panose="020B0604020202020204" pitchFamily="34" charset="0"/>
                <a:ea typeface="Arial" panose="020B0604020202020204" pitchFamily="34" charset="0"/>
                <a:cs typeface="B Nazanin" panose="00000400000000000000" pitchFamily="2" charset="-78"/>
              </a:rPr>
              <a:t>ج </a:t>
            </a:r>
            <a:r>
              <a:rPr lang="en-US">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مرحله از خود بیرون آمدن که نوجوان فعال و مثبت و دارای روحیه گروهی می گردد</a:t>
            </a:r>
            <a:r>
              <a:rPr lang="en-US">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دوره بزرگسالی از سه مرحله عمده ،جوانی میانسالی و پیری تشکیل می شود که هر یک از آنها به دو قسمت ابتدایی و پایانی تقسیم میشوند هر یک از این دوره ها و مراحل از نظر رشد و تکامل اجتماعی</a:t>
            </a:r>
            <a:r>
              <a:rPr lang="ar-SA">
                <a:solidFill>
                  <a:prstClr val="black"/>
                </a:solidFill>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و</a:t>
            </a:r>
            <a:r>
              <a:rPr lang="ar-SA">
                <a:solidFill>
                  <a:prstClr val="black"/>
                </a:solidFill>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مؤلفههای</a:t>
            </a:r>
            <a:r>
              <a:rPr lang="ar-SA">
                <a:solidFill>
                  <a:prstClr val="black"/>
                </a:solidFill>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آن</a:t>
            </a:r>
            <a:r>
              <a:rPr lang="ar-SA">
                <a:solidFill>
                  <a:prstClr val="black"/>
                </a:solidFill>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ویژگیهای</a:t>
            </a:r>
            <a:r>
              <a:rPr lang="ar-SA">
                <a:solidFill>
                  <a:prstClr val="black"/>
                </a:solidFill>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خاصی</a:t>
            </a:r>
            <a:r>
              <a:rPr lang="ar-SA">
                <a:solidFill>
                  <a:prstClr val="black"/>
                </a:solidFill>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دارند</a:t>
            </a:r>
            <a:r>
              <a:rPr lang="ar-SA">
                <a:solidFill>
                  <a:prstClr val="black"/>
                </a:solidFill>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و</a:t>
            </a:r>
            <a:r>
              <a:rPr lang="ar-SA">
                <a:solidFill>
                  <a:prstClr val="black"/>
                </a:solidFill>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تحت</a:t>
            </a:r>
            <a:r>
              <a:rPr lang="ar-SA">
                <a:solidFill>
                  <a:prstClr val="black"/>
                </a:solidFill>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تأثیر</a:t>
            </a:r>
            <a:r>
              <a:rPr lang="ar-SA">
                <a:solidFill>
                  <a:prstClr val="black"/>
                </a:solidFill>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عوامل</a:t>
            </a:r>
            <a:r>
              <a:rPr lang="ar-SA">
                <a:solidFill>
                  <a:prstClr val="black"/>
                </a:solidFill>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مختلف</a:t>
            </a:r>
            <a:r>
              <a:rPr lang="ar-SA">
                <a:solidFill>
                  <a:prstClr val="black"/>
                </a:solidFill>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هويت</a:t>
            </a:r>
            <a:r>
              <a:rPr lang="ar-SA">
                <a:solidFill>
                  <a:prstClr val="black"/>
                </a:solidFill>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اجتماعی</a:t>
            </a:r>
            <a:r>
              <a:rPr lang="ar-SA">
                <a:solidFill>
                  <a:prstClr val="black"/>
                </a:solidFill>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معینی</a:t>
            </a:r>
            <a:r>
              <a:rPr lang="ar-SA">
                <a:solidFill>
                  <a:prstClr val="black"/>
                </a:solidFill>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بروز</a:t>
            </a:r>
            <a:r>
              <a:rPr lang="ar-SA">
                <a:solidFill>
                  <a:prstClr val="black"/>
                </a:solidFill>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می</a:t>
            </a:r>
            <a:r>
              <a:rPr lang="ar-SA">
                <a:solidFill>
                  <a:prstClr val="black"/>
                </a:solidFill>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کنند</a:t>
            </a:r>
            <a:r>
              <a:rPr lang="ar-SA">
                <a:solidFill>
                  <a:prstClr val="black"/>
                </a:solidFill>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a:t>
            </a:r>
            <a:r>
              <a:rPr lang="fa-IR">
                <a:solidFill>
                  <a:prstClr val="black"/>
                </a:solidFill>
                <a:latin typeface="Arial" panose="020B0604020202020204" pitchFamily="34" charset="0"/>
                <a:ea typeface="Arial" panose="020B0604020202020204" pitchFamily="34" charset="0"/>
                <a:cs typeface="B Nazanin" panose="00000400000000000000" pitchFamily="2" charset="-78"/>
              </a:rPr>
              <a:t>۲۲</a:t>
            </a:r>
            <a:r>
              <a:rPr lang="fa-IR">
                <a:solidFill>
                  <a:prstClr val="black"/>
                </a:solidFill>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و</a:t>
            </a:r>
            <a:r>
              <a:rPr lang="ar-SA">
                <a:solidFill>
                  <a:prstClr val="black"/>
                </a:solidFill>
                <a:ea typeface="Arial" panose="020B0604020202020204" pitchFamily="34" charset="0"/>
              </a:rPr>
              <a:t> </a:t>
            </a:r>
            <a:r>
              <a:rPr lang="fa-IR">
                <a:solidFill>
                  <a:prstClr val="black"/>
                </a:solidFill>
                <a:latin typeface="Arial" panose="020B0604020202020204" pitchFamily="34" charset="0"/>
                <a:ea typeface="Arial" panose="020B0604020202020204" pitchFamily="34" charset="0"/>
                <a:cs typeface="B Nazanin" panose="00000400000000000000" pitchFamily="2" charset="-78"/>
              </a:rPr>
              <a:t>۴۱)</a:t>
            </a:r>
            <a:r>
              <a:rPr lang="en-US">
                <a:solidFill>
                  <a:prstClr val="black"/>
                </a:solidFill>
                <a:latin typeface="Arial" panose="020B0604020202020204" pitchFamily="34" charset="0"/>
                <a:ea typeface="Arial" panose="020B0604020202020204" pitchFamily="34" charset="0"/>
                <a:cs typeface="B Nazanin" panose="00000400000000000000" pitchFamily="2" charset="-78"/>
              </a:rPr>
              <a:t>.</a:t>
            </a:r>
            <a:endParaRPr lang="fa-IR">
              <a:solidFill>
                <a:prstClr val="black"/>
              </a:solidFill>
            </a:endParaRPr>
          </a:p>
          <a:p>
            <a:endParaRPr lang="fa-IR"/>
          </a:p>
        </p:txBody>
      </p:sp>
    </p:spTree>
    <p:extLst>
      <p:ext uri="{BB962C8B-B14F-4D97-AF65-F5344CB8AC3E}">
        <p14:creationId xmlns:p14="http://schemas.microsoft.com/office/powerpoint/2010/main" val="176522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pPr>
              <a:lnSpc>
                <a:spcPct val="107000"/>
              </a:lnSpc>
              <a:spcAft>
                <a:spcPts val="800"/>
              </a:spcAft>
            </a:pPr>
            <a:r>
              <a:rPr lang="ar-SA" b="1" smtClean="0">
                <a:effectLst/>
                <a:latin typeface="Arial" panose="020B0604020202020204" pitchFamily="34" charset="0"/>
                <a:ea typeface="Arial" panose="020B0604020202020204" pitchFamily="34" charset="0"/>
                <a:cs typeface="B Nazanin" panose="00000400000000000000" pitchFamily="2" charset="-78"/>
              </a:rPr>
              <a:t>عوامل</a:t>
            </a:r>
            <a:r>
              <a:rPr lang="ar-SA" b="1">
                <a:latin typeface="Calibri" panose="020F0502020204030204" pitchFamily="34" charset="0"/>
                <a:ea typeface="Arial" panose="020B0604020202020204" pitchFamily="34" charset="0"/>
              </a:rPr>
              <a:t> </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رشد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اجتماعی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تحت</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تأثیر</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عوامل</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متعددی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قرار</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دارد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که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نوع</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چگونگی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وضعیت</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آنها</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ممکن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است</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موجب</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تسریع</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رشد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اجتماعی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یا</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برعکس</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موجب</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کندی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آن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گردد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این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عوامل</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شامل خانواده  مدرسه، گروه دوستان، ،تلویزیون ،جنسیت نژاد و پایگاه اقتصادی اجتماعی افراد است و بر رشد اجتماعی فرد تأثیر میگذارد( </a:t>
            </a:r>
            <a:r>
              <a:rPr lang="fa-IR" smtClean="0">
                <a:effectLst/>
                <a:latin typeface="Arial" panose="020B0604020202020204" pitchFamily="34" charset="0"/>
                <a:ea typeface="Arial" panose="020B0604020202020204" pitchFamily="34" charset="0"/>
                <a:cs typeface="B Nazanin" panose="00000400000000000000" pitchFamily="2" charset="-78"/>
              </a:rPr>
              <a:t>۳۶</a:t>
            </a:r>
            <a:r>
              <a:rPr lang="fa-IR">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 </a:t>
            </a:r>
            <a:r>
              <a:rPr lang="fa-IR" smtClean="0">
                <a:effectLst/>
                <a:latin typeface="Arial" panose="020B0604020202020204" pitchFamily="34" charset="0"/>
                <a:ea typeface="Arial" panose="020B0604020202020204" pitchFamily="34" charset="0"/>
                <a:cs typeface="B Nazanin" panose="00000400000000000000" pitchFamily="2" charset="-78"/>
              </a:rPr>
              <a:t>۴۶)</a:t>
            </a:r>
            <a:r>
              <a:rPr lang="ar-SA" smtClean="0">
                <a:effectLst/>
                <a:latin typeface="Arial" panose="020B0604020202020204" pitchFamily="34" charset="0"/>
                <a:ea typeface="Arial" panose="020B0604020202020204" pitchFamily="34" charset="0"/>
                <a:cs typeface="B Nazanin" panose="00000400000000000000" pitchFamily="2" charset="-78"/>
              </a:rPr>
              <a:t> .</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r>
              <a:rPr lang="fa-IR" smtClean="0">
                <a:effectLst/>
                <a:latin typeface="Arial" panose="020B0604020202020204" pitchFamily="34" charset="0"/>
                <a:ea typeface="Arial" panose="020B0604020202020204" pitchFamily="34" charset="0"/>
                <a:cs typeface="B Nazanin" panose="00000400000000000000" pitchFamily="2" charset="-78"/>
              </a:rPr>
              <a:t>۱</a:t>
            </a:r>
            <a:r>
              <a:rPr lang="ar-SA" smtClean="0">
                <a:effectLst/>
                <a:latin typeface="Arial" panose="020B0604020202020204" pitchFamily="34" charset="0"/>
                <a:ea typeface="Arial" panose="020B0604020202020204" pitchFamily="34" charset="0"/>
                <a:cs typeface="B Nazanin" panose="00000400000000000000" pitchFamily="2" charset="-78"/>
              </a:rPr>
              <a:t> خانواده </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خصوصیات خانواده، تعداد اعضا و نوع روابط آنها</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r>
              <a:rPr lang="fa-IR" smtClean="0">
                <a:effectLst/>
                <a:latin typeface="Arial" panose="020B0604020202020204" pitchFamily="34" charset="0"/>
                <a:ea typeface="Arial" panose="020B0604020202020204" pitchFamily="34" charset="0"/>
                <a:cs typeface="B Nazanin" panose="00000400000000000000" pitchFamily="2" charset="-78"/>
              </a:rPr>
              <a:t>۲</a:t>
            </a:r>
            <a:r>
              <a:rPr lang="ar-SA" smtClean="0">
                <a:effectLst/>
                <a:latin typeface="Arial" panose="020B0604020202020204" pitchFamily="34" charset="0"/>
                <a:ea typeface="Arial" panose="020B0604020202020204" pitchFamily="34" charset="0"/>
                <a:cs typeface="B Nazanin" panose="00000400000000000000" pitchFamily="2" charset="-78"/>
              </a:rPr>
              <a:t> مدرسه</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ساختار مدرسه برنامه های آموزشی و رفتار معلمان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mtClean="0">
                <a:effectLst/>
                <a:latin typeface="Arial" panose="020B0604020202020204" pitchFamily="34" charset="0"/>
                <a:ea typeface="Arial" panose="020B0604020202020204" pitchFamily="34" charset="0"/>
                <a:cs typeface="B Nazanin" panose="00000400000000000000" pitchFamily="2" charset="-78"/>
              </a:rPr>
              <a:t>۳- </a:t>
            </a:r>
            <a:r>
              <a:rPr lang="ar-SA" smtClean="0">
                <a:effectLst/>
                <a:latin typeface="Arial" panose="020B0604020202020204" pitchFamily="34" charset="0"/>
                <a:ea typeface="Arial" panose="020B0604020202020204" pitchFamily="34" charset="0"/>
                <a:cs typeface="B Nazanin" panose="00000400000000000000" pitchFamily="2" charset="-78"/>
              </a:rPr>
              <a:t>گروه دوستان میزان حضور فرد در بین همسالان و چگونگی فعالیت ها و روابط آنها</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mtClean="0">
                <a:effectLst/>
                <a:latin typeface="Arial" panose="020B0604020202020204" pitchFamily="34" charset="0"/>
                <a:ea typeface="Arial" panose="020B0604020202020204" pitchFamily="34" charset="0"/>
                <a:cs typeface="B Nazanin" panose="00000400000000000000" pitchFamily="2" charset="-78"/>
              </a:rPr>
              <a:t>۴- </a:t>
            </a:r>
            <a:r>
              <a:rPr lang="ar-SA" smtClean="0">
                <a:effectLst/>
                <a:latin typeface="Arial" panose="020B0604020202020204" pitchFamily="34" charset="0"/>
                <a:ea typeface="Arial" panose="020B0604020202020204" pitchFamily="34" charset="0"/>
                <a:cs typeface="B Nazanin" panose="00000400000000000000" pitchFamily="2" charset="-78"/>
              </a:rPr>
              <a:t> تلویزیون </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میزان و نوع برنامه های تلویزیونی </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r>
              <a:rPr lang="fa-IR" smtClean="0">
                <a:effectLst/>
                <a:latin typeface="Arial" panose="020B0604020202020204" pitchFamily="34" charset="0"/>
                <a:ea typeface="Arial" panose="020B0604020202020204" pitchFamily="34" charset="0"/>
                <a:cs typeface="B Nazanin" panose="00000400000000000000" pitchFamily="2" charset="-78"/>
              </a:rPr>
              <a:t>۵- </a:t>
            </a:r>
            <a:r>
              <a:rPr lang="ar-SA" smtClean="0">
                <a:effectLst/>
                <a:latin typeface="Arial" panose="020B0604020202020204" pitchFamily="34" charset="0"/>
                <a:ea typeface="Arial" panose="020B0604020202020204" pitchFamily="34" charset="0"/>
                <a:cs typeface="B Nazanin" panose="00000400000000000000" pitchFamily="2" charset="-78"/>
              </a:rPr>
              <a:t>جنسیت و نژاد در برخی جوامع دختر یا پسر بودن و سیاه یا سفید بودن </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r>
              <a:rPr lang="fa-IR" smtClean="0">
                <a:effectLst/>
                <a:latin typeface="Arial" panose="020B0604020202020204" pitchFamily="34" charset="0"/>
                <a:ea typeface="Arial" panose="020B0604020202020204" pitchFamily="34" charset="0"/>
                <a:cs typeface="B Nazanin" panose="00000400000000000000" pitchFamily="2" charset="-78"/>
              </a:rPr>
              <a:t>۶-</a:t>
            </a:r>
            <a:r>
              <a:rPr lang="ar-SA" smtClean="0">
                <a:effectLst/>
                <a:latin typeface="Arial" panose="020B0604020202020204" pitchFamily="34" charset="0"/>
                <a:ea typeface="Arial" panose="020B0604020202020204" pitchFamily="34" charset="0"/>
                <a:cs typeface="B Nazanin" panose="00000400000000000000" pitchFamily="2" charset="-78"/>
              </a:rPr>
              <a:t> وضعیت اجتماعی </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اقتصادی </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طبقه و پایگاه اجتماعی </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اقتصادی </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r>
              <a:rPr lang="fa-IR" smtClean="0">
                <a:effectLst/>
                <a:latin typeface="Arial" panose="020B0604020202020204" pitchFamily="34" charset="0"/>
                <a:ea typeface="Arial" panose="020B0604020202020204" pitchFamily="34" charset="0"/>
                <a:cs typeface="B Nazanin" panose="00000400000000000000" pitchFamily="2" charset="-78"/>
              </a:rPr>
              <a:t>۷- </a:t>
            </a:r>
            <a:r>
              <a:rPr lang="ar-SA" smtClean="0">
                <a:effectLst/>
                <a:latin typeface="Arial" panose="020B0604020202020204" pitchFamily="34" charset="0"/>
                <a:ea typeface="Arial" panose="020B0604020202020204" pitchFamily="34" charset="0"/>
                <a:cs typeface="B Nazanin" panose="00000400000000000000" pitchFamily="2" charset="-78"/>
              </a:rPr>
              <a:t>فعالیتهای حرکتی</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بازی ،ورزش مسابقه و تربیت بدنی با برنامه های منظم و سازمان یافته.</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641051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smtClean="0">
                <a:effectLst/>
                <a:latin typeface="Arial" panose="020B0604020202020204" pitchFamily="34" charset="0"/>
                <a:ea typeface="Arial" panose="020B0604020202020204" pitchFamily="34" charset="0"/>
                <a:cs typeface="B Nazanin" panose="00000400000000000000" pitchFamily="2" charset="-78"/>
              </a:rPr>
              <a:t>روش تحقیق</a:t>
            </a:r>
            <a:r>
              <a:rPr lang="ar-SA" smtClean="0">
                <a:effectLst/>
                <a:latin typeface="Arial" panose="020B0604020202020204" pitchFamily="34" charset="0"/>
                <a:ea typeface="Arial" panose="020B0604020202020204" pitchFamily="34" charset="0"/>
                <a:cs typeface="B Nazanin" panose="00000400000000000000" pitchFamily="2" charset="-78"/>
              </a:rPr>
              <a:t> </a:t>
            </a:r>
            <a:endParaRPr lang="fa-IR"/>
          </a:p>
        </p:txBody>
      </p:sp>
      <p:sp>
        <p:nvSpPr>
          <p:cNvPr id="3" name="Content Placeholder 2"/>
          <p:cNvSpPr>
            <a:spLocks noGrp="1"/>
          </p:cNvSpPr>
          <p:nvPr>
            <p:ph idx="1"/>
          </p:nvPr>
        </p:nvSpPr>
        <p:spPr/>
        <p:txBody>
          <a:bodyPr>
            <a:normAutofit fontScale="92500" lnSpcReduction="10000"/>
          </a:bodyPr>
          <a:lstStyle/>
          <a:p>
            <a:r>
              <a:rPr lang="ar-SA" smtClean="0">
                <a:effectLst/>
                <a:latin typeface="Arial" panose="020B0604020202020204" pitchFamily="34" charset="0"/>
                <a:ea typeface="Arial" panose="020B0604020202020204" pitchFamily="34" charset="0"/>
                <a:cs typeface="B Nazanin" panose="00000400000000000000" pitchFamily="2" charset="-78"/>
              </a:rPr>
              <a:t>در این تحقیق بنابر ویژگی عنوان تحقیق که دارای رویکرد بین رشته ای و رویکرد نظری تجربی است روش فراتحلیلی انتخاب شد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رویکرد بین رشته ای </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ویژگی بین رشته ای عبارت از این است که گستره موضوعی تعامل رشد حرکتی و رشد اجتماعی وسیع بوده و در علوم رفتاری و اجتماعی مختلف کمابیش در مورد آن بحث شده است؛ در واقع، نقطه تلاقی و وحدت بنیادی این علوم است</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هم چنان که علاوه بر علوم تربیتی روان شناسی و جامعه شناسی در حوزههای تخصصی مختلف رشته تربیت بدنی نظیر اصول و مبانی تربیت بدنی روان شناسی ورزشی و جامعه شناسی ورزشی از این موضوع بحث های عمیقی به عمل آمده و مدل های نظری و یافتههای تحقیقاتی گوناگونی به چشم می خورد؛ همچنین این طور نیست که فقط در گرایش تخصصی رشد و تکامل و یادگیری حرکتی که مبنای این تحقیق است، از تعامل رشد حرکتی و رشد اجتماعی بحث شده باشد( </a:t>
            </a:r>
            <a:r>
              <a:rPr lang="fa-IR" smtClean="0">
                <a:effectLst/>
                <a:latin typeface="Arial" panose="020B0604020202020204" pitchFamily="34" charset="0"/>
                <a:ea typeface="Arial" panose="020B0604020202020204" pitchFamily="34" charset="0"/>
                <a:cs typeface="B Nazanin" panose="00000400000000000000" pitchFamily="2" charset="-78"/>
              </a:rPr>
              <a:t>۳</a:t>
            </a:r>
            <a:r>
              <a:rPr lang="ar-SA" smtClean="0">
                <a:effectLst/>
                <a:latin typeface="Arial" panose="020B0604020202020204" pitchFamily="34" charset="0"/>
                <a:ea typeface="Arial" panose="020B0604020202020204" pitchFamily="34" charset="0"/>
                <a:cs typeface="B Nazanin" panose="00000400000000000000" pitchFamily="2" charset="-78"/>
              </a:rPr>
              <a:t> و </a:t>
            </a:r>
            <a:r>
              <a:rPr lang="fa-IR" smtClean="0">
                <a:effectLst/>
                <a:latin typeface="Arial" panose="020B0604020202020204" pitchFamily="34" charset="0"/>
                <a:ea typeface="Arial" panose="020B0604020202020204" pitchFamily="34" charset="0"/>
                <a:cs typeface="B Nazanin" panose="00000400000000000000" pitchFamily="2" charset="-78"/>
              </a:rPr>
              <a:t>۲۵)</a:t>
            </a:r>
            <a:r>
              <a:rPr lang="fa-IR">
                <a:ea typeface="Arial" panose="020B0604020202020204" pitchFamily="34" charset="0"/>
              </a:rPr>
              <a:t> </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Tree>
    <p:extLst>
      <p:ext uri="{BB962C8B-B14F-4D97-AF65-F5344CB8AC3E}">
        <p14:creationId xmlns:p14="http://schemas.microsoft.com/office/powerpoint/2010/main" val="542023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رویکرد نظری </a:t>
            </a:r>
            <a:r>
              <a:rPr lang="en-US"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 </a:t>
            </a: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تجربی</a:t>
            </a:r>
            <a:r>
              <a:rPr lang="ar-SA" b="1" baseline="30000"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2</a:t>
            </a:r>
            <a:r>
              <a:rPr lang="ar-SA"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 </a:t>
            </a:r>
            <a:endParaRPr lang="fa-IR">
              <a:solidFill>
                <a:srgbClr val="FF0000"/>
              </a:solidFill>
            </a:endParaRPr>
          </a:p>
        </p:txBody>
      </p:sp>
      <p:sp>
        <p:nvSpPr>
          <p:cNvPr id="3" name="Content Placeholder 2"/>
          <p:cNvSpPr>
            <a:spLocks noGrp="1"/>
          </p:cNvSpPr>
          <p:nvPr>
            <p:ph idx="1"/>
          </p:nvPr>
        </p:nvSpPr>
        <p:spPr/>
        <p:txBody>
          <a:bodyPr/>
          <a:lstStyle/>
          <a:p>
            <a:pPr algn="just">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ویژگی بین رشته ای در پدیدههای تربیتی و تربیت بدنی از جمله تعامل رشد حرکتی و رشد اجتماعی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این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قابلیت</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را</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فراهم</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سازد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که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از</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همه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شیوه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ها</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تکنیک</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ها</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فنون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تحقیق</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مثل</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روشهای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توصیفی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پیمایشی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روشهای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فلسفی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تاریخی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اسناد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مدارک،</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روش</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های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تجربی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آماری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روشهای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تحلیل</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محتوا</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فراتحلیلی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استفاده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شود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کار</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گیری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روش</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های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متفاوت</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موقعی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میتواند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از</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اعتبار</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زیادی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برخوردار</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باشد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که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نتایج</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نظری</a:t>
            </a:r>
            <a:r>
              <a:rPr lang="en-US" smtClean="0">
                <a:effectLst/>
                <a:latin typeface="Arial" panose="020B0604020202020204" pitchFamily="34" charset="0"/>
                <a:ea typeface="Arial" panose="020B0604020202020204" pitchFamily="34" charset="0"/>
                <a:cs typeface="B Nazanin" panose="00000400000000000000" pitchFamily="2" charset="-78"/>
              </a:rPr>
              <a:t> - </a:t>
            </a:r>
            <a:r>
              <a:rPr lang="ar-SA" smtClean="0">
                <a:effectLst/>
                <a:latin typeface="Arial" panose="020B0604020202020204" pitchFamily="34" charset="0"/>
                <a:ea typeface="Arial" panose="020B0604020202020204" pitchFamily="34" charset="0"/>
                <a:cs typeface="B Nazanin" panose="00000400000000000000" pitchFamily="2" charset="-78"/>
              </a:rPr>
              <a:t>تجربی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منسجمی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ختم</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شود.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838200" y="4445390"/>
            <a:ext cx="4149969"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روشهای</a:t>
            </a:r>
            <a:r>
              <a:rPr lang="ar-SA" sz="2800" b="1">
                <a:solidFill>
                  <a:srgbClr val="FF0000"/>
                </a:solidFill>
                <a:latin typeface="Calibri" panose="020F0502020204030204" pitchFamily="34" charset="0"/>
                <a:ea typeface="Arial" panose="020B0604020202020204" pitchFamily="34" charset="0"/>
              </a:rPr>
              <a:t> </a:t>
            </a: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تحلیل</a:t>
            </a:r>
            <a:r>
              <a:rPr lang="ar-SA" sz="2800" b="1">
                <a:solidFill>
                  <a:srgbClr val="FF0000"/>
                </a:solidFill>
                <a:latin typeface="Calibri" panose="020F0502020204030204" pitchFamily="34" charset="0"/>
                <a:ea typeface="Arial" panose="020B0604020202020204" pitchFamily="34" charset="0"/>
              </a:rPr>
              <a:t> </a:t>
            </a: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محتوا</a:t>
            </a:r>
            <a:r>
              <a:rPr lang="ar-SA" sz="2800" b="1">
                <a:solidFill>
                  <a:srgbClr val="FF0000"/>
                </a:solidFill>
                <a:latin typeface="Calibri" panose="020F0502020204030204" pitchFamily="34" charset="0"/>
                <a:ea typeface="Arial" panose="020B0604020202020204" pitchFamily="34" charset="0"/>
              </a:rPr>
              <a:t> </a:t>
            </a: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و</a:t>
            </a:r>
            <a:r>
              <a:rPr lang="ar-SA" sz="2800" b="1">
                <a:solidFill>
                  <a:srgbClr val="FF0000"/>
                </a:solidFill>
                <a:latin typeface="Calibri" panose="020F0502020204030204" pitchFamily="34" charset="0"/>
                <a:ea typeface="Arial" panose="020B0604020202020204" pitchFamily="34" charset="0"/>
              </a:rPr>
              <a:t> </a:t>
            </a: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فراتحلیلی</a:t>
            </a:r>
            <a:endParaRPr lang="fa-IR" b="1">
              <a:solidFill>
                <a:srgbClr val="FF0000"/>
              </a:solidFill>
            </a:endParaRPr>
          </a:p>
        </p:txBody>
      </p:sp>
    </p:spTree>
    <p:extLst>
      <p:ext uri="{BB962C8B-B14F-4D97-AF65-F5344CB8AC3E}">
        <p14:creationId xmlns:p14="http://schemas.microsoft.com/office/powerpoint/2010/main" val="541353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ar-SA" smtClean="0">
                <a:effectLst/>
                <a:latin typeface="Arial" panose="020B0604020202020204" pitchFamily="34" charset="0"/>
                <a:ea typeface="Arial" panose="020B0604020202020204" pitchFamily="34" charset="0"/>
                <a:cs typeface="B Nazanin" panose="00000400000000000000" pitchFamily="2" charset="-78"/>
              </a:rPr>
              <a:t>با توجه به این دو ،رویکرد تحقیق حاضر در پی شناخت و مقایسۀ مدلهای نظری و یافته های تحقیقاتی از روش فراتحلیلی استفاده میکند که روشی مستقل از روش تحلیل محتوا است (</a:t>
            </a:r>
            <a:r>
              <a:rPr lang="fa-IR" smtClean="0">
                <a:effectLst/>
                <a:latin typeface="Arial" panose="020B0604020202020204" pitchFamily="34" charset="0"/>
                <a:ea typeface="Arial" panose="020B0604020202020204" pitchFamily="34" charset="0"/>
                <a:cs typeface="B Nazanin" panose="00000400000000000000" pitchFamily="2" charset="-78"/>
              </a:rPr>
              <a:t>۲،</a:t>
            </a:r>
            <a:r>
              <a:rPr lang="fa-IR">
                <a:ea typeface="Arial" panose="020B0604020202020204" pitchFamily="34" charset="0"/>
              </a:rPr>
              <a:t> </a:t>
            </a:r>
            <a:r>
              <a:rPr lang="fa-IR" smtClean="0">
                <a:effectLst/>
                <a:latin typeface="Arial" panose="020B0604020202020204" pitchFamily="34" charset="0"/>
                <a:ea typeface="Arial" panose="020B0604020202020204" pitchFamily="34" charset="0"/>
                <a:cs typeface="B Nazanin" panose="00000400000000000000" pitchFamily="2" charset="-78"/>
              </a:rPr>
              <a:t>۳۸ </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و </a:t>
            </a:r>
            <a:r>
              <a:rPr lang="fa-IR" smtClean="0">
                <a:effectLst/>
                <a:latin typeface="Arial" panose="020B0604020202020204" pitchFamily="34" charset="0"/>
                <a:ea typeface="Arial" panose="020B0604020202020204" pitchFamily="34" charset="0"/>
                <a:cs typeface="B Nazanin" panose="00000400000000000000" pitchFamily="2" charset="-78"/>
              </a:rPr>
              <a:t>۴۳</a:t>
            </a:r>
            <a:r>
              <a:rPr lang="fa-IR">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
        <p:nvSpPr>
          <p:cNvPr id="4" name="Flowchart: Process 3"/>
          <p:cNvSpPr/>
          <p:nvPr/>
        </p:nvSpPr>
        <p:spPr>
          <a:xfrm>
            <a:off x="1688123" y="3545058"/>
            <a:ext cx="2897945" cy="146304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مدلهای نظری</a:t>
            </a:r>
            <a:endParaRPr lang="fa-IR" b="1">
              <a:solidFill>
                <a:srgbClr val="FF0000"/>
              </a:solidFill>
            </a:endParaRPr>
          </a:p>
        </p:txBody>
      </p:sp>
    </p:spTree>
    <p:extLst>
      <p:ext uri="{BB962C8B-B14F-4D97-AF65-F5344CB8AC3E}">
        <p14:creationId xmlns:p14="http://schemas.microsoft.com/office/powerpoint/2010/main" val="2434145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smtClean="0">
                <a:effectLst/>
                <a:latin typeface="Arial" panose="020B0604020202020204" pitchFamily="34" charset="0"/>
                <a:ea typeface="Arial" panose="020B0604020202020204" pitchFamily="34" charset="0"/>
                <a:cs typeface="B Nazanin" panose="00000400000000000000" pitchFamily="2" charset="-78"/>
              </a:rPr>
              <a:t>بي شک رشد و تکامل شخصیت آدمی دارای جنبه های شناختی ادراکی حرکتی و رشد اجتماعی است</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این تحقیق شناخت تعامل رشد اجتماعی و رشد حرکتی است که از طریق روش فرا تحلیلی کیفی مدل های نظری و یافته های تحقیقاتی در این زمینه انجام یافته است</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رویکرد بین رشته ای و رویکرد نظری </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تجربی ، موجب می گردد که این مطالعات و تحقیقات در حوزههای تخصصی مختلف رشته تربیت بدنی بویژه رشد و یادگیری حرکتی مطرح باشد، اما پیچیدگی و گسترۀ مبهم ،موضوع تحقیق در این زمینه را اندک ساخته و همین مسئله تک بعدی بردن رشته و محصور شدن آن در رشد و یادگیری حرکات را تقویت میکند</a:t>
            </a:r>
            <a:r>
              <a:rPr lang="en-US" smtClean="0">
                <a:effectLst/>
                <a:latin typeface="Arial" panose="020B0604020202020204" pitchFamily="34" charset="0"/>
                <a:ea typeface="Arial" panose="020B0604020202020204" pitchFamily="34" charset="0"/>
                <a:cs typeface="B Nazanin" panose="00000400000000000000" pitchFamily="2" charset="-78"/>
              </a:rPr>
              <a:t>.</a:t>
            </a:r>
            <a:endParaRPr lang="fa-IR"/>
          </a:p>
        </p:txBody>
      </p:sp>
      <p:sp>
        <p:nvSpPr>
          <p:cNvPr id="4" name="Flowchart: Process 3"/>
          <p:cNvSpPr/>
          <p:nvPr/>
        </p:nvSpPr>
        <p:spPr>
          <a:xfrm>
            <a:off x="838200" y="4723971"/>
            <a:ext cx="3206840" cy="114621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 رشد و یادگیری حرکتی </a:t>
            </a:r>
            <a:endParaRPr lang="fa-IR" b="1">
              <a:solidFill>
                <a:srgbClr val="FF0000"/>
              </a:solidFill>
            </a:endParaRPr>
          </a:p>
        </p:txBody>
      </p:sp>
    </p:spTree>
    <p:extLst>
      <p:ext uri="{BB962C8B-B14F-4D97-AF65-F5344CB8AC3E}">
        <p14:creationId xmlns:p14="http://schemas.microsoft.com/office/powerpoint/2010/main" val="4004316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روش فراتحلیلی</a:t>
            </a:r>
            <a:r>
              <a:rPr lang="ar-SA"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 </a:t>
            </a:r>
            <a:endParaRPr lang="fa-IR">
              <a:solidFill>
                <a:srgbClr val="FF0000"/>
              </a:solidFill>
            </a:endParaRPr>
          </a:p>
        </p:txBody>
      </p:sp>
      <p:sp>
        <p:nvSpPr>
          <p:cNvPr id="3" name="Content Placeholder 2"/>
          <p:cNvSpPr>
            <a:spLocks noGrp="1"/>
          </p:cNvSpPr>
          <p:nvPr>
            <p:ph idx="1"/>
          </p:nvPr>
        </p:nvSpPr>
        <p:spPr/>
        <p:txBody>
          <a:bodyPr>
            <a:normAutofit/>
          </a:bodyPr>
          <a:lstStyle/>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در این روش بررسی و مقایسه تطبیقی و اختلافی نتایج چند مدل ،نظری یافته های تحقیقات تجربی و آماری و بحث و نتیجه گیری از آنها مد نظر محقق قرار می گیرد و ممکن است به دو </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صورت مورد استفاده واقع شود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Tree>
    <p:extLst>
      <p:ext uri="{BB962C8B-B14F-4D97-AF65-F5344CB8AC3E}">
        <p14:creationId xmlns:p14="http://schemas.microsoft.com/office/powerpoint/2010/main" val="2485306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nSpc>
                <a:spcPct val="107000"/>
              </a:lnSpc>
              <a:spcAft>
                <a:spcPts val="800"/>
              </a:spcAft>
            </a:pP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الف </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فراتحليل محتوایی که نتایج تحقیقات مدلهای نظری و یافته های تحقیقاتی در کتاب ها، منابع تحقیقاتی و مقالات علمی و پژوهشی پس از اعتباریابی و طبقه بندی، مورد بررسی و تجزیه و تحلیل قرار می گیرند</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a:t>
            </a:r>
            <a:endParaRPr lang="en-US" sz="19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ب </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فراتحلیل آماری که نتایج آماری تحقیقات مختلف با استفاده از فرمول های خاص مثل "اندازه اثر</a:t>
            </a:r>
            <a:r>
              <a:rPr lang="ar-SA" sz="2600" baseline="30000">
                <a:solidFill>
                  <a:prstClr val="black"/>
                </a:solidFill>
                <a:latin typeface="Arial" panose="020B0604020202020204" pitchFamily="34" charset="0"/>
                <a:ea typeface="Arial" panose="020B0604020202020204" pitchFamily="34" charset="0"/>
                <a:cs typeface="B Nazanin" panose="00000400000000000000" pitchFamily="2" charset="-78"/>
              </a:rPr>
              <a:t>1</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 بررسی و تجزیه و تحلیل می شوند</a:t>
            </a:r>
            <a:endParaRPr lang="en-US" sz="19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فراتحلیل محتوایی در واقع برای به کارگیری نتایج پژوهش،ها انتشار، تفسیر، ارزشیابی و شناخت ضعفها و قوتهای آنها با روشی منظم و طرح مشخص به کار می رود</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استفاده از روش ترکیبی در به کارگیری یافتههای تعدادی از تحقیقات کاری مشکل و حساس است (</a:t>
            </a:r>
            <a:r>
              <a:rPr lang="fa-IR" sz="2600">
                <a:solidFill>
                  <a:prstClr val="black"/>
                </a:solidFill>
                <a:latin typeface="Arial" panose="020B0604020202020204" pitchFamily="34" charset="0"/>
                <a:ea typeface="Arial" panose="020B0604020202020204" pitchFamily="34" charset="0"/>
                <a:cs typeface="B Nazanin" panose="00000400000000000000" pitchFamily="2" charset="-78"/>
              </a:rPr>
              <a:t>۷،</a:t>
            </a:r>
            <a:r>
              <a:rPr lang="fa-IR" sz="2600">
                <a:solidFill>
                  <a:prstClr val="black"/>
                </a:solidFill>
                <a:ea typeface="Arial" panose="020B0604020202020204" pitchFamily="34" charset="0"/>
              </a:rPr>
              <a:t> </a:t>
            </a:r>
            <a:r>
              <a:rPr lang="fa-IR" sz="2600">
                <a:solidFill>
                  <a:prstClr val="black"/>
                </a:solidFill>
                <a:latin typeface="Arial" panose="020B0604020202020204" pitchFamily="34" charset="0"/>
                <a:ea typeface="Arial" panose="020B0604020202020204" pitchFamily="34" charset="0"/>
                <a:cs typeface="B Nazanin" panose="00000400000000000000" pitchFamily="2" charset="-78"/>
              </a:rPr>
              <a:t>۱۷</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 و </a:t>
            </a:r>
            <a:r>
              <a:rPr lang="fa-IR" sz="2600">
                <a:solidFill>
                  <a:prstClr val="black"/>
                </a:solidFill>
                <a:latin typeface="Arial" panose="020B0604020202020204" pitchFamily="34" charset="0"/>
                <a:ea typeface="Arial" panose="020B0604020202020204" pitchFamily="34" charset="0"/>
                <a:cs typeface="B Nazanin" panose="00000400000000000000" pitchFamily="2" charset="-78"/>
              </a:rPr>
              <a:t>۳۵).</a:t>
            </a:r>
            <a:endParaRPr lang="fa-IR" sz="2600">
              <a:solidFill>
                <a:prstClr val="black"/>
              </a:solidFill>
            </a:endParaRPr>
          </a:p>
          <a:p>
            <a:endParaRPr lang="fa-IR"/>
          </a:p>
        </p:txBody>
      </p:sp>
    </p:spTree>
    <p:extLst>
      <p:ext uri="{BB962C8B-B14F-4D97-AF65-F5344CB8AC3E}">
        <p14:creationId xmlns:p14="http://schemas.microsoft.com/office/powerpoint/2010/main" val="31331529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nSpc>
                <a:spcPct val="107000"/>
              </a:lnSpc>
              <a:spcAft>
                <a:spcPts val="800"/>
              </a:spcAft>
            </a:pP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گلاس</a:t>
            </a:r>
            <a:r>
              <a:rPr lang="ar-SA" baseline="30000" smtClean="0">
                <a:effectLst/>
                <a:latin typeface="Arial" panose="020B0604020202020204" pitchFamily="34" charset="0"/>
                <a:ea typeface="Arial" panose="020B0604020202020204" pitchFamily="34" charset="0"/>
                <a:cs typeface="B Nazanin" panose="00000400000000000000" pitchFamily="2" charset="-78"/>
              </a:rPr>
              <a:t>2</a:t>
            </a:r>
            <a:r>
              <a:rPr lang="ar-SA" smtClean="0">
                <a:effectLst/>
                <a:latin typeface="Arial" panose="020B0604020202020204" pitchFamily="34" charset="0"/>
                <a:ea typeface="Arial" panose="020B0604020202020204" pitchFamily="34" charset="0"/>
                <a:cs typeface="B Nazanin" panose="00000400000000000000" pitchFamily="2" charset="-78"/>
              </a:rPr>
              <a:t> در سال </a:t>
            </a:r>
            <a:r>
              <a:rPr lang="fa-IR" smtClean="0">
                <a:effectLst/>
                <a:latin typeface="Arial" panose="020B0604020202020204" pitchFamily="34" charset="0"/>
                <a:ea typeface="Arial" panose="020B0604020202020204" pitchFamily="34" charset="0"/>
                <a:cs typeface="B Nazanin" panose="00000400000000000000" pitchFamily="2" charset="-78"/>
              </a:rPr>
              <a:t>۱۹۷۶</a:t>
            </a:r>
            <a:r>
              <a:rPr lang="ar-SA" smtClean="0">
                <a:effectLst/>
                <a:latin typeface="Arial" panose="020B0604020202020204" pitchFamily="34" charset="0"/>
                <a:ea typeface="Arial" panose="020B0604020202020204" pitchFamily="34" charset="0"/>
                <a:cs typeface="B Nazanin" panose="00000400000000000000" pitchFamily="2" charset="-78"/>
              </a:rPr>
              <a:t> برای اولین بار مقاله ای در این زمینه نوشت و بعد در سال </a:t>
            </a:r>
            <a:r>
              <a:rPr lang="fa-IR" smtClean="0">
                <a:effectLst/>
                <a:latin typeface="Arial" panose="020B0604020202020204" pitchFamily="34" charset="0"/>
                <a:ea typeface="Arial" panose="020B0604020202020204" pitchFamily="34" charset="0"/>
                <a:cs typeface="B Nazanin" panose="00000400000000000000" pitchFamily="2" charset="-78"/>
              </a:rPr>
              <a:t>۱۹۸۱</a:t>
            </a:r>
            <a:r>
              <a:rPr lang="ar-SA" smtClean="0">
                <a:effectLst/>
                <a:latin typeface="Arial" panose="020B0604020202020204" pitchFamily="34" charset="0"/>
                <a:ea typeface="Arial" panose="020B0604020202020204" pitchFamily="34" charset="0"/>
                <a:cs typeface="B Nazanin" panose="00000400000000000000" pitchFamily="2" charset="-78"/>
              </a:rPr>
              <a:t> کتابی درباره فراتحلیلی منتشر کرد فراتحلیلی روشی است که به کمک آن میتوان تفاوت های موجود در تحقیقات انجام یافته را استنتاج کرد و در رسیدن به نتایج کلی و کاربردی از آن بهره جست</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با توجه به تعدد و تنوع هدف ،جامعه طرح تحقیق روشها و متغیرها و عوامل بیشمار دیگر یافته های برخی تحقیقات در علوم انسانی و اجتماعی دارای ثبات و اعتبار نیستند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فقط ده مطالعه و پژوهش مي تواند کفایت موضوعی را نشان دهد به شرط آنکه نتایج آنها همدیگر را تأیید کنند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کلید اصلی فراتحلیلی تفکر است و واحد تجزیه و تحلیل آن از مطالعات (نتایج آنها )گرفته می شود</a:t>
            </a:r>
            <a:endParaRPr lang="fa-IR"/>
          </a:p>
        </p:txBody>
      </p:sp>
    </p:spTree>
    <p:extLst>
      <p:ext uri="{BB962C8B-B14F-4D97-AF65-F5344CB8AC3E}">
        <p14:creationId xmlns:p14="http://schemas.microsoft.com/office/powerpoint/2010/main" val="2547882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nSpc>
                <a:spcPct val="107000"/>
              </a:lnSpc>
              <a:spcAft>
                <a:spcPts val="800"/>
              </a:spcAft>
            </a:pP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در حالی که واحد تجزیه و تحلیل هر یک از مطالعات ،مذکور آزمودنی ها( نمونه های آماری)</a:t>
            </a:r>
            <a:r>
              <a:rPr lang="ar-SA" sz="2600" baseline="30000">
                <a:solidFill>
                  <a:prstClr val="black"/>
                </a:solidFill>
                <a:latin typeface="Arial" panose="020B0604020202020204" pitchFamily="34" charset="0"/>
                <a:ea typeface="Arial" panose="020B0604020202020204" pitchFamily="34" charset="0"/>
                <a:cs typeface="B Nazanin" panose="00000400000000000000" pitchFamily="2" charset="-78"/>
              </a:rPr>
              <a:t>3</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 هستند</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اصل اساسی و عملی در فراتحلیلی عبارت است از ترکیب نتایج تحقیقات مختلف و متعدد به طور نظام مند و استخراج نتایج جدید و منجم و حذف آنچه موجب سوگیری در</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نتایج</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آنها</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می</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شود</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اما</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فراتحلیلی</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آماری</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با</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گردآوری</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و</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تجزیه</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و</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تحلیل</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اطلاعات</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آماری</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تحقیقات</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به</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شیوه</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طبقه</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بندی</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و</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محاسبه</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شاخص</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هایی</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مانند</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میانگین</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و</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اجرای</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آزمونها</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مانند</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مجذور</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خی</a:t>
            </a:r>
            <a:r>
              <a:rPr lang="ar-SA" sz="2600" baseline="30000">
                <a:solidFill>
                  <a:prstClr val="black"/>
                </a:solidFill>
                <a:latin typeface="Arial" panose="020B0604020202020204" pitchFamily="34" charset="0"/>
                <a:ea typeface="Arial" panose="020B0604020202020204" pitchFamily="34" charset="0"/>
                <a:cs typeface="B Nazanin" panose="00000400000000000000" pitchFamily="2" charset="-78"/>
              </a:rPr>
              <a:t>4</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انجام</a:t>
            </a: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می شود.</a:t>
            </a:r>
            <a:endParaRPr lang="en-US" sz="19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848069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گلاس (</a:t>
            </a:r>
            <a:r>
              <a:rPr lang="fa-IR" smtClean="0">
                <a:effectLst/>
                <a:latin typeface="Arial" panose="020B0604020202020204" pitchFamily="34" charset="0"/>
                <a:ea typeface="Arial" panose="020B0604020202020204" pitchFamily="34" charset="0"/>
                <a:cs typeface="B Nazanin" panose="00000400000000000000" pitchFamily="2" charset="-78"/>
              </a:rPr>
              <a:t>۱۹۷۷)</a:t>
            </a:r>
            <a:r>
              <a:rPr lang="fa-IR">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می گوید "رویکردی که با ادغام و ترکیب نتایج با عنوان فراتحلیلی توجه دارد چیزی بیش از روشی برای تحلیل دادهها نیست که در آن دادههای متعلق به تجارب پژوهشگران به صورت کمی خلاصه می شود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در تحقیق فراتحلیلی محقق با ثبت ويژگيها و یافته های توده ای از تحقیقات در قالب مفاهیم کمی آنها را آماده استفاده از روش های نیرومند آماری میکند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از نظر پیچیدگی روشها سه روش مختلف در فراتحلیل آماری وجود دارد که عبارتند از: </a:t>
            </a:r>
            <a:r>
              <a:rPr lang="fa-IR" smtClean="0">
                <a:effectLst/>
                <a:latin typeface="Arial" panose="020B0604020202020204" pitchFamily="34" charset="0"/>
                <a:ea typeface="Arial" panose="020B0604020202020204" pitchFamily="34" charset="0"/>
                <a:cs typeface="B Nazanin" panose="00000400000000000000" pitchFamily="2" charset="-78"/>
              </a:rPr>
              <a:t>۱</a:t>
            </a:r>
            <a:r>
              <a:rPr lang="en-US" smtClean="0">
                <a:effectLst/>
                <a:latin typeface="Arial" panose="020B0604020202020204" pitchFamily="34" charset="0"/>
                <a:ea typeface="Arial" panose="020B0604020202020204" pitchFamily="34" charset="0"/>
                <a:cs typeface="B Nazanin" panose="00000400000000000000" pitchFamily="2" charset="-78"/>
              </a:rPr>
              <a:t>_ </a:t>
            </a:r>
            <a:r>
              <a:rPr lang="ar-SA" smtClean="0">
                <a:effectLst/>
                <a:latin typeface="Arial" panose="020B0604020202020204" pitchFamily="34" charset="0"/>
                <a:ea typeface="Arial" panose="020B0604020202020204" pitchFamily="34" charset="0"/>
                <a:cs typeface="B Nazanin" panose="00000400000000000000" pitchFamily="2" charset="-78"/>
              </a:rPr>
              <a:t>عوامل بحراني</a:t>
            </a:r>
            <a:r>
              <a:rPr lang="ar-SA" baseline="30000" smtClean="0">
                <a:effectLst/>
                <a:latin typeface="Arial" panose="020B0604020202020204" pitchFamily="34" charset="0"/>
                <a:ea typeface="Arial" panose="020B0604020202020204" pitchFamily="34" charset="0"/>
                <a:cs typeface="B Nazanin" panose="00000400000000000000" pitchFamily="2" charset="-78"/>
              </a:rPr>
              <a:t>1</a:t>
            </a:r>
            <a:r>
              <a:rPr lang="ar-SA" smtClean="0">
                <a:effectLst/>
                <a:latin typeface="Arial" panose="020B0604020202020204" pitchFamily="34" charset="0"/>
                <a:ea typeface="Arial" panose="020B0604020202020204" pitchFamily="34" charset="0"/>
                <a:cs typeface="B Nazanin" panose="00000400000000000000" pitchFamily="2" charset="-78"/>
              </a:rPr>
              <a:t> ، </a:t>
            </a:r>
            <a:r>
              <a:rPr lang="fa-IR" smtClean="0">
                <a:effectLst/>
                <a:latin typeface="Arial" panose="020B0604020202020204" pitchFamily="34" charset="0"/>
                <a:ea typeface="Arial" panose="020B0604020202020204" pitchFamily="34" charset="0"/>
                <a:cs typeface="B Nazanin" panose="00000400000000000000" pitchFamily="2" charset="-78"/>
              </a:rPr>
              <a:t>۲-</a:t>
            </a:r>
            <a:r>
              <a:rPr lang="ar-SA" smtClean="0">
                <a:effectLst/>
                <a:latin typeface="Arial" panose="020B0604020202020204" pitchFamily="34" charset="0"/>
                <a:ea typeface="Arial" panose="020B0604020202020204" pitchFamily="34" charset="0"/>
                <a:cs typeface="B Nazanin" panose="00000400000000000000" pitchFamily="2" charset="-78"/>
              </a:rPr>
              <a:t> تركيب نتایج</a:t>
            </a:r>
            <a:r>
              <a:rPr lang="ar-SA" baseline="30000" smtClean="0">
                <a:effectLst/>
                <a:latin typeface="Arial" panose="020B0604020202020204" pitchFamily="34" charset="0"/>
                <a:ea typeface="Arial" panose="020B0604020202020204" pitchFamily="34" charset="0"/>
                <a:cs typeface="B Nazanin" panose="00000400000000000000" pitchFamily="2" charset="-78"/>
              </a:rPr>
              <a:t>2</a:t>
            </a:r>
            <a:r>
              <a:rPr lang="ar-SA" smtClean="0">
                <a:effectLst/>
                <a:latin typeface="Arial" panose="020B0604020202020204" pitchFamily="34" charset="0"/>
                <a:ea typeface="Arial" panose="020B0604020202020204" pitchFamily="34" charset="0"/>
                <a:cs typeface="B Nazanin" panose="00000400000000000000" pitchFamily="2" charset="-78"/>
              </a:rPr>
              <a:t> ، </a:t>
            </a:r>
            <a:r>
              <a:rPr lang="fa-IR" smtClean="0">
                <a:effectLst/>
                <a:latin typeface="Arial" panose="020B0604020202020204" pitchFamily="34" charset="0"/>
                <a:ea typeface="Arial" panose="020B0604020202020204" pitchFamily="34" charset="0"/>
                <a:cs typeface="B Nazanin" panose="00000400000000000000" pitchFamily="2" charset="-78"/>
              </a:rPr>
              <a:t>۳-</a:t>
            </a:r>
            <a:r>
              <a:rPr lang="ar-SA" smtClean="0">
                <a:effectLst/>
                <a:latin typeface="Arial" panose="020B0604020202020204" pitchFamily="34" charset="0"/>
                <a:ea typeface="Arial" panose="020B0604020202020204" pitchFamily="34" charset="0"/>
                <a:cs typeface="B Nazanin" panose="00000400000000000000" pitchFamily="2" charset="-78"/>
              </a:rPr>
              <a:t> روش بیزین</a:t>
            </a:r>
            <a:r>
              <a:rPr lang="ar-SA" baseline="30000" smtClean="0">
                <a:effectLst/>
                <a:latin typeface="Arial" panose="020B0604020202020204" pitchFamily="34" charset="0"/>
                <a:ea typeface="Arial" panose="020B0604020202020204" pitchFamily="34" charset="0"/>
                <a:cs typeface="B Nazanin" panose="00000400000000000000" pitchFamily="2" charset="-78"/>
              </a:rPr>
              <a:t>3</a:t>
            </a:r>
            <a:r>
              <a:rPr lang="ar-SA" smtClean="0">
                <a:effectLst/>
                <a:latin typeface="Arial" panose="020B0604020202020204" pitchFamily="34" charset="0"/>
                <a:ea typeface="Arial" panose="020B0604020202020204" pitchFamily="34" charset="0"/>
                <a:cs typeface="B Nazanin" panose="00000400000000000000" pitchFamily="2" charset="-78"/>
              </a:rPr>
              <a:t>. هر یک از روش ها دارای مراحل مواتب و فرمول هایی می باشند (</a:t>
            </a:r>
            <a:r>
              <a:rPr lang="fa-IR" smtClean="0">
                <a:effectLst/>
                <a:latin typeface="Arial" panose="020B0604020202020204" pitchFamily="34" charset="0"/>
                <a:ea typeface="Arial" panose="020B0604020202020204" pitchFamily="34" charset="0"/>
                <a:cs typeface="B Nazanin" panose="00000400000000000000" pitchFamily="2" charset="-78"/>
              </a:rPr>
              <a:t>۴۲).</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838200" y="4923692"/>
            <a:ext cx="2461846"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تحقیق فراتحلیلی</a:t>
            </a:r>
            <a:endParaRPr lang="fa-IR" b="1">
              <a:solidFill>
                <a:srgbClr val="FF0000"/>
              </a:solidFill>
            </a:endParaRPr>
          </a:p>
        </p:txBody>
      </p:sp>
    </p:spTree>
    <p:extLst>
      <p:ext uri="{BB962C8B-B14F-4D97-AF65-F5344CB8AC3E}">
        <p14:creationId xmlns:p14="http://schemas.microsoft.com/office/powerpoint/2010/main" val="1868665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مطالعات فراتحلیلی</a:t>
            </a:r>
            <a:r>
              <a:rPr lang="ar-SA" b="1" smtClean="0">
                <a:effectLst/>
                <a:latin typeface="Arial" panose="020B0604020202020204" pitchFamily="34" charset="0"/>
                <a:ea typeface="Arial" panose="020B0604020202020204" pitchFamily="34" charset="0"/>
                <a:cs typeface="B Nazanin" panose="00000400000000000000" pitchFamily="2" charset="-78"/>
              </a:rPr>
              <a:t> </a:t>
            </a:r>
            <a:r>
              <a:rPr lang="en-US" sz="3600" smtClean="0">
                <a:effectLst/>
                <a:latin typeface="Calibri" panose="020F0502020204030204" pitchFamily="34" charset="0"/>
                <a:ea typeface="Calibri" panose="020F0502020204030204" pitchFamily="34" charset="0"/>
                <a:cs typeface="Arial" panose="020B0604020202020204" pitchFamily="34" charset="0"/>
              </a:rPr>
              <a:t/>
            </a:r>
            <a:br>
              <a:rPr lang="en-US" sz="3600" smtClean="0">
                <a:effectLst/>
                <a:latin typeface="Calibri" panose="020F0502020204030204" pitchFamily="34" charset="0"/>
                <a:ea typeface="Calibri" panose="020F0502020204030204" pitchFamily="34" charset="0"/>
                <a:cs typeface="Arial" panose="020B0604020202020204" pitchFamily="34" charset="0"/>
              </a:rPr>
            </a:br>
            <a:endParaRPr lang="fa-IR"/>
          </a:p>
        </p:txBody>
      </p:sp>
      <p:sp>
        <p:nvSpPr>
          <p:cNvPr id="3" name="Content Placeholder 2"/>
          <p:cNvSpPr>
            <a:spLocks noGrp="1"/>
          </p:cNvSpPr>
          <p:nvPr>
            <p:ph idx="1"/>
          </p:nvPr>
        </p:nvSpPr>
        <p:spPr/>
        <p:txBody>
          <a:bodyPr>
            <a:normAutofit/>
          </a:bodyPr>
          <a:lstStyle/>
          <a:p>
            <a:pPr algn="just">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روش فراتحلیلی بویژه در زمینه مطالعات مربوط به رشد شخصیت در علوم ورزشی کاربرد داشته است</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نخستین بار در شروع قرن بیستم (</a:t>
            </a:r>
            <a:r>
              <a:rPr lang="fa-IR" smtClean="0">
                <a:effectLst/>
                <a:latin typeface="Arial" panose="020B0604020202020204" pitchFamily="34" charset="0"/>
                <a:ea typeface="Arial" panose="020B0604020202020204" pitchFamily="34" charset="0"/>
                <a:cs typeface="B Nazanin" panose="00000400000000000000" pitchFamily="2" charset="-78"/>
              </a:rPr>
              <a:t>۱۹۰۸)</a:t>
            </a:r>
            <a:r>
              <a:rPr lang="ar-SA" smtClean="0">
                <a:effectLst/>
                <a:latin typeface="Arial" panose="020B0604020202020204" pitchFamily="34" charset="0"/>
                <a:ea typeface="Arial" panose="020B0604020202020204" pitchFamily="34" charset="0"/>
                <a:cs typeface="B Nazanin" panose="00000400000000000000" pitchFamily="2" charset="-78"/>
              </a:rPr>
              <a:t>، مطالعۀ تحقیقاتی با استفاده از تجزیه و تحلیل فراتحلیلی آماری توسط هیمنس و ویرسما</a:t>
            </a:r>
            <a:r>
              <a:rPr lang="ar-SA" baseline="30000" smtClean="0">
                <a:effectLst/>
                <a:latin typeface="Arial" panose="020B0604020202020204" pitchFamily="34" charset="0"/>
                <a:ea typeface="Arial" panose="020B0604020202020204" pitchFamily="34" charset="0"/>
                <a:cs typeface="B Nazanin" panose="00000400000000000000" pitchFamily="2" charset="-78"/>
              </a:rPr>
              <a:t>4</a:t>
            </a:r>
            <a:r>
              <a:rPr lang="ar-SA" smtClean="0">
                <a:effectLst/>
                <a:latin typeface="Arial" panose="020B0604020202020204" pitchFamily="34" charset="0"/>
                <a:ea typeface="Arial" panose="020B0604020202020204" pitchFamily="34" charset="0"/>
                <a:cs typeface="B Nazanin" panose="00000400000000000000" pitchFamily="2" charset="-78"/>
              </a:rPr>
              <a:t> از پیشگامان روش تحلیل عوامل صورت پذیرفت </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این محققان زندگینامه </a:t>
            </a:r>
            <a:r>
              <a:rPr lang="fa-IR" smtClean="0">
                <a:effectLst/>
                <a:latin typeface="Arial" panose="020B0604020202020204" pitchFamily="34" charset="0"/>
                <a:ea typeface="Arial" panose="020B0604020202020204" pitchFamily="34" charset="0"/>
                <a:cs typeface="B Nazanin" panose="00000400000000000000" pitchFamily="2" charset="-78"/>
              </a:rPr>
              <a:t>۱۱۰</a:t>
            </a:r>
            <a:r>
              <a:rPr lang="ar-SA" smtClean="0">
                <a:effectLst/>
                <a:latin typeface="Arial" panose="020B0604020202020204" pitchFamily="34" charset="0"/>
                <a:ea typeface="Arial" panose="020B0604020202020204" pitchFamily="34" charset="0"/>
                <a:cs typeface="B Nazanin" panose="00000400000000000000" pitchFamily="2" charset="-78"/>
              </a:rPr>
              <a:t> شخصیت تاریخی را که درباره آنها اطلاعات زیادی وجود داشت، مطالعه و صفات متعدد آنها را در سه صفت اساسی هیجان پذیری</a:t>
            </a:r>
            <a:r>
              <a:rPr lang="ar-SA" baseline="30000" smtClean="0">
                <a:effectLst/>
                <a:latin typeface="Arial" panose="020B0604020202020204" pitchFamily="34" charset="0"/>
                <a:ea typeface="Arial" panose="020B0604020202020204" pitchFamily="34" charset="0"/>
                <a:cs typeface="B Nazanin" panose="00000400000000000000" pitchFamily="2" charset="-78"/>
              </a:rPr>
              <a:t>5</a:t>
            </a:r>
            <a:r>
              <a:rPr lang="ar-SA" smtClean="0">
                <a:effectLst/>
                <a:latin typeface="Arial" panose="020B0604020202020204" pitchFamily="34" charset="0"/>
                <a:ea typeface="Arial" panose="020B0604020202020204" pitchFamily="34" charset="0"/>
                <a:cs typeface="B Nazanin" panose="00000400000000000000" pitchFamily="2" charset="-78"/>
              </a:rPr>
              <a:t> ، کارایی و آهنگی زود آهنگ و دیر آهنگ جمع کردند گلاس و همکارانش، روش فراتحلیلی را تا کنون در مورد بیش از </a:t>
            </a:r>
            <a:r>
              <a:rPr lang="fa-IR" smtClean="0">
                <a:effectLst/>
                <a:latin typeface="Arial" panose="020B0604020202020204" pitchFamily="34" charset="0"/>
                <a:ea typeface="Arial" panose="020B0604020202020204" pitchFamily="34" charset="0"/>
                <a:cs typeface="B Nazanin" panose="00000400000000000000" pitchFamily="2" charset="-78"/>
              </a:rPr>
              <a:t>۱۰۰</a:t>
            </a:r>
            <a:r>
              <a:rPr lang="ar-SA" smtClean="0">
                <a:effectLst/>
                <a:latin typeface="Arial" panose="020B0604020202020204" pitchFamily="34" charset="0"/>
                <a:ea typeface="Arial" panose="020B0604020202020204" pitchFamily="34" charset="0"/>
                <a:cs typeface="B Nazanin" panose="00000400000000000000" pitchFamily="2" charset="-78"/>
              </a:rPr>
              <a:t> مطالعه به کار گرفته</a:t>
            </a:r>
            <a:r>
              <a:rPr lang="en-US" smtClean="0">
                <a:effectLst/>
                <a:latin typeface="Arial" panose="020B0604020202020204" pitchFamily="34" charset="0"/>
                <a:ea typeface="Arial" panose="020B0604020202020204" pitchFamily="34" charset="0"/>
                <a:cs typeface="B Nazanin" panose="00000400000000000000" pitchFamily="2" charset="-78"/>
              </a:rPr>
              <a:t>.</a:t>
            </a:r>
            <a:r>
              <a:rPr lang="ar-SA" smtClean="0">
                <a:effectLst/>
                <a:latin typeface="Arial" panose="020B0604020202020204" pitchFamily="34" charset="0"/>
                <a:ea typeface="Arial" panose="020B0604020202020204" pitchFamily="34" charset="0"/>
                <a:cs typeface="B Nazanin" panose="00000400000000000000" pitchFamily="2" charset="-78"/>
              </a:rPr>
              <a:t>اند شاخص آماری آنها برای محاسبه "اندازه اثر</a:t>
            </a:r>
            <a:r>
              <a:rPr lang="ar-SA" baseline="30000" smtClean="0">
                <a:effectLst/>
                <a:latin typeface="Arial" panose="020B0604020202020204" pitchFamily="34" charset="0"/>
                <a:ea typeface="Arial" panose="020B0604020202020204" pitchFamily="34" charset="0"/>
                <a:cs typeface="B Nazanin" panose="00000400000000000000" pitchFamily="2" charset="-78"/>
              </a:rPr>
              <a:t>6</a:t>
            </a:r>
            <a:r>
              <a:rPr lang="ar-SA" smtClean="0">
                <a:effectLst/>
                <a:latin typeface="Arial" panose="020B0604020202020204" pitchFamily="34" charset="0"/>
                <a:ea typeface="Arial" panose="020B0604020202020204" pitchFamily="34" charset="0"/>
                <a:cs typeface="B Nazanin" panose="00000400000000000000" pitchFamily="2" charset="-78"/>
              </a:rPr>
              <a:t>" با فرمول زیر انجام شده است (</a:t>
            </a:r>
            <a:r>
              <a:rPr lang="fa-IR" smtClean="0">
                <a:effectLst/>
                <a:latin typeface="Arial" panose="020B0604020202020204" pitchFamily="34" charset="0"/>
                <a:ea typeface="Arial" panose="020B0604020202020204" pitchFamily="34" charset="0"/>
                <a:cs typeface="B Nazanin" panose="00000400000000000000" pitchFamily="2" charset="-78"/>
              </a:rPr>
              <a:t>۲۸</a:t>
            </a:r>
            <a:r>
              <a:rPr lang="ar-SA" smtClean="0">
                <a:effectLst/>
                <a:latin typeface="Arial" panose="020B0604020202020204" pitchFamily="34" charset="0"/>
                <a:ea typeface="Arial" panose="020B0604020202020204" pitchFamily="34" charset="0"/>
                <a:cs typeface="B Nazanin" panose="00000400000000000000" pitchFamily="2" charset="-78"/>
              </a:rPr>
              <a:t>و </a:t>
            </a:r>
            <a:r>
              <a:rPr lang="fa-IR" smtClean="0">
                <a:effectLst/>
                <a:latin typeface="Arial" panose="020B0604020202020204" pitchFamily="34" charset="0"/>
                <a:ea typeface="Arial" panose="020B0604020202020204" pitchFamily="34" charset="0"/>
                <a:cs typeface="B Nazanin" panose="00000400000000000000" pitchFamily="2" charset="-78"/>
              </a:rPr>
              <a:t>۳۶):</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63743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درایتون</a:t>
            </a:r>
            <a:r>
              <a:rPr lang="ar-SA" baseline="30000" smtClean="0">
                <a:effectLst/>
                <a:latin typeface="Arial" panose="020B0604020202020204" pitchFamily="34" charset="0"/>
                <a:ea typeface="Arial" panose="020B0604020202020204" pitchFamily="34" charset="0"/>
                <a:cs typeface="B Nazanin" panose="00000400000000000000" pitchFamily="2" charset="-78"/>
              </a:rPr>
              <a:t>7</a:t>
            </a:r>
            <a:r>
              <a:rPr lang="ar-SA" smtClean="0">
                <a:effectLst/>
                <a:latin typeface="Arial" panose="020B0604020202020204" pitchFamily="34" charset="0"/>
                <a:ea typeface="Arial" panose="020B0604020202020204" pitchFamily="34" charset="0"/>
                <a:cs typeface="B Nazanin" panose="00000400000000000000" pitchFamily="2" charset="-78"/>
              </a:rPr>
              <a:t>(</a:t>
            </a:r>
            <a:r>
              <a:rPr lang="fa-IR" smtClean="0">
                <a:effectLst/>
                <a:latin typeface="Arial" panose="020B0604020202020204" pitchFamily="34" charset="0"/>
                <a:ea typeface="Arial" panose="020B0604020202020204" pitchFamily="34" charset="0"/>
                <a:cs typeface="B Nazanin" panose="00000400000000000000" pitchFamily="2" charset="-78"/>
              </a:rPr>
              <a:t>۱۹۸۷</a:t>
            </a:r>
            <a:r>
              <a:rPr lang="fa-IR">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 متغير مستقل آموزش انفرادی ریاضی در  مقایسه با آموزش سنتی و متغیر وابسته پیشرفت تحصیلی در ریاضی را مطالعه فراتحلیل کرد</a:t>
            </a:r>
            <a:r>
              <a:rPr lang="en-US" smtClean="0">
                <a:effectLst/>
                <a:latin typeface="Arial" panose="020B0604020202020204" pitchFamily="34" charset="0"/>
                <a:ea typeface="Arial" panose="020B0604020202020204" pitchFamily="34" charset="0"/>
                <a:cs typeface="B Nazanin" panose="00000400000000000000" pitchFamily="2" charset="-78"/>
              </a:rPr>
              <a:t>.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روزنتال</a:t>
            </a:r>
            <a:r>
              <a:rPr lang="ar-SA" baseline="30000" smtClean="0">
                <a:effectLst/>
                <a:latin typeface="Arial" panose="020B0604020202020204" pitchFamily="34" charset="0"/>
                <a:ea typeface="Arial" panose="020B0604020202020204" pitchFamily="34" charset="0"/>
                <a:cs typeface="B Nazanin" panose="00000400000000000000" pitchFamily="2" charset="-78"/>
              </a:rPr>
              <a:t>8</a:t>
            </a:r>
            <a:r>
              <a:rPr lang="ar-SA" smtClean="0">
                <a:effectLst/>
                <a:latin typeface="Arial" panose="020B0604020202020204" pitchFamily="34" charset="0"/>
                <a:ea typeface="Arial" panose="020B0604020202020204" pitchFamily="34" charset="0"/>
                <a:cs typeface="B Nazanin" panose="00000400000000000000" pitchFamily="2" charset="-78"/>
              </a:rPr>
              <a:t> (</a:t>
            </a:r>
            <a:r>
              <a:rPr lang="fa-IR" smtClean="0">
                <a:effectLst/>
                <a:latin typeface="Arial" panose="020B0604020202020204" pitchFamily="34" charset="0"/>
                <a:ea typeface="Arial" panose="020B0604020202020204" pitchFamily="34" charset="0"/>
                <a:cs typeface="B Nazanin" panose="00000400000000000000" pitchFamily="2" charset="-78"/>
              </a:rPr>
              <a:t>۱۹۸۹)</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در مطالعات فراتحلیلی خود به این نتیجه رسید که برای دست یافتن به نتیجه خنثی یا خطای نمونه گیری مناسب و منطقی، نمونه ای به حجم </a:t>
            </a:r>
            <a:r>
              <a:rPr lang="fa-IR" smtClean="0">
                <a:effectLst/>
                <a:latin typeface="Arial" panose="020B0604020202020204" pitchFamily="34" charset="0"/>
                <a:ea typeface="Arial" panose="020B0604020202020204" pitchFamily="34" charset="0"/>
                <a:cs typeface="B Nazanin" panose="00000400000000000000" pitchFamily="2" charset="-78"/>
              </a:rPr>
              <a:t>۵۰۰۰</a:t>
            </a:r>
            <a:r>
              <a:rPr lang="ar-SA" smtClean="0">
                <a:effectLst/>
                <a:latin typeface="Arial" panose="020B0604020202020204" pitchFamily="34" charset="0"/>
                <a:ea typeface="Arial" panose="020B0604020202020204" pitchFamily="34" charset="0"/>
                <a:cs typeface="B Nazanin" panose="00000400000000000000" pitchFamily="2" charset="-78"/>
              </a:rPr>
              <a:t> تحقیق لازم است</a:t>
            </a:r>
            <a:r>
              <a:rPr lang="en-US" smtClean="0">
                <a:effectLst/>
                <a:latin typeface="Arial" panose="020B0604020202020204" pitchFamily="34" charset="0"/>
                <a:ea typeface="Arial" panose="020B0604020202020204" pitchFamily="34" charset="0"/>
                <a:cs typeface="B Nazanin" panose="00000400000000000000" pitchFamily="2" charset="-78"/>
              </a:rPr>
              <a:t>.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41996988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ويليامز</a:t>
            </a:r>
            <a:r>
              <a:rPr lang="ar-SA" baseline="30000" smtClean="0">
                <a:effectLst/>
                <a:latin typeface="Arial" panose="020B0604020202020204" pitchFamily="34" charset="0"/>
                <a:ea typeface="Arial" panose="020B0604020202020204" pitchFamily="34" charset="0"/>
                <a:cs typeface="B Nazanin" panose="00000400000000000000" pitchFamily="2" charset="-78"/>
              </a:rPr>
              <a:t>1</a:t>
            </a:r>
            <a:r>
              <a:rPr lang="ar-SA" smtClean="0">
                <a:effectLst/>
                <a:latin typeface="Arial" panose="020B0604020202020204" pitchFamily="34" charset="0"/>
                <a:ea typeface="Arial" panose="020B0604020202020204" pitchFamily="34" charset="0"/>
                <a:cs typeface="B Nazanin" panose="00000400000000000000" pitchFamily="2" charset="-78"/>
              </a:rPr>
              <a:t> (</a:t>
            </a:r>
            <a:r>
              <a:rPr lang="fa-IR" smtClean="0">
                <a:effectLst/>
                <a:latin typeface="Arial" panose="020B0604020202020204" pitchFamily="34" charset="0"/>
                <a:ea typeface="Arial" panose="020B0604020202020204" pitchFamily="34" charset="0"/>
                <a:cs typeface="B Nazanin" panose="00000400000000000000" pitchFamily="2" charset="-78"/>
              </a:rPr>
              <a:t>۱۹۷۸)</a:t>
            </a:r>
            <a:r>
              <a:rPr lang="fa-IR">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با روش فراتحلیلی تحقیقات مربوط به شخصیت ورزشکاران را مورد مطالعه قرار داد و به این نتیجه رسید که ورزشکاران ،مؤنث پر مدعاتر سلطه ،جوتر خود کفاتر مستقل تر ، پرخاشگرتر تو دارتر و از انگیزههای پیشرفت بیشتری برخوردار بوده و به طور میانگین هیجانات </a:t>
            </a:r>
            <a:r>
              <a:rPr lang="fa-IR">
                <a:latin typeface="Calibri" panose="020F050202020403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کمتری دارند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Tree>
    <p:extLst>
      <p:ext uri="{BB962C8B-B14F-4D97-AF65-F5344CB8AC3E}">
        <p14:creationId xmlns:p14="http://schemas.microsoft.com/office/powerpoint/2010/main" val="2468988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لندرز و فلتز</a:t>
            </a:r>
            <a:r>
              <a:rPr lang="ar-SA" sz="2600" baseline="30000">
                <a:solidFill>
                  <a:prstClr val="black"/>
                </a:solidFill>
                <a:latin typeface="Arial" panose="020B0604020202020204" pitchFamily="34" charset="0"/>
                <a:ea typeface="Arial" panose="020B0604020202020204" pitchFamily="34" charset="0"/>
                <a:cs typeface="B Nazanin" panose="00000400000000000000" pitchFamily="2" charset="-78"/>
              </a:rPr>
              <a:t>2</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fa-IR" sz="2600">
                <a:solidFill>
                  <a:prstClr val="black"/>
                </a:solidFill>
                <a:latin typeface="Arial" panose="020B0604020202020204" pitchFamily="34" charset="0"/>
                <a:ea typeface="Arial" panose="020B0604020202020204" pitchFamily="34" charset="0"/>
                <a:cs typeface="B Nazanin" panose="00000400000000000000" pitchFamily="2" charset="-78"/>
              </a:rPr>
              <a:t>۱۹۸۳) </a:t>
            </a:r>
            <a:r>
              <a:rPr lang="fa-IR"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فراتحلیل کاملی در زمینه تمرینهای ذهنی انجام دادند</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آنها </a:t>
            </a:r>
            <a:r>
              <a:rPr lang="fa-IR" sz="2600">
                <a:solidFill>
                  <a:prstClr val="black"/>
                </a:solidFill>
                <a:latin typeface="Arial" panose="020B0604020202020204" pitchFamily="34" charset="0"/>
                <a:ea typeface="Arial" panose="020B0604020202020204" pitchFamily="34" charset="0"/>
                <a:cs typeface="B Nazanin" panose="00000400000000000000" pitchFamily="2" charset="-78"/>
              </a:rPr>
              <a:t>۶۰</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 تحقیق مختلف را که </a:t>
            </a:r>
            <a:r>
              <a:rPr lang="fa-IR" sz="2600">
                <a:solidFill>
                  <a:prstClr val="black"/>
                </a:solidFill>
                <a:latin typeface="Arial" panose="020B0604020202020204" pitchFamily="34" charset="0"/>
                <a:ea typeface="Arial" panose="020B0604020202020204" pitchFamily="34" charset="0"/>
                <a:cs typeface="B Nazanin" panose="00000400000000000000" pitchFamily="2" charset="-78"/>
              </a:rPr>
              <a:t>۲۶</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 مورد از آنها انتشار یافته و </a:t>
            </a:r>
            <a:r>
              <a:rPr lang="fa-IR" sz="2600">
                <a:solidFill>
                  <a:prstClr val="black"/>
                </a:solidFill>
                <a:latin typeface="Arial" panose="020B0604020202020204" pitchFamily="34" charset="0"/>
                <a:ea typeface="Arial" panose="020B0604020202020204" pitchFamily="34" charset="0"/>
                <a:cs typeface="B Nazanin" panose="00000400000000000000" pitchFamily="2" charset="-78"/>
              </a:rPr>
              <a:t>۱۴۶</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 اندازه اثر برای آنها محاسبه شده بود، مورد بررسی قرار دادند</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بقیه تحقیقات به رسالههای دورههای کارشناسی و دکتری مربوط می شد</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آنها به نتایج جالبی دست یافتند مبنی بر اینکه تکالیف شناختی به آزمایشهای ذهنی کمتری نسبت به تكاليف حرکتی و قدرتی نیازمنداند با توجه به نتایج و نیز مطالعات و تحقیقات تجربی و پایان نامه های کارشناسی ارشد و دکتری در زمینه موضوعات مربوط به تربیت بدنی و بویژه رشد و یادگیری حرکتی و تأثیر آن بر جنبههای مختلف رشد شخصیت از جمله رشد اجتماعی، مطالعات فراتحلیلی برای ارزیابی و جمع بندی نتایج در ایران بسیار ضروری است (</a:t>
            </a:r>
            <a:r>
              <a:rPr lang="fa-IR" sz="2600">
                <a:solidFill>
                  <a:prstClr val="black"/>
                </a:solidFill>
                <a:latin typeface="Arial" panose="020B0604020202020204" pitchFamily="34" charset="0"/>
                <a:ea typeface="Arial" panose="020B0604020202020204" pitchFamily="34" charset="0"/>
                <a:cs typeface="B Nazanin" panose="00000400000000000000" pitchFamily="2" charset="-78"/>
              </a:rPr>
              <a:t>۱۷</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 و</a:t>
            </a:r>
            <a:r>
              <a:rPr lang="fa-IR" sz="2600">
                <a:solidFill>
                  <a:prstClr val="black"/>
                </a:solidFill>
                <a:latin typeface="Arial" panose="020B0604020202020204" pitchFamily="34" charset="0"/>
                <a:ea typeface="Arial" panose="020B0604020202020204" pitchFamily="34" charset="0"/>
                <a:cs typeface="B Nazanin" panose="00000400000000000000" pitchFamily="2" charset="-78"/>
              </a:rPr>
              <a:t>۲۸).</a:t>
            </a:r>
            <a:endParaRPr lang="en-US" sz="19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1167618" y="5205046"/>
            <a:ext cx="2743200" cy="92846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600" b="1">
                <a:solidFill>
                  <a:srgbClr val="FF0000"/>
                </a:solidFill>
                <a:latin typeface="Arial" panose="020B0604020202020204" pitchFamily="34" charset="0"/>
                <a:ea typeface="Arial" panose="020B0604020202020204" pitchFamily="34" charset="0"/>
                <a:cs typeface="B Nazanin" panose="00000400000000000000" pitchFamily="2" charset="-78"/>
              </a:rPr>
              <a:t>مطالعات فراتحلیلی</a:t>
            </a:r>
            <a:endParaRPr lang="fa-IR" b="1">
              <a:solidFill>
                <a:srgbClr val="FF0000"/>
              </a:solidFill>
            </a:endParaRPr>
          </a:p>
        </p:txBody>
      </p:sp>
    </p:spTree>
    <p:extLst>
      <p:ext uri="{BB962C8B-B14F-4D97-AF65-F5344CB8AC3E}">
        <p14:creationId xmlns:p14="http://schemas.microsoft.com/office/powerpoint/2010/main" val="4264512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نتایج و یافته های تحقیق</a:t>
            </a:r>
            <a:endParaRPr lang="fa-IR">
              <a:solidFill>
                <a:srgbClr val="FF0000"/>
              </a:solidFill>
            </a:endParaRPr>
          </a:p>
        </p:txBody>
      </p:sp>
      <p:sp>
        <p:nvSpPr>
          <p:cNvPr id="3" name="Content Placeholder 2"/>
          <p:cNvSpPr>
            <a:spLocks noGrp="1"/>
          </p:cNvSpPr>
          <p:nvPr>
            <p:ph idx="1"/>
          </p:nvPr>
        </p:nvSpPr>
        <p:spPr/>
        <p:txBody>
          <a:bodyPr>
            <a:normAutofit/>
          </a:bodyPr>
          <a:lstStyle/>
          <a:p>
            <a:pPr algn="just">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از دهه های </a:t>
            </a:r>
            <a:r>
              <a:rPr lang="fa-IR" smtClean="0">
                <a:effectLst/>
                <a:latin typeface="Arial" panose="020B0604020202020204" pitchFamily="34" charset="0"/>
                <a:ea typeface="Arial" panose="020B0604020202020204" pitchFamily="34" charset="0"/>
                <a:cs typeface="B Nazanin" panose="00000400000000000000" pitchFamily="2" charset="-78"/>
              </a:rPr>
              <a:t>۶۰</a:t>
            </a:r>
            <a:r>
              <a:rPr lang="ar-SA" smtClean="0">
                <a:effectLst/>
                <a:latin typeface="Arial" panose="020B0604020202020204" pitchFamily="34" charset="0"/>
                <a:ea typeface="Arial" panose="020B0604020202020204" pitchFamily="34" charset="0"/>
                <a:cs typeface="B Nazanin" panose="00000400000000000000" pitchFamily="2" charset="-78"/>
              </a:rPr>
              <a:t> و </a:t>
            </a:r>
            <a:r>
              <a:rPr lang="fa-IR" smtClean="0">
                <a:effectLst/>
                <a:latin typeface="Arial" panose="020B0604020202020204" pitchFamily="34" charset="0"/>
                <a:ea typeface="Arial" panose="020B0604020202020204" pitchFamily="34" charset="0"/>
                <a:cs typeface="B Nazanin" panose="00000400000000000000" pitchFamily="2" charset="-78"/>
              </a:rPr>
              <a:t>۷۰</a:t>
            </a:r>
            <a:r>
              <a:rPr lang="ar-SA" smtClean="0">
                <a:effectLst/>
                <a:latin typeface="Arial" panose="020B0604020202020204" pitchFamily="34" charset="0"/>
                <a:ea typeface="Arial" panose="020B0604020202020204" pitchFamily="34" charset="0"/>
                <a:cs typeface="B Nazanin" panose="00000400000000000000" pitchFamily="2" charset="-78"/>
              </a:rPr>
              <a:t> ،میلادی ،پژوهشهای فراوانی در زمینه بررسی تعامل رشد حرکتی و رشد اجتماعی به طور کلی و مفاهیم و مولفههای گوناگون رشد اجتماعی مثل ،سازگاری برونگرایی رشد شخصیت اجتماعی، روحیه ،گروهی رقابت و مراحل و عوامل آن در جریان رشد حرکتی اجتماعی شدن از طریق درونی کردن</a:t>
            </a:r>
            <a:r>
              <a:rPr lang="ar-SA" baseline="30000" smtClean="0">
                <a:effectLst/>
                <a:latin typeface="Arial" panose="020B0604020202020204" pitchFamily="34" charset="0"/>
                <a:ea typeface="Arial" panose="020B0604020202020204" pitchFamily="34" charset="0"/>
                <a:cs typeface="B Nazanin" panose="00000400000000000000" pitchFamily="2" charset="-78"/>
              </a:rPr>
              <a:t>3</a:t>
            </a:r>
            <a:r>
              <a:rPr lang="ar-SA" smtClean="0">
                <a:effectLst/>
                <a:latin typeface="Arial" panose="020B0604020202020204" pitchFamily="34" charset="0"/>
                <a:ea typeface="Arial" panose="020B0604020202020204" pitchFamily="34" charset="0"/>
                <a:cs typeface="B Nazanin" panose="00000400000000000000" pitchFamily="2" charset="-78"/>
              </a:rPr>
              <a:t> یا تعامل اجتماعی</a:t>
            </a:r>
            <a:r>
              <a:rPr lang="ar-SA" baseline="30000" smtClean="0">
                <a:effectLst/>
                <a:latin typeface="Arial" panose="020B0604020202020204" pitchFamily="34" charset="0"/>
                <a:ea typeface="Arial" panose="020B0604020202020204" pitchFamily="34" charset="0"/>
                <a:cs typeface="B Nazanin" panose="00000400000000000000" pitchFamily="2" charset="-78"/>
              </a:rPr>
              <a:t>4</a:t>
            </a:r>
            <a:r>
              <a:rPr lang="ar-SA" smtClean="0">
                <a:effectLst/>
                <a:latin typeface="Arial" panose="020B0604020202020204" pitchFamily="34" charset="0"/>
                <a:ea typeface="Arial" panose="020B0604020202020204" pitchFamily="34" charset="0"/>
                <a:cs typeface="B Nazanin" panose="00000400000000000000" pitchFamily="2" charset="-78"/>
              </a:rPr>
              <a:t> و اجتماعی شدن توسط ورزش</a:t>
            </a:r>
            <a:r>
              <a:rPr lang="ar-SA" baseline="30000" smtClean="0">
                <a:effectLst/>
                <a:latin typeface="Arial" panose="020B0604020202020204" pitchFamily="34" charset="0"/>
                <a:ea typeface="Arial" panose="020B0604020202020204" pitchFamily="34" charset="0"/>
                <a:cs typeface="B Nazanin" panose="00000400000000000000" pitchFamily="2" charset="-78"/>
              </a:rPr>
              <a:t>5</a:t>
            </a:r>
            <a:r>
              <a:rPr lang="ar-SA" smtClean="0">
                <a:effectLst/>
                <a:latin typeface="Arial" panose="020B0604020202020204" pitchFamily="34" charset="0"/>
                <a:ea typeface="Arial" panose="020B0604020202020204" pitchFamily="34" charset="0"/>
                <a:cs typeface="B Nazanin" panose="00000400000000000000" pitchFamily="2" charset="-78"/>
              </a:rPr>
              <a:t> یا اجتماعی شدن ورزشی و موضوعات مشابه دیگر انجام شد (</a:t>
            </a:r>
            <a:r>
              <a:rPr lang="fa-IR" smtClean="0">
                <a:effectLst/>
                <a:latin typeface="Arial" panose="020B0604020202020204" pitchFamily="34" charset="0"/>
                <a:ea typeface="Arial" panose="020B0604020202020204" pitchFamily="34" charset="0"/>
                <a:cs typeface="B Nazanin" panose="00000400000000000000" pitchFamily="2" charset="-78"/>
              </a:rPr>
              <a:t>۴۳</a:t>
            </a:r>
            <a:r>
              <a:rPr lang="fa-IR">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 </a:t>
            </a:r>
            <a:r>
              <a:rPr lang="fa-IR" smtClean="0">
                <a:effectLst/>
                <a:latin typeface="Arial" panose="020B0604020202020204" pitchFamily="34" charset="0"/>
                <a:ea typeface="Arial" panose="020B0604020202020204" pitchFamily="34" charset="0"/>
                <a:cs typeface="B Nazanin" panose="00000400000000000000" pitchFamily="2" charset="-78"/>
              </a:rPr>
              <a:t>۴۷)</a:t>
            </a:r>
            <a:r>
              <a:rPr lang="fa-IR">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برخی از پژوهش های انجام یافته عبارتند از </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en-US" smtClean="0">
                <a:effectLst/>
                <a:latin typeface="B Nazanin" panose="00000400000000000000" pitchFamily="2" charset="-78"/>
                <a:ea typeface="Arial" panose="020B0604020202020204" pitchFamily="34" charset="0"/>
                <a:cs typeface="Arial" panose="020B0604020202020204" pitchFamily="34" charset="0"/>
              </a:rPr>
              <a:t>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p:txBody>
      </p:sp>
      <p:sp>
        <p:nvSpPr>
          <p:cNvPr id="4" name="Flowchart: Process 3"/>
          <p:cNvSpPr/>
          <p:nvPr/>
        </p:nvSpPr>
        <p:spPr>
          <a:xfrm>
            <a:off x="838200" y="4543864"/>
            <a:ext cx="3882683"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رشد شخصیت اجتماعی</a:t>
            </a:r>
            <a:endParaRPr lang="fa-IR" b="1">
              <a:solidFill>
                <a:srgbClr val="FF0000"/>
              </a:solidFill>
            </a:endParaRPr>
          </a:p>
        </p:txBody>
      </p:sp>
    </p:spTree>
    <p:extLst>
      <p:ext uri="{BB962C8B-B14F-4D97-AF65-F5344CB8AC3E}">
        <p14:creationId xmlns:p14="http://schemas.microsoft.com/office/powerpoint/2010/main" val="1973750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مدلهای نظری ،مارتند گالاهو و ایساکس، مورد فراتحلیلی قرار گرفته که در آنها کما بیش در مورد رشد اجتماعی </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حرکتی با مفاهیم و مؤلفه ها ،اهداف، ابعاد فرایندها، عوامل و مراحل مختلف بحث شده است و نکات اشتراک و افتراق در آنها به چشم می خورد از یافته های تحقیقاتی، نتایج تعدادی از رساله ها مورد بررسی فراتحلیلی قرار گرفت که نشان دهنده همو بودن نتایج آنها، سوگیری احتمالی، یک سویه بودن و اثبات تعامل رشد حرکتی و اجتماعی است</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ضرورت توجه بیشتر به این زمینه اصلی رشد و گسترش متون آموزشی و مطالعات پژوهشی استفاده از روش فراتحلیلی در مطالعات شخصیت شناسی ورزشی و رشد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اجتماعی </a:t>
            </a:r>
            <a:r>
              <a:rPr lang="ar-SA" sz="2600" smtClean="0">
                <a:solidFill>
                  <a:prstClr val="black"/>
                </a:solidFill>
                <a:latin typeface="Arial" panose="020B0604020202020204" pitchFamily="34" charset="0"/>
                <a:ea typeface="Arial" panose="020B0604020202020204" pitchFamily="34" charset="0"/>
                <a:cs typeface="B Nazanin" panose="00000400000000000000" pitchFamily="2" charset="-78"/>
              </a:rPr>
              <a:t>مرگی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احساس می شود</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 </a:t>
            </a:r>
            <a:endParaRPr lang="fa-IR" sz="2600" smtClean="0">
              <a:solidFill>
                <a:prstClr val="black"/>
              </a:solidFill>
              <a:latin typeface="Arial" panose="020B0604020202020204" pitchFamily="34" charset="0"/>
              <a:ea typeface="Arial" panose="020B0604020202020204" pitchFamily="34" charset="0"/>
              <a:cs typeface="B Nazanin" panose="00000400000000000000" pitchFamily="2" charset="-78"/>
            </a:endParaRPr>
          </a:p>
          <a:p>
            <a:pPr lvl="0" algn="just"/>
            <a:r>
              <a:rPr lang="en-US" sz="26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2600">
                <a:solidFill>
                  <a:prstClr val="black"/>
                </a:solidFill>
                <a:latin typeface="Calibri" panose="020F0502020204030204" pitchFamily="34" charset="0"/>
                <a:ea typeface="Calibri" panose="020F0502020204030204" pitchFamily="34" charset="0"/>
                <a:cs typeface="B Nazanin" panose="00000400000000000000" pitchFamily="2" charset="-78"/>
              </a:rPr>
            </a:br>
            <a:endParaRPr lang="fa-IR" sz="2600">
              <a:solidFill>
                <a:prstClr val="black"/>
              </a:solidFill>
            </a:endParaRPr>
          </a:p>
          <a:p>
            <a:endParaRPr lang="fa-IR"/>
          </a:p>
        </p:txBody>
      </p:sp>
      <p:sp>
        <p:nvSpPr>
          <p:cNvPr id="4" name="Flowchart: Process 3"/>
          <p:cNvSpPr/>
          <p:nvPr/>
        </p:nvSpPr>
        <p:spPr>
          <a:xfrm>
            <a:off x="838200" y="4572000"/>
            <a:ext cx="3657600" cy="139270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600" b="1">
                <a:solidFill>
                  <a:srgbClr val="FF0000"/>
                </a:solidFill>
                <a:latin typeface="Arial" panose="020B0604020202020204" pitchFamily="34" charset="0"/>
                <a:ea typeface="Arial" panose="020B0604020202020204" pitchFamily="34" charset="0"/>
                <a:cs typeface="B Nazanin" panose="00000400000000000000" pitchFamily="2" charset="-78"/>
              </a:rPr>
              <a:t>تعامل رشد حرکتی و اجتماعی</a:t>
            </a:r>
            <a:endParaRPr lang="fa-IR" b="1">
              <a:solidFill>
                <a:srgbClr val="FF0000"/>
              </a:solidFill>
            </a:endParaRPr>
          </a:p>
        </p:txBody>
      </p:sp>
    </p:spTree>
    <p:extLst>
      <p:ext uri="{BB962C8B-B14F-4D97-AF65-F5344CB8AC3E}">
        <p14:creationId xmlns:p14="http://schemas.microsoft.com/office/powerpoint/2010/main" val="253359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جانسون (</a:t>
            </a:r>
            <a:r>
              <a:rPr lang="fa-IR" sz="2600">
                <a:solidFill>
                  <a:prstClr val="black"/>
                </a:solidFill>
                <a:latin typeface="Arial" panose="020B0604020202020204" pitchFamily="34" charset="0"/>
                <a:ea typeface="Arial" panose="020B0604020202020204" pitchFamily="34" charset="0"/>
                <a:cs typeface="B Nazanin" panose="00000400000000000000" pitchFamily="2" charset="-78"/>
              </a:rPr>
              <a:t>۱۹۷۹)،</a:t>
            </a:r>
            <a:r>
              <a:rPr lang="fa-IR"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سازگاری اجتماعی از طریق تجارب ورزشی شریف (</a:t>
            </a:r>
            <a:r>
              <a:rPr lang="fa-IR" sz="2600">
                <a:solidFill>
                  <a:prstClr val="black"/>
                </a:solidFill>
                <a:latin typeface="Arial" panose="020B0604020202020204" pitchFamily="34" charset="0"/>
                <a:ea typeface="Arial" panose="020B0604020202020204" pitchFamily="34" charset="0"/>
                <a:cs typeface="B Nazanin" panose="00000400000000000000" pitchFamily="2" charset="-78"/>
              </a:rPr>
              <a:t>۱۹۷۳)،</a:t>
            </a:r>
            <a:r>
              <a:rPr lang="fa-IR"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همکاری و رقابت در فعالیتهای حرکتی بسیمور (</a:t>
            </a:r>
            <a:r>
              <a:rPr lang="fa-IR" sz="2600">
                <a:solidFill>
                  <a:prstClr val="black"/>
                </a:solidFill>
                <a:latin typeface="Arial" panose="020B0604020202020204" pitchFamily="34" charset="0"/>
                <a:ea typeface="Arial" panose="020B0604020202020204" pitchFamily="34" charset="0"/>
                <a:cs typeface="B Nazanin" panose="00000400000000000000" pitchFamily="2" charset="-78"/>
              </a:rPr>
              <a:t>۱۹۵۶)،</a:t>
            </a:r>
            <a:r>
              <a:rPr lang="fa-IR"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میزان پذیرش اجتماعی یا مشارکت ورزشی لندرز (</a:t>
            </a:r>
            <a:r>
              <a:rPr lang="fa-IR" sz="2600">
                <a:solidFill>
                  <a:prstClr val="black"/>
                </a:solidFill>
                <a:latin typeface="Arial" panose="020B0604020202020204" pitchFamily="34" charset="0"/>
                <a:ea typeface="Arial" panose="020B0604020202020204" pitchFamily="34" charset="0"/>
                <a:cs typeface="B Nazanin" panose="00000400000000000000" pitchFamily="2" charset="-78"/>
              </a:rPr>
              <a:t>۱۹۷۸)</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 اثر فعالیت ورزشی بر کاهش بزهکاری</a:t>
            </a:r>
            <a:r>
              <a:rPr lang="ar-SA" sz="2600" baseline="30000">
                <a:solidFill>
                  <a:prstClr val="black"/>
                </a:solidFill>
                <a:latin typeface="Arial" panose="020B0604020202020204" pitchFamily="34" charset="0"/>
                <a:ea typeface="Arial" panose="020B0604020202020204" pitchFamily="34" charset="0"/>
                <a:cs typeface="B Nazanin" panose="00000400000000000000" pitchFamily="2" charset="-78"/>
              </a:rPr>
              <a:t>6</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 ؛ استار (</a:t>
            </a:r>
            <a:r>
              <a:rPr lang="fa-IR" sz="2600">
                <a:solidFill>
                  <a:prstClr val="black"/>
                </a:solidFill>
                <a:latin typeface="Arial" panose="020B0604020202020204" pitchFamily="34" charset="0"/>
                <a:ea typeface="Arial" panose="020B0604020202020204" pitchFamily="34" charset="0"/>
                <a:cs typeface="B Nazanin" panose="00000400000000000000" pitchFamily="2" charset="-78"/>
              </a:rPr>
              <a:t>۱۹۷۹)</a:t>
            </a:r>
            <a:r>
              <a:rPr lang="fa-IR"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رابطة موفقیت ورزشی و موفقیت شغلی مارتنز و پترسون (</a:t>
            </a:r>
            <a:r>
              <a:rPr lang="fa-IR" sz="2600">
                <a:solidFill>
                  <a:prstClr val="black"/>
                </a:solidFill>
                <a:latin typeface="Arial" panose="020B0604020202020204" pitchFamily="34" charset="0"/>
                <a:ea typeface="Arial" panose="020B0604020202020204" pitchFamily="34" charset="0"/>
                <a:cs typeface="B Nazanin" panose="00000400000000000000" pitchFamily="2" charset="-78"/>
              </a:rPr>
              <a:t>۱۹۷۱)</a:t>
            </a:r>
            <a:r>
              <a:rPr lang="fa-IR"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اثر همبستگی</a:t>
            </a:r>
            <a:r>
              <a:rPr lang="ar-SA" sz="2600" baseline="30000">
                <a:solidFill>
                  <a:prstClr val="black"/>
                </a:solidFill>
                <a:latin typeface="Arial" panose="020B0604020202020204" pitchFamily="34" charset="0"/>
                <a:ea typeface="Arial" panose="020B0604020202020204" pitchFamily="34" charset="0"/>
                <a:cs typeface="B Nazanin" panose="00000400000000000000" pitchFamily="2" charset="-78"/>
              </a:rPr>
              <a:t>7</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 گروهی در بردهای ورزشی ونکل و کرسیال()</a:t>
            </a:r>
            <a:r>
              <a:rPr lang="fa-IR" sz="2600">
                <a:solidFill>
                  <a:prstClr val="black"/>
                </a:solidFill>
                <a:latin typeface="Arial" panose="020B0604020202020204" pitchFamily="34" charset="0"/>
                <a:ea typeface="Arial" panose="020B0604020202020204" pitchFamily="34" charset="0"/>
                <a:cs typeface="B Nazanin" panose="00000400000000000000" pitchFamily="2" charset="-78"/>
              </a:rPr>
              <a:t>۱۹۸۵</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a:t>
            </a:r>
            <a:endParaRPr lang="fa-IR" sz="2600">
              <a:solidFill>
                <a:prstClr val="black"/>
              </a:solidFill>
            </a:endParaRPr>
          </a:p>
          <a:p>
            <a:endParaRPr lang="fa-IR"/>
          </a:p>
        </p:txBody>
      </p:sp>
      <p:sp>
        <p:nvSpPr>
          <p:cNvPr id="4" name="Flowchart: Process 3"/>
          <p:cNvSpPr/>
          <p:nvPr/>
        </p:nvSpPr>
        <p:spPr>
          <a:xfrm>
            <a:off x="838200" y="3798277"/>
            <a:ext cx="3882683" cy="154744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600" b="1">
                <a:solidFill>
                  <a:srgbClr val="FF0000"/>
                </a:solidFill>
                <a:latin typeface="Arial" panose="020B0604020202020204" pitchFamily="34" charset="0"/>
                <a:ea typeface="Arial" panose="020B0604020202020204" pitchFamily="34" charset="0"/>
                <a:cs typeface="B Nazanin" panose="00000400000000000000" pitchFamily="2" charset="-78"/>
              </a:rPr>
              <a:t>سازگاری اجتماعی</a:t>
            </a:r>
            <a:endParaRPr lang="fa-IR" b="1">
              <a:solidFill>
                <a:srgbClr val="FF0000"/>
              </a:solidFill>
            </a:endParaRPr>
          </a:p>
        </p:txBody>
      </p:sp>
    </p:spTree>
    <p:extLst>
      <p:ext uri="{BB962C8B-B14F-4D97-AF65-F5344CB8AC3E}">
        <p14:creationId xmlns:p14="http://schemas.microsoft.com/office/powerpoint/2010/main" val="9051407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انگیزه کودکان در رقابتهای ورزشی روبرتز(</a:t>
            </a:r>
            <a:r>
              <a:rPr lang="fa-IR">
                <a:cs typeface="B Zar" panose="00000400000000000000" pitchFamily="2" charset="-78"/>
              </a:rPr>
              <a:t>۱۹۸۹)، </a:t>
            </a:r>
            <a:r>
              <a:rPr lang="ar-SA">
                <a:cs typeface="B Zar" panose="00000400000000000000" pitchFamily="2" charset="-78"/>
              </a:rPr>
              <a:t>عوامل ترک ورزش در کودکان رابرتسن (</a:t>
            </a:r>
            <a:r>
              <a:rPr lang="fa-IR">
                <a:cs typeface="B Zar" panose="00000400000000000000" pitchFamily="2" charset="-78"/>
              </a:rPr>
              <a:t>۱۹۹۰)،  </a:t>
            </a:r>
            <a:r>
              <a:rPr lang="ar-SA">
                <a:cs typeface="B Zar" panose="00000400000000000000" pitchFamily="2" charset="-78"/>
              </a:rPr>
              <a:t>اثر والدین بر فعالیتهای ورزشی کودکان رمضانی و الشكلانی (</a:t>
            </a:r>
            <a:r>
              <a:rPr lang="fa-IR">
                <a:cs typeface="B Zar" panose="00000400000000000000" pitchFamily="2" charset="-78"/>
              </a:rPr>
              <a:t>۱۳۷۸)</a:t>
            </a:r>
            <a:r>
              <a:rPr lang="ar-SA">
                <a:cs typeface="B Zar" panose="00000400000000000000" pitchFamily="2" charset="-78"/>
              </a:rPr>
              <a:t>، نقش فعالیت های فرهنگی ورزشی در رشد اجتماعی جوانان؛ رمضاني نژاد (</a:t>
            </a:r>
            <a:r>
              <a:rPr lang="fa-IR">
                <a:cs typeface="B Zar" panose="00000400000000000000" pitchFamily="2" charset="-78"/>
              </a:rPr>
              <a:t>۱۳۷۲)</a:t>
            </a:r>
            <a:r>
              <a:rPr lang="ar-SA">
                <a:cs typeface="B Zar" panose="00000400000000000000" pitchFamily="2" charset="-78"/>
              </a:rPr>
              <a:t>، مقایسه صفات شخصیتی دانشجویان ورزشکار و غیرورزشکار</a:t>
            </a:r>
            <a:r>
              <a:rPr lang="ar-SA">
                <a:cs typeface="B Zar" panose="00000400000000000000" pitchFamily="2" charset="-78"/>
              </a:rPr>
              <a:t>؛ </a:t>
            </a:r>
            <a:endParaRPr lang="fa-IR">
              <a:cs typeface="B Zar" panose="00000400000000000000" pitchFamily="2" charset="-78"/>
            </a:endParaRPr>
          </a:p>
        </p:txBody>
      </p:sp>
      <p:sp>
        <p:nvSpPr>
          <p:cNvPr id="4" name="Flowchart: Process 3"/>
          <p:cNvSpPr/>
          <p:nvPr/>
        </p:nvSpPr>
        <p:spPr>
          <a:xfrm>
            <a:off x="838200" y="3629464"/>
            <a:ext cx="3530991" cy="177252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مقایسه صفات شخصیتی</a:t>
            </a:r>
            <a:endParaRPr lang="fa-IR" b="1">
              <a:solidFill>
                <a:srgbClr val="FF0000"/>
              </a:solidFill>
            </a:endParaRPr>
          </a:p>
        </p:txBody>
      </p:sp>
    </p:spTree>
    <p:extLst>
      <p:ext uri="{BB962C8B-B14F-4D97-AF65-F5344CB8AC3E}">
        <p14:creationId xmlns:p14="http://schemas.microsoft.com/office/powerpoint/2010/main" val="37527108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solidFill>
                  <a:prstClr val="black"/>
                </a:solidFill>
                <a:cs typeface="B Zar" panose="00000400000000000000" pitchFamily="2" charset="-78"/>
              </a:rPr>
              <a:t>ریاحی مهابادی ،(</a:t>
            </a:r>
            <a:r>
              <a:rPr lang="fa-IR">
                <a:solidFill>
                  <a:prstClr val="black"/>
                </a:solidFill>
                <a:cs typeface="B Zar" panose="00000400000000000000" pitchFamily="2" charset="-78"/>
              </a:rPr>
              <a:t>۱۳۷۲) </a:t>
            </a:r>
            <a:r>
              <a:rPr lang="ar-SA">
                <a:solidFill>
                  <a:prstClr val="black"/>
                </a:solidFill>
                <a:cs typeface="B Zar" panose="00000400000000000000" pitchFamily="2" charset="-78"/>
              </a:rPr>
              <a:t>ویژگی های شخصیتی ورزشکاران و غیر ورزشکاران عبدلی (</a:t>
            </a:r>
            <a:r>
              <a:rPr lang="fa-IR">
                <a:solidFill>
                  <a:prstClr val="black"/>
                </a:solidFill>
                <a:cs typeface="B Zar" panose="00000400000000000000" pitchFamily="2" charset="-78"/>
              </a:rPr>
              <a:t>۱۳۷۶) </a:t>
            </a:r>
            <a:r>
              <a:rPr lang="ar-SA">
                <a:solidFill>
                  <a:prstClr val="black"/>
                </a:solidFill>
                <a:cs typeface="B Zar" panose="00000400000000000000" pitchFamily="2" charset="-78"/>
              </a:rPr>
              <a:t>اجتماعی شدن و ایجاد فرهنگ کار گروهی در نوجوانان و جوانان در ورزشهای گروهی؛ قاسمی (</a:t>
            </a:r>
            <a:r>
              <a:rPr lang="fa-IR">
                <a:solidFill>
                  <a:prstClr val="black"/>
                </a:solidFill>
                <a:cs typeface="B Zar" panose="00000400000000000000" pitchFamily="2" charset="-78"/>
              </a:rPr>
              <a:t>۱۳۷۸) </a:t>
            </a:r>
            <a:r>
              <a:rPr lang="ar-SA">
                <a:solidFill>
                  <a:prstClr val="black"/>
                </a:solidFill>
                <a:cs typeface="B Zar" panose="00000400000000000000" pitchFamily="2" charset="-78"/>
              </a:rPr>
              <a:t>مقایسه میزان پرخاشگری ورزشکاران مرد ملي پوش رشته های انفرادی و گروهی؛ میرنصوری( </a:t>
            </a:r>
            <a:r>
              <a:rPr lang="fa-IR">
                <a:solidFill>
                  <a:prstClr val="black"/>
                </a:solidFill>
                <a:cs typeface="B Zar" panose="00000400000000000000" pitchFamily="2" charset="-78"/>
              </a:rPr>
              <a:t>۱۳۷۳) </a:t>
            </a:r>
            <a:r>
              <a:rPr lang="ar-SA">
                <a:solidFill>
                  <a:prstClr val="black"/>
                </a:solidFill>
                <a:cs typeface="B Zar" panose="00000400000000000000" pitchFamily="2" charset="-78"/>
              </a:rPr>
              <a:t>مقايسه صفات شخصیتی ورزشکاران مرد رشته های انفرادی و گروهی ناصح (</a:t>
            </a:r>
            <a:r>
              <a:rPr lang="fa-IR">
                <a:solidFill>
                  <a:prstClr val="black"/>
                </a:solidFill>
                <a:cs typeface="B Zar" panose="00000400000000000000" pitchFamily="2" charset="-78"/>
              </a:rPr>
              <a:t>۱۳۷۵)</a:t>
            </a:r>
            <a:r>
              <a:rPr lang="ar-SA">
                <a:solidFill>
                  <a:prstClr val="black"/>
                </a:solidFill>
                <a:cs typeface="B Zar" panose="00000400000000000000" pitchFamily="2" charset="-78"/>
              </a:rPr>
              <a:t>، اثر ورزش صبحگاهی بر کاهش پرخاشگری کودکان عقب مانده ذهنی خفیف</a:t>
            </a:r>
            <a:endParaRPr lang="fa-IR">
              <a:cs typeface="B Zar" panose="00000400000000000000" pitchFamily="2" charset="-78"/>
            </a:endParaRPr>
          </a:p>
        </p:txBody>
      </p:sp>
      <p:sp>
        <p:nvSpPr>
          <p:cNvPr id="4" name="Flowchart: Process 3"/>
          <p:cNvSpPr/>
          <p:nvPr/>
        </p:nvSpPr>
        <p:spPr>
          <a:xfrm>
            <a:off x="838200" y="4248443"/>
            <a:ext cx="3137095"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فرهنگ کار گروهی</a:t>
            </a:r>
            <a:endParaRPr lang="fa-IR" b="1">
              <a:solidFill>
                <a:srgbClr val="FF0000"/>
              </a:solidFill>
            </a:endParaRPr>
          </a:p>
        </p:txBody>
      </p:sp>
    </p:spTree>
    <p:extLst>
      <p:ext uri="{BB962C8B-B14F-4D97-AF65-F5344CB8AC3E}">
        <p14:creationId xmlns:p14="http://schemas.microsoft.com/office/powerpoint/2010/main" val="41323165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مدل های نظر</a:t>
            </a:r>
            <a:r>
              <a:rPr lang="fa-IR"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ی</a:t>
            </a:r>
            <a:r>
              <a:rPr lang="ar-SA" baseline="30000"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endParaRPr lang="fa-IR">
              <a:solidFill>
                <a:srgbClr val="FF0000"/>
              </a:solidFill>
            </a:endParaRPr>
          </a:p>
        </p:txBody>
      </p:sp>
      <p:sp>
        <p:nvSpPr>
          <p:cNvPr id="3" name="Content Placeholder 2"/>
          <p:cNvSpPr>
            <a:spLocks noGrp="1"/>
          </p:cNvSpPr>
          <p:nvPr>
            <p:ph idx="1"/>
          </p:nvPr>
        </p:nvSpPr>
        <p:spPr/>
        <p:txBody>
          <a:bodyPr>
            <a:normAutofit fontScale="77500" lnSpcReduction="20000"/>
          </a:bodyPr>
          <a:lstStyle/>
          <a:p>
            <a:pPr>
              <a:lnSpc>
                <a:spcPct val="107000"/>
              </a:lnSpc>
              <a:spcAft>
                <a:spcPts val="800"/>
              </a:spcAft>
            </a:pPr>
            <a:r>
              <a:rPr lang="ar-SA" smtClean="0">
                <a:effectLst/>
                <a:latin typeface="Arial" panose="020B0604020202020204" pitchFamily="34" charset="0"/>
                <a:ea typeface="Arial" panose="020B0604020202020204" pitchFamily="34" charset="0"/>
                <a:cs typeface="B Zar" panose="00000400000000000000" pitchFamily="2" charset="-78"/>
              </a:rPr>
              <a:t>با توجه به رویکرد بین رشته،ای در این تحقیق بر ساختار مدلهای نظری در روان شناسی اجتماعی ورزش و بویژه  گرایش تخصصی رشد و یادگیری حرکتی تأكيد مي شود.</a:t>
            </a:r>
            <a:endParaRPr lang="en-US" sz="2000" smtClean="0">
              <a:effectLst/>
              <a:latin typeface="Calibri" panose="020F0502020204030204" pitchFamily="34" charset="0"/>
              <a:ea typeface="Calibri" panose="020F0502020204030204" pitchFamily="34" charset="0"/>
              <a:cs typeface="B Zar" panose="00000400000000000000" pitchFamily="2" charset="-78"/>
            </a:endParaRPr>
          </a:p>
          <a:p>
            <a:pPr>
              <a:lnSpc>
                <a:spcPct val="107000"/>
              </a:lnSpc>
              <a:spcAft>
                <a:spcPts val="800"/>
              </a:spcAft>
            </a:pPr>
            <a:r>
              <a:rPr lang="ar-SA">
                <a:latin typeface="Calibri" panose="020F0502020204030204" pitchFamily="34" charset="0"/>
                <a:ea typeface="Arial" panose="020B0604020202020204" pitchFamily="34" charset="0"/>
                <a:cs typeface="B Zar" panose="00000400000000000000" pitchFamily="2" charset="-78"/>
              </a:rPr>
              <a:t> </a:t>
            </a:r>
            <a:r>
              <a:rPr lang="ar-SA" smtClean="0">
                <a:effectLst/>
                <a:latin typeface="Arial" panose="020B0604020202020204" pitchFamily="34" charset="0"/>
                <a:ea typeface="Arial" panose="020B0604020202020204" pitchFamily="34" charset="0"/>
                <a:cs typeface="B Zar" panose="00000400000000000000" pitchFamily="2" charset="-78"/>
              </a:rPr>
              <a:t>الف- مدل مارتنز مارتنز</a:t>
            </a:r>
            <a:r>
              <a:rPr lang="ar-SA" baseline="30000" smtClean="0">
                <a:effectLst/>
                <a:latin typeface="Arial" panose="020B0604020202020204" pitchFamily="34" charset="0"/>
                <a:ea typeface="Arial" panose="020B0604020202020204" pitchFamily="34" charset="0"/>
                <a:cs typeface="B Zar" panose="00000400000000000000" pitchFamily="2" charset="-78"/>
              </a:rPr>
              <a:t>2</a:t>
            </a:r>
            <a:r>
              <a:rPr lang="ar-SA" smtClean="0">
                <a:effectLst/>
                <a:latin typeface="Arial" panose="020B060402020202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۱۹۷۵)</a:t>
            </a:r>
            <a:r>
              <a:rPr lang="fa-IR">
                <a:latin typeface="Calibri" panose="020F0502020204030204" pitchFamily="34" charset="0"/>
                <a:ea typeface="Arial" panose="020B0604020202020204" pitchFamily="34" charset="0"/>
                <a:cs typeface="B Zar" panose="00000400000000000000" pitchFamily="2" charset="-78"/>
              </a:rPr>
              <a:t> </a:t>
            </a:r>
            <a:r>
              <a:rPr lang="ar-SA" smtClean="0">
                <a:effectLst/>
                <a:latin typeface="Arial" panose="020B0604020202020204" pitchFamily="34" charset="0"/>
                <a:ea typeface="Arial" panose="020B0604020202020204" pitchFamily="34" charset="0"/>
                <a:cs typeface="B Zar" panose="00000400000000000000" pitchFamily="2" charset="-78"/>
              </a:rPr>
              <a:t>در بخش اجتماعی شدن و فعالیت بدنی کتاب خود در مورد این مدل نظری بحث می کند (</a:t>
            </a:r>
            <a:r>
              <a:rPr lang="fa-IR" smtClean="0">
                <a:effectLst/>
                <a:latin typeface="Arial" panose="020B0604020202020204" pitchFamily="34" charset="0"/>
                <a:ea typeface="Arial" panose="020B0604020202020204" pitchFamily="34" charset="0"/>
                <a:cs typeface="B Zar" panose="00000400000000000000" pitchFamily="2" charset="-78"/>
              </a:rPr>
              <a:t>۴۴)</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en-US" sz="2000" smtClean="0">
              <a:effectLst/>
              <a:latin typeface="Calibri" panose="020F0502020204030204" pitchFamily="34" charset="0"/>
              <a:ea typeface="Calibri" panose="020F0502020204030204" pitchFamily="34" charset="0"/>
              <a:cs typeface="B Zar" panose="00000400000000000000" pitchFamily="2" charset="-78"/>
            </a:endParaRPr>
          </a:p>
          <a:p>
            <a:pPr>
              <a:lnSpc>
                <a:spcPct val="107000"/>
              </a:lnSpc>
              <a:spcAft>
                <a:spcPts val="800"/>
              </a:spcAft>
            </a:pPr>
            <a:r>
              <a:rPr lang="fa-IR" smtClean="0">
                <a:effectLst/>
                <a:latin typeface="Arial" panose="020B0604020202020204" pitchFamily="34" charset="0"/>
                <a:ea typeface="Arial" panose="020B0604020202020204" pitchFamily="34" charset="0"/>
                <a:cs typeface="B Zar" panose="00000400000000000000" pitchFamily="2" charset="-78"/>
              </a:rPr>
              <a:t>۱-</a:t>
            </a:r>
            <a:r>
              <a:rPr lang="ar-SA" smtClean="0">
                <a:effectLst/>
                <a:latin typeface="Arial" panose="020B0604020202020204" pitchFamily="34" charset="0"/>
                <a:ea typeface="Arial" panose="020B0604020202020204" pitchFamily="34" charset="0"/>
                <a:cs typeface="B Zar" panose="00000400000000000000" pitchFamily="2" charset="-78"/>
              </a:rPr>
              <a:t> فرایند اجتماعی شدن عبارت است از یادگیری مهارت و دانش و حرکات آمادگی بدنی که تحت تأثیر عواملی چون ،طبقه ،خانواده مدرسه و گروه دوستان قرار دارد</a:t>
            </a:r>
            <a:r>
              <a:rPr lang="en-US" smtClean="0">
                <a:effectLst/>
                <a:latin typeface="Arial" panose="020B0604020202020204" pitchFamily="34" charset="0"/>
                <a:ea typeface="Arial" panose="020B0604020202020204" pitchFamily="34" charset="0"/>
                <a:cs typeface="B Zar" panose="00000400000000000000" pitchFamily="2" charset="-78"/>
              </a:rPr>
              <a:t>.</a:t>
            </a:r>
            <a:endParaRPr lang="en-US" sz="2000" smtClean="0">
              <a:effectLst/>
              <a:latin typeface="Calibri" panose="020F0502020204030204" pitchFamily="34" charset="0"/>
              <a:ea typeface="Calibri" panose="020F0502020204030204" pitchFamily="34" charset="0"/>
              <a:cs typeface="B Zar" panose="00000400000000000000" pitchFamily="2" charset="-78"/>
            </a:endParaRPr>
          </a:p>
          <a:p>
            <a:pPr>
              <a:lnSpc>
                <a:spcPct val="107000"/>
              </a:lnSpc>
              <a:spcAft>
                <a:spcPts val="800"/>
              </a:spcAft>
            </a:pPr>
            <a:r>
              <a:rPr lang="ar-SA">
                <a:latin typeface="Calibri" panose="020F050202020403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۲-</a:t>
            </a:r>
            <a:r>
              <a:rPr lang="ar-SA" smtClean="0">
                <a:effectLst/>
                <a:latin typeface="Arial" panose="020B0604020202020204" pitchFamily="34" charset="0"/>
                <a:ea typeface="Arial" panose="020B0604020202020204" pitchFamily="34" charset="0"/>
                <a:cs typeface="B Zar" panose="00000400000000000000" pitchFamily="2" charset="-78"/>
              </a:rPr>
              <a:t> رقابت ورزشی بین ،افراد موجب تعامل اجتماعی مثبت یا منفی می شود و بازيها مدلهای اجتماعی شدن در جامعه اند</a:t>
            </a:r>
            <a:r>
              <a:rPr lang="en-US" smtClean="0">
                <a:effectLst/>
                <a:latin typeface="Arial" panose="020B0604020202020204" pitchFamily="34" charset="0"/>
                <a:ea typeface="Arial" panose="020B0604020202020204" pitchFamily="34" charset="0"/>
                <a:cs typeface="B Zar" panose="00000400000000000000" pitchFamily="2" charset="-78"/>
              </a:rPr>
              <a:t>.</a:t>
            </a:r>
            <a:endParaRPr lang="en-US" sz="2000" smtClean="0">
              <a:effectLst/>
              <a:latin typeface="Calibri" panose="020F0502020204030204" pitchFamily="34" charset="0"/>
              <a:ea typeface="Calibri" panose="020F0502020204030204" pitchFamily="34" charset="0"/>
              <a:cs typeface="B Zar" panose="00000400000000000000" pitchFamily="2" charset="-78"/>
            </a:endParaRPr>
          </a:p>
          <a:p>
            <a:pPr algn="just">
              <a:lnSpc>
                <a:spcPct val="107000"/>
              </a:lnSpc>
              <a:spcAft>
                <a:spcPts val="800"/>
              </a:spcAft>
            </a:pPr>
            <a:r>
              <a:rPr lang="ar-SA">
                <a:latin typeface="Calibri" panose="020F0502020204030204" pitchFamily="34" charset="0"/>
                <a:ea typeface="Arial" panose="020B0604020202020204" pitchFamily="34" charset="0"/>
                <a:cs typeface="B Zar" panose="00000400000000000000" pitchFamily="2" charset="-78"/>
              </a:rPr>
              <a:t> </a:t>
            </a:r>
            <a:r>
              <a:rPr lang="fa-IR" smtClean="0">
                <a:effectLst/>
                <a:latin typeface="Arial" panose="020B0604020202020204" pitchFamily="34" charset="0"/>
                <a:ea typeface="Arial" panose="020B0604020202020204" pitchFamily="34" charset="0"/>
                <a:cs typeface="B Zar" panose="00000400000000000000" pitchFamily="2" charset="-78"/>
              </a:rPr>
              <a:t>۳ </a:t>
            </a:r>
            <a:r>
              <a:rPr lang="ar-SA" smtClean="0">
                <a:effectLst/>
                <a:latin typeface="Calibri" panose="020F0502020204030204" pitchFamily="34" charset="0"/>
                <a:ea typeface="Arial" panose="020B0604020202020204" pitchFamily="34" charset="0"/>
                <a:cs typeface="B Zar" panose="00000400000000000000" pitchFamily="2" charset="-78"/>
              </a:rPr>
              <a:t>–</a:t>
            </a:r>
            <a:r>
              <a:rPr lang="ar-SA" smtClean="0">
                <a:effectLst/>
                <a:latin typeface="Arial" panose="020B0604020202020204" pitchFamily="34" charset="0"/>
                <a:ea typeface="Arial" panose="020B0604020202020204" pitchFamily="34" charset="0"/>
                <a:cs typeface="B Zar" panose="00000400000000000000" pitchFamily="2" charset="-78"/>
              </a:rPr>
              <a:t> پرخاشگری</a:t>
            </a:r>
            <a:r>
              <a:rPr lang="ar-SA" baseline="30000" smtClean="0">
                <a:effectLst/>
                <a:latin typeface="Arial" panose="020B0604020202020204" pitchFamily="34" charset="0"/>
                <a:ea typeface="Arial" panose="020B0604020202020204" pitchFamily="34" charset="0"/>
                <a:cs typeface="B Zar" panose="00000400000000000000" pitchFamily="2" charset="-78"/>
              </a:rPr>
              <a:t>3</a:t>
            </a:r>
            <a:r>
              <a:rPr lang="ar-SA" smtClean="0">
                <a:effectLst/>
                <a:latin typeface="Arial" panose="020B0604020202020204" pitchFamily="34" charset="0"/>
                <a:ea typeface="Arial" panose="020B0604020202020204" pitchFamily="34" charset="0"/>
                <a:cs typeface="B Zar" panose="00000400000000000000" pitchFamily="2" charset="-78"/>
              </a:rPr>
              <a:t>، بزرگترین مانع اجتماعی شدن ورزشی </a:t>
            </a:r>
            <a:r>
              <a:rPr lang="en-US" smtClean="0">
                <a:effectLst/>
                <a:latin typeface="Arial" panose="020B0604020202020204" pitchFamily="34" charset="0"/>
                <a:ea typeface="Arial" panose="020B0604020202020204" pitchFamily="34" charset="0"/>
                <a:cs typeface="B Zar" panose="00000400000000000000" pitchFamily="2" charset="-78"/>
              </a:rPr>
              <a:t>.</a:t>
            </a:r>
            <a:r>
              <a:rPr lang="ar-SA" smtClean="0">
                <a:effectLst/>
                <a:latin typeface="Arial" panose="020B0604020202020204" pitchFamily="34" charset="0"/>
                <a:ea typeface="Arial" panose="020B0604020202020204" pitchFamily="34" charset="0"/>
                <a:cs typeface="B Zar" panose="00000400000000000000" pitchFamily="2" charset="-78"/>
              </a:rPr>
              <a:t>است تخلیه هیجانات و رفتار ضد اجتماعی در ورزش وجود دارد</a:t>
            </a:r>
            <a:r>
              <a:rPr lang="en-US" smtClean="0">
                <a:effectLst/>
                <a:latin typeface="Arial" panose="020B0604020202020204" pitchFamily="34" charset="0"/>
                <a:ea typeface="Arial" panose="020B0604020202020204" pitchFamily="34" charset="0"/>
                <a:cs typeface="B Zar" panose="00000400000000000000" pitchFamily="2" charset="-78"/>
              </a:rPr>
              <a:t>. </a:t>
            </a:r>
            <a:r>
              <a:rPr lang="en-US" smtClean="0">
                <a:effectLst/>
                <a:latin typeface="Calibri" panose="020F0502020204030204" pitchFamily="34" charset="0"/>
                <a:ea typeface="Calibri" panose="020F0502020204030204" pitchFamily="34" charset="0"/>
                <a:cs typeface="B Zar" panose="00000400000000000000" pitchFamily="2" charset="-78"/>
              </a:rPr>
              <a:t/>
            </a:r>
            <a:br>
              <a:rPr lang="en-US" smtClean="0">
                <a:effectLst/>
                <a:latin typeface="Calibri" panose="020F0502020204030204" pitchFamily="34" charset="0"/>
                <a:ea typeface="Calibri" panose="020F0502020204030204" pitchFamily="34" charset="0"/>
                <a:cs typeface="B Zar" panose="00000400000000000000" pitchFamily="2" charset="-78"/>
              </a:rPr>
            </a:br>
            <a:r>
              <a:rPr lang="fa-IR" smtClean="0">
                <a:effectLst/>
                <a:latin typeface="Arial" panose="020B0604020202020204" pitchFamily="34" charset="0"/>
                <a:ea typeface="Arial" panose="020B0604020202020204" pitchFamily="34" charset="0"/>
                <a:cs typeface="B Zar" panose="00000400000000000000" pitchFamily="2" charset="-78"/>
              </a:rPr>
              <a:t>۴- </a:t>
            </a:r>
            <a:r>
              <a:rPr lang="ar-SA" smtClean="0">
                <a:effectLst/>
                <a:latin typeface="Arial" panose="020B0604020202020204" pitchFamily="34" charset="0"/>
                <a:ea typeface="Arial" panose="020B0604020202020204" pitchFamily="34" charset="0"/>
                <a:cs typeface="B Zar" panose="00000400000000000000" pitchFamily="2" charset="-78"/>
              </a:rPr>
              <a:t>نگرشهای</a:t>
            </a:r>
            <a:r>
              <a:rPr lang="ar-SA" baseline="30000" smtClean="0">
                <a:effectLst/>
                <a:latin typeface="Arial" panose="020B0604020202020204" pitchFamily="34" charset="0"/>
                <a:ea typeface="Arial" panose="020B0604020202020204" pitchFamily="34" charset="0"/>
                <a:cs typeface="B Zar" panose="00000400000000000000" pitchFamily="2" charset="-78"/>
              </a:rPr>
              <a:t>4</a:t>
            </a:r>
            <a:r>
              <a:rPr lang="ar-SA" smtClean="0">
                <a:effectLst/>
                <a:latin typeface="Arial" panose="020B0604020202020204" pitchFamily="34" charset="0"/>
                <a:ea typeface="Arial" panose="020B0604020202020204" pitchFamily="34" charset="0"/>
                <a:cs typeface="B Zar" panose="00000400000000000000" pitchFamily="2" charset="-78"/>
              </a:rPr>
              <a:t> اجتماعی پسندیده و بهنجار و خودپنداره</a:t>
            </a:r>
            <a:r>
              <a:rPr lang="ar-SA" baseline="30000" smtClean="0">
                <a:effectLst/>
                <a:latin typeface="Arial" panose="020B0604020202020204" pitchFamily="34" charset="0"/>
                <a:ea typeface="Arial" panose="020B0604020202020204" pitchFamily="34" charset="0"/>
                <a:cs typeface="B Zar" panose="00000400000000000000" pitchFamily="2" charset="-78"/>
              </a:rPr>
              <a:t>5</a:t>
            </a:r>
            <a:r>
              <a:rPr lang="ar-SA" smtClean="0">
                <a:effectLst/>
                <a:latin typeface="Arial" panose="020B0604020202020204" pitchFamily="34" charset="0"/>
                <a:ea typeface="Arial" panose="020B0604020202020204" pitchFamily="34" charset="0"/>
                <a:cs typeface="B Zar" panose="00000400000000000000" pitchFamily="2" charset="-78"/>
              </a:rPr>
              <a:t> با مشارکت ورزشی در افراد درونی می شود. </a:t>
            </a:r>
            <a:r>
              <a:rPr lang="en-US" smtClean="0">
                <a:effectLst/>
                <a:latin typeface="Calibri" panose="020F0502020204030204" pitchFamily="34" charset="0"/>
                <a:ea typeface="Calibri" panose="020F0502020204030204" pitchFamily="34" charset="0"/>
                <a:cs typeface="B Zar" panose="00000400000000000000" pitchFamily="2" charset="-78"/>
              </a:rPr>
              <a:t/>
            </a:r>
            <a:br>
              <a:rPr lang="en-US" smtClean="0">
                <a:effectLst/>
                <a:latin typeface="Calibri" panose="020F0502020204030204" pitchFamily="34" charset="0"/>
                <a:ea typeface="Calibri" panose="020F0502020204030204" pitchFamily="34" charset="0"/>
                <a:cs typeface="B Zar" panose="00000400000000000000" pitchFamily="2" charset="-78"/>
              </a:rPr>
            </a:br>
            <a:r>
              <a:rPr lang="fa-IR" smtClean="0">
                <a:effectLst/>
                <a:latin typeface="Arial" panose="020B0604020202020204" pitchFamily="34" charset="0"/>
                <a:ea typeface="Arial" panose="020B0604020202020204" pitchFamily="34" charset="0"/>
                <a:cs typeface="B Zar" panose="00000400000000000000" pitchFamily="2" charset="-78"/>
              </a:rPr>
              <a:t>۵ </a:t>
            </a:r>
            <a:r>
              <a:rPr lang="ar-SA" smtClean="0">
                <a:effectLst/>
                <a:latin typeface="Arial" panose="020B0604020202020204" pitchFamily="34" charset="0"/>
                <a:ea typeface="Arial" panose="020B0604020202020204" pitchFamily="34" charset="0"/>
                <a:cs typeface="B Zar" panose="00000400000000000000" pitchFamily="2" charset="-78"/>
              </a:rPr>
              <a:t> - شخصیت شناسی</a:t>
            </a:r>
            <a:r>
              <a:rPr lang="ar-SA" baseline="30000" smtClean="0">
                <a:effectLst/>
                <a:latin typeface="Arial" panose="020B0604020202020204" pitchFamily="34" charset="0"/>
                <a:ea typeface="Arial" panose="020B0604020202020204" pitchFamily="34" charset="0"/>
                <a:cs typeface="B Zar" panose="00000400000000000000" pitchFamily="2" charset="-78"/>
              </a:rPr>
              <a:t>6</a:t>
            </a:r>
            <a:r>
              <a:rPr lang="ar-SA" smtClean="0">
                <a:effectLst/>
                <a:latin typeface="Arial" panose="020B0604020202020204" pitchFamily="34" charset="0"/>
                <a:ea typeface="Arial" panose="020B0604020202020204" pitchFamily="34" charset="0"/>
                <a:cs typeface="B Zar" panose="00000400000000000000" pitchFamily="2" charset="-78"/>
              </a:rPr>
              <a:t> و رشد استعدادهای شخصیتی با فعالیت حرکتی امکان پذیر می گردد</a:t>
            </a:r>
            <a:r>
              <a:rPr lang="en-US" smtClean="0">
                <a:effectLst/>
                <a:latin typeface="Arial" panose="020B0604020202020204" pitchFamily="34" charset="0"/>
                <a:ea typeface="Arial" panose="020B0604020202020204" pitchFamily="34" charset="0"/>
                <a:cs typeface="B Zar" panose="00000400000000000000" pitchFamily="2" charset="-78"/>
              </a:rPr>
              <a:t>. </a:t>
            </a:r>
            <a:endParaRPr lang="en-US" sz="2000" smtClean="0">
              <a:effectLst/>
              <a:latin typeface="Calibri" panose="020F0502020204030204" pitchFamily="34" charset="0"/>
              <a:ea typeface="Calibri" panose="020F0502020204030204" pitchFamily="34" charset="0"/>
              <a:cs typeface="B Zar" panose="00000400000000000000" pitchFamily="2" charset="-78"/>
            </a:endParaRPr>
          </a:p>
          <a:p>
            <a:endParaRPr lang="fa-IR"/>
          </a:p>
        </p:txBody>
      </p:sp>
    </p:spTree>
    <p:extLst>
      <p:ext uri="{BB962C8B-B14F-4D97-AF65-F5344CB8AC3E}">
        <p14:creationId xmlns:p14="http://schemas.microsoft.com/office/powerpoint/2010/main" val="33639360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70000" lnSpcReduction="20000"/>
          </a:bodyPr>
          <a:lstStyle/>
          <a:p>
            <a:pPr algn="ctr">
              <a:lnSpc>
                <a:spcPct val="107000"/>
              </a:lnSpc>
              <a:spcAft>
                <a:spcPts val="800"/>
              </a:spcAft>
            </a:pPr>
            <a:r>
              <a:rPr lang="ar-SA" smtClean="0">
                <a:effectLst/>
                <a:latin typeface="Calibri" panose="020F0502020204030204" pitchFamily="34" charset="0"/>
                <a:ea typeface="Calibri" panose="020F0502020204030204" pitchFamily="34" charset="0"/>
                <a:cs typeface="B Nazanin" panose="00000400000000000000" pitchFamily="2" charset="-78"/>
              </a:rPr>
              <a:t>مدل مارتنز </a:t>
            </a:r>
            <a:r>
              <a:rPr lang="ar-SA">
                <a:latin typeface="Calibri" panose="020F0502020204030204" pitchFamily="34" charset="0"/>
                <a:ea typeface="Calibri" panose="020F0502020204030204" pitchFamily="34" charset="0"/>
              </a:rPr>
              <a:t>–</a:t>
            </a:r>
            <a:r>
              <a:rPr lang="ar-SA" smtClean="0">
                <a:effectLst/>
                <a:latin typeface="Calibri" panose="020F0502020204030204" pitchFamily="34" charset="0"/>
                <a:ea typeface="Calibri" panose="020F0502020204030204" pitchFamily="34" charset="0"/>
                <a:cs typeface="B Nazanin" panose="00000400000000000000" pitchFamily="2" charset="-78"/>
              </a:rPr>
              <a:t> اجتماعی شدن و فعالیت حرکتی</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ب </a:t>
            </a:r>
            <a:r>
              <a:rPr lang="ar-SA">
                <a:latin typeface="Calibri" panose="020F0502020204030204" pitchFamily="34" charset="0"/>
                <a:ea typeface="Arial" panose="020B0604020202020204" pitchFamily="34" charset="0"/>
              </a:rPr>
              <a:t>–</a:t>
            </a:r>
            <a:r>
              <a:rPr lang="ar-SA" smtClean="0">
                <a:effectLst/>
                <a:latin typeface="Arial" panose="020B0604020202020204" pitchFamily="34" charset="0"/>
                <a:ea typeface="Arial" panose="020B0604020202020204" pitchFamily="34" charset="0"/>
                <a:cs typeface="B Nazanin" panose="00000400000000000000" pitchFamily="2" charset="-78"/>
              </a:rPr>
              <a:t> مدل گالاهو(</a:t>
            </a:r>
            <a:r>
              <a:rPr lang="fa-IR" smtClean="0">
                <a:effectLst/>
                <a:latin typeface="Arial" panose="020B0604020202020204" pitchFamily="34" charset="0"/>
                <a:ea typeface="Arial" panose="020B0604020202020204" pitchFamily="34" charset="0"/>
                <a:cs typeface="B Nazanin" panose="00000400000000000000" pitchFamily="2" charset="-78"/>
              </a:rPr>
              <a:t>۲۰۰۲)</a:t>
            </a:r>
            <a:r>
              <a:rPr lang="fa-IR">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گالاهو در فصل اجتماعی شدن ،نوجوان این مدل نظری را مطرح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مي کند (</a:t>
            </a:r>
            <a:r>
              <a:rPr lang="fa-IR" smtClean="0">
                <a:effectLst/>
                <a:latin typeface="Arial" panose="020B0604020202020204" pitchFamily="34" charset="0"/>
                <a:ea typeface="Arial" panose="020B0604020202020204" pitchFamily="34" charset="0"/>
                <a:cs typeface="B Nazanin" panose="00000400000000000000" pitchFamily="2" charset="-78"/>
              </a:rPr>
              <a:t>۴۱)</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fa-IR" smtClean="0">
                <a:effectLst/>
                <a:latin typeface="Arial" panose="020B0604020202020204" pitchFamily="34" charset="0"/>
                <a:ea typeface="Arial" panose="020B0604020202020204" pitchFamily="34" charset="0"/>
                <a:cs typeface="B Nazanin" panose="00000400000000000000" pitchFamily="2" charset="-78"/>
              </a:rPr>
              <a:t>۱ </a:t>
            </a:r>
            <a:r>
              <a:rPr lang="ar-SA" smtClean="0">
                <a:effectLst/>
                <a:latin typeface="Arial" panose="020B0604020202020204" pitchFamily="34" charset="0"/>
                <a:ea typeface="Arial" panose="020B0604020202020204" pitchFamily="34" charset="0"/>
                <a:cs typeface="B Nazanin" panose="00000400000000000000" pitchFamily="2" charset="-78"/>
              </a:rPr>
              <a:t>-اجتماعی شدن ورزشی در طول دوران نوجوانی از اهمیت خاصی برخوردار است.</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mtClean="0">
                <a:effectLst/>
                <a:latin typeface="Arial" panose="020B0604020202020204" pitchFamily="34" charset="0"/>
                <a:ea typeface="Arial" panose="020B0604020202020204" pitchFamily="34" charset="0"/>
                <a:cs typeface="B Nazanin" panose="00000400000000000000" pitchFamily="2" charset="-78"/>
              </a:rPr>
              <a:t>۲- </a:t>
            </a:r>
            <a:r>
              <a:rPr lang="ar-SA" smtClean="0">
                <a:effectLst/>
                <a:latin typeface="Arial" panose="020B0604020202020204" pitchFamily="34" charset="0"/>
                <a:ea typeface="Arial" panose="020B0604020202020204" pitchFamily="34" charset="0"/>
                <a:cs typeface="B Nazanin" panose="00000400000000000000" pitchFamily="2" charset="-78"/>
              </a:rPr>
              <a:t>اجتماعی شدن فرهنگی تحت تأثیر وضعیت اجتماعی نقش اجتماعی و هنجارهای اجتماعی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قرار مي گيرد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fa-IR" sz="2400" b="1" smtClean="0">
                <a:effectLst/>
                <a:latin typeface="B Nazanin" panose="00000400000000000000" pitchFamily="2" charset="-78"/>
                <a:ea typeface="Calibri" panose="020F0502020204030204" pitchFamily="34" charset="0"/>
                <a:cs typeface="B Nazanin" panose="00000400000000000000" pitchFamily="2" charset="-78"/>
              </a:rPr>
              <a:t>۳</a:t>
            </a:r>
            <a:r>
              <a:rPr lang="en-US" sz="2400" b="1" smtClean="0">
                <a:effectLst/>
                <a:latin typeface="B Nazanin" panose="00000400000000000000" pitchFamily="2" charset="-78"/>
                <a:ea typeface="Calibri" panose="020F0502020204030204" pitchFamily="34" charset="0"/>
                <a:cs typeface="Arial" panose="020B0604020202020204" pitchFamily="34" charset="0"/>
              </a:rPr>
              <a:t>-</a:t>
            </a:r>
            <a:r>
              <a:rPr lang="ar-SA" smtClean="0">
                <a:effectLst/>
                <a:latin typeface="Arial" panose="020B0604020202020204" pitchFamily="34" charset="0"/>
                <a:ea typeface="Arial" panose="020B0604020202020204" pitchFamily="34" charset="0"/>
                <a:cs typeface="B Nazanin" panose="00000400000000000000" pitchFamily="2" charset="-78"/>
              </a:rPr>
              <a:t>نوجوانان با تغییرات وضعیت و افزایش نقشها در بازی مواجه می شوند و از جامعه تأثیر پذیرفته و بر آن تأثیر می گذارند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fa-IR" sz="2400" b="1" smtClean="0">
                <a:effectLst/>
                <a:latin typeface="B Nazanin" panose="00000400000000000000" pitchFamily="2" charset="-78"/>
                <a:ea typeface="Calibri" panose="020F0502020204030204" pitchFamily="34" charset="0"/>
                <a:cs typeface="B Nazanin" panose="00000400000000000000" pitchFamily="2" charset="-78"/>
              </a:rPr>
              <a:t>۴</a:t>
            </a:r>
            <a:r>
              <a:rPr lang="en-US" sz="2400" b="1" smtClean="0">
                <a:effectLst/>
                <a:latin typeface="B Nazanin" panose="00000400000000000000" pitchFamily="2" charset="-78"/>
                <a:ea typeface="Calibri" panose="020F0502020204030204" pitchFamily="34" charset="0"/>
                <a:cs typeface="Arial" panose="020B0604020202020204" pitchFamily="34" charset="0"/>
              </a:rPr>
              <a:t>-</a:t>
            </a:r>
            <a:r>
              <a:rPr lang="ar-SA" smtClean="0">
                <a:effectLst/>
                <a:latin typeface="Arial" panose="020B0604020202020204" pitchFamily="34" charset="0"/>
                <a:ea typeface="Arial" panose="020B0604020202020204" pitchFamily="34" charset="0"/>
                <a:cs typeface="B Nazanin" panose="00000400000000000000" pitchFamily="2" charset="-78"/>
              </a:rPr>
              <a:t>عوامل اجتماعی نظیر ،مردم مؤسسات و فعالیتها بر اجتماعی کردن اولیه مؤثرترند</a:t>
            </a:r>
            <a:r>
              <a:rPr lang="en-US" smtClean="0">
                <a:effectLst/>
                <a:latin typeface="Arial" panose="020B0604020202020204" pitchFamily="34" charset="0"/>
                <a:ea typeface="Arial" panose="020B0604020202020204" pitchFamily="34" charset="0"/>
                <a:cs typeface="B Nazanin" panose="00000400000000000000" pitchFamily="2" charset="-78"/>
              </a:rPr>
              <a:t>.</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mtClean="0">
                <a:effectLst/>
                <a:latin typeface="Arial" panose="020B0604020202020204" pitchFamily="34" charset="0"/>
                <a:ea typeface="Arial" panose="020B0604020202020204" pitchFamily="34" charset="0"/>
                <a:cs typeface="B Nazanin" panose="00000400000000000000" pitchFamily="2" charset="-78"/>
              </a:rPr>
              <a:t>۵</a:t>
            </a:r>
            <a:r>
              <a:rPr lang="en-US" smtClean="0">
                <a:effectLst/>
                <a:latin typeface="Arial" panose="020B0604020202020204" pitchFamily="34" charset="0"/>
                <a:ea typeface="Arial" panose="020B0604020202020204" pitchFamily="34" charset="0"/>
                <a:cs typeface="B Nazanin" panose="00000400000000000000" pitchFamily="2" charset="-78"/>
              </a:rPr>
              <a:t>-</a:t>
            </a:r>
            <a:r>
              <a:rPr lang="ar-SA" smtClean="0">
                <a:effectLst/>
                <a:latin typeface="Arial" panose="020B0604020202020204" pitchFamily="34" charset="0"/>
                <a:ea typeface="Arial" panose="020B0604020202020204" pitchFamily="34" charset="0"/>
                <a:cs typeface="B Nazanin" panose="00000400000000000000" pitchFamily="2" charset="-78"/>
              </a:rPr>
              <a:t> بازی ورزش و مسابقه،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ویژگیهای روحیه گروهی عزت ،خود شکل گیری نگرش و رشد اخلاقی را تقویت میکنند</a:t>
            </a:r>
            <a:r>
              <a:rPr lang="en-US" smtClean="0">
                <a:effectLst/>
                <a:latin typeface="Arial" panose="020B0604020202020204" pitchFamily="34" charset="0"/>
                <a:ea typeface="Arial" panose="020B0604020202020204" pitchFamily="34" charset="0"/>
                <a:cs typeface="B Nazanin" panose="00000400000000000000" pitchFamily="2" charset="-78"/>
              </a:rPr>
              <a:t>.</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z="2400" smtClean="0">
                <a:effectLst/>
                <a:latin typeface="B Nazanin" panose="00000400000000000000" pitchFamily="2" charset="-78"/>
                <a:ea typeface="Calibri" panose="020F0502020204030204" pitchFamily="34" charset="0"/>
                <a:cs typeface="B Nazanin" panose="00000400000000000000" pitchFamily="2" charset="-78"/>
              </a:rPr>
              <a:t>٦</a:t>
            </a:r>
            <a:r>
              <a:rPr lang="en-US" sz="2400" smtClean="0">
                <a:effectLst/>
                <a:latin typeface="B Nazanin" panose="00000400000000000000" pitchFamily="2" charset="-78"/>
                <a:ea typeface="Calibri" panose="020F0502020204030204" pitchFamily="34" charset="0"/>
                <a:cs typeface="Arial" panose="020B0604020202020204" pitchFamily="34" charset="0"/>
              </a:rPr>
              <a:t>-</a:t>
            </a:r>
            <a:r>
              <a:rPr lang="ar-SA" smtClean="0">
                <a:effectLst/>
                <a:latin typeface="Arial" panose="020B0604020202020204" pitchFamily="34" charset="0"/>
                <a:ea typeface="Arial" panose="020B0604020202020204" pitchFamily="34" charset="0"/>
                <a:cs typeface="B Nazanin" panose="00000400000000000000" pitchFamily="2" charset="-78"/>
              </a:rPr>
              <a:t> فرایند رشد مستمر و چندوجهی است و توسط اجتماعی شدن فرهنگی تقویت می شود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endParaRPr lang="en-US" sz="20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186363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ج مدل ایساکس</a:t>
            </a:r>
            <a:r>
              <a:rPr lang="ar-SA" baseline="30000" smtClean="0">
                <a:effectLst/>
                <a:latin typeface="Arial" panose="020B0604020202020204" pitchFamily="34" charset="0"/>
                <a:ea typeface="Arial" panose="020B0604020202020204" pitchFamily="34" charset="0"/>
                <a:cs typeface="B Nazanin" panose="00000400000000000000" pitchFamily="2" charset="-78"/>
              </a:rPr>
              <a:t>1</a:t>
            </a:r>
            <a:r>
              <a:rPr lang="ar-SA" smtClean="0">
                <a:effectLst/>
                <a:latin typeface="Arial" panose="020B0604020202020204" pitchFamily="34" charset="0"/>
                <a:ea typeface="Arial" panose="020B0604020202020204" pitchFamily="34" charset="0"/>
                <a:cs typeface="B Nazanin" panose="00000400000000000000" pitchFamily="2" charset="-78"/>
              </a:rPr>
              <a:t> (</a:t>
            </a:r>
            <a:r>
              <a:rPr lang="fa-IR" smtClean="0">
                <a:effectLst/>
                <a:latin typeface="Arial" panose="020B0604020202020204" pitchFamily="34" charset="0"/>
                <a:ea typeface="Arial" panose="020B0604020202020204" pitchFamily="34" charset="0"/>
                <a:cs typeface="B Nazanin" panose="00000400000000000000" pitchFamily="2" charset="-78"/>
              </a:rPr>
              <a:t>۲۰۰۲)</a:t>
            </a:r>
            <a:r>
              <a:rPr lang="ar-SA" smtClean="0">
                <a:effectLst/>
                <a:latin typeface="Arial" panose="020B0604020202020204" pitchFamily="34" charset="0"/>
                <a:ea typeface="Arial" panose="020B0604020202020204" pitchFamily="34" charset="0"/>
                <a:cs typeface="B Nazanin" panose="00000400000000000000" pitchFamily="2" charset="-78"/>
              </a:rPr>
              <a:t>، ایساکس در فصل "رشد حرکتی و اجتماعی" کتاب</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خود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اصول</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زیر</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را</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مطرح</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کند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a:t>
            </a:r>
            <a:r>
              <a:rPr lang="fa-IR" smtClean="0">
                <a:effectLst/>
                <a:latin typeface="Arial" panose="020B0604020202020204" pitchFamily="34" charset="0"/>
                <a:ea typeface="Arial" panose="020B0604020202020204" pitchFamily="34" charset="0"/>
                <a:cs typeface="B Nazanin" panose="00000400000000000000" pitchFamily="2" charset="-78"/>
              </a:rPr>
              <a:t>۴۶)</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Tree>
    <p:extLst>
      <p:ext uri="{BB962C8B-B14F-4D97-AF65-F5344CB8AC3E}">
        <p14:creationId xmlns:p14="http://schemas.microsoft.com/office/powerpoint/2010/main" val="39568674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nSpc>
                <a:spcPct val="107000"/>
              </a:lnSpc>
              <a:spcAft>
                <a:spcPts val="800"/>
              </a:spcAft>
            </a:pPr>
            <a:r>
              <a:rPr lang="ar-SA">
                <a:solidFill>
                  <a:prstClr val="black"/>
                </a:solidFill>
                <a:latin typeface="Arial" panose="020B0604020202020204" pitchFamily="34" charset="0"/>
                <a:ea typeface="Arial" panose="020B0604020202020204" pitchFamily="34" charset="0"/>
                <a:cs typeface="B Nazanin" panose="00000400000000000000" pitchFamily="2" charset="-78"/>
              </a:rPr>
              <a:t>ا</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-رشد</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اجتماعی</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مهم</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ترین</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تسهیل</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کننده</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و</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نیروی</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اصلی</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رشد</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حرکتی</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انسان</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در</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سراسر</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زندگی</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محسوب</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می</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شود</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زیرا</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بر</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نقشهای</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مورد</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انتظار</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،جامعه</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رفتارها</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قوانین</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و</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روحیه</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جمعی</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تأکید</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دارد</a:t>
            </a:r>
            <a:r>
              <a:rPr lang="en-US">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a:solidFill>
                  <a:prstClr val="black"/>
                </a:solidFill>
                <a:latin typeface="Calibri" panose="020F0502020204030204" pitchFamily="34" charset="0"/>
                <a:ea typeface="Arial" panose="020B0604020202020204" pitchFamily="34" charset="0"/>
              </a:rPr>
              <a:t>–</a:t>
            </a:r>
            <a:r>
              <a:rPr lang="fa-IR">
                <a:solidFill>
                  <a:prstClr val="black"/>
                </a:solidFill>
                <a:latin typeface="Arial" panose="020B0604020202020204" pitchFamily="34" charset="0"/>
                <a:ea typeface="Arial" panose="020B0604020202020204" pitchFamily="34" charset="0"/>
                <a:cs typeface="B Nazanin" panose="00000400000000000000" pitchFamily="2" charset="-78"/>
              </a:rPr>
              <a:t>۲-</a:t>
            </a:r>
            <a:r>
              <a:rPr lang="fa-IR">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عزت</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یا</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ارزش</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خود</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ضمن</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تعامل</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اجتماعی</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و</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از</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طریق</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فعالیت</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بدنی</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تقویت</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می</a:t>
            </a:r>
            <a:r>
              <a:rPr lang="ar-SA">
                <a:solidFill>
                  <a:prstClr val="black"/>
                </a:solidFill>
                <a:latin typeface="Calibri" panose="020F0502020204030204" pitchFamily="34" charset="0"/>
                <a:ea typeface="Arial" panose="020B0604020202020204" pitchFamily="34" charset="0"/>
              </a:rPr>
              <a:t>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شود</a:t>
            </a:r>
            <a:r>
              <a:rPr lang="en-US">
                <a:solidFill>
                  <a:prstClr val="black"/>
                </a:solidFill>
                <a:latin typeface="Arial" panose="020B0604020202020204" pitchFamily="34" charset="0"/>
                <a:ea typeface="Arial" panose="020B0604020202020204" pitchFamily="34" charset="0"/>
                <a:cs typeface="B Nazanin" panose="00000400000000000000" pitchFamily="2" charset="-78"/>
              </a:rPr>
              <a:t>. </a:t>
            </a:r>
            <a:endParaRPr lang="en-US" sz="20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25808195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nSpc>
                <a:spcPct val="107000"/>
              </a:lnSpc>
              <a:spcAft>
                <a:spcPts val="800"/>
              </a:spcAft>
            </a:pPr>
            <a:r>
              <a:rPr lang="fa-IR"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فعالیت بدنی و پذیرش اجتماعی به هم مرتبط اند و در همۀ مراحل از کودکی و نوجوانی تا جوانی میانسالی و کهنسالی از مهمترین عناصر مؤثر محسوب میشوند</a:t>
            </a:r>
            <a:r>
              <a:rPr lang="en-US" smtClean="0">
                <a:effectLst/>
                <a:latin typeface="Arial" panose="020B0604020202020204" pitchFamily="34" charset="0"/>
                <a:ea typeface="Arial" panose="020B0604020202020204" pitchFamily="34" charset="0"/>
                <a:cs typeface="B Nazanin" panose="00000400000000000000" pitchFamily="2" charset="-78"/>
              </a:rPr>
              <a:t>.</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z="2400" b="1" smtClean="0">
                <a:effectLst/>
                <a:latin typeface="B Nazanin" panose="00000400000000000000" pitchFamily="2" charset="-78"/>
                <a:ea typeface="Calibri" panose="020F0502020204030204" pitchFamily="34" charset="0"/>
                <a:cs typeface="B Nazanin" panose="00000400000000000000" pitchFamily="2" charset="-78"/>
              </a:rPr>
              <a:t>۴-</a:t>
            </a:r>
            <a:r>
              <a:rPr lang="fa-IR">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عوامل مؤثر بر رشد حرکتی در کودکی عبارتند از ،مدرسه تلویزیون و بویژه بازی و استقلال بدنی </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fa-IR" smtClean="0">
                <a:effectLst/>
                <a:latin typeface="Arial" panose="020B0604020202020204" pitchFamily="34" charset="0"/>
                <a:ea typeface="Arial" panose="020B0604020202020204" pitchFamily="34" charset="0"/>
                <a:cs typeface="B Nazanin" panose="00000400000000000000" pitchFamily="2" charset="-78"/>
              </a:rPr>
              <a:t>۵-</a:t>
            </a:r>
            <a:r>
              <a:rPr lang="ar-SA" smtClean="0">
                <a:effectLst/>
                <a:latin typeface="Arial" panose="020B0604020202020204" pitchFamily="34" charset="0"/>
                <a:ea typeface="Arial" panose="020B0604020202020204" pitchFamily="34" charset="0"/>
                <a:cs typeface="B Nazanin" panose="00000400000000000000" pitchFamily="2" charset="-78"/>
              </a:rPr>
              <a:t> بازی گروهی در خلال کودکی و نوجوانی همبستگی اجتماعی و مهارت های حرکتی را تقویت می کند و رفتارهای احساسی شناختی و حرکتی را توسعه می بخشد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en-US" smtClean="0">
                <a:effectLst/>
                <a:latin typeface="B Nazanin" panose="00000400000000000000" pitchFamily="2" charset="-78"/>
                <a:ea typeface="Arial" panose="020B0604020202020204" pitchFamily="34" charset="0"/>
                <a:cs typeface="Arial" panose="020B0604020202020204" pitchFamily="34" charset="0"/>
              </a:rPr>
              <a:t>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mtClean="0">
                <a:effectLst/>
                <a:latin typeface="B Nazanin" panose="00000400000000000000" pitchFamily="2" charset="-78"/>
                <a:ea typeface="Calibri" panose="020F0502020204030204" pitchFamily="34" charset="0"/>
                <a:cs typeface="B Nazanin" panose="00000400000000000000" pitchFamily="2" charset="-78"/>
              </a:rPr>
              <a:t>٦-</a:t>
            </a:r>
            <a:r>
              <a:rPr lang="ar-SA" sz="2400" smtClean="0">
                <a:effectLst/>
                <a:latin typeface="B Nazanin" panose="00000400000000000000" pitchFamily="2" charset="-78"/>
                <a:ea typeface="Calibri" panose="020F050202020403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در بزرگسالی فعالیتهای بدنی کاهش می یابد با برنامه ریزی و فعالیت حرکتی می توان پیری را به تعویق انداخت.</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41691990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نمونه آماری</a:t>
            </a:r>
            <a:endParaRPr lang="fa-IR">
              <a:solidFill>
                <a:srgbClr val="FF0000"/>
              </a:solidFill>
            </a:endParaRPr>
          </a:p>
        </p:txBody>
      </p:sp>
      <p:sp>
        <p:nvSpPr>
          <p:cNvPr id="3" name="Content Placeholder 2"/>
          <p:cNvSpPr>
            <a:spLocks noGrp="1"/>
          </p:cNvSpPr>
          <p:nvPr>
            <p:ph idx="1"/>
          </p:nvPr>
        </p:nvSpPr>
        <p:spPr/>
        <p:txBody>
          <a:bodyPr/>
          <a:lstStyle/>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در این قسمت </a:t>
            </a:r>
            <a:r>
              <a:rPr lang="fa-IR" smtClean="0">
                <a:effectLst/>
                <a:latin typeface="Arial" panose="020B0604020202020204" pitchFamily="34" charset="0"/>
                <a:ea typeface="Arial" panose="020B0604020202020204" pitchFamily="34" charset="0"/>
                <a:cs typeface="B Nazanin" panose="00000400000000000000" pitchFamily="2" charset="-78"/>
              </a:rPr>
              <a:t>۱۰</a:t>
            </a:r>
            <a:r>
              <a:rPr lang="ar-SA" smtClean="0">
                <a:effectLst/>
                <a:latin typeface="Arial" panose="020B0604020202020204" pitchFamily="34" charset="0"/>
                <a:ea typeface="Arial" panose="020B0604020202020204" pitchFamily="34" charset="0"/>
                <a:cs typeface="B Nazanin" panose="00000400000000000000" pitchFamily="2" charset="-78"/>
              </a:rPr>
              <a:t> تحقیق که به طور مستقیم یا غیر مستقیم در زمینه ارتباط و تعامل رشد حرکتی و اجتماعی انجام شده بررسی فراتحلیلی می شوند</a:t>
            </a:r>
            <a:r>
              <a:rPr lang="en-US" smtClean="0">
                <a:effectLst/>
                <a:latin typeface="Arial" panose="020B0604020202020204" pitchFamily="34" charset="0"/>
                <a:ea typeface="Arial" panose="020B0604020202020204" pitchFamily="34" charset="0"/>
                <a:cs typeface="B Nazanin" panose="00000400000000000000" pitchFamily="2" charset="-78"/>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816560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بحث و نتیجه گیری</a:t>
            </a:r>
            <a:endParaRPr lang="fa-IR">
              <a:solidFill>
                <a:srgbClr val="FF0000"/>
              </a:solidFill>
            </a:endParaRPr>
          </a:p>
        </p:txBody>
      </p:sp>
      <p:sp>
        <p:nvSpPr>
          <p:cNvPr id="3" name="Content Placeholder 2"/>
          <p:cNvSpPr>
            <a:spLocks noGrp="1"/>
          </p:cNvSpPr>
          <p:nvPr>
            <p:ph idx="1"/>
          </p:nvPr>
        </p:nvSpPr>
        <p:spPr/>
        <p:txBody>
          <a:bodyPr>
            <a:normAutofit/>
          </a:bodyPr>
          <a:lstStyle/>
          <a:p>
            <a:pPr algn="just">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رشد اجتماعی، از ابعاد اصلی شخصیت انسان است و در تعامل مستمر با رشد شناختی و ادراکی </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حرکتی از طریق فعالیت های بدنی در مراحل مختلف زندگی و تحت تأثیر عوامل گوناگونی تسریع شده و با سهولت زیاد انجام می پذیرد و فرد را آماده زندگی در اجتماع می کند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رشد اجتماعی موضوعی بین رشته ای است و مورد توجه روان شناسان جامعه شناسان و علمای تعلیم و تربیت است</a:t>
            </a:r>
            <a:endParaRPr lang="fa-IR"/>
          </a:p>
        </p:txBody>
      </p:sp>
      <p:sp>
        <p:nvSpPr>
          <p:cNvPr id="4" name="Flowchart: Process 3"/>
          <p:cNvSpPr/>
          <p:nvPr/>
        </p:nvSpPr>
        <p:spPr>
          <a:xfrm>
            <a:off x="838200" y="4178105"/>
            <a:ext cx="3699803"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رشد شناختی و ادراکی </a:t>
            </a:r>
            <a:r>
              <a:rPr lang="en-US" sz="2800" b="1">
                <a:solidFill>
                  <a:srgbClr val="FF0000"/>
                </a:solidFill>
                <a:latin typeface="Arial" panose="020B0604020202020204" pitchFamily="34" charset="0"/>
                <a:ea typeface="Arial" panose="020B0604020202020204" pitchFamily="34" charset="0"/>
                <a:cs typeface="B Nazanin" panose="00000400000000000000" pitchFamily="2" charset="-78"/>
              </a:rPr>
              <a:t>- </a:t>
            </a: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حرکتی</a:t>
            </a:r>
            <a:endParaRPr lang="fa-IR" b="1">
              <a:solidFill>
                <a:srgbClr val="FF0000"/>
              </a:solidFill>
            </a:endParaRPr>
          </a:p>
        </p:txBody>
      </p:sp>
    </p:spTree>
    <p:extLst>
      <p:ext uri="{BB962C8B-B14F-4D97-AF65-F5344CB8AC3E}">
        <p14:creationId xmlns:p14="http://schemas.microsoft.com/office/powerpoint/2010/main" val="1944431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effectLst/>
                <a:latin typeface="Arial" panose="020B0604020202020204" pitchFamily="34" charset="0"/>
                <a:ea typeface="Arial" panose="020B0604020202020204" pitchFamily="34" charset="0"/>
                <a:cs typeface="B Nazanin" panose="00000400000000000000" pitchFamily="2" charset="-78"/>
              </a:rPr>
              <a:t>واژه های کلیدی </a:t>
            </a:r>
            <a:endParaRPr lang="fa-IR"/>
          </a:p>
        </p:txBody>
      </p:sp>
      <p:sp>
        <p:nvSpPr>
          <p:cNvPr id="3" name="Content Placeholder 2"/>
          <p:cNvSpPr>
            <a:spLocks noGrp="1"/>
          </p:cNvSpPr>
          <p:nvPr>
            <p:ph idx="1"/>
          </p:nvPr>
        </p:nvSpPr>
        <p:spPr/>
        <p:txBody>
          <a:bodyPr/>
          <a:lstStyle/>
          <a:p>
            <a:r>
              <a:rPr lang="ar-SA" smtClean="0">
                <a:effectLst/>
                <a:latin typeface="Arial" panose="020B0604020202020204" pitchFamily="34" charset="0"/>
                <a:ea typeface="Arial" panose="020B0604020202020204" pitchFamily="34" charset="0"/>
                <a:cs typeface="B Nazanin" panose="00000400000000000000" pitchFamily="2" charset="-78"/>
              </a:rPr>
              <a:t>رشد اجتماعی رشد حرکتی، اجتماعی شدن ورزشی مدلهای نظری روش فراتحلیلی شخصیت شناسی ورزشی و تعامل اجتماعی </a:t>
            </a:r>
            <a:endParaRPr lang="fa-IR"/>
          </a:p>
        </p:txBody>
      </p:sp>
    </p:spTree>
    <p:extLst>
      <p:ext uri="{BB962C8B-B14F-4D97-AF65-F5344CB8AC3E}">
        <p14:creationId xmlns:p14="http://schemas.microsoft.com/office/powerpoint/2010/main" val="41439905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و در رشته تربیت بدنی با عنوان رشد اجتماعی </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حرکتی یا اجتماعی شدن ورزشی در حوزه های تخصصی اصول و مبانی روان شناسی ورزشی جامعه شناسی ورزشی و رشد یادگیری حرکتی کمابیش در مورد آن بحث شده است و مدلهای نظری و یافته های تحقیقاتی در این زمینه به چشم مي خورد</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با وجود اهمیت ،مسئله این موضوع تا حد زیادی به صورت جنبی در مطالعات و مباحث رشد و یادگیری حرکتی مطرح شده است و همین مسئله، دامن گستر جریان تک بعدی شدن رشته مي شود و مفهوم تربیت بدنی را در تربیت صرف بدن و یادگیری مهارتها محدود مي سازد</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 </a:t>
            </a:r>
            <a:endParaRPr lang="fa-IR" sz="2600">
              <a:solidFill>
                <a:prstClr val="black"/>
              </a:solidFill>
            </a:endParaRPr>
          </a:p>
          <a:p>
            <a:endParaRPr lang="fa-IR" b="1">
              <a:solidFill>
                <a:srgbClr val="FF0000"/>
              </a:solidFill>
            </a:endParaRPr>
          </a:p>
        </p:txBody>
      </p:sp>
      <p:sp>
        <p:nvSpPr>
          <p:cNvPr id="4" name="Flowchart: Process 3"/>
          <p:cNvSpPr/>
          <p:nvPr/>
        </p:nvSpPr>
        <p:spPr>
          <a:xfrm>
            <a:off x="838200" y="4557933"/>
            <a:ext cx="3559126" cy="139270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600" b="1">
                <a:solidFill>
                  <a:srgbClr val="FF0000"/>
                </a:solidFill>
                <a:latin typeface="Arial" panose="020B0604020202020204" pitchFamily="34" charset="0"/>
                <a:ea typeface="Arial" panose="020B0604020202020204" pitchFamily="34" charset="0"/>
                <a:cs typeface="B Nazanin" panose="00000400000000000000" pitchFamily="2" charset="-78"/>
              </a:rPr>
              <a:t>رشد یادگیری حرکتی</a:t>
            </a:r>
            <a:endParaRPr lang="fa-IR" b="1">
              <a:solidFill>
                <a:srgbClr val="FF0000"/>
              </a:solidFill>
            </a:endParaRPr>
          </a:p>
        </p:txBody>
      </p:sp>
    </p:spTree>
    <p:extLst>
      <p:ext uri="{BB962C8B-B14F-4D97-AF65-F5344CB8AC3E}">
        <p14:creationId xmlns:p14="http://schemas.microsoft.com/office/powerpoint/2010/main" val="3584675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nSpc>
                <a:spcPct val="107000"/>
              </a:lnSpc>
              <a:spcAft>
                <a:spcPts val="800"/>
              </a:spcAft>
            </a:pP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تعامل رشد اجتماعی و رشد حرکتی و در بعدی عمیق تر رشد اجتماعی </a:t>
            </a:r>
            <a:r>
              <a:rPr lang="en-US" sz="18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حرکتی مستلزم شناخت کافی جامع و صحیح ،انسان شخصیت وی، رشد اجتماعی و رشد حرکتی است</a:t>
            </a:r>
            <a:r>
              <a:rPr lang="en-US" sz="18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در زمینه رشد و یادگیری حرکتی مطالعات و تحقیقات وسیعی صورت ،گرفته ولی در مورد رشد و یادگیری اجتماعی و بویژه رشد اجتماعی </a:t>
            </a:r>
            <a:r>
              <a:rPr lang="en-US" sz="18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حرکتی مطالعات علمی فوق العاده اندک است</a:t>
            </a:r>
            <a:r>
              <a:rPr lang="en-US" sz="18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در مطالعات مربوط به شخصیت شناسی ورزشی بخشی از یافته ها به ویژگی های اجتماعی اختصاص یافته است کمبود مطالعات در این زمینه و تقویت تک بعدی شدن رشته تا حد زیادی ناشی از پیچیدگی عمق و دامنه وسیع رشد اجتماعی </a:t>
            </a:r>
            <a:r>
              <a:rPr lang="en-US" sz="18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حرکتی است که گستره مفاهیم، مؤلفه ها، اهداف ابعاد، فرایندها و مراحل و عوامل آن تنوع فراوانی دارد برخی از این مسائل کمابیش توسط دانشمندانی چون ایساکس ،گالاهو ،مارتنز هورن مک فرسون ،آنشل، أهولا، میوود، کواکلی ، کالهون، وایتزمن ، گیدنز و دیگران مورد بحث قرار گرفته است</a:t>
            </a:r>
            <a:r>
              <a:rPr lang="en-US" sz="18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هر چند در برخی منابع رشد و تکامل و یادگیری حرکتی تقریباً سخنی از آنها به میان نیامده است</a:t>
            </a:r>
            <a:r>
              <a:rPr lang="en-US" sz="1800">
                <a:solidFill>
                  <a:prstClr val="black"/>
                </a:solidFill>
                <a:latin typeface="Arial" panose="020B0604020202020204" pitchFamily="34" charset="0"/>
                <a:ea typeface="Arial" panose="020B0604020202020204" pitchFamily="34" charset="0"/>
                <a:cs typeface="B Nazanin" panose="00000400000000000000" pitchFamily="2" charset="-78"/>
              </a:rPr>
              <a:t>.</a:t>
            </a:r>
            <a:endParaRPr lang="en-US" sz="13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1575582" y="4262511"/>
            <a:ext cx="3221501"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a:solidFill>
                  <a:srgbClr val="FF0000"/>
                </a:solidFill>
                <a:latin typeface="Arial" panose="020B0604020202020204" pitchFamily="34" charset="0"/>
                <a:ea typeface="Arial" panose="020B0604020202020204" pitchFamily="34" charset="0"/>
                <a:cs typeface="B Nazanin" panose="00000400000000000000" pitchFamily="2" charset="-78"/>
              </a:rPr>
              <a:t>رشد اجتماعی </a:t>
            </a:r>
            <a:r>
              <a:rPr lang="en-US" b="1">
                <a:solidFill>
                  <a:srgbClr val="FF0000"/>
                </a:solidFill>
                <a:latin typeface="Arial" panose="020B0604020202020204" pitchFamily="34" charset="0"/>
                <a:ea typeface="Arial" panose="020B0604020202020204" pitchFamily="34" charset="0"/>
                <a:cs typeface="B Nazanin" panose="00000400000000000000" pitchFamily="2" charset="-78"/>
              </a:rPr>
              <a:t>- </a:t>
            </a:r>
            <a:r>
              <a:rPr lang="ar-SA" b="1">
                <a:solidFill>
                  <a:srgbClr val="FF0000"/>
                </a:solidFill>
                <a:latin typeface="Arial" panose="020B0604020202020204" pitchFamily="34" charset="0"/>
                <a:ea typeface="Arial" panose="020B0604020202020204" pitchFamily="34" charset="0"/>
                <a:cs typeface="B Nazanin" panose="00000400000000000000" pitchFamily="2" charset="-78"/>
              </a:rPr>
              <a:t>حرکتی</a:t>
            </a:r>
            <a:endParaRPr lang="fa-IR" b="1">
              <a:solidFill>
                <a:srgbClr val="FF0000"/>
              </a:solidFill>
            </a:endParaRPr>
          </a:p>
        </p:txBody>
      </p:sp>
    </p:spTree>
    <p:extLst>
      <p:ext uri="{BB962C8B-B14F-4D97-AF65-F5344CB8AC3E}">
        <p14:creationId xmlns:p14="http://schemas.microsoft.com/office/powerpoint/2010/main" val="5560642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lnSpc>
                <a:spcPct val="107000"/>
              </a:lnSpc>
              <a:spcAft>
                <a:spcPts val="800"/>
              </a:spcAft>
            </a:pP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استقلال مسئولیت پذیری آینده نگری سازگاری ،اجتماعی آمادگی برای آینده شغلی برونگرایی روحیه ،جمعی کسب ،هویت پذیرش ،اجتماعی هنجار سندی شناخت و عزت خود و حتى شناخت و کسب مهارت را از مفاهیم و مؤلفه های رشد اجتماعی برشمرده اند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مراحل رشد اجتماعی در سرتاسر طول عمر و از دوران نوزادی و کودکی و نوجوانی تا دوران جوانی میانسالی و بزرگسالی ادامه دارد و تحت تأثیر خانواده مدرسه پایگاه اجتماعی </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اقتصادی، گروه دوستان، تلویزیون و فعالیت های بدنی قرار می گیرد</a:t>
            </a:r>
            <a:r>
              <a:rPr lang="en-US" smtClean="0">
                <a:effectLst/>
                <a:latin typeface="Arial" panose="020B0604020202020204" pitchFamily="34" charset="0"/>
                <a:ea typeface="Arial" panose="020B0604020202020204" pitchFamily="34" charset="0"/>
                <a:cs typeface="B Nazanin" panose="00000400000000000000" pitchFamily="2" charset="-78"/>
              </a:rPr>
              <a:t>.</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mtClean="0">
                <a:latin typeface="Calibri" panose="020F0502020204030204" pitchFamily="34" charset="0"/>
                <a:ea typeface="Arial" panose="020B0604020202020204" pitchFamily="34" charset="0"/>
              </a:rPr>
              <a:t> </a:t>
            </a:r>
            <a:endParaRPr lang="fa-IR"/>
          </a:p>
        </p:txBody>
      </p:sp>
      <p:sp>
        <p:nvSpPr>
          <p:cNvPr id="4" name="Flowchart: Process 3"/>
          <p:cNvSpPr/>
          <p:nvPr/>
        </p:nvSpPr>
        <p:spPr>
          <a:xfrm>
            <a:off x="1927274" y="4501662"/>
            <a:ext cx="2799471" cy="119575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مسئولیت پذیری</a:t>
            </a:r>
            <a:endParaRPr lang="fa-IR" b="1">
              <a:solidFill>
                <a:srgbClr val="FF0000"/>
              </a:solidFill>
            </a:endParaRPr>
          </a:p>
        </p:txBody>
      </p:sp>
    </p:spTree>
    <p:extLst>
      <p:ext uri="{BB962C8B-B14F-4D97-AF65-F5344CB8AC3E}">
        <p14:creationId xmlns:p14="http://schemas.microsoft.com/office/powerpoint/2010/main" val="9311540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ar-SA" sz="2600">
                <a:solidFill>
                  <a:prstClr val="black"/>
                </a:solidFill>
                <a:latin typeface="Calibri" panose="020F0502020204030204" pitchFamily="34" charset="0"/>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فرایند اجتماعی شدن از طریق درونی شدن ورزشی با تعامل ورزشی است و مفاهیمی چون اجتماعی شدن از طریق ،ورزش به معنای مشارکت در فعالیتهای ورزشی یا تماشای ورزش با مفهوم اجتماعی شدن با پرداختن به ورزش به معنای تحقق مؤلفه های رشد اجتماعی نظیر سازگاری هنجارمندی و مسئولیت پذیری و غیره مرتبط و در عین حال متفاوت است</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a:t>
            </a:r>
            <a:endParaRPr lang="en-US" sz="19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1308295" y="4234375"/>
            <a:ext cx="3207434"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600" b="1">
                <a:solidFill>
                  <a:srgbClr val="FF0000"/>
                </a:solidFill>
                <a:latin typeface="Arial" panose="020B0604020202020204" pitchFamily="34" charset="0"/>
                <a:ea typeface="Arial" panose="020B0604020202020204" pitchFamily="34" charset="0"/>
                <a:cs typeface="B Nazanin" panose="00000400000000000000" pitchFamily="2" charset="-78"/>
              </a:rPr>
              <a:t>هنجارمندی و مسئولیت پذیری</a:t>
            </a:r>
            <a:endParaRPr lang="fa-IR" b="1">
              <a:solidFill>
                <a:srgbClr val="FF0000"/>
              </a:solidFill>
            </a:endParaRPr>
          </a:p>
        </p:txBody>
      </p:sp>
    </p:spTree>
    <p:extLst>
      <p:ext uri="{BB962C8B-B14F-4D97-AF65-F5344CB8AC3E}">
        <p14:creationId xmlns:p14="http://schemas.microsoft.com/office/powerpoint/2010/main" val="13803698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ar-SA" sz="2000">
                <a:solidFill>
                  <a:prstClr val="black"/>
                </a:solidFill>
                <a:latin typeface="Arial" panose="020B0604020202020204" pitchFamily="34" charset="0"/>
                <a:ea typeface="Arial" panose="020B0604020202020204" pitchFamily="34" charset="0"/>
                <a:cs typeface="B Nazanin" panose="00000400000000000000" pitchFamily="2" charset="-78"/>
              </a:rPr>
              <a:t>روش شناسی این مطالعه با توجه به رویکرد بین رشته ای و رویکرد نظری </a:t>
            </a:r>
            <a:r>
              <a:rPr lang="en-US" sz="20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000">
                <a:solidFill>
                  <a:prstClr val="black"/>
                </a:solidFill>
                <a:latin typeface="Arial" panose="020B0604020202020204" pitchFamily="34" charset="0"/>
                <a:ea typeface="Arial" panose="020B0604020202020204" pitchFamily="34" charset="0"/>
                <a:cs typeface="B Nazanin" panose="00000400000000000000" pitchFamily="2" charset="-78"/>
              </a:rPr>
              <a:t>تجربی رشد اجتماعی </a:t>
            </a:r>
            <a:r>
              <a:rPr lang="en-US" sz="20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000">
                <a:solidFill>
                  <a:prstClr val="black"/>
                </a:solidFill>
                <a:latin typeface="Arial" panose="020B0604020202020204" pitchFamily="34" charset="0"/>
                <a:ea typeface="Arial" panose="020B0604020202020204" pitchFamily="34" charset="0"/>
                <a:cs typeface="B Nazanin" panose="00000400000000000000" pitchFamily="2" charset="-78"/>
              </a:rPr>
              <a:t>حرکتی مبتنی بر روش تحقیق فراتحلیل است که نخستین بار گلاس ضمن نگارش مقاله و تدوین کتاب در این ،زمینه آن را در مطالعات فراتحلیلی به کار گرفت روش فراتحلیلی کیفی یا محتوایی با فراتحلیلی کمی یا آماری تفاوت دارد فراتحلیلی ،کیفی، نتایج مطالعات مختلف و نکات اشتراک و افتراق آنها را مورد مطالعه قرار میدهد و مدلهای نظری و یافته های تحقیقی را در مجموعه منسجمی مطرح می کند</a:t>
            </a:r>
            <a:r>
              <a:rPr lang="en-US" sz="2000">
                <a:solidFill>
                  <a:prstClr val="black"/>
                </a:solidFill>
                <a:latin typeface="Arial" panose="020B0604020202020204" pitchFamily="34" charset="0"/>
                <a:ea typeface="Arial" panose="020B0604020202020204" pitchFamily="34" charset="0"/>
                <a:cs typeface="B Nazanin" panose="00000400000000000000" pitchFamily="2" charset="-78"/>
              </a:rPr>
              <a:t>.</a:t>
            </a:r>
            <a:endParaRPr lang="en-US" sz="14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rot="10800000" flipH="1" flipV="1">
            <a:off x="1350496" y="4073298"/>
            <a:ext cx="3868617" cy="155377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latin typeface="Arial" panose="020B0604020202020204" pitchFamily="34" charset="0"/>
                <a:ea typeface="Arial" panose="020B0604020202020204" pitchFamily="34" charset="0"/>
                <a:cs typeface="B Nazanin" panose="00000400000000000000" pitchFamily="2" charset="-78"/>
              </a:rPr>
              <a:t>رشد اجتماعی </a:t>
            </a:r>
            <a:r>
              <a:rPr lang="en-US" sz="2000" b="1">
                <a:solidFill>
                  <a:srgbClr val="FF0000"/>
                </a:solidFill>
                <a:latin typeface="Arial" panose="020B0604020202020204" pitchFamily="34" charset="0"/>
                <a:ea typeface="Arial" panose="020B0604020202020204" pitchFamily="34" charset="0"/>
                <a:cs typeface="B Nazanin" panose="00000400000000000000" pitchFamily="2" charset="-78"/>
              </a:rPr>
              <a:t>- </a:t>
            </a:r>
            <a:r>
              <a:rPr lang="ar-SA" sz="2000" b="1">
                <a:solidFill>
                  <a:srgbClr val="FF0000"/>
                </a:solidFill>
                <a:latin typeface="Arial" panose="020B0604020202020204" pitchFamily="34" charset="0"/>
                <a:ea typeface="Arial" panose="020B0604020202020204" pitchFamily="34" charset="0"/>
                <a:cs typeface="B Nazanin" panose="00000400000000000000" pitchFamily="2" charset="-78"/>
              </a:rPr>
              <a:t>حرکتی</a:t>
            </a:r>
            <a:endParaRPr lang="fa-IR" b="1">
              <a:solidFill>
                <a:srgbClr val="FF0000"/>
              </a:solidFill>
            </a:endParaRPr>
          </a:p>
        </p:txBody>
      </p:sp>
    </p:spTree>
    <p:extLst>
      <p:ext uri="{BB962C8B-B14F-4D97-AF65-F5344CB8AC3E}">
        <p14:creationId xmlns:p14="http://schemas.microsoft.com/office/powerpoint/2010/main" val="29824855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فراتحلیل کمی، در مورد فرمولهای آماری و اندازۀ اثره برای جمع بندی داده های مطالعات مختلف از یک موضوع بحث میکند در این مطالعه از روش فراتحلیلی کیفی یا محتوایی استفاده شد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الف </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بررسی مدلهای نظری در آثار مارتنز گالاهو و ایساکس در حوزه رشد و یادگیری حرکتی نشان می دهد: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 ا- این مدلها همگی بر اهمیت تعامل رشد اجتماعی و رشد حرکتی تأکید می کنند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اما به طور عمده از آن نظر که موجب تسریع و تسهیل جریان رشد حرکتی میشوند لذا یک موضوع جنبی و خدماتی محسوب می شود</a:t>
            </a:r>
            <a:r>
              <a:rPr lang="en-US" smtClean="0">
                <a:effectLst/>
                <a:latin typeface="Arial" panose="020B0604020202020204" pitchFamily="34" charset="0"/>
                <a:ea typeface="Arial" panose="020B0604020202020204" pitchFamily="34" charset="0"/>
                <a:cs typeface="B Nazanin" panose="00000400000000000000" pitchFamily="2" charset="-78"/>
              </a:rPr>
              <a:t>.</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Tree>
    <p:extLst>
      <p:ext uri="{BB962C8B-B14F-4D97-AF65-F5344CB8AC3E}">
        <p14:creationId xmlns:p14="http://schemas.microsoft.com/office/powerpoint/2010/main" val="15122306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z="2400" b="1">
                <a:solidFill>
                  <a:prstClr val="black"/>
                </a:solidFill>
                <a:latin typeface="B Nazanin" panose="00000400000000000000" pitchFamily="2" charset="-78"/>
                <a:ea typeface="Calibri" panose="020F0502020204030204" pitchFamily="34" charset="0"/>
                <a:cs typeface="B Nazanin" panose="00000400000000000000" pitchFamily="2" charset="-78"/>
              </a:rPr>
              <a:t>۲</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 -این مدل ها جامع نیستند و همۀ مفاهیم مؤلفهها ابعاد ،فرایندها، عوامل و مراحل رشد اجتماعی در تعامل با رشد حرکتی را مطرح نمی کنند بلکه بخشی از گستره مائل رشد اجتماعی- حرکتی را مورد بحث قرار می دهند.</a:t>
            </a:r>
            <a:r>
              <a:rPr lang="en-US" sz="24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در مورد ارتباط رشد حرکتی و رشد اجتماعی به عنوان دو فرایند نسبتاً مستقل بحث مي شود و از مفهوم رشد اجتماعی </a:t>
            </a:r>
            <a:r>
              <a:rPr lang="en-US" sz="24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fa-IR" sz="2400" b="1">
                <a:solidFill>
                  <a:prstClr val="black"/>
                </a:solidFill>
                <a:latin typeface="B Nazanin" panose="00000400000000000000" pitchFamily="2" charset="-78"/>
                <a:ea typeface="Calibri" panose="020F0502020204030204" pitchFamily="34" charset="0"/>
                <a:cs typeface="B Nazanin" panose="00000400000000000000" pitchFamily="2" charset="-78"/>
              </a:rPr>
              <a:t>۳</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 - حرکتی تلقی واحدی ارائه نمی کنند این مفهوم می تواند مدل عمیق تر و جامع تری از رشد اجتماعی و تعامل آن را ترسیم کند.</a:t>
            </a:r>
            <a:endParaRPr lang="fa-IR"/>
          </a:p>
        </p:txBody>
      </p:sp>
      <p:sp>
        <p:nvSpPr>
          <p:cNvPr id="4" name="Flowchart: Process 3"/>
          <p:cNvSpPr/>
          <p:nvPr/>
        </p:nvSpPr>
        <p:spPr>
          <a:xfrm>
            <a:off x="1688123" y="3826412"/>
            <a:ext cx="3924886" cy="170219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a:solidFill>
                  <a:srgbClr val="FF0000"/>
                </a:solidFill>
                <a:latin typeface="Arial" panose="020B0604020202020204" pitchFamily="34" charset="0"/>
                <a:ea typeface="Arial" panose="020B0604020202020204" pitchFamily="34" charset="0"/>
                <a:cs typeface="B Nazanin" panose="00000400000000000000" pitchFamily="2" charset="-78"/>
              </a:rPr>
              <a:t>رشد حرکتی و رشد اجتماعی</a:t>
            </a:r>
            <a:endParaRPr lang="fa-IR" b="1">
              <a:solidFill>
                <a:srgbClr val="FF0000"/>
              </a:solidFill>
            </a:endParaRPr>
          </a:p>
        </p:txBody>
      </p:sp>
    </p:spTree>
    <p:extLst>
      <p:ext uri="{BB962C8B-B14F-4D97-AF65-F5344CB8AC3E}">
        <p14:creationId xmlns:p14="http://schemas.microsoft.com/office/powerpoint/2010/main" val="141907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r>
              <a:rPr lang="fa-IR" sz="2400" b="1">
                <a:solidFill>
                  <a:prstClr val="black"/>
                </a:solidFill>
                <a:latin typeface="B Nazanin" panose="00000400000000000000" pitchFamily="2" charset="-78"/>
                <a:ea typeface="Calibri" panose="020F0502020204030204" pitchFamily="34" charset="0"/>
                <a:cs typeface="B Nazanin" panose="00000400000000000000" pitchFamily="2" charset="-78"/>
              </a:rPr>
              <a:t>۴-</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 نکات اشتراک مدلهای تعامل رشد حرکتی و رشد اجتماعی زیاد و نکات افتراق آنها اندک است، از این رو میتوان آنها را در مدل جامع و منسجمی جای داد</a:t>
            </a:r>
            <a:r>
              <a:rPr lang="en-US" sz="2400">
                <a:solidFill>
                  <a:prstClr val="black"/>
                </a:solidFill>
                <a:latin typeface="Arial" panose="020B0604020202020204" pitchFamily="34" charset="0"/>
                <a:ea typeface="Arial" panose="020B0604020202020204" pitchFamily="34" charset="0"/>
                <a:cs typeface="B Nazanin" panose="00000400000000000000" pitchFamily="2" charset="-78"/>
              </a:rPr>
              <a:t>.</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این نکات در مؤلفه ها، فرایند و عوامل مؤثر بر رشد اجتماعی </a:t>
            </a:r>
            <a:r>
              <a:rPr lang="en-US" sz="24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حرکتی در مدلهای مذکور به چشم مي خورد</a:t>
            </a:r>
            <a:endParaRPr lang="fa-IR" sz="2400">
              <a:solidFill>
                <a:prstClr val="black"/>
              </a:solidFill>
            </a:endParaRPr>
          </a:p>
          <a:p>
            <a:endParaRPr lang="fa-IR"/>
          </a:p>
        </p:txBody>
      </p:sp>
      <p:sp>
        <p:nvSpPr>
          <p:cNvPr id="4" name="Flowchart: Process 3"/>
          <p:cNvSpPr/>
          <p:nvPr/>
        </p:nvSpPr>
        <p:spPr>
          <a:xfrm>
            <a:off x="2236763" y="3488788"/>
            <a:ext cx="3559126" cy="158964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a:solidFill>
                  <a:srgbClr val="FF0000"/>
                </a:solidFill>
                <a:latin typeface="Arial" panose="020B0604020202020204" pitchFamily="34" charset="0"/>
                <a:ea typeface="Arial" panose="020B0604020202020204" pitchFamily="34" charset="0"/>
                <a:cs typeface="B Nazanin" panose="00000400000000000000" pitchFamily="2" charset="-78"/>
              </a:rPr>
              <a:t>تعامل رشد حرکتی و رشد اجتماعی</a:t>
            </a:r>
            <a:endParaRPr lang="fa-IR" b="1">
              <a:solidFill>
                <a:srgbClr val="FF0000"/>
              </a:solidFill>
            </a:endParaRPr>
          </a:p>
        </p:txBody>
      </p:sp>
    </p:spTree>
    <p:extLst>
      <p:ext uri="{BB962C8B-B14F-4D97-AF65-F5344CB8AC3E}">
        <p14:creationId xmlns:p14="http://schemas.microsoft.com/office/powerpoint/2010/main" val="24328516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nSpc>
                <a:spcPct val="115000"/>
              </a:lnSpc>
              <a:spcAft>
                <a:spcPts val="1000"/>
              </a:spcAft>
            </a:pPr>
            <a:r>
              <a:rPr lang="fa-IR" smtClean="0">
                <a:effectLst/>
                <a:latin typeface="Arial" panose="020B0604020202020204" pitchFamily="34" charset="0"/>
                <a:ea typeface="Arial" panose="020B0604020202020204" pitchFamily="34" charset="0"/>
                <a:cs typeface="B Nazanin" panose="00000400000000000000" pitchFamily="2" charset="-78"/>
              </a:rPr>
              <a:t>۵-</a:t>
            </a:r>
            <a:r>
              <a:rPr lang="ar-SA" smtClean="0">
                <a:effectLst/>
                <a:latin typeface="Arial" panose="020B0604020202020204" pitchFamily="34" charset="0"/>
                <a:ea typeface="Arial" panose="020B0604020202020204" pitchFamily="34" charset="0"/>
                <a:cs typeface="B Nazanin" panose="00000400000000000000" pitchFamily="2" charset="-78"/>
              </a:rPr>
              <a:t> این مدلهای نظری اغلب پیامدهای مثبت تعامل رشد حرکتی و رشد اجتماعی را مطرح می کنند و در مورد پیامدهای منفی( هر چند اندک) آن کمتر بحث می شود و سوگیری حرفه ای گریبانگیر این مدلها و مطالعات مربوط به آنهاست</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ب -بررسی فراتحلیلی نشان میدهد که رساله های تحقیقاتی در:</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mtClean="0">
                <a:effectLst/>
                <a:latin typeface="Arial" panose="020B0604020202020204" pitchFamily="34" charset="0"/>
                <a:ea typeface="Arial" panose="020B0604020202020204" pitchFamily="34" charset="0"/>
                <a:cs typeface="B Nazanin" panose="00000400000000000000" pitchFamily="2" charset="-78"/>
              </a:rPr>
              <a:t>۱-</a:t>
            </a:r>
            <a:r>
              <a:rPr lang="ar-SA" smtClean="0">
                <a:effectLst/>
                <a:latin typeface="Arial" panose="020B0604020202020204" pitchFamily="34" charset="0"/>
                <a:ea typeface="Arial" panose="020B0604020202020204" pitchFamily="34" charset="0"/>
                <a:cs typeface="B Nazanin" panose="00000400000000000000" pitchFamily="2" charset="-78"/>
              </a:rPr>
              <a:t> عناوین روش ،شناسی ابزارها جامعه آماری طرح تحقیق و اجرای آنها متفاوت است از این رو فراتحلیل یافته ها با مشکل مواجه می شود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Tree>
    <p:extLst>
      <p:ext uri="{BB962C8B-B14F-4D97-AF65-F5344CB8AC3E}">
        <p14:creationId xmlns:p14="http://schemas.microsoft.com/office/powerpoint/2010/main" val="26358330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nSpc>
                <a:spcPct val="107000"/>
              </a:lnSpc>
              <a:spcAft>
                <a:spcPts val="800"/>
              </a:spcAft>
            </a:pPr>
            <a:r>
              <a:rPr lang="fa-IR" sz="2000" b="1">
                <a:solidFill>
                  <a:prstClr val="black"/>
                </a:solidFill>
                <a:latin typeface="B Nazanin" panose="00000400000000000000" pitchFamily="2" charset="-78"/>
                <a:ea typeface="Calibri" panose="020F0502020204030204" pitchFamily="34" charset="0"/>
                <a:cs typeface="B Nazanin" panose="00000400000000000000" pitchFamily="2" charset="-78"/>
              </a:rPr>
              <a:t>۲-</a:t>
            </a:r>
            <a:r>
              <a:rPr lang="fa-IR" sz="20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000">
                <a:solidFill>
                  <a:prstClr val="black"/>
                </a:solidFill>
                <a:latin typeface="Arial" panose="020B0604020202020204" pitchFamily="34" charset="0"/>
                <a:ea typeface="Arial" panose="020B0604020202020204" pitchFamily="34" charset="0"/>
                <a:cs typeface="B Nazanin" panose="00000400000000000000" pitchFamily="2" charset="-78"/>
              </a:rPr>
              <a:t>تعامل رشد اجتماعی و رشد حرکتی به صورت مستقیم یا غیر مستقيم يعني زير مجموعة </a:t>
            </a:r>
            <a:r>
              <a:rPr lang="en-US" sz="14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1400">
                <a:solidFill>
                  <a:prstClr val="black"/>
                </a:solidFill>
                <a:latin typeface="Calibri" panose="020F0502020204030204" pitchFamily="34" charset="0"/>
                <a:ea typeface="Calibri" panose="020F0502020204030204" pitchFamily="34" charset="0"/>
                <a:cs typeface="B Nazanin" panose="00000400000000000000" pitchFamily="2" charset="-78"/>
              </a:rPr>
            </a:br>
            <a:r>
              <a:rPr lang="ar-SA" sz="2000">
                <a:solidFill>
                  <a:prstClr val="black"/>
                </a:solidFill>
                <a:latin typeface="Arial" panose="020B0604020202020204" pitchFamily="34" charset="0"/>
                <a:ea typeface="Arial" panose="020B0604020202020204" pitchFamily="34" charset="0"/>
                <a:cs typeface="B Nazanin" panose="00000400000000000000" pitchFamily="2" charset="-78"/>
              </a:rPr>
              <a:t>شخصیت شناسی ورزشی مورد مطالعه قرار گرفته است</a:t>
            </a:r>
            <a:r>
              <a:rPr lang="en-US" sz="2000">
                <a:solidFill>
                  <a:prstClr val="black"/>
                </a:solidFill>
                <a:latin typeface="Arial" panose="020B0604020202020204" pitchFamily="34" charset="0"/>
                <a:ea typeface="Arial" panose="020B0604020202020204" pitchFamily="34" charset="0"/>
                <a:cs typeface="B Nazanin" panose="00000400000000000000" pitchFamily="2" charset="-78"/>
              </a:rPr>
              <a:t>.</a:t>
            </a:r>
            <a:endParaRPr lang="en-US" sz="14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fa-IR" sz="2000">
                <a:solidFill>
                  <a:prstClr val="black"/>
                </a:solidFill>
                <a:latin typeface="Arial" panose="020B0604020202020204" pitchFamily="34" charset="0"/>
                <a:ea typeface="Arial" panose="020B0604020202020204" pitchFamily="34" charset="0"/>
                <a:cs typeface="B Nazanin" panose="00000400000000000000" pitchFamily="2" charset="-78"/>
              </a:rPr>
              <a:t>۳-</a:t>
            </a:r>
            <a:r>
              <a:rPr lang="ar-SA" sz="2000">
                <a:solidFill>
                  <a:prstClr val="black"/>
                </a:solidFill>
                <a:latin typeface="Arial" panose="020B0604020202020204" pitchFamily="34" charset="0"/>
                <a:ea typeface="Arial" panose="020B0604020202020204" pitchFamily="34" charset="0"/>
                <a:cs typeface="B Nazanin" panose="00000400000000000000" pitchFamily="2" charset="-78"/>
              </a:rPr>
              <a:t> نتایج این مطالعات همگی بیانگر </a:t>
            </a:r>
            <a:r>
              <a:rPr lang="ar-SA" sz="2000">
                <a:solidFill>
                  <a:prstClr val="black"/>
                </a:solidFill>
                <a:latin typeface="Arial" panose="020B0604020202020204" pitchFamily="34" charset="0"/>
                <a:ea typeface="Arial" panose="020B0604020202020204" pitchFamily="34" charset="0"/>
                <a:cs typeface="B Nazanin" panose="00000400000000000000" pitchFamily="2" charset="-78"/>
              </a:rPr>
              <a:t>اهمیت </a:t>
            </a:r>
            <a:r>
              <a:rPr lang="ar-SA" sz="2000" smtClean="0">
                <a:solidFill>
                  <a:prstClr val="black"/>
                </a:solidFill>
                <a:latin typeface="Arial" panose="020B0604020202020204" pitchFamily="34" charset="0"/>
                <a:ea typeface="Arial" panose="020B0604020202020204" pitchFamily="34" charset="0"/>
                <a:cs typeface="B Nazanin" panose="00000400000000000000" pitchFamily="2" charset="-78"/>
              </a:rPr>
              <a:t>تعامل رشد اجتماعی در </a:t>
            </a:r>
            <a:r>
              <a:rPr lang="ar-SA" sz="2000">
                <a:solidFill>
                  <a:prstClr val="black"/>
                </a:solidFill>
                <a:latin typeface="Arial" panose="020B0604020202020204" pitchFamily="34" charset="0"/>
                <a:ea typeface="Arial" panose="020B0604020202020204" pitchFamily="34" charset="0"/>
                <a:cs typeface="B Nazanin" panose="00000400000000000000" pitchFamily="2" charset="-78"/>
              </a:rPr>
              <a:t>فرایند رشد حرکتی اند و تأثیر ویژه فعالیت بدنی بر رشد اجتماعی را تصریح می کنند</a:t>
            </a:r>
            <a:r>
              <a:rPr lang="en-US" sz="20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en-US" sz="14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1400">
                <a:solidFill>
                  <a:prstClr val="black"/>
                </a:solidFill>
                <a:latin typeface="Calibri" panose="020F0502020204030204" pitchFamily="34" charset="0"/>
                <a:ea typeface="Calibri" panose="020F0502020204030204" pitchFamily="34" charset="0"/>
                <a:cs typeface="B Nazanin" panose="00000400000000000000" pitchFamily="2" charset="-78"/>
              </a:rPr>
            </a:br>
            <a:r>
              <a:rPr lang="fa-IR" sz="2000" b="1">
                <a:solidFill>
                  <a:prstClr val="black"/>
                </a:solidFill>
                <a:latin typeface="B Nazanin" panose="00000400000000000000" pitchFamily="2" charset="-78"/>
                <a:ea typeface="Calibri" panose="020F0502020204030204" pitchFamily="34" charset="0"/>
                <a:cs typeface="B Nazanin" panose="00000400000000000000" pitchFamily="2" charset="-78"/>
              </a:rPr>
              <a:t>۴</a:t>
            </a:r>
            <a:r>
              <a:rPr lang="fa-IR" sz="20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000">
                <a:solidFill>
                  <a:prstClr val="black"/>
                </a:solidFill>
                <a:latin typeface="Arial" panose="020B0604020202020204" pitchFamily="34" charset="0"/>
                <a:ea typeface="Arial" panose="020B0604020202020204" pitchFamily="34" charset="0"/>
                <a:cs typeface="B Nazanin" panose="00000400000000000000" pitchFamily="2" charset="-78"/>
              </a:rPr>
              <a:t>-این نتایج همگی معنی دار بودن تفاوت ورزشکاران و غیر ورزشکاران از نظر رشد اجتماعی و مؤلفه های آن را بیان می کنند.</a:t>
            </a:r>
            <a:endParaRPr lang="en-US" sz="14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fa-IR" sz="2000" b="1">
                <a:solidFill>
                  <a:prstClr val="black"/>
                </a:solidFill>
                <a:latin typeface="B Nazanin" panose="00000400000000000000" pitchFamily="2" charset="-78"/>
                <a:ea typeface="Calibri" panose="020F0502020204030204" pitchFamily="34" charset="0"/>
                <a:cs typeface="B Nazanin" panose="00000400000000000000" pitchFamily="2" charset="-78"/>
              </a:rPr>
              <a:t>۵</a:t>
            </a:r>
            <a:r>
              <a:rPr lang="fa-IR" sz="20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000">
                <a:solidFill>
                  <a:prstClr val="black"/>
                </a:solidFill>
                <a:latin typeface="Arial" panose="020B0604020202020204" pitchFamily="34" charset="0"/>
                <a:ea typeface="Arial" panose="020B0604020202020204" pitchFamily="34" charset="0"/>
                <a:cs typeface="B Nazanin" panose="00000400000000000000" pitchFamily="2" charset="-78"/>
              </a:rPr>
              <a:t>- با توجه به حرفه ورزشی محققان و کسب نتایج مثبت و مؤثر فعالیت بدنی بر رشد اجتماعی، احتمال سوگیری به لحاظ اجرای طرح تحقیق وجود دارد</a:t>
            </a:r>
            <a:r>
              <a:rPr lang="en-US" sz="2000">
                <a:solidFill>
                  <a:prstClr val="black"/>
                </a:solidFill>
                <a:latin typeface="Arial" panose="020B0604020202020204" pitchFamily="34" charset="0"/>
                <a:ea typeface="Arial" panose="020B0604020202020204" pitchFamily="34" charset="0"/>
                <a:cs typeface="B Nazanin" panose="00000400000000000000" pitchFamily="2" charset="-78"/>
              </a:rPr>
              <a:t>.</a:t>
            </a:r>
            <a:endParaRPr lang="en-US" sz="140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5" name="Flowchart: Process 4"/>
          <p:cNvSpPr/>
          <p:nvPr/>
        </p:nvSpPr>
        <p:spPr>
          <a:xfrm>
            <a:off x="838200" y="4811150"/>
            <a:ext cx="2982351" cy="1111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latin typeface="Arial" panose="020B0604020202020204" pitchFamily="34" charset="0"/>
                <a:ea typeface="Arial" panose="020B0604020202020204" pitchFamily="34" charset="0"/>
                <a:cs typeface="B Nazanin" panose="00000400000000000000" pitchFamily="2" charset="-78"/>
              </a:rPr>
              <a:t>تعامل رشد اجتماعی</a:t>
            </a:r>
            <a:endParaRPr lang="fa-IR" b="1">
              <a:solidFill>
                <a:srgbClr val="FF0000"/>
              </a:solidFill>
            </a:endParaRPr>
          </a:p>
        </p:txBody>
      </p:sp>
    </p:spTree>
    <p:extLst>
      <p:ext uri="{BB962C8B-B14F-4D97-AF65-F5344CB8AC3E}">
        <p14:creationId xmlns:p14="http://schemas.microsoft.com/office/powerpoint/2010/main" val="666592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smtClean="0">
                <a:effectLst/>
                <a:latin typeface="Arial" panose="020B0604020202020204" pitchFamily="34" charset="0"/>
                <a:ea typeface="Arial" panose="020B0604020202020204" pitchFamily="34" charset="0"/>
                <a:cs typeface="B Nazanin" panose="00000400000000000000" pitchFamily="2" charset="-78"/>
              </a:rPr>
              <a:t>مقدمه </a:t>
            </a:r>
            <a:endParaRPr lang="fa-IR"/>
          </a:p>
        </p:txBody>
      </p:sp>
      <p:sp>
        <p:nvSpPr>
          <p:cNvPr id="3" name="Content Placeholder 2"/>
          <p:cNvSpPr>
            <a:spLocks noGrp="1"/>
          </p:cNvSpPr>
          <p:nvPr>
            <p:ph idx="1"/>
          </p:nvPr>
        </p:nvSpPr>
        <p:spPr>
          <a:xfrm>
            <a:off x="2883876" y="1825625"/>
            <a:ext cx="8469923" cy="4351338"/>
          </a:xfrm>
        </p:spPr>
        <p:txBody>
          <a:bodyPr/>
          <a:lstStyle/>
          <a:p>
            <a:pPr algn="just"/>
            <a:r>
              <a:rPr lang="ar-SA" smtClean="0">
                <a:effectLst/>
                <a:latin typeface="Arial" panose="020B0604020202020204" pitchFamily="34" charset="0"/>
                <a:ea typeface="Arial" panose="020B0604020202020204" pitchFamily="34" charset="0"/>
                <a:cs typeface="B Nazanin" panose="00000400000000000000" pitchFamily="2" charset="-78"/>
              </a:rPr>
              <a:t>ماکس شلر</a:t>
            </a:r>
            <a:r>
              <a:rPr lang="ar-SA" baseline="30000" smtClean="0">
                <a:effectLst/>
                <a:latin typeface="Arial" panose="020B0604020202020204" pitchFamily="34" charset="0"/>
                <a:ea typeface="Arial" panose="020B0604020202020204" pitchFamily="34" charset="0"/>
                <a:cs typeface="B Nazanin" panose="00000400000000000000" pitchFamily="2" charset="-78"/>
              </a:rPr>
              <a:t>1</a:t>
            </a:r>
            <a:r>
              <a:rPr lang="ar-SA" smtClean="0">
                <a:effectLst/>
                <a:latin typeface="Arial" panose="020B0604020202020204" pitchFamily="34" charset="0"/>
                <a:ea typeface="Arial" panose="020B0604020202020204" pitchFamily="34" charset="0"/>
                <a:cs typeface="B Nazanin" panose="00000400000000000000" pitchFamily="2" charset="-78"/>
              </a:rPr>
              <a:t> میگوید در عرصه تاریخ آنان هیچ گاه برای خود آنقدر مسئله نبوده که امروز است، امروزه انسان شناسی ،علمی، فلسفی و متکی به ،الهیات نسبت به یکدیگر بی اعتنا هستند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با این وصف تصور وتلقى واحدی از انسان </a:t>
            </a:r>
            <a:r>
              <a:rPr lang="en-US" smtClean="0">
                <a:effectLst/>
                <a:latin typeface="Arial" panose="020B0604020202020204" pitchFamily="34" charset="0"/>
                <a:ea typeface="Arial" panose="020B0604020202020204" pitchFamily="34" charset="0"/>
                <a:cs typeface="B Nazanin" panose="00000400000000000000" pitchFamily="2" charset="-78"/>
              </a:rPr>
              <a:t>.</a:t>
            </a:r>
            <a:r>
              <a:rPr lang="ar-SA" smtClean="0">
                <a:effectLst/>
                <a:latin typeface="Arial" panose="020B0604020202020204" pitchFamily="34" charset="0"/>
                <a:ea typeface="Arial" panose="020B0604020202020204" pitchFamily="34" charset="0"/>
                <a:cs typeface="B Nazanin" panose="00000400000000000000" pitchFamily="2" charset="-78"/>
              </a:rPr>
              <a:t>نداریم علاوه بر ،این علوم تخصصی که پیوسته تعدادشان رو به افزایش است و با مسائل انسان سروکار دارند بیشتر پنهانگران انسان در پرده حجاب اند تا روشنگر او( </a:t>
            </a:r>
            <a:r>
              <a:rPr lang="fa-IR" smtClean="0">
                <a:effectLst/>
                <a:latin typeface="Arial" panose="020B0604020202020204" pitchFamily="34" charset="0"/>
                <a:ea typeface="Arial" panose="020B0604020202020204" pitchFamily="34" charset="0"/>
                <a:cs typeface="B Nazanin" panose="00000400000000000000" pitchFamily="2" charset="-78"/>
              </a:rPr>
              <a:t>۲۶).</a:t>
            </a:r>
            <a:endParaRPr lang="fa-IR"/>
          </a:p>
        </p:txBody>
      </p:sp>
      <p:pic>
        <p:nvPicPr>
          <p:cNvPr id="4" name="Picture 3"/>
          <p:cNvPicPr>
            <a:picLocks noChangeAspect="1"/>
          </p:cNvPicPr>
          <p:nvPr/>
        </p:nvPicPr>
        <p:blipFill>
          <a:blip r:embed="rId2"/>
          <a:stretch>
            <a:fillRect/>
          </a:stretch>
        </p:blipFill>
        <p:spPr>
          <a:xfrm>
            <a:off x="838200" y="1825625"/>
            <a:ext cx="1828800" cy="2495550"/>
          </a:xfrm>
          <a:prstGeom prst="rect">
            <a:avLst/>
          </a:prstGeom>
        </p:spPr>
      </p:pic>
    </p:spTree>
    <p:extLst>
      <p:ext uri="{BB962C8B-B14F-4D97-AF65-F5344CB8AC3E}">
        <p14:creationId xmlns:p14="http://schemas.microsoft.com/office/powerpoint/2010/main" val="8979902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nSpc>
                <a:spcPct val="107000"/>
              </a:lnSpc>
              <a:spcAft>
                <a:spcPts val="800"/>
              </a:spcAft>
            </a:pPr>
            <a:r>
              <a:rPr lang="fa-IR" smtClean="0">
                <a:effectLst/>
                <a:latin typeface="Arial" panose="020B0604020202020204" pitchFamily="34" charset="0"/>
                <a:ea typeface="Arial" panose="020B0604020202020204" pitchFamily="34" charset="0"/>
                <a:cs typeface="B Nazanin" panose="00000400000000000000" pitchFamily="2" charset="-78"/>
              </a:rPr>
              <a:t>۶-</a:t>
            </a:r>
            <a:r>
              <a:rPr lang="ar-SA" smtClean="0">
                <a:effectLst/>
                <a:latin typeface="Arial" panose="020B0604020202020204" pitchFamily="34" charset="0"/>
                <a:ea typeface="Arial" panose="020B0604020202020204" pitchFamily="34" charset="0"/>
                <a:cs typeface="B Nazanin" panose="00000400000000000000" pitchFamily="2" charset="-78"/>
              </a:rPr>
              <a:t> این مطالعات همگی تأثیر فعالیت بدنی بر رشد اجتماعی (مستقیم یا از طریق شخصیت شناسی) را مورد بحث قرار میدهند و فرایند عکس آن یعنی تأثیر مؤلفه ها فرایندها، عوامل و آن در تقویت رشد حرکتی و افزایش میزان مشارکت در فعالیتهای ورزشی کمتر مورد توجه قرار مي گيرد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fa-IR" smtClean="0">
                <a:effectLst/>
                <a:latin typeface="B Nazanin" panose="00000400000000000000" pitchFamily="2" charset="-78"/>
                <a:ea typeface="Calibri" panose="020F0502020204030204" pitchFamily="34" charset="0"/>
                <a:cs typeface="B Nazanin" panose="00000400000000000000" pitchFamily="2" charset="-78"/>
              </a:rPr>
              <a:t>۷</a:t>
            </a:r>
            <a:r>
              <a:rPr lang="fa-IR"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 با توجه به تفاوت ابزارهای اندازه گیری رشد اجتماعی و شخصیت شناسی ورزشی، نتایج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آنها یکدیگر را تأیید میکند بنابراین تعامل رشد حرکتی و رشد اجتماعی اثبات می شود</a:t>
            </a:r>
            <a:r>
              <a:rPr lang="en-US" smtClean="0">
                <a:effectLst/>
                <a:latin typeface="Arial" panose="020B0604020202020204" pitchFamily="34" charset="0"/>
                <a:ea typeface="Arial" panose="020B0604020202020204" pitchFamily="34" charset="0"/>
                <a:cs typeface="B Nazanin" panose="00000400000000000000" pitchFamily="2" charset="-78"/>
              </a:rPr>
              <a:t>.</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mtClean="0">
                <a:latin typeface="Calibri" panose="020F0502020204030204" pitchFamily="34" charset="0"/>
                <a:ea typeface="Arial" panose="020B0604020202020204" pitchFamily="34" charset="0"/>
              </a:rPr>
              <a:t> </a:t>
            </a:r>
            <a:endParaRPr lang="fa-IR"/>
          </a:p>
        </p:txBody>
      </p:sp>
    </p:spTree>
    <p:extLst>
      <p:ext uri="{BB962C8B-B14F-4D97-AF65-F5344CB8AC3E}">
        <p14:creationId xmlns:p14="http://schemas.microsoft.com/office/powerpoint/2010/main" val="34536049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nSpc>
                <a:spcPct val="107000"/>
              </a:lnSpc>
              <a:spcAft>
                <a:spcPts val="800"/>
              </a:spcAft>
            </a:pPr>
            <a:r>
              <a:rPr lang="fa-IR" sz="2400">
                <a:solidFill>
                  <a:prstClr val="black"/>
                </a:solidFill>
                <a:latin typeface="B Nazanin" panose="00000400000000000000" pitchFamily="2" charset="-78"/>
                <a:ea typeface="Calibri" panose="020F0502020204030204" pitchFamily="34" charset="0"/>
                <a:cs typeface="B Nazanin" panose="00000400000000000000" pitchFamily="2" charset="-78"/>
              </a:rPr>
              <a:t>۸-</a:t>
            </a:r>
            <a:r>
              <a:rPr lang="fa-IR" sz="2400">
                <a:solidFill>
                  <a:prstClr val="black"/>
                </a:solidFill>
                <a:latin typeface="Calibri" panose="020F0502020204030204" pitchFamily="34" charset="0"/>
                <a:ea typeface="Arial" panose="020B0604020202020204" pitchFamily="34" charset="0"/>
              </a:rPr>
              <a:t>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این مطالعات با پیشینه های تحقیقاتی و نتایج تحقیقات گذشته، همخوانی داشته و از اعتبار و روایی خارجی خوبی برخوردارند</a:t>
            </a:r>
            <a:r>
              <a:rPr lang="en-US" sz="2400">
                <a:solidFill>
                  <a:prstClr val="black"/>
                </a:solidFill>
                <a:latin typeface="Arial" panose="020B0604020202020204" pitchFamily="34" charset="0"/>
                <a:ea typeface="Arial" panose="020B0604020202020204" pitchFamily="34" charset="0"/>
                <a:cs typeface="B Nazanin" panose="00000400000000000000" pitchFamily="2" charset="-78"/>
              </a:rPr>
              <a:t>.</a:t>
            </a:r>
            <a:endParaRPr lang="en-US" sz="17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ar-SA" sz="2400">
                <a:solidFill>
                  <a:prstClr val="black"/>
                </a:solidFill>
                <a:latin typeface="B Nazanin" panose="00000400000000000000" pitchFamily="2" charset="-78"/>
                <a:ea typeface="Calibri" panose="020F0502020204030204" pitchFamily="34" charset="0"/>
                <a:cs typeface="B Nazanin" panose="00000400000000000000" pitchFamily="2" charset="-78"/>
              </a:rPr>
              <a:t>9-</a:t>
            </a:r>
            <a:r>
              <a:rPr lang="ar-SA" sz="2400">
                <a:solidFill>
                  <a:prstClr val="black"/>
                </a:solidFill>
                <a:latin typeface="Calibri" panose="020F0502020204030204" pitchFamily="34" charset="0"/>
                <a:ea typeface="Arial" panose="020B0604020202020204" pitchFamily="34" charset="0"/>
              </a:rPr>
              <a:t>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ادبیات رشد اجتماعی به خوبی مورد توجه قرار گرفته اند اما مدلهای نظری به صورت جامع و با در نظر گرفتن همۀ جنبه های مدل مطرح نشده و رویکردها و قابلیت های آنها مورد استفاده قرار نگرفته است</a:t>
            </a:r>
            <a:r>
              <a:rPr lang="en-US" sz="2400">
                <a:solidFill>
                  <a:prstClr val="black"/>
                </a:solidFill>
                <a:latin typeface="Arial" panose="020B0604020202020204" pitchFamily="34" charset="0"/>
                <a:ea typeface="Arial" panose="020B0604020202020204" pitchFamily="34" charset="0"/>
                <a:cs typeface="B Nazanin" panose="00000400000000000000" pitchFamily="2" charset="-78"/>
              </a:rPr>
              <a:t>.</a:t>
            </a:r>
            <a:endParaRPr lang="en-US" sz="17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970671" y="4234375"/>
            <a:ext cx="3545058" cy="125202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a:solidFill>
                  <a:srgbClr val="FF0000"/>
                </a:solidFill>
                <a:latin typeface="Arial" panose="020B0604020202020204" pitchFamily="34" charset="0"/>
                <a:ea typeface="Arial" panose="020B0604020202020204" pitchFamily="34" charset="0"/>
                <a:cs typeface="B Nazanin" panose="00000400000000000000" pitchFamily="2" charset="-78"/>
              </a:rPr>
              <a:t>ادبیات رشد اجتماعی</a:t>
            </a:r>
            <a:endParaRPr lang="fa-IR" b="1">
              <a:solidFill>
                <a:srgbClr val="FF0000"/>
              </a:solidFill>
            </a:endParaRPr>
          </a:p>
        </p:txBody>
      </p:sp>
    </p:spTree>
    <p:extLst>
      <p:ext uri="{BB962C8B-B14F-4D97-AF65-F5344CB8AC3E}">
        <p14:creationId xmlns:p14="http://schemas.microsoft.com/office/powerpoint/2010/main" val="5875565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nSpc>
                <a:spcPct val="107000"/>
              </a:lnSpc>
              <a:spcAft>
                <a:spcPts val="800"/>
              </a:spcAft>
            </a:pPr>
            <a:r>
              <a:rPr lang="fa-IR" sz="1800">
                <a:solidFill>
                  <a:prstClr val="black"/>
                </a:solidFill>
                <a:latin typeface="Arial" panose="020B0604020202020204" pitchFamily="34" charset="0"/>
                <a:ea typeface="Arial" panose="020B0604020202020204" pitchFamily="34" charset="0"/>
                <a:cs typeface="B Nazanin" panose="00000400000000000000" pitchFamily="2" charset="-78"/>
              </a:rPr>
              <a:t>۱۰-</a:t>
            </a: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 در این مطالعات از روش فراتحلیلی کیفی و محتوایی یا فراتحلیلی کمی با به کارگیری اندازه اثر استفاده نشده تا ارزیابی مناسب و ارائه مجموعة منجمی از تعامل رشد حرکتی و اجتماعی صورت پذیرد</a:t>
            </a:r>
            <a:r>
              <a:rPr lang="en-US" sz="18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en-US" sz="13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1300">
                <a:solidFill>
                  <a:prstClr val="black"/>
                </a:solidFill>
                <a:latin typeface="Calibri" panose="020F0502020204030204" pitchFamily="34" charset="0"/>
                <a:ea typeface="Calibri" panose="020F0502020204030204" pitchFamily="34" charset="0"/>
                <a:cs typeface="B Nazanin" panose="00000400000000000000" pitchFamily="2" charset="-78"/>
              </a:rPr>
            </a:b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با توجه به نتایج این تحقیق مطالعات بیشتر در خصوص تعامل رشد اجتماعی و رشد حرکتی ضرورت دارد ضمن آنکه مدلهای نظری و همه ابعاد و مؤلفه های آن باید مورد توجه قرار گیرد</a:t>
            </a:r>
            <a:r>
              <a:rPr lang="en-US" sz="18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از روش فراتحلیلی کمی یا كیفی نیز باید در این حوزه یا سایر حوزه ها و سایر موضوعات رشته تربیت بدنی و رشد یادگیری حرکتی نیز استفاده مناسب به عمل آید در برنامه ریزی های رشته و مباحث ،آموزشی به مباحث رشد اجتماعی </a:t>
            </a:r>
            <a:r>
              <a:rPr lang="en-US" sz="18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حرکتی همانند رشد و یادگیری ادارکی </a:t>
            </a:r>
            <a:r>
              <a:rPr lang="en-US" sz="18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حرکتی اهمیت لازم داده شود و تألیفات و تحقیقات در این زمینه مهم رونق گیرد</a:t>
            </a:r>
            <a:r>
              <a:rPr lang="en-US" sz="18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en-US" sz="1800">
                <a:solidFill>
                  <a:prstClr val="black"/>
                </a:solidFill>
                <a:latin typeface="B Nazanin" panose="00000400000000000000" pitchFamily="2" charset="-78"/>
                <a:ea typeface="Arial" panose="020B0604020202020204" pitchFamily="34" charset="0"/>
                <a:cs typeface="Arial" panose="020B0604020202020204" pitchFamily="34" charset="0"/>
              </a:rPr>
              <a:t> </a:t>
            </a:r>
            <a:endParaRPr lang="en-US" sz="13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1575582" y="4107766"/>
            <a:ext cx="3305907" cy="136456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a:solidFill>
                  <a:srgbClr val="FF0000"/>
                </a:solidFill>
                <a:latin typeface="Arial" panose="020B0604020202020204" pitchFamily="34" charset="0"/>
                <a:ea typeface="Arial" panose="020B0604020202020204" pitchFamily="34" charset="0"/>
                <a:cs typeface="B Nazanin" panose="00000400000000000000" pitchFamily="2" charset="-78"/>
              </a:rPr>
              <a:t>تعامل رشد اجتماعی</a:t>
            </a:r>
            <a:endParaRPr lang="fa-IR" b="1">
              <a:solidFill>
                <a:srgbClr val="FF0000"/>
              </a:solidFill>
            </a:endParaRPr>
          </a:p>
        </p:txBody>
      </p:sp>
    </p:spTree>
    <p:extLst>
      <p:ext uri="{BB962C8B-B14F-4D97-AF65-F5344CB8AC3E}">
        <p14:creationId xmlns:p14="http://schemas.microsoft.com/office/powerpoint/2010/main" val="34694758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25000" lnSpcReduction="20000"/>
          </a:bodyPr>
          <a:lstStyle/>
          <a:p>
            <a:pPr>
              <a:lnSpc>
                <a:spcPct val="107000"/>
              </a:lnSpc>
              <a:spcAft>
                <a:spcPts val="800"/>
              </a:spcAft>
            </a:pPr>
            <a:r>
              <a:rPr lang="en-US" smtClean="0">
                <a:effectLst/>
                <a:latin typeface="B Nazanin" panose="00000400000000000000" pitchFamily="2" charset="-78"/>
                <a:ea typeface="Arial" panose="020B0604020202020204" pitchFamily="34" charset="0"/>
                <a:cs typeface="Arial" panose="020B0604020202020204" pitchFamily="34" charset="0"/>
              </a:rPr>
              <a:t> </a:t>
            </a:r>
            <a:r>
              <a:rPr lang="fa-IR" sz="7200" smtClean="0">
                <a:effectLst/>
                <a:latin typeface="Arial" panose="020B0604020202020204" pitchFamily="34" charset="0"/>
                <a:ea typeface="Arial" panose="020B0604020202020204" pitchFamily="34" charset="0"/>
                <a:cs typeface="B Nazanin" panose="00000400000000000000" pitchFamily="2" charset="-78"/>
              </a:rPr>
              <a:t>۱</a:t>
            </a:r>
            <a:r>
              <a:rPr lang="en-US" sz="7200" smtClean="0">
                <a:effectLst/>
                <a:latin typeface="Arial" panose="020B0604020202020204" pitchFamily="34" charset="0"/>
                <a:ea typeface="Arial" panose="020B0604020202020204" pitchFamily="34" charset="0"/>
                <a:cs typeface="B Nazanin" panose="00000400000000000000" pitchFamily="2" charset="-78"/>
              </a:rPr>
              <a:t>. </a:t>
            </a:r>
            <a:r>
              <a:rPr lang="ar-SA" sz="7200" smtClean="0">
                <a:effectLst/>
                <a:latin typeface="Arial" panose="020B0604020202020204" pitchFamily="34" charset="0"/>
                <a:ea typeface="Arial" panose="020B0604020202020204" pitchFamily="34" charset="0"/>
                <a:cs typeface="B Nazanin" panose="00000400000000000000" pitchFamily="2" charset="-78"/>
              </a:rPr>
              <a:t>آقاپور، سیدمهدی (</a:t>
            </a:r>
            <a:r>
              <a:rPr lang="fa-IR" sz="7200" smtClean="0">
                <a:effectLst/>
                <a:latin typeface="Arial" panose="020B0604020202020204" pitchFamily="34" charset="0"/>
                <a:ea typeface="Arial" panose="020B0604020202020204" pitchFamily="34" charset="0"/>
                <a:cs typeface="B Nazanin" panose="00000400000000000000" pitchFamily="2" charset="-78"/>
              </a:rPr>
              <a:t>۱۳۶۸)</a:t>
            </a:r>
            <a:r>
              <a:rPr lang="fa-IR" sz="7200">
                <a:latin typeface="Calibri" panose="020F0502020204030204" pitchFamily="34" charset="0"/>
                <a:ea typeface="Arial" panose="020B0604020202020204" pitchFamily="34" charset="0"/>
              </a:rPr>
              <a:t> </a:t>
            </a:r>
            <a:r>
              <a:rPr lang="ar-SA" sz="7200" smtClean="0">
                <a:effectLst/>
                <a:latin typeface="Arial" panose="020B0604020202020204" pitchFamily="34" charset="0"/>
                <a:ea typeface="Arial" panose="020B0604020202020204" pitchFamily="34" charset="0"/>
                <a:cs typeface="B Nazanin" panose="00000400000000000000" pitchFamily="2" charset="-78"/>
              </a:rPr>
              <a:t>جامعه شناسی ورزش سازمان تربیت بدنی ، تهران</a:t>
            </a:r>
            <a:r>
              <a:rPr lang="en-US" sz="7200" smtClean="0">
                <a:effectLst/>
                <a:latin typeface="Arial" panose="020B0604020202020204" pitchFamily="34" charset="0"/>
                <a:ea typeface="Arial" panose="020B0604020202020204" pitchFamily="34" charset="0"/>
                <a:cs typeface="B Nazanin" panose="00000400000000000000" pitchFamily="2" charset="-78"/>
              </a:rPr>
              <a:t>.</a:t>
            </a:r>
            <a:endParaRPr lang="en-US" sz="72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z="7200">
                <a:latin typeface="Calibri" panose="020F0502020204030204" pitchFamily="34" charset="0"/>
                <a:ea typeface="Arial" panose="020B0604020202020204" pitchFamily="34" charset="0"/>
              </a:rPr>
              <a:t> </a:t>
            </a:r>
            <a:r>
              <a:rPr lang="fa-IR" sz="7200" smtClean="0">
                <a:effectLst/>
                <a:latin typeface="Arial" panose="020B0604020202020204" pitchFamily="34" charset="0"/>
                <a:ea typeface="Arial" panose="020B0604020202020204" pitchFamily="34" charset="0"/>
                <a:cs typeface="B Nazanin" panose="00000400000000000000" pitchFamily="2" charset="-78"/>
              </a:rPr>
              <a:t>۲-</a:t>
            </a:r>
            <a:r>
              <a:rPr lang="ar-SA" sz="7200" smtClean="0">
                <a:effectLst/>
                <a:latin typeface="Arial" panose="020B0604020202020204" pitchFamily="34" charset="0"/>
                <a:ea typeface="Arial" panose="020B0604020202020204" pitchFamily="34" charset="0"/>
                <a:cs typeface="B Nazanin" panose="00000400000000000000" pitchFamily="2" charset="-78"/>
              </a:rPr>
              <a:t>آنشل، مارک اچ (</a:t>
            </a:r>
            <a:r>
              <a:rPr lang="fa-IR" sz="7200" smtClean="0">
                <a:effectLst/>
                <a:latin typeface="Arial" panose="020B0604020202020204" pitchFamily="34" charset="0"/>
                <a:ea typeface="Arial" panose="020B0604020202020204" pitchFamily="34" charset="0"/>
                <a:cs typeface="B Nazanin" panose="00000400000000000000" pitchFamily="2" charset="-78"/>
              </a:rPr>
              <a:t>۱۳۸۰)</a:t>
            </a:r>
            <a:r>
              <a:rPr lang="fa-IR" sz="7200">
                <a:latin typeface="Calibri" panose="020F0502020204030204" pitchFamily="34" charset="0"/>
                <a:ea typeface="Arial" panose="020B0604020202020204" pitchFamily="34" charset="0"/>
              </a:rPr>
              <a:t> </a:t>
            </a:r>
            <a:r>
              <a:rPr lang="ar-SA" sz="7200" smtClean="0">
                <a:effectLst/>
                <a:latin typeface="Arial" panose="020B0604020202020204" pitchFamily="34" charset="0"/>
                <a:ea typeface="Arial" panose="020B0604020202020204" pitchFamily="34" charset="0"/>
                <a:cs typeface="B Nazanin" panose="00000400000000000000" pitchFamily="2" charset="-78"/>
              </a:rPr>
              <a:t>روان شناسی ورزش از تئوری تا عمل</a:t>
            </a:r>
            <a:r>
              <a:rPr lang="en-US" sz="7200" smtClean="0">
                <a:effectLst/>
                <a:latin typeface="Arial" panose="020B0604020202020204" pitchFamily="34" charset="0"/>
                <a:ea typeface="Arial" panose="020B0604020202020204" pitchFamily="34" charset="0"/>
                <a:cs typeface="B Nazanin" panose="00000400000000000000" pitchFamily="2" charset="-78"/>
              </a:rPr>
              <a:t>". </a:t>
            </a:r>
            <a:r>
              <a:rPr lang="ar-SA" sz="7200" smtClean="0">
                <a:effectLst/>
                <a:latin typeface="Arial" panose="020B0604020202020204" pitchFamily="34" charset="0"/>
                <a:ea typeface="Arial" panose="020B0604020202020204" pitchFamily="34" charset="0"/>
                <a:cs typeface="B Nazanin" panose="00000400000000000000" pitchFamily="2" charset="-78"/>
              </a:rPr>
              <a:t>ترجمة على أصغر مسدد، </a:t>
            </a:r>
            <a:r>
              <a:rPr lang="en-US" sz="7200" smtClean="0">
                <a:effectLst/>
                <a:latin typeface="Calibri" panose="020F0502020204030204" pitchFamily="34" charset="0"/>
                <a:ea typeface="Calibri" panose="020F0502020204030204" pitchFamily="34" charset="0"/>
                <a:cs typeface="B Nazanin" panose="00000400000000000000" pitchFamily="2" charset="-78"/>
              </a:rPr>
              <a:t/>
            </a:r>
            <a:br>
              <a:rPr lang="en-US" sz="7200" smtClean="0">
                <a:effectLst/>
                <a:latin typeface="Calibri" panose="020F0502020204030204" pitchFamily="34" charset="0"/>
                <a:ea typeface="Calibri" panose="020F0502020204030204" pitchFamily="34" charset="0"/>
                <a:cs typeface="B Nazanin" panose="00000400000000000000" pitchFamily="2" charset="-78"/>
              </a:rPr>
            </a:br>
            <a:r>
              <a:rPr lang="ar-SA" sz="7200" smtClean="0">
                <a:effectLst/>
                <a:latin typeface="Arial" panose="020B0604020202020204" pitchFamily="34" charset="0"/>
                <a:ea typeface="Arial" panose="020B0604020202020204" pitchFamily="34" charset="0"/>
                <a:cs typeface="B Nazanin" panose="00000400000000000000" pitchFamily="2" charset="-78"/>
              </a:rPr>
              <a:t>انتشارات اطلاعات .</a:t>
            </a:r>
            <a:r>
              <a:rPr lang="en-US" sz="7200" smtClean="0">
                <a:effectLst/>
                <a:latin typeface="Calibri" panose="020F0502020204030204" pitchFamily="34" charset="0"/>
                <a:ea typeface="Calibri" panose="020F0502020204030204" pitchFamily="34" charset="0"/>
                <a:cs typeface="B Nazanin" panose="00000400000000000000" pitchFamily="2" charset="-78"/>
              </a:rPr>
              <a:t/>
            </a:r>
            <a:br>
              <a:rPr lang="en-US" sz="7200" smtClean="0">
                <a:effectLst/>
                <a:latin typeface="Calibri" panose="020F0502020204030204" pitchFamily="34" charset="0"/>
                <a:ea typeface="Calibri" panose="020F0502020204030204" pitchFamily="34" charset="0"/>
                <a:cs typeface="B Nazanin" panose="00000400000000000000" pitchFamily="2" charset="-78"/>
              </a:rPr>
            </a:br>
            <a:r>
              <a:rPr lang="fa-IR" sz="7200" smtClean="0">
                <a:effectLst/>
                <a:latin typeface="Arial" panose="020B0604020202020204" pitchFamily="34" charset="0"/>
                <a:ea typeface="Arial" panose="020B0604020202020204" pitchFamily="34" charset="0"/>
                <a:cs typeface="B Nazanin" panose="00000400000000000000" pitchFamily="2" charset="-78"/>
              </a:rPr>
              <a:t>۳- </a:t>
            </a:r>
            <a:r>
              <a:rPr lang="ar-SA" sz="7200" smtClean="0">
                <a:effectLst/>
                <a:latin typeface="Arial" panose="020B0604020202020204" pitchFamily="34" charset="0"/>
                <a:ea typeface="Arial" panose="020B0604020202020204" pitchFamily="34" charset="0"/>
                <a:cs typeface="B Nazanin" panose="00000400000000000000" pitchFamily="2" charset="-78"/>
              </a:rPr>
              <a:t>أهولا- أسو، هتفیلد </a:t>
            </a:r>
            <a:r>
              <a:rPr lang="en-US" sz="7200" smtClean="0">
                <a:effectLst/>
                <a:latin typeface="Arial" panose="020B0604020202020204" pitchFamily="34" charset="0"/>
                <a:ea typeface="Arial" panose="020B0604020202020204" pitchFamily="34" charset="0"/>
                <a:cs typeface="B Nazanin" panose="00000400000000000000" pitchFamily="2" charset="-78"/>
              </a:rPr>
              <a:t>-</a:t>
            </a:r>
            <a:r>
              <a:rPr lang="ar-SA" sz="7200" smtClean="0">
                <a:effectLst/>
                <a:latin typeface="Arial" panose="020B0604020202020204" pitchFamily="34" charset="0"/>
                <a:ea typeface="Arial" panose="020B0604020202020204" pitchFamily="34" charset="0"/>
                <a:cs typeface="B Nazanin" panose="00000400000000000000" pitchFamily="2" charset="-78"/>
              </a:rPr>
              <a:t>براد (</a:t>
            </a:r>
            <a:r>
              <a:rPr lang="fa-IR" sz="7200" smtClean="0">
                <a:effectLst/>
                <a:latin typeface="Arial" panose="020B0604020202020204" pitchFamily="34" charset="0"/>
                <a:ea typeface="Arial" panose="020B0604020202020204" pitchFamily="34" charset="0"/>
                <a:cs typeface="B Nazanin" panose="00000400000000000000" pitchFamily="2" charset="-78"/>
              </a:rPr>
              <a:t>۱۳۷۲)</a:t>
            </a:r>
            <a:r>
              <a:rPr lang="fa-IR" sz="7200">
                <a:latin typeface="Calibri" panose="020F0502020204030204" pitchFamily="34" charset="0"/>
                <a:ea typeface="Arial" panose="020B0604020202020204" pitchFamily="34" charset="0"/>
              </a:rPr>
              <a:t> </a:t>
            </a:r>
            <a:r>
              <a:rPr lang="ar-SA" sz="7200" smtClean="0">
                <a:effectLst/>
                <a:latin typeface="Arial" panose="020B0604020202020204" pitchFamily="34" charset="0"/>
                <a:ea typeface="Arial" panose="020B0604020202020204" pitchFamily="34" charset="0"/>
                <a:cs typeface="B Nazanin" panose="00000400000000000000" pitchFamily="2" charset="-78"/>
              </a:rPr>
              <a:t>روان شناسی ورزش با رویکرد روانی ـ اجتماعی ترجمه رضا فلاحی محسن حاجیلو، سازمان تربیت بدنی.</a:t>
            </a:r>
            <a:endParaRPr lang="en-US" sz="72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z="7200" smtClean="0">
                <a:effectLst/>
                <a:latin typeface="Arial" panose="020B0604020202020204" pitchFamily="34" charset="0"/>
                <a:ea typeface="Arial" panose="020B0604020202020204" pitchFamily="34" charset="0"/>
                <a:cs typeface="B Nazanin" panose="00000400000000000000" pitchFamily="2" charset="-78"/>
              </a:rPr>
              <a:t> </a:t>
            </a:r>
            <a:r>
              <a:rPr lang="fa-IR" sz="7200" smtClean="0">
                <a:effectLst/>
                <a:latin typeface="Arial" panose="020B0604020202020204" pitchFamily="34" charset="0"/>
                <a:ea typeface="Arial" panose="020B0604020202020204" pitchFamily="34" charset="0"/>
                <a:cs typeface="B Nazanin" panose="00000400000000000000" pitchFamily="2" charset="-78"/>
              </a:rPr>
              <a:t>۴-</a:t>
            </a:r>
            <a:r>
              <a:rPr lang="ar-SA" sz="7200" smtClean="0">
                <a:effectLst/>
                <a:latin typeface="Arial" panose="020B0604020202020204" pitchFamily="34" charset="0"/>
                <a:ea typeface="Arial" panose="020B0604020202020204" pitchFamily="34" charset="0"/>
                <a:cs typeface="B Nazanin" panose="00000400000000000000" pitchFamily="2" charset="-78"/>
              </a:rPr>
              <a:t> استونزل، ژان (</a:t>
            </a:r>
            <a:r>
              <a:rPr lang="fa-IR" sz="7200" smtClean="0">
                <a:effectLst/>
                <a:latin typeface="Arial" panose="020B0604020202020204" pitchFamily="34" charset="0"/>
                <a:ea typeface="Arial" panose="020B0604020202020204" pitchFamily="34" charset="0"/>
                <a:cs typeface="B Nazanin" panose="00000400000000000000" pitchFamily="2" charset="-78"/>
              </a:rPr>
              <a:t>۱۳۷۴)</a:t>
            </a:r>
            <a:r>
              <a:rPr lang="fa-IR" sz="7200">
                <a:latin typeface="Calibri" panose="020F0502020204030204" pitchFamily="34" charset="0"/>
                <a:ea typeface="Arial" panose="020B0604020202020204" pitchFamily="34" charset="0"/>
              </a:rPr>
              <a:t> </a:t>
            </a:r>
            <a:r>
              <a:rPr lang="ar-SA" sz="7200" smtClean="0">
                <a:effectLst/>
                <a:latin typeface="Arial" panose="020B0604020202020204" pitchFamily="34" charset="0"/>
                <a:ea typeface="Arial" panose="020B0604020202020204" pitchFamily="34" charset="0"/>
                <a:cs typeface="B Nazanin" panose="00000400000000000000" pitchFamily="2" charset="-78"/>
              </a:rPr>
              <a:t>روان شناسی اجتماعی </a:t>
            </a:r>
            <a:r>
              <a:rPr lang="en-US" sz="7200" smtClean="0">
                <a:effectLst/>
                <a:latin typeface="Arial" panose="020B0604020202020204" pitchFamily="34" charset="0"/>
                <a:ea typeface="Arial" panose="020B0604020202020204" pitchFamily="34" charset="0"/>
                <a:cs typeface="B Nazanin" panose="00000400000000000000" pitchFamily="2" charset="-78"/>
              </a:rPr>
              <a:t>. </a:t>
            </a:r>
            <a:r>
              <a:rPr lang="ar-SA" sz="7200" smtClean="0">
                <a:effectLst/>
                <a:latin typeface="Arial" panose="020B0604020202020204" pitchFamily="34" charset="0"/>
                <a:ea typeface="Arial" panose="020B0604020202020204" pitchFamily="34" charset="0"/>
                <a:cs typeface="B Nazanin" panose="00000400000000000000" pitchFamily="2" charset="-78"/>
              </a:rPr>
              <a:t>ترجمه علی محمد کاردان دانشگاه تهران.</a:t>
            </a:r>
            <a:endParaRPr lang="en-US" sz="72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z="7200" smtClean="0">
                <a:effectLst/>
                <a:latin typeface="Arial" panose="020B0604020202020204" pitchFamily="34" charset="0"/>
                <a:ea typeface="Arial" panose="020B0604020202020204" pitchFamily="34" charset="0"/>
                <a:cs typeface="B Nazanin" panose="00000400000000000000" pitchFamily="2" charset="-78"/>
              </a:rPr>
              <a:t>  </a:t>
            </a:r>
            <a:r>
              <a:rPr lang="fa-IR" sz="7200" smtClean="0">
                <a:effectLst/>
                <a:latin typeface="B Nazanin" panose="00000400000000000000" pitchFamily="2" charset="-78"/>
                <a:ea typeface="Calibri" panose="020F0502020204030204" pitchFamily="34" charset="0"/>
                <a:cs typeface="B Nazanin" panose="00000400000000000000" pitchFamily="2" charset="-78"/>
              </a:rPr>
              <a:t>۵- </a:t>
            </a:r>
            <a:r>
              <a:rPr lang="ar-SA" sz="7200" smtClean="0">
                <a:effectLst/>
                <a:latin typeface="Arial" panose="020B0604020202020204" pitchFamily="34" charset="0"/>
                <a:ea typeface="Arial" panose="020B0604020202020204" pitchFamily="34" charset="0"/>
                <a:cs typeface="B Nazanin" panose="00000400000000000000" pitchFamily="2" charset="-78"/>
              </a:rPr>
              <a:t>باندورا، آلبرت (</a:t>
            </a:r>
            <a:r>
              <a:rPr lang="fa-IR" sz="7200" smtClean="0">
                <a:effectLst/>
                <a:latin typeface="Arial" panose="020B0604020202020204" pitchFamily="34" charset="0"/>
                <a:ea typeface="Arial" panose="020B0604020202020204" pitchFamily="34" charset="0"/>
                <a:cs typeface="B Nazanin" panose="00000400000000000000" pitchFamily="2" charset="-78"/>
              </a:rPr>
              <a:t>۱۳۷۲)</a:t>
            </a:r>
            <a:r>
              <a:rPr lang="fa-IR" sz="7200">
                <a:latin typeface="Calibri" panose="020F0502020204030204" pitchFamily="34" charset="0"/>
                <a:ea typeface="Arial" panose="020B0604020202020204" pitchFamily="34" charset="0"/>
              </a:rPr>
              <a:t> </a:t>
            </a:r>
            <a:r>
              <a:rPr lang="ar-SA" sz="7200" smtClean="0">
                <a:effectLst/>
                <a:latin typeface="Arial" panose="020B0604020202020204" pitchFamily="34" charset="0"/>
                <a:ea typeface="Arial" panose="020B0604020202020204" pitchFamily="34" charset="0"/>
                <a:cs typeface="B Nazanin" panose="00000400000000000000" pitchFamily="2" charset="-78"/>
              </a:rPr>
              <a:t>یادگیری اجتماعی ترجمه فرهاد ماهر، راهگشا.</a:t>
            </a:r>
            <a:endParaRPr lang="en-US" sz="72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z="7200" smtClean="0">
                <a:effectLst/>
                <a:latin typeface="Arial" panose="020B0604020202020204" pitchFamily="34" charset="0"/>
                <a:ea typeface="Arial" panose="020B0604020202020204" pitchFamily="34" charset="0"/>
                <a:cs typeface="B Nazanin" panose="00000400000000000000" pitchFamily="2" charset="-78"/>
              </a:rPr>
              <a:t>۶-</a:t>
            </a:r>
            <a:r>
              <a:rPr lang="ar-SA" sz="7200" smtClean="0">
                <a:effectLst/>
                <a:latin typeface="Arial" panose="020B0604020202020204" pitchFamily="34" charset="0"/>
                <a:ea typeface="Arial" panose="020B0604020202020204" pitchFamily="34" charset="0"/>
                <a:cs typeface="B Nazanin" panose="00000400000000000000" pitchFamily="2" charset="-78"/>
              </a:rPr>
              <a:t>بهرام عباس (</a:t>
            </a:r>
            <a:r>
              <a:rPr lang="fa-IR" sz="7200" smtClean="0">
                <a:effectLst/>
                <a:latin typeface="Arial" panose="020B0604020202020204" pitchFamily="34" charset="0"/>
                <a:ea typeface="Arial" panose="020B0604020202020204" pitchFamily="34" charset="0"/>
                <a:cs typeface="B Nazanin" panose="00000400000000000000" pitchFamily="2" charset="-78"/>
              </a:rPr>
              <a:t>۱۳۸۱)</a:t>
            </a:r>
            <a:r>
              <a:rPr lang="ar-SA" sz="7200" smtClean="0">
                <a:effectLst/>
                <a:latin typeface="Arial" panose="020B0604020202020204" pitchFamily="34" charset="0"/>
                <a:ea typeface="Arial" panose="020B0604020202020204" pitchFamily="34" charset="0"/>
                <a:cs typeface="B Nazanin" panose="00000400000000000000" pitchFamily="2" charset="-78"/>
              </a:rPr>
              <a:t>، رشد ادراکی </a:t>
            </a:r>
            <a:r>
              <a:rPr lang="en-US" sz="7200" smtClean="0">
                <a:effectLst/>
                <a:latin typeface="Arial" panose="020B0604020202020204" pitchFamily="34" charset="0"/>
                <a:ea typeface="Arial" panose="020B0604020202020204" pitchFamily="34" charset="0"/>
                <a:cs typeface="B Nazanin" panose="00000400000000000000" pitchFamily="2" charset="-78"/>
              </a:rPr>
              <a:t>- </a:t>
            </a:r>
            <a:r>
              <a:rPr lang="ar-SA" sz="7200" smtClean="0">
                <a:effectLst/>
                <a:latin typeface="Arial" panose="020B0604020202020204" pitchFamily="34" charset="0"/>
                <a:ea typeface="Arial" panose="020B0604020202020204" pitchFamily="34" charset="0"/>
                <a:cs typeface="B Nazanin" panose="00000400000000000000" pitchFamily="2" charset="-78"/>
              </a:rPr>
              <a:t>حرکتی در دانش آموزان مقاطع ابتدایی نشریه علوم حرکتی و ورزش، ج </a:t>
            </a:r>
            <a:r>
              <a:rPr lang="fa-IR" sz="7200" smtClean="0">
                <a:effectLst/>
                <a:latin typeface="Arial" panose="020B0604020202020204" pitchFamily="34" charset="0"/>
                <a:ea typeface="Arial" panose="020B0604020202020204" pitchFamily="34" charset="0"/>
                <a:cs typeface="B Nazanin" panose="00000400000000000000" pitchFamily="2" charset="-78"/>
              </a:rPr>
              <a:t>۱</a:t>
            </a:r>
            <a:r>
              <a:rPr lang="ar-SA" sz="7200" smtClean="0">
                <a:effectLst/>
                <a:latin typeface="Arial" panose="020B0604020202020204" pitchFamily="34" charset="0"/>
                <a:ea typeface="Arial" panose="020B0604020202020204" pitchFamily="34" charset="0"/>
                <a:cs typeface="B Nazanin" panose="00000400000000000000" pitchFamily="2" charset="-78"/>
              </a:rPr>
              <a:t>، ش </a:t>
            </a:r>
            <a:r>
              <a:rPr lang="fa-IR" sz="7200" smtClean="0">
                <a:effectLst/>
                <a:latin typeface="Arial" panose="020B0604020202020204" pitchFamily="34" charset="0"/>
                <a:ea typeface="Arial" panose="020B0604020202020204" pitchFamily="34" charset="0"/>
                <a:cs typeface="B Nazanin" panose="00000400000000000000" pitchFamily="2" charset="-78"/>
              </a:rPr>
              <a:t>۱</a:t>
            </a:r>
            <a:r>
              <a:rPr lang="ar-SA" sz="7200" smtClean="0">
                <a:effectLst/>
                <a:latin typeface="Arial" panose="020B0604020202020204" pitchFamily="34" charset="0"/>
                <a:ea typeface="Arial" panose="020B0604020202020204" pitchFamily="34" charset="0"/>
                <a:cs typeface="B Nazanin" panose="00000400000000000000" pitchFamily="2" charset="-78"/>
              </a:rPr>
              <a:t> دانشگاه تربیت معلم .</a:t>
            </a:r>
            <a:r>
              <a:rPr lang="en-US" sz="7200" smtClean="0">
                <a:effectLst/>
                <a:latin typeface="Calibri" panose="020F0502020204030204" pitchFamily="34" charset="0"/>
                <a:ea typeface="Calibri" panose="020F0502020204030204" pitchFamily="34" charset="0"/>
                <a:cs typeface="B Nazanin" panose="00000400000000000000" pitchFamily="2" charset="-78"/>
              </a:rPr>
              <a:t/>
            </a:r>
            <a:br>
              <a:rPr lang="en-US" sz="7200" smtClean="0">
                <a:effectLst/>
                <a:latin typeface="Calibri" panose="020F0502020204030204" pitchFamily="34" charset="0"/>
                <a:ea typeface="Calibri" panose="020F0502020204030204" pitchFamily="34" charset="0"/>
                <a:cs typeface="B Nazanin" panose="00000400000000000000" pitchFamily="2" charset="-78"/>
              </a:rPr>
            </a:br>
            <a:r>
              <a:rPr lang="ar-SA" sz="7200" smtClean="0">
                <a:effectLst/>
                <a:latin typeface="Arial" panose="020B0604020202020204" pitchFamily="34" charset="0"/>
                <a:ea typeface="Arial" panose="020B0604020202020204" pitchFamily="34" charset="0"/>
                <a:cs typeface="B Nazanin" panose="00000400000000000000" pitchFamily="2" charset="-78"/>
              </a:rPr>
              <a:t>بست ، جان (</a:t>
            </a:r>
            <a:r>
              <a:rPr lang="ar-SA" sz="7200">
                <a:latin typeface="Calibri" panose="020F0502020204030204" pitchFamily="34" charset="0"/>
                <a:ea typeface="Arial" panose="020B0604020202020204" pitchFamily="34" charset="0"/>
              </a:rPr>
              <a:t> </a:t>
            </a:r>
            <a:r>
              <a:rPr lang="fa-IR" sz="7200" smtClean="0">
                <a:effectLst/>
                <a:latin typeface="Arial" panose="020B0604020202020204" pitchFamily="34" charset="0"/>
                <a:ea typeface="Arial" panose="020B0604020202020204" pitchFamily="34" charset="0"/>
                <a:cs typeface="B Nazanin" panose="00000400000000000000" pitchFamily="2" charset="-78"/>
              </a:rPr>
              <a:t>۱۳۷۶)</a:t>
            </a:r>
            <a:r>
              <a:rPr lang="fa-IR" sz="7200">
                <a:latin typeface="Calibri" panose="020F0502020204030204" pitchFamily="34" charset="0"/>
                <a:ea typeface="Arial" panose="020B0604020202020204" pitchFamily="34" charset="0"/>
              </a:rPr>
              <a:t> </a:t>
            </a:r>
            <a:r>
              <a:rPr lang="ar-SA" sz="7200" smtClean="0">
                <a:effectLst/>
                <a:latin typeface="Arial" panose="020B0604020202020204" pitchFamily="34" charset="0"/>
                <a:ea typeface="Arial" panose="020B0604020202020204" pitchFamily="34" charset="0"/>
                <a:cs typeface="B Nazanin" panose="00000400000000000000" pitchFamily="2" charset="-78"/>
              </a:rPr>
              <a:t>روشهای تحقیق در علوم تربیتی و رفتاری ترجمه حسن پاشا شریفی و نرگس طالقانی، انتشارات رشد</a:t>
            </a:r>
            <a:r>
              <a:rPr lang="en-US" sz="7200" smtClean="0">
                <a:effectLst/>
                <a:latin typeface="Arial" panose="020B0604020202020204" pitchFamily="34" charset="0"/>
                <a:ea typeface="Arial" panose="020B0604020202020204" pitchFamily="34" charset="0"/>
                <a:cs typeface="B Nazanin" panose="00000400000000000000" pitchFamily="2" charset="-78"/>
              </a:rPr>
              <a:t>. </a:t>
            </a:r>
            <a:r>
              <a:rPr lang="en-US" sz="7200" smtClean="0">
                <a:effectLst/>
                <a:latin typeface="Calibri" panose="020F0502020204030204" pitchFamily="34" charset="0"/>
                <a:ea typeface="Calibri" panose="020F0502020204030204" pitchFamily="34" charset="0"/>
                <a:cs typeface="B Nazanin" panose="00000400000000000000" pitchFamily="2" charset="-78"/>
              </a:rPr>
              <a:t/>
            </a:r>
            <a:br>
              <a:rPr lang="en-US" sz="7200" smtClean="0">
                <a:effectLst/>
                <a:latin typeface="Calibri" panose="020F0502020204030204" pitchFamily="34" charset="0"/>
                <a:ea typeface="Calibri" panose="020F0502020204030204" pitchFamily="34" charset="0"/>
                <a:cs typeface="B Nazanin" panose="00000400000000000000" pitchFamily="2" charset="-78"/>
              </a:rPr>
            </a:br>
            <a:r>
              <a:rPr lang="fa-IR" sz="7200" smtClean="0">
                <a:effectLst/>
                <a:latin typeface="Arial" panose="020B0604020202020204" pitchFamily="34" charset="0"/>
                <a:ea typeface="Arial" panose="020B0604020202020204" pitchFamily="34" charset="0"/>
                <a:cs typeface="B Nazanin" panose="00000400000000000000" pitchFamily="2" charset="-78"/>
              </a:rPr>
              <a:t>۸-</a:t>
            </a:r>
            <a:r>
              <a:rPr lang="ar-SA" sz="7200" smtClean="0">
                <a:effectLst/>
                <a:latin typeface="Arial" panose="020B0604020202020204" pitchFamily="34" charset="0"/>
                <a:ea typeface="Arial" panose="020B0604020202020204" pitchFamily="34" charset="0"/>
                <a:cs typeface="B Nazanin" panose="00000400000000000000" pitchFamily="2" charset="-78"/>
              </a:rPr>
              <a:t>بهشتی ،احمد (</a:t>
            </a:r>
            <a:r>
              <a:rPr lang="fa-IR" sz="7200" smtClean="0">
                <a:effectLst/>
                <a:latin typeface="Arial" panose="020B0604020202020204" pitchFamily="34" charset="0"/>
                <a:ea typeface="Arial" panose="020B0604020202020204" pitchFamily="34" charset="0"/>
                <a:cs typeface="B Nazanin" panose="00000400000000000000" pitchFamily="2" charset="-78"/>
              </a:rPr>
              <a:t>۱۳۶۶)</a:t>
            </a:r>
            <a:r>
              <a:rPr lang="fa-IR" sz="7200">
                <a:latin typeface="Calibri" panose="020F0502020204030204" pitchFamily="34" charset="0"/>
                <a:ea typeface="Arial" panose="020B0604020202020204" pitchFamily="34" charset="0"/>
              </a:rPr>
              <a:t> </a:t>
            </a:r>
            <a:r>
              <a:rPr lang="ar-SA" sz="7200" smtClean="0">
                <a:effectLst/>
                <a:latin typeface="Arial" panose="020B0604020202020204" pitchFamily="34" charset="0"/>
                <a:ea typeface="Arial" panose="020B0604020202020204" pitchFamily="34" charset="0"/>
                <a:cs typeface="B Nazanin" panose="00000400000000000000" pitchFamily="2" charset="-78"/>
              </a:rPr>
              <a:t>اسلام و بازی کودکان اداره کل تربیت بدنی وزارت آموزش و پرورش.</a:t>
            </a:r>
            <a:r>
              <a:rPr lang="en-US" sz="7200" smtClean="0">
                <a:effectLst/>
                <a:latin typeface="Calibri" panose="020F0502020204030204" pitchFamily="34" charset="0"/>
                <a:ea typeface="Calibri" panose="020F0502020204030204" pitchFamily="34" charset="0"/>
                <a:cs typeface="B Nazanin" panose="00000400000000000000" pitchFamily="2" charset="-78"/>
              </a:rPr>
              <a:t/>
            </a:r>
            <a:br>
              <a:rPr lang="en-US" sz="7200" smtClean="0">
                <a:effectLst/>
                <a:latin typeface="Calibri" panose="020F0502020204030204" pitchFamily="34" charset="0"/>
                <a:ea typeface="Calibri" panose="020F0502020204030204" pitchFamily="34" charset="0"/>
                <a:cs typeface="B Nazanin" panose="00000400000000000000" pitchFamily="2" charset="-78"/>
              </a:rPr>
            </a:br>
            <a:r>
              <a:rPr lang="fa-IR" sz="7200" smtClean="0">
                <a:effectLst/>
                <a:latin typeface="Arial" panose="020B0604020202020204" pitchFamily="34" charset="0"/>
                <a:ea typeface="Arial" panose="020B0604020202020204" pitchFamily="34" charset="0"/>
                <a:cs typeface="B Nazanin" panose="00000400000000000000" pitchFamily="2" charset="-78"/>
              </a:rPr>
              <a:t>۹-</a:t>
            </a:r>
            <a:r>
              <a:rPr lang="ar-SA" sz="7200" smtClean="0">
                <a:effectLst/>
                <a:latin typeface="Arial" panose="020B0604020202020204" pitchFamily="34" charset="0"/>
                <a:ea typeface="Arial" panose="020B0604020202020204" pitchFamily="34" charset="0"/>
                <a:cs typeface="B Nazanin" panose="00000400000000000000" pitchFamily="2" charset="-78"/>
              </a:rPr>
              <a:t> بهمنی، منوچهر (</a:t>
            </a:r>
            <a:r>
              <a:rPr lang="fa-IR" sz="7200" smtClean="0">
                <a:effectLst/>
                <a:latin typeface="Arial" panose="020B0604020202020204" pitchFamily="34" charset="0"/>
                <a:ea typeface="Arial" panose="020B0604020202020204" pitchFamily="34" charset="0"/>
                <a:cs typeface="B Nazanin" panose="00000400000000000000" pitchFamily="2" charset="-78"/>
              </a:rPr>
              <a:t>۱۳۷۲)</a:t>
            </a:r>
            <a:r>
              <a:rPr lang="fa-IR" sz="7200">
                <a:latin typeface="Calibri" panose="020F0502020204030204" pitchFamily="34" charset="0"/>
                <a:ea typeface="Arial" panose="020B0604020202020204" pitchFamily="34" charset="0"/>
              </a:rPr>
              <a:t> </a:t>
            </a:r>
            <a:r>
              <a:rPr lang="ar-SA" sz="7200" smtClean="0">
                <a:effectLst/>
                <a:latin typeface="Arial" panose="020B0604020202020204" pitchFamily="34" charset="0"/>
                <a:ea typeface="Arial" panose="020B0604020202020204" pitchFamily="34" charset="0"/>
                <a:cs typeface="B Nazanin" panose="00000400000000000000" pitchFamily="2" charset="-78"/>
              </a:rPr>
              <a:t>بررسی و مقایسه درونگرایی و برونگرایی در دو گروه از جانبازان ضایعه نخاعی ورزشکار و غیرورزشکار رساله کارشناسی ارشد دانشگاه تهران. </a:t>
            </a:r>
            <a:r>
              <a:rPr lang="en-US" sz="7200" smtClean="0">
                <a:effectLst/>
                <a:latin typeface="Calibri" panose="020F0502020204030204" pitchFamily="34" charset="0"/>
                <a:ea typeface="Calibri" panose="020F0502020204030204" pitchFamily="34" charset="0"/>
                <a:cs typeface="B Nazanin" panose="00000400000000000000" pitchFamily="2" charset="-78"/>
              </a:rPr>
              <a:t/>
            </a:r>
            <a:br>
              <a:rPr lang="en-US" sz="7200" smtClean="0">
                <a:effectLst/>
                <a:latin typeface="Calibri" panose="020F0502020204030204" pitchFamily="34" charset="0"/>
                <a:ea typeface="Calibri" panose="020F0502020204030204" pitchFamily="34" charset="0"/>
                <a:cs typeface="B Nazanin" panose="00000400000000000000" pitchFamily="2" charset="-78"/>
              </a:rPr>
            </a:br>
            <a:r>
              <a:rPr lang="fa-IR" sz="7200" smtClean="0">
                <a:effectLst/>
                <a:latin typeface="Arial" panose="020B0604020202020204" pitchFamily="34" charset="0"/>
                <a:ea typeface="Arial" panose="020B0604020202020204" pitchFamily="34" charset="0"/>
                <a:cs typeface="B Nazanin" panose="00000400000000000000" pitchFamily="2" charset="-78"/>
              </a:rPr>
              <a:t>۱۰</a:t>
            </a:r>
            <a:r>
              <a:rPr lang="fa-IR" sz="7200">
                <a:latin typeface="Calibri" panose="020F0502020204030204" pitchFamily="34" charset="0"/>
                <a:ea typeface="Arial" panose="020B0604020202020204" pitchFamily="34" charset="0"/>
              </a:rPr>
              <a:t> </a:t>
            </a:r>
            <a:r>
              <a:rPr lang="ar-SA" sz="7200" smtClean="0">
                <a:effectLst/>
                <a:latin typeface="Arial" panose="020B0604020202020204" pitchFamily="34" charset="0"/>
                <a:ea typeface="Arial" panose="020B0604020202020204" pitchFamily="34" charset="0"/>
                <a:cs typeface="B Nazanin" panose="00000400000000000000" pitchFamily="2" charset="-78"/>
              </a:rPr>
              <a:t>- پیاژه، ژان (</a:t>
            </a:r>
            <a:r>
              <a:rPr lang="fa-IR" sz="7200" smtClean="0">
                <a:effectLst/>
                <a:latin typeface="Arial" panose="020B0604020202020204" pitchFamily="34" charset="0"/>
                <a:ea typeface="Arial" panose="020B0604020202020204" pitchFamily="34" charset="0"/>
                <a:cs typeface="B Nazanin" panose="00000400000000000000" pitchFamily="2" charset="-78"/>
              </a:rPr>
              <a:t>۱۳۷۴)</a:t>
            </a:r>
            <a:r>
              <a:rPr lang="fa-IR" sz="7200">
                <a:latin typeface="Calibri" panose="020F0502020204030204" pitchFamily="34" charset="0"/>
                <a:ea typeface="Arial" panose="020B0604020202020204" pitchFamily="34" charset="0"/>
              </a:rPr>
              <a:t> </a:t>
            </a:r>
            <a:r>
              <a:rPr lang="ar-SA" sz="7200" smtClean="0">
                <a:effectLst/>
                <a:latin typeface="Arial" panose="020B0604020202020204" pitchFamily="34" charset="0"/>
                <a:ea typeface="Arial" panose="020B0604020202020204" pitchFamily="34" charset="0"/>
                <a:cs typeface="B Nazanin" panose="00000400000000000000" pitchFamily="2" charset="-78"/>
              </a:rPr>
              <a:t>تربیت به کجا ره مي سپرد ترجمة منصور و دادستان دانشگاه تهران. </a:t>
            </a:r>
            <a:endParaRPr lang="en-US" sz="72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z="7200" smtClean="0">
                <a:effectLst/>
                <a:latin typeface="Arial" panose="020B0604020202020204" pitchFamily="34" charset="0"/>
                <a:ea typeface="Arial" panose="020B0604020202020204" pitchFamily="34" charset="0"/>
                <a:cs typeface="B Nazanin" panose="00000400000000000000" pitchFamily="2" charset="-78"/>
              </a:rPr>
              <a:t>۱۱-</a:t>
            </a:r>
            <a:r>
              <a:rPr lang="ar-SA" sz="7200" smtClean="0">
                <a:effectLst/>
                <a:latin typeface="Arial" panose="020B0604020202020204" pitchFamily="34" charset="0"/>
                <a:ea typeface="Arial" panose="020B0604020202020204" pitchFamily="34" charset="0"/>
                <a:cs typeface="B Nazanin" panose="00000400000000000000" pitchFamily="2" charset="-78"/>
              </a:rPr>
              <a:t> جلالی سردرودی، جواد (</a:t>
            </a:r>
            <a:r>
              <a:rPr lang="fa-IR" sz="7200" smtClean="0">
                <a:effectLst/>
                <a:latin typeface="Arial" panose="020B0604020202020204" pitchFamily="34" charset="0"/>
                <a:ea typeface="Arial" panose="020B0604020202020204" pitchFamily="34" charset="0"/>
                <a:cs typeface="B Nazanin" panose="00000400000000000000" pitchFamily="2" charset="-78"/>
              </a:rPr>
              <a:t>۱۳۷۶)</a:t>
            </a:r>
            <a:r>
              <a:rPr lang="fa-IR" sz="7200">
                <a:latin typeface="Calibri" panose="020F0502020204030204" pitchFamily="34" charset="0"/>
                <a:ea typeface="Arial" panose="020B0604020202020204" pitchFamily="34" charset="0"/>
              </a:rPr>
              <a:t> </a:t>
            </a:r>
            <a:r>
              <a:rPr lang="ar-SA" sz="7200" smtClean="0">
                <a:effectLst/>
                <a:latin typeface="Arial" panose="020B0604020202020204" pitchFamily="34" charset="0"/>
                <a:ea typeface="Arial" panose="020B0604020202020204" pitchFamily="34" charset="0"/>
                <a:cs typeface="B Nazanin" panose="00000400000000000000" pitchFamily="2" charset="-78"/>
              </a:rPr>
              <a:t>بررسی تأثیر ورزش بر مهارت های روانی </a:t>
            </a:r>
            <a:r>
              <a:rPr lang="en-US" sz="7200" smtClean="0">
                <a:effectLst/>
                <a:latin typeface="Arial" panose="020B0604020202020204" pitchFamily="34" charset="0"/>
                <a:ea typeface="Arial" panose="020B0604020202020204" pitchFamily="34" charset="0"/>
                <a:cs typeface="B Nazanin" panose="00000400000000000000" pitchFamily="2" charset="-78"/>
              </a:rPr>
              <a:t>- </a:t>
            </a:r>
            <a:r>
              <a:rPr lang="ar-SA" sz="7200" smtClean="0">
                <a:effectLst/>
                <a:latin typeface="Arial" panose="020B0604020202020204" pitchFamily="34" charset="0"/>
                <a:ea typeface="Arial" panose="020B0604020202020204" pitchFamily="34" charset="0"/>
                <a:cs typeface="B Nazanin" panose="00000400000000000000" pitchFamily="2" charset="-78"/>
              </a:rPr>
              <a:t>حرکتی و </a:t>
            </a:r>
            <a:r>
              <a:rPr lang="en-US" sz="7200" smtClean="0">
                <a:effectLst/>
                <a:latin typeface="Calibri" panose="020F0502020204030204" pitchFamily="34" charset="0"/>
                <a:ea typeface="Calibri" panose="020F0502020204030204" pitchFamily="34" charset="0"/>
                <a:cs typeface="B Nazanin" panose="00000400000000000000" pitchFamily="2" charset="-78"/>
              </a:rPr>
              <a:t/>
            </a:r>
            <a:br>
              <a:rPr lang="en-US" sz="7200" smtClean="0">
                <a:effectLst/>
                <a:latin typeface="Calibri" panose="020F0502020204030204" pitchFamily="34" charset="0"/>
                <a:ea typeface="Calibri" panose="020F0502020204030204" pitchFamily="34" charset="0"/>
                <a:cs typeface="B Nazanin" panose="00000400000000000000" pitchFamily="2" charset="-78"/>
              </a:rPr>
            </a:br>
            <a:r>
              <a:rPr lang="ar-SA" sz="7200" smtClean="0">
                <a:effectLst/>
                <a:latin typeface="Arial" panose="020B0604020202020204" pitchFamily="34" charset="0"/>
                <a:ea typeface="Arial" panose="020B0604020202020204" pitchFamily="34" charset="0"/>
                <a:cs typeface="B Nazanin" panose="00000400000000000000" pitchFamily="2" charset="-78"/>
              </a:rPr>
              <a:t>سازش اجتماعی پسران </a:t>
            </a:r>
            <a:r>
              <a:rPr lang="fa-IR" sz="7200" smtClean="0">
                <a:effectLst/>
                <a:latin typeface="Arial" panose="020B0604020202020204" pitchFamily="34" charset="0"/>
                <a:ea typeface="Arial" panose="020B0604020202020204" pitchFamily="34" charset="0"/>
                <a:cs typeface="B Nazanin" panose="00000400000000000000" pitchFamily="2" charset="-78"/>
              </a:rPr>
              <a:t>۹</a:t>
            </a:r>
            <a:r>
              <a:rPr lang="en-US" sz="7200" smtClean="0">
                <a:effectLst/>
                <a:latin typeface="Arial" panose="020B0604020202020204" pitchFamily="34" charset="0"/>
                <a:ea typeface="Arial" panose="020B0604020202020204" pitchFamily="34" charset="0"/>
                <a:cs typeface="B Nazanin" panose="00000400000000000000" pitchFamily="2" charset="-78"/>
              </a:rPr>
              <a:t>-</a:t>
            </a:r>
            <a:r>
              <a:rPr lang="fa-IR" sz="7200" smtClean="0">
                <a:effectLst/>
                <a:latin typeface="Arial" panose="020B0604020202020204" pitchFamily="34" charset="0"/>
                <a:ea typeface="Arial" panose="020B0604020202020204" pitchFamily="34" charset="0"/>
                <a:cs typeface="B Nazanin" panose="00000400000000000000" pitchFamily="2" charset="-78"/>
              </a:rPr>
              <a:t>۸</a:t>
            </a:r>
            <a:r>
              <a:rPr lang="ar-SA" sz="7200" smtClean="0">
                <a:effectLst/>
                <a:latin typeface="Arial" panose="020B0604020202020204" pitchFamily="34" charset="0"/>
                <a:ea typeface="Arial" panose="020B0604020202020204" pitchFamily="34" charset="0"/>
                <a:cs typeface="B Nazanin" panose="00000400000000000000" pitchFamily="2" charset="-78"/>
              </a:rPr>
              <a:t> ساله شهر تهران رساله کارشناسی ارشد دانشگاه تربیت مدرس.</a:t>
            </a:r>
            <a:endParaRPr lang="en-US" sz="72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 </a:t>
            </a:r>
            <a:endParaRPr lang="fa-IR"/>
          </a:p>
        </p:txBody>
      </p:sp>
    </p:spTree>
    <p:extLst>
      <p:ext uri="{BB962C8B-B14F-4D97-AF65-F5344CB8AC3E}">
        <p14:creationId xmlns:p14="http://schemas.microsoft.com/office/powerpoint/2010/main" val="38857540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25000" lnSpcReduction="20000"/>
          </a:bodyPr>
          <a:lstStyle/>
          <a:p>
            <a:pPr lvl="0">
              <a:lnSpc>
                <a:spcPct val="107000"/>
              </a:lnSpc>
              <a:spcAft>
                <a:spcPts val="800"/>
              </a:spcAft>
            </a:pPr>
            <a:r>
              <a:rPr lang="fa-IR" sz="700">
                <a:solidFill>
                  <a:prstClr val="black"/>
                </a:solidFill>
                <a:latin typeface="Arial" panose="020B0604020202020204" pitchFamily="34" charset="0"/>
                <a:ea typeface="Arial" panose="020B0604020202020204" pitchFamily="34" charset="0"/>
                <a:cs typeface="B Nazanin" panose="00000400000000000000" pitchFamily="2" charset="-78"/>
              </a:rPr>
              <a:t>۱</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۲-</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 حداد، نوید</a:t>
            </a:r>
            <a:r>
              <a:rPr lang="ar-SA" sz="9600">
                <a:solidFill>
                  <a:prstClr val="black"/>
                </a:solidFill>
                <a:latin typeface="Calibri" panose="020F0502020204030204" pitchFamily="34" charset="0"/>
                <a:ea typeface="Arial" panose="020B0604020202020204" pitchFamily="34" charset="0"/>
                <a:cs typeface="B Zar" panose="00000400000000000000" pitchFamily="2" charset="-78"/>
              </a:rPr>
              <a:t> </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۱۳۷۶)</a:t>
            </a:r>
            <a:r>
              <a:rPr lang="fa-IR" sz="9600">
                <a:solidFill>
                  <a:prstClr val="black"/>
                </a:solidFill>
                <a:latin typeface="Calibri" panose="020F0502020204030204" pitchFamily="34" charset="0"/>
                <a:ea typeface="Arial" panose="020B0604020202020204" pitchFamily="34" charset="0"/>
                <a:cs typeface="B Zar" panose="00000400000000000000" pitchFamily="2" charset="-78"/>
              </a:rPr>
              <a:t> </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بررسی ارتباط بین سلامت روانی و آمادگی بدنی دانشجویان دختر ورزشکار و غیرورزشکار دانشگاه تهران در سال تحصیلی </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۷۶</a:t>
            </a:r>
            <a:r>
              <a:rPr lang="en-US" sz="9600">
                <a:solidFill>
                  <a:prstClr val="black"/>
                </a:solidFill>
                <a:latin typeface="Arial" panose="020B0604020202020204" pitchFamily="34" charset="0"/>
                <a:ea typeface="Arial" panose="020B0604020202020204" pitchFamily="34" charset="0"/>
                <a:cs typeface="B Zar" panose="00000400000000000000" pitchFamily="2" charset="-78"/>
              </a:rPr>
              <a:t>-</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۷۵</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 رساله کارشناسی ارشد دانشگاه تهران .</a:t>
            </a:r>
            <a:r>
              <a:rPr lang="en-US" sz="8000">
                <a:solidFill>
                  <a:prstClr val="black"/>
                </a:solidFill>
                <a:latin typeface="Calibri" panose="020F0502020204030204" pitchFamily="34" charset="0"/>
                <a:ea typeface="Calibri" panose="020F0502020204030204" pitchFamily="34" charset="0"/>
                <a:cs typeface="B Zar" panose="00000400000000000000" pitchFamily="2" charset="-78"/>
              </a:rPr>
              <a:t/>
            </a:r>
            <a:br>
              <a:rPr lang="en-US" sz="8000">
                <a:solidFill>
                  <a:prstClr val="black"/>
                </a:solidFill>
                <a:latin typeface="Calibri" panose="020F0502020204030204" pitchFamily="34" charset="0"/>
                <a:ea typeface="Calibri" panose="020F0502020204030204" pitchFamily="34" charset="0"/>
                <a:cs typeface="B Zar" panose="00000400000000000000" pitchFamily="2" charset="-78"/>
              </a:rPr>
            </a:b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۱۳-</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 حسین زاده دهنوی ،امیر (</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۱۳۷۱).</a:t>
            </a:r>
            <a:r>
              <a:rPr lang="fa-IR" sz="9600">
                <a:solidFill>
                  <a:prstClr val="black"/>
                </a:solidFill>
                <a:latin typeface="Calibri" panose="020F0502020204030204" pitchFamily="34" charset="0"/>
                <a:ea typeface="Arial" panose="020B0604020202020204" pitchFamily="34" charset="0"/>
                <a:cs typeface="B Zar" panose="00000400000000000000" pitchFamily="2" charset="-78"/>
              </a:rPr>
              <a:t> </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بررسی و مقایسه درونگرایی- برونگرایی بین دانش آموزان پسر </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۱۶</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 تا </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۲۰ </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ساله تیمهای منتخب ورزشی استان خراسان در رشته های گروهی و انفرادی </a:t>
            </a:r>
            <a:r>
              <a:rPr lang="en-US" sz="9600">
                <a:solidFill>
                  <a:prstClr val="black"/>
                </a:solidFill>
                <a:latin typeface="Arial" panose="020B0604020202020204" pitchFamily="34" charset="0"/>
                <a:ea typeface="Arial" panose="020B0604020202020204" pitchFamily="34" charset="0"/>
                <a:cs typeface="B Zar" panose="00000400000000000000" pitchFamily="2" charset="-78"/>
              </a:rPr>
              <a:t>. </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رساله کارشناسی ارشد دانشگاه تهران. </a:t>
            </a:r>
            <a:r>
              <a:rPr lang="en-US" sz="8000">
                <a:solidFill>
                  <a:prstClr val="black"/>
                </a:solidFill>
                <a:latin typeface="Calibri" panose="020F0502020204030204" pitchFamily="34" charset="0"/>
                <a:ea typeface="Calibri" panose="020F0502020204030204" pitchFamily="34" charset="0"/>
                <a:cs typeface="B Zar" panose="00000400000000000000" pitchFamily="2" charset="-78"/>
              </a:rPr>
              <a:t/>
            </a:r>
            <a:br>
              <a:rPr lang="en-US" sz="8000">
                <a:solidFill>
                  <a:prstClr val="black"/>
                </a:solidFill>
                <a:latin typeface="Calibri" panose="020F0502020204030204" pitchFamily="34" charset="0"/>
                <a:ea typeface="Calibri" panose="020F0502020204030204" pitchFamily="34" charset="0"/>
                <a:cs typeface="B Zar" panose="00000400000000000000" pitchFamily="2" charset="-78"/>
              </a:rPr>
            </a:b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۱۴</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-حلاجی ،محسن (</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۱۳۷۶)</a:t>
            </a:r>
            <a:r>
              <a:rPr lang="fa-IR" sz="9600">
                <a:solidFill>
                  <a:prstClr val="black"/>
                </a:solidFill>
                <a:latin typeface="Calibri" panose="020F0502020204030204" pitchFamily="34" charset="0"/>
                <a:ea typeface="Arial" panose="020B0604020202020204" pitchFamily="34" charset="0"/>
                <a:cs typeface="B Zar" panose="00000400000000000000" pitchFamily="2" charset="-78"/>
              </a:rPr>
              <a:t> </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بررسی و مقایسه ویژگیهای شخصیتی ورزشکاران نخبه مرد شنا، کشتی، فوتبال بسکتبال باشگاههای تهران، رساله کارشناسی ارشد دانشگاه تهران.</a:t>
            </a:r>
            <a:endParaRPr lang="en-US" sz="8000">
              <a:solidFill>
                <a:prstClr val="black"/>
              </a:solidFill>
              <a:latin typeface="Calibri" panose="020F0502020204030204" pitchFamily="34" charset="0"/>
              <a:ea typeface="Calibri" panose="020F0502020204030204" pitchFamily="34" charset="0"/>
              <a:cs typeface="B Zar" panose="00000400000000000000" pitchFamily="2" charset="-78"/>
            </a:endParaRPr>
          </a:p>
          <a:p>
            <a:pPr lvl="0">
              <a:lnSpc>
                <a:spcPct val="107000"/>
              </a:lnSpc>
              <a:spcAft>
                <a:spcPts val="800"/>
              </a:spcAft>
            </a:pP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۱۵-</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 خلجی، حسن (</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۱۳۷۵)</a:t>
            </a:r>
            <a:r>
              <a:rPr lang="fa-IR" sz="9600">
                <a:solidFill>
                  <a:prstClr val="black"/>
                </a:solidFill>
                <a:latin typeface="Calibri" panose="020F0502020204030204" pitchFamily="34" charset="0"/>
                <a:ea typeface="Arial" panose="020B0604020202020204" pitchFamily="34" charset="0"/>
                <a:cs typeface="B Zar" panose="00000400000000000000" pitchFamily="2" charset="-78"/>
              </a:rPr>
              <a:t> </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اصول و مبانی تربیت بدنی دانشگاه پیام نور، تهران.</a:t>
            </a:r>
            <a:endParaRPr lang="en-US" sz="8000">
              <a:solidFill>
                <a:prstClr val="black"/>
              </a:solidFill>
              <a:latin typeface="Calibri" panose="020F0502020204030204" pitchFamily="34" charset="0"/>
              <a:ea typeface="Calibri" panose="020F0502020204030204" pitchFamily="34" charset="0"/>
              <a:cs typeface="B Zar" panose="00000400000000000000" pitchFamily="2" charset="-78"/>
            </a:endParaRPr>
          </a:p>
          <a:p>
            <a:pPr lvl="0">
              <a:lnSpc>
                <a:spcPct val="107000"/>
              </a:lnSpc>
              <a:spcAft>
                <a:spcPts val="800"/>
              </a:spcAft>
            </a:pP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۱۶-</a:t>
            </a:r>
            <a:r>
              <a:rPr lang="fa-IR" sz="9600">
                <a:solidFill>
                  <a:prstClr val="black"/>
                </a:solidFill>
                <a:latin typeface="Calibri" panose="020F0502020204030204" pitchFamily="34" charset="0"/>
                <a:ea typeface="Arial" panose="020B0604020202020204" pitchFamily="34" charset="0"/>
                <a:cs typeface="B Zar" panose="00000400000000000000" pitchFamily="2" charset="-78"/>
              </a:rPr>
              <a:t> </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خلجی، حسن (</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۱۳۶۷)</a:t>
            </a:r>
            <a:r>
              <a:rPr lang="fa-IR" sz="9600">
                <a:solidFill>
                  <a:prstClr val="black"/>
                </a:solidFill>
                <a:latin typeface="Calibri" panose="020F0502020204030204" pitchFamily="34" charset="0"/>
                <a:ea typeface="Arial" panose="020B0604020202020204" pitchFamily="34" charset="0"/>
                <a:cs typeface="B Zar" panose="00000400000000000000" pitchFamily="2" charset="-78"/>
              </a:rPr>
              <a:t> </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بررسی شخصیتی ورزشکاران استقامتی در گروه های سنی جوانان و بزرگسالان و مقایسۀ آن با گروه عادی رساله کارشناسی ارشد دانشگاه تربیت مدرس.</a:t>
            </a:r>
            <a:endParaRPr lang="en-US" sz="8000">
              <a:solidFill>
                <a:prstClr val="black"/>
              </a:solidFill>
              <a:latin typeface="Calibri" panose="020F0502020204030204" pitchFamily="34" charset="0"/>
              <a:ea typeface="Calibri" panose="020F0502020204030204" pitchFamily="34" charset="0"/>
              <a:cs typeface="B Zar" panose="00000400000000000000" pitchFamily="2" charset="-78"/>
            </a:endParaRPr>
          </a:p>
          <a:p>
            <a:pPr lvl="0">
              <a:lnSpc>
                <a:spcPct val="107000"/>
              </a:lnSpc>
              <a:spcAft>
                <a:spcPts val="800"/>
              </a:spcAft>
            </a:pP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 </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۱۷-</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 دلاور، علی (</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۱۳۷۴)</a:t>
            </a:r>
            <a:r>
              <a:rPr lang="fa-IR" sz="9600">
                <a:solidFill>
                  <a:prstClr val="black"/>
                </a:solidFill>
                <a:latin typeface="Calibri" panose="020F0502020204030204" pitchFamily="34" charset="0"/>
                <a:ea typeface="Arial" panose="020B0604020202020204" pitchFamily="34" charset="0"/>
                <a:cs typeface="B Zar" panose="00000400000000000000" pitchFamily="2" charset="-78"/>
              </a:rPr>
              <a:t> </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مبانی نظری و عملی پژوهش در علوم انسانی و اجتماعی</a:t>
            </a:r>
            <a:r>
              <a:rPr lang="en-US" sz="9600">
                <a:solidFill>
                  <a:prstClr val="black"/>
                </a:solidFill>
                <a:latin typeface="Arial" panose="020B0604020202020204" pitchFamily="34" charset="0"/>
                <a:ea typeface="Arial" panose="020B0604020202020204" pitchFamily="34" charset="0"/>
                <a:cs typeface="B Zar" panose="00000400000000000000" pitchFamily="2" charset="-78"/>
              </a:rPr>
              <a:t>". </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انتشارات رشد، تهران .</a:t>
            </a:r>
            <a:r>
              <a:rPr lang="en-US" sz="8000">
                <a:solidFill>
                  <a:prstClr val="black"/>
                </a:solidFill>
                <a:latin typeface="Calibri" panose="020F0502020204030204" pitchFamily="34" charset="0"/>
                <a:ea typeface="Calibri" panose="020F0502020204030204" pitchFamily="34" charset="0"/>
                <a:cs typeface="B Zar" panose="00000400000000000000" pitchFamily="2" charset="-78"/>
              </a:rPr>
              <a:t/>
            </a:r>
            <a:br>
              <a:rPr lang="en-US" sz="8000">
                <a:solidFill>
                  <a:prstClr val="black"/>
                </a:solidFill>
                <a:latin typeface="Calibri" panose="020F0502020204030204" pitchFamily="34" charset="0"/>
                <a:ea typeface="Calibri" panose="020F0502020204030204" pitchFamily="34" charset="0"/>
                <a:cs typeface="B Zar" panose="00000400000000000000" pitchFamily="2" charset="-78"/>
              </a:rPr>
            </a:b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۱۸</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 رمضاني نژاد ،رحیم (</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۱۳۷۲)</a:t>
            </a:r>
            <a:r>
              <a:rPr lang="fa-IR" sz="9600">
                <a:solidFill>
                  <a:prstClr val="black"/>
                </a:solidFill>
                <a:latin typeface="Calibri" panose="020F0502020204030204" pitchFamily="34" charset="0"/>
                <a:ea typeface="Arial" panose="020B0604020202020204" pitchFamily="34" charset="0"/>
                <a:cs typeface="B Zar" panose="00000400000000000000" pitchFamily="2" charset="-78"/>
              </a:rPr>
              <a:t> </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مقايسه صفات شخصیتی دانشجویان ورزشکار و غیر ورزشکار مرد رساله کارشناسی ارشد دانشگاه تربیت مدرس .</a:t>
            </a:r>
            <a:r>
              <a:rPr lang="en-US" sz="8000">
                <a:solidFill>
                  <a:prstClr val="black"/>
                </a:solidFill>
                <a:latin typeface="Calibri" panose="020F0502020204030204" pitchFamily="34" charset="0"/>
                <a:ea typeface="Calibri" panose="020F0502020204030204" pitchFamily="34" charset="0"/>
                <a:cs typeface="B Zar" panose="00000400000000000000" pitchFamily="2" charset="-78"/>
              </a:rPr>
              <a:t/>
            </a:r>
            <a:br>
              <a:rPr lang="en-US" sz="8000">
                <a:solidFill>
                  <a:prstClr val="black"/>
                </a:solidFill>
                <a:latin typeface="Calibri" panose="020F0502020204030204" pitchFamily="34" charset="0"/>
                <a:ea typeface="Calibri" panose="020F0502020204030204" pitchFamily="34" charset="0"/>
                <a:cs typeface="B Zar" panose="00000400000000000000" pitchFamily="2" charset="-78"/>
              </a:rPr>
            </a:b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۱۹-</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 ساروخانی، باقر (</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۱۳۷۰) </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دائره المعارف علوم اجتماعی انتشارات کیهان</a:t>
            </a:r>
            <a:r>
              <a:rPr lang="en-US" sz="9600">
                <a:solidFill>
                  <a:prstClr val="black"/>
                </a:solidFill>
                <a:latin typeface="Arial" panose="020B0604020202020204" pitchFamily="34" charset="0"/>
                <a:ea typeface="Arial" panose="020B0604020202020204" pitchFamily="34" charset="0"/>
                <a:cs typeface="B Zar" panose="00000400000000000000" pitchFamily="2" charset="-78"/>
              </a:rPr>
              <a:t>.</a:t>
            </a:r>
            <a:endParaRPr lang="en-US" sz="8000">
              <a:solidFill>
                <a:prstClr val="black"/>
              </a:solidFill>
              <a:latin typeface="Calibri" panose="020F0502020204030204" pitchFamily="34" charset="0"/>
              <a:ea typeface="Calibri" panose="020F0502020204030204" pitchFamily="34" charset="0"/>
              <a:cs typeface="B Zar" panose="00000400000000000000" pitchFamily="2" charset="-78"/>
            </a:endParaRPr>
          </a:p>
          <a:p>
            <a:pPr lvl="0">
              <a:lnSpc>
                <a:spcPct val="107000"/>
              </a:lnSpc>
              <a:spcAft>
                <a:spcPts val="800"/>
              </a:spcAft>
            </a:pPr>
            <a:r>
              <a:rPr lang="ar-SA" sz="9600">
                <a:solidFill>
                  <a:prstClr val="black"/>
                </a:solidFill>
                <a:latin typeface="Calibri" panose="020F0502020204030204" pitchFamily="34" charset="0"/>
                <a:ea typeface="Arial" panose="020B0604020202020204" pitchFamily="34" charset="0"/>
                <a:cs typeface="B Zar" panose="00000400000000000000" pitchFamily="2" charset="-78"/>
              </a:rPr>
              <a:t> </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۲۰-</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 سرمد زهره بازرگان عباس حجازی الهه (</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۱۳۷۶)</a:t>
            </a:r>
            <a:r>
              <a:rPr lang="fa-IR" sz="9600">
                <a:solidFill>
                  <a:prstClr val="black"/>
                </a:solidFill>
                <a:latin typeface="Calibri" panose="020F0502020204030204" pitchFamily="34" charset="0"/>
                <a:ea typeface="Arial" panose="020B0604020202020204" pitchFamily="34" charset="0"/>
                <a:cs typeface="B Zar" panose="00000400000000000000" pitchFamily="2" charset="-78"/>
              </a:rPr>
              <a:t> </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روش های تحقیق در علوم رفتاری، انتشارات آگاه.</a:t>
            </a:r>
            <a:endParaRPr lang="en-US" sz="8000">
              <a:solidFill>
                <a:prstClr val="black"/>
              </a:solidFill>
              <a:latin typeface="Calibri" panose="020F0502020204030204" pitchFamily="34" charset="0"/>
              <a:ea typeface="Calibri" panose="020F0502020204030204" pitchFamily="34" charset="0"/>
              <a:cs typeface="B Zar" panose="00000400000000000000" pitchFamily="2" charset="-78"/>
            </a:endParaRPr>
          </a:p>
          <a:p>
            <a:pPr lvl="0">
              <a:lnSpc>
                <a:spcPct val="107000"/>
              </a:lnSpc>
              <a:spcAft>
                <a:spcPts val="800"/>
              </a:spcAft>
            </a:pP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۲۱-</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 سیدزاده نوش آبادی ،سادات (</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۱۳۸۰) </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بررسی ارتباط بین رشد حرکتی و رشد اجتماعی در دانش آموزان دختر ورزشکار و غیر ورزشکار سوم راهنمایی منطقه </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۶</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 تهران رساله کارشناسی </a:t>
            </a:r>
            <a:r>
              <a:rPr lang="en-US" sz="8000">
                <a:solidFill>
                  <a:prstClr val="black"/>
                </a:solidFill>
                <a:latin typeface="Calibri" panose="020F0502020204030204" pitchFamily="34" charset="0"/>
                <a:ea typeface="Calibri" panose="020F0502020204030204" pitchFamily="34" charset="0"/>
                <a:cs typeface="B Zar" panose="00000400000000000000" pitchFamily="2" charset="-78"/>
              </a:rPr>
              <a:t/>
            </a:r>
            <a:br>
              <a:rPr lang="en-US" sz="8000">
                <a:solidFill>
                  <a:prstClr val="black"/>
                </a:solidFill>
                <a:latin typeface="Calibri" panose="020F0502020204030204" pitchFamily="34" charset="0"/>
                <a:ea typeface="Calibri" panose="020F0502020204030204" pitchFamily="34" charset="0"/>
                <a:cs typeface="B Zar" panose="00000400000000000000" pitchFamily="2" charset="-78"/>
              </a:rPr>
            </a:b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ارشد</a:t>
            </a:r>
            <a:r>
              <a:rPr lang="en-US" sz="9600">
                <a:solidFill>
                  <a:prstClr val="black"/>
                </a:solidFill>
                <a:latin typeface="Arial" panose="020B0604020202020204" pitchFamily="34" charset="0"/>
                <a:ea typeface="Arial" panose="020B0604020202020204" pitchFamily="34" charset="0"/>
                <a:cs typeface="B Zar" panose="00000400000000000000" pitchFamily="2" charset="-78"/>
              </a:rPr>
              <a:t>. </a:t>
            </a:r>
            <a:r>
              <a:rPr lang="en-US" sz="8000">
                <a:solidFill>
                  <a:prstClr val="black"/>
                </a:solidFill>
                <a:latin typeface="Calibri" panose="020F0502020204030204" pitchFamily="34" charset="0"/>
                <a:ea typeface="Calibri" panose="020F0502020204030204" pitchFamily="34" charset="0"/>
                <a:cs typeface="B Zar" panose="00000400000000000000" pitchFamily="2" charset="-78"/>
              </a:rPr>
              <a:t/>
            </a:r>
            <a:br>
              <a:rPr lang="en-US" sz="8000">
                <a:solidFill>
                  <a:prstClr val="black"/>
                </a:solidFill>
                <a:latin typeface="Calibri" panose="020F0502020204030204" pitchFamily="34" charset="0"/>
                <a:ea typeface="Calibri" panose="020F0502020204030204" pitchFamily="34" charset="0"/>
                <a:cs typeface="B Zar" panose="00000400000000000000" pitchFamily="2" charset="-78"/>
              </a:rPr>
            </a:b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۲۲-</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 سیف سوسن و همکاران (</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۱۳۷۴)</a:t>
            </a:r>
            <a:r>
              <a:rPr lang="fa-IR" sz="9600">
                <a:solidFill>
                  <a:prstClr val="black"/>
                </a:solidFill>
                <a:latin typeface="Calibri" panose="020F0502020204030204" pitchFamily="34" charset="0"/>
                <a:ea typeface="Arial" panose="020B0604020202020204" pitchFamily="34" charset="0"/>
                <a:cs typeface="B Zar" panose="00000400000000000000" pitchFamily="2" charset="-78"/>
              </a:rPr>
              <a:t> </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روان شناسی رشد انتشارات سمت</a:t>
            </a:r>
            <a:r>
              <a:rPr lang="en-US" sz="9600">
                <a:solidFill>
                  <a:prstClr val="black"/>
                </a:solidFill>
                <a:latin typeface="Arial" panose="020B0604020202020204" pitchFamily="34" charset="0"/>
                <a:ea typeface="Arial" panose="020B0604020202020204" pitchFamily="34" charset="0"/>
                <a:cs typeface="B Zar" panose="00000400000000000000" pitchFamily="2" charset="-78"/>
              </a:rPr>
              <a:t>.</a:t>
            </a:r>
            <a:endParaRPr lang="en-US" sz="8000">
              <a:solidFill>
                <a:prstClr val="black"/>
              </a:solidFill>
              <a:latin typeface="Calibri" panose="020F0502020204030204" pitchFamily="34" charset="0"/>
              <a:ea typeface="Calibri" panose="020F0502020204030204" pitchFamily="34" charset="0"/>
              <a:cs typeface="B Zar" panose="00000400000000000000" pitchFamily="2" charset="-78"/>
            </a:endParaRPr>
          </a:p>
          <a:p>
            <a:pPr lvl="0">
              <a:lnSpc>
                <a:spcPct val="107000"/>
              </a:lnSpc>
              <a:spcAft>
                <a:spcPts val="800"/>
              </a:spcAft>
            </a:pPr>
            <a:r>
              <a:rPr lang="ar-SA" sz="9600">
                <a:solidFill>
                  <a:prstClr val="black"/>
                </a:solidFill>
                <a:latin typeface="Calibri" panose="020F0502020204030204" pitchFamily="34" charset="0"/>
                <a:ea typeface="Arial" panose="020B0604020202020204" pitchFamily="34" charset="0"/>
                <a:cs typeface="B Zar" panose="00000400000000000000" pitchFamily="2" charset="-78"/>
              </a:rPr>
              <a:t> </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۲۳-</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 شکوهی، غلامحسین (</a:t>
            </a:r>
            <a:r>
              <a:rPr lang="fa-IR" sz="9600">
                <a:solidFill>
                  <a:prstClr val="black"/>
                </a:solidFill>
                <a:latin typeface="Arial" panose="020B0604020202020204" pitchFamily="34" charset="0"/>
                <a:ea typeface="Arial" panose="020B0604020202020204" pitchFamily="34" charset="0"/>
                <a:cs typeface="B Zar" panose="00000400000000000000" pitchFamily="2" charset="-78"/>
              </a:rPr>
              <a:t>۱۳۷۶)</a:t>
            </a:r>
            <a:r>
              <a:rPr lang="fa-IR" sz="9600">
                <a:solidFill>
                  <a:prstClr val="black"/>
                </a:solidFill>
                <a:latin typeface="Calibri" panose="020F0502020204030204" pitchFamily="34" charset="0"/>
                <a:ea typeface="Arial" panose="020B0604020202020204" pitchFamily="34" charset="0"/>
                <a:cs typeface="B Zar" panose="00000400000000000000" pitchFamily="2" charset="-78"/>
              </a:rPr>
              <a:t> </a:t>
            </a: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مبانی و اصول آموزش و پرورش انتشارات آستان قدس </a:t>
            </a:r>
            <a:r>
              <a:rPr lang="en-US" sz="8000">
                <a:solidFill>
                  <a:prstClr val="black"/>
                </a:solidFill>
                <a:latin typeface="Calibri" panose="020F0502020204030204" pitchFamily="34" charset="0"/>
                <a:ea typeface="Calibri" panose="020F0502020204030204" pitchFamily="34" charset="0"/>
                <a:cs typeface="B Zar" panose="00000400000000000000" pitchFamily="2" charset="-78"/>
              </a:rPr>
              <a:t/>
            </a:r>
            <a:br>
              <a:rPr lang="en-US" sz="8000">
                <a:solidFill>
                  <a:prstClr val="black"/>
                </a:solidFill>
                <a:latin typeface="Calibri" panose="020F0502020204030204" pitchFamily="34" charset="0"/>
                <a:ea typeface="Calibri" panose="020F0502020204030204" pitchFamily="34" charset="0"/>
                <a:cs typeface="B Zar" panose="00000400000000000000" pitchFamily="2" charset="-78"/>
              </a:rPr>
            </a:br>
            <a:r>
              <a:rPr lang="ar-SA" sz="9600">
                <a:solidFill>
                  <a:prstClr val="black"/>
                </a:solidFill>
                <a:latin typeface="Arial" panose="020B0604020202020204" pitchFamily="34" charset="0"/>
                <a:ea typeface="Arial" panose="020B0604020202020204" pitchFamily="34" charset="0"/>
                <a:cs typeface="B Zar" panose="00000400000000000000" pitchFamily="2" charset="-78"/>
              </a:rPr>
              <a:t>رضوی مشهد</a:t>
            </a:r>
            <a:r>
              <a:rPr lang="en-US" sz="9600">
                <a:solidFill>
                  <a:prstClr val="black"/>
                </a:solidFill>
                <a:latin typeface="Arial" panose="020B0604020202020204" pitchFamily="34" charset="0"/>
                <a:ea typeface="Arial" panose="020B0604020202020204" pitchFamily="34" charset="0"/>
                <a:cs typeface="B Zar" panose="00000400000000000000" pitchFamily="2" charset="-78"/>
              </a:rPr>
              <a:t>.</a:t>
            </a:r>
            <a:endParaRPr lang="en-US" sz="8000">
              <a:solidFill>
                <a:prstClr val="black"/>
              </a:solidFill>
              <a:latin typeface="Calibri" panose="020F0502020204030204" pitchFamily="34" charset="0"/>
              <a:ea typeface="Calibri" panose="020F0502020204030204" pitchFamily="34" charset="0"/>
              <a:cs typeface="B Zar" panose="00000400000000000000" pitchFamily="2" charset="-78"/>
            </a:endParaRPr>
          </a:p>
          <a:p>
            <a:pPr lvl="0"/>
            <a:endParaRPr lang="fa-IR" sz="700">
              <a:solidFill>
                <a:prstClr val="black"/>
              </a:solidFill>
            </a:endParaRPr>
          </a:p>
          <a:p>
            <a:endParaRPr lang="fa-IR"/>
          </a:p>
        </p:txBody>
      </p:sp>
    </p:spTree>
    <p:extLst>
      <p:ext uri="{BB962C8B-B14F-4D97-AF65-F5344CB8AC3E}">
        <p14:creationId xmlns:p14="http://schemas.microsoft.com/office/powerpoint/2010/main" val="20796039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lvl="0">
              <a:lnSpc>
                <a:spcPct val="107000"/>
              </a:lnSpc>
              <a:spcAft>
                <a:spcPts val="800"/>
              </a:spcAft>
            </a:pPr>
            <a:r>
              <a:rPr lang="ar-SA" sz="1100">
                <a:solidFill>
                  <a:prstClr val="black"/>
                </a:solidFill>
                <a:latin typeface="Calibri" panose="020F0502020204030204" pitchFamily="34" charset="0"/>
                <a:ea typeface="Arial" panose="020B0604020202020204" pitchFamily="34" charset="0"/>
              </a:rPr>
              <a:t> </a:t>
            </a:r>
            <a:r>
              <a:rPr lang="fa-IR" sz="1100">
                <a:solidFill>
                  <a:prstClr val="black"/>
                </a:solidFill>
                <a:latin typeface="Arial" panose="020B0604020202020204" pitchFamily="34" charset="0"/>
                <a:ea typeface="Arial" panose="020B0604020202020204" pitchFamily="34" charset="0"/>
                <a:cs typeface="B Nazanin" panose="00000400000000000000" pitchFamily="2" charset="-78"/>
              </a:rPr>
              <a:t>۲۴-</a:t>
            </a: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 عبدالهی، محمد، (</a:t>
            </a:r>
            <a:r>
              <a:rPr lang="fa-IR" sz="1100">
                <a:solidFill>
                  <a:prstClr val="black"/>
                </a:solidFill>
                <a:latin typeface="Arial" panose="020B0604020202020204" pitchFamily="34" charset="0"/>
                <a:ea typeface="Arial" panose="020B0604020202020204" pitchFamily="34" charset="0"/>
                <a:cs typeface="B Nazanin" panose="00000400000000000000" pitchFamily="2" charset="-78"/>
              </a:rPr>
              <a:t>۱۳۷۹) </a:t>
            </a: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اهداف ،مبانی اصول و روشهای تربیت بدنی در تربیت اسلامی. رساله کارشناسی ارشد دانشگاه تهران.</a:t>
            </a:r>
            <a:endParaRPr lang="en-US" sz="10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fa-IR" sz="1100">
                <a:solidFill>
                  <a:prstClr val="black"/>
                </a:solidFill>
                <a:latin typeface="Arial" panose="020B0604020202020204" pitchFamily="34" charset="0"/>
                <a:ea typeface="Arial" panose="020B0604020202020204" pitchFamily="34" charset="0"/>
                <a:cs typeface="B Nazanin" panose="00000400000000000000" pitchFamily="2" charset="-78"/>
              </a:rPr>
              <a:t>۲۵-</a:t>
            </a: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 کاردان علی (</a:t>
            </a:r>
            <a:r>
              <a:rPr lang="fa-IR" sz="1100">
                <a:solidFill>
                  <a:prstClr val="black"/>
                </a:solidFill>
                <a:latin typeface="Arial" panose="020B0604020202020204" pitchFamily="34" charset="0"/>
                <a:ea typeface="Arial" panose="020B0604020202020204" pitchFamily="34" charset="0"/>
                <a:cs typeface="B Nazanin" panose="00000400000000000000" pitchFamily="2" charset="-78"/>
              </a:rPr>
              <a:t>۱۳۸۱)</a:t>
            </a:r>
            <a:r>
              <a:rPr lang="fa-IR" sz="1100">
                <a:solidFill>
                  <a:prstClr val="black"/>
                </a:solidFill>
                <a:latin typeface="Calibri" panose="020F0502020204030204" pitchFamily="34" charset="0"/>
                <a:ea typeface="Arial" panose="020B0604020202020204" pitchFamily="34" charset="0"/>
              </a:rPr>
              <a:t> </a:t>
            </a: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علوم تربیتی </a:t>
            </a:r>
            <a:r>
              <a:rPr lang="ar-SA" sz="1100">
                <a:solidFill>
                  <a:prstClr val="black"/>
                </a:solidFill>
                <a:latin typeface="Calibri" panose="020F0502020204030204" pitchFamily="34" charset="0"/>
                <a:ea typeface="Arial" panose="020B0604020202020204" pitchFamily="34" charset="0"/>
              </a:rPr>
              <a:t> </a:t>
            </a: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مطالعات بین رشته ای مجله سخن، ش </a:t>
            </a:r>
            <a:r>
              <a:rPr lang="fa-IR" sz="1100">
                <a:solidFill>
                  <a:prstClr val="black"/>
                </a:solidFill>
                <a:latin typeface="Arial" panose="020B0604020202020204" pitchFamily="34" charset="0"/>
                <a:ea typeface="Arial" panose="020B0604020202020204" pitchFamily="34" charset="0"/>
                <a:cs typeface="B Nazanin" panose="00000400000000000000" pitchFamily="2" charset="-78"/>
              </a:rPr>
              <a:t>۴</a:t>
            </a: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 سازمان </a:t>
            </a:r>
            <a:r>
              <a:rPr lang="en-US" sz="10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1000">
                <a:solidFill>
                  <a:prstClr val="black"/>
                </a:solidFill>
                <a:latin typeface="Calibri" panose="020F0502020204030204" pitchFamily="34" charset="0"/>
                <a:ea typeface="Calibri" panose="020F0502020204030204" pitchFamily="34" charset="0"/>
                <a:cs typeface="B Nazanin" panose="00000400000000000000" pitchFamily="2" charset="-78"/>
              </a:rPr>
            </a:b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سمت</a:t>
            </a:r>
            <a:r>
              <a:rPr lang="en-US" sz="11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en-US" sz="10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1000">
                <a:solidFill>
                  <a:prstClr val="black"/>
                </a:solidFill>
                <a:latin typeface="Calibri" panose="020F0502020204030204" pitchFamily="34" charset="0"/>
                <a:ea typeface="Calibri" panose="020F0502020204030204" pitchFamily="34" charset="0"/>
                <a:cs typeface="B Nazanin" panose="00000400000000000000" pitchFamily="2" charset="-78"/>
              </a:rPr>
            </a:br>
            <a:r>
              <a:rPr lang="fa-IR" sz="1100">
                <a:solidFill>
                  <a:prstClr val="black"/>
                </a:solidFill>
                <a:latin typeface="Arial" panose="020B0604020202020204" pitchFamily="34" charset="0"/>
                <a:ea typeface="Arial" panose="020B0604020202020204" pitchFamily="34" charset="0"/>
                <a:cs typeface="B Nazanin" panose="00000400000000000000" pitchFamily="2" charset="-78"/>
              </a:rPr>
              <a:t>۲۶-</a:t>
            </a: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 کوئن، بروس (</a:t>
            </a:r>
            <a:r>
              <a:rPr lang="fa-IR" sz="1100">
                <a:solidFill>
                  <a:prstClr val="black"/>
                </a:solidFill>
                <a:latin typeface="Arial" panose="020B0604020202020204" pitchFamily="34" charset="0"/>
                <a:ea typeface="Arial" panose="020B0604020202020204" pitchFamily="34" charset="0"/>
                <a:cs typeface="B Nazanin" panose="00000400000000000000" pitchFamily="2" charset="-78"/>
              </a:rPr>
              <a:t>۱۳۷۴)</a:t>
            </a:r>
            <a:r>
              <a:rPr lang="fa-IR" sz="1100">
                <a:solidFill>
                  <a:prstClr val="black"/>
                </a:solidFill>
                <a:latin typeface="Calibri" panose="020F0502020204030204" pitchFamily="34" charset="0"/>
                <a:ea typeface="Arial" panose="020B0604020202020204" pitchFamily="34" charset="0"/>
              </a:rPr>
              <a:t> </a:t>
            </a: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درآمدی بر جامعه شناسی ترجمه محسن ثلاثی انتشارات فرهنگ </a:t>
            </a:r>
            <a:r>
              <a:rPr lang="en-US" sz="10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1000">
                <a:solidFill>
                  <a:prstClr val="black"/>
                </a:solidFill>
                <a:latin typeface="Calibri" panose="020F0502020204030204" pitchFamily="34" charset="0"/>
                <a:ea typeface="Calibri" panose="020F0502020204030204" pitchFamily="34" charset="0"/>
                <a:cs typeface="B Nazanin" panose="00000400000000000000" pitchFamily="2" charset="-78"/>
              </a:rPr>
            </a:b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معاصر</a:t>
            </a:r>
            <a:r>
              <a:rPr lang="en-US" sz="11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en-US" sz="10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1000">
                <a:solidFill>
                  <a:prstClr val="black"/>
                </a:solidFill>
                <a:latin typeface="Calibri" panose="020F0502020204030204" pitchFamily="34" charset="0"/>
                <a:ea typeface="Calibri" panose="020F0502020204030204" pitchFamily="34" charset="0"/>
                <a:cs typeface="B Nazanin" panose="00000400000000000000" pitchFamily="2" charset="-78"/>
              </a:rPr>
            </a:br>
            <a:r>
              <a:rPr lang="fa-IR" sz="1100">
                <a:solidFill>
                  <a:prstClr val="black"/>
                </a:solidFill>
                <a:latin typeface="Arial" panose="020B0604020202020204" pitchFamily="34" charset="0"/>
                <a:ea typeface="Arial" panose="020B0604020202020204" pitchFamily="34" charset="0"/>
                <a:cs typeface="B Nazanin" panose="00000400000000000000" pitchFamily="2" charset="-78"/>
              </a:rPr>
              <a:t>۲۷-</a:t>
            </a: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 گیدنز، آنتونی (</a:t>
            </a:r>
            <a:r>
              <a:rPr lang="fa-IR" sz="1100">
                <a:solidFill>
                  <a:prstClr val="black"/>
                </a:solidFill>
                <a:latin typeface="Arial" panose="020B0604020202020204" pitchFamily="34" charset="0"/>
                <a:ea typeface="Arial" panose="020B0604020202020204" pitchFamily="34" charset="0"/>
                <a:cs typeface="B Nazanin" panose="00000400000000000000" pitchFamily="2" charset="-78"/>
              </a:rPr>
              <a:t>۱۳۷۳)</a:t>
            </a:r>
            <a:r>
              <a:rPr lang="fa-IR" sz="1100">
                <a:solidFill>
                  <a:prstClr val="black"/>
                </a:solidFill>
                <a:latin typeface="Calibri" panose="020F0502020204030204" pitchFamily="34" charset="0"/>
                <a:ea typeface="Arial" panose="020B0604020202020204" pitchFamily="34" charset="0"/>
              </a:rPr>
              <a:t> </a:t>
            </a: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جامعه شناسی </a:t>
            </a:r>
            <a:r>
              <a:rPr lang="en-US" sz="11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ترجمه منوچهر صبوری، نشر نی، تهران.</a:t>
            </a:r>
            <a:endParaRPr lang="en-US" sz="10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fa-IR" sz="1100">
                <a:solidFill>
                  <a:prstClr val="black"/>
                </a:solidFill>
                <a:latin typeface="Arial" panose="020B0604020202020204" pitchFamily="34" charset="0"/>
                <a:ea typeface="Arial" panose="020B0604020202020204" pitchFamily="34" charset="0"/>
                <a:cs typeface="B Nazanin" panose="00000400000000000000" pitchFamily="2" charset="-78"/>
              </a:rPr>
              <a:t>۲۸-</a:t>
            </a: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 لندرز، دنیل ، آرنت شان </a:t>
            </a:r>
            <a:r>
              <a:rPr lang="en-US" sz="1100">
                <a:solidFill>
                  <a:prstClr val="black"/>
                </a:solidFill>
                <a:latin typeface="Arial" panose="020B0604020202020204" pitchFamily="34" charset="0"/>
                <a:ea typeface="Arial" panose="020B0604020202020204" pitchFamily="34" charset="0"/>
                <a:cs typeface="B Nazanin" panose="00000400000000000000" pitchFamily="2" charset="-78"/>
              </a:rPr>
              <a:t>.</a:t>
            </a: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م (</a:t>
            </a:r>
            <a:r>
              <a:rPr lang="fa-IR" sz="1100">
                <a:solidFill>
                  <a:prstClr val="black"/>
                </a:solidFill>
                <a:latin typeface="Arial" panose="020B0604020202020204" pitchFamily="34" charset="0"/>
                <a:ea typeface="Arial" panose="020B0604020202020204" pitchFamily="34" charset="0"/>
                <a:cs typeface="B Nazanin" panose="00000400000000000000" pitchFamily="2" charset="-78"/>
              </a:rPr>
              <a:t>۱۳۸۰) </a:t>
            </a: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اضطراب و فعالیت بدنی، ترجمه محمدکاظم واعظ موسوی فصلنامه المپیک بهار و تابستان.</a:t>
            </a:r>
            <a:endParaRPr lang="en-US" sz="10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fa-IR" sz="1100">
                <a:solidFill>
                  <a:prstClr val="black"/>
                </a:solidFill>
                <a:latin typeface="Arial" panose="020B0604020202020204" pitchFamily="34" charset="0"/>
                <a:ea typeface="Arial" panose="020B0604020202020204" pitchFamily="34" charset="0"/>
                <a:cs typeface="B Nazanin" panose="00000400000000000000" pitchFamily="2" charset="-78"/>
              </a:rPr>
              <a:t>۲۹</a:t>
            </a: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a:t>
            </a:r>
            <a:r>
              <a:rPr lang="ar-SA" sz="1100">
                <a:solidFill>
                  <a:prstClr val="black"/>
                </a:solidFill>
                <a:latin typeface="Calibri" panose="020F0502020204030204" pitchFamily="34" charset="0"/>
                <a:ea typeface="Arial" panose="020B0604020202020204" pitchFamily="34" charset="0"/>
              </a:rPr>
              <a:t> </a:t>
            </a: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محمدی ،رضا (</a:t>
            </a:r>
            <a:r>
              <a:rPr lang="fa-IR" sz="1100">
                <a:solidFill>
                  <a:prstClr val="black"/>
                </a:solidFill>
                <a:latin typeface="Arial" panose="020B0604020202020204" pitchFamily="34" charset="0"/>
                <a:ea typeface="Arial" panose="020B0604020202020204" pitchFamily="34" charset="0"/>
                <a:cs typeface="B Nazanin" panose="00000400000000000000" pitchFamily="2" charset="-78"/>
              </a:rPr>
              <a:t>۱۳۷۶) </a:t>
            </a:r>
            <a:r>
              <a:rPr lang="fa-IR" sz="1100">
                <a:solidFill>
                  <a:prstClr val="black"/>
                </a:solidFill>
                <a:latin typeface="Calibri" panose="020F0502020204030204" pitchFamily="34" charset="0"/>
                <a:ea typeface="Arial" panose="020B0604020202020204" pitchFamily="34" charset="0"/>
              </a:rPr>
              <a:t> </a:t>
            </a: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بررسی میزان رشد اجتماعی ورزشکاران رشته های انفرادی و گروهی شرکت کننده در چهارمین المپیاد ورزشی مدارس پسرانه کشور( دوره متوسطه</a:t>
            </a:r>
            <a:r>
              <a:rPr lang="ar-SA" sz="1100">
                <a:solidFill>
                  <a:prstClr val="black"/>
                </a:solidFill>
                <a:latin typeface="Calibri" panose="020F0502020204030204" pitchFamily="34" charset="0"/>
                <a:ea typeface="Arial" panose="020B0604020202020204" pitchFamily="34" charset="0"/>
              </a:rPr>
              <a:t> </a:t>
            </a: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)و مقايسة آن با دانش آموزان غیرورزشکار پنج ناحية شهر اصفهان وزارت آموزش و پرورش.</a:t>
            </a:r>
            <a:endParaRPr lang="en-US" sz="10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fa-IR" sz="1100">
                <a:solidFill>
                  <a:prstClr val="black"/>
                </a:solidFill>
                <a:latin typeface="Arial" panose="020B0604020202020204" pitchFamily="34" charset="0"/>
                <a:ea typeface="Arial" panose="020B0604020202020204" pitchFamily="34" charset="0"/>
                <a:cs typeface="B Nazanin" panose="00000400000000000000" pitchFamily="2" charset="-78"/>
              </a:rPr>
              <a:t>۳۰-</a:t>
            </a: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 مشهوری ،مرضیه (</a:t>
            </a:r>
            <a:r>
              <a:rPr lang="fa-IR" sz="1100">
                <a:solidFill>
                  <a:prstClr val="black"/>
                </a:solidFill>
                <a:latin typeface="Arial" panose="020B0604020202020204" pitchFamily="34" charset="0"/>
                <a:ea typeface="Arial" panose="020B0604020202020204" pitchFamily="34" charset="0"/>
                <a:cs typeface="B Nazanin" panose="00000400000000000000" pitchFamily="2" charset="-78"/>
              </a:rPr>
              <a:t>۱۳۸۰)</a:t>
            </a:r>
            <a:r>
              <a:rPr lang="fa-IR" sz="1100">
                <a:solidFill>
                  <a:prstClr val="black"/>
                </a:solidFill>
                <a:latin typeface="Calibri" panose="020F0502020204030204" pitchFamily="34" charset="0"/>
                <a:ea typeface="Arial" panose="020B0604020202020204" pitchFamily="34" charset="0"/>
              </a:rPr>
              <a:t> </a:t>
            </a: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بررسی صفات شخصیتی دانشجویان دختر ورزشکار و </a:t>
            </a:r>
            <a:r>
              <a:rPr lang="en-US" sz="10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1000">
                <a:solidFill>
                  <a:prstClr val="black"/>
                </a:solidFill>
                <a:latin typeface="Calibri" panose="020F0502020204030204" pitchFamily="34" charset="0"/>
                <a:ea typeface="Calibri" panose="020F0502020204030204" pitchFamily="34" charset="0"/>
                <a:cs typeface="B Nazanin" panose="00000400000000000000" pitchFamily="2" charset="-78"/>
              </a:rPr>
            </a:br>
            <a:r>
              <a:rPr lang="ar-SA" sz="1100">
                <a:solidFill>
                  <a:prstClr val="black"/>
                </a:solidFill>
                <a:latin typeface="Arial" panose="020B0604020202020204" pitchFamily="34" charset="0"/>
                <a:ea typeface="Arial" panose="020B0604020202020204" pitchFamily="34" charset="0"/>
                <a:cs typeface="B Nazanin" panose="00000400000000000000" pitchFamily="2" charset="-78"/>
              </a:rPr>
              <a:t>غیر ورزشکار دانشگاه تهران رساله کارشناسی ارشد دانشگاه تهران.</a:t>
            </a:r>
            <a:endParaRPr lang="en-US" sz="10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28721666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nSpc>
                <a:spcPct val="107000"/>
              </a:lnSpc>
              <a:spcAft>
                <a:spcPts val="800"/>
              </a:spcAft>
            </a:pPr>
            <a:r>
              <a:rPr lang="ar-SA" sz="4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fa-IR" sz="800">
                <a:solidFill>
                  <a:prstClr val="black"/>
                </a:solidFill>
                <a:latin typeface="Arial" panose="020B0604020202020204" pitchFamily="34" charset="0"/>
                <a:ea typeface="Arial" panose="020B0604020202020204" pitchFamily="34" charset="0"/>
                <a:cs typeface="B Nazanin" panose="00000400000000000000" pitchFamily="2" charset="-78"/>
              </a:rPr>
              <a:t>۳۱-</a:t>
            </a:r>
            <a:r>
              <a:rPr lang="ar-SA" sz="800">
                <a:solidFill>
                  <a:prstClr val="black"/>
                </a:solidFill>
                <a:latin typeface="Arial" panose="020B0604020202020204" pitchFamily="34" charset="0"/>
                <a:ea typeface="Arial" panose="020B0604020202020204" pitchFamily="34" charset="0"/>
                <a:cs typeface="B Nazanin" panose="00000400000000000000" pitchFamily="2" charset="-78"/>
              </a:rPr>
              <a:t> مظلومی رجبعلی (</a:t>
            </a:r>
            <a:r>
              <a:rPr lang="fa-IR" sz="800">
                <a:solidFill>
                  <a:prstClr val="black"/>
                </a:solidFill>
                <a:latin typeface="Arial" panose="020B0604020202020204" pitchFamily="34" charset="0"/>
                <a:ea typeface="Arial" panose="020B0604020202020204" pitchFamily="34" charset="0"/>
                <a:cs typeface="B Nazanin" panose="00000400000000000000" pitchFamily="2" charset="-78"/>
              </a:rPr>
              <a:t>۱۳۶۳)</a:t>
            </a:r>
            <a:r>
              <a:rPr lang="fa-IR" sz="800">
                <a:solidFill>
                  <a:prstClr val="black"/>
                </a:solidFill>
                <a:latin typeface="Calibri" panose="020F0502020204030204" pitchFamily="34" charset="0"/>
                <a:ea typeface="Arial" panose="020B0604020202020204" pitchFamily="34" charset="0"/>
              </a:rPr>
              <a:t> </a:t>
            </a:r>
            <a:r>
              <a:rPr lang="ar-SA" sz="800">
                <a:solidFill>
                  <a:prstClr val="black"/>
                </a:solidFill>
                <a:latin typeface="Arial" panose="020B0604020202020204" pitchFamily="34" charset="0"/>
                <a:ea typeface="Arial" panose="020B0604020202020204" pitchFamily="34" charset="0"/>
                <a:cs typeface="B Nazanin" panose="00000400000000000000" pitchFamily="2" charset="-78"/>
              </a:rPr>
              <a:t>تربیت بدنی ورزش عامل اساسی در تربیت نیرو نشاط دفتر ششم اداره کل تربیت بدنی وزارت آموزش و پرورش.</a:t>
            </a:r>
            <a:endParaRPr lang="en-US" sz="8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ar-SA" sz="8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fa-IR" sz="800">
                <a:solidFill>
                  <a:prstClr val="black"/>
                </a:solidFill>
                <a:latin typeface="Arial" panose="020B0604020202020204" pitchFamily="34" charset="0"/>
                <a:ea typeface="Arial" panose="020B0604020202020204" pitchFamily="34" charset="0"/>
                <a:cs typeface="B Nazanin" panose="00000400000000000000" pitchFamily="2" charset="-78"/>
              </a:rPr>
              <a:t>۳۲-</a:t>
            </a:r>
            <a:r>
              <a:rPr lang="ar-SA" sz="800">
                <a:solidFill>
                  <a:prstClr val="black"/>
                </a:solidFill>
                <a:latin typeface="Arial" panose="020B0604020202020204" pitchFamily="34" charset="0"/>
                <a:ea typeface="Arial" panose="020B0604020202020204" pitchFamily="34" charset="0"/>
                <a:cs typeface="B Nazanin" panose="00000400000000000000" pitchFamily="2" charset="-78"/>
              </a:rPr>
              <a:t> منصور، محمود (</a:t>
            </a:r>
            <a:r>
              <a:rPr lang="fa-IR" sz="800">
                <a:solidFill>
                  <a:prstClr val="black"/>
                </a:solidFill>
                <a:latin typeface="Arial" panose="020B0604020202020204" pitchFamily="34" charset="0"/>
                <a:ea typeface="Arial" panose="020B0604020202020204" pitchFamily="34" charset="0"/>
                <a:cs typeface="B Nazanin" panose="00000400000000000000" pitchFamily="2" charset="-78"/>
              </a:rPr>
              <a:t>۱۳۷۸)</a:t>
            </a:r>
            <a:r>
              <a:rPr lang="fa-IR" sz="800">
                <a:solidFill>
                  <a:prstClr val="black"/>
                </a:solidFill>
                <a:latin typeface="Calibri" panose="020F0502020204030204" pitchFamily="34" charset="0"/>
                <a:ea typeface="Arial" panose="020B0604020202020204" pitchFamily="34" charset="0"/>
              </a:rPr>
              <a:t> </a:t>
            </a:r>
            <a:r>
              <a:rPr lang="ar-SA" sz="800">
                <a:solidFill>
                  <a:prstClr val="black"/>
                </a:solidFill>
                <a:latin typeface="Arial" panose="020B0604020202020204" pitchFamily="34" charset="0"/>
                <a:ea typeface="Arial" panose="020B0604020202020204" pitchFamily="34" charset="0"/>
                <a:cs typeface="B Nazanin" panose="00000400000000000000" pitchFamily="2" charset="-78"/>
              </a:rPr>
              <a:t>روان شناسی ژنتیک( تحول روانی از تولد تا پیری) سمت.</a:t>
            </a:r>
            <a:endParaRPr lang="en-US" sz="8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fa-IR" sz="800">
                <a:solidFill>
                  <a:prstClr val="black"/>
                </a:solidFill>
                <a:latin typeface="Arial" panose="020B0604020202020204" pitchFamily="34" charset="0"/>
                <a:ea typeface="Arial" panose="020B0604020202020204" pitchFamily="34" charset="0"/>
                <a:cs typeface="B Nazanin" panose="00000400000000000000" pitchFamily="2" charset="-78"/>
              </a:rPr>
              <a:t>۳۳-</a:t>
            </a:r>
            <a:r>
              <a:rPr lang="ar-SA" sz="800">
                <a:solidFill>
                  <a:prstClr val="black"/>
                </a:solidFill>
                <a:latin typeface="Arial" panose="020B0604020202020204" pitchFamily="34" charset="0"/>
                <a:ea typeface="Arial" panose="020B0604020202020204" pitchFamily="34" charset="0"/>
                <a:cs typeface="B Nazanin" panose="00000400000000000000" pitchFamily="2" charset="-78"/>
              </a:rPr>
              <a:t> نادریان ،مسعود (</a:t>
            </a:r>
            <a:r>
              <a:rPr lang="fa-IR" sz="800">
                <a:solidFill>
                  <a:prstClr val="black"/>
                </a:solidFill>
                <a:latin typeface="Arial" panose="020B0604020202020204" pitchFamily="34" charset="0"/>
                <a:ea typeface="Arial" panose="020B0604020202020204" pitchFamily="34" charset="0"/>
                <a:cs typeface="B Nazanin" panose="00000400000000000000" pitchFamily="2" charset="-78"/>
              </a:rPr>
              <a:t>۱۳۷۰)</a:t>
            </a:r>
            <a:r>
              <a:rPr lang="fa-IR" sz="800">
                <a:solidFill>
                  <a:prstClr val="black"/>
                </a:solidFill>
                <a:latin typeface="Calibri" panose="020F0502020204030204" pitchFamily="34" charset="0"/>
                <a:ea typeface="Arial" panose="020B0604020202020204" pitchFamily="34" charset="0"/>
              </a:rPr>
              <a:t> </a:t>
            </a:r>
            <a:r>
              <a:rPr lang="ar-SA" sz="800">
                <a:solidFill>
                  <a:prstClr val="black"/>
                </a:solidFill>
                <a:latin typeface="Arial" panose="020B0604020202020204" pitchFamily="34" charset="0"/>
                <a:ea typeface="Arial" panose="020B0604020202020204" pitchFamily="34" charset="0"/>
                <a:cs typeface="B Nazanin" panose="00000400000000000000" pitchFamily="2" charset="-78"/>
              </a:rPr>
              <a:t>ارتباط فعالیت جسمانی و اجتماعی شدن کودک مجموعه مقالات اولین کنگره علمی ورزشی مدارس کشور.</a:t>
            </a:r>
            <a:endParaRPr lang="en-US" sz="8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ar-SA" sz="8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fa-IR" sz="800">
                <a:solidFill>
                  <a:prstClr val="black"/>
                </a:solidFill>
                <a:latin typeface="Arial" panose="020B0604020202020204" pitchFamily="34" charset="0"/>
                <a:ea typeface="Arial" panose="020B0604020202020204" pitchFamily="34" charset="0"/>
                <a:cs typeface="B Nazanin" panose="00000400000000000000" pitchFamily="2" charset="-78"/>
              </a:rPr>
              <a:t>۳۴-</a:t>
            </a:r>
            <a:r>
              <a:rPr lang="ar-SA" sz="800">
                <a:solidFill>
                  <a:prstClr val="black"/>
                </a:solidFill>
                <a:latin typeface="Arial" panose="020B0604020202020204" pitchFamily="34" charset="0"/>
                <a:ea typeface="Arial" panose="020B0604020202020204" pitchFamily="34" charset="0"/>
                <a:cs typeface="B Nazanin" panose="00000400000000000000" pitchFamily="2" charset="-78"/>
              </a:rPr>
              <a:t> وایتز من آلیس (</a:t>
            </a:r>
            <a:r>
              <a:rPr lang="fa-IR" sz="800">
                <a:solidFill>
                  <a:prstClr val="black"/>
                </a:solidFill>
                <a:latin typeface="Arial" panose="020B0604020202020204" pitchFamily="34" charset="0"/>
                <a:ea typeface="Arial" panose="020B0604020202020204" pitchFamily="34" charset="0"/>
                <a:cs typeface="B Nazanin" panose="00000400000000000000" pitchFamily="2" charset="-78"/>
              </a:rPr>
              <a:t>۱۳۷۶)</a:t>
            </a:r>
            <a:r>
              <a:rPr lang="fa-IR" sz="800">
                <a:solidFill>
                  <a:prstClr val="black"/>
                </a:solidFill>
                <a:latin typeface="Calibri" panose="020F0502020204030204" pitchFamily="34" charset="0"/>
                <a:ea typeface="Arial" panose="020B0604020202020204" pitchFamily="34" charset="0"/>
              </a:rPr>
              <a:t> </a:t>
            </a:r>
            <a:r>
              <a:rPr lang="ar-SA" sz="800">
                <a:solidFill>
                  <a:prstClr val="black"/>
                </a:solidFill>
                <a:latin typeface="Arial" panose="020B0604020202020204" pitchFamily="34" charset="0"/>
                <a:ea typeface="Arial" panose="020B0604020202020204" pitchFamily="34" charset="0"/>
                <a:cs typeface="B Nazanin" panose="00000400000000000000" pitchFamily="2" charset="-78"/>
              </a:rPr>
              <a:t>رشد اجتماعی (برای جوانان و خانواده ها)</a:t>
            </a:r>
            <a:r>
              <a:rPr lang="ar-SA" sz="800">
                <a:solidFill>
                  <a:prstClr val="black"/>
                </a:solidFill>
                <a:latin typeface="Calibri" panose="020F0502020204030204" pitchFamily="34" charset="0"/>
                <a:ea typeface="Arial" panose="020B0604020202020204" pitchFamily="34" charset="0"/>
              </a:rPr>
              <a:t> </a:t>
            </a:r>
            <a:r>
              <a:rPr lang="ar-SA" sz="800">
                <a:solidFill>
                  <a:prstClr val="black"/>
                </a:solidFill>
                <a:latin typeface="Arial" panose="020B0604020202020204" pitchFamily="34" charset="0"/>
                <a:ea typeface="Arial" panose="020B0604020202020204" pitchFamily="34" charset="0"/>
                <a:cs typeface="B Nazanin" panose="00000400000000000000" pitchFamily="2" charset="-78"/>
              </a:rPr>
              <a:t>ترجمه سیما نظری، انجمن اولیاء و مربیان.</a:t>
            </a:r>
            <a:endParaRPr lang="en-US" sz="8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ar-SA" sz="8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fa-IR" sz="800">
                <a:solidFill>
                  <a:prstClr val="black"/>
                </a:solidFill>
                <a:latin typeface="Arial" panose="020B0604020202020204" pitchFamily="34" charset="0"/>
                <a:ea typeface="Arial" panose="020B0604020202020204" pitchFamily="34" charset="0"/>
                <a:cs typeface="B Nazanin" panose="00000400000000000000" pitchFamily="2" charset="-78"/>
              </a:rPr>
              <a:t>۳۵-</a:t>
            </a:r>
            <a:r>
              <a:rPr lang="ar-SA" sz="800">
                <a:solidFill>
                  <a:prstClr val="black"/>
                </a:solidFill>
                <a:latin typeface="Arial" panose="020B0604020202020204" pitchFamily="34" charset="0"/>
                <a:ea typeface="Arial" panose="020B0604020202020204" pitchFamily="34" charset="0"/>
                <a:cs typeface="B Nazanin" panose="00000400000000000000" pitchFamily="2" charset="-78"/>
              </a:rPr>
              <a:t> هولستی، جان (</a:t>
            </a:r>
            <a:r>
              <a:rPr lang="fa-IR" sz="800">
                <a:solidFill>
                  <a:prstClr val="black"/>
                </a:solidFill>
                <a:latin typeface="Arial" panose="020B0604020202020204" pitchFamily="34" charset="0"/>
                <a:ea typeface="Arial" panose="020B0604020202020204" pitchFamily="34" charset="0"/>
                <a:cs typeface="B Nazanin" panose="00000400000000000000" pitchFamily="2" charset="-78"/>
              </a:rPr>
              <a:t>۱۳۷۸)</a:t>
            </a:r>
            <a:r>
              <a:rPr lang="fa-IR" sz="800">
                <a:solidFill>
                  <a:prstClr val="black"/>
                </a:solidFill>
                <a:latin typeface="Calibri" panose="020F0502020204030204" pitchFamily="34" charset="0"/>
                <a:ea typeface="Arial" panose="020B0604020202020204" pitchFamily="34" charset="0"/>
              </a:rPr>
              <a:t> </a:t>
            </a:r>
            <a:r>
              <a:rPr lang="ar-SA" sz="800">
                <a:solidFill>
                  <a:prstClr val="black"/>
                </a:solidFill>
                <a:latin typeface="Arial" panose="020B0604020202020204" pitchFamily="34" charset="0"/>
                <a:ea typeface="Arial" panose="020B0604020202020204" pitchFamily="34" charset="0"/>
                <a:cs typeface="B Nazanin" panose="00000400000000000000" pitchFamily="2" charset="-78"/>
              </a:rPr>
              <a:t>تحليل محتوا ترجمه سالارزاده ، انتشارات دانشگاه علامه </a:t>
            </a:r>
            <a:r>
              <a:rPr lang="en-US" sz="8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800">
                <a:solidFill>
                  <a:prstClr val="black"/>
                </a:solidFill>
                <a:latin typeface="Calibri" panose="020F0502020204030204" pitchFamily="34" charset="0"/>
                <a:ea typeface="Calibri" panose="020F0502020204030204" pitchFamily="34" charset="0"/>
                <a:cs typeface="B Nazanin" panose="00000400000000000000" pitchFamily="2" charset="-78"/>
              </a:rPr>
            </a:br>
            <a:r>
              <a:rPr lang="ar-SA" sz="800">
                <a:solidFill>
                  <a:prstClr val="black"/>
                </a:solidFill>
                <a:latin typeface="Arial" panose="020B0604020202020204" pitchFamily="34" charset="0"/>
                <a:ea typeface="Arial" panose="020B0604020202020204" pitchFamily="34" charset="0"/>
                <a:cs typeface="B Nazanin" panose="00000400000000000000" pitchFamily="2" charset="-78"/>
              </a:rPr>
              <a:t>طباطبایی. </a:t>
            </a:r>
            <a:r>
              <a:rPr lang="en-US" sz="8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800">
                <a:solidFill>
                  <a:prstClr val="black"/>
                </a:solidFill>
                <a:latin typeface="Calibri" panose="020F0502020204030204" pitchFamily="34" charset="0"/>
                <a:ea typeface="Calibri" panose="020F0502020204030204" pitchFamily="34" charset="0"/>
                <a:cs typeface="B Nazanin" panose="00000400000000000000" pitchFamily="2" charset="-78"/>
              </a:rPr>
            </a:br>
            <a:r>
              <a:rPr lang="fa-IR" sz="800">
                <a:solidFill>
                  <a:prstClr val="black"/>
                </a:solidFill>
                <a:latin typeface="Arial" panose="020B0604020202020204" pitchFamily="34" charset="0"/>
                <a:ea typeface="Arial" panose="020B0604020202020204" pitchFamily="34" charset="0"/>
                <a:cs typeface="B Nazanin" panose="00000400000000000000" pitchFamily="2" charset="-78"/>
              </a:rPr>
              <a:t>۳۶-</a:t>
            </a:r>
            <a:r>
              <a:rPr lang="ar-SA" sz="800">
                <a:solidFill>
                  <a:prstClr val="black"/>
                </a:solidFill>
                <a:latin typeface="Arial" panose="020B0604020202020204" pitchFamily="34" charset="0"/>
                <a:ea typeface="Arial" panose="020B0604020202020204" pitchFamily="34" charset="0"/>
                <a:cs typeface="B Nazanin" panose="00000400000000000000" pitchFamily="2" charset="-78"/>
              </a:rPr>
              <a:t> هیوود، کاتلین </a:t>
            </a:r>
            <a:r>
              <a:rPr lang="en-US" sz="800">
                <a:solidFill>
                  <a:prstClr val="black"/>
                </a:solidFill>
                <a:latin typeface="Arial" panose="020B0604020202020204" pitchFamily="34" charset="0"/>
                <a:ea typeface="Arial" panose="020B0604020202020204" pitchFamily="34" charset="0"/>
                <a:cs typeface="B Nazanin" panose="00000400000000000000" pitchFamily="2" charset="-78"/>
              </a:rPr>
              <a:t>.</a:t>
            </a:r>
            <a:r>
              <a:rPr lang="ar-SA" sz="800">
                <a:solidFill>
                  <a:prstClr val="black"/>
                </a:solidFill>
                <a:latin typeface="Arial" panose="020B0604020202020204" pitchFamily="34" charset="0"/>
                <a:ea typeface="Arial" panose="020B0604020202020204" pitchFamily="34" charset="0"/>
                <a:cs typeface="B Nazanin" panose="00000400000000000000" pitchFamily="2" charset="-78"/>
              </a:rPr>
              <a:t>ام (</a:t>
            </a:r>
            <a:r>
              <a:rPr lang="fa-IR" sz="800">
                <a:solidFill>
                  <a:prstClr val="black"/>
                </a:solidFill>
                <a:latin typeface="Arial" panose="020B0604020202020204" pitchFamily="34" charset="0"/>
                <a:ea typeface="Arial" panose="020B0604020202020204" pitchFamily="34" charset="0"/>
                <a:cs typeface="B Nazanin" panose="00000400000000000000" pitchFamily="2" charset="-78"/>
              </a:rPr>
              <a:t>۱۳۷۷)</a:t>
            </a:r>
            <a:r>
              <a:rPr lang="fa-IR" sz="800">
                <a:solidFill>
                  <a:prstClr val="black"/>
                </a:solidFill>
                <a:latin typeface="Calibri" panose="020F0502020204030204" pitchFamily="34" charset="0"/>
                <a:ea typeface="Arial" panose="020B0604020202020204" pitchFamily="34" charset="0"/>
              </a:rPr>
              <a:t> </a:t>
            </a:r>
            <a:r>
              <a:rPr lang="ar-SA" sz="800">
                <a:solidFill>
                  <a:prstClr val="black"/>
                </a:solidFill>
                <a:latin typeface="Arial" panose="020B0604020202020204" pitchFamily="34" charset="0"/>
                <a:ea typeface="Arial" panose="020B0604020202020204" pitchFamily="34" charset="0"/>
                <a:cs typeface="B Nazanin" panose="00000400000000000000" pitchFamily="2" charset="-78"/>
              </a:rPr>
              <a:t>رشد و تکامل حرکتی در طول عمر ترجمه مهدی نمازی زاده و محمد علی اصلانخانی انتشارات سمت.</a:t>
            </a:r>
            <a:endParaRPr lang="en-US" sz="8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en-US" sz="800">
                <a:solidFill>
                  <a:prstClr val="black"/>
                </a:solidFill>
                <a:latin typeface="Arial" panose="020B0604020202020204" pitchFamily="34" charset="0"/>
                <a:ea typeface="Arial" panose="020B0604020202020204" pitchFamily="34" charset="0"/>
                <a:cs typeface="B Nazanin" panose="00000400000000000000" pitchFamily="2" charset="-78"/>
              </a:rPr>
              <a:t>37. Bond, C.F &amp; L.J. (1983). "Social facilitation S: Ameta-Analysis of 241 studis". Psycological Bulletin, P:99. </a:t>
            </a:r>
            <a:r>
              <a:rPr lang="en-US" sz="8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800">
                <a:solidFill>
                  <a:prstClr val="black"/>
                </a:solidFill>
                <a:latin typeface="Calibri" panose="020F0502020204030204" pitchFamily="34" charset="0"/>
                <a:ea typeface="Calibri" panose="020F0502020204030204" pitchFamily="34" charset="0"/>
                <a:cs typeface="B Nazanin" panose="00000400000000000000" pitchFamily="2" charset="-78"/>
              </a:rPr>
            </a:br>
            <a:r>
              <a:rPr lang="en-US" sz="800">
                <a:solidFill>
                  <a:prstClr val="black"/>
                </a:solidFill>
                <a:latin typeface="Arial" panose="020B0604020202020204" pitchFamily="34" charset="0"/>
                <a:ea typeface="Arial" panose="020B0604020202020204" pitchFamily="34" charset="0"/>
                <a:cs typeface="B Nazanin" panose="00000400000000000000" pitchFamily="2" charset="-78"/>
              </a:rPr>
              <a:t>38. Carron, A.V.(1980). "Social Psychology of Sport".Human Kinetics.. </a:t>
            </a:r>
            <a:r>
              <a:rPr lang="en-US" sz="8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800">
                <a:solidFill>
                  <a:prstClr val="black"/>
                </a:solidFill>
                <a:latin typeface="Calibri" panose="020F0502020204030204" pitchFamily="34" charset="0"/>
                <a:ea typeface="Calibri" panose="020F0502020204030204" pitchFamily="34" charset="0"/>
                <a:cs typeface="B Nazanin" panose="00000400000000000000" pitchFamily="2" charset="-78"/>
              </a:rPr>
            </a:br>
            <a:r>
              <a:rPr lang="en-US" sz="800">
                <a:solidFill>
                  <a:prstClr val="black"/>
                </a:solidFill>
                <a:latin typeface="Arial" panose="020B0604020202020204" pitchFamily="34" charset="0"/>
                <a:ea typeface="Arial" panose="020B0604020202020204" pitchFamily="34" charset="0"/>
                <a:cs typeface="B Nazanin" panose="00000400000000000000" pitchFamily="2" charset="-78"/>
              </a:rPr>
              <a:t>39. Coakley J. (1982). "Sports in society": Issues and centroversiey. Fourth Edition Human Kinetics.. </a:t>
            </a:r>
            <a:r>
              <a:rPr lang="en-US" sz="8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800">
                <a:solidFill>
                  <a:prstClr val="black"/>
                </a:solidFill>
                <a:latin typeface="Calibri" panose="020F0502020204030204" pitchFamily="34" charset="0"/>
                <a:ea typeface="Calibri" panose="020F0502020204030204" pitchFamily="34" charset="0"/>
                <a:cs typeface="B Nazanin" panose="00000400000000000000" pitchFamily="2" charset="-78"/>
              </a:rPr>
            </a:br>
            <a:r>
              <a:rPr lang="en-US" sz="800">
                <a:solidFill>
                  <a:prstClr val="black"/>
                </a:solidFill>
                <a:latin typeface="Arial" panose="020B0604020202020204" pitchFamily="34" charset="0"/>
                <a:ea typeface="Arial" panose="020B0604020202020204" pitchFamily="34" charset="0"/>
                <a:cs typeface="B Nazanin" panose="00000400000000000000" pitchFamily="2" charset="-78"/>
              </a:rPr>
              <a:t>40. Hourney, J, Tomlinson, A.Whunne (1992).</a:t>
            </a:r>
            <a:r>
              <a:rPr lang="en-US" sz="800">
                <a:solidFill>
                  <a:prstClr val="black"/>
                </a:solidFill>
                <a:latin typeface="B Nazanin" panose="00000400000000000000" pitchFamily="2" charset="-78"/>
                <a:ea typeface="Arial" panose="020B0604020202020204" pitchFamily="34" charset="0"/>
                <a:cs typeface="Arial" panose="020B0604020202020204" pitchFamily="34" charset="0"/>
              </a:rPr>
              <a:t> </a:t>
            </a:r>
            <a:r>
              <a:rPr lang="en-US" sz="800">
                <a:solidFill>
                  <a:prstClr val="black"/>
                </a:solidFill>
                <a:latin typeface="Arial" panose="020B0604020202020204" pitchFamily="34" charset="0"/>
                <a:ea typeface="Arial" panose="020B0604020202020204" pitchFamily="34" charset="0"/>
                <a:cs typeface="B Nazanin" panose="00000400000000000000" pitchFamily="2" charset="-78"/>
              </a:rPr>
              <a:t>"Understanding sport", First published, New York. </a:t>
            </a:r>
            <a:r>
              <a:rPr lang="en-US" sz="8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800">
                <a:solidFill>
                  <a:prstClr val="black"/>
                </a:solidFill>
                <a:latin typeface="Calibri" panose="020F0502020204030204" pitchFamily="34" charset="0"/>
                <a:ea typeface="Calibri" panose="020F0502020204030204" pitchFamily="34" charset="0"/>
                <a:cs typeface="B Nazanin" panose="00000400000000000000" pitchFamily="2" charset="-78"/>
              </a:rPr>
            </a:br>
            <a:r>
              <a:rPr lang="en-US" sz="800">
                <a:solidFill>
                  <a:prstClr val="black"/>
                </a:solidFill>
                <a:latin typeface="Arial" panose="020B0604020202020204" pitchFamily="34" charset="0"/>
                <a:ea typeface="Arial" panose="020B0604020202020204" pitchFamily="34" charset="0"/>
                <a:cs typeface="B Nazanin" panose="00000400000000000000" pitchFamily="2" charset="-78"/>
              </a:rPr>
              <a:t>41. GALLHUE,D &amp; Ozmun.J (2002). "Understanding infants, children, Adolescents, Adults". Uth, Mc Graw Hill </a:t>
            </a:r>
            <a:r>
              <a:rPr lang="en-US" sz="8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800">
                <a:solidFill>
                  <a:prstClr val="black"/>
                </a:solidFill>
                <a:latin typeface="Calibri" panose="020F0502020204030204" pitchFamily="34" charset="0"/>
                <a:ea typeface="Calibri" panose="020F0502020204030204" pitchFamily="34" charset="0"/>
                <a:cs typeface="B Nazanin" panose="00000400000000000000" pitchFamily="2" charset="-78"/>
              </a:rPr>
            </a:br>
            <a:r>
              <a:rPr lang="en-US" sz="800">
                <a:solidFill>
                  <a:prstClr val="black"/>
                </a:solidFill>
                <a:latin typeface="Arial" panose="020B0604020202020204" pitchFamily="34" charset="0"/>
                <a:ea typeface="Arial" panose="020B0604020202020204" pitchFamily="34" charset="0"/>
                <a:cs typeface="B Nazanin" panose="00000400000000000000" pitchFamily="2" charset="-78"/>
              </a:rPr>
              <a:t>42. Glass, Primary. (1976), "Secondary and meta-Analysis of research”. Educational Research, 5. </a:t>
            </a:r>
            <a:r>
              <a:rPr lang="en-US" sz="8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800">
                <a:solidFill>
                  <a:prstClr val="black"/>
                </a:solidFill>
                <a:latin typeface="Calibri" panose="020F0502020204030204" pitchFamily="34" charset="0"/>
                <a:ea typeface="Calibri" panose="020F0502020204030204" pitchFamily="34" charset="0"/>
                <a:cs typeface="B Nazanin" panose="00000400000000000000" pitchFamily="2" charset="-78"/>
              </a:rPr>
            </a:br>
            <a:r>
              <a:rPr lang="en-US" sz="800">
                <a:solidFill>
                  <a:prstClr val="black"/>
                </a:solidFill>
                <a:latin typeface="Arial" panose="020B0604020202020204" pitchFamily="34" charset="0"/>
                <a:ea typeface="Arial" panose="020B0604020202020204" pitchFamily="34" charset="0"/>
                <a:cs typeface="B Nazanin" panose="00000400000000000000" pitchFamily="2" charset="-78"/>
              </a:rPr>
              <a:t>43. Greendorfer, L Susan, Yiannakis, Ander CW. (1981). "Sociology of Sport". 44. Martens, Rainer, (1975). "Social psychology &amp; physical Activity", Harper &amp; Row, publishers. </a:t>
            </a:r>
            <a:endParaRPr lang="en-US" sz="8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en-US" sz="800">
                <a:solidFill>
                  <a:prstClr val="black"/>
                </a:solidFill>
                <a:latin typeface="Arial" panose="020B0604020202020204" pitchFamily="34" charset="0"/>
                <a:ea typeface="Arial" panose="020B0604020202020204" pitchFamily="34" charset="0"/>
                <a:cs typeface="B Nazanin" panose="00000400000000000000" pitchFamily="2" charset="-78"/>
              </a:rPr>
              <a:t>45. Mc Pherson, D,Curtis, Loy, W. (1989). "The social significant of Sport", Human kinetics Book. </a:t>
            </a:r>
            <a:r>
              <a:rPr lang="en-US" sz="6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600">
                <a:solidFill>
                  <a:prstClr val="black"/>
                </a:solidFill>
                <a:latin typeface="Calibri" panose="020F0502020204030204" pitchFamily="34" charset="0"/>
                <a:ea typeface="Calibri" panose="020F0502020204030204" pitchFamily="34" charset="0"/>
                <a:cs typeface="B Nazanin" panose="00000400000000000000" pitchFamily="2" charset="-78"/>
              </a:rPr>
            </a:br>
            <a:r>
              <a:rPr lang="en-US" sz="700">
                <a:solidFill>
                  <a:prstClr val="black"/>
                </a:solidFill>
                <a:latin typeface="Arial" panose="020B0604020202020204" pitchFamily="34" charset="0"/>
                <a:ea typeface="Arial" panose="020B0604020202020204" pitchFamily="34" charset="0"/>
                <a:cs typeface="B Nazanin" panose="00000400000000000000" pitchFamily="2" charset="-78"/>
              </a:rPr>
              <a:t>46. Payne, G &amp; Isaacs. (2002). "Human motor development", Human Kintics, 5th. 47. Snyder, E &amp; Spreitzer, E. (1989). "Social Aspects of sport". Human an kinetic </a:t>
            </a:r>
            <a:r>
              <a:rPr lang="en-US" sz="6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600">
                <a:solidFill>
                  <a:prstClr val="black"/>
                </a:solidFill>
                <a:latin typeface="Calibri" panose="020F0502020204030204" pitchFamily="34" charset="0"/>
                <a:ea typeface="Calibri" panose="020F0502020204030204" pitchFamily="34" charset="0"/>
                <a:cs typeface="B Nazanin" panose="00000400000000000000" pitchFamily="2" charset="-78"/>
              </a:rPr>
            </a:br>
            <a:r>
              <a:rPr lang="en-US" sz="700">
                <a:solidFill>
                  <a:prstClr val="black"/>
                </a:solidFill>
                <a:latin typeface="Arial" panose="020B0604020202020204" pitchFamily="34" charset="0"/>
                <a:ea typeface="Arial" panose="020B0604020202020204" pitchFamily="34" charset="0"/>
                <a:cs typeface="B Nazanin" panose="00000400000000000000" pitchFamily="2" charset="-78"/>
              </a:rPr>
              <a:t>Hall.</a:t>
            </a:r>
            <a:endParaRPr lang="en-US" sz="6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3477880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دانشمندان علوم انسانی و اجتماعی از روزگاران گذشته تا کنون انسان را موجودی اجتماعی و</a:t>
            </a:r>
            <a:r>
              <a:rPr lang="fa-IR"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مدمی بالطبع ميدانند که با درونی ساختن هنجارهای اجتماعی و تعامل مستمر با دیگران از</a:t>
            </a:r>
            <a:r>
              <a:rPr lang="fa-IR"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ابتدای تولد تا پایان عمر، فرایند اجتماعی شدن و فرهنگ پذیری را تجربه می کند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رشد و</a:t>
            </a:r>
            <a:r>
              <a:rPr lang="fa-IR"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یادگیری اجتماعی یکی از جنبه های اصلی وجود آدمی است که در ساختاری هماهنگ و</a:t>
            </a:r>
            <a:r>
              <a:rPr lang="fa-IR"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یکپارچه به همراه رشد ادراکی </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حرکتی و ،شناختی وجود پیچیده او را شکل میدهد و به شکل گیری شخصیت می انجامد</a:t>
            </a:r>
            <a:r>
              <a:rPr lang="en-US" smtClean="0">
                <a:effectLst/>
                <a:latin typeface="Arial" panose="020B0604020202020204" pitchFamily="34" charset="0"/>
                <a:ea typeface="Arial" panose="020B0604020202020204" pitchFamily="34" charset="0"/>
                <a:cs typeface="B Nazanin" panose="00000400000000000000" pitchFamily="2" charset="-78"/>
              </a:rPr>
              <a:t>. </a:t>
            </a:r>
            <a:endParaRPr lang="fa-IR" smtClean="0">
              <a:effectLst/>
              <a:latin typeface="Arial" panose="020B0604020202020204" pitchFamily="34" charset="0"/>
              <a:ea typeface="Arial" panose="020B0604020202020204" pitchFamily="34" charset="0"/>
              <a:cs typeface="B Nazanin" panose="00000400000000000000" pitchFamily="2" charset="-78"/>
            </a:endParaRPr>
          </a:p>
          <a:p>
            <a:pPr algn="just">
              <a:lnSpc>
                <a:spcPct val="107000"/>
              </a:lnSpc>
              <a:spcAft>
                <a:spcPts val="800"/>
              </a:spcAft>
            </a:pPr>
            <a:endParaRPr lang="fa-IR"/>
          </a:p>
        </p:txBody>
      </p:sp>
      <p:sp>
        <p:nvSpPr>
          <p:cNvPr id="4" name="Flowchart: Process 3"/>
          <p:cNvSpPr/>
          <p:nvPr/>
        </p:nvSpPr>
        <p:spPr>
          <a:xfrm>
            <a:off x="838200" y="4417255"/>
            <a:ext cx="3643533" cy="13364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رشد ادراکی </a:t>
            </a:r>
            <a:r>
              <a:rPr lang="en-US" sz="2800" b="1">
                <a:solidFill>
                  <a:srgbClr val="FF0000"/>
                </a:solidFill>
                <a:latin typeface="Arial" panose="020B0604020202020204" pitchFamily="34" charset="0"/>
                <a:ea typeface="Arial" panose="020B0604020202020204" pitchFamily="34" charset="0"/>
                <a:cs typeface="B Nazanin" panose="00000400000000000000" pitchFamily="2" charset="-78"/>
              </a:rPr>
              <a:t>- </a:t>
            </a: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حرکتی و ،شناختی</a:t>
            </a:r>
            <a:endParaRPr lang="fa-IR" b="1">
              <a:solidFill>
                <a:srgbClr val="FF0000"/>
              </a:solidFill>
            </a:endParaRPr>
          </a:p>
        </p:txBody>
      </p:sp>
    </p:spTree>
    <p:extLst>
      <p:ext uri="{BB962C8B-B14F-4D97-AF65-F5344CB8AC3E}">
        <p14:creationId xmlns:p14="http://schemas.microsoft.com/office/powerpoint/2010/main" val="464775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به تحقیق اجتماعی و درونی شدن هنجارهای جمعی از طریق تربیت بدنی به آسانی صورت می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پذیرد </a:t>
            </a:r>
            <a:r>
              <a:rPr lang="ar-SA" sz="2400" smtClean="0">
                <a:solidFill>
                  <a:prstClr val="black"/>
                </a:solidFill>
                <a:latin typeface="Arial" panose="020B0604020202020204" pitchFamily="34" charset="0"/>
                <a:ea typeface="Arial" panose="020B0604020202020204" pitchFamily="34" charset="0"/>
                <a:cs typeface="B Nazanin" panose="00000400000000000000" pitchFamily="2" charset="-78"/>
              </a:rPr>
              <a:t>و</a:t>
            </a:r>
            <a:r>
              <a:rPr lang="fa-IR" sz="2400" smtClean="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400" smtClean="0">
                <a:solidFill>
                  <a:prstClr val="black"/>
                </a:solidFill>
                <a:latin typeface="Arial" panose="020B0604020202020204" pitchFamily="34" charset="0"/>
                <a:ea typeface="Arial" panose="020B0604020202020204" pitchFamily="34" charset="0"/>
                <a:cs typeface="B Nazanin" panose="00000400000000000000" pitchFamily="2" charset="-78"/>
              </a:rPr>
              <a:t>درسهای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سخت زندگی و آمادگی برای حضور و فعالیت در اجتماع از این طریق با روشی ،لطیف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شاداب </a:t>
            </a:r>
            <a:r>
              <a:rPr lang="ar-SA" sz="2400" smtClean="0">
                <a:solidFill>
                  <a:prstClr val="black"/>
                </a:solidFill>
                <a:latin typeface="Arial" panose="020B0604020202020204" pitchFamily="34" charset="0"/>
                <a:ea typeface="Arial" panose="020B0604020202020204" pitchFamily="34" charset="0"/>
                <a:cs typeface="B Nazanin" panose="00000400000000000000" pitchFamily="2" charset="-78"/>
              </a:rPr>
              <a:t>و</a:t>
            </a:r>
            <a:r>
              <a:rPr lang="fa-IR" sz="2400" smtClean="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400" smtClean="0">
                <a:solidFill>
                  <a:prstClr val="black"/>
                </a:solidFill>
                <a:latin typeface="Arial" panose="020B0604020202020204" pitchFamily="34" charset="0"/>
                <a:ea typeface="Arial" panose="020B0604020202020204" pitchFamily="34" charset="0"/>
                <a:cs typeface="B Nazanin" panose="00000400000000000000" pitchFamily="2" charset="-78"/>
              </a:rPr>
              <a:t>هنرمندانه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در روح و جسم کودک آمیخته شده و همه ابعاد وجود او تربیت ورزشی را پذیرا می</a:t>
            </a:r>
            <a:r>
              <a:rPr lang="en-US" sz="2400">
                <a:solidFill>
                  <a:prstClr val="black"/>
                </a:solidFill>
                <a:latin typeface="Arial" panose="020B0604020202020204" pitchFamily="34" charset="0"/>
                <a:ea typeface="Arial" panose="020B0604020202020204" pitchFamily="34" charset="0"/>
                <a:cs typeface="B Nazanin" panose="00000400000000000000" pitchFamily="2" charset="-78"/>
              </a:rPr>
              <a:t>.</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شود </a:t>
            </a:r>
            <a:r>
              <a:rPr lang="ar-SA" sz="2400" smtClean="0">
                <a:solidFill>
                  <a:prstClr val="black"/>
                </a:solidFill>
                <a:latin typeface="Arial" panose="020B0604020202020204" pitchFamily="34" charset="0"/>
                <a:ea typeface="Arial" panose="020B0604020202020204" pitchFamily="34" charset="0"/>
                <a:cs typeface="B Nazanin" panose="00000400000000000000" pitchFamily="2" charset="-78"/>
              </a:rPr>
              <a:t>رشد</a:t>
            </a:r>
            <a:r>
              <a:rPr lang="fa-IR" sz="2400" smtClean="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400" smtClean="0">
                <a:solidFill>
                  <a:prstClr val="black"/>
                </a:solidFill>
                <a:latin typeface="Arial" panose="020B0604020202020204" pitchFamily="34" charset="0"/>
                <a:ea typeface="Arial" panose="020B0604020202020204" pitchFamily="34" charset="0"/>
                <a:cs typeface="B Nazanin" panose="00000400000000000000" pitchFamily="2" charset="-78"/>
              </a:rPr>
              <a:t>اجتماعی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در تعامل با رشد حرکتی، هنگامی تحقق می یابد که مفاهیم و مؤلفه های عمیقی چون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خود </a:t>
            </a:r>
            <a:r>
              <a:rPr lang="ar-SA" sz="2400" smtClean="0">
                <a:solidFill>
                  <a:prstClr val="black"/>
                </a:solidFill>
                <a:latin typeface="Arial" panose="020B0604020202020204" pitchFamily="34" charset="0"/>
                <a:ea typeface="Arial" panose="020B0604020202020204" pitchFamily="34" charset="0"/>
                <a:cs typeface="B Nazanin" panose="00000400000000000000" pitchFamily="2" charset="-78"/>
              </a:rPr>
              <a:t>آیینه</a:t>
            </a:r>
            <a:r>
              <a:rPr lang="fa-IR" sz="2400" smtClean="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400" smtClean="0">
                <a:solidFill>
                  <a:prstClr val="black"/>
                </a:solidFill>
                <a:latin typeface="Arial" panose="020B0604020202020204" pitchFamily="34" charset="0"/>
                <a:ea typeface="Arial" panose="020B0604020202020204" pitchFamily="34" charset="0"/>
                <a:cs typeface="B Nazanin" panose="00000400000000000000" pitchFamily="2" charset="-78"/>
              </a:rPr>
              <a:t>مان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دیگری تعمیم یافته روحیه جمعی، سازگاری اجتماعی، هنجار ،مندی مسئولیت پذیری شناخت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خود </a:t>
            </a:r>
            <a:r>
              <a:rPr lang="ar-SA" sz="2400" smtClean="0">
                <a:solidFill>
                  <a:prstClr val="black"/>
                </a:solidFill>
                <a:latin typeface="Arial" panose="020B0604020202020204" pitchFamily="34" charset="0"/>
                <a:ea typeface="Arial" panose="020B0604020202020204" pitchFamily="34" charset="0"/>
                <a:cs typeface="B Nazanin" panose="00000400000000000000" pitchFamily="2" charset="-78"/>
              </a:rPr>
              <a:t>عزت</a:t>
            </a:r>
            <a:r>
              <a:rPr lang="fa-IR" sz="2400" smtClean="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400" smtClean="0">
                <a:solidFill>
                  <a:prstClr val="black"/>
                </a:solidFill>
                <a:latin typeface="Arial" panose="020B0604020202020204" pitchFamily="34" charset="0"/>
                <a:ea typeface="Arial" panose="020B0604020202020204" pitchFamily="34" charset="0"/>
                <a:cs typeface="B Nazanin" panose="00000400000000000000" pitchFamily="2" charset="-78"/>
              </a:rPr>
              <a:t>،خود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احترام متقابل، توانایی ارتباط با دیگران، برونگرایی گذشت و فدار کاری رقابت سالم دفاع از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همنوع </a:t>
            </a:r>
            <a:r>
              <a:rPr lang="ar-SA" sz="2400" smtClean="0">
                <a:solidFill>
                  <a:prstClr val="black"/>
                </a:solidFill>
                <a:latin typeface="Arial" panose="020B0604020202020204" pitchFamily="34" charset="0"/>
                <a:ea typeface="Arial" panose="020B0604020202020204" pitchFamily="34" charset="0"/>
                <a:cs typeface="B Nazanin" panose="00000400000000000000" pitchFamily="2" charset="-78"/>
              </a:rPr>
              <a:t>درس</a:t>
            </a:r>
            <a:r>
              <a:rPr lang="fa-IR" sz="2400" smtClean="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400" smtClean="0">
                <a:solidFill>
                  <a:prstClr val="black"/>
                </a:solidFill>
                <a:latin typeface="Arial" panose="020B0604020202020204" pitchFamily="34" charset="0"/>
                <a:ea typeface="Arial" panose="020B0604020202020204" pitchFamily="34" charset="0"/>
                <a:cs typeface="B Nazanin" panose="00000400000000000000" pitchFamily="2" charset="-78"/>
              </a:rPr>
              <a:t>زندگی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همبستگی و تعاون هدف مشترک تقسیم ،کار قانون ،پذیری توجه به قضاوت و رهبری و سایر مؤلفه های اجتماعی، بتدریج در رفتار فرد ظهور می یابد و نهادینه می شود( </a:t>
            </a:r>
            <a:r>
              <a:rPr lang="fa-IR" sz="2400">
                <a:solidFill>
                  <a:prstClr val="black"/>
                </a:solidFill>
                <a:latin typeface="Arial" panose="020B0604020202020204" pitchFamily="34" charset="0"/>
                <a:ea typeface="Arial" panose="020B0604020202020204" pitchFamily="34" charset="0"/>
                <a:cs typeface="B Nazanin" panose="00000400000000000000" pitchFamily="2" charset="-78"/>
              </a:rPr>
              <a:t>۴و </a:t>
            </a:r>
            <a:r>
              <a:rPr lang="fa-IR" sz="2400">
                <a:solidFill>
                  <a:prstClr val="black"/>
                </a:solidFill>
                <a:latin typeface="Arial" panose="020B0604020202020204" pitchFamily="34" charset="0"/>
                <a:ea typeface="Arial" panose="020B0604020202020204" pitchFamily="34" charset="0"/>
                <a:cs typeface="B Nazanin" panose="00000400000000000000" pitchFamily="2" charset="-78"/>
              </a:rPr>
              <a:t>۸</a:t>
            </a:r>
            <a:r>
              <a:rPr lang="fa-IR" sz="2400" smtClean="0">
                <a:solidFill>
                  <a:prstClr val="black"/>
                </a:solidFill>
                <a:latin typeface="Arial" panose="020B0604020202020204" pitchFamily="34" charset="0"/>
                <a:ea typeface="Arial" panose="020B0604020202020204" pitchFamily="34" charset="0"/>
                <a:cs typeface="B Nazanin" panose="00000400000000000000" pitchFamily="2" charset="-78"/>
              </a:rPr>
              <a:t>).</a:t>
            </a:r>
          </a:p>
          <a:p>
            <a:pPr lvl="0" algn="just">
              <a:lnSpc>
                <a:spcPct val="107000"/>
              </a:lnSpc>
              <a:spcAft>
                <a:spcPts val="800"/>
              </a:spcAft>
            </a:pPr>
            <a:endParaRPr lang="en-US" sz="17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838200" y="4909625"/>
            <a:ext cx="2504049" cy="111134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a:solidFill>
                  <a:srgbClr val="FF0000"/>
                </a:solidFill>
                <a:latin typeface="Arial" panose="020B0604020202020204" pitchFamily="34" charset="0"/>
                <a:ea typeface="Arial" panose="020B0604020202020204" pitchFamily="34" charset="0"/>
                <a:cs typeface="B Nazanin" panose="00000400000000000000" pitchFamily="2" charset="-78"/>
              </a:rPr>
              <a:t>هنجارهای جمعی</a:t>
            </a:r>
            <a:endParaRPr lang="fa-IR" b="1">
              <a:solidFill>
                <a:srgbClr val="FF0000"/>
              </a:solidFill>
            </a:endParaRPr>
          </a:p>
        </p:txBody>
      </p:sp>
    </p:spTree>
    <p:extLst>
      <p:ext uri="{BB962C8B-B14F-4D97-AF65-F5344CB8AC3E}">
        <p14:creationId xmlns:p14="http://schemas.microsoft.com/office/powerpoint/2010/main" val="719526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mtClean="0">
                <a:effectLst/>
                <a:latin typeface="Arial" panose="020B0604020202020204" pitchFamily="34" charset="0"/>
                <a:ea typeface="Arial" panose="020B0604020202020204" pitchFamily="34" charset="0"/>
                <a:cs typeface="B Nazanin" panose="00000400000000000000" pitchFamily="2" charset="-78"/>
              </a:rPr>
              <a:t>تعامل رشد حرکتی و اجتماعی امری بین رشته ای است و در حوزه ها و گرایشهای تخصصی در رشته تربیت بدنی نظیر اصول و مبانی تربیت بدنی روان شناسی ورزشی جامعه شناسی ورزشی و گرایش رشد و یادگیری حرکتی مباحثی در این زمینه به چشم می خورد( </a:t>
            </a:r>
            <a:r>
              <a:rPr lang="fa-IR" smtClean="0">
                <a:effectLst/>
                <a:latin typeface="Arial" panose="020B0604020202020204" pitchFamily="34" charset="0"/>
                <a:ea typeface="Arial" panose="020B0604020202020204" pitchFamily="34" charset="0"/>
                <a:cs typeface="B Nazanin" panose="00000400000000000000" pitchFamily="2" charset="-78"/>
              </a:rPr>
              <a:t>۳۹و۴۴</a:t>
            </a:r>
            <a:r>
              <a:rPr lang="ar-SA" smtClean="0">
                <a:effectLst/>
                <a:latin typeface="Arial" panose="020B0604020202020204" pitchFamily="34" charset="0"/>
                <a:ea typeface="Arial" panose="020B0604020202020204" pitchFamily="34" charset="0"/>
                <a:cs typeface="B Nazanin" panose="00000400000000000000" pitchFamily="2" charset="-78"/>
              </a:rPr>
              <a:t>)</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تحقیقات و رسالههایی نیز با عناوین مختلف زیر مجموعه تعامل رشد حرکتی و رشد اجتماعی انجام یافته ولی در مجموع با وجود گستره رشد</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یادگیری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اجتماعی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در</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فرایند</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رشد</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ادراکی</a:t>
            </a:r>
            <a:r>
              <a:rPr lang="en-US" smtClean="0">
                <a:effectLst/>
                <a:latin typeface="Arial" panose="020B0604020202020204" pitchFamily="34" charset="0"/>
                <a:ea typeface="Arial" panose="020B0604020202020204" pitchFamily="34" charset="0"/>
                <a:cs typeface="B Nazanin" panose="00000400000000000000" pitchFamily="2" charset="-78"/>
              </a:rPr>
              <a:t> - </a:t>
            </a:r>
            <a:r>
              <a:rPr lang="ar-SA" smtClean="0">
                <a:effectLst/>
                <a:latin typeface="Arial" panose="020B0604020202020204" pitchFamily="34" charset="0"/>
                <a:ea typeface="Arial" panose="020B0604020202020204" pitchFamily="34" charset="0"/>
                <a:cs typeface="B Nazanin" panose="00000400000000000000" pitchFamily="2" charset="-78"/>
              </a:rPr>
              <a:t>حرکتی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این</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موضوع</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صورت</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یک</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مسئله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جنبی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اندک</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دنبال</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شده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است</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این</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مسئله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ضرورت</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تحقیق</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حاضر</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را</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بیان</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میدارد</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عبارت</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دیگر</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این</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رشته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علمی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چه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در</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برنامه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های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عملی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ورزش</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تربیت</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بدنی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در</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سطوح</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،پایه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همگانی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قهرمانی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چه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در</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فرایند</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علمی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آموزش</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عالی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محتوای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تخصصی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آکادمیک</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آن</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بویژه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در</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گرایش</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رشد</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یادگیری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حرکتی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سمت</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محدودتر</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شدن </a:t>
            </a:r>
            <a:endParaRPr lang="fa-IR"/>
          </a:p>
        </p:txBody>
      </p:sp>
      <p:sp>
        <p:nvSpPr>
          <p:cNvPr id="4" name="Flowchart: Process 3"/>
          <p:cNvSpPr/>
          <p:nvPr/>
        </p:nvSpPr>
        <p:spPr>
          <a:xfrm>
            <a:off x="838200" y="5458264"/>
            <a:ext cx="3305907" cy="10550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فرایند</a:t>
            </a:r>
            <a:r>
              <a:rPr lang="ar-SA" sz="2800" b="1">
                <a:solidFill>
                  <a:srgbClr val="FF0000"/>
                </a:solidFill>
                <a:ea typeface="Arial" panose="020B0604020202020204" pitchFamily="34" charset="0"/>
              </a:rPr>
              <a:t> </a:t>
            </a: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رشد</a:t>
            </a:r>
            <a:r>
              <a:rPr lang="ar-SA" sz="2800" b="1">
                <a:solidFill>
                  <a:srgbClr val="FF0000"/>
                </a:solidFill>
                <a:ea typeface="Arial" panose="020B0604020202020204" pitchFamily="34" charset="0"/>
              </a:rPr>
              <a:t> </a:t>
            </a: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ادراکی</a:t>
            </a:r>
            <a:r>
              <a:rPr lang="en-US" sz="2800" b="1">
                <a:solidFill>
                  <a:srgbClr val="FF0000"/>
                </a:solidFill>
                <a:latin typeface="Arial" panose="020B0604020202020204" pitchFamily="34" charset="0"/>
                <a:ea typeface="Arial" panose="020B0604020202020204" pitchFamily="34" charset="0"/>
                <a:cs typeface="B Nazanin" panose="00000400000000000000" pitchFamily="2" charset="-78"/>
              </a:rPr>
              <a:t> - </a:t>
            </a: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حرکتی</a:t>
            </a:r>
            <a:endParaRPr lang="fa-IR" b="1">
              <a:solidFill>
                <a:srgbClr val="FF0000"/>
              </a:solidFill>
            </a:endParaRPr>
          </a:p>
        </p:txBody>
      </p:sp>
    </p:spTree>
    <p:extLst>
      <p:ext uri="{BB962C8B-B14F-4D97-AF65-F5344CB8AC3E}">
        <p14:creationId xmlns:p14="http://schemas.microsoft.com/office/powerpoint/2010/main" val="2537782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mtClean="0">
                <a:effectLst/>
                <a:latin typeface="Arial" panose="020B0604020202020204" pitchFamily="34" charset="0"/>
                <a:ea typeface="Arial" panose="020B0604020202020204" pitchFamily="34" charset="0"/>
                <a:cs typeface="B Nazanin" panose="00000400000000000000" pitchFamily="2" charset="-78"/>
              </a:rPr>
              <a:t>قلمرو و محتوای این رشته سمت گیری کرده و تربیت بدن و آموزش صرف حرکات و مهارتها جریان عمومی و مسلط رشته و گرایش مذکور را به خود اختصاص داده است</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تبعات مستقیم این مسئله گسترش بی رویه روش تجربی و آزمایشگاهی و با اهمیت شدن موضوعات و مهارت های جزئی و دور شدن رشته و گرایش رشد و یادگیری حرکتی از اصول تعلیم و تربیت و مبانی تربیت بدنی و خالی شدن آن از روح تربیتی و تربیت همه جانبه شخصیت کودک و به تبع کمرنگ شدن رشد اجتماعی و تربیت انسانی در فرایند رشد و یادگیری حرکتی و کاهش مطالعات و تحقیقات لازم و مؤثر در این حوزه علمی است( </a:t>
            </a:r>
            <a:r>
              <a:rPr lang="fa-IR" smtClean="0">
                <a:effectLst/>
                <a:latin typeface="Arial" panose="020B0604020202020204" pitchFamily="34" charset="0"/>
                <a:ea typeface="Arial" panose="020B0604020202020204" pitchFamily="34" charset="0"/>
                <a:cs typeface="B Nazanin" panose="00000400000000000000" pitchFamily="2" charset="-78"/>
              </a:rPr>
              <a:t>۴،</a:t>
            </a:r>
            <a:r>
              <a:rPr lang="fa-IR">
                <a:ea typeface="Arial" panose="020B0604020202020204" pitchFamily="34" charset="0"/>
              </a:rPr>
              <a:t> </a:t>
            </a:r>
            <a:r>
              <a:rPr lang="fa-IR" smtClean="0">
                <a:effectLst/>
                <a:latin typeface="Arial" panose="020B0604020202020204" pitchFamily="34" charset="0"/>
                <a:ea typeface="Arial" panose="020B0604020202020204" pitchFamily="34" charset="0"/>
                <a:cs typeface="B Nazanin" panose="00000400000000000000" pitchFamily="2" charset="-78"/>
              </a:rPr>
              <a:t>۱۵</a:t>
            </a:r>
            <a:r>
              <a:rPr lang="ar-SA" smtClean="0">
                <a:effectLst/>
                <a:latin typeface="Arial" panose="020B0604020202020204" pitchFamily="34" charset="0"/>
                <a:ea typeface="Arial" panose="020B0604020202020204" pitchFamily="34" charset="0"/>
                <a:cs typeface="B Nazanin" panose="00000400000000000000" pitchFamily="2" charset="-78"/>
              </a:rPr>
              <a:t> و </a:t>
            </a:r>
            <a:r>
              <a:rPr lang="fa-IR" smtClean="0">
                <a:effectLst/>
                <a:latin typeface="Arial" panose="020B0604020202020204" pitchFamily="34" charset="0"/>
                <a:ea typeface="Arial" panose="020B0604020202020204" pitchFamily="34" charset="0"/>
                <a:cs typeface="B Nazanin" panose="00000400000000000000" pitchFamily="2" charset="-78"/>
              </a:rPr>
              <a:t>۳۱).</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Tree>
    <p:extLst>
      <p:ext uri="{BB962C8B-B14F-4D97-AF65-F5344CB8AC3E}">
        <p14:creationId xmlns:p14="http://schemas.microsoft.com/office/powerpoint/2010/main" val="3286770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TotalTime>
  <Words>4276</Words>
  <Application>Microsoft Office PowerPoint</Application>
  <PresentationFormat>Widescreen</PresentationFormat>
  <Paragraphs>155</Paragraphs>
  <Slides>56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56</vt:i4>
      </vt:variant>
    </vt:vector>
  </HeadingPairs>
  <TitlesOfParts>
    <vt:vector size="63" baseType="lpstr">
      <vt:lpstr>Arial</vt:lpstr>
      <vt:lpstr>B Nazanin</vt:lpstr>
      <vt:lpstr>B Zar</vt:lpstr>
      <vt:lpstr>Calibri</vt:lpstr>
      <vt:lpstr>Calibri Light</vt:lpstr>
      <vt:lpstr>Times New Roman</vt:lpstr>
      <vt:lpstr>Office Theme</vt:lpstr>
      <vt:lpstr>عنوان مقاله: بررسی فرا تحلیل تعامل رشد حرکتی و اجتماعی </vt:lpstr>
      <vt:lpstr>PowerPoint Presentation</vt:lpstr>
      <vt:lpstr>PowerPoint Presentation</vt:lpstr>
      <vt:lpstr>واژه های کلیدی </vt:lpstr>
      <vt:lpstr>مقدمه </vt:lpstr>
      <vt:lpstr>PowerPoint Presentation</vt:lpstr>
      <vt:lpstr>PowerPoint Presentation</vt:lpstr>
      <vt:lpstr>PowerPoint Presentation</vt:lpstr>
      <vt:lpstr>PowerPoint Presentation</vt:lpstr>
      <vt:lpstr>شناخت رشد اجتماعی</vt:lpstr>
      <vt:lpstr>مفاهیم و مؤلفه ها </vt:lpstr>
      <vt:lpstr>PowerPoint Presentation</vt:lpstr>
      <vt:lpstr>-اهداف </vt:lpstr>
      <vt:lpstr>مراحل </vt:lpstr>
      <vt:lpstr>PowerPoint Presentation</vt:lpstr>
      <vt:lpstr>PowerPoint Presentation</vt:lpstr>
      <vt:lpstr>روش تحقیق </vt:lpstr>
      <vt:lpstr>رویکرد نظری – تجربی2 </vt:lpstr>
      <vt:lpstr>PowerPoint Presentation</vt:lpstr>
      <vt:lpstr>روش فراتحلیلی </vt:lpstr>
      <vt:lpstr>PowerPoint Presentation</vt:lpstr>
      <vt:lpstr>PowerPoint Presentation</vt:lpstr>
      <vt:lpstr>PowerPoint Presentation</vt:lpstr>
      <vt:lpstr>PowerPoint Presentation</vt:lpstr>
      <vt:lpstr>مطالعات فراتحلیلی  </vt:lpstr>
      <vt:lpstr>PowerPoint Presentation</vt:lpstr>
      <vt:lpstr>PowerPoint Presentation</vt:lpstr>
      <vt:lpstr>PowerPoint Presentation</vt:lpstr>
      <vt:lpstr>نتایج و یافته های تحقیق</vt:lpstr>
      <vt:lpstr>PowerPoint Presentation</vt:lpstr>
      <vt:lpstr>PowerPoint Presentation</vt:lpstr>
      <vt:lpstr>PowerPoint Presentation</vt:lpstr>
      <vt:lpstr>مدل های نظری </vt:lpstr>
      <vt:lpstr>PowerPoint Presentation</vt:lpstr>
      <vt:lpstr>PowerPoint Presentation</vt:lpstr>
      <vt:lpstr>PowerPoint Presentation</vt:lpstr>
      <vt:lpstr>PowerPoint Presentation</vt:lpstr>
      <vt:lpstr>نمونه آماری</vt:lpstr>
      <vt:lpstr>بحث و نتیجه گیری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فرا تحلیل تعامل رشد حرکتی و اجتماعی</dc:title>
  <dc:creator>MaZz!i</dc:creator>
  <cp:lastModifiedBy>MaZz!i</cp:lastModifiedBy>
  <cp:revision>13</cp:revision>
  <dcterms:created xsi:type="dcterms:W3CDTF">2023-10-04T08:49:17Z</dcterms:created>
  <dcterms:modified xsi:type="dcterms:W3CDTF">2023-10-04T16:35:04Z</dcterms:modified>
</cp:coreProperties>
</file>