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338" r:id="rId4"/>
    <p:sldId id="258" r:id="rId5"/>
    <p:sldId id="259" r:id="rId6"/>
    <p:sldId id="260" r:id="rId7"/>
    <p:sldId id="261" r:id="rId8"/>
    <p:sldId id="339" r:id="rId9"/>
    <p:sldId id="262" r:id="rId10"/>
    <p:sldId id="263" r:id="rId11"/>
    <p:sldId id="340" r:id="rId12"/>
    <p:sldId id="264" r:id="rId13"/>
    <p:sldId id="341" r:id="rId14"/>
    <p:sldId id="265" r:id="rId15"/>
    <p:sldId id="343" r:id="rId16"/>
    <p:sldId id="342" r:id="rId17"/>
    <p:sldId id="266" r:id="rId18"/>
    <p:sldId id="344" r:id="rId19"/>
    <p:sldId id="267" r:id="rId20"/>
    <p:sldId id="345" r:id="rId21"/>
    <p:sldId id="268" r:id="rId22"/>
    <p:sldId id="346" r:id="rId23"/>
    <p:sldId id="347" r:id="rId24"/>
    <p:sldId id="269" r:id="rId25"/>
    <p:sldId id="348" r:id="rId26"/>
    <p:sldId id="270" r:id="rId27"/>
    <p:sldId id="349" r:id="rId28"/>
    <p:sldId id="271" r:id="rId29"/>
    <p:sldId id="272" r:id="rId30"/>
    <p:sldId id="350" r:id="rId31"/>
    <p:sldId id="351" r:id="rId32"/>
    <p:sldId id="273" r:id="rId33"/>
    <p:sldId id="274" r:id="rId34"/>
    <p:sldId id="275" r:id="rId35"/>
    <p:sldId id="276" r:id="rId36"/>
    <p:sldId id="352" r:id="rId37"/>
    <p:sldId id="277" r:id="rId38"/>
    <p:sldId id="278" r:id="rId39"/>
    <p:sldId id="279" r:id="rId40"/>
    <p:sldId id="353" r:id="rId41"/>
    <p:sldId id="280" r:id="rId42"/>
    <p:sldId id="354" r:id="rId43"/>
    <p:sldId id="355" r:id="rId44"/>
    <p:sldId id="281" r:id="rId45"/>
    <p:sldId id="282" r:id="rId46"/>
    <p:sldId id="283" r:id="rId47"/>
    <p:sldId id="285" r:id="rId48"/>
    <p:sldId id="286" r:id="rId49"/>
    <p:sldId id="356" r:id="rId50"/>
    <p:sldId id="287" r:id="rId51"/>
    <p:sldId id="288" r:id="rId52"/>
    <p:sldId id="289" r:id="rId53"/>
    <p:sldId id="290" r:id="rId54"/>
    <p:sldId id="357" r:id="rId55"/>
    <p:sldId id="291" r:id="rId56"/>
    <p:sldId id="292" r:id="rId57"/>
    <p:sldId id="358" r:id="rId58"/>
    <p:sldId id="359" r:id="rId59"/>
    <p:sldId id="294" r:id="rId60"/>
    <p:sldId id="295" r:id="rId61"/>
    <p:sldId id="360" r:id="rId62"/>
    <p:sldId id="361" r:id="rId63"/>
    <p:sldId id="296" r:id="rId64"/>
    <p:sldId id="362" r:id="rId65"/>
    <p:sldId id="297" r:id="rId66"/>
    <p:sldId id="298" r:id="rId67"/>
    <p:sldId id="299" r:id="rId68"/>
    <p:sldId id="300" r:id="rId69"/>
    <p:sldId id="363" r:id="rId70"/>
    <p:sldId id="301" r:id="rId71"/>
    <p:sldId id="302" r:id="rId72"/>
    <p:sldId id="364" r:id="rId73"/>
    <p:sldId id="303" r:id="rId74"/>
    <p:sldId id="365" r:id="rId75"/>
    <p:sldId id="366" r:id="rId76"/>
    <p:sldId id="304" r:id="rId77"/>
    <p:sldId id="367" r:id="rId78"/>
    <p:sldId id="368" r:id="rId79"/>
    <p:sldId id="305" r:id="rId80"/>
    <p:sldId id="369" r:id="rId81"/>
    <p:sldId id="370" r:id="rId82"/>
    <p:sldId id="306" r:id="rId83"/>
    <p:sldId id="307" r:id="rId84"/>
    <p:sldId id="371" r:id="rId85"/>
    <p:sldId id="308" r:id="rId86"/>
    <p:sldId id="309" r:id="rId87"/>
    <p:sldId id="310" r:id="rId88"/>
    <p:sldId id="311" r:id="rId89"/>
    <p:sldId id="312" r:id="rId90"/>
    <p:sldId id="313" r:id="rId91"/>
    <p:sldId id="314" r:id="rId92"/>
    <p:sldId id="372" r:id="rId93"/>
    <p:sldId id="374" r:id="rId94"/>
    <p:sldId id="315" r:id="rId95"/>
    <p:sldId id="373" r:id="rId96"/>
    <p:sldId id="316" r:id="rId97"/>
    <p:sldId id="375" r:id="rId98"/>
    <p:sldId id="317" r:id="rId99"/>
    <p:sldId id="376" r:id="rId100"/>
    <p:sldId id="318" r:id="rId101"/>
    <p:sldId id="319" r:id="rId102"/>
    <p:sldId id="377" r:id="rId103"/>
    <p:sldId id="320" r:id="rId104"/>
    <p:sldId id="321" r:id="rId105"/>
    <p:sldId id="322" r:id="rId106"/>
    <p:sldId id="323" r:id="rId107"/>
    <p:sldId id="378" r:id="rId108"/>
    <p:sldId id="324" r:id="rId109"/>
    <p:sldId id="379" r:id="rId110"/>
    <p:sldId id="380" r:id="rId111"/>
    <p:sldId id="325" r:id="rId112"/>
    <p:sldId id="326" r:id="rId113"/>
    <p:sldId id="382" r:id="rId114"/>
    <p:sldId id="381" r:id="rId115"/>
    <p:sldId id="327" r:id="rId116"/>
    <p:sldId id="328" r:id="rId117"/>
    <p:sldId id="383" r:id="rId118"/>
    <p:sldId id="329" r:id="rId119"/>
    <p:sldId id="330" r:id="rId120"/>
    <p:sldId id="331" r:id="rId121"/>
    <p:sldId id="332" r:id="rId122"/>
    <p:sldId id="385" r:id="rId123"/>
    <p:sldId id="384" r:id="rId124"/>
    <p:sldId id="333" r:id="rId125"/>
    <p:sldId id="334" r:id="rId126"/>
    <p:sldId id="386" r:id="rId127"/>
    <p:sldId id="387" r:id="rId128"/>
    <p:sldId id="335" r:id="rId129"/>
    <p:sldId id="336" r:id="rId130"/>
    <p:sldId id="389" r:id="rId131"/>
    <p:sldId id="337" r:id="rId132"/>
    <p:sldId id="388" r:id="rId133"/>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14779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7C26FAC7-EE5A-4ED8-83F6-CDEE6842237E}" type="datetimeFigureOut">
              <a:rPr lang="fa-IR" smtClean="0"/>
              <a:t>18/03/1445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394E4F9-5C1F-40C1-B162-0B9E37806C64}" type="slidenum">
              <a:rPr lang="fa-IR" smtClean="0"/>
              <a:t>‹#›</a:t>
            </a:fld>
            <a:endParaRPr lang="fa-IR"/>
          </a:p>
        </p:txBody>
      </p:sp>
    </p:spTree>
    <p:extLst>
      <p:ext uri="{BB962C8B-B14F-4D97-AF65-F5344CB8AC3E}">
        <p14:creationId xmlns:p14="http://schemas.microsoft.com/office/powerpoint/2010/main" val="3018568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C26FAC7-EE5A-4ED8-83F6-CDEE6842237E}" type="datetimeFigureOut">
              <a:rPr lang="fa-IR" smtClean="0"/>
              <a:t>18/03/1445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394E4F9-5C1F-40C1-B162-0B9E37806C64}" type="slidenum">
              <a:rPr lang="fa-IR" smtClean="0"/>
              <a:t>‹#›</a:t>
            </a:fld>
            <a:endParaRPr lang="fa-IR"/>
          </a:p>
        </p:txBody>
      </p:sp>
    </p:spTree>
    <p:extLst>
      <p:ext uri="{BB962C8B-B14F-4D97-AF65-F5344CB8AC3E}">
        <p14:creationId xmlns:p14="http://schemas.microsoft.com/office/powerpoint/2010/main" val="4182430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C26FAC7-EE5A-4ED8-83F6-CDEE6842237E}" type="datetimeFigureOut">
              <a:rPr lang="fa-IR" smtClean="0"/>
              <a:t>18/03/1445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394E4F9-5C1F-40C1-B162-0B9E37806C64}" type="slidenum">
              <a:rPr lang="fa-IR" smtClean="0"/>
              <a:t>‹#›</a:t>
            </a:fld>
            <a:endParaRPr lang="fa-IR"/>
          </a:p>
        </p:txBody>
      </p:sp>
    </p:spTree>
    <p:extLst>
      <p:ext uri="{BB962C8B-B14F-4D97-AF65-F5344CB8AC3E}">
        <p14:creationId xmlns:p14="http://schemas.microsoft.com/office/powerpoint/2010/main" val="2465724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C26FAC7-EE5A-4ED8-83F6-CDEE6842237E}" type="datetimeFigureOut">
              <a:rPr lang="fa-IR" smtClean="0"/>
              <a:t>18/03/1445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394E4F9-5C1F-40C1-B162-0B9E37806C64}" type="slidenum">
              <a:rPr lang="fa-IR" smtClean="0"/>
              <a:t>‹#›</a:t>
            </a:fld>
            <a:endParaRPr lang="fa-IR"/>
          </a:p>
        </p:txBody>
      </p:sp>
    </p:spTree>
    <p:extLst>
      <p:ext uri="{BB962C8B-B14F-4D97-AF65-F5344CB8AC3E}">
        <p14:creationId xmlns:p14="http://schemas.microsoft.com/office/powerpoint/2010/main" val="436097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26FAC7-EE5A-4ED8-83F6-CDEE6842237E}" type="datetimeFigureOut">
              <a:rPr lang="fa-IR" smtClean="0"/>
              <a:t>18/03/1445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394E4F9-5C1F-40C1-B162-0B9E37806C64}" type="slidenum">
              <a:rPr lang="fa-IR" smtClean="0"/>
              <a:t>‹#›</a:t>
            </a:fld>
            <a:endParaRPr lang="fa-IR"/>
          </a:p>
        </p:txBody>
      </p:sp>
    </p:spTree>
    <p:extLst>
      <p:ext uri="{BB962C8B-B14F-4D97-AF65-F5344CB8AC3E}">
        <p14:creationId xmlns:p14="http://schemas.microsoft.com/office/powerpoint/2010/main" val="1009704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7C26FAC7-EE5A-4ED8-83F6-CDEE6842237E}" type="datetimeFigureOut">
              <a:rPr lang="fa-IR" smtClean="0"/>
              <a:t>18/03/1445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394E4F9-5C1F-40C1-B162-0B9E37806C64}" type="slidenum">
              <a:rPr lang="fa-IR" smtClean="0"/>
              <a:t>‹#›</a:t>
            </a:fld>
            <a:endParaRPr lang="fa-IR"/>
          </a:p>
        </p:txBody>
      </p:sp>
    </p:spTree>
    <p:extLst>
      <p:ext uri="{BB962C8B-B14F-4D97-AF65-F5344CB8AC3E}">
        <p14:creationId xmlns:p14="http://schemas.microsoft.com/office/powerpoint/2010/main" val="80927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7C26FAC7-EE5A-4ED8-83F6-CDEE6842237E}" type="datetimeFigureOut">
              <a:rPr lang="fa-IR" smtClean="0"/>
              <a:t>18/03/1445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394E4F9-5C1F-40C1-B162-0B9E37806C64}" type="slidenum">
              <a:rPr lang="fa-IR" smtClean="0"/>
              <a:t>‹#›</a:t>
            </a:fld>
            <a:endParaRPr lang="fa-IR"/>
          </a:p>
        </p:txBody>
      </p:sp>
    </p:spTree>
    <p:extLst>
      <p:ext uri="{BB962C8B-B14F-4D97-AF65-F5344CB8AC3E}">
        <p14:creationId xmlns:p14="http://schemas.microsoft.com/office/powerpoint/2010/main" val="3905165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7C26FAC7-EE5A-4ED8-83F6-CDEE6842237E}" type="datetimeFigureOut">
              <a:rPr lang="fa-IR" smtClean="0"/>
              <a:t>18/03/1445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7394E4F9-5C1F-40C1-B162-0B9E37806C64}" type="slidenum">
              <a:rPr lang="fa-IR" smtClean="0"/>
              <a:t>‹#›</a:t>
            </a:fld>
            <a:endParaRPr lang="fa-IR"/>
          </a:p>
        </p:txBody>
      </p:sp>
    </p:spTree>
    <p:extLst>
      <p:ext uri="{BB962C8B-B14F-4D97-AF65-F5344CB8AC3E}">
        <p14:creationId xmlns:p14="http://schemas.microsoft.com/office/powerpoint/2010/main" val="3823621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26FAC7-EE5A-4ED8-83F6-CDEE6842237E}" type="datetimeFigureOut">
              <a:rPr lang="fa-IR" smtClean="0"/>
              <a:t>18/03/1445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394E4F9-5C1F-40C1-B162-0B9E37806C64}" type="slidenum">
              <a:rPr lang="fa-IR" smtClean="0"/>
              <a:t>‹#›</a:t>
            </a:fld>
            <a:endParaRPr lang="fa-IR"/>
          </a:p>
        </p:txBody>
      </p:sp>
    </p:spTree>
    <p:extLst>
      <p:ext uri="{BB962C8B-B14F-4D97-AF65-F5344CB8AC3E}">
        <p14:creationId xmlns:p14="http://schemas.microsoft.com/office/powerpoint/2010/main" val="3915241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26FAC7-EE5A-4ED8-83F6-CDEE6842237E}" type="datetimeFigureOut">
              <a:rPr lang="fa-IR" smtClean="0"/>
              <a:t>18/03/1445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394E4F9-5C1F-40C1-B162-0B9E37806C64}" type="slidenum">
              <a:rPr lang="fa-IR" smtClean="0"/>
              <a:t>‹#›</a:t>
            </a:fld>
            <a:endParaRPr lang="fa-IR"/>
          </a:p>
        </p:txBody>
      </p:sp>
    </p:spTree>
    <p:extLst>
      <p:ext uri="{BB962C8B-B14F-4D97-AF65-F5344CB8AC3E}">
        <p14:creationId xmlns:p14="http://schemas.microsoft.com/office/powerpoint/2010/main" val="3564347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26FAC7-EE5A-4ED8-83F6-CDEE6842237E}" type="datetimeFigureOut">
              <a:rPr lang="fa-IR" smtClean="0"/>
              <a:t>18/03/1445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394E4F9-5C1F-40C1-B162-0B9E37806C64}" type="slidenum">
              <a:rPr lang="fa-IR" smtClean="0"/>
              <a:t>‹#›</a:t>
            </a:fld>
            <a:endParaRPr lang="fa-IR"/>
          </a:p>
        </p:txBody>
      </p:sp>
    </p:spTree>
    <p:extLst>
      <p:ext uri="{BB962C8B-B14F-4D97-AF65-F5344CB8AC3E}">
        <p14:creationId xmlns:p14="http://schemas.microsoft.com/office/powerpoint/2010/main" val="3550344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C26FAC7-EE5A-4ED8-83F6-CDEE6842237E}" type="datetimeFigureOut">
              <a:rPr lang="fa-IR" smtClean="0"/>
              <a:t>18/03/1445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394E4F9-5C1F-40C1-B162-0B9E37806C64}" type="slidenum">
              <a:rPr lang="fa-IR" smtClean="0"/>
              <a:t>‹#›</a:t>
            </a:fld>
            <a:endParaRPr lang="fa-IR"/>
          </a:p>
        </p:txBody>
      </p:sp>
    </p:spTree>
    <p:extLst>
      <p:ext uri="{BB962C8B-B14F-4D97-AF65-F5344CB8AC3E}">
        <p14:creationId xmlns:p14="http://schemas.microsoft.com/office/powerpoint/2010/main" val="2334287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5400" b="1" i="0" smtClean="0">
                <a:solidFill>
                  <a:srgbClr val="FF0000"/>
                </a:solidFill>
                <a:effectLst/>
                <a:latin typeface="BMitraBold"/>
                <a:cs typeface="B Zar" panose="00000400000000000000" pitchFamily="2" charset="-78"/>
              </a:rPr>
              <a:t>عنوان مقاله: </a:t>
            </a:r>
            <a:r>
              <a:rPr lang="fa-IR" sz="5400" b="1" i="0" smtClean="0">
                <a:solidFill>
                  <a:srgbClr val="000000"/>
                </a:solidFill>
                <a:effectLst/>
                <a:latin typeface="BMitraBold"/>
                <a:cs typeface="B Zar" panose="00000400000000000000" pitchFamily="2" charset="-78"/>
              </a:rPr>
              <a:t>تجربه زنانه از جنگ</a:t>
            </a:r>
            <a:endParaRPr lang="fa-IR" sz="4800">
              <a:cs typeface="B Zar" panose="00000400000000000000" pitchFamily="2" charset="-78"/>
            </a:endParaRPr>
          </a:p>
        </p:txBody>
      </p:sp>
      <p:sp>
        <p:nvSpPr>
          <p:cNvPr id="3" name="Subtitle 2"/>
          <p:cNvSpPr>
            <a:spLocks noGrp="1"/>
          </p:cNvSpPr>
          <p:nvPr>
            <p:ph type="subTitle" idx="1"/>
          </p:nvPr>
        </p:nvSpPr>
        <p:spPr/>
        <p:txBody>
          <a:bodyPr>
            <a:normAutofit lnSpcReduction="10000"/>
          </a:bodyPr>
          <a:lstStyle/>
          <a:p>
            <a:r>
              <a:rPr lang="fa-IR" b="1" i="0" smtClean="0">
                <a:solidFill>
                  <a:srgbClr val="FF0000"/>
                </a:solidFill>
                <a:effectLst/>
                <a:latin typeface="BMitra"/>
                <a:cs typeface="B Zar" panose="00000400000000000000" pitchFamily="2" charset="-78"/>
              </a:rPr>
              <a:t>نویسنده</a:t>
            </a:r>
            <a:r>
              <a:rPr lang="fa-IR" b="0" i="0" smtClean="0">
                <a:solidFill>
                  <a:srgbClr val="000000"/>
                </a:solidFill>
                <a:effectLst/>
                <a:latin typeface="BMitra"/>
                <a:cs typeface="B Zar" panose="00000400000000000000" pitchFamily="2" charset="-78"/>
              </a:rPr>
              <a:t>: غلامرضا جمشيديها، نفيسه حميدي</a:t>
            </a:r>
            <a:r>
              <a:rPr lang="fa-IR" smtClean="0">
                <a:cs typeface="B Zar" panose="00000400000000000000" pitchFamily="2" charset="-78"/>
              </a:rPr>
              <a:t> </a:t>
            </a:r>
            <a:endParaRPr lang="fa-IR" smtClean="0">
              <a:solidFill>
                <a:srgbClr val="000000"/>
              </a:solidFill>
              <a:latin typeface="BMitra"/>
              <a:cs typeface="B Zar" panose="00000400000000000000" pitchFamily="2" charset="-78"/>
            </a:endParaRPr>
          </a:p>
          <a:p>
            <a:r>
              <a:rPr lang="fa-IR" b="1" smtClean="0">
                <a:solidFill>
                  <a:srgbClr val="FF0000"/>
                </a:solidFill>
                <a:latin typeface="BMitra"/>
                <a:cs typeface="B Zar" panose="00000400000000000000" pitchFamily="2" charset="-78"/>
              </a:rPr>
              <a:t>منبع</a:t>
            </a:r>
            <a:r>
              <a:rPr lang="fa-IR" smtClean="0">
                <a:solidFill>
                  <a:srgbClr val="000000"/>
                </a:solidFill>
                <a:latin typeface="BMitra"/>
                <a:cs typeface="B Zar" panose="00000400000000000000" pitchFamily="2" charset="-78"/>
              </a:rPr>
              <a:t>: </a:t>
            </a:r>
            <a:r>
              <a:rPr lang="fa-IR" b="0" i="0" smtClean="0">
                <a:solidFill>
                  <a:srgbClr val="000000"/>
                </a:solidFill>
                <a:effectLst/>
                <a:latin typeface="BMitra"/>
                <a:cs typeface="B Zar" panose="00000400000000000000" pitchFamily="2" charset="-78"/>
              </a:rPr>
              <a:t>پژوهش زنان، دوره 5، شماره ،2پاييز  1386</a:t>
            </a:r>
          </a:p>
          <a:p>
            <a:r>
              <a:rPr lang="fa-IR" smtClean="0">
                <a:solidFill>
                  <a:srgbClr val="000000"/>
                </a:solidFill>
                <a:latin typeface="BMitra"/>
                <a:cs typeface="B Zar" panose="00000400000000000000" pitchFamily="2" charset="-78"/>
              </a:rPr>
              <a:t>صص 81-108</a:t>
            </a: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655260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i="0" smtClean="0">
                <a:solidFill>
                  <a:srgbClr val="000000"/>
                </a:solidFill>
                <a:effectLst/>
                <a:latin typeface="BMitraBold"/>
                <a:cs typeface="B Zar" panose="00000400000000000000" pitchFamily="2" charset="-78"/>
              </a:rPr>
              <a:t>چارچوب نظري</a:t>
            </a:r>
            <a:endParaRPr lang="fa-IR">
              <a:cs typeface="B Zar" panose="00000400000000000000" pitchFamily="2" charset="-78"/>
            </a:endParaRPr>
          </a:p>
        </p:txBody>
      </p:sp>
      <p:sp>
        <p:nvSpPr>
          <p:cNvPr id="3" name="Content Placeholder 2"/>
          <p:cNvSpPr>
            <a:spLocks noGrp="1"/>
          </p:cNvSpPr>
          <p:nvPr>
            <p:ph idx="1"/>
          </p:nvPr>
        </p:nvSpPr>
        <p:spPr>
          <a:xfrm>
            <a:off x="3263704" y="1825625"/>
            <a:ext cx="8090095" cy="4351338"/>
          </a:xfrm>
        </p:spPr>
        <p:txBody>
          <a:bodyPr>
            <a:normAutofit lnSpcReduction="10000"/>
          </a:bodyPr>
          <a:lstStyle/>
          <a:p>
            <a:pPr algn="just"/>
            <a:r>
              <a:rPr lang="fa-IR" b="0" i="0" smtClean="0">
                <a:solidFill>
                  <a:srgbClr val="000000"/>
                </a:solidFill>
                <a:effectLst/>
                <a:latin typeface="BMitra"/>
                <a:cs typeface="B Zar" panose="00000400000000000000" pitchFamily="2" charset="-78"/>
              </a:rPr>
              <a:t>تاريخ زنانه كلمهاي نوظهور است كه ريشه در واژهسازيهاي جديد دارد. اين واژه براي ارجاع بـه تـاريخ )كه تاريخ مردان دانسته ميشود(، به كار رفته و دربردارنده تأكيدي بر نقش زنان يا بيان تـاريخ از نقطـهنظـر زنان است. در واقع پس از گذشت قرنها از تاريخ غرب )كه همان روايتهاي مردان بزرگ اسـت(، مورخـان توجه خود را معطوف به بازنمايي تاريخي زنان كردند. فرهنگ لغـت انگليسـي آكسـفورد، رابـين مورگـان </a:t>
            </a:r>
            <a:r>
              <a:rPr lang="fa-IR" sz="1400" b="0" i="0" smtClean="0">
                <a:solidFill>
                  <a:srgbClr val="000000"/>
                </a:solidFill>
                <a:effectLst/>
                <a:latin typeface="BMitra"/>
                <a:cs typeface="B Zar" panose="00000400000000000000" pitchFamily="2" charset="-78"/>
              </a:rPr>
              <a:t>1</a:t>
            </a:r>
            <a:r>
              <a:rPr lang="fa-IR" b="0" i="0" smtClean="0">
                <a:solidFill>
                  <a:srgbClr val="000000"/>
                </a:solidFill>
                <a:effectLst/>
                <a:latin typeface="BMitra"/>
                <a:cs typeface="B Zar" panose="00000400000000000000" pitchFamily="2" charset="-78"/>
              </a:rPr>
              <a:t>را اولين كسي ميداند كه در سال 1970براي اولين بار در كتاب »قدرت خواهري «</a:t>
            </a:r>
            <a:r>
              <a:rPr lang="fa-IR" sz="1400" b="0" i="0" smtClean="0">
                <a:solidFill>
                  <a:srgbClr val="000000"/>
                </a:solidFill>
                <a:effectLst/>
                <a:latin typeface="BMitra"/>
                <a:cs typeface="B Zar" panose="00000400000000000000" pitchFamily="2" charset="-78"/>
              </a:rPr>
              <a:t>2</a:t>
            </a:r>
            <a:r>
              <a:rPr lang="fa-IR" b="0" i="0" smtClean="0">
                <a:solidFill>
                  <a:srgbClr val="000000"/>
                </a:solidFill>
                <a:effectLst/>
                <a:latin typeface="BMitra"/>
                <a:cs typeface="B Zar" panose="00000400000000000000" pitchFamily="2" charset="-78"/>
              </a:rPr>
              <a:t>اين واژه را بـه كـار بـرده است. در سال ،1976كيسي ميلر </a:t>
            </a:r>
            <a:r>
              <a:rPr lang="fa-IR" sz="1400" b="0" i="0" smtClean="0">
                <a:solidFill>
                  <a:srgbClr val="000000"/>
                </a:solidFill>
                <a:effectLst/>
                <a:latin typeface="BMitra"/>
                <a:cs typeface="B Zar" panose="00000400000000000000" pitchFamily="2" charset="-78"/>
              </a:rPr>
              <a:t>3</a:t>
            </a:r>
            <a:r>
              <a:rPr lang="fa-IR" b="0" i="0" smtClean="0">
                <a:solidFill>
                  <a:srgbClr val="000000"/>
                </a:solidFill>
                <a:effectLst/>
                <a:latin typeface="BMitra"/>
                <a:cs typeface="B Zar" panose="00000400000000000000" pitchFamily="2" charset="-78"/>
              </a:rPr>
              <a:t>و كيت سويفت </a:t>
            </a:r>
            <a:r>
              <a:rPr lang="fa-IR" sz="1400" b="0" i="0" smtClean="0">
                <a:solidFill>
                  <a:srgbClr val="000000"/>
                </a:solidFill>
                <a:effectLst/>
                <a:latin typeface="BMitra"/>
                <a:cs typeface="B Zar" panose="00000400000000000000" pitchFamily="2" charset="-78"/>
              </a:rPr>
              <a:t>4</a:t>
            </a:r>
            <a:r>
              <a:rPr lang="fa-IR" b="0" i="0" smtClean="0">
                <a:solidFill>
                  <a:srgbClr val="000000"/>
                </a:solidFill>
                <a:effectLst/>
                <a:latin typeface="BMitra"/>
                <a:cs typeface="B Zar" panose="00000400000000000000" pitchFamily="2" charset="-78"/>
              </a:rPr>
              <a:t>نيز در كتاب خود با نام »واژگان و زنان «</a:t>
            </a:r>
            <a:r>
              <a:rPr lang="fa-IR" sz="1400" b="0" i="0" smtClean="0">
                <a:solidFill>
                  <a:srgbClr val="000000"/>
                </a:solidFill>
                <a:effectLst/>
                <a:latin typeface="BMitra"/>
                <a:cs typeface="B Zar" panose="00000400000000000000" pitchFamily="2" charset="-78"/>
              </a:rPr>
              <a:t>5</a:t>
            </a:r>
            <a:r>
              <a:rPr lang="fa-IR" b="0" i="0" smtClean="0">
                <a:solidFill>
                  <a:srgbClr val="000000"/>
                </a:solidFill>
                <a:effectLst/>
                <a:latin typeface="BMitra"/>
                <a:cs typeface="B Zar" panose="00000400000000000000" pitchFamily="2" charset="-78"/>
              </a:rPr>
              <a:t>نوشتند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2425505" cy="3652958"/>
          </a:xfrm>
          <a:prstGeom prst="rect">
            <a:avLst/>
          </a:prstGeom>
        </p:spPr>
      </p:pic>
    </p:spTree>
    <p:extLst>
      <p:ext uri="{BB962C8B-B14F-4D97-AF65-F5344CB8AC3E}">
        <p14:creationId xmlns:p14="http://schemas.microsoft.com/office/powerpoint/2010/main" val="203141664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MitraBold"/>
                <a:cs typeface="B Zar" panose="00000400000000000000" pitchFamily="2" charset="-78"/>
              </a:rPr>
              <a:t>بدن زنانه و تجربه جنگ</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fa-IR" b="0" i="0" smtClean="0">
                <a:solidFill>
                  <a:srgbClr val="000000"/>
                </a:solidFill>
                <a:effectLst/>
                <a:latin typeface="BMitra"/>
                <a:cs typeface="B Zar" panose="00000400000000000000" pitchFamily="2" charset="-78"/>
              </a:rPr>
              <a:t>تجربه ترس از مورد تجاوز قرار گرفتن بدن زنانه، تجربه مشترك اغلب زنان در فرهنگهـا و موقعيـتهـايمختلف است. از آنجا كه اساس چنين تجربهاي خفيف و خوار كردن زنان مورد تعرض و اعضـاي خـانواده آنـاناست، اين تجربه در جنگ وجوهي ديگر پيدا ميكند كه آن را بسيار جديتر و خشنتر نشان ميدهند. در ادبياتجنگ اكثر ملتها، با صحنههاي مختلفي مواجه ميشويم كه متجاوزان براي درهم شكستن روحيه مردم دسـت</a:t>
            </a:r>
            <a:r>
              <a:rPr lang="fa-IR" smtClean="0">
                <a:cs typeface="B Zar" panose="00000400000000000000" pitchFamily="2" charset="-78"/>
              </a:rPr>
              <a:t> </a:t>
            </a:r>
            <a:r>
              <a:rPr lang="fa-IR" sz="2600">
                <a:solidFill>
                  <a:srgbClr val="000000"/>
                </a:solidFill>
                <a:latin typeface="BMitra"/>
                <a:cs typeface="B Zar" panose="00000400000000000000" pitchFamily="2" charset="-78"/>
              </a:rPr>
              <a:t>تجاوز به سوي همسران، خواهران و مادران آنان دراز كردهاند. اين تجربهاي است كه در جنگ ايران و </a:t>
            </a:r>
            <a:r>
              <a:rPr lang="fa-IR" sz="2600">
                <a:solidFill>
                  <a:srgbClr val="000000"/>
                </a:solidFill>
                <a:latin typeface="BMitra"/>
                <a:cs typeface="B Zar" panose="00000400000000000000" pitchFamily="2" charset="-78"/>
              </a:rPr>
              <a:t>عراق </a:t>
            </a:r>
            <a:r>
              <a:rPr lang="fa-IR" sz="2600" smtClean="0">
                <a:solidFill>
                  <a:srgbClr val="000000"/>
                </a:solidFill>
                <a:latin typeface="BMitra"/>
                <a:cs typeface="B Zar" panose="00000400000000000000" pitchFamily="2" charset="-78"/>
              </a:rPr>
              <a:t>نيز بر </a:t>
            </a:r>
            <a:r>
              <a:rPr lang="fa-IR" sz="2600">
                <a:solidFill>
                  <a:srgbClr val="000000"/>
                </a:solidFill>
                <a:latin typeface="BMitra"/>
                <a:cs typeface="B Zar" panose="00000400000000000000" pitchFamily="2" charset="-78"/>
              </a:rPr>
              <a:t>سر زنان سايه افكنده و شايد بيش از هرچيزي آنان را به هراس ميافكند.</a:t>
            </a:r>
            <a:br>
              <a:rPr lang="fa-IR" sz="2600">
                <a:solidFill>
                  <a:srgbClr val="000000"/>
                </a:solidFill>
                <a:latin typeface="BMitra"/>
                <a:cs typeface="B Zar" panose="00000400000000000000" pitchFamily="2" charset="-78"/>
              </a:rPr>
            </a:br>
            <a:r>
              <a:rPr lang="fa-IR" sz="2600">
                <a:solidFill>
                  <a:srgbClr val="000000"/>
                </a:solidFill>
                <a:latin typeface="BMitra"/>
                <a:cs typeface="B Zar" panose="00000400000000000000" pitchFamily="2" charset="-78"/>
              </a:rPr>
              <a:t>خانوادههاي جنگزده به دليل حضور همه اعضاي خانواده در ميـدان جنـگ، بيشـترين تجربـه را از ايـن</a:t>
            </a:r>
            <a:br>
              <a:rPr lang="fa-IR" sz="2600">
                <a:solidFill>
                  <a:srgbClr val="000000"/>
                </a:solidFill>
                <a:latin typeface="BMitra"/>
                <a:cs typeface="B Zar" panose="00000400000000000000" pitchFamily="2" charset="-78"/>
              </a:rPr>
            </a:br>
            <a:r>
              <a:rPr lang="fa-IR" sz="2600">
                <a:solidFill>
                  <a:srgbClr val="000000"/>
                </a:solidFill>
                <a:latin typeface="BMitra"/>
                <a:cs typeface="B Zar" panose="00000400000000000000" pitchFamily="2" charset="-78"/>
              </a:rPr>
              <a:t>هراس دارند. همه خانوادهها سعي ميكنند زنان و كودكان خود را از منطقه جنگي دور كنند. ترس از تجاوز و</a:t>
            </a:r>
            <a:br>
              <a:rPr lang="fa-IR" sz="2600">
                <a:solidFill>
                  <a:srgbClr val="000000"/>
                </a:solidFill>
                <a:latin typeface="BMitra"/>
                <a:cs typeface="B Zar" panose="00000400000000000000" pitchFamily="2" charset="-78"/>
              </a:rPr>
            </a:br>
            <a:r>
              <a:rPr lang="fa-IR" sz="2600">
                <a:solidFill>
                  <a:srgbClr val="000000"/>
                </a:solidFill>
                <a:latin typeface="BMitra"/>
                <a:cs typeface="B Zar" panose="00000400000000000000" pitchFamily="2" charset="-78"/>
              </a:rPr>
              <a:t>بيحرمتي به ناموس خانواده، ترسي است كه تقريباً در ميان همه خانوادهها و خصوصاً در دل همه زنان وجود</a:t>
            </a:r>
            <a:br>
              <a:rPr lang="fa-IR" sz="2600">
                <a:solidFill>
                  <a:srgbClr val="000000"/>
                </a:solidFill>
                <a:latin typeface="BMitra"/>
                <a:cs typeface="B Zar" panose="00000400000000000000" pitchFamily="2" charset="-78"/>
              </a:rPr>
            </a:br>
            <a:r>
              <a:rPr lang="fa-IR" sz="2600">
                <a:solidFill>
                  <a:srgbClr val="000000"/>
                </a:solidFill>
                <a:latin typeface="BMitra"/>
                <a:cs typeface="B Zar" panose="00000400000000000000" pitchFamily="2" charset="-78"/>
              </a:rPr>
              <a:t>دارد. </a:t>
            </a:r>
            <a:endParaRPr lang="fa-IR" smtClean="0">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50127524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تجربه بيحرمت شدن و مورد تعرض قرار گرفتن، چيزي است كه در كمتـر نوشـتهاي از آن يـاد نشـده است. حتي برخي خانوادهها كه موفق به مهاجرت نشده و بـا پـيشروي دشـمن در خـاك خرمشـهر زنـان و دختران خود را در معرض بيحرمتي ميبينند، بـراي كشـتن آنهـا و جلـوگيري از بـيحرمـت شـدن خـانواده برنامهريزي ميكنند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3756074"/>
            <a:ext cx="3432517" cy="157558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تجربه بيحرمت شدن و مورد تعرض قرار گرفتن</a:t>
            </a:r>
            <a:endParaRPr lang="fa-IR" b="1">
              <a:solidFill>
                <a:srgbClr val="FF0000"/>
              </a:solidFill>
            </a:endParaRPr>
          </a:p>
        </p:txBody>
      </p:sp>
    </p:spTree>
    <p:extLst>
      <p:ext uri="{BB962C8B-B14F-4D97-AF65-F5344CB8AC3E}">
        <p14:creationId xmlns:p14="http://schemas.microsoft.com/office/powerpoint/2010/main" val="317002342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z="1700" b="1">
                <a:solidFill>
                  <a:srgbClr val="000000"/>
                </a:solidFill>
                <a:latin typeface="BMitraBold"/>
                <a:cs typeface="B Zar" panose="00000400000000000000" pitchFamily="2" charset="-78"/>
              </a:rPr>
              <a:t>مامان ميگفت اگه بيان دخترامو ميكشم، بعد هم خودمو ميكشم. نميذارم دست عراقيـا بـه دختـرام</a:t>
            </a:r>
            <a:br>
              <a:rPr lang="fa-IR" sz="1700" b="1">
                <a:solidFill>
                  <a:srgbClr val="000000"/>
                </a:solidFill>
                <a:latin typeface="BMitraBold"/>
                <a:cs typeface="B Zar" panose="00000400000000000000" pitchFamily="2" charset="-78"/>
              </a:rPr>
            </a:br>
            <a:r>
              <a:rPr lang="fa-IR" sz="1700" b="1">
                <a:solidFill>
                  <a:srgbClr val="000000"/>
                </a:solidFill>
                <a:latin typeface="BMitraBold"/>
                <a:cs typeface="B Zar" panose="00000400000000000000" pitchFamily="2" charset="-78"/>
              </a:rPr>
              <a:t>برسه )محمدي، 29 :1386به نقل از خاطرات مينا كمايي.(</a:t>
            </a:r>
            <a:br>
              <a:rPr lang="fa-IR" sz="1700" b="1">
                <a:solidFill>
                  <a:srgbClr val="000000"/>
                </a:solidFill>
                <a:latin typeface="BMitraBold"/>
                <a:cs typeface="B Zar" panose="00000400000000000000" pitchFamily="2" charset="-78"/>
              </a:rPr>
            </a:br>
            <a:r>
              <a:rPr lang="fa-IR" sz="1700" b="1">
                <a:solidFill>
                  <a:srgbClr val="000000"/>
                </a:solidFill>
                <a:latin typeface="BMitraBold"/>
                <a:cs typeface="B Zar" panose="00000400000000000000" pitchFamily="2" charset="-78"/>
              </a:rPr>
              <a:t>صداي فرياد اعلام ورود عراقيها همه را به وحشت انداخته بود. مـادرم بـه قـدري ترسـيده بـود كـه</a:t>
            </a:r>
            <a:br>
              <a:rPr lang="fa-IR" sz="1700" b="1">
                <a:solidFill>
                  <a:srgbClr val="000000"/>
                </a:solidFill>
                <a:latin typeface="BMitraBold"/>
                <a:cs typeface="B Zar" panose="00000400000000000000" pitchFamily="2" charset="-78"/>
              </a:rPr>
            </a:br>
            <a:r>
              <a:rPr lang="fa-IR" sz="1700" b="1">
                <a:solidFill>
                  <a:srgbClr val="000000"/>
                </a:solidFill>
                <a:latin typeface="BMitraBold"/>
                <a:cs typeface="B Zar" panose="00000400000000000000" pitchFamily="2" charset="-78"/>
              </a:rPr>
              <a:t>مقنعهاش را درآورد و ميخواست من و صديقه را خفه كند. او ميگفت حالا كه عراقيها وارد آبادان شدهاند</a:t>
            </a:r>
            <a:br>
              <a:rPr lang="fa-IR" sz="1700" b="1">
                <a:solidFill>
                  <a:srgbClr val="000000"/>
                </a:solidFill>
                <a:latin typeface="BMitraBold"/>
                <a:cs typeface="B Zar" panose="00000400000000000000" pitchFamily="2" charset="-78"/>
              </a:rPr>
            </a:br>
            <a:r>
              <a:rPr lang="fa-IR" sz="1700" b="1">
                <a:solidFill>
                  <a:srgbClr val="000000"/>
                </a:solidFill>
                <a:latin typeface="BMitraBold"/>
                <a:cs typeface="B Zar" panose="00000400000000000000" pitchFamily="2" charset="-78"/>
              </a:rPr>
              <a:t>من براي حفظ ناموسم هردوي شما را ميكشم )رامهرمزي، .(41 :1385</a:t>
            </a:r>
            <a:endParaRPr lang="fa-IR"/>
          </a:p>
        </p:txBody>
      </p:sp>
    </p:spTree>
    <p:extLst>
      <p:ext uri="{BB962C8B-B14F-4D97-AF65-F5344CB8AC3E}">
        <p14:creationId xmlns:p14="http://schemas.microsoft.com/office/powerpoint/2010/main" val="180548204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اما بههر روي در هيچ خاطرهاي با زن يا دختري مواجه نميشويم كه به دست خانواده خود كشـته شـده باشد. در خاطرات فرجامفر و در صحنه هتل محل اسكان خانوادههاي جنگزده بـا دختـري بـه نـام شـريفه مواجه ميشويم كه سربازان عراقي به زور به وي حمله كرده و به اصطلاح او را بيسيرت </a:t>
            </a:r>
            <a:r>
              <a:rPr lang="fa-IR" sz="1400" b="0" i="0" smtClean="0">
                <a:solidFill>
                  <a:srgbClr val="000000"/>
                </a:solidFill>
                <a:effectLst/>
                <a:latin typeface="BMitra"/>
                <a:cs typeface="B Zar" panose="00000400000000000000" pitchFamily="2" charset="-78"/>
              </a:rPr>
              <a:t>1</a:t>
            </a:r>
            <a:r>
              <a:rPr lang="fa-IR" b="0" i="0" smtClean="0">
                <a:solidFill>
                  <a:srgbClr val="000000"/>
                </a:solidFill>
                <a:effectLst/>
                <a:latin typeface="BMitra"/>
                <a:cs typeface="B Zar" panose="00000400000000000000" pitchFamily="2" charset="-78"/>
              </a:rPr>
              <a:t>كردهاند، اما مـادر دختر با كشتن سرباز موفق به فراري دادن دختـر خـود شـده اسـت. همچنـين در يكـي از خـاطرات از گـور دستهجمعي دختران خرمشهري مورد تجاوز قرار گرفته نيز سخن ميرود، اما به نظر مـيرسـد كـه آنـان توسـط سربازان عراقي پس از بيحرمتي كشته شده باشند و نه به دست اعضاي خانواده خود )فرجامفر، .(14</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69146938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Mitra"/>
                <a:cs typeface="B Zar" panose="00000400000000000000" pitchFamily="2" charset="-78"/>
              </a:rPr>
              <a:t>عليرغم پررنگ بودن تجربه هراس از تجاوز، اين تنها خطري نيست كه زنان حاضر در صحنه جنگ بـا آن مواجه ميشوند. شهر جنگ لزده حا وهوايي دارد كه با شرايط غيرجنگي قابلمقايسه نيست. ترسي كـه در اغلب خاطرات از آن ياد ميشود، ترس زنان از سگهاي ولگردي اسـت كـه در سـطح شـهر رهـا شـدهانـد.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71628590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Mitra"/>
                <a:cs typeface="B Zar" panose="00000400000000000000" pitchFamily="2" charset="-78"/>
              </a:rPr>
              <a:t>شهرهاي آبادان و خرمشهر كه به دليل كثرت پيكرهاي شهدا بوي خون گرفتـه، باعـث تجمـع سـگهـايي ميشود كه در نوبتهاي مختلف به پيكر شهدا حمله كرده و آنها را دريدهاند. پس از مدتي حمله سگهـا بـه افراد زنده نيز به مشكلات افزوده ميشود. ماندن در حلقه محاصره سگها )و در مواردي مارهايي كـه شـهر متروك را خانه خود كردهاند( از تجربههايي است كه اين زنان با آن مواجه ميشوند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78185276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MitraBold"/>
                <a:cs typeface="B Zar" panose="00000400000000000000" pitchFamily="2" charset="-78"/>
              </a:rPr>
              <a:t>5تجربه تعليق</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زناني كه عزيزاني را در جنگ داشته و به دلايلي خود موفق به حضور در كنار آنـان نمـيشـوند، تجربـه ويژهاي از جنگ دارند كه آنان را از ساير زناني كه در جبههها حضور دارنـد، جـدا مـيكنـد: »تجربـه انتظـار ممتد«. از زمان اعزام مردان خانواده به جبهههاي نبرد اين زنان قسمت عمده زمان زندگي خـود را در انتظـار طي ميكنند.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53571757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400">
                <a:solidFill>
                  <a:srgbClr val="000000"/>
                </a:solidFill>
                <a:latin typeface="BMitra"/>
                <a:cs typeface="B Zar" panose="00000400000000000000" pitchFamily="2" charset="-78"/>
              </a:rPr>
              <a:t>اين انتظار انواع گوناگوني دارد: انتظار براي شنيدن صداي آنان از پشت تلفـن، </a:t>
            </a:r>
            <a:r>
              <a:rPr lang="fa-IR" sz="2400">
                <a:solidFill>
                  <a:srgbClr val="000000"/>
                </a:solidFill>
                <a:latin typeface="BMitra"/>
                <a:cs typeface="B Zar" panose="00000400000000000000" pitchFamily="2" charset="-78"/>
              </a:rPr>
              <a:t>انتظـار </a:t>
            </a:r>
            <a:r>
              <a:rPr lang="fa-IR" sz="2400" smtClean="0">
                <a:solidFill>
                  <a:srgbClr val="000000"/>
                </a:solidFill>
                <a:latin typeface="BMitra"/>
                <a:cs typeface="B Zar" panose="00000400000000000000" pitchFamily="2" charset="-78"/>
              </a:rPr>
              <a:t>دريافـت خبر </a:t>
            </a:r>
            <a:r>
              <a:rPr lang="fa-IR" sz="2400">
                <a:solidFill>
                  <a:srgbClr val="000000"/>
                </a:solidFill>
                <a:latin typeface="BMitra"/>
                <a:cs typeface="B Zar" panose="00000400000000000000" pitchFamily="2" charset="-78"/>
              </a:rPr>
              <a:t>از راديو و تلويزيون از جبهههاي جنگ، انتظار براي بازگشت مردان از جبهه، انتظار دريافت خبر </a:t>
            </a:r>
            <a:r>
              <a:rPr lang="fa-IR" sz="2400">
                <a:solidFill>
                  <a:srgbClr val="000000"/>
                </a:solidFill>
                <a:latin typeface="BMitra"/>
                <a:cs typeface="B Zar" panose="00000400000000000000" pitchFamily="2" charset="-78"/>
              </a:rPr>
              <a:t>از </a:t>
            </a:r>
            <a:r>
              <a:rPr lang="fa-IR" sz="2400" smtClean="0">
                <a:solidFill>
                  <a:srgbClr val="000000"/>
                </a:solidFill>
                <a:latin typeface="BMitra"/>
                <a:cs typeface="B Zar" panose="00000400000000000000" pitchFamily="2" charset="-78"/>
              </a:rPr>
              <a:t>سـاير همرزمان </a:t>
            </a:r>
            <a:r>
              <a:rPr lang="fa-IR" sz="2400">
                <a:solidFill>
                  <a:srgbClr val="000000"/>
                </a:solidFill>
                <a:latin typeface="BMitra"/>
                <a:cs typeface="B Zar" panose="00000400000000000000" pitchFamily="2" charset="-78"/>
              </a:rPr>
              <a:t>و در موارد دردناكتري كه براي زنان خانوادههاي اسراء و مفقودين رخ ميدهد: انتظـار </a:t>
            </a:r>
            <a:r>
              <a:rPr lang="fa-IR" sz="2400">
                <a:solidFill>
                  <a:srgbClr val="000000"/>
                </a:solidFill>
                <a:latin typeface="BMitra"/>
                <a:cs typeface="B Zar" panose="00000400000000000000" pitchFamily="2" charset="-78"/>
              </a:rPr>
              <a:t>بـراي </a:t>
            </a:r>
            <a:r>
              <a:rPr lang="fa-IR" sz="2400" smtClean="0">
                <a:solidFill>
                  <a:srgbClr val="000000"/>
                </a:solidFill>
                <a:latin typeface="BMitra"/>
                <a:cs typeface="B Zar" panose="00000400000000000000" pitchFamily="2" charset="-78"/>
              </a:rPr>
              <a:t>پيـدا شدن </a:t>
            </a:r>
            <a:r>
              <a:rPr lang="fa-IR" sz="2400">
                <a:solidFill>
                  <a:srgbClr val="000000"/>
                </a:solidFill>
                <a:latin typeface="BMitra"/>
                <a:cs typeface="B Zar" panose="00000400000000000000" pitchFamily="2" charset="-78"/>
              </a:rPr>
              <a:t>پيكر شهيد و انتظار براي بازگشت اسير يا شنيدن خبري از وضعيت او .... اين انتظار </a:t>
            </a:r>
            <a:r>
              <a:rPr lang="fa-IR" sz="2400">
                <a:solidFill>
                  <a:srgbClr val="000000"/>
                </a:solidFill>
                <a:latin typeface="BMitra"/>
                <a:cs typeface="B Zar" panose="00000400000000000000" pitchFamily="2" charset="-78"/>
              </a:rPr>
              <a:t>آنچنـان </a:t>
            </a:r>
            <a:r>
              <a:rPr lang="fa-IR" sz="2400" smtClean="0">
                <a:solidFill>
                  <a:srgbClr val="000000"/>
                </a:solidFill>
                <a:latin typeface="BMitra"/>
                <a:cs typeface="B Zar" panose="00000400000000000000" pitchFamily="2" charset="-78"/>
              </a:rPr>
              <a:t>طـولاني، بيپايان </a:t>
            </a:r>
            <a:r>
              <a:rPr lang="fa-IR" sz="2400">
                <a:solidFill>
                  <a:srgbClr val="000000"/>
                </a:solidFill>
                <a:latin typeface="BMitra"/>
                <a:cs typeface="B Zar" panose="00000400000000000000" pitchFamily="2" charset="-78"/>
              </a:rPr>
              <a:t>و فلجكننده به نظر ميرسد كه تمام بخشهاي زندگي روزمره را به حالـت تعليـق درمـيآورد </a:t>
            </a:r>
            <a:r>
              <a:rPr lang="fa-IR" sz="2400">
                <a:solidFill>
                  <a:srgbClr val="000000"/>
                </a:solidFill>
                <a:latin typeface="BMitra"/>
                <a:cs typeface="B Zar" panose="00000400000000000000" pitchFamily="2" charset="-78"/>
              </a:rPr>
              <a:t>و </a:t>
            </a:r>
            <a:r>
              <a:rPr lang="fa-IR" sz="2400" smtClean="0">
                <a:solidFill>
                  <a:srgbClr val="000000"/>
                </a:solidFill>
                <a:latin typeface="BMitra"/>
                <a:cs typeface="B Zar" panose="00000400000000000000" pitchFamily="2" charset="-78"/>
              </a:rPr>
              <a:t>كـل روال </a:t>
            </a:r>
            <a:r>
              <a:rPr lang="fa-IR" sz="2400">
                <a:solidFill>
                  <a:srgbClr val="000000"/>
                </a:solidFill>
                <a:latin typeface="BMitra"/>
                <a:cs typeface="B Zar" panose="00000400000000000000" pitchFamily="2" charset="-78"/>
              </a:rPr>
              <a:t>زندگي را بهصورت انتظاري تمام </a:t>
            </a:r>
            <a:r>
              <a:rPr lang="fa-IR" sz="2400">
                <a:solidFill>
                  <a:srgbClr val="000000"/>
                </a:solidFill>
                <a:latin typeface="BMitra"/>
                <a:cs typeface="B Zar" panose="00000400000000000000" pitchFamily="2" charset="-78"/>
              </a:rPr>
              <a:t>نشدني </a:t>
            </a:r>
            <a:r>
              <a:rPr lang="fa-IR" sz="2400" smtClean="0">
                <a:solidFill>
                  <a:srgbClr val="000000"/>
                </a:solidFill>
                <a:latin typeface="BMitra"/>
                <a:cs typeface="B Zar" panose="00000400000000000000" pitchFamily="2" charset="-78"/>
              </a:rPr>
              <a:t>..</a:t>
            </a:r>
          </a:p>
          <a:p>
            <a:pPr algn="just"/>
            <a:endParaRPr lang="fa-IR"/>
          </a:p>
        </p:txBody>
      </p:sp>
      <p:sp>
        <p:nvSpPr>
          <p:cNvPr id="4" name="Flowchart: Process 3"/>
          <p:cNvSpPr/>
          <p:nvPr/>
        </p:nvSpPr>
        <p:spPr>
          <a:xfrm>
            <a:off x="1308295" y="4375052"/>
            <a:ext cx="3151163" cy="144897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latin typeface="BMitra"/>
                <a:cs typeface="B Zar" panose="00000400000000000000" pitchFamily="2" charset="-78"/>
              </a:rPr>
              <a:t>كـل روال زندگي</a:t>
            </a:r>
            <a:endParaRPr lang="fa-IR" b="1">
              <a:solidFill>
                <a:srgbClr val="FF0000"/>
              </a:solidFill>
            </a:endParaRPr>
          </a:p>
        </p:txBody>
      </p:sp>
    </p:spTree>
    <p:extLst>
      <p:ext uri="{BB962C8B-B14F-4D97-AF65-F5344CB8AC3E}">
        <p14:creationId xmlns:p14="http://schemas.microsoft.com/office/powerpoint/2010/main" val="252893678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براي زناني كه خود در جبهه در قالب رزمنده، امدادگر يا پرستار حاضرند، ايـن انتظـار شـكل ديگـري دارد. آمدن هر آمبولانس، شنيدن خبر هر حمله و يا هر خبر ديگري از ميدان نبرد، اين اضطراب را تشديد مـيكنـد و به صورت بخشي از تجارب روزمره درميآيد، اما دقيقاً به دليل حضور در ميدان واقعيت اجتماعي جنـگ زنـدگي اين زنان معلق نميشود، آنان ناچارند كه به انجام فعاليتهايي مانند امدادگري و ... بپردازند و اين همـان چيـزي است كه تجربه انتظار آنان را از تجربه زنان غايب در ميدان جنگ متمايز كرده و بدان حالتي فعال ميبخشد.</a:t>
            </a:r>
            <a:br>
              <a:rPr lang="fa-IR" b="0" i="0" smtClean="0">
                <a:solidFill>
                  <a:srgbClr val="000000"/>
                </a:solidFill>
                <a:effectLst/>
                <a:latin typeface="BMitra"/>
                <a:cs typeface="B Zar" panose="00000400000000000000" pitchFamily="2" charset="-78"/>
              </a:rPr>
            </a:b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614203"/>
            <a:ext cx="3263705" cy="11957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واقعيت اجتماعي</a:t>
            </a:r>
            <a:endParaRPr lang="fa-IR" b="1">
              <a:solidFill>
                <a:srgbClr val="FF0000"/>
              </a:solidFill>
            </a:endParaRPr>
          </a:p>
        </p:txBody>
      </p:sp>
    </p:spTree>
    <p:extLst>
      <p:ext uri="{BB962C8B-B14F-4D97-AF65-F5344CB8AC3E}">
        <p14:creationId xmlns:p14="http://schemas.microsoft.com/office/powerpoint/2010/main" val="414836856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rtl="0"/>
            <a:r>
              <a:rPr lang="fa-IR" sz="2400">
                <a:solidFill>
                  <a:srgbClr val="000000"/>
                </a:solidFill>
                <a:latin typeface="BMitra"/>
                <a:cs typeface="B Zar" panose="00000400000000000000" pitchFamily="2" charset="-78"/>
              </a:rPr>
              <a:t>بههرحال و براي بسياري از خانوادهها )اعم از كساني كه در صحنه جنگ يا شهر خود حضور دارند</a:t>
            </a:r>
            <a:r>
              <a:rPr lang="fa-IR" sz="2400">
                <a:solidFill>
                  <a:srgbClr val="000000"/>
                </a:solidFill>
                <a:latin typeface="BMitra"/>
                <a:cs typeface="B Zar" panose="00000400000000000000" pitchFamily="2" charset="-78"/>
              </a:rPr>
              <a:t>( </a:t>
            </a:r>
            <a:r>
              <a:rPr lang="fa-IR" sz="2400" smtClean="0">
                <a:solidFill>
                  <a:srgbClr val="000000"/>
                </a:solidFill>
                <a:latin typeface="BMitra"/>
                <a:cs typeface="B Zar" panose="00000400000000000000" pitchFamily="2" charset="-78"/>
              </a:rPr>
              <a:t>ايـن انتظار </a:t>
            </a:r>
            <a:r>
              <a:rPr lang="fa-IR" sz="2400">
                <a:solidFill>
                  <a:srgbClr val="000000"/>
                </a:solidFill>
                <a:latin typeface="BMitra"/>
                <a:cs typeface="B Zar" panose="00000400000000000000" pitchFamily="2" charset="-78"/>
              </a:rPr>
              <a:t>چندان به طول نميانجامد و آنان ناگزير از برخورد با صحنهاي ميشوند كه در آن بايد خبر </a:t>
            </a:r>
            <a:r>
              <a:rPr lang="fa-IR" sz="2400">
                <a:solidFill>
                  <a:srgbClr val="000000"/>
                </a:solidFill>
                <a:latin typeface="BMitra"/>
                <a:cs typeface="B Zar" panose="00000400000000000000" pitchFamily="2" charset="-78"/>
              </a:rPr>
              <a:t>شهادت </a:t>
            </a:r>
            <a:r>
              <a:rPr lang="fa-IR" sz="2400" smtClean="0">
                <a:solidFill>
                  <a:srgbClr val="000000"/>
                </a:solidFill>
                <a:latin typeface="BMitra"/>
                <a:cs typeface="B Zar" panose="00000400000000000000" pitchFamily="2" charset="-78"/>
              </a:rPr>
              <a:t>يـا مجروح </a:t>
            </a:r>
            <a:r>
              <a:rPr lang="fa-IR" sz="2400">
                <a:solidFill>
                  <a:srgbClr val="000000"/>
                </a:solidFill>
                <a:latin typeface="BMitra"/>
                <a:cs typeface="B Zar" panose="00000400000000000000" pitchFamily="2" charset="-78"/>
              </a:rPr>
              <a:t>شدن و يا مفقودالاثر شدن مردان خـانواده را دريافـت كننـد. صـحنه بـراي اغلـب زنـان</a:t>
            </a:r>
            <a:r>
              <a:rPr lang="fa-IR" sz="2400">
                <a:solidFill>
                  <a:srgbClr val="000000"/>
                </a:solidFill>
                <a:latin typeface="BMitra"/>
                <a:cs typeface="B Zar" panose="00000400000000000000" pitchFamily="2" charset="-78"/>
              </a:rPr>
              <a:t>، </a:t>
            </a:r>
            <a:r>
              <a:rPr lang="fa-IR" sz="2400" smtClean="0">
                <a:solidFill>
                  <a:srgbClr val="000000"/>
                </a:solidFill>
                <a:latin typeface="BMitra"/>
                <a:cs typeface="B Zar" panose="00000400000000000000" pitchFamily="2" charset="-78"/>
              </a:rPr>
              <a:t>صـحنهاي تكاندهنده </a:t>
            </a:r>
            <a:r>
              <a:rPr lang="fa-IR" sz="2400">
                <a:solidFill>
                  <a:srgbClr val="000000"/>
                </a:solidFill>
                <a:latin typeface="BMitra"/>
                <a:cs typeface="B Zar" panose="00000400000000000000" pitchFamily="2" charset="-78"/>
              </a:rPr>
              <a:t>است كه با جزئيات آن در خاطرشان مانده و در خاطراتشان يادداشت شده است. </a:t>
            </a:r>
            <a:r>
              <a:rPr lang="fa-IR" sz="2400">
                <a:solidFill>
                  <a:srgbClr val="000000"/>
                </a:solidFill>
                <a:latin typeface="BMitra"/>
                <a:cs typeface="B Zar" panose="00000400000000000000" pitchFamily="2" charset="-78"/>
              </a:rPr>
              <a:t>گـاهي </a:t>
            </a:r>
            <a:r>
              <a:rPr lang="fa-IR" sz="2400" smtClean="0">
                <a:solidFill>
                  <a:srgbClr val="000000"/>
                </a:solidFill>
                <a:latin typeface="BMitra"/>
                <a:cs typeface="B Zar" panose="00000400000000000000" pitchFamily="2" charset="-78"/>
              </a:rPr>
              <a:t>رزمنـده مجروح </a:t>
            </a:r>
            <a:r>
              <a:rPr lang="fa-IR" sz="2400">
                <a:solidFill>
                  <a:srgbClr val="000000"/>
                </a:solidFill>
                <a:latin typeface="BMitra"/>
                <a:cs typeface="B Zar" panose="00000400000000000000" pitchFamily="2" charset="-78"/>
              </a:rPr>
              <a:t>به دست خانوادهاش ميرسد و زمان كوتاهي را تا شهادت در پيش دارد. اين صحنهها </a:t>
            </a:r>
            <a:r>
              <a:rPr lang="fa-IR" sz="2400">
                <a:solidFill>
                  <a:srgbClr val="000000"/>
                </a:solidFill>
                <a:latin typeface="BMitra"/>
                <a:cs typeface="B Zar" panose="00000400000000000000" pitchFamily="2" charset="-78"/>
              </a:rPr>
              <a:t>انتظاري </a:t>
            </a:r>
            <a:r>
              <a:rPr lang="fa-IR" sz="2400" smtClean="0">
                <a:solidFill>
                  <a:srgbClr val="000000"/>
                </a:solidFill>
                <a:latin typeface="BMitra"/>
                <a:cs typeface="B Zar" panose="00000400000000000000" pitchFamily="2" charset="-78"/>
              </a:rPr>
              <a:t>همراه با </a:t>
            </a:r>
            <a:r>
              <a:rPr lang="fa-IR" sz="2400">
                <a:solidFill>
                  <a:srgbClr val="000000"/>
                </a:solidFill>
                <a:latin typeface="BMitra"/>
                <a:cs typeface="B Zar" panose="00000400000000000000" pitchFamily="2" charset="-78"/>
              </a:rPr>
              <a:t>ناباوري را به خانواده اين شهدا تحميل ميكند. تعـدادي از زنـاني كـه خـود در صـحنههـاي </a:t>
            </a:r>
            <a:r>
              <a:rPr lang="fa-IR" sz="2400">
                <a:solidFill>
                  <a:srgbClr val="000000"/>
                </a:solidFill>
                <a:latin typeface="BMitra"/>
                <a:cs typeface="B Zar" panose="00000400000000000000" pitchFamily="2" charset="-78"/>
              </a:rPr>
              <a:t>نبـرد </a:t>
            </a:r>
            <a:r>
              <a:rPr lang="fa-IR" sz="2400" smtClean="0">
                <a:solidFill>
                  <a:srgbClr val="000000"/>
                </a:solidFill>
                <a:latin typeface="BMitra"/>
                <a:cs typeface="B Zar" panose="00000400000000000000" pitchFamily="2" charset="-78"/>
              </a:rPr>
              <a:t>حضـور</a:t>
            </a:r>
            <a:r>
              <a:rPr lang="fa-IR">
                <a:solidFill>
                  <a:srgbClr val="000000"/>
                </a:solidFill>
                <a:latin typeface="BMitra"/>
                <a:cs typeface="B Zar" panose="00000400000000000000" pitchFamily="2" charset="-78"/>
              </a:rPr>
              <a:t> داشتهاند، به چشم خود شاهد كشته شدن عزيزانشان بودهاند</a:t>
            </a:r>
            <a:r>
              <a:rPr lang="fa-IR">
                <a:solidFill>
                  <a:srgbClr val="000000"/>
                </a:solidFill>
                <a:latin typeface="BMitra"/>
                <a:cs typeface="B Zar" panose="00000400000000000000" pitchFamily="2" charset="-78"/>
              </a:rPr>
              <a:t>. </a:t>
            </a:r>
            <a:endParaRPr lang="en-US" smtClean="0">
              <a:solidFill>
                <a:srgbClr val="000000"/>
              </a:solidFill>
              <a:latin typeface="BMitra"/>
              <a:cs typeface="B Zar" panose="00000400000000000000" pitchFamily="2" charset="-78"/>
            </a:endParaRPr>
          </a:p>
          <a:p>
            <a:pPr algn="just" rtl="0"/>
            <a:endParaRPr lang="en-US">
              <a:solidFill>
                <a:srgbClr val="000000"/>
              </a:solidFill>
              <a:latin typeface="BMitra"/>
              <a:cs typeface="B Zar" panose="00000400000000000000" pitchFamily="2" charset="-78"/>
            </a:endParaRPr>
          </a:p>
          <a:p>
            <a:pPr algn="just" rtl="0"/>
            <a:endParaRPr lang="en-US" smtClean="0">
              <a:solidFill>
                <a:srgbClr val="000000"/>
              </a:solidFill>
              <a:latin typeface="BMitra"/>
              <a:cs typeface="B Zar" panose="00000400000000000000" pitchFamily="2" charset="-78"/>
            </a:endParaRPr>
          </a:p>
          <a:p>
            <a:pPr algn="just" rtl="0"/>
            <a:endParaRPr lang="en-US" smtClean="0">
              <a:solidFill>
                <a:srgbClr val="000000"/>
              </a:solidFill>
              <a:latin typeface="BMitra"/>
              <a:cs typeface="B Zar" panose="00000400000000000000" pitchFamily="2" charset="-78"/>
            </a:endParaRPr>
          </a:p>
          <a:p>
            <a:pPr algn="just" rtl="0"/>
            <a:endParaRPr lang="en-US" smtClean="0">
              <a:solidFill>
                <a:srgbClr val="000000"/>
              </a:solidFill>
              <a:latin typeface="BMitra"/>
              <a:cs typeface="B Zar" panose="00000400000000000000" pitchFamily="2" charset="-78"/>
            </a:endParaRPr>
          </a:p>
          <a:p>
            <a:pPr marL="0" indent="0" algn="just" rtl="0">
              <a:buNone/>
            </a:pPr>
            <a:endParaRPr lang="en-US" smtClean="0">
              <a:solidFill>
                <a:srgbClr val="000000"/>
              </a:solidFill>
              <a:latin typeface="BMitra"/>
              <a:cs typeface="B Zar" panose="00000400000000000000" pitchFamily="2" charset="-78"/>
            </a:endParaRPr>
          </a:p>
          <a:p>
            <a:pPr algn="just" rtl="0"/>
            <a:endParaRPr lang="en-US" smtClean="0">
              <a:solidFill>
                <a:srgbClr val="000000"/>
              </a:solidFill>
              <a:latin typeface="BMitra"/>
              <a:cs typeface="B Zar" panose="00000400000000000000" pitchFamily="2" charset="-78"/>
            </a:endParaRPr>
          </a:p>
          <a:p>
            <a:pPr algn="just" rtl="0"/>
            <a:endParaRPr lang="en-US" smtClean="0">
              <a:solidFill>
                <a:srgbClr val="000000"/>
              </a:solidFill>
              <a:latin typeface="BMitra"/>
              <a:cs typeface="B Zar" panose="00000400000000000000" pitchFamily="2" charset="-78"/>
            </a:endParaRPr>
          </a:p>
          <a:p>
            <a:pPr algn="just" rtl="0"/>
            <a:endParaRPr lang="en-US" smtClean="0">
              <a:solidFill>
                <a:srgbClr val="000000"/>
              </a:solidFill>
              <a:latin typeface="BMitra"/>
              <a:cs typeface="B Zar" panose="00000400000000000000" pitchFamily="2" charset="-78"/>
            </a:endParaRPr>
          </a:p>
          <a:p>
            <a:pPr algn="just" rtl="0"/>
            <a:endParaRPr lang="en-US" smtClean="0">
              <a:solidFill>
                <a:srgbClr val="000000"/>
              </a:solidFill>
              <a:latin typeface="BMitra"/>
              <a:cs typeface="B Zar" panose="00000400000000000000" pitchFamily="2" charset="-78"/>
            </a:endParaRPr>
          </a:p>
          <a:p>
            <a:pPr algn="just" rtl="0"/>
            <a:endParaRPr lang="fa-IR"/>
          </a:p>
        </p:txBody>
      </p:sp>
    </p:spTree>
    <p:extLst>
      <p:ext uri="{BB962C8B-B14F-4D97-AF65-F5344CB8AC3E}">
        <p14:creationId xmlns:p14="http://schemas.microsoft.com/office/powerpoint/2010/main" val="328127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1700" b="1">
                <a:solidFill>
                  <a:srgbClr val="000000"/>
                </a:solidFill>
                <a:latin typeface="BMitraBold"/>
                <a:cs typeface="B Zar" panose="00000400000000000000" pitchFamily="2" charset="-78"/>
              </a:rPr>
              <a:t>هدف زنان از استفاده از واژه تاريخ زنانه، تأكيد بر اين نكته است كه زندگي و مرگ و مشاركت </a:t>
            </a:r>
            <a:r>
              <a:rPr lang="fa-IR" sz="1700" b="1">
                <a:solidFill>
                  <a:srgbClr val="000000"/>
                </a:solidFill>
                <a:latin typeface="BMitraBold"/>
                <a:cs typeface="B Zar" panose="00000400000000000000" pitchFamily="2" charset="-78"/>
              </a:rPr>
              <a:t>زنان </a:t>
            </a:r>
            <a:r>
              <a:rPr lang="fa-IR" sz="1700" b="1" smtClean="0">
                <a:solidFill>
                  <a:srgbClr val="000000"/>
                </a:solidFill>
                <a:latin typeface="BMitraBold"/>
                <a:cs typeface="B Zar" panose="00000400000000000000" pitchFamily="2" charset="-78"/>
              </a:rPr>
              <a:t>در زندگي </a:t>
            </a:r>
            <a:r>
              <a:rPr lang="fa-IR" sz="1700" b="1">
                <a:solidFill>
                  <a:srgbClr val="000000"/>
                </a:solidFill>
                <a:latin typeface="BMitraBold"/>
                <a:cs typeface="B Zar" panose="00000400000000000000" pitchFamily="2" charset="-78"/>
              </a:rPr>
              <a:t>روزمره بشر در تاريخهاي استاندارد مغفول مانده يا بيارزش تلقي شده است.</a:t>
            </a:r>
            <a:endParaRPr lang="fa-IR"/>
          </a:p>
        </p:txBody>
      </p:sp>
    </p:spTree>
    <p:extLst>
      <p:ext uri="{BB962C8B-B14F-4D97-AF65-F5344CB8AC3E}">
        <p14:creationId xmlns:p14="http://schemas.microsoft.com/office/powerpoint/2010/main" val="345925894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srgbClr val="000000"/>
                </a:solidFill>
                <a:latin typeface="BMitra"/>
                <a:cs typeface="B Zar" panose="00000400000000000000" pitchFamily="2" charset="-78"/>
              </a:rPr>
              <a:t>معصومه رامهرمزي يكي از آنها است. لحظاتي پس از ديدار معصومه با اسماعيل، تركشي به قلب برادر وارد شده و او را به شـهادت مـيرسـاند. مواجهـه بـا پيكر بيجان عزيزي كه تا لحظاتي قبل همه اميد و آرزوي زندگي اين زنان بوده است، صحنهاي دردنـاك و</a:t>
            </a:r>
            <a:br>
              <a:rPr lang="fa-IR">
                <a:solidFill>
                  <a:srgbClr val="000000"/>
                </a:solidFill>
                <a:latin typeface="BMitra"/>
                <a:cs typeface="B Zar" panose="00000400000000000000" pitchFamily="2" charset="-78"/>
              </a:rPr>
            </a:br>
            <a:r>
              <a:rPr lang="fa-IR">
                <a:solidFill>
                  <a:srgbClr val="000000"/>
                </a:solidFill>
                <a:latin typeface="BMitra"/>
                <a:cs typeface="B Zar" panose="00000400000000000000" pitchFamily="2" charset="-78"/>
              </a:rPr>
              <a:t>فراموش نشدني است. زناني كه پيكر شهداي خود را با جراحت يا سـوختگي بيشـتر تحويـل مـيگيرنـد، درد بيشتري را هم تحمل ميكنند</a:t>
            </a:r>
          </a:p>
          <a:p>
            <a:endParaRPr lang="fa-IR"/>
          </a:p>
        </p:txBody>
      </p:sp>
    </p:spTree>
    <p:extLst>
      <p:ext uri="{BB962C8B-B14F-4D97-AF65-F5344CB8AC3E}">
        <p14:creationId xmlns:p14="http://schemas.microsoft.com/office/powerpoint/2010/main" val="259969798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0" i="0" smtClean="0">
                <a:solidFill>
                  <a:srgbClr val="FF0000"/>
                </a:solidFill>
                <a:effectLst/>
                <a:latin typeface="BMitra"/>
                <a:cs typeface="B Zar" panose="00000400000000000000" pitchFamily="2" charset="-78"/>
              </a:rPr>
              <a:t>زهرا تعجب، خاطره خود را چنين بازگو ميكند:</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z="1800" b="1" i="0" smtClean="0">
                <a:solidFill>
                  <a:srgbClr val="000000"/>
                </a:solidFill>
                <a:effectLst/>
                <a:latin typeface="BMitraBold"/>
                <a:cs typeface="B Zar" panose="00000400000000000000" pitchFamily="2" charset="-78"/>
              </a:rPr>
              <a:t>طاقت ديدن جسد حبيب را نداشتم. آخر من هميشه صورت او را با لبهاي خندان ديده بودم ... هرطور بود خودم را كنار قبر رساندم و بالاخره او را ديدم. باورم نميشد. صورت، صورت حبيـب مـن نبـود. تكـه گوشت قرمز سوختهاي بود. نه؛ حبيب من نبود )ياحسيني، 154 :1385به نقل از خاطرات زهرا تعجب</a:t>
            </a:r>
            <a:r>
              <a:rPr lang="fa-IR" smtClean="0">
                <a:cs typeface="B Zar" panose="00000400000000000000" pitchFamily="2" charset="-78"/>
              </a:rPr>
              <a:t>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74343813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z="4000" b="0" i="0" smtClean="0">
                <a:solidFill>
                  <a:srgbClr val="000000"/>
                </a:solidFill>
                <a:effectLst/>
                <a:latin typeface="BMitra"/>
                <a:cs typeface="B Zar" panose="00000400000000000000" pitchFamily="2" charset="-78"/>
              </a:rPr>
              <a:t>حويل گرفتن اجزاي بازمانده جسد پس از سالها از تحويل گرفتن پيكر زخمي و مجروح هم سـختتـر است. اشرفالسادات مساوات از مادراني است كه پس از هشت سال، باقيمانده استخوانهـاي فرزنـد خـود را تحويل ميگيرد:</a:t>
            </a:r>
          </a:p>
          <a:p>
            <a:pPr algn="just"/>
            <a:r>
              <a:rPr lang="fa-IR" sz="4000" b="0" i="0" smtClean="0">
                <a:solidFill>
                  <a:srgbClr val="000000"/>
                </a:solidFill>
                <a:effectLst/>
                <a:latin typeface="BMitra"/>
                <a:cs typeface="B Zar" panose="00000400000000000000" pitchFamily="2" charset="-78"/>
              </a:rPr>
              <a:t/>
            </a:r>
            <a:br>
              <a:rPr lang="fa-IR" sz="4000" b="0" i="0" smtClean="0">
                <a:solidFill>
                  <a:srgbClr val="000000"/>
                </a:solidFill>
                <a:effectLst/>
                <a:latin typeface="BMitra"/>
                <a:cs typeface="B Zar" panose="00000400000000000000" pitchFamily="2" charset="-78"/>
              </a:rPr>
            </a:br>
            <a:r>
              <a:rPr lang="fa-IR" b="1" i="0" smtClean="0">
                <a:solidFill>
                  <a:srgbClr val="000000"/>
                </a:solidFill>
                <a:effectLst/>
                <a:latin typeface="BMitraBold"/>
                <a:cs typeface="B Zar" panose="00000400000000000000" pitchFamily="2" charset="-78"/>
              </a:rPr>
              <a:t/>
            </a:r>
            <a:br>
              <a:rPr lang="fa-IR" b="1" i="0" smtClean="0">
                <a:solidFill>
                  <a:srgbClr val="000000"/>
                </a:solidFill>
                <a:effectLst/>
                <a:latin typeface="BMitraBold"/>
                <a:cs typeface="B Zar" panose="00000400000000000000" pitchFamily="2" charset="-78"/>
              </a:rPr>
            </a:b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8825720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200" b="1">
                <a:solidFill>
                  <a:srgbClr val="000000"/>
                </a:solidFill>
                <a:latin typeface="BMitraBold"/>
                <a:cs typeface="B Zar" panose="00000400000000000000" pitchFamily="2" charset="-78"/>
              </a:rPr>
              <a:t>در سردخانه را باز ميكنند و يك نفر تابوت را ميآورد بيرون. حدس ميزنم كه بايـد درون تـابوت جـز</a:t>
            </a:r>
            <a:br>
              <a:rPr lang="fa-IR" sz="2200" b="1">
                <a:solidFill>
                  <a:srgbClr val="000000"/>
                </a:solidFill>
                <a:latin typeface="BMitraBold"/>
                <a:cs typeface="B Zar" panose="00000400000000000000" pitchFamily="2" charset="-78"/>
              </a:rPr>
            </a:br>
            <a:r>
              <a:rPr lang="fa-IR" sz="2200" b="1">
                <a:solidFill>
                  <a:srgbClr val="000000"/>
                </a:solidFill>
                <a:latin typeface="BMitraBold"/>
                <a:cs typeface="B Zar" panose="00000400000000000000" pitchFamily="2" charset="-78"/>
              </a:rPr>
              <a:t>استخوان چيزي نباشد و حدسم درست اسـت. مشـتي اسـتخوان متلاشـي شـده را درون چلـوار تميـزي</a:t>
            </a:r>
            <a:br>
              <a:rPr lang="fa-IR" sz="2200" b="1">
                <a:solidFill>
                  <a:srgbClr val="000000"/>
                </a:solidFill>
                <a:latin typeface="BMitraBold"/>
                <a:cs typeface="B Zar" panose="00000400000000000000" pitchFamily="2" charset="-78"/>
              </a:rPr>
            </a:br>
            <a:r>
              <a:rPr lang="fa-IR" sz="2200" b="1">
                <a:solidFill>
                  <a:srgbClr val="000000"/>
                </a:solidFill>
                <a:latin typeface="BMitraBold"/>
                <a:cs typeface="B Zar" panose="00000400000000000000" pitchFamily="2" charset="-78"/>
              </a:rPr>
              <a:t>پيچيدهاند. كنارش مينشينم. بعد سرم را به طرف آسمان بلند ميكنم و ميگويم: خدايا كمكـم كـن. ايـن</a:t>
            </a:r>
            <a:br>
              <a:rPr lang="fa-IR" sz="2200" b="1">
                <a:solidFill>
                  <a:srgbClr val="000000"/>
                </a:solidFill>
                <a:latin typeface="BMitraBold"/>
                <a:cs typeface="B Zar" panose="00000400000000000000" pitchFamily="2" charset="-78"/>
              </a:rPr>
            </a:br>
            <a:r>
              <a:rPr lang="fa-IR" sz="2200" b="1">
                <a:solidFill>
                  <a:srgbClr val="000000"/>
                </a:solidFill>
                <a:latin typeface="BMitraBold"/>
                <a:cs typeface="B Zar" panose="00000400000000000000" pitchFamily="2" charset="-78"/>
              </a:rPr>
              <a:t>است باقيمانده جوان هفده ساله من؟ شكر ميكنم. بعد به مهرداد خوشامد ميگويم و از او مـيخـواهم كـه</a:t>
            </a:r>
            <a:br>
              <a:rPr lang="fa-IR" sz="2200" b="1">
                <a:solidFill>
                  <a:srgbClr val="000000"/>
                </a:solidFill>
                <a:latin typeface="BMitraBold"/>
                <a:cs typeface="B Zar" panose="00000400000000000000" pitchFamily="2" charset="-78"/>
              </a:rPr>
            </a:br>
            <a:r>
              <a:rPr lang="fa-IR" sz="2200" b="1">
                <a:solidFill>
                  <a:srgbClr val="000000"/>
                </a:solidFill>
                <a:latin typeface="BMitraBold"/>
                <a:cs typeface="B Zar" panose="00000400000000000000" pitchFamily="2" charset="-78"/>
              </a:rPr>
              <a:t>شب اول قبر به ديدنم بيايد. به بررسي جسد ميپـردازم. اول جمجمـهاش ... اسـتخوانهـا را دانـه دانـه</a:t>
            </a:r>
            <a:br>
              <a:rPr lang="fa-IR" sz="2200" b="1">
                <a:solidFill>
                  <a:srgbClr val="000000"/>
                </a:solidFill>
                <a:latin typeface="BMitraBold"/>
                <a:cs typeface="B Zar" panose="00000400000000000000" pitchFamily="2" charset="-78"/>
              </a:rPr>
            </a:br>
            <a:r>
              <a:rPr lang="fa-IR" sz="2200" b="1">
                <a:solidFill>
                  <a:srgbClr val="000000"/>
                </a:solidFill>
                <a:latin typeface="BMitraBold"/>
                <a:cs typeface="B Zar" panose="00000400000000000000" pitchFamily="2" charset="-78"/>
              </a:rPr>
              <a:t>ميشمارم. قلم يكي از پاهايش نيست ... )مساوات، .(116 -117 :1386</a:t>
            </a:r>
            <a:endParaRPr lang="fa-IR"/>
          </a:p>
        </p:txBody>
      </p:sp>
    </p:spTree>
    <p:extLst>
      <p:ext uri="{BB962C8B-B14F-4D97-AF65-F5344CB8AC3E}">
        <p14:creationId xmlns:p14="http://schemas.microsoft.com/office/powerpoint/2010/main" val="148036085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500">
                <a:solidFill>
                  <a:srgbClr val="000000"/>
                </a:solidFill>
                <a:latin typeface="BMitra"/>
                <a:cs typeface="B Zar" panose="00000400000000000000" pitchFamily="2" charset="-78"/>
              </a:rPr>
              <a:t>گاهي ضربه آنچنان شديد و زنان خانواده آنچنان آسيبپذيرند كه بعد از دريافت چنين خبري قـد راسـت</a:t>
            </a:r>
            <a:br>
              <a:rPr lang="fa-IR" sz="2500">
                <a:solidFill>
                  <a:srgbClr val="000000"/>
                </a:solidFill>
                <a:latin typeface="BMitra"/>
                <a:cs typeface="B Zar" panose="00000400000000000000" pitchFamily="2" charset="-78"/>
              </a:rPr>
            </a:br>
            <a:r>
              <a:rPr lang="fa-IR" sz="2500">
                <a:solidFill>
                  <a:srgbClr val="000000"/>
                </a:solidFill>
                <a:latin typeface="BMitra"/>
                <a:cs typeface="B Zar" panose="00000400000000000000" pitchFamily="2" charset="-78"/>
              </a:rPr>
              <a:t>نميكنند. هستند خانوادههايي كه بعد از دريافت چنين خبرهايي و مواجهه با آن متلاشـي شـدهانـد. خـانواده</a:t>
            </a:r>
            <a:br>
              <a:rPr lang="fa-IR" sz="2500">
                <a:solidFill>
                  <a:srgbClr val="000000"/>
                </a:solidFill>
                <a:latin typeface="BMitra"/>
                <a:cs typeface="B Zar" panose="00000400000000000000" pitchFamily="2" charset="-78"/>
              </a:rPr>
            </a:br>
            <a:r>
              <a:rPr lang="fa-IR" sz="2500">
                <a:solidFill>
                  <a:srgbClr val="000000"/>
                </a:solidFill>
                <a:latin typeface="BMitra"/>
                <a:cs typeface="B Zar" panose="00000400000000000000" pitchFamily="2" charset="-78"/>
              </a:rPr>
              <a:t>تعجب يكي از آنها است</a:t>
            </a:r>
            <a:endParaRPr lang="fa-IR"/>
          </a:p>
        </p:txBody>
      </p:sp>
    </p:spTree>
    <p:extLst>
      <p:ext uri="{BB962C8B-B14F-4D97-AF65-F5344CB8AC3E}">
        <p14:creationId xmlns:p14="http://schemas.microsoft.com/office/powerpoint/2010/main" val="339752727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1" i="0" smtClean="0">
                <a:solidFill>
                  <a:srgbClr val="000000"/>
                </a:solidFill>
                <a:effectLst/>
                <a:latin typeface="BMitraBold"/>
                <a:cs typeface="B Zar" panose="00000400000000000000" pitchFamily="2" charset="-78"/>
              </a:rPr>
              <a:t>چند هفته گذشت تا به خودم آمدم. در اين مدت اغلب با پاي برهنه بر سر مزارش ميرفتم .. مرگ حبيـب ضربه روحي و عاطفي وحشتناكي بر من و خانوادهام وارد آورد. پدرم كه شش سال با سرطان حنجره دسـت و پنجه نرم كرده بود .. زمينگير شد و پنج ماه بعد فوت كرد ... هشت ماه بعد از مرگ حبيب مادرم هم به پـدرم</a:t>
            </a:r>
            <a:br>
              <a:rPr lang="fa-IR" b="1" i="0" smtClean="0">
                <a:solidFill>
                  <a:srgbClr val="000000"/>
                </a:solidFill>
                <a:effectLst/>
                <a:latin typeface="BMitraBold"/>
                <a:cs typeface="B Zar" panose="00000400000000000000" pitchFamily="2" charset="-78"/>
              </a:rPr>
            </a:br>
            <a:r>
              <a:rPr lang="fa-IR" b="1" i="0" smtClean="0">
                <a:solidFill>
                  <a:srgbClr val="000000"/>
                </a:solidFill>
                <a:effectLst/>
                <a:latin typeface="BMitraBold"/>
                <a:cs typeface="B Zar" panose="00000400000000000000" pitchFamily="2" charset="-78"/>
              </a:rPr>
              <a:t>پيوست ... خواهرم مريم همان سال به سوي عزيزان خفته در خاك رفت ... علي برادرم قبل از شهادت حبيـب دختري را براي ازدواج نامزد كرده بود. حبيب كه به شهادت رسيد، نامزدي را به هم زد و هرگز ازدواج نكرد. او اكنون با من زندگي ميكند )ياحسيني، 155 :1385و 157به نقل از خاطرات زهرا تعجب.(</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45456895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هرچه ميزان بيخبري از رزمندگان افزايش مييابد، بر ميزان تعليق خانواده آنان نيز افزوده مـيگـردد. در اين ميان به نظر ميرسد بدترين وضعيت را همسران مفقودين داشته باشـند. در خـاطرات زنـان از جنـگ بـا موارد متعددي از زنان مواجه ميشويم كه هرگز نتوانستهاند با خبر مفقود شدن همسـران خـود كنـار بياينـد. ادامه زندگي براي اين زنان در مخلوطي از خاطره و اميد به بازگشت همسر و يأس ناشـي از طـولاني شـدن انتظار ميگذرد.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2018725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Mitra"/>
                <a:cs typeface="B Zar" panose="00000400000000000000" pitchFamily="2" charset="-78"/>
              </a:rPr>
              <a:t>نسرين يكي از اين زنان است. او تا سالها پس از مفقود شدن شوهرش حتي راضي </a:t>
            </a:r>
            <a:r>
              <a:rPr lang="fa-IR" sz="2600">
                <a:solidFill>
                  <a:srgbClr val="000000"/>
                </a:solidFill>
                <a:latin typeface="BMitra"/>
                <a:cs typeface="B Zar" panose="00000400000000000000" pitchFamily="2" charset="-78"/>
              </a:rPr>
              <a:t>به </a:t>
            </a:r>
            <a:r>
              <a:rPr lang="fa-IR" sz="2600" smtClean="0">
                <a:solidFill>
                  <a:srgbClr val="000000"/>
                </a:solidFill>
                <a:latin typeface="BMitra"/>
                <a:cs typeface="B Zar" panose="00000400000000000000" pitchFamily="2" charset="-78"/>
              </a:rPr>
              <a:t>كوتاه كردن </a:t>
            </a:r>
            <a:r>
              <a:rPr lang="fa-IR" sz="2600">
                <a:solidFill>
                  <a:srgbClr val="000000"/>
                </a:solidFill>
                <a:latin typeface="BMitra"/>
                <a:cs typeface="B Zar" panose="00000400000000000000" pitchFamily="2" charset="-78"/>
              </a:rPr>
              <a:t>موهايش نيز نميشود. چون فكر ميكند كه شايد محمد )شوهرش( موي كوتاه دوسـت </a:t>
            </a:r>
            <a:r>
              <a:rPr lang="fa-IR" sz="2600">
                <a:solidFill>
                  <a:srgbClr val="000000"/>
                </a:solidFill>
                <a:latin typeface="BMitra"/>
                <a:cs typeface="B Zar" panose="00000400000000000000" pitchFamily="2" charset="-78"/>
              </a:rPr>
              <a:t>نداشـته </a:t>
            </a:r>
            <a:r>
              <a:rPr lang="fa-IR" sz="2600" smtClean="0">
                <a:solidFill>
                  <a:srgbClr val="000000"/>
                </a:solidFill>
                <a:latin typeface="BMitra"/>
                <a:cs typeface="B Zar" panose="00000400000000000000" pitchFamily="2" charset="-78"/>
              </a:rPr>
              <a:t>باشـد )سلماني</a:t>
            </a:r>
            <a:r>
              <a:rPr lang="fa-IR" sz="2600">
                <a:solidFill>
                  <a:srgbClr val="000000"/>
                </a:solidFill>
                <a:latin typeface="BMitra"/>
                <a:cs typeface="B Zar" panose="00000400000000000000" pitchFamily="2" charset="-78"/>
              </a:rPr>
              <a:t>، .(1381تجربههايي نظير اين گواهي بر معلق شدن كل جريان زندگي اين زنان و وارد </a:t>
            </a:r>
            <a:r>
              <a:rPr lang="fa-IR" sz="2600">
                <a:solidFill>
                  <a:srgbClr val="000000"/>
                </a:solidFill>
                <a:latin typeface="BMitra"/>
                <a:cs typeface="B Zar" panose="00000400000000000000" pitchFamily="2" charset="-78"/>
              </a:rPr>
              <a:t>شـدن </a:t>
            </a:r>
            <a:r>
              <a:rPr lang="fa-IR" sz="2600" smtClean="0">
                <a:solidFill>
                  <a:srgbClr val="000000"/>
                </a:solidFill>
                <a:latin typeface="BMitra"/>
                <a:cs typeface="B Zar" panose="00000400000000000000" pitchFamily="2" charset="-78"/>
              </a:rPr>
              <a:t>آنـان به </a:t>
            </a:r>
            <a:r>
              <a:rPr lang="fa-IR" sz="2600">
                <a:solidFill>
                  <a:srgbClr val="000000"/>
                </a:solidFill>
                <a:latin typeface="BMitra"/>
                <a:cs typeface="B Zar" panose="00000400000000000000" pitchFamily="2" charset="-78"/>
              </a:rPr>
              <a:t>جهاني غيرواقعي است كه در آن نه واقعيت تلخ ميتواند پذيرفتـه شـود و نـه جـايگزيني بـراي </a:t>
            </a:r>
            <a:r>
              <a:rPr lang="fa-IR" sz="2600">
                <a:solidFill>
                  <a:srgbClr val="000000"/>
                </a:solidFill>
                <a:latin typeface="BMitra"/>
                <a:cs typeface="B Zar" panose="00000400000000000000" pitchFamily="2" charset="-78"/>
              </a:rPr>
              <a:t>آن </a:t>
            </a:r>
            <a:r>
              <a:rPr lang="fa-IR" sz="2600" smtClean="0">
                <a:solidFill>
                  <a:srgbClr val="000000"/>
                </a:solidFill>
                <a:latin typeface="BMitra"/>
                <a:cs typeface="B Zar" panose="00000400000000000000" pitchFamily="2" charset="-78"/>
              </a:rPr>
              <a:t>يافـت ميشود</a:t>
            </a:r>
            <a:r>
              <a:rPr lang="fa-IR" sz="2600">
                <a:solidFill>
                  <a:srgbClr val="000000"/>
                </a:solidFill>
                <a:latin typeface="BMitra"/>
                <a:cs typeface="B Zar" panose="00000400000000000000" pitchFamily="2" charset="-78"/>
              </a:rPr>
              <a:t>. احساس فشاري كه بر اين زنان از هر بار برگشت پيكر شهداء يا رسـيدن خبـري از </a:t>
            </a:r>
            <a:r>
              <a:rPr lang="fa-IR" sz="2600">
                <a:solidFill>
                  <a:srgbClr val="000000"/>
                </a:solidFill>
                <a:latin typeface="BMitra"/>
                <a:cs typeface="B Zar" panose="00000400000000000000" pitchFamily="2" charset="-78"/>
              </a:rPr>
              <a:t>آزادي </a:t>
            </a:r>
            <a:r>
              <a:rPr lang="fa-IR" sz="2600" smtClean="0">
                <a:solidFill>
                  <a:srgbClr val="000000"/>
                </a:solidFill>
                <a:latin typeface="BMitra"/>
                <a:cs typeface="B Zar" panose="00000400000000000000" pitchFamily="2" charset="-78"/>
              </a:rPr>
              <a:t>باقيمانـده اسراء </a:t>
            </a:r>
            <a:r>
              <a:rPr lang="fa-IR" sz="2600">
                <a:solidFill>
                  <a:srgbClr val="000000"/>
                </a:solidFill>
                <a:latin typeface="BMitra"/>
                <a:cs typeface="B Zar" panose="00000400000000000000" pitchFamily="2" charset="-78"/>
              </a:rPr>
              <a:t>و يا خبرهايي مانند اينها وارد ميشود، نگفتني </a:t>
            </a:r>
            <a:r>
              <a:rPr lang="fa-IR" sz="2600">
                <a:solidFill>
                  <a:srgbClr val="000000"/>
                </a:solidFill>
                <a:latin typeface="BMitra"/>
                <a:cs typeface="B Zar" panose="00000400000000000000" pitchFamily="2" charset="-78"/>
              </a:rPr>
              <a:t>و </a:t>
            </a:r>
            <a:r>
              <a:rPr lang="fa-IR" sz="2600" smtClean="0">
                <a:solidFill>
                  <a:srgbClr val="000000"/>
                </a:solidFill>
                <a:latin typeface="BMitra"/>
                <a:cs typeface="B Zar" panose="00000400000000000000" pitchFamily="2" charset="-78"/>
              </a:rPr>
              <a:t>غيرقابل توصيف </a:t>
            </a:r>
            <a:r>
              <a:rPr lang="fa-IR" sz="2600">
                <a:solidFill>
                  <a:srgbClr val="000000"/>
                </a:solidFill>
                <a:latin typeface="BMitra"/>
                <a:cs typeface="B Zar" panose="00000400000000000000" pitchFamily="2" charset="-78"/>
              </a:rPr>
              <a:t>است ..</a:t>
            </a:r>
            <a:endParaRPr lang="fa-IR"/>
          </a:p>
        </p:txBody>
      </p:sp>
    </p:spTree>
    <p:extLst>
      <p:ext uri="{BB962C8B-B14F-4D97-AF65-F5344CB8AC3E}">
        <p14:creationId xmlns:p14="http://schemas.microsoft.com/office/powerpoint/2010/main" val="299805744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مدت زمان اين تجربه تعليق براي زنان و خانوادههاي مختلف، متفاوت است. ميزان تجربه اجتماعي اين زنان، ميزان ارتباط آنان با محيط بيرون از خانه، وابستگي صرف به همسر و فرزند و برادر يا داشتن تعلقاتي ديگر؛ همه از عواملي هستند كه بر طول دوره تعليق اثر ميگذارند. زني مانند مريم كاظمزاده، در عرض چند دقيقه از تعليق خارج مي شود، پيكر شوهر را تحويل ميگيرد و به خاك ميسپارد و پس از شهادت او باز به جبهه برميگـردد )رئيسـي، (1383؛ اما براي همه زنان ماجرا تا اين حد غلبهكردني نيست. خانوادهاي مانند خانواده شهيد خلعتبري سالهـاي طولاني را در تعليق ميگذرانند و ما هرگز درنمييابيم كه تعليق آنان پايان يافته يا نه ... و خانوادههاي ديگري هم هستند كه مانند آنان ماهها و سالهايي از عمر خود را با </a:t>
            </a:r>
            <a:r>
              <a:rPr lang="fa-IR" b="1" i="0" smtClean="0">
                <a:solidFill>
                  <a:srgbClr val="FF0000"/>
                </a:solidFill>
                <a:effectLst/>
                <a:latin typeface="BMitra"/>
                <a:cs typeface="B Zar" panose="00000400000000000000" pitchFamily="2" charset="-78"/>
              </a:rPr>
              <a:t>تجربه تعليق </a:t>
            </a:r>
            <a:r>
              <a:rPr lang="fa-IR" b="0" i="0" smtClean="0">
                <a:solidFill>
                  <a:srgbClr val="000000"/>
                </a:solidFill>
                <a:effectLst/>
                <a:latin typeface="BMitra"/>
                <a:cs typeface="B Zar" panose="00000400000000000000" pitchFamily="2" charset="-78"/>
              </a:rPr>
              <a:t>زندگي روزمره ميگذرانند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01844227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MitraBold"/>
                <a:cs typeface="B Zar" panose="00000400000000000000" pitchFamily="2" charset="-78"/>
              </a:rPr>
              <a:t>تجربه بازجايگيري در زندگي روزمره جنگي</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اغلب زنان پس از گذشت مدتي از جنگ، بهنحوي مجدداً جريان زندگي روزمـره را بـازمييابنـد. بـديهي است كه اين زندگي دوباره، به دليل وجود واقعيتي اجتماعي به نام جنگ، داراي تفاوتهاي اساسي با زنـدگي روزمره اين زنان در دوران پيش از جنگ است، اما بههرحال زنان اين قدرت را پيدا ميكنند كـه فرآينـدهاي روزمره خود را از سر گرفته و بهنحوي بر شرايط زندگي خود مديريت كنند. از جمله اتفاقهايي كه در اثر اين بازجايگيري مجدد در متن زندگي روزمره روي ميدهد، ازدواج كـردن تعدادي از دختران حاضر در صحنه جنگ است. تجربه زندگي در محيط جنگي اين زنان را بيش از هركسـي</a:t>
            </a:r>
            <a:r>
              <a:rPr lang="fa-IR" smtClean="0">
                <a:cs typeface="B Zar" panose="00000400000000000000" pitchFamily="2" charset="-78"/>
              </a:rPr>
              <a:t> </a:t>
            </a:r>
            <a:r>
              <a:rPr lang="fa-IR">
                <a:solidFill>
                  <a:srgbClr val="000000"/>
                </a:solidFill>
                <a:latin typeface="BMitra"/>
                <a:cs typeface="B Zar" panose="00000400000000000000" pitchFamily="2" charset="-78"/>
              </a:rPr>
              <a:t>به رزمندگان علاقمند و با آنان همدرد ميكند. نتيجه اين حس مشترك، ازدواج اغلب آنان با رزمندگان </a:t>
            </a:r>
            <a:r>
              <a:rPr lang="fa-IR">
                <a:solidFill>
                  <a:srgbClr val="000000"/>
                </a:solidFill>
                <a:latin typeface="BMitra"/>
                <a:cs typeface="B Zar" panose="00000400000000000000" pitchFamily="2" charset="-78"/>
              </a:rPr>
              <a:t>است</a:t>
            </a:r>
            <a:r>
              <a:rPr lang="fa-IR" smtClean="0">
                <a:solidFill>
                  <a:srgbClr val="000000"/>
                </a:solidFill>
                <a:latin typeface="BMitra"/>
                <a:cs typeface="B Zar" panose="00000400000000000000" pitchFamily="2" charset="-78"/>
              </a:rPr>
              <a:t>.</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839285"/>
            <a:ext cx="3123027" cy="111134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واقعيتي اجتماعي</a:t>
            </a:r>
            <a:endParaRPr lang="fa-IR" b="1">
              <a:solidFill>
                <a:srgbClr val="FF0000"/>
              </a:solidFill>
            </a:endParaRPr>
          </a:p>
        </p:txBody>
      </p:sp>
    </p:spTree>
    <p:extLst>
      <p:ext uri="{BB962C8B-B14F-4D97-AF65-F5344CB8AC3E}">
        <p14:creationId xmlns:p14="http://schemas.microsoft.com/office/powerpoint/2010/main" val="173837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fa-IR" b="0" i="0" smtClean="0">
                <a:solidFill>
                  <a:srgbClr val="000000"/>
                </a:solidFill>
                <a:effectLst/>
                <a:latin typeface="BMitra"/>
                <a:cs typeface="B Zar" panose="00000400000000000000" pitchFamily="2" charset="-78"/>
              </a:rPr>
              <a:t>در طي دهههاي 70و 80قرن بيستم ميلادي، مطالعه تاريخ به مثابه اقدامي روشنفكرانه و مردمحـور در</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نظر گرفته شد و واژه تاريخ زنانه به عنوان ابزاري جهت جبران ايـن نـوع مطالعـه تلقـي شـد ... )بـه نقـل از</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دا ري </a:t>
            </a:r>
            <a:r>
              <a:rPr lang="fa-IR" b="0" i="0" smtClean="0">
                <a:solidFill>
                  <a:srgbClr val="000000"/>
                </a:solidFill>
                <a:effectLst/>
                <a:latin typeface="BBadr"/>
                <a:cs typeface="B Zar" panose="00000400000000000000" pitchFamily="2" charset="-78"/>
              </a:rPr>
              <a:t>ة</a:t>
            </a:r>
            <a:r>
              <a:rPr lang="fa-IR" b="0" i="0" smtClean="0">
                <a:solidFill>
                  <a:srgbClr val="000000"/>
                </a:solidFill>
                <a:effectLst/>
                <a:latin typeface="BMitra"/>
                <a:cs typeface="B Zar" panose="00000400000000000000" pitchFamily="2" charset="-78"/>
              </a:rPr>
              <a:t>المعارف اينترنتـي ويكـيپيـديا .(</a:t>
            </a:r>
            <a:r>
              <a:rPr lang="fa-IR" sz="1400" b="0" i="0" smtClean="0">
                <a:solidFill>
                  <a:srgbClr val="000000"/>
                </a:solidFill>
                <a:effectLst/>
                <a:latin typeface="BMitra"/>
                <a:cs typeface="B Zar" panose="00000400000000000000" pitchFamily="2" charset="-78"/>
              </a:rPr>
              <a:t>6</a:t>
            </a:r>
            <a:r>
              <a:rPr lang="fa-IR" b="0" i="0" smtClean="0">
                <a:solidFill>
                  <a:srgbClr val="000000"/>
                </a:solidFill>
                <a:effectLst/>
                <a:latin typeface="BMitra"/>
                <a:cs typeface="B Zar" panose="00000400000000000000" pitchFamily="2" charset="-78"/>
              </a:rPr>
              <a:t>در ايـن رونـد، اولـين گـام بـه چـالش كشـيدن تعمـيم سـوژه مـذكر آنگلوساكسون به كل تاريخ بود. همانطوري كه جون اسكات </a:t>
            </a:r>
            <a:r>
              <a:rPr lang="fa-IR" sz="1400" b="0" i="0" smtClean="0">
                <a:solidFill>
                  <a:srgbClr val="000000"/>
                </a:solidFill>
                <a:effectLst/>
                <a:latin typeface="BMitra"/>
                <a:cs typeface="B Zar" panose="00000400000000000000" pitchFamily="2" charset="-78"/>
              </a:rPr>
              <a:t>7</a:t>
            </a:r>
            <a:r>
              <a:rPr lang="fa-IR" b="0" i="0" smtClean="0">
                <a:solidFill>
                  <a:srgbClr val="000000"/>
                </a:solidFill>
                <a:effectLst/>
                <a:latin typeface="BMitra"/>
                <a:cs typeface="B Zar" panose="00000400000000000000" pitchFamily="2" charset="-78"/>
              </a:rPr>
              <a:t>در كتاب »جنسيت و سياستهـاي تـاريخ« </a:t>
            </a:r>
            <a:r>
              <a:rPr lang="fa-IR" sz="1400" b="0" i="0" smtClean="0">
                <a:solidFill>
                  <a:srgbClr val="000000"/>
                </a:solidFill>
                <a:effectLst/>
                <a:latin typeface="BMitra"/>
                <a:cs typeface="B Zar" panose="00000400000000000000" pitchFamily="2" charset="-78"/>
              </a:rPr>
              <a:t>8 </a:t>
            </a:r>
            <a:r>
              <a:rPr lang="fa-IR" b="0" i="0" smtClean="0">
                <a:solidFill>
                  <a:srgbClr val="000000"/>
                </a:solidFill>
                <a:effectLst/>
                <a:latin typeface="BMitra"/>
                <a:cs typeface="B Zar" panose="00000400000000000000" pitchFamily="2" charset="-78"/>
              </a:rPr>
              <a:t>ميگويد دانش تازه رخ نموده در باب زنان، سنت نقشِ محوري مردان در روايتهاي تـاريخي را زيـر سـؤال برد. اما تاريخ بيش از آن كه موضوع گردآوري اطلاعات باشد، نتيجه نـوعي روششناسـي اسـت. در فقـدان سنت جا افتادهاي از تاريخنگاري، سوژه زنانه گاهي در پيوند بـا سـنن مطالعـه تـاريخي ديگـر و گـاهي نيـز بهصورتي جدا افتاده مطالعه ميشد. اين مسأله موجب رشد روششناسيهاي تاريخي متفاوتي شـد كـه جـان اسكات به سه شاخه روششناختي آن اشاره ميكند: اول؛ روشي تاريخي كـه بـر برابـري ذاتـي سـوژههـاي</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603813934"/>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Mitra"/>
                <a:cs typeface="B Zar" panose="00000400000000000000" pitchFamily="2" charset="-78"/>
              </a:rPr>
              <a:t>آنان اغلب پس از ازدواج نيز در صحنه جنگ باقي مانده و به وظايف خـود ادامـه مـيدهنـد )فاضـل، 1384؛ گودرزياني، .(1385در اغلب موارد، تنها تجربه مادر شدن و بارداري است كه اغلب آنـان را روانـه شـهرهاي امنتر كرده و از حضور در صحنه نبرد باز ميدارد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90487128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براي تعدادي از زنان نيز حاصل اين فرآيند، بازجايگيـري در ميـان نيروهـاي تـداركاتي و بـهاصـطلاح خدمت در پشت جبهه است. تعداد زناني كه با نقش نيروي پشتيباني يا ارائهدهنده كمكهاي پشت جبهه بـه ياري رزمندگان شتافته و گاهي در مناطق جنگي حضور مييافتند، به مراتب بيش از زناني است كه در قالـب نقشهاي ديگر در نبرد حاضر شدهاند. تعداد زياد اين زنان موجب ميشود كه در مناطق مختلـف كشـور، و از هر قشر و طبقهاي نيروي زن در ميان آنان وجود داشته باشد. </a:t>
            </a:r>
          </a:p>
          <a:p>
            <a:pPr algn="just"/>
            <a:r>
              <a:rPr lang="fa-IR" b="0" i="0" smtClean="0">
                <a:solidFill>
                  <a:srgbClr val="000000"/>
                </a:solidFill>
                <a:effectLst/>
                <a:latin typeface="BMitra"/>
                <a:cs typeface="B Zar" panose="00000400000000000000" pitchFamily="2" charset="-78"/>
              </a:rPr>
              <a:t/>
            </a:r>
            <a:br>
              <a:rPr lang="fa-IR" b="0" i="0" smtClean="0">
                <a:solidFill>
                  <a:srgbClr val="000000"/>
                </a:solidFill>
                <a:effectLst/>
                <a:latin typeface="BMitra"/>
                <a:cs typeface="B Zar" panose="00000400000000000000" pitchFamily="2" charset="-78"/>
              </a:rPr>
            </a:b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70003268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a:solidFill>
                  <a:srgbClr val="000000"/>
                </a:solidFill>
                <a:latin typeface="BMitra"/>
                <a:cs typeface="B Zar" panose="00000400000000000000" pitchFamily="2" charset="-78"/>
              </a:rPr>
              <a:t>حتي زنان كهنسالي كه بهنظر ميرسد توانايي گذشته را ندارند، در ميان اين زنان ديده ميشوند. بهعنوان مثال، زهـرا محمـودي يكـي از ايـن زنـان اسـت )رئيسي، .(1384او سالها مشغول رفتوآمد ميان جبهه و تهران بوده تا به كارهايي مانند جمعآوري پـول از بازار تهران و تهيه امكانات و دلگرمي دادن و حتي ايفاي نقش مادري براي رزمندگان بپردازد. علاوهبر تعداد زيادي از زنان كه مانند مثال فوق در شهر و مسجد محل خود بـه پشـتيباني از نيروهـاي رزمنـده پرداختنـد،</a:t>
            </a:r>
          </a:p>
          <a:p>
            <a:endParaRPr lang="fa-IR"/>
          </a:p>
        </p:txBody>
      </p:sp>
    </p:spTree>
    <p:extLst>
      <p:ext uri="{BB962C8B-B14F-4D97-AF65-F5344CB8AC3E}">
        <p14:creationId xmlns:p14="http://schemas.microsoft.com/office/powerpoint/2010/main" val="262589593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400">
                <a:solidFill>
                  <a:srgbClr val="000000"/>
                </a:solidFill>
                <a:latin typeface="BMitra"/>
                <a:cs typeface="B Zar" panose="00000400000000000000" pitchFamily="2" charset="-78"/>
              </a:rPr>
              <a:t>تعدادي از زنان نيز مانند امدادگران، پرستاران و ... در مناطق جنگي حاضر شده و با بهخطر انداختن </a:t>
            </a:r>
            <a:r>
              <a:rPr lang="fa-IR" sz="2400">
                <a:solidFill>
                  <a:srgbClr val="000000"/>
                </a:solidFill>
                <a:latin typeface="BMitra"/>
                <a:cs typeface="B Zar" panose="00000400000000000000" pitchFamily="2" charset="-78"/>
              </a:rPr>
              <a:t>جان </a:t>
            </a:r>
            <a:r>
              <a:rPr lang="fa-IR" sz="2400" smtClean="0">
                <a:solidFill>
                  <a:srgbClr val="000000"/>
                </a:solidFill>
                <a:latin typeface="BMitra"/>
                <a:cs typeface="B Zar" panose="00000400000000000000" pitchFamily="2" charset="-78"/>
              </a:rPr>
              <a:t>خود اقدام </a:t>
            </a:r>
            <a:r>
              <a:rPr lang="fa-IR" sz="2400">
                <a:solidFill>
                  <a:srgbClr val="000000"/>
                </a:solidFill>
                <a:latin typeface="BMitra"/>
                <a:cs typeface="B Zar" panose="00000400000000000000" pitchFamily="2" charset="-78"/>
              </a:rPr>
              <a:t>به انجام وظايف پشتيباني كردهاند؛ مثلاً برخي از آنان مبادرت به سفر به جبههها و توزيع مواد </a:t>
            </a:r>
            <a:r>
              <a:rPr lang="fa-IR" sz="2400">
                <a:solidFill>
                  <a:srgbClr val="000000"/>
                </a:solidFill>
                <a:latin typeface="BMitra"/>
                <a:cs typeface="B Zar" panose="00000400000000000000" pitchFamily="2" charset="-78"/>
              </a:rPr>
              <a:t>غـذايي </a:t>
            </a:r>
            <a:r>
              <a:rPr lang="fa-IR" sz="2400" smtClean="0">
                <a:solidFill>
                  <a:srgbClr val="000000"/>
                </a:solidFill>
                <a:latin typeface="BMitra"/>
                <a:cs typeface="B Zar" panose="00000400000000000000" pitchFamily="2" charset="-78"/>
              </a:rPr>
              <a:t>و لباس </a:t>
            </a:r>
            <a:r>
              <a:rPr lang="fa-IR" sz="2400">
                <a:solidFill>
                  <a:srgbClr val="000000"/>
                </a:solidFill>
                <a:latin typeface="BMitra"/>
                <a:cs typeface="B Zar" panose="00000400000000000000" pitchFamily="2" charset="-78"/>
              </a:rPr>
              <a:t>و درعينحال روحيه دادن به رزمندگان ميكردند، برخي از زنان جنگزدهاي بودند كه منطقه </a:t>
            </a:r>
            <a:r>
              <a:rPr lang="fa-IR" sz="2400">
                <a:solidFill>
                  <a:srgbClr val="000000"/>
                </a:solidFill>
                <a:latin typeface="BMitra"/>
                <a:cs typeface="B Zar" panose="00000400000000000000" pitchFamily="2" charset="-78"/>
              </a:rPr>
              <a:t>جنگـي </a:t>
            </a:r>
            <a:r>
              <a:rPr lang="fa-IR" sz="2400" smtClean="0">
                <a:solidFill>
                  <a:srgbClr val="000000"/>
                </a:solidFill>
                <a:latin typeface="BMitra"/>
                <a:cs typeface="B Zar" panose="00000400000000000000" pitchFamily="2" charset="-78"/>
              </a:rPr>
              <a:t>را ترك </a:t>
            </a:r>
            <a:r>
              <a:rPr lang="fa-IR" sz="2400">
                <a:solidFill>
                  <a:srgbClr val="000000"/>
                </a:solidFill>
                <a:latin typeface="BMitra"/>
                <a:cs typeface="B Zar" panose="00000400000000000000" pitchFamily="2" charset="-78"/>
              </a:rPr>
              <a:t>نكرده و براي انجام هركاري )از جمله نازلترين كارها مانند تميز كردن اتاق عمل، </a:t>
            </a:r>
            <a:r>
              <a:rPr lang="fa-IR" sz="2400">
                <a:solidFill>
                  <a:srgbClr val="000000"/>
                </a:solidFill>
                <a:latin typeface="BMitra"/>
                <a:cs typeface="B Zar" panose="00000400000000000000" pitchFamily="2" charset="-78"/>
              </a:rPr>
              <a:t>شستن </a:t>
            </a:r>
            <a:r>
              <a:rPr lang="fa-IR" sz="2400" smtClean="0">
                <a:solidFill>
                  <a:srgbClr val="000000"/>
                </a:solidFill>
                <a:latin typeface="BMitra"/>
                <a:cs typeface="B Zar" panose="00000400000000000000" pitchFamily="2" charset="-78"/>
              </a:rPr>
              <a:t>لبـاسهـاي رزمندگان </a:t>
            </a:r>
            <a:r>
              <a:rPr lang="fa-IR" sz="2400">
                <a:solidFill>
                  <a:srgbClr val="000000"/>
                </a:solidFill>
                <a:latin typeface="BMitra"/>
                <a:cs typeface="B Zar" panose="00000400000000000000" pitchFamily="2" charset="-78"/>
              </a:rPr>
              <a:t>و ملحفههاي خوني بيمارستان، پختن غذا براي بيمارستانها و رزمنـدگان و (... در </a:t>
            </a:r>
            <a:r>
              <a:rPr lang="fa-IR" sz="2400">
                <a:solidFill>
                  <a:srgbClr val="000000"/>
                </a:solidFill>
                <a:latin typeface="BMitra"/>
                <a:cs typeface="B Zar" panose="00000400000000000000" pitchFamily="2" charset="-78"/>
              </a:rPr>
              <a:t>صـحنه </a:t>
            </a:r>
            <a:r>
              <a:rPr lang="fa-IR" sz="2400" smtClean="0">
                <a:solidFill>
                  <a:srgbClr val="000000"/>
                </a:solidFill>
                <a:latin typeface="BMitra"/>
                <a:cs typeface="B Zar" panose="00000400000000000000" pitchFamily="2" charset="-78"/>
              </a:rPr>
              <a:t>حاضـر ميشدند</a:t>
            </a:r>
            <a:r>
              <a:rPr lang="fa-IR" sz="2400">
                <a:solidFill>
                  <a:srgbClr val="000000"/>
                </a:solidFill>
                <a:latin typeface="BMitra"/>
                <a:cs typeface="B Zar" panose="00000400000000000000" pitchFamily="2" charset="-78"/>
              </a:rPr>
              <a:t>. اصولاً يكي از ويژگيهاي مشاركت زنان در جنگ، تجربه وسيعي است كه آنان از </a:t>
            </a:r>
            <a:r>
              <a:rPr lang="fa-IR" sz="2400">
                <a:solidFill>
                  <a:srgbClr val="000000"/>
                </a:solidFill>
                <a:latin typeface="BMitra"/>
                <a:cs typeface="B Zar" panose="00000400000000000000" pitchFamily="2" charset="-78"/>
              </a:rPr>
              <a:t>انجـام </a:t>
            </a:r>
            <a:r>
              <a:rPr lang="fa-IR" sz="2400" smtClean="0">
                <a:solidFill>
                  <a:srgbClr val="000000"/>
                </a:solidFill>
                <a:latin typeface="BMitra"/>
                <a:cs typeface="B Zar" panose="00000400000000000000" pitchFamily="2" charset="-78"/>
              </a:rPr>
              <a:t>كارهـاي مختلف </a:t>
            </a:r>
            <a:r>
              <a:rPr lang="fa-IR" sz="2400">
                <a:solidFill>
                  <a:srgbClr val="000000"/>
                </a:solidFill>
                <a:latin typeface="BMitra"/>
                <a:cs typeface="B Zar" panose="00000400000000000000" pitchFamily="2" charset="-78"/>
              </a:rPr>
              <a:t>در جنگ پيدا كردند. مثلاً مريم كاظمزاده، تحصيلكرده خارج از كشور و زني از خانواده </a:t>
            </a:r>
            <a:r>
              <a:rPr lang="fa-IR" sz="2400">
                <a:solidFill>
                  <a:srgbClr val="000000"/>
                </a:solidFill>
                <a:latin typeface="BMitra"/>
                <a:cs typeface="B Zar" panose="00000400000000000000" pitchFamily="2" charset="-78"/>
              </a:rPr>
              <a:t>مرفـه </a:t>
            </a:r>
            <a:r>
              <a:rPr lang="fa-IR" sz="2400" smtClean="0">
                <a:solidFill>
                  <a:srgbClr val="000000"/>
                </a:solidFill>
                <a:latin typeface="BMitra"/>
                <a:cs typeface="B Zar" panose="00000400000000000000" pitchFamily="2" charset="-78"/>
              </a:rPr>
              <a:t>اسـت كه </a:t>
            </a:r>
            <a:r>
              <a:rPr lang="fa-IR" sz="2400">
                <a:solidFill>
                  <a:srgbClr val="000000"/>
                </a:solidFill>
                <a:latin typeface="BMitra"/>
                <a:cs typeface="B Zar" panose="00000400000000000000" pitchFamily="2" charset="-78"/>
              </a:rPr>
              <a:t>به عنوان خبرنگار عازم جبههها شده بود، وي گاهي در آشپزخانه سيبزميني پوست ميكنـد، </a:t>
            </a:r>
            <a:r>
              <a:rPr lang="fa-IR" sz="2400">
                <a:solidFill>
                  <a:srgbClr val="000000"/>
                </a:solidFill>
                <a:latin typeface="BMitra"/>
                <a:cs typeface="B Zar" panose="00000400000000000000" pitchFamily="2" charset="-78"/>
              </a:rPr>
              <a:t>گـاهي </a:t>
            </a:r>
            <a:r>
              <a:rPr lang="fa-IR" sz="2400" smtClean="0">
                <a:solidFill>
                  <a:srgbClr val="000000"/>
                </a:solidFill>
                <a:latin typeface="BMitra"/>
                <a:cs typeface="B Zar" panose="00000400000000000000" pitchFamily="2" charset="-78"/>
              </a:rPr>
              <a:t>نيـز بهعنوان </a:t>
            </a:r>
            <a:r>
              <a:rPr lang="fa-IR" sz="2400">
                <a:solidFill>
                  <a:srgbClr val="000000"/>
                </a:solidFill>
                <a:latin typeface="BMitra"/>
                <a:cs typeface="B Zar" panose="00000400000000000000" pitchFamily="2" charset="-78"/>
              </a:rPr>
              <a:t>راننده رزمندگان آنان را به خط مقدم جبهه ميرساند و در مواقعي نيز به دليل نبـودن </a:t>
            </a:r>
            <a:r>
              <a:rPr lang="fa-IR" sz="2400">
                <a:solidFill>
                  <a:srgbClr val="000000"/>
                </a:solidFill>
                <a:latin typeface="BMitra"/>
                <a:cs typeface="B Zar" panose="00000400000000000000" pitchFamily="2" charset="-78"/>
              </a:rPr>
              <a:t>نيـروي </a:t>
            </a:r>
            <a:r>
              <a:rPr lang="fa-IR" sz="2400" smtClean="0">
                <a:solidFill>
                  <a:srgbClr val="000000"/>
                </a:solidFill>
                <a:latin typeface="BMitra"/>
                <a:cs typeface="B Zar" panose="00000400000000000000" pitchFamily="2" charset="-78"/>
              </a:rPr>
              <a:t>كـافي ناچار </a:t>
            </a:r>
            <a:r>
              <a:rPr lang="fa-IR" sz="2400">
                <a:solidFill>
                  <a:srgbClr val="000000"/>
                </a:solidFill>
                <a:latin typeface="BMitra"/>
                <a:cs typeface="B Zar" panose="00000400000000000000" pitchFamily="2" charset="-78"/>
              </a:rPr>
              <a:t>از تفتيش بدني اسراي عراقي و حمل و نقل آنان بين جبهه و پايگاه اسرا شـده اسـت )رئيسـي، </a:t>
            </a:r>
            <a:r>
              <a:rPr lang="fa-IR" sz="2400">
                <a:solidFill>
                  <a:srgbClr val="000000"/>
                </a:solidFill>
                <a:latin typeface="BMitra"/>
                <a:cs typeface="B Zar" panose="00000400000000000000" pitchFamily="2" charset="-78"/>
              </a:rPr>
              <a:t>.(</a:t>
            </a:r>
            <a:r>
              <a:rPr lang="fa-IR" sz="2400" smtClean="0">
                <a:solidFill>
                  <a:srgbClr val="000000"/>
                </a:solidFill>
                <a:latin typeface="BMitra"/>
                <a:cs typeface="B Zar" panose="00000400000000000000" pitchFamily="2" charset="-78"/>
              </a:rPr>
              <a:t>1</a:t>
            </a:r>
          </a:p>
          <a:p>
            <a:pPr algn="just"/>
            <a:endParaRPr lang="fa-IR"/>
          </a:p>
        </p:txBody>
      </p:sp>
    </p:spTree>
    <p:extLst>
      <p:ext uri="{BB962C8B-B14F-4D97-AF65-F5344CB8AC3E}">
        <p14:creationId xmlns:p14="http://schemas.microsoft.com/office/powerpoint/2010/main" val="376118430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Mitra"/>
                <a:cs typeface="B Zar" panose="00000400000000000000" pitchFamily="2" charset="-78"/>
              </a:rPr>
              <a:t>عصومه رامهرمزي كه از امدادگران بيمارسـتانهـاي آبـادان اسـت، مـدتي را در آشـپزخانه بيمارسـتان كـار ميكرده و شمسي سبحاني مسئوليت جداسازي گوشت و پوست و استخوان رزمندگان از بين لباسهـا را بـر</a:t>
            </a:r>
            <a:r>
              <a:rPr lang="fa-IR" smtClean="0">
                <a:cs typeface="B Zar" panose="00000400000000000000" pitchFamily="2" charset="-78"/>
              </a:rPr>
              <a:t>  </a:t>
            </a:r>
            <a:r>
              <a:rPr lang="fa-IR" b="0" i="0" smtClean="0">
                <a:solidFill>
                  <a:srgbClr val="000000"/>
                </a:solidFill>
                <a:effectLst/>
                <a:latin typeface="BMitra"/>
                <a:cs typeface="B Zar" panose="00000400000000000000" pitchFamily="2" charset="-78"/>
              </a:rPr>
              <a:t>عهده گرفته تا زنان ديگري كه لباسها را ميشويند با اين صحنهها مواجه نشوند. او آنقـدر در رختشـويخانه بيمارستان به فعاليت پرداخته كه رئيس كادر پرسـتاري اطلاعـي از امـدادگر بـودن وي نداشـته و او را جـزء نيروهاي مردمي رختشويخانه محسوب ميكرده است )جعفري، .(1</a:t>
            </a:r>
            <a:r>
              <a:rPr lang="fa-IR" smtClean="0">
                <a:cs typeface="B Zar" panose="00000400000000000000" pitchFamily="2" charset="-78"/>
              </a:rPr>
              <a:t> </a:t>
            </a: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62284338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بازگشت زنان دچار تعليق شده به زندگي روزمره نيز يكي از انواع اين بازجايگيـري اسـت. گـاهي زنـان فرزند يا شوهر از دست داده، مادران شهداء يا مفقودين جنگي، براي دلداري دادن به هم و نيز روحيه گـرفتناز يكديگر، مبادرت به تشكيل گروههاي همياري زنانه مـيكننـد. آنـان در قالـب گروهـي، مـثلاً مـادران يـا همسران شهداي محل، به دلجويي و تسلي دادن به ساير زناني ميپردازند كـه نـاگزير از مواجـه شـدن بـا خبرهايي مانند شهادت، اسارت و مفقود يا مجروح شدن رزمندگان خود هستند. همين گروهها باعث ميشوند كه التيام و بازگشت به زندگي طبيعي سادهتر ممكن شود.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487593"/>
            <a:ext cx="3685736" cy="137863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التيام و بازگشت به زندگي طبيعي</a:t>
            </a:r>
            <a:endParaRPr lang="fa-IR" b="1">
              <a:solidFill>
                <a:srgbClr val="FF0000"/>
              </a:solidFill>
            </a:endParaRPr>
          </a:p>
        </p:txBody>
      </p:sp>
    </p:spTree>
    <p:extLst>
      <p:ext uri="{BB962C8B-B14F-4D97-AF65-F5344CB8AC3E}">
        <p14:creationId xmlns:p14="http://schemas.microsoft.com/office/powerpoint/2010/main" val="309694371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z="2400">
                <a:solidFill>
                  <a:srgbClr val="000000"/>
                </a:solidFill>
                <a:latin typeface="BMitra"/>
                <a:cs typeface="B Zar" panose="00000400000000000000" pitchFamily="2" charset="-78"/>
              </a:rPr>
              <a:t>از خاطرات برخي از مادراني كه فرزنـدي </a:t>
            </a:r>
            <a:r>
              <a:rPr lang="fa-IR" sz="2400">
                <a:solidFill>
                  <a:srgbClr val="000000"/>
                </a:solidFill>
                <a:latin typeface="BMitra"/>
                <a:cs typeface="B Zar" panose="00000400000000000000" pitchFamily="2" charset="-78"/>
              </a:rPr>
              <a:t>در </a:t>
            </a:r>
            <a:r>
              <a:rPr lang="fa-IR" sz="2400" smtClean="0">
                <a:solidFill>
                  <a:srgbClr val="000000"/>
                </a:solidFill>
                <a:latin typeface="BMitra"/>
                <a:cs typeface="B Zar" panose="00000400000000000000" pitchFamily="2" charset="-78"/>
              </a:rPr>
              <a:t>جبهـه يا </a:t>
            </a:r>
            <a:r>
              <a:rPr lang="fa-IR" sz="2400">
                <a:solidFill>
                  <a:srgbClr val="000000"/>
                </a:solidFill>
                <a:latin typeface="BMitra"/>
                <a:cs typeface="B Zar" panose="00000400000000000000" pitchFamily="2" charset="-78"/>
              </a:rPr>
              <a:t>شهيدي داشتهاند، چنين برميآيد كه اغلب بخشهاي زندگي روزمره آنـان در مراسـم خـتم </a:t>
            </a:r>
            <a:r>
              <a:rPr lang="fa-IR" sz="2400">
                <a:solidFill>
                  <a:srgbClr val="000000"/>
                </a:solidFill>
                <a:latin typeface="BMitra"/>
                <a:cs typeface="B Zar" panose="00000400000000000000" pitchFamily="2" charset="-78"/>
              </a:rPr>
              <a:t>سـاير </a:t>
            </a:r>
            <a:r>
              <a:rPr lang="fa-IR" sz="2400" smtClean="0">
                <a:solidFill>
                  <a:srgbClr val="000000"/>
                </a:solidFill>
                <a:latin typeface="BMitra"/>
                <a:cs typeface="B Zar" panose="00000400000000000000" pitchFamily="2" charset="-78"/>
              </a:rPr>
              <a:t>شـهدا، دلداري </a:t>
            </a:r>
            <a:r>
              <a:rPr lang="fa-IR" sz="2400">
                <a:solidFill>
                  <a:srgbClr val="000000"/>
                </a:solidFill>
                <a:latin typeface="BMitra"/>
                <a:cs typeface="B Zar" panose="00000400000000000000" pitchFamily="2" charset="-78"/>
              </a:rPr>
              <a:t>دادن به مادران آنان و سر زدن به خانوادههايي كه تازه فرزندي را از دسـت دادهانـد، </a:t>
            </a:r>
            <a:r>
              <a:rPr lang="fa-IR" sz="2400">
                <a:solidFill>
                  <a:srgbClr val="000000"/>
                </a:solidFill>
                <a:latin typeface="BMitra"/>
                <a:cs typeface="B Zar" panose="00000400000000000000" pitchFamily="2" charset="-78"/>
              </a:rPr>
              <a:t>طـي </a:t>
            </a:r>
            <a:r>
              <a:rPr lang="fa-IR" sz="2400" smtClean="0">
                <a:solidFill>
                  <a:srgbClr val="000000"/>
                </a:solidFill>
                <a:latin typeface="BMitra"/>
                <a:cs typeface="B Zar" panose="00000400000000000000" pitchFamily="2" charset="-78"/>
              </a:rPr>
              <a:t>مـيشـده است</a:t>
            </a:r>
            <a:r>
              <a:rPr lang="fa-IR" sz="2400">
                <a:solidFill>
                  <a:srgbClr val="000000"/>
                </a:solidFill>
                <a:latin typeface="BMitra"/>
                <a:cs typeface="B Zar" panose="00000400000000000000" pitchFamily="2" charset="-78"/>
              </a:rPr>
              <a:t>. </a:t>
            </a:r>
            <a:endParaRPr lang="fa-IR"/>
          </a:p>
        </p:txBody>
      </p:sp>
    </p:spTree>
    <p:extLst>
      <p:ext uri="{BB962C8B-B14F-4D97-AF65-F5344CB8AC3E}">
        <p14:creationId xmlns:p14="http://schemas.microsoft.com/office/powerpoint/2010/main" val="25958684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400">
                <a:solidFill>
                  <a:srgbClr val="000000"/>
                </a:solidFill>
                <a:latin typeface="BMitra"/>
                <a:cs typeface="B Zar" panose="00000400000000000000" pitchFamily="2" charset="-78"/>
              </a:rPr>
              <a:t>گاهي نيز عناصر ديگري در اين زندگي روزمره دخيل ميشوند، مثلاً اين زنان قسمتي از وقـت خـود را در بيمارستانها و سردخانهها براي يافتن فرزندان مفقودالاثر يا مفقودالجسد خويش ميپردازنـد، در جلسـات دعا و روضه شركت ميكنند، در كارهاي عامالمنفعه شركت ميكنند و .... بههرحال به نظر ميرسد كـه بايـد به نقش گروههاي زنانه در فرآيند بازجايگيري اشاره كرد. اين گروهها مانند همه گـروههـاي ديگـر زنانـه از خاصيت همزباني زنانه )يا استفاده از زبان خاص زنان( برخوردارند و لذا توانستهاند در طي دوران جنگ سـهم بزرگي در خارج شدن زنان خانواده رزمندگان از حالت تعليق بازي كرده و بسـياري از آنـان را بـه سـمت جـا افتادن دوباره در بستر زندگي روزمره هدايت كنند</a:t>
            </a:r>
            <a:endParaRPr lang="fa-IR"/>
          </a:p>
        </p:txBody>
      </p:sp>
    </p:spTree>
    <p:extLst>
      <p:ext uri="{BB962C8B-B14F-4D97-AF65-F5344CB8AC3E}">
        <p14:creationId xmlns:p14="http://schemas.microsoft.com/office/powerpoint/2010/main" val="51647998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MitraBold"/>
                <a:cs typeface="B Zar" panose="00000400000000000000" pitchFamily="2" charset="-78"/>
              </a:rPr>
              <a:t>جمعبندي و نتيجه گيري</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جنگ را شايد بتوان از جمله تأثيرگذارترين پديدهها بر زندگي روزمره دانست. تأثير اين پديده را ميتـوان در ادبيات اكثر كشورهايي كه با آن روبرو بودهاند، ديد. اين ادبيات در قالبهاي مختلفي مانند رمان، خـاطره، شعر، نمايشنامه و ساير اشكال نمود پيدا ميكند و همه اين اشكال، گواهي بر ميزان تأثير زيادي هسـتند كـه جوامع مختلف از جنگ ميپذيرند. حتي اگر جنگ به داخل مرزهاي يك كشور هم كشـيده نشـود و فقـط در جبهههاي دور از محل سكونت مردمان حادث شود، باز تأثير آن كم نخواهد بود، چه رسـد بـه جنگـي ماننـد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529796"/>
            <a:ext cx="2743200" cy="105507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زندگي روزمره</a:t>
            </a:r>
            <a:endParaRPr lang="fa-IR" b="1">
              <a:solidFill>
                <a:srgbClr val="FF0000"/>
              </a:solidFill>
            </a:endParaRPr>
          </a:p>
        </p:txBody>
      </p:sp>
    </p:spTree>
    <p:extLst>
      <p:ext uri="{BB962C8B-B14F-4D97-AF65-F5344CB8AC3E}">
        <p14:creationId xmlns:p14="http://schemas.microsoft.com/office/powerpoint/2010/main" val="136526976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جنگ ايران و عراق كه گاهي حالت خانه به خانه و تنبهتن پيدا كرد و عمـلاً بسـياري از مـردم را از شـهر و ديار و خانه و كاشانهشان آواره پناهگاهها و اردوگاههاي جنگزدگان كرد. اين تأثير بر گروههاي اجتماعي مختلف متفاوت است. بديهي است كه هرچه فرد يا گروهي بيشتر در معـرض حادثه باشد، تأثير شديدتر و مخربتري را دريافت خواهد كرد، اما نفوذ و دامنه اين پديده تاحدي است كه بههرحال هيچ قشري را آسوده و مانند دوران صلح باقي نميگذارد. اين مقاله به تأثير خاص جنگ ايران و عراق بـر زنـدگي روزمره زنان ايراني پرداخته است. فرض ما اين بوده كه زنان از ابعاد مختلفي تحت تأثير جنگ قرار ميگيرند و اين ابعاد به دليل وضعيت خاص جنسيتي و موقعيت ويژه زنان، لزوماً با تجارب مردانه يكي نيست</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942536" y="4825218"/>
            <a:ext cx="3376246" cy="118168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 زنـدگي روزمره زنان ايراني </a:t>
            </a:r>
            <a:endParaRPr lang="fa-IR" b="1">
              <a:solidFill>
                <a:srgbClr val="FF0000"/>
              </a:solidFill>
            </a:endParaRPr>
          </a:p>
        </p:txBody>
      </p:sp>
    </p:spTree>
    <p:extLst>
      <p:ext uri="{BB962C8B-B14F-4D97-AF65-F5344CB8AC3E}">
        <p14:creationId xmlns:p14="http://schemas.microsoft.com/office/powerpoint/2010/main" val="1449999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Mitra"/>
                <a:cs typeface="B Zar" panose="00000400000000000000" pitchFamily="2" charset="-78"/>
              </a:rPr>
              <a:t> همانطوري كه جون اسكات </a:t>
            </a:r>
            <a:r>
              <a:rPr lang="fa-IR" sz="1300">
                <a:solidFill>
                  <a:srgbClr val="000000"/>
                </a:solidFill>
                <a:latin typeface="BMitra"/>
                <a:cs typeface="B Zar" panose="00000400000000000000" pitchFamily="2" charset="-78"/>
              </a:rPr>
              <a:t>7</a:t>
            </a:r>
            <a:r>
              <a:rPr lang="fa-IR" sz="2600">
                <a:solidFill>
                  <a:srgbClr val="000000"/>
                </a:solidFill>
                <a:latin typeface="BMitra"/>
                <a:cs typeface="B Zar" panose="00000400000000000000" pitchFamily="2" charset="-78"/>
              </a:rPr>
              <a:t>در كتاب »</a:t>
            </a:r>
            <a:r>
              <a:rPr lang="fa-IR" sz="2600">
                <a:solidFill>
                  <a:srgbClr val="FF0000"/>
                </a:solidFill>
                <a:latin typeface="BMitra"/>
                <a:cs typeface="B Zar" panose="00000400000000000000" pitchFamily="2" charset="-78"/>
              </a:rPr>
              <a:t>جنسيت و سياستهـاي تـاريخ</a:t>
            </a:r>
            <a:r>
              <a:rPr lang="fa-IR" sz="2600">
                <a:solidFill>
                  <a:srgbClr val="000000"/>
                </a:solidFill>
                <a:latin typeface="BMitra"/>
                <a:cs typeface="B Zar" panose="00000400000000000000" pitchFamily="2" charset="-78"/>
              </a:rPr>
              <a:t>« </a:t>
            </a:r>
            <a:r>
              <a:rPr lang="fa-IR" sz="1300">
                <a:solidFill>
                  <a:srgbClr val="000000"/>
                </a:solidFill>
                <a:latin typeface="BMitra"/>
                <a:cs typeface="B Zar" panose="00000400000000000000" pitchFamily="2" charset="-78"/>
              </a:rPr>
              <a:t>8 </a:t>
            </a:r>
            <a:r>
              <a:rPr lang="fa-IR" sz="2600">
                <a:solidFill>
                  <a:srgbClr val="000000"/>
                </a:solidFill>
                <a:latin typeface="BMitra"/>
                <a:cs typeface="B Zar" panose="00000400000000000000" pitchFamily="2" charset="-78"/>
              </a:rPr>
              <a:t>ميگويد دانش تازه رخ نموده در باب زنان، سنت نقشِ محوري مردان در روايتهاي تـاريخي را زيـر سـؤال برد. اما تاريخ بيش از آن كه موضوع گردآوري اطلاعات باشد، نتيجه نـوعي روششناسـي اسـت. در فقـدان سنت جا افتادهاي از تاريخنگاري، سوژه زنانه گاهي در پيوند بـا سـنن مطالعـه تـاريخي ديگـر و گـاهي نيـز بهصورتي جدا افتاده مطالعه ميشد. اين مسأله موجب رشد روششناسيهاي تاريخي متفاوتي شـد كـه جـان اسكات به سه شاخه روششناختي آن اشاره ميكند: اول؛ روشي تاريخي كـه بـر برابـري ذاتـي </a:t>
            </a:r>
            <a:r>
              <a:rPr lang="fa-IR" sz="2600">
                <a:solidFill>
                  <a:srgbClr val="000000"/>
                </a:solidFill>
                <a:latin typeface="BMitra"/>
                <a:cs typeface="B Zar" panose="00000400000000000000" pitchFamily="2" charset="-78"/>
              </a:rPr>
              <a:t>سـوژههـاي</a:t>
            </a:r>
            <a:r>
              <a:rPr lang="fa-IR" sz="2600">
                <a:solidFill>
                  <a:prstClr val="black"/>
                </a:solidFill>
                <a:cs typeface="B Zar" panose="00000400000000000000" pitchFamily="2" charset="-78"/>
              </a:rPr>
              <a:t> </a:t>
            </a:r>
            <a:r>
              <a:rPr lang="fa-IR" sz="2000">
                <a:solidFill>
                  <a:srgbClr val="000000"/>
                </a:solidFill>
                <a:latin typeface="BMitra"/>
                <a:cs typeface="B Zar" panose="00000400000000000000" pitchFamily="2" charset="-78"/>
              </a:rPr>
              <a:t>تاريخي، اعم از زن و مرد تأكيد دارد. دوم؛ روششناسي كه مفاهيم بنيادين پيشرفت و ارتجاع را مورد چـالش</a:t>
            </a:r>
            <a:br>
              <a:rPr lang="fa-IR" sz="2000">
                <a:solidFill>
                  <a:srgbClr val="000000"/>
                </a:solidFill>
                <a:latin typeface="BMitra"/>
                <a:cs typeface="B Zar" panose="00000400000000000000" pitchFamily="2" charset="-78"/>
              </a:rPr>
            </a:br>
            <a:r>
              <a:rPr lang="fa-IR" sz="2000">
                <a:solidFill>
                  <a:srgbClr val="000000"/>
                </a:solidFill>
                <a:latin typeface="BMitra"/>
                <a:cs typeface="B Zar" panose="00000400000000000000" pitchFamily="2" charset="-78"/>
              </a:rPr>
              <a:t>قرار ميدهد و سوم؛ روشي كه به ارائه روايتي جديد، دورهبنديهايي متفاوت و عللي ناهمسان با تاريخ مـذكر</a:t>
            </a:r>
            <a:br>
              <a:rPr lang="fa-IR" sz="2000">
                <a:solidFill>
                  <a:srgbClr val="000000"/>
                </a:solidFill>
                <a:latin typeface="BMitra"/>
                <a:cs typeface="B Zar" panose="00000400000000000000" pitchFamily="2" charset="-78"/>
              </a:rPr>
            </a:br>
            <a:r>
              <a:rPr lang="fa-IR" sz="2000">
                <a:solidFill>
                  <a:srgbClr val="000000"/>
                </a:solidFill>
                <a:latin typeface="BMitra"/>
                <a:cs typeface="B Zar" panose="00000400000000000000" pitchFamily="2" charset="-78"/>
              </a:rPr>
              <a:t>ميپردازد و هدف خود را كشف آگاهي زنانه و رفتارهاي عادي و فوقالعاده زندگي زنانه ميداند.</a:t>
            </a:r>
            <a:endParaRPr lang="fa-IR"/>
          </a:p>
        </p:txBody>
      </p:sp>
      <p:sp>
        <p:nvSpPr>
          <p:cNvPr id="4" name="Flowchart: Process 3"/>
          <p:cNvSpPr/>
          <p:nvPr/>
        </p:nvSpPr>
        <p:spPr>
          <a:xfrm>
            <a:off x="1252025" y="5120640"/>
            <a:ext cx="2996418" cy="99880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BMitra"/>
                <a:cs typeface="B Zar" panose="00000400000000000000" pitchFamily="2" charset="-78"/>
              </a:rPr>
              <a:t>رشد روششناسيهاي تاريخي</a:t>
            </a:r>
            <a:endParaRPr lang="fa-IR" b="1">
              <a:solidFill>
                <a:srgbClr val="FF0000"/>
              </a:solidFill>
            </a:endParaRPr>
          </a:p>
        </p:txBody>
      </p:sp>
    </p:spTree>
    <p:extLst>
      <p:ext uri="{BB962C8B-B14F-4D97-AF65-F5344CB8AC3E}">
        <p14:creationId xmlns:p14="http://schemas.microsoft.com/office/powerpoint/2010/main" val="1092248864"/>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400">
                <a:solidFill>
                  <a:srgbClr val="000000"/>
                </a:solidFill>
                <a:latin typeface="BMitra"/>
                <a:cs typeface="B Zar" panose="00000400000000000000" pitchFamily="2" charset="-78"/>
              </a:rPr>
              <a:t>عناصر غيرقابلانكاري در زندگي </a:t>
            </a:r>
            <a:r>
              <a:rPr lang="fa-IR" sz="2400">
                <a:solidFill>
                  <a:srgbClr val="000000"/>
                </a:solidFill>
                <a:latin typeface="BMitra"/>
                <a:cs typeface="B Zar" panose="00000400000000000000" pitchFamily="2" charset="-78"/>
              </a:rPr>
              <a:t>ايـن </a:t>
            </a:r>
            <a:r>
              <a:rPr lang="fa-IR" sz="2400" smtClean="0">
                <a:solidFill>
                  <a:srgbClr val="000000"/>
                </a:solidFill>
                <a:latin typeface="BMitra"/>
                <a:cs typeface="B Zar" panose="00000400000000000000" pitchFamily="2" charset="-78"/>
              </a:rPr>
              <a:t>زنـان دچار </a:t>
            </a:r>
            <a:r>
              <a:rPr lang="fa-IR" sz="2400">
                <a:solidFill>
                  <a:srgbClr val="000000"/>
                </a:solidFill>
                <a:latin typeface="BMitra"/>
                <a:cs typeface="B Zar" panose="00000400000000000000" pitchFamily="2" charset="-78"/>
              </a:rPr>
              <a:t>نقصانهاي جدي شده، گاهي روح و روان، گاهي اعضاي خانواده و گاهي منزلت اجتمـاعي </a:t>
            </a:r>
            <a:r>
              <a:rPr lang="fa-IR" sz="2400">
                <a:solidFill>
                  <a:srgbClr val="000000"/>
                </a:solidFill>
                <a:latin typeface="BMitra"/>
                <a:cs typeface="B Zar" panose="00000400000000000000" pitchFamily="2" charset="-78"/>
              </a:rPr>
              <a:t>فـرد </a:t>
            </a:r>
            <a:r>
              <a:rPr lang="fa-IR" sz="2400" smtClean="0">
                <a:solidFill>
                  <a:srgbClr val="000000"/>
                </a:solidFill>
                <a:latin typeface="BMitra"/>
                <a:cs typeface="B Zar" panose="00000400000000000000" pitchFamily="2" charset="-78"/>
              </a:rPr>
              <a:t>چنـان آسيبهاي </a:t>
            </a:r>
            <a:r>
              <a:rPr lang="fa-IR" sz="2400">
                <a:solidFill>
                  <a:srgbClr val="000000"/>
                </a:solidFill>
                <a:latin typeface="BMitra"/>
                <a:cs typeface="B Zar" panose="00000400000000000000" pitchFamily="2" charset="-78"/>
              </a:rPr>
              <a:t>جدي ديدهاند كه ترميم آن فرصتي بيش از طول عمر يك فرد ميطلبد، اما اين زنان </a:t>
            </a:r>
            <a:r>
              <a:rPr lang="fa-IR" sz="2400">
                <a:solidFill>
                  <a:srgbClr val="000000"/>
                </a:solidFill>
                <a:latin typeface="BMitra"/>
                <a:cs typeface="B Zar" panose="00000400000000000000" pitchFamily="2" charset="-78"/>
              </a:rPr>
              <a:t>بههرحال </a:t>
            </a:r>
            <a:r>
              <a:rPr lang="fa-IR" sz="2400" smtClean="0">
                <a:solidFill>
                  <a:srgbClr val="000000"/>
                </a:solidFill>
                <a:latin typeface="BMitra"/>
                <a:cs typeface="B Zar" panose="00000400000000000000" pitchFamily="2" charset="-78"/>
              </a:rPr>
              <a:t>بـا اين </a:t>
            </a:r>
            <a:r>
              <a:rPr lang="fa-IR" sz="2400">
                <a:solidFill>
                  <a:srgbClr val="000000"/>
                </a:solidFill>
                <a:latin typeface="BMitra"/>
                <a:cs typeface="B Zar" panose="00000400000000000000" pitchFamily="2" charset="-78"/>
              </a:rPr>
              <a:t>اجبار ناگوار زيستهاند و تجربه زيسته بسياري از آنان گواه اتكاي به نفس، قدرت روحي </a:t>
            </a:r>
            <a:r>
              <a:rPr lang="fa-IR" sz="2400">
                <a:solidFill>
                  <a:srgbClr val="000000"/>
                </a:solidFill>
                <a:latin typeface="BMitra"/>
                <a:cs typeface="B Zar" panose="00000400000000000000" pitchFamily="2" charset="-78"/>
              </a:rPr>
              <a:t>و </a:t>
            </a:r>
            <a:r>
              <a:rPr lang="fa-IR" sz="2400" smtClean="0">
                <a:solidFill>
                  <a:srgbClr val="000000"/>
                </a:solidFill>
                <a:latin typeface="BMitra"/>
                <a:cs typeface="B Zar" panose="00000400000000000000" pitchFamily="2" charset="-78"/>
              </a:rPr>
              <a:t>شـجاعتهـاي فراواني </a:t>
            </a:r>
            <a:r>
              <a:rPr lang="fa-IR" sz="2400">
                <a:solidFill>
                  <a:srgbClr val="000000"/>
                </a:solidFill>
                <a:latin typeface="BMitra"/>
                <a:cs typeface="B Zar" panose="00000400000000000000" pitchFamily="2" charset="-78"/>
              </a:rPr>
              <a:t>است كه براي بودن و نيز براي شروع دوباره زندگي روزمره به خرج </a:t>
            </a:r>
            <a:r>
              <a:rPr lang="fa-IR" sz="2400">
                <a:solidFill>
                  <a:srgbClr val="000000"/>
                </a:solidFill>
                <a:latin typeface="BMitra"/>
                <a:cs typeface="B Zar" panose="00000400000000000000" pitchFamily="2" charset="-78"/>
              </a:rPr>
              <a:t>دادهاند</a:t>
            </a:r>
            <a:r>
              <a:rPr lang="fa-IR" sz="2400" smtClean="0">
                <a:solidFill>
                  <a:srgbClr val="000000"/>
                </a:solidFill>
                <a:latin typeface="BMitra"/>
                <a:cs typeface="B Zar" panose="00000400000000000000" pitchFamily="2" charset="-78"/>
              </a:rPr>
              <a:t>.</a:t>
            </a:r>
          </a:p>
          <a:p>
            <a:pPr algn="just"/>
            <a:endParaRPr lang="fa-IR"/>
          </a:p>
        </p:txBody>
      </p:sp>
      <p:sp>
        <p:nvSpPr>
          <p:cNvPr id="4" name="Flowchart: Process 3"/>
          <p:cNvSpPr/>
          <p:nvPr/>
        </p:nvSpPr>
        <p:spPr>
          <a:xfrm>
            <a:off x="1083212" y="3995225"/>
            <a:ext cx="3756074" cy="142083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latin typeface="BMitra"/>
                <a:cs typeface="B Zar" panose="00000400000000000000" pitchFamily="2" charset="-78"/>
              </a:rPr>
              <a:t>منزلت اجتمـاعي</a:t>
            </a:r>
            <a:endParaRPr lang="fa-IR" b="1">
              <a:solidFill>
                <a:srgbClr val="FF0000"/>
              </a:solidFill>
            </a:endParaRPr>
          </a:p>
        </p:txBody>
      </p:sp>
    </p:spTree>
    <p:extLst>
      <p:ext uri="{BB962C8B-B14F-4D97-AF65-F5344CB8AC3E}">
        <p14:creationId xmlns:p14="http://schemas.microsoft.com/office/powerpoint/2010/main" val="322511666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عدهاي از زنان در اين جنگ، خانه و كاشانه و عدهاي اعضاي خانواده و برخي نيز زندگي خود يـا حـداقل سلامتيشان را از دست دادهاند. طبق خاطراتي كه از زنان در جنگ هشتساله ما برجـاي مانـده، بسـياري از زنان در طول دوره جنگ با جنگ زيستهاند و آن را بسان يكي از بديهيتـرين عناصـر زنـدگي روزمـره از آن خود كرده و بدان عادت كردهاند، اگرچه عادتي از سر اجبار و تحميل و همـواره دردنـاك بـوده اسـت. </a:t>
            </a:r>
          </a:p>
          <a:p>
            <a:pPr algn="just"/>
            <a:endParaRPr lang="fa-IR">
              <a:cs typeface="B Zar" panose="00000400000000000000" pitchFamily="2" charset="-78"/>
            </a:endParaRPr>
          </a:p>
        </p:txBody>
      </p:sp>
    </p:spTree>
    <p:extLst>
      <p:ext uri="{BB962C8B-B14F-4D97-AF65-F5344CB8AC3E}">
        <p14:creationId xmlns:p14="http://schemas.microsoft.com/office/powerpoint/2010/main" val="112170032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400" smtClean="0">
                <a:solidFill>
                  <a:srgbClr val="000000"/>
                </a:solidFill>
                <a:latin typeface="BMitra"/>
                <a:cs typeface="B Zar" panose="00000400000000000000" pitchFamily="2" charset="-78"/>
              </a:rPr>
              <a:t>بـراي برخي </a:t>
            </a:r>
            <a:r>
              <a:rPr lang="fa-IR" sz="2400">
                <a:solidFill>
                  <a:srgbClr val="000000"/>
                </a:solidFill>
                <a:latin typeface="BMitra"/>
                <a:cs typeface="B Zar" panose="00000400000000000000" pitchFamily="2" charset="-78"/>
              </a:rPr>
              <a:t>از آنان، اين مسأله موجب احساس ازجاكندگي از متن زندگي بوده، برخي روابط زندگي </a:t>
            </a:r>
            <a:r>
              <a:rPr lang="fa-IR" sz="2400">
                <a:solidFill>
                  <a:srgbClr val="000000"/>
                </a:solidFill>
                <a:latin typeface="BMitra"/>
                <a:cs typeface="B Zar" panose="00000400000000000000" pitchFamily="2" charset="-78"/>
              </a:rPr>
              <a:t>خانوادگي </a:t>
            </a:r>
            <a:r>
              <a:rPr lang="fa-IR" sz="2400" smtClean="0">
                <a:solidFill>
                  <a:srgbClr val="000000"/>
                </a:solidFill>
                <a:latin typeface="BMitra"/>
                <a:cs typeface="B Zar" panose="00000400000000000000" pitchFamily="2" charset="-78"/>
              </a:rPr>
              <a:t>خـود را </a:t>
            </a:r>
            <a:r>
              <a:rPr lang="fa-IR" sz="2400">
                <a:solidFill>
                  <a:srgbClr val="000000"/>
                </a:solidFill>
                <a:latin typeface="BMitra"/>
                <a:cs typeface="B Zar" panose="00000400000000000000" pitchFamily="2" charset="-78"/>
              </a:rPr>
              <a:t>در حال فروپاشي و تغييرات جدي ديدهاند، براي برخي وقوع جنگ به معناي تغييـرات وسـيع </a:t>
            </a:r>
            <a:r>
              <a:rPr lang="fa-IR" sz="2400">
                <a:solidFill>
                  <a:srgbClr val="000000"/>
                </a:solidFill>
                <a:latin typeface="BMitra"/>
                <a:cs typeface="B Zar" panose="00000400000000000000" pitchFamily="2" charset="-78"/>
              </a:rPr>
              <a:t>و </a:t>
            </a:r>
            <a:r>
              <a:rPr lang="fa-IR" sz="2400" smtClean="0">
                <a:solidFill>
                  <a:srgbClr val="000000"/>
                </a:solidFill>
                <a:latin typeface="BMitra"/>
                <a:cs typeface="B Zar" panose="00000400000000000000" pitchFamily="2" charset="-78"/>
              </a:rPr>
              <a:t>پردامنـهاي بوده </a:t>
            </a:r>
            <a:r>
              <a:rPr lang="fa-IR" sz="2400">
                <a:solidFill>
                  <a:srgbClr val="000000"/>
                </a:solidFill>
                <a:latin typeface="BMitra"/>
                <a:cs typeface="B Zar" panose="00000400000000000000" pitchFamily="2" charset="-78"/>
              </a:rPr>
              <a:t>كه در خويشتن زنانه خود احساس و ايجاد كردهاند، برخي تا نزديكي دشمن پيش رفته و برخي </a:t>
            </a:r>
            <a:r>
              <a:rPr lang="fa-IR" sz="2400">
                <a:solidFill>
                  <a:srgbClr val="000000"/>
                </a:solidFill>
                <a:latin typeface="BMitra"/>
                <a:cs typeface="B Zar" panose="00000400000000000000" pitchFamily="2" charset="-78"/>
              </a:rPr>
              <a:t>طعم </a:t>
            </a:r>
            <a:r>
              <a:rPr lang="fa-IR" sz="2400" smtClean="0">
                <a:solidFill>
                  <a:srgbClr val="000000"/>
                </a:solidFill>
                <a:latin typeface="BMitra"/>
                <a:cs typeface="B Zar" panose="00000400000000000000" pitchFamily="2" charset="-78"/>
              </a:rPr>
              <a:t>تلخ و </a:t>
            </a:r>
            <a:r>
              <a:rPr lang="fa-IR" sz="2400">
                <a:solidFill>
                  <a:srgbClr val="000000"/>
                </a:solidFill>
                <a:latin typeface="BMitra"/>
                <a:cs typeface="B Zar" panose="00000400000000000000" pitchFamily="2" charset="-78"/>
              </a:rPr>
              <a:t>خواركننده تجاوز را چشيدهاند و برخي تمام زندگي و احساس بودن در جهان را معلق يافتـهانـد، </a:t>
            </a:r>
            <a:r>
              <a:rPr lang="fa-IR" sz="2400">
                <a:solidFill>
                  <a:srgbClr val="000000"/>
                </a:solidFill>
                <a:latin typeface="BMitra"/>
                <a:cs typeface="B Zar" panose="00000400000000000000" pitchFamily="2" charset="-78"/>
              </a:rPr>
              <a:t>امـا </a:t>
            </a:r>
            <a:r>
              <a:rPr lang="fa-IR" sz="2400" smtClean="0">
                <a:solidFill>
                  <a:srgbClr val="000000"/>
                </a:solidFill>
                <a:latin typeface="BMitra"/>
                <a:cs typeface="B Zar" panose="00000400000000000000" pitchFamily="2" charset="-78"/>
              </a:rPr>
              <a:t>نهايتـاً اكثر </a:t>
            </a:r>
            <a:r>
              <a:rPr lang="fa-IR" sz="2400">
                <a:solidFill>
                  <a:srgbClr val="000000"/>
                </a:solidFill>
                <a:latin typeface="BMitra"/>
                <a:cs typeface="B Zar" panose="00000400000000000000" pitchFamily="2" charset="-78"/>
              </a:rPr>
              <a:t>اين زنان به زندگي روزمره بازگشتهاند... هرچند كه زندگي روزمره پيش و پس از جنگ، براي آنها </a:t>
            </a:r>
            <a:r>
              <a:rPr lang="fa-IR" sz="2400">
                <a:solidFill>
                  <a:srgbClr val="000000"/>
                </a:solidFill>
                <a:latin typeface="BMitra"/>
                <a:cs typeface="B Zar" panose="00000400000000000000" pitchFamily="2" charset="-78"/>
              </a:rPr>
              <a:t>كـه </a:t>
            </a:r>
            <a:r>
              <a:rPr lang="fa-IR" sz="2400" smtClean="0">
                <a:solidFill>
                  <a:srgbClr val="000000"/>
                </a:solidFill>
                <a:latin typeface="BMitra"/>
                <a:cs typeface="B Zar" panose="00000400000000000000" pitchFamily="2" charset="-78"/>
              </a:rPr>
              <a:t>از نزديك </a:t>
            </a:r>
            <a:r>
              <a:rPr lang="fa-IR" sz="2400">
                <a:solidFill>
                  <a:srgbClr val="000000"/>
                </a:solidFill>
                <a:latin typeface="BMitra"/>
                <a:cs typeface="B Zar" panose="00000400000000000000" pitchFamily="2" charset="-78"/>
              </a:rPr>
              <a:t>شاهد اين تجربه تاريخي تلخ بودهاند، تفاوت زيادي دارد</a:t>
            </a:r>
            <a:r>
              <a:rPr lang="fa-IR" sz="2400">
                <a:solidFill>
                  <a:srgbClr val="000000"/>
                </a:solidFill>
                <a:latin typeface="BMitra"/>
                <a:cs typeface="B Zar" panose="00000400000000000000" pitchFamily="2" charset="-78"/>
              </a:rPr>
              <a:t>. </a:t>
            </a:r>
            <a:endParaRPr lang="fa-IR" sz="2400" smtClean="0">
              <a:solidFill>
                <a:srgbClr val="000000"/>
              </a:solidFill>
              <a:latin typeface="BMitra"/>
              <a:cs typeface="B Zar" panose="00000400000000000000" pitchFamily="2" charset="-78"/>
            </a:endParaRPr>
          </a:p>
          <a:p>
            <a:pPr algn="just"/>
            <a:r>
              <a:rPr lang="fa-IR" sz="2400">
                <a:solidFill>
                  <a:prstClr val="black"/>
                </a:solidFill>
                <a:cs typeface="B Zar" panose="00000400000000000000" pitchFamily="2" charset="-78"/>
              </a:rPr>
              <a:t/>
            </a:r>
            <a:br>
              <a:rPr lang="fa-IR" sz="2400">
                <a:solidFill>
                  <a:prstClr val="black"/>
                </a:solidFill>
                <a:cs typeface="B Zar" panose="00000400000000000000" pitchFamily="2" charset="-78"/>
              </a:rPr>
            </a:br>
            <a:endParaRPr lang="fa-IR"/>
          </a:p>
        </p:txBody>
      </p:sp>
      <p:sp>
        <p:nvSpPr>
          <p:cNvPr id="4" name="Flowchart: Process 3"/>
          <p:cNvSpPr/>
          <p:nvPr/>
        </p:nvSpPr>
        <p:spPr>
          <a:xfrm>
            <a:off x="1167618" y="4332849"/>
            <a:ext cx="3559127" cy="135049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latin typeface="BMitra"/>
                <a:cs typeface="B Zar" panose="00000400000000000000" pitchFamily="2" charset="-78"/>
              </a:rPr>
              <a:t>تمام زندگي و احساس بودن در جهان</a:t>
            </a:r>
            <a:endParaRPr lang="fa-IR" b="1">
              <a:solidFill>
                <a:srgbClr val="FF0000"/>
              </a:solidFill>
            </a:endParaRPr>
          </a:p>
        </p:txBody>
      </p:sp>
    </p:spTree>
    <p:extLst>
      <p:ext uri="{BB962C8B-B14F-4D97-AF65-F5344CB8AC3E}">
        <p14:creationId xmlns:p14="http://schemas.microsoft.com/office/powerpoint/2010/main" val="3445895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2883876" y="1825625"/>
            <a:ext cx="8469923" cy="4351338"/>
          </a:xfrm>
        </p:spPr>
        <p:txBody>
          <a:bodyPr>
            <a:normAutofit/>
          </a:bodyPr>
          <a:lstStyle/>
          <a:p>
            <a:pPr algn="just"/>
            <a:r>
              <a:rPr lang="fa-IR" b="0" i="0" smtClean="0">
                <a:solidFill>
                  <a:srgbClr val="000000"/>
                </a:solidFill>
                <a:effectLst/>
                <a:latin typeface="BMitra"/>
                <a:cs typeface="B Zar" panose="00000400000000000000" pitchFamily="2" charset="-78"/>
              </a:rPr>
              <a:t>حال براي رفع اين نقطه ضعف در تاريخ نگاري چه بايد كرد؟ بديهي است كه اولين راهحلي كه به ذهـن ميرسد رفتن به سراغ زنان، يعني كساني است كه بـا تجربـة زنـدگي روزمـره زنـدگي مـيكننـد، آنهـم درهمانحالي كه به گفته باختين </a:t>
            </a:r>
            <a:r>
              <a:rPr lang="fa-IR" sz="1400" b="0" i="0" smtClean="0">
                <a:solidFill>
                  <a:srgbClr val="000000"/>
                </a:solidFill>
                <a:effectLst/>
                <a:latin typeface="BMitra"/>
                <a:cs typeface="B Zar" panose="00000400000000000000" pitchFamily="2" charset="-78"/>
              </a:rPr>
              <a:t>1</a:t>
            </a:r>
            <a:r>
              <a:rPr lang="fa-IR" b="0" i="0" smtClean="0">
                <a:solidFill>
                  <a:srgbClr val="000000"/>
                </a:solidFill>
                <a:effectLst/>
                <a:latin typeface="BMitra"/>
                <a:cs typeface="B Zar" panose="00000400000000000000" pitchFamily="2" charset="-78"/>
              </a:rPr>
              <a:t>مانند گدازه رخداد حرارت دارد و هنوز گذر زمان آبـي بـر آتـش آن نيفشـانده است .</a:t>
            </a:r>
            <a:r>
              <a:rPr lang="fa-IR" sz="1400" b="0" i="0" smtClean="0">
                <a:solidFill>
                  <a:srgbClr val="000000"/>
                </a:solidFill>
                <a:effectLst/>
                <a:latin typeface="BMitra"/>
                <a:cs typeface="B Zar" panose="00000400000000000000" pitchFamily="2" charset="-78"/>
              </a:rPr>
              <a:t>2</a:t>
            </a:r>
            <a:r>
              <a:rPr lang="fa-IR" b="0" i="0" smtClean="0">
                <a:solidFill>
                  <a:srgbClr val="000000"/>
                </a:solidFill>
                <a:effectLst/>
                <a:latin typeface="BMitra"/>
                <a:cs typeface="B Zar" panose="00000400000000000000" pitchFamily="2" charset="-78"/>
              </a:rPr>
              <a:t>اما چگونه ميتوان از تجربه زنانه سخن گفت يا درباره آن نوشت؟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690688"/>
            <a:ext cx="2045676" cy="2827531"/>
          </a:xfrm>
          <a:prstGeom prst="rect">
            <a:avLst/>
          </a:prstGeom>
        </p:spPr>
      </p:pic>
      <p:sp>
        <p:nvSpPr>
          <p:cNvPr id="5" name="Flowchart: Connector 4"/>
          <p:cNvSpPr/>
          <p:nvPr/>
        </p:nvSpPr>
        <p:spPr>
          <a:xfrm>
            <a:off x="7596554" y="4332849"/>
            <a:ext cx="1547446" cy="1408015"/>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تجربه</a:t>
            </a:r>
            <a:endParaRPr lang="fa-IR" b="1">
              <a:solidFill>
                <a:srgbClr val="FF0000"/>
              </a:solidFill>
            </a:endParaRPr>
          </a:p>
        </p:txBody>
      </p:sp>
      <p:sp>
        <p:nvSpPr>
          <p:cNvPr id="6" name="TextBox 5"/>
          <p:cNvSpPr txBox="1"/>
          <p:nvPr/>
        </p:nvSpPr>
        <p:spPr>
          <a:xfrm>
            <a:off x="984738" y="4740812"/>
            <a:ext cx="1547447" cy="365760"/>
          </a:xfrm>
          <a:prstGeom prst="rect">
            <a:avLst/>
          </a:prstGeom>
          <a:noFill/>
        </p:spPr>
        <p:txBody>
          <a:bodyPr wrap="square" rtlCol="1">
            <a:spAutoFit/>
          </a:bodyPr>
          <a:lstStyle/>
          <a:p>
            <a:pPr algn="ctr"/>
            <a:r>
              <a:rPr lang="fa-IR" b="1" smtClean="0">
                <a:solidFill>
                  <a:srgbClr val="FF0000"/>
                </a:solidFill>
                <a:cs typeface="B Zar" panose="00000400000000000000" pitchFamily="2" charset="-78"/>
              </a:rPr>
              <a:t>باختین</a:t>
            </a:r>
            <a:endParaRPr lang="fa-IR" b="1">
              <a:solidFill>
                <a:srgbClr val="FF0000"/>
              </a:solidFill>
              <a:cs typeface="B Zar" panose="00000400000000000000" pitchFamily="2" charset="-78"/>
            </a:endParaRPr>
          </a:p>
        </p:txBody>
      </p:sp>
    </p:spTree>
    <p:extLst>
      <p:ext uri="{BB962C8B-B14F-4D97-AF65-F5344CB8AC3E}">
        <p14:creationId xmlns:p14="http://schemas.microsoft.com/office/powerpoint/2010/main" val="816379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2869808" y="1825625"/>
            <a:ext cx="8483991" cy="4351338"/>
          </a:xfrm>
        </p:spPr>
        <p:txBody>
          <a:bodyPr/>
          <a:lstStyle/>
          <a:p>
            <a:pPr algn="just"/>
            <a:r>
              <a:rPr lang="fa-IR" sz="2600">
                <a:solidFill>
                  <a:srgbClr val="000000"/>
                </a:solidFill>
                <a:latin typeface="BMitra"/>
                <a:cs typeface="B Zar" panose="00000400000000000000" pitchFamily="2" charset="-78"/>
              </a:rPr>
              <a:t>به نظر كريستينا كروسـبي ،</a:t>
            </a:r>
            <a:r>
              <a:rPr lang="fa-IR" sz="1300">
                <a:solidFill>
                  <a:srgbClr val="000000"/>
                </a:solidFill>
                <a:latin typeface="BMitra"/>
                <a:cs typeface="B Zar" panose="00000400000000000000" pitchFamily="2" charset="-78"/>
              </a:rPr>
              <a:t>3</a:t>
            </a:r>
            <a:r>
              <a:rPr lang="fa-IR" sz="2600">
                <a:solidFill>
                  <a:srgbClr val="000000"/>
                </a:solidFill>
                <a:latin typeface="BMitra"/>
                <a:cs typeface="B Zar" panose="00000400000000000000" pitchFamily="2" charset="-78"/>
              </a:rPr>
              <a:t>زنـاني مانند الين شوالتر ،</a:t>
            </a:r>
            <a:r>
              <a:rPr lang="fa-IR" sz="1300">
                <a:solidFill>
                  <a:srgbClr val="000000"/>
                </a:solidFill>
                <a:latin typeface="BMitra"/>
                <a:cs typeface="B Zar" panose="00000400000000000000" pitchFamily="2" charset="-78"/>
              </a:rPr>
              <a:t>4</a:t>
            </a:r>
            <a:r>
              <a:rPr lang="fa-IR" sz="2600">
                <a:solidFill>
                  <a:srgbClr val="000000"/>
                </a:solidFill>
                <a:latin typeface="BMitra"/>
                <a:cs typeface="B Zar" panose="00000400000000000000" pitchFamily="2" charset="-78"/>
              </a:rPr>
              <a:t>ساندرا گيلبرت </a:t>
            </a:r>
            <a:r>
              <a:rPr lang="fa-IR" sz="1300">
                <a:solidFill>
                  <a:srgbClr val="000000"/>
                </a:solidFill>
                <a:latin typeface="BMitra"/>
                <a:cs typeface="B Zar" panose="00000400000000000000" pitchFamily="2" charset="-78"/>
              </a:rPr>
              <a:t>5</a:t>
            </a:r>
            <a:r>
              <a:rPr lang="fa-IR" sz="2600">
                <a:solidFill>
                  <a:srgbClr val="000000"/>
                </a:solidFill>
                <a:latin typeface="BMitra"/>
                <a:cs typeface="B Zar" panose="00000400000000000000" pitchFamily="2" charset="-78"/>
              </a:rPr>
              <a:t>و سوزان گوبار</a:t>
            </a:r>
            <a:r>
              <a:rPr lang="fa-IR" sz="1300">
                <a:solidFill>
                  <a:srgbClr val="000000"/>
                </a:solidFill>
                <a:latin typeface="BMitra"/>
                <a:cs typeface="B Zar" panose="00000400000000000000" pitchFamily="2" charset="-78"/>
              </a:rPr>
              <a:t>6</a:t>
            </a:r>
            <a:r>
              <a:rPr lang="fa-IR" sz="2600">
                <a:solidFill>
                  <a:srgbClr val="000000"/>
                </a:solidFill>
                <a:latin typeface="BMitra"/>
                <a:cs typeface="B Zar" panose="00000400000000000000" pitchFamily="2" charset="-78"/>
              </a:rPr>
              <a:t>؛ در درجه اول همگي بر اين نكته تأكيد دارنـد كـه زنـان مرد نيستند و لذا براي ديدن زنان در تاريخ لازم است كه قادر به تشخيص تجربه بنياديني باشـيم كـه همـه زنان را به لحاظ اين كه براي تاريخ »</a:t>
            </a:r>
            <a:r>
              <a:rPr lang="fa-IR" sz="2600" b="1">
                <a:solidFill>
                  <a:srgbClr val="FF0000"/>
                </a:solidFill>
                <a:latin typeface="BMitra"/>
                <a:cs typeface="B Zar" panose="00000400000000000000" pitchFamily="2" charset="-78"/>
              </a:rPr>
              <a:t>ديگري</a:t>
            </a:r>
            <a:r>
              <a:rPr lang="fa-IR" sz="2600">
                <a:solidFill>
                  <a:srgbClr val="000000"/>
                </a:solidFill>
                <a:latin typeface="BMitra"/>
                <a:cs typeface="B Zar" panose="00000400000000000000" pitchFamily="2" charset="-78"/>
              </a:rPr>
              <a:t>« بودهاند، متحد ميكند... چنين خوانشي ديگر تاريخ را بهمثابـه حقيقتي ساخته مردان درنظر نميگيرد و آن را تنها با كارهاي مردان تعريف نميكند... چنين ايدهاي است كه زنان را بسان مقوله واحدي مفهومسازي ميكند كه در كار تاريخي مانند حلقهاي مـرتبط ديـده مـيشـوند و تضمين ميكند كه زنان در هرجا و هر فرهنگي مشابه هستند.</a:t>
            </a:r>
            <a:endParaRPr lang="fa-IR"/>
          </a:p>
        </p:txBody>
      </p:sp>
      <p:pic>
        <p:nvPicPr>
          <p:cNvPr id="4" name="Picture 3"/>
          <p:cNvPicPr>
            <a:picLocks noChangeAspect="1"/>
          </p:cNvPicPr>
          <p:nvPr/>
        </p:nvPicPr>
        <p:blipFill>
          <a:blip r:embed="rId2"/>
          <a:stretch>
            <a:fillRect/>
          </a:stretch>
        </p:blipFill>
        <p:spPr>
          <a:xfrm>
            <a:off x="838200" y="1825625"/>
            <a:ext cx="1914525" cy="2390775"/>
          </a:xfrm>
          <a:prstGeom prst="rect">
            <a:avLst/>
          </a:prstGeom>
        </p:spPr>
      </p:pic>
      <p:sp>
        <p:nvSpPr>
          <p:cNvPr id="5" name="Flowchart: Process 4"/>
          <p:cNvSpPr/>
          <p:nvPr/>
        </p:nvSpPr>
        <p:spPr>
          <a:xfrm>
            <a:off x="6217919" y="5107818"/>
            <a:ext cx="2799471" cy="1069145"/>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BMitra"/>
                <a:cs typeface="B Zar" panose="00000400000000000000" pitchFamily="2" charset="-78"/>
              </a:rPr>
              <a:t>تجربه بنياديني</a:t>
            </a:r>
            <a:endParaRPr lang="fa-IR" b="1">
              <a:solidFill>
                <a:srgbClr val="FF0000"/>
              </a:solidFill>
            </a:endParaRPr>
          </a:p>
        </p:txBody>
      </p:sp>
    </p:spTree>
    <p:extLst>
      <p:ext uri="{BB962C8B-B14F-4D97-AF65-F5344CB8AC3E}">
        <p14:creationId xmlns:p14="http://schemas.microsoft.com/office/powerpoint/2010/main" val="306293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200">
                <a:solidFill>
                  <a:srgbClr val="000000"/>
                </a:solidFill>
                <a:latin typeface="BMitra"/>
                <a:cs typeface="B Zar" panose="00000400000000000000" pitchFamily="2" charset="-78"/>
              </a:rPr>
              <a:t>درعينحال كروسبي به نقد </a:t>
            </a:r>
            <a:r>
              <a:rPr lang="fa-IR" sz="2200">
                <a:solidFill>
                  <a:srgbClr val="000000"/>
                </a:solidFill>
                <a:latin typeface="BMitra"/>
                <a:cs typeface="B Zar" panose="00000400000000000000" pitchFamily="2" charset="-78"/>
              </a:rPr>
              <a:t>ديـدگاههـاي </a:t>
            </a:r>
            <a:r>
              <a:rPr lang="fa-IR" sz="2200" smtClean="0">
                <a:solidFill>
                  <a:srgbClr val="000000"/>
                </a:solidFill>
                <a:latin typeface="BMitra"/>
                <a:cs typeface="B Zar" panose="00000400000000000000" pitchFamily="2" charset="-78"/>
              </a:rPr>
              <a:t>آدره لرد </a:t>
            </a:r>
            <a:r>
              <a:rPr lang="fa-IR" sz="1100">
                <a:solidFill>
                  <a:srgbClr val="000000"/>
                </a:solidFill>
                <a:latin typeface="BMitra"/>
                <a:cs typeface="B Zar" panose="00000400000000000000" pitchFamily="2" charset="-78"/>
              </a:rPr>
              <a:t>7</a:t>
            </a:r>
            <a:r>
              <a:rPr lang="fa-IR" sz="2200">
                <a:solidFill>
                  <a:srgbClr val="000000"/>
                </a:solidFill>
                <a:latin typeface="BMitra"/>
                <a:cs typeface="B Zar" panose="00000400000000000000" pitchFamily="2" charset="-78"/>
              </a:rPr>
              <a:t>ميپردازد كه تفاوتهاي ميان زنان را ناديده ميگيرد و آنها را بياهميت تلقي ميكند. به </a:t>
            </a:r>
            <a:r>
              <a:rPr lang="fa-IR" sz="2200">
                <a:solidFill>
                  <a:srgbClr val="000000"/>
                </a:solidFill>
                <a:latin typeface="BMitra"/>
                <a:cs typeface="B Zar" panose="00000400000000000000" pitchFamily="2" charset="-78"/>
              </a:rPr>
              <a:t>نظر </a:t>
            </a:r>
            <a:r>
              <a:rPr lang="fa-IR" sz="2200" smtClean="0">
                <a:solidFill>
                  <a:srgbClr val="000000"/>
                </a:solidFill>
                <a:latin typeface="BMitra"/>
                <a:cs typeface="B Zar" panose="00000400000000000000" pitchFamily="2" charset="-78"/>
              </a:rPr>
              <a:t>كروسـبي، وحدت </a:t>
            </a:r>
            <a:r>
              <a:rPr lang="fa-IR" sz="2200">
                <a:solidFill>
                  <a:srgbClr val="000000"/>
                </a:solidFill>
                <a:latin typeface="BMitra"/>
                <a:cs typeface="B Zar" panose="00000400000000000000" pitchFamily="2" charset="-78"/>
              </a:rPr>
              <a:t>زنانه تنها از طريق درك و قبول تفاوتهاي نژادي، طبقاتي، سني و همه تفاوتهاي ديگري </a:t>
            </a:r>
            <a:r>
              <a:rPr lang="fa-IR" sz="2200">
                <a:solidFill>
                  <a:srgbClr val="000000"/>
                </a:solidFill>
                <a:latin typeface="BMitra"/>
                <a:cs typeface="B Zar" panose="00000400000000000000" pitchFamily="2" charset="-78"/>
              </a:rPr>
              <a:t>كه </a:t>
            </a:r>
            <a:r>
              <a:rPr lang="fa-IR" sz="2200" smtClean="0">
                <a:solidFill>
                  <a:srgbClr val="000000"/>
                </a:solidFill>
                <a:latin typeface="BMitra"/>
                <a:cs typeface="B Zar" panose="00000400000000000000" pitchFamily="2" charset="-78"/>
              </a:rPr>
              <a:t>زنـان را </a:t>
            </a:r>
            <a:r>
              <a:rPr lang="fa-IR" sz="2200">
                <a:solidFill>
                  <a:srgbClr val="000000"/>
                </a:solidFill>
                <a:latin typeface="BMitra"/>
                <a:cs typeface="B Zar" panose="00000400000000000000" pitchFamily="2" charset="-78"/>
              </a:rPr>
              <a:t>تقسيم ميكنند، حاصل ميشود. ديان الم </a:t>
            </a:r>
            <a:r>
              <a:rPr lang="fa-IR" sz="1100">
                <a:solidFill>
                  <a:srgbClr val="000000"/>
                </a:solidFill>
                <a:latin typeface="BMitra"/>
                <a:cs typeface="B Zar" panose="00000400000000000000" pitchFamily="2" charset="-78"/>
              </a:rPr>
              <a:t>8</a:t>
            </a:r>
            <a:r>
              <a:rPr lang="fa-IR" sz="2200">
                <a:solidFill>
                  <a:srgbClr val="000000"/>
                </a:solidFill>
                <a:latin typeface="BMitra"/>
                <a:cs typeface="B Zar" panose="00000400000000000000" pitchFamily="2" charset="-78"/>
              </a:rPr>
              <a:t>بحثهاي كروسبي را چنين جمعبندي ميكند كه </a:t>
            </a:r>
            <a:r>
              <a:rPr lang="fa-IR" sz="2200">
                <a:solidFill>
                  <a:srgbClr val="000000"/>
                </a:solidFill>
                <a:latin typeface="BMitra"/>
                <a:cs typeface="B Zar" panose="00000400000000000000" pitchFamily="2" charset="-78"/>
              </a:rPr>
              <a:t>تـاريخ </a:t>
            </a:r>
            <a:r>
              <a:rPr lang="fa-IR" sz="2200" smtClean="0">
                <a:solidFill>
                  <a:srgbClr val="000000"/>
                </a:solidFill>
                <a:latin typeface="BMitra"/>
                <a:cs typeface="B Zar" panose="00000400000000000000" pitchFamily="2" charset="-78"/>
              </a:rPr>
              <a:t>زنانـه، تاريخي </a:t>
            </a:r>
            <a:r>
              <a:rPr lang="fa-IR" sz="2200">
                <a:solidFill>
                  <a:srgbClr val="000000"/>
                </a:solidFill>
                <a:latin typeface="BMitra"/>
                <a:cs typeface="B Zar" panose="00000400000000000000" pitchFamily="2" charset="-78"/>
              </a:rPr>
              <a:t>واحد نيست؛ ادعاي تاريخ واحد، مستلزم انكار ناقص بودن همه روايـتهـاي تـاريخي اسـت </a:t>
            </a:r>
            <a:r>
              <a:rPr lang="fa-IR" sz="2200">
                <a:solidFill>
                  <a:srgbClr val="000000"/>
                </a:solidFill>
                <a:latin typeface="BMitra"/>
                <a:cs typeface="B Zar" panose="00000400000000000000" pitchFamily="2" charset="-78"/>
              </a:rPr>
              <a:t>):</a:t>
            </a:r>
            <a:r>
              <a:rPr lang="fa-IR" sz="2200" smtClean="0">
                <a:solidFill>
                  <a:srgbClr val="000000"/>
                </a:solidFill>
                <a:latin typeface="BMitra"/>
                <a:cs typeface="B Zar" panose="00000400000000000000" pitchFamily="2" charset="-78"/>
              </a:rPr>
              <a:t>1994 .(</a:t>
            </a:r>
            <a:r>
              <a:rPr lang="fa-IR" sz="2200">
                <a:solidFill>
                  <a:srgbClr val="000000"/>
                </a:solidFill>
                <a:latin typeface="BMitra"/>
                <a:cs typeface="B Zar" panose="00000400000000000000" pitchFamily="2" charset="-78"/>
              </a:rPr>
              <a:t>35 -37</a:t>
            </a:r>
            <a:endParaRPr lang="fa-IR"/>
          </a:p>
        </p:txBody>
      </p:sp>
      <p:sp>
        <p:nvSpPr>
          <p:cNvPr id="4" name="Flowchart: Process 3"/>
          <p:cNvSpPr/>
          <p:nvPr/>
        </p:nvSpPr>
        <p:spPr>
          <a:xfrm>
            <a:off x="1659988" y="4065563"/>
            <a:ext cx="3249637" cy="167405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a:solidFill>
                  <a:srgbClr val="FF0000"/>
                </a:solidFill>
                <a:latin typeface="BMitra"/>
                <a:cs typeface="B Zar" panose="00000400000000000000" pitchFamily="2" charset="-78"/>
              </a:rPr>
              <a:t>روايـتهـاي تـاريخي</a:t>
            </a:r>
            <a:endParaRPr lang="fa-IR" b="1">
              <a:solidFill>
                <a:srgbClr val="FF0000"/>
              </a:solidFill>
            </a:endParaRPr>
          </a:p>
        </p:txBody>
      </p:sp>
      <p:pic>
        <p:nvPicPr>
          <p:cNvPr id="5" name="Picture 4"/>
          <p:cNvPicPr>
            <a:picLocks noChangeAspect="1"/>
          </p:cNvPicPr>
          <p:nvPr/>
        </p:nvPicPr>
        <p:blipFill>
          <a:blip r:embed="rId2"/>
          <a:stretch>
            <a:fillRect/>
          </a:stretch>
        </p:blipFill>
        <p:spPr>
          <a:xfrm>
            <a:off x="4995576" y="3108932"/>
            <a:ext cx="2200847" cy="640135"/>
          </a:xfrm>
          <a:prstGeom prst="rect">
            <a:avLst/>
          </a:prstGeom>
        </p:spPr>
      </p:pic>
    </p:spTree>
    <p:extLst>
      <p:ext uri="{BB962C8B-B14F-4D97-AF65-F5344CB8AC3E}">
        <p14:creationId xmlns:p14="http://schemas.microsoft.com/office/powerpoint/2010/main" val="28251349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بل هوكس (1990) </a:t>
            </a:r>
            <a:r>
              <a:rPr lang="fa-IR" sz="1400" b="0" i="0" smtClean="0">
                <a:solidFill>
                  <a:srgbClr val="000000"/>
                </a:solidFill>
                <a:effectLst/>
                <a:latin typeface="BMitra"/>
                <a:cs typeface="B Zar" panose="00000400000000000000" pitchFamily="2" charset="-78"/>
              </a:rPr>
              <a:t>1</a:t>
            </a:r>
            <a:r>
              <a:rPr lang="fa-IR" b="0" i="0" smtClean="0">
                <a:solidFill>
                  <a:srgbClr val="000000"/>
                </a:solidFill>
                <a:effectLst/>
                <a:latin typeface="BMitra"/>
                <a:cs typeface="B Zar" panose="00000400000000000000" pitchFamily="2" charset="-78"/>
              </a:rPr>
              <a:t>و پاتريشيا هيل كالينز (1990) </a:t>
            </a:r>
            <a:r>
              <a:rPr lang="fa-IR" sz="1400" b="0" i="0" smtClean="0">
                <a:solidFill>
                  <a:srgbClr val="000000"/>
                </a:solidFill>
                <a:effectLst/>
                <a:latin typeface="BMitra"/>
                <a:cs typeface="B Zar" panose="00000400000000000000" pitchFamily="2" charset="-78"/>
              </a:rPr>
              <a:t>2</a:t>
            </a:r>
            <a:r>
              <a:rPr lang="fa-IR" b="0" i="0" smtClean="0">
                <a:solidFill>
                  <a:srgbClr val="000000"/>
                </a:solidFill>
                <a:effectLst/>
                <a:latin typeface="BMitra"/>
                <a:cs typeface="B Zar" panose="00000400000000000000" pitchFamily="2" charset="-78"/>
              </a:rPr>
              <a:t>نيز اين گفتهها را تكرار ميكنند. به نظر آنان هويت هويت زنانه نميتواند تماماً تغيير كند. بلكه تفاوتها در چنين هويتي بهنحوي مستقل در نظر گرفته ميشوند كه ميتواند دانشي را توليد كند كه به قبول »وجود و امكان يكپارچگي با دانشهايي از نقطـهنظـرات ديگـر بپردازد« )اولري، 63 :1997به نقل از اولسون، .(2000</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3657601"/>
            <a:ext cx="2686929" cy="153337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هويت زنانه</a:t>
            </a:r>
            <a:endParaRPr lang="fa-IR" b="1">
              <a:solidFill>
                <a:srgbClr val="FF0000"/>
              </a:solidFill>
            </a:endParaRPr>
          </a:p>
        </p:txBody>
      </p:sp>
    </p:spTree>
    <p:extLst>
      <p:ext uri="{BB962C8B-B14F-4D97-AF65-F5344CB8AC3E}">
        <p14:creationId xmlns:p14="http://schemas.microsoft.com/office/powerpoint/2010/main" val="839630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Mitra"/>
                <a:cs typeface="B Zar" panose="00000400000000000000" pitchFamily="2" charset="-78"/>
              </a:rPr>
              <a:t>نتيجه اين بحث اين است كه عليرغم اذعان داشـتن به وجود تفاوتهاي قابلتوجه در انديشه زنانه، ميتوانيم از »نمونه آرماني «</a:t>
            </a:r>
            <a:r>
              <a:rPr lang="fa-IR" sz="1400">
                <a:solidFill>
                  <a:srgbClr val="000000"/>
                </a:solidFill>
                <a:latin typeface="BMitra"/>
                <a:cs typeface="B Zar" panose="00000400000000000000" pitchFamily="2" charset="-78"/>
              </a:rPr>
              <a:t>3</a:t>
            </a:r>
            <a:r>
              <a:rPr lang="fa-IR">
                <a:solidFill>
                  <a:srgbClr val="000000"/>
                </a:solidFill>
                <a:latin typeface="BMitra"/>
                <a:cs typeface="B Zar" panose="00000400000000000000" pitchFamily="2" charset="-78"/>
              </a:rPr>
              <a:t>تحـت عنـوان »</a:t>
            </a:r>
            <a:r>
              <a:rPr lang="fa-IR" b="1">
                <a:solidFill>
                  <a:srgbClr val="FF0000"/>
                </a:solidFill>
                <a:latin typeface="BMitra"/>
                <a:cs typeface="B Zar" panose="00000400000000000000" pitchFamily="2" charset="-78"/>
              </a:rPr>
              <a:t>تجربـه زنانـه</a:t>
            </a:r>
            <a:r>
              <a:rPr lang="fa-IR">
                <a:solidFill>
                  <a:srgbClr val="000000"/>
                </a:solidFill>
                <a:latin typeface="BMitra"/>
                <a:cs typeface="B Zar" panose="00000400000000000000" pitchFamily="2" charset="-78"/>
              </a:rPr>
              <a:t>« سخن بگوييم كه اگرچه بر روي طيفي قرار ميگيرد، اما داراي شباهتها و انسجامهـايي منطقـي اسـت كـ موجب ميشود آن را ذيل يك عنوان كلي بگنجانيم. با توجه به قبول اصول كلي فوق؛ يعني از سويي قبـول مفهومي تحت عنوان تجربه زنانه و از سويي ديگر پذيرش تفاوتهاي منطقي موجود در آن، اكنون وقـت آن رسيده است كه از چگونگي نوشتن از تجربه زنانه و ثبت تاريخ زنانه توسط آن سخن بگوييم</a:t>
            </a:r>
            <a:r>
              <a:rPr lang="fa-IR">
                <a:solidFill>
                  <a:prstClr val="black"/>
                </a:solidFill>
                <a:cs typeface="B Zar" panose="00000400000000000000" pitchFamily="2" charset="-78"/>
              </a:rPr>
              <a:t> </a:t>
            </a:r>
            <a:endParaRPr lang="fa-IR"/>
          </a:p>
        </p:txBody>
      </p:sp>
      <p:sp>
        <p:nvSpPr>
          <p:cNvPr id="4" name="Flowchart: Process 3"/>
          <p:cNvSpPr/>
          <p:nvPr/>
        </p:nvSpPr>
        <p:spPr>
          <a:xfrm>
            <a:off x="838200" y="4740812"/>
            <a:ext cx="2729132" cy="115355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latin typeface="BMitra"/>
                <a:cs typeface="B Zar" panose="00000400000000000000" pitchFamily="2" charset="-78"/>
              </a:rPr>
              <a:t>تفاوتهاي منطقي موجود</a:t>
            </a:r>
            <a:endParaRPr lang="fa-IR">
              <a:solidFill>
                <a:srgbClr val="FF0000"/>
              </a:solidFill>
            </a:endParaRPr>
          </a:p>
        </p:txBody>
      </p:sp>
    </p:spTree>
    <p:extLst>
      <p:ext uri="{BB962C8B-B14F-4D97-AF65-F5344CB8AC3E}">
        <p14:creationId xmlns:p14="http://schemas.microsoft.com/office/powerpoint/2010/main" val="685729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يكي از نويسندگاني كه درباره نوشتار زنانه مطالبي را به رشته تحرير درآورده، هلن سيو </a:t>
            </a:r>
            <a:r>
              <a:rPr lang="fa-IR" sz="1400" b="0" i="0" smtClean="0">
                <a:solidFill>
                  <a:srgbClr val="000000"/>
                </a:solidFill>
                <a:effectLst/>
                <a:latin typeface="BMitra"/>
                <a:cs typeface="B Zar" panose="00000400000000000000" pitchFamily="2" charset="-78"/>
              </a:rPr>
              <a:t>4</a:t>
            </a:r>
            <a:r>
              <a:rPr lang="fa-IR" b="0" i="0" smtClean="0">
                <a:solidFill>
                  <a:srgbClr val="000000"/>
                </a:solidFill>
                <a:effectLst/>
                <a:latin typeface="BMitra"/>
                <a:cs typeface="B Zar" panose="00000400000000000000" pitchFamily="2" charset="-78"/>
              </a:rPr>
              <a:t>اسـت. در دهـه ،1970سيو آغاز به نوشتن درباره رابطه جنسيت و زبان كرد. ديدگاه فراساختارگرايي وي، او را بـر ايـن بـاور داشت كه جنسيت مستقيماً بر نحوه ارتباط و مشاركت افراد در جامعه تأثير مينهد )به نقل از دائـر</a:t>
            </a:r>
            <a:r>
              <a:rPr lang="fa-IR" sz="1600" b="0" i="0" smtClean="0">
                <a:solidFill>
                  <a:srgbClr val="000000"/>
                </a:solidFill>
                <a:effectLst/>
                <a:latin typeface="Arial" panose="020B0604020202020204" pitchFamily="34" charset="0"/>
                <a:cs typeface="B Zar" panose="00000400000000000000" pitchFamily="2" charset="-78"/>
              </a:rPr>
              <a:t>ة </a:t>
            </a:r>
            <a:r>
              <a:rPr lang="fa-IR" b="0" i="0" smtClean="0">
                <a:solidFill>
                  <a:srgbClr val="000000"/>
                </a:solidFill>
                <a:effectLst/>
                <a:latin typeface="BMitra"/>
                <a:cs typeface="B Zar" panose="00000400000000000000" pitchFamily="2" charset="-78"/>
              </a:rPr>
              <a:t>المعـارف اينترنتي ويكيپيديا.( به نظر سيو،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3587261"/>
            <a:ext cx="2686929" cy="140676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رابطه جنسيت و زبان</a:t>
            </a:r>
            <a:endParaRPr lang="fa-IR" b="1">
              <a:solidFill>
                <a:srgbClr val="FF0000"/>
              </a:solidFill>
            </a:endParaRPr>
          </a:p>
        </p:txBody>
      </p:sp>
    </p:spTree>
    <p:extLst>
      <p:ext uri="{BB962C8B-B14F-4D97-AF65-F5344CB8AC3E}">
        <p14:creationId xmlns:p14="http://schemas.microsoft.com/office/powerpoint/2010/main" val="2702581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چكيده: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هدف </a:t>
            </a:r>
            <a:r>
              <a:rPr lang="fa-IR">
                <a:cs typeface="B Zar" panose="00000400000000000000" pitchFamily="2" charset="-78"/>
              </a:rPr>
              <a:t>مقاله حاضر، بررسي زاويهاي از جنگ </a:t>
            </a:r>
            <a:r>
              <a:rPr lang="fa-IR">
                <a:cs typeface="B Zar" panose="00000400000000000000" pitchFamily="2" charset="-78"/>
              </a:rPr>
              <a:t>تحميلي </a:t>
            </a:r>
            <a:r>
              <a:rPr lang="fa-IR" smtClean="0">
                <a:cs typeface="B Zar" panose="00000400000000000000" pitchFamily="2" charset="-78"/>
              </a:rPr>
              <a:t>هشت ساله </a:t>
            </a:r>
            <a:r>
              <a:rPr lang="fa-IR">
                <a:cs typeface="B Zar" panose="00000400000000000000" pitchFamily="2" charset="-78"/>
              </a:rPr>
              <a:t>بين دو كشور ايران </a:t>
            </a:r>
            <a:r>
              <a:rPr lang="fa-IR">
                <a:cs typeface="B Zar" panose="00000400000000000000" pitchFamily="2" charset="-78"/>
              </a:rPr>
              <a:t>و </a:t>
            </a:r>
            <a:r>
              <a:rPr lang="fa-IR" smtClean="0">
                <a:cs typeface="B Zar" panose="00000400000000000000" pitchFamily="2" charset="-78"/>
              </a:rPr>
              <a:t>عراق است </a:t>
            </a:r>
            <a:r>
              <a:rPr lang="fa-IR">
                <a:cs typeface="B Zar" panose="00000400000000000000" pitchFamily="2" charset="-78"/>
              </a:rPr>
              <a:t>كه تاكنون كمتر بدان پرداخته شده است. در اينجا از زاويه تجارب زناني جنگ را ميبينيم </a:t>
            </a:r>
            <a:r>
              <a:rPr lang="fa-IR">
                <a:cs typeface="B Zar" panose="00000400000000000000" pitchFamily="2" charset="-78"/>
              </a:rPr>
              <a:t>كه </a:t>
            </a:r>
            <a:r>
              <a:rPr lang="fa-IR" smtClean="0">
                <a:cs typeface="B Zar" panose="00000400000000000000" pitchFamily="2" charset="-78"/>
              </a:rPr>
              <a:t>با جنگ </a:t>
            </a:r>
            <a:r>
              <a:rPr lang="fa-IR">
                <a:cs typeface="B Zar" panose="00000400000000000000" pitchFamily="2" charset="-78"/>
              </a:rPr>
              <a:t>مواجه شده، در اثر جنگ خانه و كاشانه خود را از دست دادهاند، به كارهايي نظير </a:t>
            </a:r>
            <a:r>
              <a:rPr lang="fa-IR">
                <a:cs typeface="B Zar" panose="00000400000000000000" pitchFamily="2" charset="-78"/>
              </a:rPr>
              <a:t>پرستاري </a:t>
            </a:r>
            <a:r>
              <a:rPr lang="fa-IR" smtClean="0">
                <a:cs typeface="B Zar" panose="00000400000000000000" pitchFamily="2" charset="-78"/>
              </a:rPr>
              <a:t>و امدادگري</a:t>
            </a:r>
            <a:r>
              <a:rPr lang="fa-IR">
                <a:cs typeface="B Zar" panose="00000400000000000000" pitchFamily="2" charset="-78"/>
              </a:rPr>
              <a:t>، خبرنگاري، كمكهاي پشت جبهه و ... پرداخته؛ يا حتي در مواردي سلاح به دست گرفته </a:t>
            </a:r>
            <a:r>
              <a:rPr lang="fa-IR">
                <a:cs typeface="B Zar" panose="00000400000000000000" pitchFamily="2" charset="-78"/>
              </a:rPr>
              <a:t>و </a:t>
            </a:r>
            <a:r>
              <a:rPr lang="fa-IR" smtClean="0">
                <a:cs typeface="B Zar" panose="00000400000000000000" pitchFamily="2" charset="-78"/>
              </a:rPr>
              <a:t>با دشمن </a:t>
            </a:r>
            <a:r>
              <a:rPr lang="fa-IR">
                <a:cs typeface="B Zar" panose="00000400000000000000" pitchFamily="2" charset="-78"/>
              </a:rPr>
              <a:t>جنگيدهاند</a:t>
            </a:r>
            <a:r>
              <a:rPr lang="fa-IR">
                <a:cs typeface="B Zar" panose="00000400000000000000" pitchFamily="2" charset="-78"/>
              </a:rPr>
              <a:t>. </a:t>
            </a:r>
            <a:endParaRPr lang="fa-IR" smtClean="0">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084951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Mitra"/>
                <a:cs typeface="B Zar" panose="00000400000000000000" pitchFamily="2" charset="-78"/>
              </a:rPr>
              <a:t>در زمانه حاضر، تعريف عملكرد نوشتار زنانه دچار نوعي عدم امكـان اسـت، ناممكنياي كه تا ابد ادامه خواهد داشت، نوشتار زنانه را نميتوان نظريهبندي، محصور يا نشانهگذاري كـرد و البته اين بدان معنا نيست كه چنين نوشتاري وجود ندارد )سيو، 1975به نقـل از بليـت و سـلرز، .(18 :2004 اين جمله كه بسيار نقلقول شده، عليرغم سادگي فريبنده آن، در قلب انديشه سيو قرار دارد. راههاي زيـادي براي قرائت آثار سيو وجود دارد، اما احتمالاً معنادارترين واژه براي سيو، همان واژه »عملكـرد« اسـت. كسـي نميتواند بگويد كه نوشتار زنانه چه چيزي است، بلكه صرفاً ميتوان ديد كه ايـن نوشـتار در ادبيـات بـه چـه صورتي درميآيد، بايد نسبت به اين نوشتار رويكردي تجربي داشت )همان: .(</a:t>
            </a:r>
            <a:endParaRPr lang="fa-IR"/>
          </a:p>
        </p:txBody>
      </p:sp>
      <p:sp>
        <p:nvSpPr>
          <p:cNvPr id="4" name="Flowchart: Process 3"/>
          <p:cNvSpPr/>
          <p:nvPr/>
        </p:nvSpPr>
        <p:spPr>
          <a:xfrm>
            <a:off x="838200" y="4459458"/>
            <a:ext cx="2616590" cy="137863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BMitra"/>
                <a:cs typeface="B Zar" panose="00000400000000000000" pitchFamily="2" charset="-78"/>
              </a:rPr>
              <a:t>عدم امكـان</a:t>
            </a:r>
            <a:endParaRPr lang="fa-IR" b="1">
              <a:solidFill>
                <a:srgbClr val="FF0000"/>
              </a:solidFill>
            </a:endParaRPr>
          </a:p>
        </p:txBody>
      </p:sp>
    </p:spTree>
    <p:extLst>
      <p:ext uri="{BB962C8B-B14F-4D97-AF65-F5344CB8AC3E}">
        <p14:creationId xmlns:p14="http://schemas.microsoft.com/office/powerpoint/2010/main" val="4709930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3995224" y="1825625"/>
            <a:ext cx="7358575" cy="4351338"/>
          </a:xfrm>
        </p:spPr>
        <p:txBody>
          <a:bodyPr>
            <a:normAutofit/>
          </a:bodyPr>
          <a:lstStyle/>
          <a:p>
            <a:pPr algn="just"/>
            <a:r>
              <a:rPr lang="fa-IR" b="0" i="0" smtClean="0">
                <a:solidFill>
                  <a:srgbClr val="000000"/>
                </a:solidFill>
                <a:effectLst/>
                <a:latin typeface="BMitra"/>
                <a:cs typeface="B Zar" panose="00000400000000000000" pitchFamily="2" charset="-78"/>
              </a:rPr>
              <a:t>حال براي رفع اين نقطه ضعف در تاريخ نگاري چه بايد كرد؟ بديهي است كه اولين راهحلي كه به ذهـن ميرسد رفتن به سراغ زنان، يعني كساني است كه بـا تجربـة زنـدگي روزمـره زنـدگي مـيكننـد، آنهـم در همانحالي كه به گفته باختين </a:t>
            </a:r>
            <a:r>
              <a:rPr lang="fa-IR" sz="1400" b="0" i="0" smtClean="0">
                <a:solidFill>
                  <a:srgbClr val="000000"/>
                </a:solidFill>
                <a:effectLst/>
                <a:latin typeface="BMitra"/>
                <a:cs typeface="B Zar" panose="00000400000000000000" pitchFamily="2" charset="-78"/>
              </a:rPr>
              <a:t>1</a:t>
            </a:r>
            <a:r>
              <a:rPr lang="fa-IR" b="0" i="0" smtClean="0">
                <a:solidFill>
                  <a:srgbClr val="000000"/>
                </a:solidFill>
                <a:effectLst/>
                <a:latin typeface="BMitra"/>
                <a:cs typeface="B Zar" panose="00000400000000000000" pitchFamily="2" charset="-78"/>
              </a:rPr>
              <a:t>مانند گدازه رخداد حرارت دارد و هنوز گذر زمان آبـي بـر آتـش آن نيفشـانده است .</a:t>
            </a:r>
            <a:r>
              <a:rPr lang="fa-IR" sz="1400" b="0" i="0" smtClean="0">
                <a:solidFill>
                  <a:srgbClr val="000000"/>
                </a:solidFill>
                <a:effectLst/>
                <a:latin typeface="BMitra"/>
                <a:cs typeface="B Zar" panose="00000400000000000000" pitchFamily="2" charset="-78"/>
              </a:rPr>
              <a:t>2</a:t>
            </a:r>
            <a:r>
              <a:rPr lang="fa-IR" b="0" i="0" smtClean="0">
                <a:solidFill>
                  <a:srgbClr val="000000"/>
                </a:solidFill>
                <a:effectLst/>
                <a:latin typeface="BMitra"/>
                <a:cs typeface="B Zar" panose="00000400000000000000" pitchFamily="2" charset="-78"/>
              </a:rPr>
              <a:t>اما چگونه ميتوان از تجربه زنانه سخن گفت يا درباره آن نوشت؟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825625"/>
            <a:ext cx="2995054" cy="2225870"/>
          </a:xfrm>
          <a:prstGeom prst="rect">
            <a:avLst/>
          </a:prstGeom>
        </p:spPr>
      </p:pic>
    </p:spTree>
    <p:extLst>
      <p:ext uri="{BB962C8B-B14F-4D97-AF65-F5344CB8AC3E}">
        <p14:creationId xmlns:p14="http://schemas.microsoft.com/office/powerpoint/2010/main" val="19315003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400">
                <a:solidFill>
                  <a:srgbClr val="000000"/>
                </a:solidFill>
                <a:latin typeface="BMitra"/>
                <a:cs typeface="B Zar" panose="00000400000000000000" pitchFamily="2" charset="-78"/>
              </a:rPr>
              <a:t>به نظر كريستينا كروسـبي </a:t>
            </a:r>
            <a:r>
              <a:rPr lang="fa-IR" sz="2400">
                <a:solidFill>
                  <a:srgbClr val="000000"/>
                </a:solidFill>
                <a:latin typeface="BMitra"/>
                <a:cs typeface="B Zar" panose="00000400000000000000" pitchFamily="2" charset="-78"/>
              </a:rPr>
              <a:t>،</a:t>
            </a:r>
            <a:r>
              <a:rPr lang="fa-IR" sz="1200" smtClean="0">
                <a:solidFill>
                  <a:srgbClr val="000000"/>
                </a:solidFill>
                <a:latin typeface="BMitra"/>
                <a:cs typeface="B Zar" panose="00000400000000000000" pitchFamily="2" charset="-78"/>
              </a:rPr>
              <a:t>3</a:t>
            </a:r>
            <a:r>
              <a:rPr lang="fa-IR" sz="2400" smtClean="0">
                <a:solidFill>
                  <a:srgbClr val="000000"/>
                </a:solidFill>
                <a:latin typeface="BMitra"/>
                <a:cs typeface="B Zar" panose="00000400000000000000" pitchFamily="2" charset="-78"/>
              </a:rPr>
              <a:t>زنـاني مانند </a:t>
            </a:r>
            <a:r>
              <a:rPr lang="fa-IR" sz="2400">
                <a:solidFill>
                  <a:srgbClr val="000000"/>
                </a:solidFill>
                <a:latin typeface="BMitra"/>
                <a:cs typeface="B Zar" panose="00000400000000000000" pitchFamily="2" charset="-78"/>
              </a:rPr>
              <a:t>الين شوالتر ،</a:t>
            </a:r>
            <a:r>
              <a:rPr lang="fa-IR" sz="1200">
                <a:solidFill>
                  <a:srgbClr val="000000"/>
                </a:solidFill>
                <a:latin typeface="BMitra"/>
                <a:cs typeface="B Zar" panose="00000400000000000000" pitchFamily="2" charset="-78"/>
              </a:rPr>
              <a:t>4</a:t>
            </a:r>
            <a:r>
              <a:rPr lang="fa-IR" sz="2400">
                <a:solidFill>
                  <a:srgbClr val="000000"/>
                </a:solidFill>
                <a:latin typeface="BMitra"/>
                <a:cs typeface="B Zar" panose="00000400000000000000" pitchFamily="2" charset="-78"/>
              </a:rPr>
              <a:t>ساندرا گيلبرت </a:t>
            </a:r>
            <a:r>
              <a:rPr lang="fa-IR" sz="1200">
                <a:solidFill>
                  <a:srgbClr val="000000"/>
                </a:solidFill>
                <a:latin typeface="BMitra"/>
                <a:cs typeface="B Zar" panose="00000400000000000000" pitchFamily="2" charset="-78"/>
              </a:rPr>
              <a:t>5</a:t>
            </a:r>
            <a:r>
              <a:rPr lang="fa-IR" sz="2400">
                <a:solidFill>
                  <a:srgbClr val="000000"/>
                </a:solidFill>
                <a:latin typeface="BMitra"/>
                <a:cs typeface="B Zar" panose="00000400000000000000" pitchFamily="2" charset="-78"/>
              </a:rPr>
              <a:t>و سوزان گوبار</a:t>
            </a:r>
            <a:r>
              <a:rPr lang="fa-IR" sz="1200">
                <a:solidFill>
                  <a:srgbClr val="000000"/>
                </a:solidFill>
                <a:latin typeface="BMitra"/>
                <a:cs typeface="B Zar" panose="00000400000000000000" pitchFamily="2" charset="-78"/>
              </a:rPr>
              <a:t>6</a:t>
            </a:r>
            <a:r>
              <a:rPr lang="fa-IR" sz="2400">
                <a:solidFill>
                  <a:srgbClr val="000000"/>
                </a:solidFill>
                <a:latin typeface="BMitra"/>
                <a:cs typeface="B Zar" panose="00000400000000000000" pitchFamily="2" charset="-78"/>
              </a:rPr>
              <a:t>؛ در درجه اول همگي بر اين نكته تأكيد دارنـد </a:t>
            </a:r>
            <a:r>
              <a:rPr lang="fa-IR" sz="2400">
                <a:solidFill>
                  <a:srgbClr val="000000"/>
                </a:solidFill>
                <a:latin typeface="BMitra"/>
                <a:cs typeface="B Zar" panose="00000400000000000000" pitchFamily="2" charset="-78"/>
              </a:rPr>
              <a:t>كـه </a:t>
            </a:r>
            <a:r>
              <a:rPr lang="fa-IR" sz="2400" smtClean="0">
                <a:solidFill>
                  <a:srgbClr val="000000"/>
                </a:solidFill>
                <a:latin typeface="BMitra"/>
                <a:cs typeface="B Zar" panose="00000400000000000000" pitchFamily="2" charset="-78"/>
              </a:rPr>
              <a:t>زنـان مرد </a:t>
            </a:r>
            <a:r>
              <a:rPr lang="fa-IR" sz="2400">
                <a:solidFill>
                  <a:srgbClr val="000000"/>
                </a:solidFill>
                <a:latin typeface="BMitra"/>
                <a:cs typeface="B Zar" panose="00000400000000000000" pitchFamily="2" charset="-78"/>
              </a:rPr>
              <a:t>نيستند و لذا براي ديدن زنان در تاريخ لازم است كه قادر به تشخيص تجربه بنياديني باشـيم </a:t>
            </a:r>
            <a:r>
              <a:rPr lang="fa-IR" sz="2400">
                <a:solidFill>
                  <a:srgbClr val="000000"/>
                </a:solidFill>
                <a:latin typeface="BMitra"/>
                <a:cs typeface="B Zar" panose="00000400000000000000" pitchFamily="2" charset="-78"/>
              </a:rPr>
              <a:t>كـه </a:t>
            </a:r>
            <a:r>
              <a:rPr lang="fa-IR" sz="2400" smtClean="0">
                <a:solidFill>
                  <a:srgbClr val="000000"/>
                </a:solidFill>
                <a:latin typeface="BMitra"/>
                <a:cs typeface="B Zar" panose="00000400000000000000" pitchFamily="2" charset="-78"/>
              </a:rPr>
              <a:t>همـه زنان </a:t>
            </a:r>
            <a:r>
              <a:rPr lang="fa-IR" sz="2400">
                <a:solidFill>
                  <a:srgbClr val="000000"/>
                </a:solidFill>
                <a:latin typeface="BMitra"/>
                <a:cs typeface="B Zar" panose="00000400000000000000" pitchFamily="2" charset="-78"/>
              </a:rPr>
              <a:t>را به لحاظ اين كه براي تاريخ »</a:t>
            </a:r>
            <a:r>
              <a:rPr lang="fa-IR" sz="2400" b="1">
                <a:solidFill>
                  <a:srgbClr val="FF0000"/>
                </a:solidFill>
                <a:latin typeface="BMitra"/>
                <a:cs typeface="B Zar" panose="00000400000000000000" pitchFamily="2" charset="-78"/>
              </a:rPr>
              <a:t>ديگري</a:t>
            </a:r>
            <a:r>
              <a:rPr lang="fa-IR" sz="2400">
                <a:solidFill>
                  <a:srgbClr val="000000"/>
                </a:solidFill>
                <a:latin typeface="BMitra"/>
                <a:cs typeface="B Zar" panose="00000400000000000000" pitchFamily="2" charset="-78"/>
              </a:rPr>
              <a:t>« بودهاند، متحد ميكند... چنين خوانشي ديگر تاريخ </a:t>
            </a:r>
            <a:r>
              <a:rPr lang="fa-IR" sz="2400">
                <a:solidFill>
                  <a:srgbClr val="000000"/>
                </a:solidFill>
                <a:latin typeface="BMitra"/>
                <a:cs typeface="B Zar" panose="00000400000000000000" pitchFamily="2" charset="-78"/>
              </a:rPr>
              <a:t>را </a:t>
            </a:r>
            <a:r>
              <a:rPr lang="fa-IR" sz="2400" smtClean="0">
                <a:solidFill>
                  <a:srgbClr val="000000"/>
                </a:solidFill>
                <a:latin typeface="BMitra"/>
                <a:cs typeface="B Zar" panose="00000400000000000000" pitchFamily="2" charset="-78"/>
              </a:rPr>
              <a:t>بهمثابـه حقيقتي </a:t>
            </a:r>
            <a:r>
              <a:rPr lang="fa-IR" sz="2400">
                <a:solidFill>
                  <a:srgbClr val="000000"/>
                </a:solidFill>
                <a:latin typeface="BMitra"/>
                <a:cs typeface="B Zar" panose="00000400000000000000" pitchFamily="2" charset="-78"/>
              </a:rPr>
              <a:t>ساخته مردان درنظر نميگيرد و آن را تنها با كارهاي مردان تعريف نميكند... چنين ايدهاي </a:t>
            </a:r>
            <a:r>
              <a:rPr lang="fa-IR" sz="2400">
                <a:solidFill>
                  <a:srgbClr val="000000"/>
                </a:solidFill>
                <a:latin typeface="BMitra"/>
                <a:cs typeface="B Zar" panose="00000400000000000000" pitchFamily="2" charset="-78"/>
              </a:rPr>
              <a:t>است </a:t>
            </a:r>
            <a:r>
              <a:rPr lang="fa-IR" sz="2400" smtClean="0">
                <a:solidFill>
                  <a:srgbClr val="000000"/>
                </a:solidFill>
                <a:latin typeface="BMitra"/>
                <a:cs typeface="B Zar" panose="00000400000000000000" pitchFamily="2" charset="-78"/>
              </a:rPr>
              <a:t>كه زنان </a:t>
            </a:r>
            <a:r>
              <a:rPr lang="fa-IR" sz="2400">
                <a:solidFill>
                  <a:srgbClr val="000000"/>
                </a:solidFill>
                <a:latin typeface="BMitra"/>
                <a:cs typeface="B Zar" panose="00000400000000000000" pitchFamily="2" charset="-78"/>
              </a:rPr>
              <a:t>را بسان مقوله واحدي مفهومسازي ميكند كه در كار تاريخي مانند حلقهاي مـرتبط ديـده </a:t>
            </a:r>
            <a:r>
              <a:rPr lang="fa-IR" sz="2400">
                <a:solidFill>
                  <a:srgbClr val="000000"/>
                </a:solidFill>
                <a:latin typeface="BMitra"/>
                <a:cs typeface="B Zar" panose="00000400000000000000" pitchFamily="2" charset="-78"/>
              </a:rPr>
              <a:t>مـيشـوند </a:t>
            </a:r>
            <a:r>
              <a:rPr lang="fa-IR" sz="2400" smtClean="0">
                <a:solidFill>
                  <a:srgbClr val="000000"/>
                </a:solidFill>
                <a:latin typeface="BMitra"/>
                <a:cs typeface="B Zar" panose="00000400000000000000" pitchFamily="2" charset="-78"/>
              </a:rPr>
              <a:t>و تضمين </a:t>
            </a:r>
            <a:r>
              <a:rPr lang="fa-IR" sz="2400">
                <a:solidFill>
                  <a:srgbClr val="000000"/>
                </a:solidFill>
                <a:latin typeface="BMitra"/>
                <a:cs typeface="B Zar" panose="00000400000000000000" pitchFamily="2" charset="-78"/>
              </a:rPr>
              <a:t>ميكند كه زنان در هرجا و هر فرهنگي مشابه هستند</a:t>
            </a:r>
            <a:r>
              <a:rPr lang="fa-IR" sz="2400">
                <a:solidFill>
                  <a:srgbClr val="000000"/>
                </a:solidFill>
                <a:latin typeface="BMitra"/>
                <a:cs typeface="B Zar" panose="00000400000000000000" pitchFamily="2" charset="-78"/>
              </a:rPr>
              <a:t>. </a:t>
            </a:r>
            <a:endParaRPr lang="fa-IR"/>
          </a:p>
        </p:txBody>
      </p:sp>
      <p:sp>
        <p:nvSpPr>
          <p:cNvPr id="4" name="Flowchart: Process 3"/>
          <p:cNvSpPr/>
          <p:nvPr/>
        </p:nvSpPr>
        <p:spPr>
          <a:xfrm>
            <a:off x="1280160" y="4290646"/>
            <a:ext cx="2672862" cy="1266092"/>
          </a:xfrm>
          <a:prstGeom prst="flowChartProcess">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latin typeface="BMitra"/>
                <a:cs typeface="B Zar" panose="00000400000000000000" pitchFamily="2" charset="-78"/>
              </a:rPr>
              <a:t>مفهومسازي</a:t>
            </a:r>
            <a:endParaRPr lang="fa-IR" b="1">
              <a:solidFill>
                <a:srgbClr val="FF0000"/>
              </a:solidFill>
            </a:endParaRPr>
          </a:p>
        </p:txBody>
      </p:sp>
    </p:spTree>
    <p:extLst>
      <p:ext uri="{BB962C8B-B14F-4D97-AF65-F5344CB8AC3E}">
        <p14:creationId xmlns:p14="http://schemas.microsoft.com/office/powerpoint/2010/main" val="37053829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400">
                <a:solidFill>
                  <a:srgbClr val="000000"/>
                </a:solidFill>
                <a:latin typeface="BMitra"/>
                <a:cs typeface="B Zar" panose="00000400000000000000" pitchFamily="2" charset="-78"/>
              </a:rPr>
              <a:t>درعينحال كروسبي به نقد ديـدگاههـاي آدره لرد </a:t>
            </a:r>
            <a:r>
              <a:rPr lang="fa-IR" sz="1200">
                <a:solidFill>
                  <a:srgbClr val="000000"/>
                </a:solidFill>
                <a:latin typeface="BMitra"/>
                <a:cs typeface="B Zar" panose="00000400000000000000" pitchFamily="2" charset="-78"/>
              </a:rPr>
              <a:t>7</a:t>
            </a:r>
            <a:r>
              <a:rPr lang="fa-IR" sz="2400">
                <a:solidFill>
                  <a:srgbClr val="000000"/>
                </a:solidFill>
                <a:latin typeface="BMitra"/>
                <a:cs typeface="B Zar" panose="00000400000000000000" pitchFamily="2" charset="-78"/>
              </a:rPr>
              <a:t>ميپردازد كه تفاوتهاي ميان زنان را ناديده ميگيرد و </a:t>
            </a:r>
            <a:r>
              <a:rPr lang="fa-IR" sz="2400">
                <a:solidFill>
                  <a:srgbClr val="000000"/>
                </a:solidFill>
                <a:latin typeface="BMitra"/>
                <a:cs typeface="B Zar" panose="00000400000000000000" pitchFamily="2" charset="-78"/>
              </a:rPr>
              <a:t>آنها </a:t>
            </a:r>
            <a:r>
              <a:rPr lang="fa-IR" sz="2400" smtClean="0">
                <a:solidFill>
                  <a:srgbClr val="000000"/>
                </a:solidFill>
                <a:latin typeface="BMitra"/>
                <a:cs typeface="B Zar" panose="00000400000000000000" pitchFamily="2" charset="-78"/>
              </a:rPr>
              <a:t>را بياهميت </a:t>
            </a:r>
            <a:r>
              <a:rPr lang="fa-IR" sz="2400">
                <a:solidFill>
                  <a:srgbClr val="000000"/>
                </a:solidFill>
                <a:latin typeface="BMitra"/>
                <a:cs typeface="B Zar" panose="00000400000000000000" pitchFamily="2" charset="-78"/>
              </a:rPr>
              <a:t>تلقي ميكند. به نظر كروسـبي، وحدت زنانه تنها از طريق درك و قبول تفاوتهاي نژادي، طبقاتي، </a:t>
            </a:r>
            <a:r>
              <a:rPr lang="fa-IR" sz="2400">
                <a:solidFill>
                  <a:srgbClr val="000000"/>
                </a:solidFill>
                <a:latin typeface="BMitra"/>
                <a:cs typeface="B Zar" panose="00000400000000000000" pitchFamily="2" charset="-78"/>
              </a:rPr>
              <a:t>سني </a:t>
            </a:r>
            <a:r>
              <a:rPr lang="fa-IR" sz="2400" smtClean="0">
                <a:solidFill>
                  <a:srgbClr val="000000"/>
                </a:solidFill>
                <a:latin typeface="BMitra"/>
                <a:cs typeface="B Zar" panose="00000400000000000000" pitchFamily="2" charset="-78"/>
              </a:rPr>
              <a:t>و همه </a:t>
            </a:r>
            <a:r>
              <a:rPr lang="fa-IR" sz="2400">
                <a:solidFill>
                  <a:srgbClr val="000000"/>
                </a:solidFill>
                <a:latin typeface="BMitra"/>
                <a:cs typeface="B Zar" panose="00000400000000000000" pitchFamily="2" charset="-78"/>
              </a:rPr>
              <a:t>تفاوتهاي ديگري كه زنـان را تقسيم ميكنند، حاصل ميشود. ديان الم </a:t>
            </a:r>
            <a:r>
              <a:rPr lang="fa-IR" sz="1200">
                <a:solidFill>
                  <a:srgbClr val="000000"/>
                </a:solidFill>
                <a:latin typeface="BMitra"/>
                <a:cs typeface="B Zar" panose="00000400000000000000" pitchFamily="2" charset="-78"/>
              </a:rPr>
              <a:t>8</a:t>
            </a:r>
            <a:r>
              <a:rPr lang="fa-IR" sz="2400">
                <a:solidFill>
                  <a:srgbClr val="000000"/>
                </a:solidFill>
                <a:latin typeface="BMitra"/>
                <a:cs typeface="B Zar" panose="00000400000000000000" pitchFamily="2" charset="-78"/>
              </a:rPr>
              <a:t>بحثهاي كروسبي را </a:t>
            </a:r>
            <a:r>
              <a:rPr lang="fa-IR" sz="2400">
                <a:solidFill>
                  <a:srgbClr val="000000"/>
                </a:solidFill>
                <a:latin typeface="BMitra"/>
                <a:cs typeface="B Zar" panose="00000400000000000000" pitchFamily="2" charset="-78"/>
              </a:rPr>
              <a:t>چنين </a:t>
            </a:r>
            <a:r>
              <a:rPr lang="fa-IR" sz="2400" smtClean="0">
                <a:solidFill>
                  <a:srgbClr val="000000"/>
                </a:solidFill>
                <a:latin typeface="BMitra"/>
                <a:cs typeface="B Zar" panose="00000400000000000000" pitchFamily="2" charset="-78"/>
              </a:rPr>
              <a:t>جمعبندي ميكند </a:t>
            </a:r>
            <a:r>
              <a:rPr lang="fa-IR" sz="2400">
                <a:solidFill>
                  <a:srgbClr val="000000"/>
                </a:solidFill>
                <a:latin typeface="BMitra"/>
                <a:cs typeface="B Zar" panose="00000400000000000000" pitchFamily="2" charset="-78"/>
              </a:rPr>
              <a:t>كه تـاريخ زنانـه، تاريخي واحد نيست؛ ادعاي تاريخ واحد، مستلزم انكار ناقص بودن </a:t>
            </a:r>
            <a:r>
              <a:rPr lang="fa-IR" sz="2400">
                <a:solidFill>
                  <a:srgbClr val="000000"/>
                </a:solidFill>
                <a:latin typeface="BMitra"/>
                <a:cs typeface="B Zar" panose="00000400000000000000" pitchFamily="2" charset="-78"/>
              </a:rPr>
              <a:t>همه </a:t>
            </a:r>
            <a:r>
              <a:rPr lang="fa-IR" sz="2400" smtClean="0">
                <a:solidFill>
                  <a:srgbClr val="000000"/>
                </a:solidFill>
                <a:latin typeface="BMitra"/>
                <a:cs typeface="B Zar" panose="00000400000000000000" pitchFamily="2" charset="-78"/>
              </a:rPr>
              <a:t>روايـتهـاي تـاريخي </a:t>
            </a:r>
            <a:r>
              <a:rPr lang="fa-IR" sz="2400">
                <a:solidFill>
                  <a:srgbClr val="000000"/>
                </a:solidFill>
                <a:latin typeface="BMitra"/>
                <a:cs typeface="B Zar" panose="00000400000000000000" pitchFamily="2" charset="-78"/>
              </a:rPr>
              <a:t>اسـت ):1994 .(35 </a:t>
            </a:r>
            <a:r>
              <a:rPr lang="fa-IR" sz="2400">
                <a:solidFill>
                  <a:srgbClr val="000000"/>
                </a:solidFill>
                <a:latin typeface="BMitra"/>
                <a:cs typeface="B Zar" panose="00000400000000000000" pitchFamily="2" charset="-78"/>
              </a:rPr>
              <a:t>-</a:t>
            </a:r>
            <a:r>
              <a:rPr lang="fa-IR" sz="2400" smtClean="0">
                <a:solidFill>
                  <a:srgbClr val="000000"/>
                </a:solidFill>
                <a:latin typeface="BMitra"/>
                <a:cs typeface="B Zar" panose="00000400000000000000" pitchFamily="2" charset="-78"/>
              </a:rPr>
              <a:t>37</a:t>
            </a:r>
          </a:p>
          <a:p>
            <a:pPr lvl="0" algn="just"/>
            <a:endParaRPr lang="fa-IR">
              <a:solidFill>
                <a:prstClr val="black"/>
              </a:solidFill>
            </a:endParaRPr>
          </a:p>
        </p:txBody>
      </p:sp>
      <p:sp>
        <p:nvSpPr>
          <p:cNvPr id="4" name="Flowchart: Process 3"/>
          <p:cNvSpPr/>
          <p:nvPr/>
        </p:nvSpPr>
        <p:spPr>
          <a:xfrm>
            <a:off x="838200" y="3798277"/>
            <a:ext cx="3123028" cy="150524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latin typeface="BMitra"/>
                <a:cs typeface="B Zar" panose="00000400000000000000" pitchFamily="2" charset="-78"/>
              </a:rPr>
              <a:t>انكار ناقص بودن</a:t>
            </a:r>
            <a:endParaRPr lang="fa-IR" b="1">
              <a:solidFill>
                <a:srgbClr val="FF0000"/>
              </a:solidFill>
            </a:endParaRPr>
          </a:p>
        </p:txBody>
      </p:sp>
    </p:spTree>
    <p:extLst>
      <p:ext uri="{BB962C8B-B14F-4D97-AF65-F5344CB8AC3E}">
        <p14:creationId xmlns:p14="http://schemas.microsoft.com/office/powerpoint/2010/main" val="13228092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ل هوكس (1990) 1و پاتريشيا هيل كالينز (1990) 2نيز اين گفتهها را تكرار ميكنند. به نظر آنان هويت هويت زنانه نميتواند تماماً تغيير كند. بلكه تفاوتها در چنين هويتي بهنحوي مستقل در نظر گرفته ميشوند كه ميتواند دانشي را توليد كند كه به قبول »وجود و امكان يكپارچگي با دانشهايي از نقطـهنظـرات ديگـر بپردازد« )اولري،  63 :1997به نقل از اولسون،  .(2000</a:t>
            </a:r>
          </a:p>
          <a:p>
            <a:pPr algn="just"/>
            <a:endParaRPr lang="fa-IR">
              <a:cs typeface="B Zar" panose="00000400000000000000" pitchFamily="2" charset="-78"/>
            </a:endParaRPr>
          </a:p>
        </p:txBody>
      </p:sp>
      <p:sp>
        <p:nvSpPr>
          <p:cNvPr id="4" name="Flowchart: Process 3"/>
          <p:cNvSpPr/>
          <p:nvPr/>
        </p:nvSpPr>
        <p:spPr>
          <a:xfrm>
            <a:off x="838200" y="4001294"/>
            <a:ext cx="2560320" cy="126609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smtClean="0">
                <a:solidFill>
                  <a:srgbClr val="FF0000"/>
                </a:solidFill>
                <a:cs typeface="B Zar" panose="00000400000000000000" pitchFamily="2" charset="-78"/>
              </a:rPr>
              <a:t>هویت زنانه</a:t>
            </a:r>
            <a:endParaRPr lang="fa-IR" sz="2400" b="1">
              <a:solidFill>
                <a:srgbClr val="FF0000"/>
              </a:solidFill>
              <a:cs typeface="B Zar" panose="00000400000000000000" pitchFamily="2" charset="-78"/>
            </a:endParaRPr>
          </a:p>
        </p:txBody>
      </p:sp>
    </p:spTree>
    <p:extLst>
      <p:ext uri="{BB962C8B-B14F-4D97-AF65-F5344CB8AC3E}">
        <p14:creationId xmlns:p14="http://schemas.microsoft.com/office/powerpoint/2010/main" val="25947665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نتيجه اين بحث اين است كه عليرغم اذعان داشـتن به وجود تفاوتهاي قابلتوجه در انديشه زنانه، ميتوانيم از »نمونه آرماني «3تحـت عنـوان »تجربـه زنانـه« سخن بگوييم كه اگرچه بر روي طيفي قرار ميگيرد، اما داراي شباهتها و انسجامهـايي منطقـي اسـت كـه موجب ميشود آن را ذيل يك عنوان كلي بگنجانيم. با توجه به قبول اصول كلي فوق؛ يعني از سويي قبـول مفهومي تحت عنوان تجربه زنانه و از سويي ديگر پذيرش تفاوتهاي منطقي موجود در آن، اكنون وقـت آن رسيده است كه از چگونگي نوشتن از تجربه زنانه و ثبت تاريخ زنانه توسط آن سخن بگوييم</a:t>
            </a:r>
          </a:p>
          <a:p>
            <a:endParaRPr lang="fa-IR"/>
          </a:p>
        </p:txBody>
      </p:sp>
      <p:sp>
        <p:nvSpPr>
          <p:cNvPr id="4" name="Flowchart: Process 3"/>
          <p:cNvSpPr/>
          <p:nvPr/>
        </p:nvSpPr>
        <p:spPr>
          <a:xfrm>
            <a:off x="942536" y="4487594"/>
            <a:ext cx="3108960" cy="122388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شباهتها و انسجامهـايي منطقـي</a:t>
            </a:r>
            <a:endParaRPr lang="fa-IR" b="1">
              <a:solidFill>
                <a:srgbClr val="FF0000"/>
              </a:solidFill>
            </a:endParaRPr>
          </a:p>
        </p:txBody>
      </p:sp>
    </p:spTree>
    <p:extLst>
      <p:ext uri="{BB962C8B-B14F-4D97-AF65-F5344CB8AC3E}">
        <p14:creationId xmlns:p14="http://schemas.microsoft.com/office/powerpoint/2010/main" val="3792689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يكي از نويسندگاني كه درباره نوشتار زنانه مطالبي را به رشته تحرير درآورده، هلن سيو </a:t>
            </a:r>
            <a:r>
              <a:rPr lang="fa-IR" sz="1400" b="0" i="0" smtClean="0">
                <a:solidFill>
                  <a:srgbClr val="000000"/>
                </a:solidFill>
                <a:effectLst/>
                <a:latin typeface="BMitra"/>
                <a:cs typeface="B Zar" panose="00000400000000000000" pitchFamily="2" charset="-78"/>
              </a:rPr>
              <a:t>4</a:t>
            </a:r>
            <a:r>
              <a:rPr lang="fa-IR" b="0" i="0" smtClean="0">
                <a:solidFill>
                  <a:srgbClr val="000000"/>
                </a:solidFill>
                <a:effectLst/>
                <a:latin typeface="BMitra"/>
                <a:cs typeface="B Zar" panose="00000400000000000000" pitchFamily="2" charset="-78"/>
              </a:rPr>
              <a:t>اسـت. در دهـه ،1970سيو آغاز به نوشتن درباره رابطه جنسيت و زبان كرد. ديدگاه فراساختارگرايي وي، او را بـر ايـن بـاور داشت كه جنسيت مستقيماً بر نحوه ارتباط و مشاركت افراد در جامعه تأثير مينهد )به نقل از دائـر</a:t>
            </a:r>
            <a:r>
              <a:rPr lang="fa-IR" sz="1600" b="0" i="0" smtClean="0">
                <a:solidFill>
                  <a:srgbClr val="000000"/>
                </a:solidFill>
                <a:effectLst/>
                <a:latin typeface="Arial" panose="020B0604020202020204" pitchFamily="34" charset="0"/>
                <a:cs typeface="B Zar" panose="00000400000000000000" pitchFamily="2" charset="-78"/>
              </a:rPr>
              <a:t>ة </a:t>
            </a:r>
            <a:r>
              <a:rPr lang="fa-IR" b="0" i="0" smtClean="0">
                <a:solidFill>
                  <a:srgbClr val="000000"/>
                </a:solidFill>
                <a:effectLst/>
                <a:latin typeface="BMitra"/>
                <a:cs typeface="B Zar" panose="00000400000000000000" pitchFamily="2" charset="-78"/>
              </a:rPr>
              <a:t>المعـارف اينترنتي ويكيپيديا.( به نظر سيو، در زمانه حاضر، تعريف عملكرد نوشتار زنانه دچار نوعي عدم امكـان اسـت، ناممكنياي كه تا ابد ادامه خواهد داشت، نوشتار زنانه را نميتوان نظريهبندي، محصور يا نشانهگذاري كـرد و البته اين بدان معنا نيست كه چنين نوشتاري وجود ندارد )سيو، 1975به نقـل از بليـت و سـلرز، .(18 :2004</a:t>
            </a:r>
          </a:p>
          <a:p>
            <a:pPr algn="just"/>
            <a:r>
              <a:rPr lang="fa-IR" b="0" i="0" smtClean="0">
                <a:solidFill>
                  <a:srgbClr val="000000"/>
                </a:solidFill>
                <a:effectLst/>
                <a:latin typeface="BMitra"/>
                <a:cs typeface="B Zar" panose="00000400000000000000" pitchFamily="2" charset="-78"/>
              </a:rPr>
              <a:t/>
            </a:r>
            <a:br>
              <a:rPr lang="fa-IR" b="0" i="0" smtClean="0">
                <a:solidFill>
                  <a:srgbClr val="000000"/>
                </a:solidFill>
                <a:effectLst/>
                <a:latin typeface="BMitra"/>
                <a:cs typeface="B Zar" panose="00000400000000000000" pitchFamily="2" charset="-78"/>
              </a:rPr>
            </a:b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237957" y="4614203"/>
            <a:ext cx="3249637" cy="130829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ديدگاه فراساختارگرايي</a:t>
            </a:r>
            <a:endParaRPr lang="fa-IR" b="1">
              <a:solidFill>
                <a:srgbClr val="FF0000"/>
              </a:solidFill>
            </a:endParaRPr>
          </a:p>
        </p:txBody>
      </p:sp>
    </p:spTree>
    <p:extLst>
      <p:ext uri="{BB962C8B-B14F-4D97-AF65-F5344CB8AC3E}">
        <p14:creationId xmlns:p14="http://schemas.microsoft.com/office/powerpoint/2010/main" val="458201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400">
                <a:solidFill>
                  <a:srgbClr val="000000"/>
                </a:solidFill>
                <a:latin typeface="BMitra"/>
                <a:cs typeface="B Zar" panose="00000400000000000000" pitchFamily="2" charset="-78"/>
              </a:rPr>
              <a:t>اين جمله كه بسيار نقلقول شده، عليرغم سادگي فريبنده آن، در قلب انديشه سيو قرار دارد. </a:t>
            </a:r>
            <a:r>
              <a:rPr lang="fa-IR" sz="2400">
                <a:solidFill>
                  <a:srgbClr val="000000"/>
                </a:solidFill>
                <a:latin typeface="BMitra"/>
                <a:cs typeface="B Zar" panose="00000400000000000000" pitchFamily="2" charset="-78"/>
              </a:rPr>
              <a:t>راههاي </a:t>
            </a:r>
            <a:r>
              <a:rPr lang="fa-IR" sz="2400" smtClean="0">
                <a:solidFill>
                  <a:srgbClr val="000000"/>
                </a:solidFill>
                <a:latin typeface="BMitra"/>
                <a:cs typeface="B Zar" panose="00000400000000000000" pitchFamily="2" charset="-78"/>
              </a:rPr>
              <a:t>زيـادي براي </a:t>
            </a:r>
            <a:r>
              <a:rPr lang="fa-IR" sz="2400">
                <a:solidFill>
                  <a:srgbClr val="000000"/>
                </a:solidFill>
                <a:latin typeface="BMitra"/>
                <a:cs typeface="B Zar" panose="00000400000000000000" pitchFamily="2" charset="-78"/>
              </a:rPr>
              <a:t>قرائت آثار سيو وجود دارد، اما احتمالاً معنادارترين واژه براي سيو، همان واژه »عملكـرد« اسـت</a:t>
            </a:r>
            <a:r>
              <a:rPr lang="fa-IR" sz="2400">
                <a:solidFill>
                  <a:srgbClr val="000000"/>
                </a:solidFill>
                <a:latin typeface="BMitra"/>
                <a:cs typeface="B Zar" panose="00000400000000000000" pitchFamily="2" charset="-78"/>
              </a:rPr>
              <a:t>. </a:t>
            </a:r>
            <a:r>
              <a:rPr lang="fa-IR" sz="2400" smtClean="0">
                <a:solidFill>
                  <a:srgbClr val="000000"/>
                </a:solidFill>
                <a:latin typeface="BMitra"/>
                <a:cs typeface="B Zar" panose="00000400000000000000" pitchFamily="2" charset="-78"/>
              </a:rPr>
              <a:t>كسـي نميتواند </a:t>
            </a:r>
            <a:r>
              <a:rPr lang="fa-IR" sz="2400">
                <a:solidFill>
                  <a:srgbClr val="000000"/>
                </a:solidFill>
                <a:latin typeface="BMitra"/>
                <a:cs typeface="B Zar" panose="00000400000000000000" pitchFamily="2" charset="-78"/>
              </a:rPr>
              <a:t>بگويد كه نوشتار زنانه چه چيزي است، بلكه صرفاً ميتوان ديد كه ايـن نوشـتار در ادبيـات </a:t>
            </a:r>
            <a:r>
              <a:rPr lang="fa-IR" sz="2400">
                <a:solidFill>
                  <a:srgbClr val="000000"/>
                </a:solidFill>
                <a:latin typeface="BMitra"/>
                <a:cs typeface="B Zar" panose="00000400000000000000" pitchFamily="2" charset="-78"/>
              </a:rPr>
              <a:t>بـه </a:t>
            </a:r>
            <a:r>
              <a:rPr lang="fa-IR" sz="2400" smtClean="0">
                <a:solidFill>
                  <a:srgbClr val="000000"/>
                </a:solidFill>
                <a:latin typeface="BMitra"/>
                <a:cs typeface="B Zar" panose="00000400000000000000" pitchFamily="2" charset="-78"/>
              </a:rPr>
              <a:t>چـه صورتي </a:t>
            </a:r>
            <a:r>
              <a:rPr lang="fa-IR" sz="2400">
                <a:solidFill>
                  <a:srgbClr val="000000"/>
                </a:solidFill>
                <a:latin typeface="BMitra"/>
                <a:cs typeface="B Zar" panose="00000400000000000000" pitchFamily="2" charset="-78"/>
              </a:rPr>
              <a:t>درميآيد، بايد نسبت به اين نوشتار رويكردي تجربي داشت )همان: .(</a:t>
            </a:r>
            <a:endParaRPr lang="fa-IR"/>
          </a:p>
        </p:txBody>
      </p:sp>
      <p:sp>
        <p:nvSpPr>
          <p:cNvPr id="5" name="Flowchart: Process 4"/>
          <p:cNvSpPr/>
          <p:nvPr/>
        </p:nvSpPr>
        <p:spPr>
          <a:xfrm>
            <a:off x="1477108" y="3784209"/>
            <a:ext cx="3010486" cy="137863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latin typeface="BMitra"/>
                <a:cs typeface="B Zar" panose="00000400000000000000" pitchFamily="2" charset="-78"/>
              </a:rPr>
              <a:t>رويكردي تجربي</a:t>
            </a:r>
            <a:endParaRPr lang="fa-IR" b="1">
              <a:solidFill>
                <a:srgbClr val="FF0000"/>
              </a:solidFill>
            </a:endParaRPr>
          </a:p>
        </p:txBody>
      </p:sp>
    </p:spTree>
    <p:extLst>
      <p:ext uri="{BB962C8B-B14F-4D97-AF65-F5344CB8AC3E}">
        <p14:creationId xmlns:p14="http://schemas.microsoft.com/office/powerpoint/2010/main" val="34829656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3582620" y="1825625"/>
            <a:ext cx="7771179" cy="4351338"/>
          </a:xfrm>
        </p:spPr>
        <p:txBody>
          <a:bodyPr/>
          <a:lstStyle/>
          <a:p>
            <a:pPr algn="just"/>
            <a:r>
              <a:rPr lang="fa-IR" b="0" i="0" smtClean="0">
                <a:solidFill>
                  <a:srgbClr val="000000"/>
                </a:solidFill>
                <a:effectLst/>
                <a:latin typeface="BMitra"/>
                <a:cs typeface="B Zar" panose="00000400000000000000" pitchFamily="2" charset="-78"/>
              </a:rPr>
              <a:t>لوسي ايريگاري ،</a:t>
            </a:r>
            <a:r>
              <a:rPr lang="fa-IR" sz="1400" b="0" i="0" smtClean="0">
                <a:solidFill>
                  <a:srgbClr val="000000"/>
                </a:solidFill>
                <a:effectLst/>
                <a:latin typeface="BMitra"/>
                <a:cs typeface="B Zar" panose="00000400000000000000" pitchFamily="2" charset="-78"/>
              </a:rPr>
              <a:t>5</a:t>
            </a:r>
            <a:r>
              <a:rPr lang="fa-IR" b="0" i="0" smtClean="0">
                <a:solidFill>
                  <a:srgbClr val="000000"/>
                </a:solidFill>
                <a:effectLst/>
                <a:latin typeface="BMitra"/>
                <a:cs typeface="B Zar" panose="00000400000000000000" pitchFamily="2" charset="-78"/>
              </a:rPr>
              <a:t>نظريهپرداز ديگري است كه بيان ميكند زنان ميتوانند ذات زيستي يگانه و كنترل بـرخويش را با ابداع و به كارگيري زباني زنانه از طريق نوشتن متـون زنانـه بـازپس گيرنـد.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pic>
        <p:nvPicPr>
          <p:cNvPr id="6" name="Picture 5"/>
          <p:cNvPicPr>
            <a:picLocks noChangeAspect="1"/>
          </p:cNvPicPr>
          <p:nvPr/>
        </p:nvPicPr>
        <p:blipFill>
          <a:blip r:embed="rId2"/>
          <a:stretch>
            <a:fillRect/>
          </a:stretch>
        </p:blipFill>
        <p:spPr>
          <a:xfrm>
            <a:off x="695408" y="2000507"/>
            <a:ext cx="2887212" cy="2000787"/>
          </a:xfrm>
          <a:prstGeom prst="rect">
            <a:avLst/>
          </a:prstGeom>
        </p:spPr>
      </p:pic>
      <p:sp>
        <p:nvSpPr>
          <p:cNvPr id="7" name="Flowchart: Process 6"/>
          <p:cNvSpPr/>
          <p:nvPr/>
        </p:nvSpPr>
        <p:spPr>
          <a:xfrm>
            <a:off x="760380" y="4712676"/>
            <a:ext cx="2757268" cy="132236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ذات زيستي يگانه</a:t>
            </a:r>
            <a:endParaRPr lang="fa-IR" b="1">
              <a:solidFill>
                <a:srgbClr val="FF0000"/>
              </a:solidFill>
            </a:endParaRPr>
          </a:p>
        </p:txBody>
      </p:sp>
    </p:spTree>
    <p:extLst>
      <p:ext uri="{BB962C8B-B14F-4D97-AF65-F5344CB8AC3E}">
        <p14:creationId xmlns:p14="http://schemas.microsoft.com/office/powerpoint/2010/main" val="26164640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Mitra"/>
                <a:cs typeface="B Zar" panose="00000400000000000000" pitchFamily="2" charset="-78"/>
              </a:rPr>
              <a:t>از </a:t>
            </a:r>
            <a:r>
              <a:rPr lang="fa-IR">
                <a:solidFill>
                  <a:srgbClr val="000000"/>
                </a:solidFill>
                <a:latin typeface="BMitra"/>
                <a:cs typeface="B Zar" panose="00000400000000000000" pitchFamily="2" charset="-78"/>
              </a:rPr>
              <a:t>كارهـاي </a:t>
            </a:r>
            <a:r>
              <a:rPr lang="fa-IR" smtClean="0">
                <a:solidFill>
                  <a:srgbClr val="000000"/>
                </a:solidFill>
                <a:latin typeface="BMitra"/>
                <a:cs typeface="B Zar" panose="00000400000000000000" pitchFamily="2" charset="-78"/>
              </a:rPr>
              <a:t>لوسـي</a:t>
            </a:r>
            <a:r>
              <a:rPr lang="fa-IR" b="0" i="0" smtClean="0">
                <a:solidFill>
                  <a:srgbClr val="000000"/>
                </a:solidFill>
                <a:effectLst/>
                <a:latin typeface="BMitra"/>
                <a:cs typeface="B Zar" panose="00000400000000000000" pitchFamily="2" charset="-78"/>
              </a:rPr>
              <a:t>ايريگاري، يعنـي همـان كسـي كـه فضـاي پيشـانمادين يـا تجـارب زنانـه غيرقابـل درك بـراي مـردان را نظريهپردازي كرد، روشي روانكاوانه و فلسفي در درك تفاوتهاي زنان به وجود آمد. ايريگـاري راه واسـازي فلسفه غربي را دنبال ميكرد. اين فلسفهاي است كه از منظر قرائت ايريگـاري، نظـم مردانـه و ادعاهـاي آن مبني بر اصالت شخص و عامليت يگانه را دنبال ميكند. بدين معنا است كـه گفتـه مـيشـود فلسـفه غربـي نرينهمحور است. ايريگاري، زنانگي را به عنوان طرد برساختي فلسفه مـورد بررسـي قـرار داد.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417255"/>
            <a:ext cx="2841674" cy="125202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طرد برساختي</a:t>
            </a:r>
            <a:endParaRPr lang="fa-IR" b="1">
              <a:solidFill>
                <a:srgbClr val="FF0000"/>
              </a:solidFill>
            </a:endParaRPr>
          </a:p>
        </p:txBody>
      </p:sp>
    </p:spTree>
    <p:extLst>
      <p:ext uri="{BB962C8B-B14F-4D97-AF65-F5344CB8AC3E}">
        <p14:creationId xmlns:p14="http://schemas.microsoft.com/office/powerpoint/2010/main" val="3628588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prstClr val="black"/>
                </a:solidFill>
                <a:cs typeface="B Zar" panose="00000400000000000000" pitchFamily="2" charset="-78"/>
              </a:rPr>
              <a:t>تجربيات اين زنان ذيل شش مفهوم دستهبندي شده است كه عبارتند از</a:t>
            </a:r>
            <a:r>
              <a:rPr lang="fa-IR" sz="2600">
                <a:solidFill>
                  <a:prstClr val="black"/>
                </a:solidFill>
                <a:cs typeface="B Zar" panose="00000400000000000000" pitchFamily="2" charset="-78"/>
              </a:rPr>
              <a:t>؛ </a:t>
            </a:r>
            <a:r>
              <a:rPr lang="fa-IR" sz="2600" smtClean="0">
                <a:solidFill>
                  <a:prstClr val="black"/>
                </a:solidFill>
                <a:cs typeface="B Zar" panose="00000400000000000000" pitchFamily="2" charset="-78"/>
              </a:rPr>
              <a:t>تجربه ازجاكندگي</a:t>
            </a:r>
            <a:r>
              <a:rPr lang="fa-IR" sz="2600">
                <a:solidFill>
                  <a:prstClr val="black"/>
                </a:solidFill>
                <a:cs typeface="B Zar" panose="00000400000000000000" pitchFamily="2" charset="-78"/>
              </a:rPr>
              <a:t>، انفجار در ساختار خانواده، تغيير در خويشتن زنانه، تجربه بدن زنانه، تعليق </a:t>
            </a:r>
            <a:r>
              <a:rPr lang="fa-IR" sz="2600">
                <a:solidFill>
                  <a:prstClr val="black"/>
                </a:solidFill>
                <a:cs typeface="B Zar" panose="00000400000000000000" pitchFamily="2" charset="-78"/>
              </a:rPr>
              <a:t>و </a:t>
            </a:r>
            <a:r>
              <a:rPr lang="fa-IR" sz="2600" smtClean="0">
                <a:solidFill>
                  <a:prstClr val="black"/>
                </a:solidFill>
                <a:cs typeface="B Zar" panose="00000400000000000000" pitchFamily="2" charset="-78"/>
              </a:rPr>
              <a:t>تجربه، بازجايگيري </a:t>
            </a:r>
            <a:r>
              <a:rPr lang="fa-IR" sz="2600">
                <a:solidFill>
                  <a:prstClr val="black"/>
                </a:solidFill>
                <a:cs typeface="B Zar" panose="00000400000000000000" pitchFamily="2" charset="-78"/>
              </a:rPr>
              <a:t>در زندگي روزمره. اين كار با كمك بررسي و تحليل حدود هجده خاطره از اين </a:t>
            </a:r>
            <a:r>
              <a:rPr lang="fa-IR" sz="2600">
                <a:solidFill>
                  <a:prstClr val="black"/>
                </a:solidFill>
                <a:cs typeface="B Zar" panose="00000400000000000000" pitchFamily="2" charset="-78"/>
              </a:rPr>
              <a:t>زنان </a:t>
            </a:r>
            <a:r>
              <a:rPr lang="fa-IR" sz="2600" smtClean="0">
                <a:solidFill>
                  <a:prstClr val="black"/>
                </a:solidFill>
                <a:cs typeface="B Zar" panose="00000400000000000000" pitchFamily="2" charset="-78"/>
              </a:rPr>
              <a:t>انجام شده </a:t>
            </a:r>
            <a:r>
              <a:rPr lang="fa-IR" sz="2600">
                <a:solidFill>
                  <a:prstClr val="black"/>
                </a:solidFill>
                <a:cs typeface="B Zar" panose="00000400000000000000" pitchFamily="2" charset="-78"/>
              </a:rPr>
              <a:t>و بر آن است كه تجربه زنانه از جنگ، تجربهاي ويژه و در خور تأمل بوده و دربردارنده </a:t>
            </a:r>
            <a:r>
              <a:rPr lang="fa-IR" sz="2600">
                <a:solidFill>
                  <a:prstClr val="black"/>
                </a:solidFill>
                <a:cs typeface="B Zar" panose="00000400000000000000" pitchFamily="2" charset="-78"/>
              </a:rPr>
              <a:t>ابعاد </a:t>
            </a:r>
            <a:r>
              <a:rPr lang="fa-IR" sz="2600" smtClean="0">
                <a:solidFill>
                  <a:prstClr val="black"/>
                </a:solidFill>
                <a:cs typeface="B Zar" panose="00000400000000000000" pitchFamily="2" charset="-78"/>
              </a:rPr>
              <a:t>تازهاي از </a:t>
            </a:r>
            <a:r>
              <a:rPr lang="fa-IR" sz="2600">
                <a:solidFill>
                  <a:prstClr val="black"/>
                </a:solidFill>
                <a:cs typeface="B Zar" panose="00000400000000000000" pitchFamily="2" charset="-78"/>
              </a:rPr>
              <a:t>اين پديده اجتماعي است كه كمتر مورد بازبيني واقع شدهاند</a:t>
            </a:r>
            <a:endParaRPr lang="fa-IR"/>
          </a:p>
        </p:txBody>
      </p:sp>
      <p:sp>
        <p:nvSpPr>
          <p:cNvPr id="4" name="Flowchart: Process 3"/>
          <p:cNvSpPr/>
          <p:nvPr/>
        </p:nvSpPr>
        <p:spPr>
          <a:xfrm>
            <a:off x="838200" y="3859797"/>
            <a:ext cx="3248167" cy="135112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cs typeface="B Zar" panose="00000400000000000000" pitchFamily="2" charset="-78"/>
              </a:rPr>
              <a:t>تجربه زنانه از جنگ</a:t>
            </a:r>
            <a:endParaRPr lang="fa-IR" b="1">
              <a:solidFill>
                <a:srgbClr val="FF0000"/>
              </a:solidFill>
            </a:endParaRPr>
          </a:p>
        </p:txBody>
      </p:sp>
    </p:spTree>
    <p:extLst>
      <p:ext uri="{BB962C8B-B14F-4D97-AF65-F5344CB8AC3E}">
        <p14:creationId xmlns:p14="http://schemas.microsoft.com/office/powerpoint/2010/main" val="34626139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Mitra"/>
                <a:cs typeface="B Zar" panose="00000400000000000000" pitchFamily="2" charset="-78"/>
              </a:rPr>
              <a:t>يعنـي در ايـن فلسفه زن جوهري به ذات خود نيست، بلكه چيزي است كه طـرد شـده اسـت و زنـانگي بـه عنـوان چيـزي غيرقابل انديشيدن و </a:t>
            </a:r>
            <a:r>
              <a:rPr lang="fa-IR" sz="2600">
                <a:solidFill>
                  <a:srgbClr val="000000"/>
                </a:solidFill>
                <a:latin typeface="BMitra"/>
                <a:cs typeface="B Zar" panose="00000400000000000000" pitchFamily="2" charset="-78"/>
              </a:rPr>
              <a:t>غيرقابل </a:t>
            </a:r>
            <a:r>
              <a:rPr lang="fa-IR" sz="2600" smtClean="0">
                <a:solidFill>
                  <a:srgbClr val="000000"/>
                </a:solidFill>
                <a:latin typeface="BMitra"/>
                <a:cs typeface="B Zar" panose="00000400000000000000" pitchFamily="2" charset="-78"/>
              </a:rPr>
              <a:t>بازنمايي شدن </a:t>
            </a:r>
            <a:r>
              <a:rPr lang="fa-IR" sz="2600">
                <a:solidFill>
                  <a:srgbClr val="000000"/>
                </a:solidFill>
                <a:latin typeface="BMitra"/>
                <a:cs typeface="B Zar" panose="00000400000000000000" pitchFamily="2" charset="-78"/>
              </a:rPr>
              <a:t>درك ميشود )مگر آن كه وجودي منفي در گفتمان نرينهمحـور باشد.( در تلاش براي قرائت متون فلسفي به دليل غايبان اين متون، ايريگاري با اين مشكل مواجه شـد كـه در تلاش براي نقادي فلسفه به دليل مواردي كه به طرد آن ميپردازد، دقيقاً از همان زبـان فلسـفه اسـتفاده ميكند</a:t>
            </a:r>
            <a:r>
              <a:rPr lang="fa-IR" sz="2600">
                <a:solidFill>
                  <a:srgbClr val="000000"/>
                </a:solidFill>
                <a:latin typeface="BMitra"/>
                <a:cs typeface="B Zar" panose="00000400000000000000" pitchFamily="2" charset="-78"/>
              </a:rPr>
              <a:t>. </a:t>
            </a:r>
            <a:endParaRPr lang="fa-IR"/>
          </a:p>
        </p:txBody>
      </p:sp>
      <p:sp>
        <p:nvSpPr>
          <p:cNvPr id="4" name="Flowchart: Process 3"/>
          <p:cNvSpPr/>
          <p:nvPr/>
        </p:nvSpPr>
        <p:spPr>
          <a:xfrm>
            <a:off x="838200" y="4001294"/>
            <a:ext cx="2658794" cy="112541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BMitra"/>
                <a:cs typeface="B Zar" panose="00000400000000000000" pitchFamily="2" charset="-78"/>
              </a:rPr>
              <a:t>بازنمايي شدن</a:t>
            </a:r>
            <a:endParaRPr lang="fa-IR" b="1">
              <a:solidFill>
                <a:srgbClr val="FF0000"/>
              </a:solidFill>
            </a:endParaRPr>
          </a:p>
        </p:txBody>
      </p:sp>
    </p:spTree>
    <p:extLst>
      <p:ext uri="{BB962C8B-B14F-4D97-AF65-F5344CB8AC3E}">
        <p14:creationId xmlns:p14="http://schemas.microsoft.com/office/powerpoint/2010/main" val="8960869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a:solidFill>
                  <a:srgbClr val="000000"/>
                </a:solidFill>
                <a:latin typeface="BMitra"/>
                <a:cs typeface="B Zar" panose="00000400000000000000" pitchFamily="2" charset="-78"/>
              </a:rPr>
              <a:t>استراتژي او تقليد كردن گفتمان فلسفه، يعني استناد بدان و صحبت با زبان آن، ولي به شيوهاي بـود كه قابليت فلسفه در مطرح كردن ادعاهايش را زير سؤال ببرد. سخن زنانه، تنها بدين سبب از نرينـهمحـوري تقليد ميكند كه آنچه را اين گفتمان مخفي كرده، افشا كند )ايريگاري، 1985ب به نقل از باركر، .(</a:t>
            </a:r>
            <a:endParaRPr lang="fa-IR">
              <a:solidFill>
                <a:prstClr val="black"/>
              </a:solidFill>
            </a:endParaRPr>
          </a:p>
          <a:p>
            <a:endParaRPr lang="fa-IR"/>
          </a:p>
        </p:txBody>
      </p:sp>
      <p:sp>
        <p:nvSpPr>
          <p:cNvPr id="4" name="Flowchart: Process 3"/>
          <p:cNvSpPr/>
          <p:nvPr/>
        </p:nvSpPr>
        <p:spPr>
          <a:xfrm>
            <a:off x="1041010" y="3587261"/>
            <a:ext cx="2433711" cy="120982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BMitra"/>
                <a:cs typeface="B Zar" panose="00000400000000000000" pitchFamily="2" charset="-78"/>
              </a:rPr>
              <a:t>گفتمان</a:t>
            </a:r>
            <a:endParaRPr lang="fa-IR" b="1">
              <a:solidFill>
                <a:srgbClr val="FF0000"/>
              </a:solidFill>
            </a:endParaRPr>
          </a:p>
        </p:txBody>
      </p:sp>
    </p:spTree>
    <p:extLst>
      <p:ext uri="{BB962C8B-B14F-4D97-AF65-F5344CB8AC3E}">
        <p14:creationId xmlns:p14="http://schemas.microsoft.com/office/powerpoint/2010/main" val="15194128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3362178" y="1825625"/>
            <a:ext cx="7991622" cy="4351338"/>
          </a:xfrm>
        </p:spPr>
        <p:txBody>
          <a:bodyPr>
            <a:normAutofit lnSpcReduction="10000"/>
          </a:bodyPr>
          <a:lstStyle/>
          <a:p>
            <a:pPr algn="just"/>
            <a:r>
              <a:rPr lang="fa-IR" b="0" i="0" smtClean="0">
                <a:solidFill>
                  <a:srgbClr val="000000"/>
                </a:solidFill>
                <a:effectLst/>
                <a:latin typeface="BMitra"/>
                <a:cs typeface="B Zar" panose="00000400000000000000" pitchFamily="2" charset="-78"/>
              </a:rPr>
              <a:t>سومين نظريهپرداز، فريگا هاگ ،</a:t>
            </a:r>
            <a:r>
              <a:rPr lang="fa-IR" sz="1400" b="0" i="0" smtClean="0">
                <a:solidFill>
                  <a:srgbClr val="000000"/>
                </a:solidFill>
                <a:effectLst/>
                <a:latin typeface="BMitra"/>
                <a:cs typeface="B Zar" panose="00000400000000000000" pitchFamily="2" charset="-78"/>
              </a:rPr>
              <a:t>1</a:t>
            </a:r>
            <a:r>
              <a:rPr lang="fa-IR" b="0" i="0" smtClean="0">
                <a:solidFill>
                  <a:srgbClr val="000000"/>
                </a:solidFill>
                <a:effectLst/>
                <a:latin typeface="BMitra"/>
                <a:cs typeface="B Zar" panose="00000400000000000000" pitchFamily="2" charset="-78"/>
              </a:rPr>
              <a:t>است. اين مسأله كه هاگ، تحت تأثير انديشه فوكـويي اسـت، موجـب ميشود كه وي از تأكيد بر متون نوشتاري براي واسازي باستانشناسيهاي اعمال اجتماعي ستمگرانه نسبت به زنان استفاده كند. وي با استفاده از ديدگاه فوكويي، چنين استدلال ميكند كـه اگـر گروهـي از زنـان بـه واسازي هويت خود از طريق حافظه و نوشتار اقدام كنند، آزادي آنان ممكن خواهـد بـود. بـه گمـان وي نيـز نوشتن متون زنانه، ميتواند راهي براي رها شدن از گفتمانهاي غالب مردانه باشـد. بنـابراين در اينجـا هـم شاهكليد نجات؛ متون نوشتاري، ايماژهاي ذهني و آگاهي زنانه هستند )كاستلنوو </a:t>
            </a:r>
            <a:r>
              <a:rPr lang="fa-IR" sz="1400" b="0" i="0" smtClean="0">
                <a:solidFill>
                  <a:srgbClr val="000000"/>
                </a:solidFill>
                <a:effectLst/>
                <a:latin typeface="BMitra"/>
                <a:cs typeface="B Zar" panose="00000400000000000000" pitchFamily="2" charset="-78"/>
              </a:rPr>
              <a:t>2</a:t>
            </a:r>
            <a:r>
              <a:rPr lang="fa-IR" b="0" i="0" smtClean="0">
                <a:solidFill>
                  <a:srgbClr val="000000"/>
                </a:solidFill>
                <a:effectLst/>
                <a:latin typeface="BMitra"/>
                <a:cs typeface="B Zar" panose="00000400000000000000" pitchFamily="2" charset="-78"/>
              </a:rPr>
              <a:t>و گاتري.(</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599048" y="1825625"/>
            <a:ext cx="2899691" cy="2000787"/>
          </a:xfrm>
          <a:prstGeom prst="rect">
            <a:avLst/>
          </a:prstGeom>
        </p:spPr>
      </p:pic>
      <p:sp>
        <p:nvSpPr>
          <p:cNvPr id="5" name="Flowchart: Process 4"/>
          <p:cNvSpPr/>
          <p:nvPr/>
        </p:nvSpPr>
        <p:spPr>
          <a:xfrm rot="10800000" flipH="1" flipV="1">
            <a:off x="770791" y="5218523"/>
            <a:ext cx="2419644" cy="95844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ايماژهاي ذهني و آگاهي زنانه</a:t>
            </a:r>
            <a:endParaRPr lang="fa-IR" b="1">
              <a:solidFill>
                <a:srgbClr val="FF0000"/>
              </a:solidFill>
            </a:endParaRPr>
          </a:p>
        </p:txBody>
      </p:sp>
    </p:spTree>
    <p:extLst>
      <p:ext uri="{BB962C8B-B14F-4D97-AF65-F5344CB8AC3E}">
        <p14:creationId xmlns:p14="http://schemas.microsoft.com/office/powerpoint/2010/main" val="23025358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Mitra"/>
                <a:cs typeface="B Zar" panose="00000400000000000000" pitchFamily="2" charset="-78"/>
              </a:rPr>
              <a:t>مسأله مردانگي تاريخ، مسألهاي است كه در مورد تاريخ كشور ما نيز مصـداق دارد. در واقـع بايـد بـدين مسأله اذعان كنيم كه تاريخ بيشتر درباره مردان نوشته شده و تجارب زنانه را چون اموري غيرقابل اعتنـا بـه دست فراموشي سپرده است. تاريخ ما به شهادت خودش در طول قرنها... تاريخي مذكر بـوده اسـت؛ يعنـي </a:t>
            </a:r>
            <a:r>
              <a:rPr lang="fa-IR" b="1" i="0" smtClean="0">
                <a:solidFill>
                  <a:srgbClr val="FF0000"/>
                </a:solidFill>
                <a:effectLst/>
                <a:latin typeface="BMitra"/>
                <a:cs typeface="B Zar" panose="00000400000000000000" pitchFamily="2" charset="-78"/>
              </a:rPr>
              <a:t>تاريخي</a:t>
            </a:r>
            <a:r>
              <a:rPr lang="fa-IR" b="0" i="0" smtClean="0">
                <a:solidFill>
                  <a:srgbClr val="000000"/>
                </a:solidFill>
                <a:effectLst/>
                <a:latin typeface="BMitra"/>
                <a:cs typeface="B Zar" panose="00000400000000000000" pitchFamily="2" charset="-78"/>
              </a:rPr>
              <a:t> بوده است كه هميشه مرد، ماجراهاي مردانه، زور و ستمها و عدل و عطوفتهاي مردانه، نيكـيهـا و</a:t>
            </a:r>
            <a:r>
              <a:rPr lang="fa-IR" smtClean="0">
                <a:cs typeface="B Zar" panose="00000400000000000000" pitchFamily="2" charset="-78"/>
              </a:rPr>
              <a:t> </a:t>
            </a:r>
            <a:r>
              <a:rPr lang="fa-IR">
                <a:solidFill>
                  <a:srgbClr val="000000"/>
                </a:solidFill>
                <a:latin typeface="BMitra"/>
                <a:cs typeface="B Zar" panose="00000400000000000000" pitchFamily="2" charset="-78"/>
              </a:rPr>
              <a:t>بديها، محبتها و پلشتيهاي مردانه بر آن حاكم بودهاند. زن در آن نقشي نداشته است و به همين </a:t>
            </a:r>
            <a:r>
              <a:rPr lang="fa-IR">
                <a:solidFill>
                  <a:srgbClr val="000000"/>
                </a:solidFill>
                <a:latin typeface="BMitra"/>
                <a:cs typeface="B Zar" panose="00000400000000000000" pitchFamily="2" charset="-78"/>
              </a:rPr>
              <a:t>دليـل </a:t>
            </a:r>
            <a:r>
              <a:rPr lang="fa-IR" smtClean="0">
                <a:solidFill>
                  <a:srgbClr val="000000"/>
                </a:solidFill>
                <a:latin typeface="BMitra"/>
                <a:cs typeface="B Zar" panose="00000400000000000000" pitchFamily="2" charset="-78"/>
              </a:rPr>
              <a:t>از عوامل </a:t>
            </a:r>
            <a:r>
              <a:rPr lang="fa-IR">
                <a:solidFill>
                  <a:srgbClr val="000000"/>
                </a:solidFill>
                <a:latin typeface="BMitra"/>
                <a:cs typeface="B Zar" panose="00000400000000000000" pitchFamily="2" charset="-78"/>
              </a:rPr>
              <a:t>مؤنث در اين تاريخ چندان خبري نيست ... و حقيقت اين است كه زن ايراني در گذشـته </a:t>
            </a:r>
            <a:r>
              <a:rPr lang="fa-IR">
                <a:solidFill>
                  <a:srgbClr val="000000"/>
                </a:solidFill>
                <a:latin typeface="BMitra"/>
                <a:cs typeface="B Zar" panose="00000400000000000000" pitchFamily="2" charset="-78"/>
              </a:rPr>
              <a:t>عمـلاً </a:t>
            </a:r>
            <a:r>
              <a:rPr lang="fa-IR" smtClean="0">
                <a:solidFill>
                  <a:srgbClr val="000000"/>
                </a:solidFill>
                <a:latin typeface="BMitra"/>
                <a:cs typeface="B Zar" panose="00000400000000000000" pitchFamily="2" charset="-78"/>
              </a:rPr>
              <a:t>وجـود خارجي </a:t>
            </a:r>
            <a:r>
              <a:rPr lang="fa-IR">
                <a:solidFill>
                  <a:srgbClr val="000000"/>
                </a:solidFill>
                <a:latin typeface="BMitra"/>
                <a:cs typeface="B Zar" panose="00000400000000000000" pitchFamily="2" charset="-78"/>
              </a:rPr>
              <a:t>نداشته است و اگر وجود خارجي داشته، بيشباهت بـه تصـاوير روي پوشـيده در </a:t>
            </a:r>
            <a:r>
              <a:rPr lang="fa-IR">
                <a:solidFill>
                  <a:srgbClr val="000000"/>
                </a:solidFill>
                <a:latin typeface="BMitra"/>
                <a:cs typeface="B Zar" panose="00000400000000000000" pitchFamily="2" charset="-78"/>
              </a:rPr>
              <a:t>شـمايل </a:t>
            </a:r>
            <a:r>
              <a:rPr lang="fa-IR" smtClean="0">
                <a:solidFill>
                  <a:srgbClr val="000000"/>
                </a:solidFill>
                <a:latin typeface="BMitra"/>
                <a:cs typeface="B Zar" panose="00000400000000000000" pitchFamily="2" charset="-78"/>
              </a:rPr>
              <a:t>دوره گردهـا نبوده </a:t>
            </a:r>
            <a:r>
              <a:rPr lang="fa-IR">
                <a:solidFill>
                  <a:srgbClr val="000000"/>
                </a:solidFill>
                <a:latin typeface="BMitra"/>
                <a:cs typeface="B Zar" panose="00000400000000000000" pitchFamily="2" charset="-78"/>
              </a:rPr>
              <a:t>است</a:t>
            </a:r>
            <a:endParaRPr lang="fa-IR">
              <a:cs typeface="B Zar" panose="00000400000000000000" pitchFamily="2" charset="-78"/>
            </a:endParaRPr>
          </a:p>
        </p:txBody>
      </p:sp>
    </p:spTree>
    <p:extLst>
      <p:ext uri="{BB962C8B-B14F-4D97-AF65-F5344CB8AC3E}">
        <p14:creationId xmlns:p14="http://schemas.microsoft.com/office/powerpoint/2010/main" val="42057079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 نقابي ... </a:t>
            </a:r>
            <a:r>
              <a:rPr lang="fa-IR" sz="1400" b="0" i="0" smtClean="0">
                <a:solidFill>
                  <a:srgbClr val="000000"/>
                </a:solidFill>
                <a:effectLst/>
                <a:latin typeface="BMitra"/>
                <a:cs typeface="B Zar" panose="00000400000000000000" pitchFamily="2" charset="-78"/>
              </a:rPr>
              <a:t>1</a:t>
            </a:r>
            <a:r>
              <a:rPr lang="fa-IR" b="0" i="0" smtClean="0">
                <a:solidFill>
                  <a:srgbClr val="000000"/>
                </a:solidFill>
                <a:effectLst/>
                <a:latin typeface="BMitra"/>
                <a:cs typeface="B Zar" panose="00000400000000000000" pitchFamily="2" charset="-78"/>
              </a:rPr>
              <a:t>در طول تاريخ ايران صـورت ايـن زن را پنهـان كـرده اسـت ... نبـودن زن در صـحنه</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اجتماع، روابط اجتماعي را ناقص جلوه ميدهد و از خلال روابط ناقص نميتوان به جهانبيني كامل اجتماعي دست يافت )براهني، بيتا: .</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956604" y="3376246"/>
            <a:ext cx="3362178" cy="167405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جهانبيني كامل اجتماعي</a:t>
            </a:r>
            <a:endParaRPr lang="fa-IR" b="1">
              <a:solidFill>
                <a:srgbClr val="FF0000"/>
              </a:solidFill>
            </a:endParaRPr>
          </a:p>
        </p:txBody>
      </p:sp>
    </p:spTree>
    <p:extLst>
      <p:ext uri="{BB962C8B-B14F-4D97-AF65-F5344CB8AC3E}">
        <p14:creationId xmlns:p14="http://schemas.microsoft.com/office/powerpoint/2010/main" val="39246729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بنابراين به نظر ميرسد كه ما نيز با نگارش تاريخ زنانه موافق و بدان نيازمنديم. اما از ميان سـه رويكـرد رايج در زمينه نگارش اين تاريخ به رويكرد سوم تمسك ميجوييم. يعني تجربيات تاريخي زنانه را بـهنحـوي منحصربهفرد تلقي كرده و بدون اين كه درصدد مقايسه آنها با تجربيات مردان برآييم، تنها قصـد بازنويسـي اين تجربيات را داريم. اما به دليل قوت </a:t>
            </a:r>
            <a:r>
              <a:rPr lang="fa-IR" b="1" i="0" smtClean="0">
                <a:solidFill>
                  <a:srgbClr val="FF0000"/>
                </a:solidFill>
                <a:effectLst/>
                <a:latin typeface="BMitra"/>
                <a:cs typeface="B Zar" panose="00000400000000000000" pitchFamily="2" charset="-78"/>
              </a:rPr>
              <a:t>سنت شفاهي</a:t>
            </a:r>
            <a:r>
              <a:rPr lang="fa-IR" b="0" i="0" smtClean="0">
                <a:solidFill>
                  <a:srgbClr val="000000"/>
                </a:solidFill>
                <a:effectLst/>
                <a:latin typeface="BMitra"/>
                <a:cs typeface="B Zar" panose="00000400000000000000" pitchFamily="2" charset="-78"/>
              </a:rPr>
              <a:t> در فرهنگ ما، تعدادي از خاطرات بـه صـورت شـفاهي طرح شده است.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6119976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400">
                <a:solidFill>
                  <a:srgbClr val="000000"/>
                </a:solidFill>
                <a:latin typeface="BMitra"/>
                <a:cs typeface="B Zar" panose="00000400000000000000" pitchFamily="2" charset="-78"/>
              </a:rPr>
              <a:t>تعداد خاطراتي كه نهايتاً استفاده شد، 18مورد بود كه تنها سه مورد آن، يعني </a:t>
            </a:r>
            <a:r>
              <a:rPr lang="fa-IR" sz="2400">
                <a:solidFill>
                  <a:srgbClr val="000000"/>
                </a:solidFill>
                <a:latin typeface="BMitra"/>
                <a:cs typeface="B Zar" panose="00000400000000000000" pitchFamily="2" charset="-78"/>
              </a:rPr>
              <a:t>يكشـنبه </a:t>
            </a:r>
            <a:r>
              <a:rPr lang="fa-IR" sz="2400" smtClean="0">
                <a:solidFill>
                  <a:srgbClr val="000000"/>
                </a:solidFill>
                <a:latin typeface="BMitra"/>
                <a:cs typeface="B Zar" panose="00000400000000000000" pitchFamily="2" charset="-78"/>
              </a:rPr>
              <a:t>آخـر )خـاطرات </a:t>
            </a:r>
            <a:r>
              <a:rPr lang="fa-IR" sz="2400">
                <a:solidFill>
                  <a:srgbClr val="000000"/>
                </a:solidFill>
                <a:latin typeface="BMitra"/>
                <a:cs typeface="B Zar" panose="00000400000000000000" pitchFamily="2" charset="-78"/>
              </a:rPr>
              <a:t>معصـومه رامهرمـزي(، كفـشهـاي </a:t>
            </a:r>
            <a:r>
              <a:rPr lang="fa-IR" sz="2400">
                <a:solidFill>
                  <a:srgbClr val="000000"/>
                </a:solidFill>
                <a:latin typeface="BMitra"/>
                <a:cs typeface="B Zar" panose="00000400000000000000" pitchFamily="2" charset="-78"/>
              </a:rPr>
              <a:t>سـرگردان </a:t>
            </a:r>
            <a:r>
              <a:rPr lang="fa-IR" sz="2400" smtClean="0">
                <a:solidFill>
                  <a:srgbClr val="000000"/>
                </a:solidFill>
                <a:latin typeface="BMitra"/>
                <a:cs typeface="B Zar" panose="00000400000000000000" pitchFamily="2" charset="-78"/>
              </a:rPr>
              <a:t>(خـاطرات </a:t>
            </a:r>
            <a:r>
              <a:rPr lang="fa-IR" sz="2400">
                <a:solidFill>
                  <a:srgbClr val="000000"/>
                </a:solidFill>
                <a:latin typeface="BMitra"/>
                <a:cs typeface="B Zar" panose="00000400000000000000" pitchFamily="2" charset="-78"/>
              </a:rPr>
              <a:t>سـهيلا </a:t>
            </a:r>
            <a:r>
              <a:rPr lang="fa-IR" sz="2400" smtClean="0">
                <a:solidFill>
                  <a:srgbClr val="000000"/>
                </a:solidFill>
                <a:latin typeface="BMitra"/>
                <a:cs typeface="B Zar" panose="00000400000000000000" pitchFamily="2" charset="-78"/>
              </a:rPr>
              <a:t>فرجـامفـر) </a:t>
            </a:r>
            <a:r>
              <a:rPr lang="fa-IR" sz="2400">
                <a:solidFill>
                  <a:srgbClr val="000000"/>
                </a:solidFill>
                <a:latin typeface="BMitra"/>
                <a:cs typeface="B Zar" panose="00000400000000000000" pitchFamily="2" charset="-78"/>
              </a:rPr>
              <a:t>و كنـار رود خـي</a:t>
            </a:r>
            <a:r>
              <a:rPr lang="fa-IR" sz="2400">
                <a:solidFill>
                  <a:srgbClr val="000000"/>
                </a:solidFill>
                <a:latin typeface="BMitra"/>
                <a:cs typeface="B Zar" panose="00000400000000000000" pitchFamily="2" charset="-78"/>
              </a:rPr>
              <a:t></a:t>
            </a:r>
            <a:r>
              <a:rPr lang="fa-IR" sz="2400" smtClean="0">
                <a:solidFill>
                  <a:srgbClr val="000000"/>
                </a:solidFill>
                <a:latin typeface="BMitra"/>
                <a:cs typeface="B Zar" panose="00000400000000000000" pitchFamily="2" charset="-78"/>
              </a:rPr>
              <a:t>ن )يادداشتهاي </a:t>
            </a:r>
            <a:r>
              <a:rPr lang="fa-IR" sz="2400">
                <a:solidFill>
                  <a:srgbClr val="000000"/>
                </a:solidFill>
                <a:latin typeface="BMitra"/>
                <a:cs typeface="B Zar" panose="00000400000000000000" pitchFamily="2" charset="-78"/>
              </a:rPr>
              <a:t>روزانه يك مادر(؛ توسط خود زنان به رشته تحرير درآمده و مابقي موارد، بـه </a:t>
            </a:r>
            <a:r>
              <a:rPr lang="fa-IR" sz="2400">
                <a:solidFill>
                  <a:srgbClr val="000000"/>
                </a:solidFill>
                <a:latin typeface="BMitra"/>
                <a:cs typeface="B Zar" panose="00000400000000000000" pitchFamily="2" charset="-78"/>
              </a:rPr>
              <a:t>صـورت </a:t>
            </a:r>
            <a:r>
              <a:rPr lang="fa-IR" sz="2400" smtClean="0">
                <a:solidFill>
                  <a:srgbClr val="000000"/>
                </a:solidFill>
                <a:latin typeface="BMitra"/>
                <a:cs typeface="B Zar" panose="00000400000000000000" pitchFamily="2" charset="-78"/>
              </a:rPr>
              <a:t>شـفاهي توسط </a:t>
            </a:r>
            <a:r>
              <a:rPr lang="fa-IR" sz="2400">
                <a:solidFill>
                  <a:srgbClr val="000000"/>
                </a:solidFill>
                <a:latin typeface="BMitra"/>
                <a:cs typeface="B Zar" panose="00000400000000000000" pitchFamily="2" charset="-78"/>
              </a:rPr>
              <a:t>اين زنان نقل شده و كسان ديگري وظيفه ضبط، پياده كردن و بازنويسي آنها را برعهده داشتهاند</a:t>
            </a:r>
            <a:r>
              <a:rPr lang="fa-IR" sz="2400">
                <a:solidFill>
                  <a:srgbClr val="000000"/>
                </a:solidFill>
                <a:latin typeface="BMitra"/>
                <a:cs typeface="B Zar" panose="00000400000000000000" pitchFamily="2" charset="-78"/>
              </a:rPr>
              <a:t>، </a:t>
            </a:r>
            <a:r>
              <a:rPr lang="fa-IR" sz="2400" smtClean="0">
                <a:solidFill>
                  <a:srgbClr val="000000"/>
                </a:solidFill>
                <a:latin typeface="BMitra"/>
                <a:cs typeface="B Zar" panose="00000400000000000000" pitchFamily="2" charset="-78"/>
              </a:rPr>
              <a:t>امـا همه </a:t>
            </a:r>
            <a:r>
              <a:rPr lang="fa-IR" sz="2400">
                <a:solidFill>
                  <a:srgbClr val="000000"/>
                </a:solidFill>
                <a:latin typeface="BMitra"/>
                <a:cs typeface="B Zar" panose="00000400000000000000" pitchFamily="2" charset="-78"/>
              </a:rPr>
              <a:t>خاطرات پس از بازنويسي توسط خود اين زنان بازخواني و در مواردي تصـحيح شـدهانـد. لـذا </a:t>
            </a:r>
            <a:r>
              <a:rPr lang="fa-IR" sz="2400">
                <a:solidFill>
                  <a:srgbClr val="000000"/>
                </a:solidFill>
                <a:latin typeface="BMitra"/>
                <a:cs typeface="B Zar" panose="00000400000000000000" pitchFamily="2" charset="-78"/>
              </a:rPr>
              <a:t>بـه </a:t>
            </a:r>
            <a:r>
              <a:rPr lang="fa-IR" sz="2400" smtClean="0">
                <a:solidFill>
                  <a:srgbClr val="000000"/>
                </a:solidFill>
                <a:latin typeface="BMitra"/>
                <a:cs typeface="B Zar" panose="00000400000000000000" pitchFamily="2" charset="-78"/>
              </a:rPr>
              <a:t>نظـر ميرسد </a:t>
            </a:r>
            <a:r>
              <a:rPr lang="fa-IR" sz="2400">
                <a:solidFill>
                  <a:srgbClr val="000000"/>
                </a:solidFill>
                <a:latin typeface="BMitra"/>
                <a:cs typeface="B Zar" panose="00000400000000000000" pitchFamily="2" charset="-78"/>
              </a:rPr>
              <a:t>كه اين قابليت را داشته باشند كه از آنها تحت عنوان متون خود اين زنان ياد كنيم</a:t>
            </a:r>
            <a:endParaRPr lang="fa-IR"/>
          </a:p>
        </p:txBody>
      </p:sp>
    </p:spTree>
    <p:extLst>
      <p:ext uri="{BB962C8B-B14F-4D97-AF65-F5344CB8AC3E}">
        <p14:creationId xmlns:p14="http://schemas.microsoft.com/office/powerpoint/2010/main" val="32800724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مسأله </a:t>
            </a:r>
            <a:r>
              <a:rPr lang="fa-IR" b="1" i="0" smtClean="0">
                <a:solidFill>
                  <a:srgbClr val="FF0000"/>
                </a:solidFill>
                <a:effectLst/>
                <a:latin typeface="BMitra"/>
                <a:cs typeface="B Zar" panose="00000400000000000000" pitchFamily="2" charset="-78"/>
              </a:rPr>
              <a:t>مردانگي تاريخ</a:t>
            </a:r>
            <a:r>
              <a:rPr lang="fa-IR" b="0" i="0" smtClean="0">
                <a:solidFill>
                  <a:srgbClr val="000000"/>
                </a:solidFill>
                <a:effectLst/>
                <a:latin typeface="BMitra"/>
                <a:cs typeface="B Zar" panose="00000400000000000000" pitchFamily="2" charset="-78"/>
              </a:rPr>
              <a:t>، مسألهاي است كه در مورد تاريخ كشور ما نيز مصـداق دارد. در واقـع بايـد بـدين مسأله اذعان كنيم كه تاريخ بيشتر درباره مردان نوشته شده و تجارب زنانه را چون اموري غيرقابل اعتنـا بـه دست فراموشي سپرده است. تاريخ ما به شهادت خودش در طول قرنها... تاريخي مذكر بـوده اسـت؛ يعنـي تاريخي بوده است كه هميشه مرد، ماجراهاي مردانه، زور و ستمها و عدل و عطوفتهاي مردانه، نيكـيهـا و</a:t>
            </a:r>
            <a:r>
              <a:rPr lang="fa-IR" smtClean="0">
                <a:cs typeface="B Zar" panose="00000400000000000000" pitchFamily="2" charset="-78"/>
              </a:rPr>
              <a:t> </a:t>
            </a:r>
            <a:r>
              <a:rPr lang="fa-IR">
                <a:solidFill>
                  <a:srgbClr val="000000"/>
                </a:solidFill>
                <a:latin typeface="BMitra"/>
                <a:cs typeface="B Zar" panose="00000400000000000000" pitchFamily="2" charset="-78"/>
              </a:rPr>
              <a:t>ديها، محبتها و پلشتيهاي مردانه بر آن حاكم بودهاند. زن در آن نقشي نداشته است و به همين </a:t>
            </a:r>
            <a:r>
              <a:rPr lang="fa-IR">
                <a:solidFill>
                  <a:srgbClr val="000000"/>
                </a:solidFill>
                <a:latin typeface="BMitra"/>
                <a:cs typeface="B Zar" panose="00000400000000000000" pitchFamily="2" charset="-78"/>
              </a:rPr>
              <a:t>دليـل </a:t>
            </a:r>
            <a:r>
              <a:rPr lang="fa-IR" smtClean="0">
                <a:solidFill>
                  <a:srgbClr val="000000"/>
                </a:solidFill>
                <a:latin typeface="BMitra"/>
                <a:cs typeface="B Zar" panose="00000400000000000000" pitchFamily="2" charset="-78"/>
              </a:rPr>
              <a:t>ازعوامل </a:t>
            </a:r>
            <a:r>
              <a:rPr lang="fa-IR">
                <a:solidFill>
                  <a:srgbClr val="000000"/>
                </a:solidFill>
                <a:latin typeface="BMitra"/>
                <a:cs typeface="B Zar" panose="00000400000000000000" pitchFamily="2" charset="-78"/>
              </a:rPr>
              <a:t>مؤنث در اين تاريخ چندان خبري نيست ... و حقيقت اين است كه زن ايراني در گذشـته </a:t>
            </a:r>
            <a:r>
              <a:rPr lang="fa-IR">
                <a:solidFill>
                  <a:srgbClr val="000000"/>
                </a:solidFill>
                <a:latin typeface="BMitra"/>
                <a:cs typeface="B Zar" panose="00000400000000000000" pitchFamily="2" charset="-78"/>
              </a:rPr>
              <a:t>عمـلاً </a:t>
            </a:r>
            <a:r>
              <a:rPr lang="fa-IR" smtClean="0">
                <a:solidFill>
                  <a:srgbClr val="000000"/>
                </a:solidFill>
                <a:latin typeface="BMitra"/>
                <a:cs typeface="B Zar" panose="00000400000000000000" pitchFamily="2" charset="-78"/>
              </a:rPr>
              <a:t>وجـود خارجي </a:t>
            </a:r>
            <a:r>
              <a:rPr lang="fa-IR">
                <a:solidFill>
                  <a:srgbClr val="000000"/>
                </a:solidFill>
                <a:latin typeface="BMitra"/>
                <a:cs typeface="B Zar" panose="00000400000000000000" pitchFamily="2" charset="-78"/>
              </a:rPr>
              <a:t>نداشته است و اگر وجود خارجي داشته، بيشباهت بـه تصـاوير روي پوشـيده در </a:t>
            </a:r>
            <a:r>
              <a:rPr lang="fa-IR">
                <a:solidFill>
                  <a:srgbClr val="000000"/>
                </a:solidFill>
                <a:latin typeface="BMitra"/>
                <a:cs typeface="B Zar" panose="00000400000000000000" pitchFamily="2" charset="-78"/>
              </a:rPr>
              <a:t>شـمايل </a:t>
            </a:r>
            <a:r>
              <a:rPr lang="fa-IR" smtClean="0">
                <a:solidFill>
                  <a:srgbClr val="000000"/>
                </a:solidFill>
                <a:latin typeface="BMitra"/>
                <a:cs typeface="B Zar" panose="00000400000000000000" pitchFamily="2" charset="-78"/>
              </a:rPr>
              <a:t>دورهگردهـا نبوده </a:t>
            </a:r>
            <a:r>
              <a:rPr lang="fa-IR">
                <a:solidFill>
                  <a:srgbClr val="000000"/>
                </a:solidFill>
                <a:latin typeface="BMitra"/>
                <a:cs typeface="B Zar" panose="00000400000000000000" pitchFamily="2" charset="-78"/>
              </a:rPr>
              <a:t>است</a:t>
            </a:r>
            <a:r>
              <a:rPr lang="fa-IR">
                <a:solidFill>
                  <a:srgbClr val="000000"/>
                </a:solidFill>
                <a:latin typeface="BMitra"/>
                <a:cs typeface="B Zar" panose="00000400000000000000" pitchFamily="2" charset="-78"/>
              </a:rPr>
              <a:t>. </a:t>
            </a:r>
            <a:endParaRPr lang="fa-IR" smtClean="0">
              <a:solidFill>
                <a:srgbClr val="000000"/>
              </a:solidFill>
              <a:latin typeface="BMitra"/>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3604176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نقابي ... </a:t>
            </a:r>
            <a:r>
              <a:rPr lang="fa-IR" sz="1400" b="0" i="0" smtClean="0">
                <a:solidFill>
                  <a:srgbClr val="000000"/>
                </a:solidFill>
                <a:effectLst/>
                <a:latin typeface="BMitra"/>
                <a:cs typeface="B Zar" panose="00000400000000000000" pitchFamily="2" charset="-78"/>
              </a:rPr>
              <a:t>1</a:t>
            </a:r>
            <a:r>
              <a:rPr lang="fa-IR" b="0" i="0" smtClean="0">
                <a:solidFill>
                  <a:srgbClr val="000000"/>
                </a:solidFill>
                <a:effectLst/>
                <a:latin typeface="BMitra"/>
                <a:cs typeface="B Zar" panose="00000400000000000000" pitchFamily="2" charset="-78"/>
              </a:rPr>
              <a:t>در طول تاريخ ايران صـورت ايـن زن را پنهـان كـرده اسـت ... نبـودن زن در صـحنه</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اجتماع، روابط اجتماعي را ناقص جلوه ميدهد و از خلال روابط ناقص نميتوان به جهانبيني كامل اجتماعي دست يافت )براهني، بيتا: .</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252025" y="3629465"/>
            <a:ext cx="2968283" cy="132236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جهانبيني كامل اجتماعي</a:t>
            </a:r>
            <a:endParaRPr lang="fa-IR" b="1">
              <a:solidFill>
                <a:srgbClr val="FF0000"/>
              </a:solidFill>
            </a:endParaRPr>
          </a:p>
        </p:txBody>
      </p:sp>
    </p:spTree>
    <p:extLst>
      <p:ext uri="{BB962C8B-B14F-4D97-AF65-F5344CB8AC3E}">
        <p14:creationId xmlns:p14="http://schemas.microsoft.com/office/powerpoint/2010/main" val="41695624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نابراين به نظر ميرسد كه ما نيز با نگارش تاريخ زنانه موافق و بدان نيازمنديم. اما از ميان سـه رويكـرد رايج در زمينه نگارش اين تاريخ به رويكرد سوم تمسك ميجوييم. يعني تجربيات تاريخي زنانه را بـهنحـوي منحصربهفرد تلقي كرده و بدون اين كه درصدد مقايسه آنها با تجربيات مردان برآييم، تنها قصـد بازنويسـي اين تجربيات را داريم. اما به دليل قوت سنت شفاهي در فرهنگ ما، تعدادي از خاطرات بـه صـورت شـفاهي طرح شده است. </a:t>
            </a:r>
            <a:endParaRPr lang="fa-IR">
              <a:cs typeface="B Zar" panose="00000400000000000000" pitchFamily="2" charset="-78"/>
            </a:endParaRPr>
          </a:p>
        </p:txBody>
      </p:sp>
      <p:sp>
        <p:nvSpPr>
          <p:cNvPr id="4" name="Flowchart: Process 3"/>
          <p:cNvSpPr/>
          <p:nvPr/>
        </p:nvSpPr>
        <p:spPr>
          <a:xfrm>
            <a:off x="1856935" y="4192172"/>
            <a:ext cx="3502856" cy="135049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تجربيات تاريخي زنانه</a:t>
            </a:r>
            <a:endParaRPr lang="fa-IR" b="1">
              <a:solidFill>
                <a:srgbClr val="FF0000"/>
              </a:solidFill>
            </a:endParaRPr>
          </a:p>
        </p:txBody>
      </p:sp>
    </p:spTree>
    <p:extLst>
      <p:ext uri="{BB962C8B-B14F-4D97-AF65-F5344CB8AC3E}">
        <p14:creationId xmlns:p14="http://schemas.microsoft.com/office/powerpoint/2010/main" val="2147761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MitraBold"/>
                <a:cs typeface="B Zar" panose="00000400000000000000" pitchFamily="2" charset="-78"/>
              </a:rPr>
              <a:t>واژه هاي كليدي: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r>
              <a:rPr lang="fa-IR" b="0" i="0" smtClean="0">
                <a:solidFill>
                  <a:srgbClr val="000000"/>
                </a:solidFill>
                <a:effectLst/>
                <a:latin typeface="BMitra"/>
                <a:cs typeface="B Zar" panose="00000400000000000000" pitchFamily="2" charset="-78"/>
              </a:rPr>
              <a:t>تاريخ زنانه، تجربه زنانه، جنگ، ازجاكندگي، انفجار در ساختار خانواده، تغيير در خويشتن زنانه، بدن زنانه، تعليق، بازجايگيري</a:t>
            </a:r>
            <a:r>
              <a:rPr lang="fa-IR" smtClean="0">
                <a:cs typeface="B Zar" panose="00000400000000000000" pitchFamily="2" charset="-78"/>
              </a:rPr>
              <a:t>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3351028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400">
                <a:solidFill>
                  <a:srgbClr val="000000"/>
                </a:solidFill>
                <a:latin typeface="BMitra"/>
                <a:cs typeface="B Zar" panose="00000400000000000000" pitchFamily="2" charset="-78"/>
              </a:rPr>
              <a:t>تعداد خاطراتي كه نهايتاً استفاده شد، 18مورد بود كه تنها سه مورد آن، يعني </a:t>
            </a:r>
            <a:r>
              <a:rPr lang="fa-IR" sz="2400">
                <a:solidFill>
                  <a:srgbClr val="000000"/>
                </a:solidFill>
                <a:latin typeface="BMitra"/>
                <a:cs typeface="B Zar" panose="00000400000000000000" pitchFamily="2" charset="-78"/>
              </a:rPr>
              <a:t>يكشـنبه </a:t>
            </a:r>
            <a:r>
              <a:rPr lang="fa-IR" sz="2400" smtClean="0">
                <a:solidFill>
                  <a:srgbClr val="000000"/>
                </a:solidFill>
                <a:latin typeface="BMitra"/>
                <a:cs typeface="B Zar" panose="00000400000000000000" pitchFamily="2" charset="-78"/>
              </a:rPr>
              <a:t>آخـر )خـاطرات معصـومه رامهرمـزي</a:t>
            </a:r>
            <a:r>
              <a:rPr lang="fa-IR" sz="2400">
                <a:solidFill>
                  <a:srgbClr val="000000"/>
                </a:solidFill>
                <a:latin typeface="BMitra"/>
                <a:cs typeface="B Zar" panose="00000400000000000000" pitchFamily="2" charset="-78"/>
              </a:rPr>
              <a:t>(، كفـشهـاي سـرگردان )خـاطرات سـهيلا فرجـامفـر( و كنـار رود خـي</a:t>
            </a:r>
            <a:r>
              <a:rPr lang="fa-IR" sz="2400">
                <a:solidFill>
                  <a:srgbClr val="000000"/>
                </a:solidFill>
                <a:latin typeface="BMitra"/>
                <a:cs typeface="B Zar" panose="00000400000000000000" pitchFamily="2" charset="-78"/>
              </a:rPr>
              <a:t></a:t>
            </a:r>
            <a:r>
              <a:rPr lang="fa-IR" sz="2400" smtClean="0">
                <a:solidFill>
                  <a:srgbClr val="000000"/>
                </a:solidFill>
                <a:latin typeface="BMitra"/>
                <a:cs typeface="B Zar" panose="00000400000000000000" pitchFamily="2" charset="-78"/>
              </a:rPr>
              <a:t>ن )يادداشتهاي </a:t>
            </a:r>
            <a:r>
              <a:rPr lang="fa-IR" sz="2400">
                <a:solidFill>
                  <a:srgbClr val="000000"/>
                </a:solidFill>
                <a:latin typeface="BMitra"/>
                <a:cs typeface="B Zar" panose="00000400000000000000" pitchFamily="2" charset="-78"/>
              </a:rPr>
              <a:t>روزانه </a:t>
            </a:r>
            <a:r>
              <a:rPr lang="fa-IR" sz="2400" smtClean="0">
                <a:solidFill>
                  <a:srgbClr val="000000"/>
                </a:solidFill>
                <a:latin typeface="BMitra"/>
                <a:cs typeface="B Zar" panose="00000400000000000000" pitchFamily="2" charset="-78"/>
              </a:rPr>
              <a:t>يك مادر</a:t>
            </a:r>
            <a:r>
              <a:rPr lang="fa-IR" sz="2400">
                <a:solidFill>
                  <a:srgbClr val="000000"/>
                </a:solidFill>
                <a:latin typeface="BMitra"/>
                <a:cs typeface="B Zar" panose="00000400000000000000" pitchFamily="2" charset="-78"/>
              </a:rPr>
              <a:t>(؛ توسط خود زنان به رشته تحرير درآمده و مابقي موارد، بـه </a:t>
            </a:r>
            <a:r>
              <a:rPr lang="fa-IR" sz="2400">
                <a:solidFill>
                  <a:srgbClr val="000000"/>
                </a:solidFill>
                <a:latin typeface="BMitra"/>
                <a:cs typeface="B Zar" panose="00000400000000000000" pitchFamily="2" charset="-78"/>
              </a:rPr>
              <a:t>صـورت </a:t>
            </a:r>
            <a:r>
              <a:rPr lang="fa-IR" sz="2400" smtClean="0">
                <a:solidFill>
                  <a:srgbClr val="000000"/>
                </a:solidFill>
                <a:latin typeface="BMitra"/>
                <a:cs typeface="B Zar" panose="00000400000000000000" pitchFamily="2" charset="-78"/>
              </a:rPr>
              <a:t>شـفاهي توسط </a:t>
            </a:r>
            <a:r>
              <a:rPr lang="fa-IR" sz="2400">
                <a:solidFill>
                  <a:srgbClr val="000000"/>
                </a:solidFill>
                <a:latin typeface="BMitra"/>
                <a:cs typeface="B Zar" panose="00000400000000000000" pitchFamily="2" charset="-78"/>
              </a:rPr>
              <a:t>اين زنان نقل </a:t>
            </a:r>
            <a:r>
              <a:rPr lang="fa-IR" sz="2400">
                <a:solidFill>
                  <a:srgbClr val="000000"/>
                </a:solidFill>
                <a:latin typeface="BMitra"/>
                <a:cs typeface="B Zar" panose="00000400000000000000" pitchFamily="2" charset="-78"/>
              </a:rPr>
              <a:t>شده </a:t>
            </a:r>
            <a:r>
              <a:rPr lang="fa-IR" sz="2400" smtClean="0">
                <a:solidFill>
                  <a:srgbClr val="000000"/>
                </a:solidFill>
                <a:latin typeface="BMitra"/>
                <a:cs typeface="B Zar" panose="00000400000000000000" pitchFamily="2" charset="-78"/>
              </a:rPr>
              <a:t>و كسان </a:t>
            </a:r>
            <a:r>
              <a:rPr lang="fa-IR" sz="2400">
                <a:solidFill>
                  <a:srgbClr val="000000"/>
                </a:solidFill>
                <a:latin typeface="BMitra"/>
                <a:cs typeface="B Zar" panose="00000400000000000000" pitchFamily="2" charset="-78"/>
              </a:rPr>
              <a:t>ديگري وظيفه ضبط، پياده كردن و بازنويسي آنها را برعهده داشتهاند</a:t>
            </a:r>
            <a:r>
              <a:rPr lang="fa-IR" sz="2400">
                <a:solidFill>
                  <a:srgbClr val="000000"/>
                </a:solidFill>
                <a:latin typeface="BMitra"/>
                <a:cs typeface="B Zar" panose="00000400000000000000" pitchFamily="2" charset="-78"/>
              </a:rPr>
              <a:t>، </a:t>
            </a:r>
            <a:r>
              <a:rPr lang="fa-IR" sz="2400" smtClean="0">
                <a:solidFill>
                  <a:srgbClr val="000000"/>
                </a:solidFill>
                <a:latin typeface="BMitra"/>
                <a:cs typeface="B Zar" panose="00000400000000000000" pitchFamily="2" charset="-78"/>
              </a:rPr>
              <a:t>امـا همه </a:t>
            </a:r>
            <a:r>
              <a:rPr lang="fa-IR" sz="2400">
                <a:solidFill>
                  <a:srgbClr val="000000"/>
                </a:solidFill>
                <a:latin typeface="BMitra"/>
                <a:cs typeface="B Zar" panose="00000400000000000000" pitchFamily="2" charset="-78"/>
              </a:rPr>
              <a:t>خاطرات پس </a:t>
            </a:r>
            <a:r>
              <a:rPr lang="fa-IR" sz="2400">
                <a:solidFill>
                  <a:srgbClr val="000000"/>
                </a:solidFill>
                <a:latin typeface="BMitra"/>
                <a:cs typeface="B Zar" panose="00000400000000000000" pitchFamily="2" charset="-78"/>
              </a:rPr>
              <a:t>از </a:t>
            </a:r>
            <a:r>
              <a:rPr lang="fa-IR" sz="2400" smtClean="0">
                <a:solidFill>
                  <a:srgbClr val="000000"/>
                </a:solidFill>
                <a:latin typeface="BMitra"/>
                <a:cs typeface="B Zar" panose="00000400000000000000" pitchFamily="2" charset="-78"/>
              </a:rPr>
              <a:t>بازنويسي توسط </a:t>
            </a:r>
            <a:r>
              <a:rPr lang="fa-IR" sz="2400">
                <a:solidFill>
                  <a:srgbClr val="000000"/>
                </a:solidFill>
                <a:latin typeface="BMitra"/>
                <a:cs typeface="B Zar" panose="00000400000000000000" pitchFamily="2" charset="-78"/>
              </a:rPr>
              <a:t>خود اين زنان بازخواني و در مواردي تصـحيح شـدهانـد. لـذا </a:t>
            </a:r>
            <a:r>
              <a:rPr lang="fa-IR" sz="2400">
                <a:solidFill>
                  <a:srgbClr val="000000"/>
                </a:solidFill>
                <a:latin typeface="BMitra"/>
                <a:cs typeface="B Zar" panose="00000400000000000000" pitchFamily="2" charset="-78"/>
              </a:rPr>
              <a:t>بـه </a:t>
            </a:r>
            <a:r>
              <a:rPr lang="fa-IR" sz="2400" smtClean="0">
                <a:solidFill>
                  <a:srgbClr val="000000"/>
                </a:solidFill>
                <a:latin typeface="BMitra"/>
                <a:cs typeface="B Zar" panose="00000400000000000000" pitchFamily="2" charset="-78"/>
              </a:rPr>
              <a:t>نظـر ميرسد </a:t>
            </a:r>
            <a:r>
              <a:rPr lang="fa-IR" sz="2400">
                <a:solidFill>
                  <a:srgbClr val="000000"/>
                </a:solidFill>
                <a:latin typeface="BMitra"/>
                <a:cs typeface="B Zar" panose="00000400000000000000" pitchFamily="2" charset="-78"/>
              </a:rPr>
              <a:t>كه اين قابليت را </a:t>
            </a:r>
            <a:r>
              <a:rPr lang="fa-IR" sz="2400">
                <a:solidFill>
                  <a:srgbClr val="000000"/>
                </a:solidFill>
                <a:latin typeface="BMitra"/>
                <a:cs typeface="B Zar" panose="00000400000000000000" pitchFamily="2" charset="-78"/>
              </a:rPr>
              <a:t>داشته </a:t>
            </a:r>
            <a:r>
              <a:rPr lang="fa-IR" sz="2400" smtClean="0">
                <a:solidFill>
                  <a:srgbClr val="000000"/>
                </a:solidFill>
                <a:latin typeface="BMitra"/>
                <a:cs typeface="B Zar" panose="00000400000000000000" pitchFamily="2" charset="-78"/>
              </a:rPr>
              <a:t>باشند كه </a:t>
            </a:r>
            <a:r>
              <a:rPr lang="fa-IR" sz="2400">
                <a:solidFill>
                  <a:srgbClr val="000000"/>
                </a:solidFill>
                <a:latin typeface="BMitra"/>
                <a:cs typeface="B Zar" panose="00000400000000000000" pitchFamily="2" charset="-78"/>
              </a:rPr>
              <a:t>از آنها تحت عنوان متون خود اين زنان ياد </a:t>
            </a:r>
            <a:r>
              <a:rPr lang="fa-IR" sz="2400">
                <a:solidFill>
                  <a:srgbClr val="000000"/>
                </a:solidFill>
                <a:latin typeface="BMitra"/>
                <a:cs typeface="B Zar" panose="00000400000000000000" pitchFamily="2" charset="-78"/>
              </a:rPr>
              <a:t>كنيم</a:t>
            </a:r>
            <a:r>
              <a:rPr lang="fa-IR" sz="2400">
                <a:solidFill>
                  <a:prstClr val="black"/>
                </a:solidFill>
                <a:cs typeface="B Zar" panose="00000400000000000000" pitchFamily="2" charset="-78"/>
              </a:rPr>
              <a:t> </a:t>
            </a:r>
            <a:endParaRPr lang="fa-IR" sz="2400" smtClean="0">
              <a:solidFill>
                <a:prstClr val="black"/>
              </a:solidFill>
              <a:cs typeface="B Zar" panose="00000400000000000000" pitchFamily="2" charset="-78"/>
            </a:endParaRPr>
          </a:p>
          <a:p>
            <a:pPr lvl="0" algn="just"/>
            <a:r>
              <a:rPr lang="fa-IR" sz="2400">
                <a:solidFill>
                  <a:prstClr val="black"/>
                </a:solidFill>
                <a:cs typeface="B Zar" panose="00000400000000000000" pitchFamily="2" charset="-78"/>
              </a:rPr>
              <a:t/>
            </a:r>
            <a:br>
              <a:rPr lang="fa-IR" sz="2400">
                <a:solidFill>
                  <a:prstClr val="black"/>
                </a:solidFill>
                <a:cs typeface="B Zar" panose="00000400000000000000" pitchFamily="2" charset="-78"/>
              </a:rPr>
            </a:br>
            <a:endParaRPr lang="fa-IR" sz="2400">
              <a:solidFill>
                <a:prstClr val="black"/>
              </a:solidFill>
              <a:cs typeface="B Zar" panose="00000400000000000000" pitchFamily="2" charset="-78"/>
            </a:endParaRPr>
          </a:p>
        </p:txBody>
      </p:sp>
    </p:spTree>
    <p:extLst>
      <p:ext uri="{BB962C8B-B14F-4D97-AF65-F5344CB8AC3E}">
        <p14:creationId xmlns:p14="http://schemas.microsoft.com/office/powerpoint/2010/main" val="7086314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b="0" i="0" smtClean="0">
                <a:solidFill>
                  <a:srgbClr val="000000"/>
                </a:solidFill>
                <a:effectLst/>
                <a:latin typeface="BMitra"/>
                <a:cs typeface="B Zar" panose="00000400000000000000" pitchFamily="2" charset="-78"/>
              </a:rPr>
              <a:t>ژيلبرت گاراگان) </a:t>
            </a:r>
            <a:r>
              <a:rPr lang="fa-IR" sz="1400" b="0" i="0" smtClean="0">
                <a:solidFill>
                  <a:srgbClr val="000000"/>
                </a:solidFill>
                <a:effectLst/>
                <a:latin typeface="BMitra"/>
                <a:cs typeface="B Zar" panose="00000400000000000000" pitchFamily="2" charset="-78"/>
              </a:rPr>
              <a:t>2</a:t>
            </a:r>
            <a:r>
              <a:rPr lang="fa-IR" b="0" i="0" smtClean="0">
                <a:solidFill>
                  <a:srgbClr val="000000"/>
                </a:solidFill>
                <a:effectLst/>
                <a:latin typeface="BMitra"/>
                <a:cs typeface="B Zar" panose="00000400000000000000" pitchFamily="2" charset="-78"/>
              </a:rPr>
              <a:t>در كتاب »راهنمايي بر روش تاريخي ،«</a:t>
            </a:r>
            <a:r>
              <a:rPr lang="fa-IR" sz="1400" b="0" i="0" smtClean="0">
                <a:solidFill>
                  <a:srgbClr val="000000"/>
                </a:solidFill>
                <a:effectLst/>
                <a:latin typeface="BMitra"/>
                <a:cs typeface="B Zar" panose="00000400000000000000" pitchFamily="2" charset="-78"/>
              </a:rPr>
              <a:t>3</a:t>
            </a:r>
            <a:r>
              <a:rPr lang="fa-IR" b="0" i="0" smtClean="0">
                <a:solidFill>
                  <a:srgbClr val="000000"/>
                </a:solidFill>
                <a:effectLst/>
                <a:latin typeface="BMitra"/>
                <a:cs typeface="B Zar" panose="00000400000000000000" pitchFamily="2" charset="-78"/>
              </a:rPr>
              <a:t>صفحات (261 -262بر آن است كـه سـنت شفاهي به شرطي ميتواند مورد پذيرش روشهاي تاريخي قرار گيرد كه داراي دو شرط كلي يا شـش شـرط جزئي به شرح زير باشد:</a:t>
            </a:r>
            <a:br>
              <a:rPr lang="fa-IR" b="0" i="0" smtClean="0">
                <a:solidFill>
                  <a:srgbClr val="000000"/>
                </a:solidFill>
                <a:effectLst/>
                <a:latin typeface="BMitra"/>
                <a:cs typeface="B Zar" panose="00000400000000000000" pitchFamily="2" charset="-78"/>
              </a:rPr>
            </a:br>
            <a:endParaRPr lang="fa-IR" b="0" i="0" smtClean="0">
              <a:solidFill>
                <a:srgbClr val="000000"/>
              </a:solidFill>
              <a:effectLst/>
              <a:latin typeface="BMitra"/>
              <a:cs typeface="B Zar" panose="00000400000000000000" pitchFamily="2" charset="-78"/>
            </a:endParaRPr>
          </a:p>
          <a:p>
            <a:r>
              <a:rPr lang="fa-IR" b="0" i="0" smtClean="0">
                <a:solidFill>
                  <a:srgbClr val="000000"/>
                </a:solidFill>
                <a:effectLst/>
                <a:latin typeface="BMitra"/>
                <a:cs typeface="B Zar" panose="00000400000000000000" pitchFamily="2" charset="-78"/>
              </a:rPr>
              <a:t>الف( دو شرط كلي بيان شده عبارتند از:</a:t>
            </a:r>
            <a:br>
              <a:rPr lang="fa-IR" b="0" i="0" smtClean="0">
                <a:solidFill>
                  <a:srgbClr val="000000"/>
                </a:solidFill>
                <a:effectLst/>
                <a:latin typeface="BMitra"/>
                <a:cs typeface="B Zar" panose="00000400000000000000" pitchFamily="2" charset="-78"/>
              </a:rPr>
            </a:br>
            <a:endParaRPr lang="fa-IR" b="0" i="0" smtClean="0">
              <a:solidFill>
                <a:srgbClr val="000000"/>
              </a:solidFill>
              <a:effectLst/>
              <a:latin typeface="BMitra"/>
              <a:cs typeface="B Zar" panose="00000400000000000000" pitchFamily="2" charset="-78"/>
            </a:endParaRPr>
          </a:p>
          <a:p>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6989723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r>
              <a:rPr lang="fa-IR">
                <a:solidFill>
                  <a:srgbClr val="000000"/>
                </a:solidFill>
                <a:latin typeface="BMitra"/>
                <a:cs typeface="B Zar" panose="00000400000000000000" pitchFamily="2" charset="-78"/>
              </a:rPr>
              <a:t>1- سنت شفاهي بايد توسط تعداد قابلملاحظهاي از شاهدان مورد تأييد واقع شود، اين سنت ميتوانـد از طريق گزارشگري كه بلافاصله در صحنه حاضر شده و يا آن را مينويسد به دست آيد</a:t>
            </a:r>
            <a:endParaRPr lang="fa-IR" sz="2600" smtClean="0">
              <a:solidFill>
                <a:srgbClr val="000000"/>
              </a:solidFill>
              <a:latin typeface="BMitra"/>
              <a:cs typeface="B Zar" panose="00000400000000000000" pitchFamily="2" charset="-78"/>
            </a:endParaRPr>
          </a:p>
          <a:p>
            <a:endParaRPr lang="fa-IR" sz="2600" smtClean="0">
              <a:solidFill>
                <a:srgbClr val="000000"/>
              </a:solidFill>
              <a:latin typeface="BMitra"/>
              <a:cs typeface="B Zar" panose="00000400000000000000" pitchFamily="2" charset="-78"/>
            </a:endParaRPr>
          </a:p>
          <a:p>
            <a:r>
              <a:rPr lang="fa-IR" sz="2600" smtClean="0">
                <a:solidFill>
                  <a:srgbClr val="000000"/>
                </a:solidFill>
                <a:latin typeface="BMitra"/>
                <a:cs typeface="B Zar" panose="00000400000000000000" pitchFamily="2" charset="-78"/>
              </a:rPr>
              <a:t>2بايد </a:t>
            </a:r>
            <a:r>
              <a:rPr lang="fa-IR" sz="2600">
                <a:solidFill>
                  <a:srgbClr val="000000"/>
                </a:solidFill>
                <a:latin typeface="BMitra"/>
                <a:cs typeface="B Zar" panose="00000400000000000000" pitchFamily="2" charset="-78"/>
              </a:rPr>
              <a:t>تعداد درخور توجهي از شاهدان وجود داشته باشند كه از آنان درباره واقعيت ماجرا پرسش شود.</a:t>
            </a:r>
            <a:r>
              <a:rPr lang="fa-IR" sz="2600">
                <a:solidFill>
                  <a:srgbClr val="000000"/>
                </a:solidFill>
                <a:latin typeface="BMitra"/>
                <a:cs typeface="B Zar" panose="00000400000000000000" pitchFamily="2" charset="-78"/>
              </a:rPr>
              <a:t/>
            </a:r>
            <a:br>
              <a:rPr lang="fa-IR" sz="2600">
                <a:solidFill>
                  <a:srgbClr val="000000"/>
                </a:solidFill>
                <a:latin typeface="BMitra"/>
                <a:cs typeface="B Zar" panose="00000400000000000000" pitchFamily="2" charset="-78"/>
              </a:rPr>
            </a:br>
            <a:endParaRPr lang="fa-IR" sz="2600" smtClean="0">
              <a:solidFill>
                <a:srgbClr val="000000"/>
              </a:solidFill>
              <a:latin typeface="BMitra"/>
              <a:cs typeface="B Zar" panose="00000400000000000000" pitchFamily="2" charset="-78"/>
            </a:endParaRPr>
          </a:p>
          <a:p>
            <a:r>
              <a:rPr lang="fa-IR" sz="2600" smtClean="0">
                <a:solidFill>
                  <a:srgbClr val="000000"/>
                </a:solidFill>
                <a:latin typeface="BMitra"/>
                <a:cs typeface="B Zar" panose="00000400000000000000" pitchFamily="2" charset="-78"/>
              </a:rPr>
              <a:t>ب</a:t>
            </a:r>
            <a:r>
              <a:rPr lang="fa-IR" sz="2600">
                <a:solidFill>
                  <a:srgbClr val="000000"/>
                </a:solidFill>
                <a:latin typeface="BMitra"/>
                <a:cs typeface="B Zar" panose="00000400000000000000" pitchFamily="2" charset="-78"/>
              </a:rPr>
              <a:t>( شرايطي جزئي نيز براي استفاده از سنت شفاهي بهمثابه مستند تاريخي وجود دارند كه عبارتند از:</a:t>
            </a:r>
            <a:r>
              <a:rPr lang="fa-IR" sz="2600">
                <a:solidFill>
                  <a:srgbClr val="000000"/>
                </a:solidFill>
                <a:latin typeface="BMitra"/>
                <a:cs typeface="B Zar" panose="00000400000000000000" pitchFamily="2" charset="-78"/>
              </a:rPr>
              <a:t/>
            </a:r>
            <a:br>
              <a:rPr lang="fa-IR" sz="2600">
                <a:solidFill>
                  <a:srgbClr val="000000"/>
                </a:solidFill>
                <a:latin typeface="BMitra"/>
                <a:cs typeface="B Zar" panose="00000400000000000000" pitchFamily="2" charset="-78"/>
              </a:rPr>
            </a:br>
            <a:endParaRPr lang="fa-IR" sz="2600" smtClean="0">
              <a:solidFill>
                <a:srgbClr val="000000"/>
              </a:solidFill>
              <a:latin typeface="BMitra"/>
              <a:cs typeface="B Zar" panose="00000400000000000000" pitchFamily="2" charset="-78"/>
            </a:endParaRPr>
          </a:p>
          <a:p>
            <a:r>
              <a:rPr lang="fa-IR" sz="2600" smtClean="0">
                <a:solidFill>
                  <a:srgbClr val="000000"/>
                </a:solidFill>
                <a:latin typeface="BMitra"/>
                <a:cs typeface="B Zar" panose="00000400000000000000" pitchFamily="2" charset="-78"/>
              </a:rPr>
              <a:t>.</a:t>
            </a:r>
            <a:endParaRPr lang="fa-IR"/>
          </a:p>
        </p:txBody>
      </p:sp>
    </p:spTree>
    <p:extLst>
      <p:ext uri="{BB962C8B-B14F-4D97-AF65-F5344CB8AC3E}">
        <p14:creationId xmlns:p14="http://schemas.microsoft.com/office/powerpoint/2010/main" val="2570871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200">
                <a:solidFill>
                  <a:srgbClr val="000000"/>
                </a:solidFill>
                <a:latin typeface="BMitra"/>
                <a:cs typeface="B Zar" panose="00000400000000000000" pitchFamily="2" charset="-78"/>
              </a:rPr>
              <a:t>1گزارش شفاهي بايد درباره رخدادي عمومي و شايان اهميت باشد كه گروه بزرگي از مردم </a:t>
            </a:r>
            <a:r>
              <a:rPr lang="fa-IR" sz="2200">
                <a:solidFill>
                  <a:srgbClr val="000000"/>
                </a:solidFill>
                <a:latin typeface="BMitra"/>
                <a:cs typeface="B Zar" panose="00000400000000000000" pitchFamily="2" charset="-78"/>
              </a:rPr>
              <a:t>بدان </a:t>
            </a:r>
            <a:r>
              <a:rPr lang="fa-IR" sz="2200" smtClean="0">
                <a:solidFill>
                  <a:srgbClr val="000000"/>
                </a:solidFill>
                <a:latin typeface="BMitra"/>
                <a:cs typeface="B Zar" panose="00000400000000000000" pitchFamily="2" charset="-78"/>
              </a:rPr>
              <a:t>وقوف داشته </a:t>
            </a:r>
            <a:r>
              <a:rPr lang="fa-IR" sz="2200">
                <a:solidFill>
                  <a:srgbClr val="000000"/>
                </a:solidFill>
                <a:latin typeface="BMitra"/>
                <a:cs typeface="B Zar" panose="00000400000000000000" pitchFamily="2" charset="-78"/>
              </a:rPr>
              <a:t>باشند.</a:t>
            </a:r>
            <a:br>
              <a:rPr lang="fa-IR" sz="2200">
                <a:solidFill>
                  <a:srgbClr val="000000"/>
                </a:solidFill>
                <a:latin typeface="BMitra"/>
                <a:cs typeface="B Zar" panose="00000400000000000000" pitchFamily="2" charset="-78"/>
              </a:rPr>
            </a:br>
            <a:endParaRPr lang="fa-IR" sz="2200">
              <a:solidFill>
                <a:srgbClr val="000000"/>
              </a:solidFill>
              <a:latin typeface="BMitra"/>
              <a:cs typeface="B Zar" panose="00000400000000000000" pitchFamily="2" charset="-78"/>
            </a:endParaRPr>
          </a:p>
          <a:p>
            <a:pPr lvl="0"/>
            <a:r>
              <a:rPr lang="fa-IR" sz="2200">
                <a:solidFill>
                  <a:srgbClr val="000000"/>
                </a:solidFill>
                <a:latin typeface="BMitra"/>
                <a:cs typeface="B Zar" panose="00000400000000000000" pitchFamily="2" charset="-78"/>
              </a:rPr>
              <a:t>.2بايد حداقل در دورهاي از زمان اين گزارش مورد قبول مردمان باشد و بتوان آن را باور كرد.</a:t>
            </a:r>
            <a:br>
              <a:rPr lang="fa-IR" sz="2200">
                <a:solidFill>
                  <a:srgbClr val="000000"/>
                </a:solidFill>
                <a:latin typeface="BMitra"/>
                <a:cs typeface="B Zar" panose="00000400000000000000" pitchFamily="2" charset="-78"/>
              </a:rPr>
            </a:br>
            <a:endParaRPr lang="fa-IR" sz="2200">
              <a:solidFill>
                <a:srgbClr val="000000"/>
              </a:solidFill>
              <a:latin typeface="BMitra"/>
              <a:cs typeface="B Zar" panose="00000400000000000000" pitchFamily="2" charset="-78"/>
            </a:endParaRPr>
          </a:p>
          <a:p>
            <a:pPr lvl="0" algn="just"/>
            <a:r>
              <a:rPr lang="fa-IR" sz="2200">
                <a:solidFill>
                  <a:srgbClr val="000000"/>
                </a:solidFill>
                <a:latin typeface="BMitra"/>
                <a:cs typeface="B Zar" panose="00000400000000000000" pitchFamily="2" charset="-78"/>
              </a:rPr>
              <a:t>.3حداقل در بازهاي از زمان نبايد مخالفتي نسبت به گزارش شفاهي ابراز شود، حتي از سوي </a:t>
            </a:r>
            <a:r>
              <a:rPr lang="fa-IR" sz="2200">
                <a:solidFill>
                  <a:srgbClr val="000000"/>
                </a:solidFill>
                <a:latin typeface="BMitra"/>
                <a:cs typeface="B Zar" panose="00000400000000000000" pitchFamily="2" charset="-78"/>
              </a:rPr>
              <a:t>كساني </a:t>
            </a:r>
            <a:r>
              <a:rPr lang="fa-IR" sz="2200" smtClean="0">
                <a:solidFill>
                  <a:srgbClr val="000000"/>
                </a:solidFill>
                <a:latin typeface="BMitra"/>
                <a:cs typeface="B Zar" panose="00000400000000000000" pitchFamily="2" charset="-78"/>
              </a:rPr>
              <a:t>كـه مايل </a:t>
            </a:r>
            <a:r>
              <a:rPr lang="fa-IR" sz="2200">
                <a:solidFill>
                  <a:srgbClr val="000000"/>
                </a:solidFill>
                <a:latin typeface="BMitra"/>
                <a:cs typeface="B Zar" panose="00000400000000000000" pitchFamily="2" charset="-78"/>
              </a:rPr>
              <a:t>به انكار واقعيت تاريخي گزارش شده باشند.</a:t>
            </a:r>
            <a:endParaRPr lang="fa-IR" sz="2400">
              <a:solidFill>
                <a:prstClr val="black"/>
              </a:solidFill>
            </a:endParaRPr>
          </a:p>
        </p:txBody>
      </p:sp>
    </p:spTree>
    <p:extLst>
      <p:ext uri="{BB962C8B-B14F-4D97-AF65-F5344CB8AC3E}">
        <p14:creationId xmlns:p14="http://schemas.microsoft.com/office/powerpoint/2010/main" val="38133483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b="0" i="0" smtClean="0">
                <a:solidFill>
                  <a:srgbClr val="000000"/>
                </a:solidFill>
                <a:effectLst/>
                <a:latin typeface="BMitra"/>
                <a:cs typeface="B Zar" panose="00000400000000000000" pitchFamily="2" charset="-78"/>
              </a:rPr>
              <a:t>4- گزارش بايد به دورهاي نسبتاً محدود متعلق باشد )به نظر گاراگان حداكثر زمان حدود 150سال بـراي فرهنگهايي است كه از حافظه شفاهي خوبي برخوردارند.(</a:t>
            </a:r>
            <a:br>
              <a:rPr lang="fa-IR" b="0" i="0" smtClean="0">
                <a:solidFill>
                  <a:srgbClr val="000000"/>
                </a:solidFill>
                <a:effectLst/>
                <a:latin typeface="BMitra"/>
                <a:cs typeface="B Zar" panose="00000400000000000000" pitchFamily="2" charset="-78"/>
              </a:rPr>
            </a:br>
            <a:endParaRPr lang="fa-IR" b="0" i="0" smtClean="0">
              <a:solidFill>
                <a:srgbClr val="000000"/>
              </a:solidFill>
              <a:effectLst/>
              <a:latin typeface="BMitra"/>
              <a:cs typeface="B Zar" panose="00000400000000000000" pitchFamily="2" charset="-78"/>
            </a:endParaRPr>
          </a:p>
          <a:p>
            <a:pPr algn="just"/>
            <a:r>
              <a:rPr lang="fa-IR" b="0" i="0" smtClean="0">
                <a:solidFill>
                  <a:srgbClr val="000000"/>
                </a:solidFill>
                <a:effectLst/>
                <a:latin typeface="BMitra"/>
                <a:cs typeface="B Zar" panose="00000400000000000000" pitchFamily="2" charset="-78"/>
              </a:rPr>
              <a:t>5- سنت انتقادي بايد درحدي در فرهنگ توسعه يافته باشد كه توان بررسي انتقـادي گـزارش شـفاهي را داشته باشد.</a:t>
            </a:r>
          </a:p>
          <a:p>
            <a:pPr algn="just"/>
            <a:endParaRPr lang="fa-IR" b="0" i="0" smtClean="0">
              <a:solidFill>
                <a:srgbClr val="000000"/>
              </a:solidFill>
              <a:effectLst/>
              <a:latin typeface="BMitra"/>
              <a:cs typeface="B Zar" panose="00000400000000000000" pitchFamily="2" charset="-78"/>
            </a:endParaRPr>
          </a:p>
          <a:p>
            <a:r>
              <a:rPr lang="fa-IR" b="0" i="0" smtClean="0">
                <a:solidFill>
                  <a:srgbClr val="000000"/>
                </a:solidFill>
                <a:effectLst/>
                <a:latin typeface="BMitra"/>
                <a:cs typeface="B Zar" panose="00000400000000000000" pitchFamily="2" charset="-78"/>
              </a:rPr>
              <a:t>6- نبايد افراد داراي اذهان انتقادي كه توان به چالش كشيدن گـزارش شـفاهي را دارنـد، آن را نادرسـت تلقي كنند )به نقل از دا ري </a:t>
            </a:r>
            <a:r>
              <a:rPr lang="fa-IR" b="0" i="0" smtClean="0">
                <a:solidFill>
                  <a:srgbClr val="000000"/>
                </a:solidFill>
                <a:effectLst/>
                <a:latin typeface="BBadr"/>
                <a:cs typeface="B Zar" panose="00000400000000000000" pitchFamily="2" charset="-78"/>
              </a:rPr>
              <a:t>ة</a:t>
            </a:r>
            <a:r>
              <a:rPr lang="fa-IR" b="0" i="0" smtClean="0">
                <a:solidFill>
                  <a:srgbClr val="000000"/>
                </a:solidFill>
                <a:effectLst/>
                <a:latin typeface="BMitra"/>
                <a:cs typeface="B Zar" panose="00000400000000000000" pitchFamily="2" charset="-78"/>
              </a:rPr>
              <a:t>المعارف اينترنتي ويكيپيديا.</a:t>
            </a:r>
            <a:r>
              <a:rPr lang="fa-IR" smtClean="0">
                <a:cs typeface="B Zar" panose="00000400000000000000" pitchFamily="2" charset="-78"/>
              </a:rPr>
              <a:t>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998806" y="5289452"/>
            <a:ext cx="2433711" cy="98473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سنت انتقادي</a:t>
            </a:r>
            <a:endParaRPr lang="fa-IR" b="1">
              <a:solidFill>
                <a:srgbClr val="FF0000"/>
              </a:solidFill>
            </a:endParaRPr>
          </a:p>
        </p:txBody>
      </p:sp>
    </p:spTree>
    <p:extLst>
      <p:ext uri="{BB962C8B-B14F-4D97-AF65-F5344CB8AC3E}">
        <p14:creationId xmlns:p14="http://schemas.microsoft.com/office/powerpoint/2010/main" val="20697128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i="0" smtClean="0">
                <a:solidFill>
                  <a:srgbClr val="FF0000"/>
                </a:solidFill>
                <a:effectLst/>
                <a:latin typeface="BMitraBold"/>
                <a:cs typeface="B Zar" panose="00000400000000000000" pitchFamily="2" charset="-78"/>
              </a:rPr>
              <a:t>روش شناسي</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با توجه به آنچه در قسمت تاريخ زنانه يا مروري بر ادبيات نظري كار بدانها اشاره كرديم، بـديهي اسـت كه براي پرداختن به تجربه زناني كه در جنگ ما شركت داشته يا از طرقي ديگر )مثلاً حضور مردان خـانواده يا زندگي در مناطق مرزي و (... جنگ را حس كردهاند، ناگزير از رجوع به روشي هستيم كه ما را با گفتهها و نوشتههاي خود اين زنان مواجه كند و جواز استفاده از منابع نوشته مردان و ارجاع به آن را نداريم. براي ايـن كار ميتوانستيم از روشهاي مختلفي، مثلاً مصاحبه با خود اين زنان استفاده كنيم كه به دلايلي ميسر نشد و لذا به منابعي از جنگ رجوع كرديم كه دربردارنده خاطرات اين زنان بود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139483" y="4827782"/>
            <a:ext cx="2546252" cy="112541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تاريخ زنانه</a:t>
            </a:r>
            <a:endParaRPr lang="fa-IR" b="1">
              <a:solidFill>
                <a:srgbClr val="FF0000"/>
              </a:solidFill>
            </a:endParaRPr>
          </a:p>
        </p:txBody>
      </p:sp>
      <p:pic>
        <p:nvPicPr>
          <p:cNvPr id="5" name="Picture 4"/>
          <p:cNvPicPr>
            <a:picLocks noChangeAspect="1"/>
          </p:cNvPicPr>
          <p:nvPr/>
        </p:nvPicPr>
        <p:blipFill>
          <a:blip r:embed="rId2"/>
          <a:stretch>
            <a:fillRect/>
          </a:stretch>
        </p:blipFill>
        <p:spPr>
          <a:xfrm>
            <a:off x="6781507" y="4614203"/>
            <a:ext cx="2933700" cy="1552575"/>
          </a:xfrm>
          <a:prstGeom prst="rect">
            <a:avLst/>
          </a:prstGeom>
        </p:spPr>
      </p:pic>
    </p:spTree>
    <p:extLst>
      <p:ext uri="{BB962C8B-B14F-4D97-AF65-F5344CB8AC3E}">
        <p14:creationId xmlns:p14="http://schemas.microsoft.com/office/powerpoint/2010/main" val="28064554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b="0" i="0" smtClean="0">
                <a:solidFill>
                  <a:srgbClr val="000000"/>
                </a:solidFill>
                <a:effectLst/>
                <a:latin typeface="BMitra"/>
                <a:cs typeface="B Zar" panose="00000400000000000000" pitchFamily="2" charset="-78"/>
              </a:rPr>
              <a:t>عداد خاطرات زنان در جنگ هشت ساله ايران و عراق زياد است .</a:t>
            </a:r>
            <a:r>
              <a:rPr lang="fa-IR" sz="1400" b="0" i="0" smtClean="0">
                <a:solidFill>
                  <a:srgbClr val="000000"/>
                </a:solidFill>
                <a:effectLst/>
                <a:latin typeface="BMitra"/>
                <a:cs typeface="B Zar" panose="00000400000000000000" pitchFamily="2" charset="-78"/>
              </a:rPr>
              <a:t>1</a:t>
            </a:r>
            <a:r>
              <a:rPr lang="fa-IR" b="0" i="0" smtClean="0">
                <a:solidFill>
                  <a:srgbClr val="000000"/>
                </a:solidFill>
                <a:effectLst/>
                <a:latin typeface="BMitra"/>
                <a:cs typeface="B Zar" panose="00000400000000000000" pitchFamily="2" charset="-78"/>
              </a:rPr>
              <a:t>اما امكان دستيابي و مطالعه بـه همـه نوشتههاي اين جامعه آماري وجود نداشت. لذا ناگزير از نمونهگيري از آن بودهايم. روش نمونـهگيـري مـا دراينجا روش گلوله برفي </a:t>
            </a:r>
            <a:r>
              <a:rPr lang="fa-IR" sz="1400" b="0" i="0" smtClean="0">
                <a:solidFill>
                  <a:srgbClr val="000000"/>
                </a:solidFill>
                <a:effectLst/>
                <a:latin typeface="BMitra"/>
                <a:cs typeface="B Zar" panose="00000400000000000000" pitchFamily="2" charset="-78"/>
              </a:rPr>
              <a:t>2</a:t>
            </a:r>
            <a:r>
              <a:rPr lang="fa-IR" b="0" i="0" smtClean="0">
                <a:solidFill>
                  <a:srgbClr val="000000"/>
                </a:solidFill>
                <a:effectLst/>
                <a:latin typeface="BMitra"/>
                <a:cs typeface="B Zar" panose="00000400000000000000" pitchFamily="2" charset="-78"/>
              </a:rPr>
              <a:t>استبوده . استفاده از اين تكنيك نمونهگيري در مواردي رواج دارد كه مـيخـواهيم نمونه خود را از ميان نمونههاي با دسترسي بيشتر انتخاب كرده و با راهنمايي گرفتن از آنان به سـراغ نمونـه بعدي برويم. بنابراين نمونه، مانند گلوله برفياي است كه ميغلتد و درحال غلتيدن بزرگتر ميشود. به دليـل نحوه نمونهگيري در اين روش يافتههاي حاصل از آن قابل تعميم نيستند و ما نيز در اينجا در مقام طرح ايـن ادعا نيستيم كه دستهبنديها و روايت خود از اين نمونه كوچك را قابـل تعمـيم بـه كليـه زنـاني بـدانيم كـه بهنحوي در صحنه نبرد حضور داشتهاند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2039815" y="5120640"/>
            <a:ext cx="2799471" cy="115355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روش گلوله برفي</a:t>
            </a:r>
            <a:endParaRPr lang="fa-IR" b="1">
              <a:solidFill>
                <a:srgbClr val="FF0000"/>
              </a:solidFill>
            </a:endParaRPr>
          </a:p>
        </p:txBody>
      </p:sp>
    </p:spTree>
    <p:extLst>
      <p:ext uri="{BB962C8B-B14F-4D97-AF65-F5344CB8AC3E}">
        <p14:creationId xmlns:p14="http://schemas.microsoft.com/office/powerpoint/2010/main" val="3121541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MitraBold"/>
                <a:cs typeface="B Zar" panose="00000400000000000000" pitchFamily="2" charset="-78"/>
              </a:rPr>
              <a:t>زنان ايراني و جنگ</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Mitra"/>
                <a:cs typeface="B Zar" panose="00000400000000000000" pitchFamily="2" charset="-78"/>
              </a:rPr>
              <a:t>همانطوري كه در بخش نظري اشاره داشتيم، زنان از بسياري از گفتمانهاي علمـي متكـي بـه فلسـفه</a:t>
            </a:r>
            <a:br>
              <a:rPr lang="fa-IR" b="0" i="0" smtClean="0">
                <a:solidFill>
                  <a:srgbClr val="000000"/>
                </a:solidFill>
                <a:effectLst/>
                <a:latin typeface="BMitra"/>
                <a:cs typeface="B Zar" panose="00000400000000000000" pitchFamily="2" charset="-78"/>
              </a:rPr>
            </a:br>
            <a:r>
              <a:rPr lang="fa-IR" b="0" i="0" smtClean="0">
                <a:solidFill>
                  <a:srgbClr val="000000"/>
                </a:solidFill>
                <a:effectLst/>
                <a:latin typeface="BMitra"/>
                <a:cs typeface="B Zar" panose="00000400000000000000" pitchFamily="2" charset="-78"/>
              </a:rPr>
              <a:t>غربي و ازجمله تاريخنگاري غايب بودهاند. نظير همان غيبتي كه در تاريخ غرب و نسبت به زنان غربي وجـود دارد، به دلايلي متفاوت در تاريخ جامعه ايراني، دامنگير تاريخ زنان ايراني نيز شده است. راهحلي كه براي اين مسأله از سوي متفكران مختلف انديشيده شده، استفاده از نوشتار زنانـه )و نيـز همـانطـوري كـه در بخـش</a:t>
            </a:r>
            <a:r>
              <a:rPr lang="fa-IR" smtClean="0">
                <a:cs typeface="B Zar" panose="00000400000000000000" pitchFamily="2" charset="-78"/>
              </a:rPr>
              <a:t> </a:t>
            </a:r>
            <a:r>
              <a:rPr lang="fa-IR" sz="2400">
                <a:solidFill>
                  <a:srgbClr val="000000"/>
                </a:solidFill>
                <a:latin typeface="BMitra"/>
                <a:cs typeface="B Zar" panose="00000400000000000000" pitchFamily="2" charset="-78"/>
              </a:rPr>
              <a:t>روششناسي آمد( و نيز در مواردي گفتار شفاهي زنانه است. در مورد پديده جنگ ميـان كشـور مـا </a:t>
            </a:r>
            <a:r>
              <a:rPr lang="fa-IR" sz="2400">
                <a:solidFill>
                  <a:srgbClr val="000000"/>
                </a:solidFill>
                <a:latin typeface="BMitra"/>
                <a:cs typeface="B Zar" panose="00000400000000000000" pitchFamily="2" charset="-78"/>
              </a:rPr>
              <a:t>و </a:t>
            </a:r>
            <a:r>
              <a:rPr lang="fa-IR" sz="2400" smtClean="0">
                <a:solidFill>
                  <a:srgbClr val="000000"/>
                </a:solidFill>
                <a:latin typeface="BMitra"/>
                <a:cs typeface="B Zar" panose="00000400000000000000" pitchFamily="2" charset="-78"/>
              </a:rPr>
              <a:t>كشـور عراق </a:t>
            </a:r>
            <a:r>
              <a:rPr lang="fa-IR" sz="2400">
                <a:solidFill>
                  <a:srgbClr val="000000"/>
                </a:solidFill>
                <a:latin typeface="BMitra"/>
                <a:cs typeface="B Zar" panose="00000400000000000000" pitchFamily="2" charset="-78"/>
              </a:rPr>
              <a:t>نيز گفتهها و نوشتههايي از حضور زنان با مسأله جنگ وجود دارد كه هم قابل مطالعه و تحليل </a:t>
            </a:r>
            <a:r>
              <a:rPr lang="fa-IR" sz="2400">
                <a:solidFill>
                  <a:srgbClr val="000000"/>
                </a:solidFill>
                <a:latin typeface="BMitra"/>
                <a:cs typeface="B Zar" panose="00000400000000000000" pitchFamily="2" charset="-78"/>
              </a:rPr>
              <a:t>بـوده </a:t>
            </a:r>
            <a:r>
              <a:rPr lang="fa-IR" sz="2400" smtClean="0">
                <a:solidFill>
                  <a:srgbClr val="000000"/>
                </a:solidFill>
                <a:latin typeface="BMitra"/>
                <a:cs typeface="B Zar" panose="00000400000000000000" pitchFamily="2" charset="-78"/>
              </a:rPr>
              <a:t>و هم </a:t>
            </a:r>
            <a:r>
              <a:rPr lang="fa-IR" sz="2400">
                <a:solidFill>
                  <a:srgbClr val="000000"/>
                </a:solidFill>
                <a:latin typeface="BMitra"/>
                <a:cs typeface="B Zar" panose="00000400000000000000" pitchFamily="2" charset="-78"/>
              </a:rPr>
              <a:t>به جهت اهميتي كه اين پديده تاريخي در سرنوشـت اجتمـاعي جامعـه ايرانـي داشـته، در خـور </a:t>
            </a:r>
            <a:r>
              <a:rPr lang="fa-IR" sz="2400">
                <a:solidFill>
                  <a:srgbClr val="000000"/>
                </a:solidFill>
                <a:latin typeface="BMitra"/>
                <a:cs typeface="B Zar" panose="00000400000000000000" pitchFamily="2" charset="-78"/>
              </a:rPr>
              <a:t>تأمـل </a:t>
            </a:r>
            <a:r>
              <a:rPr lang="fa-IR" sz="2400" smtClean="0">
                <a:solidFill>
                  <a:srgbClr val="000000"/>
                </a:solidFill>
                <a:latin typeface="BMitra"/>
                <a:cs typeface="B Zar" panose="00000400000000000000" pitchFamily="2" charset="-78"/>
              </a:rPr>
              <a:t>و بازنگري </a:t>
            </a:r>
            <a:r>
              <a:rPr lang="fa-IR" sz="2400">
                <a:solidFill>
                  <a:srgbClr val="000000"/>
                </a:solidFill>
                <a:latin typeface="BMitra"/>
                <a:cs typeface="B Zar" panose="00000400000000000000" pitchFamily="2" charset="-78"/>
              </a:rPr>
              <a:t>است</a:t>
            </a:r>
            <a:r>
              <a:rPr lang="fa-IR" sz="2400" smtClean="0">
                <a:solidFill>
                  <a:srgbClr val="000000"/>
                </a:solidFill>
                <a:latin typeface="BMitra"/>
                <a:cs typeface="B Zar" panose="00000400000000000000" pitchFamily="2" charset="-78"/>
              </a:rPr>
              <a:t>.</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895557"/>
            <a:ext cx="2982351" cy="98473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latin typeface="BMitra"/>
                <a:cs typeface="B Zar" panose="00000400000000000000" pitchFamily="2" charset="-78"/>
              </a:rPr>
              <a:t>گفتار شفاهي زنانه</a:t>
            </a:r>
            <a:endParaRPr lang="fa-IR" b="1">
              <a:solidFill>
                <a:srgbClr val="FF0000"/>
              </a:solidFill>
            </a:endParaRPr>
          </a:p>
        </p:txBody>
      </p:sp>
    </p:spTree>
    <p:extLst>
      <p:ext uri="{BB962C8B-B14F-4D97-AF65-F5344CB8AC3E}">
        <p14:creationId xmlns:p14="http://schemas.microsoft.com/office/powerpoint/2010/main" val="9755159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اما حضور همه زنان ايراني در جنگ داراي وجه مشتركي نيست، بلكه هريك به دليلـي و بـه شـكلي در جنگ حضور پيدا كرده و يا حتي بدون آن كه در صحنه نبرد و شهرهاي مرزي حاضر باشند، از جنـگ تـأثير پذيرفتهاند. زنان جنگزده اولين زناني هستند كه به لحاظ مكاني و زماني با جنگ مواجه ميشـوند. مواجهـه آنان غافلگيرانه و از سر ناچاري است.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001294"/>
            <a:ext cx="3151163" cy="151931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لحاظ مكاني و زماني</a:t>
            </a:r>
            <a:endParaRPr lang="fa-IR" b="1">
              <a:solidFill>
                <a:srgbClr val="FF0000"/>
              </a:solidFill>
            </a:endParaRPr>
          </a:p>
        </p:txBody>
      </p:sp>
    </p:spTree>
    <p:extLst>
      <p:ext uri="{BB962C8B-B14F-4D97-AF65-F5344CB8AC3E}">
        <p14:creationId xmlns:p14="http://schemas.microsoft.com/office/powerpoint/2010/main" val="8173540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Mitra"/>
                <a:cs typeface="B Zar" panose="00000400000000000000" pitchFamily="2" charset="-78"/>
              </a:rPr>
              <a:t>پس از مهاجرت دستههاي مختلف جنگزدگان به شـهرهاي امـنتـر، عدهاي از زنان آنان براي كمك در صحنه نبرد در شهرها باقي ميمانند يا از خانواده جدا شده و به شهر خود مراجعت ميكنند. اين عده بسته به تخصص و تواناييهاي خود؛ در نقشهايي ماننـد پرسـتار و امـدادگر، بـه پرستاري از مجروحان پرداخته يا به خبرنگاري از عرصه نبرد مـيپردازنـد، بـه كارهـايي ماننـد آبرسـاني و غذارساني به رزمندگان و تأمين تداركات جبهه جنگ ميپردازند و هر بارِ بر زمين ماندهاي را كه مردان وقـت و توانايي برداشتن آن را نداشته باشند، بر دوش ميگيرند و برخي از آنان مانند شـهناز حـاجيشـاه در همـان اولين صحنههاي نبرد به شهادت ميرسند )عباسي ولدي</a:t>
            </a:r>
            <a:r>
              <a:rPr lang="fa-IR" sz="2600">
                <a:solidFill>
                  <a:srgbClr val="000000"/>
                </a:solidFill>
                <a:latin typeface="BMitra"/>
                <a:cs typeface="B Zar" panose="00000400000000000000" pitchFamily="2" charset="-78"/>
              </a:rPr>
              <a:t>، </a:t>
            </a:r>
            <a:r>
              <a:rPr lang="fa-IR" sz="2600" smtClean="0">
                <a:solidFill>
                  <a:srgbClr val="000000"/>
                </a:solidFill>
                <a:latin typeface="BMitra"/>
                <a:cs typeface="B Zar" panose="00000400000000000000" pitchFamily="2" charset="-78"/>
              </a:rPr>
              <a:t>.</a:t>
            </a:r>
          </a:p>
          <a:p>
            <a:pPr algn="just"/>
            <a:endParaRPr lang="fa-IR"/>
          </a:p>
        </p:txBody>
      </p:sp>
    </p:spTree>
    <p:extLst>
      <p:ext uri="{BB962C8B-B14F-4D97-AF65-F5344CB8AC3E}">
        <p14:creationId xmlns:p14="http://schemas.microsoft.com/office/powerpoint/2010/main" val="2068739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lstStyle/>
          <a:p>
            <a:pPr algn="ctr"/>
            <a:r>
              <a:rPr lang="fa-IR" b="1" i="0" smtClean="0">
                <a:solidFill>
                  <a:srgbClr val="FF0000"/>
                </a:solidFill>
                <a:effectLst/>
                <a:latin typeface="BMitraBold"/>
                <a:cs typeface="B Zar" panose="00000400000000000000" pitchFamily="2" charset="-78"/>
              </a:rPr>
              <a:t>مقدمه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از ميان پديدههاي اجتماعي برخي داراي تأثير بادوامتر و طولانيتري بر حيات اجتمـاعي يـك جامعـه و ذهنيت مردمان آن هستند و بعضي نيز به دلايل مختلف در زماني كوتاهتر فراموش شده و جـاي خـود را بـه تجاربي ديگر ميدهند. شايد جنگها، به لحاظ گستره تأثيراتي كه بر زندگي اقتصادي، اجتماعي، فرهنگـي و خانوادگي مردمان دارند و نيز حجم انبوهي از تغييرات اجتماعي كه به دنبـال مـيآورنـد، جـزء پـردوامتـرين پديدهها باشند و خاطرات استواري را در ذهن كساني باقي نهند كه آنها را تجربه ميكنند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631852" y="4389120"/>
            <a:ext cx="2954216" cy="120982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تغييرات اجتماعي</a:t>
            </a:r>
            <a:endParaRPr lang="fa-IR" b="1">
              <a:solidFill>
                <a:srgbClr val="FF0000"/>
              </a:solidFill>
            </a:endParaRPr>
          </a:p>
        </p:txBody>
      </p:sp>
    </p:spTree>
    <p:extLst>
      <p:ext uri="{BB962C8B-B14F-4D97-AF65-F5344CB8AC3E}">
        <p14:creationId xmlns:p14="http://schemas.microsoft.com/office/powerpoint/2010/main" val="22189736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b="0" i="0" smtClean="0">
                <a:solidFill>
                  <a:srgbClr val="000000"/>
                </a:solidFill>
                <a:effectLst/>
                <a:latin typeface="BMitra"/>
                <a:cs typeface="B Zar" panose="00000400000000000000" pitchFamily="2" charset="-78"/>
              </a:rPr>
              <a:t>علاوه بر اين گروه از زنان دسـته ديگـري هم هستند كه اصلاً در مناطق جنگي حاضر نميشوند، بلكه به دليل حضور مـردان خـانواده خـود در جنـگ، تجربه ويژهاي دارند و در طي سالهاي متوالي، جنگ به عنصر مسلط در زندگي آنان بدل شده و نوع خاصي از زندگي روزمره را برايشان رقم ميزند</a:t>
            </a:r>
            <a:r>
              <a:rPr lang="fa-IR" smtClean="0">
                <a:cs typeface="B Zar" panose="00000400000000000000" pitchFamily="2" charset="-78"/>
              </a:rPr>
              <a:t> </a:t>
            </a: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2190973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MitraBold"/>
                <a:cs typeface="B Zar" panose="00000400000000000000" pitchFamily="2" charset="-78"/>
              </a:rPr>
              <a:t>تيپولوژي تجارب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در اينجا براي آن كه بتوانيم تجربه روزمره اين زنان از جنگ را ارائه دهـيم، ايـن تجربـه را ذيـل شـش مفهوم جاي دادهايم: اولين مفهوم، مفهوم ازجاكندگي است، جنگ آنچنان تأثيرات اجتماعي قدرتمنـدي را در پي دارد كه زندگي روزمره اين زنان را متلاشي كرده و آنان را از بستر اين زندگي جدا ميكند. زندگي خانوادگي كه روند عادي زندگي روزمره است، دراثر اين ازجاكندگي دچار تغييرات جدي ميشـود، اين تغييرات چنان عميق و بنيادين هستند كه در اينجا از آنها به انفجار ساختار خانواده ياد كردهايم</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463040" y="4670474"/>
            <a:ext cx="2827606" cy="115355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مفهوم ازجاكندگي</a:t>
            </a:r>
            <a:endParaRPr lang="fa-IR" b="1">
              <a:solidFill>
                <a:srgbClr val="FF0000"/>
              </a:solidFill>
            </a:endParaRPr>
          </a:p>
        </p:txBody>
      </p:sp>
    </p:spTree>
    <p:extLst>
      <p:ext uri="{BB962C8B-B14F-4D97-AF65-F5344CB8AC3E}">
        <p14:creationId xmlns:p14="http://schemas.microsoft.com/office/powerpoint/2010/main" val="736133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4234374" y="1825625"/>
            <a:ext cx="7119425" cy="4351338"/>
          </a:xfrm>
        </p:spPr>
        <p:txBody>
          <a:bodyPr>
            <a:normAutofit fontScale="85000" lnSpcReduction="20000"/>
          </a:bodyPr>
          <a:lstStyle/>
          <a:p>
            <a:pPr algn="just"/>
            <a:r>
              <a:rPr lang="fa-IR" b="0" i="0" smtClean="0">
                <a:solidFill>
                  <a:srgbClr val="000000"/>
                </a:solidFill>
                <a:effectLst/>
                <a:latin typeface="BMitra"/>
                <a:cs typeface="B Zar" panose="00000400000000000000" pitchFamily="2" charset="-78"/>
              </a:rPr>
              <a:t>در اثر فروپاشي نظام عادي خانواده، زنان كه معمولاً تكيه روحي و عاطفي خود را بر مردان خانواده قـرار ميدهند، ناگزير از نوعي بازانديشي </a:t>
            </a:r>
            <a:r>
              <a:rPr lang="fa-IR" sz="1400" b="0" i="0" smtClean="0">
                <a:solidFill>
                  <a:srgbClr val="000000"/>
                </a:solidFill>
                <a:effectLst/>
                <a:latin typeface="BMitra"/>
                <a:cs typeface="B Zar" panose="00000400000000000000" pitchFamily="2" charset="-78"/>
              </a:rPr>
              <a:t>1</a:t>
            </a:r>
            <a:r>
              <a:rPr lang="fa-IR" b="0" i="0" smtClean="0">
                <a:solidFill>
                  <a:srgbClr val="000000"/>
                </a:solidFill>
                <a:effectLst/>
                <a:latin typeface="BMitra"/>
                <a:cs typeface="B Zar" panose="00000400000000000000" pitchFamily="2" charset="-78"/>
              </a:rPr>
              <a:t>در خويشتن زنانه سنتي خود ميشود. اين مسأله اغلب موجـب قـويتـر شدن خويشتن آنان شده و گاهي نيز براي زناني كه طاقت چنين تجربهاي را ندارند، موجب چندپاره شـدن و از دست رفتن خود ميشود.</a:t>
            </a:r>
          </a:p>
          <a:p>
            <a:pPr marL="0" indent="0" algn="just">
              <a:buNone/>
            </a:pPr>
            <a:r>
              <a:rPr lang="fa-IR" b="0" i="0" smtClean="0">
                <a:solidFill>
                  <a:srgbClr val="000000"/>
                </a:solidFill>
                <a:effectLst/>
                <a:latin typeface="BMitra"/>
                <a:cs typeface="B Zar" panose="00000400000000000000" pitchFamily="2" charset="-78"/>
              </a:rPr>
              <a:t/>
            </a:r>
            <a:br>
              <a:rPr lang="fa-IR" b="0" i="0" smtClean="0">
                <a:solidFill>
                  <a:srgbClr val="000000"/>
                </a:solidFill>
                <a:effectLst/>
                <a:latin typeface="BMitra"/>
                <a:cs typeface="B Zar" panose="00000400000000000000" pitchFamily="2" charset="-78"/>
              </a:rPr>
            </a:br>
            <a:endParaRPr lang="fa-IR" b="0" i="0" smtClean="0">
              <a:solidFill>
                <a:srgbClr val="000000"/>
              </a:solidFill>
              <a:effectLst/>
              <a:latin typeface="BMitra"/>
              <a:cs typeface="B Zar" panose="00000400000000000000" pitchFamily="2" charset="-78"/>
            </a:endParaRPr>
          </a:p>
          <a:p>
            <a:pPr algn="just"/>
            <a:r>
              <a:rPr lang="fa-IR" b="0" i="0" smtClean="0">
                <a:solidFill>
                  <a:srgbClr val="000000"/>
                </a:solidFill>
                <a:effectLst/>
                <a:latin typeface="BMitra"/>
                <a:cs typeface="B Zar" panose="00000400000000000000" pitchFamily="2" charset="-78"/>
              </a:rPr>
              <a:t>يكي از ابعاد خويشتن زنانه كه به دليل اهميت آن ميتواند مستقلاً مورد بحث واقـع شـود، مسـأله بـدن زنانه و جنگ است. در شرايطي كه دشمن وارد خاك كشور شده و اين زنـان عمـدتاً دور از حمايـت خـانواده هستند يا در مواردي كاري از دست خانوادههايشان برنميآيد، ناچارند تدبيري براي احتمـال تجـاوز و تعـدي دشمن به بدنهاي خود بينديشند، اين مسأله ذهن اغلب زناني كه با جنگ مواجه شدهاند را به خـود مشـغول كرده و موجب شكلگيري نوع ويژهاي از تجربه اساساً زنانه از جنگ شده است</a:t>
            </a:r>
            <a:r>
              <a:rPr lang="fa-IR" smtClean="0">
                <a:cs typeface="B Zar" panose="00000400000000000000" pitchFamily="2" charset="-78"/>
              </a:rPr>
              <a:t> </a:t>
            </a:r>
            <a:br>
              <a:rPr lang="fa-IR" smtClean="0">
                <a:cs typeface="B Zar" panose="00000400000000000000" pitchFamily="2" charset="-78"/>
              </a:rPr>
            </a:br>
            <a:endParaRPr lang="fa-IR">
              <a:cs typeface="B Zar" panose="00000400000000000000" pitchFamily="2" charset="-78"/>
            </a:endParaRPr>
          </a:p>
        </p:txBody>
      </p:sp>
      <p:sp>
        <p:nvSpPr>
          <p:cNvPr id="4" name="Flowchart: Connector 3"/>
          <p:cNvSpPr/>
          <p:nvPr/>
        </p:nvSpPr>
        <p:spPr>
          <a:xfrm>
            <a:off x="838200" y="2729132"/>
            <a:ext cx="2236764" cy="1955409"/>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i="0" smtClean="0">
                <a:solidFill>
                  <a:srgbClr val="FF0000"/>
                </a:solidFill>
                <a:effectLst/>
                <a:latin typeface="BMitra"/>
                <a:cs typeface="B Zar" panose="00000400000000000000" pitchFamily="2" charset="-78"/>
              </a:rPr>
              <a:t>بازانديشي</a:t>
            </a:r>
            <a:endParaRPr lang="fa-IR" sz="2800" b="1">
              <a:solidFill>
                <a:srgbClr val="FF0000"/>
              </a:solidFill>
            </a:endParaRPr>
          </a:p>
        </p:txBody>
      </p:sp>
    </p:spTree>
    <p:extLst>
      <p:ext uri="{BB962C8B-B14F-4D97-AF65-F5344CB8AC3E}">
        <p14:creationId xmlns:p14="http://schemas.microsoft.com/office/powerpoint/2010/main" val="37299473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تجربه تعليق زندگي روزمره نيز يكي از تجاربي است كه عموماً زناني با آن مواجه ميشوند كـه جنـگ را از دور و بهواسطه حضور عزيزانشان در صحنه نبرد تجربه ميكنند، اين زنان كه خود را قادر به انجام كـاري براي نجات خانواده و شهر و كشور خود نميبينند، قادر به گذران عادي زندگي نيز نبوده و دچار نوعي تعليـق در زندگي ميشوند.</a:t>
            </a:r>
          </a:p>
          <a:p>
            <a:pPr algn="just"/>
            <a:r>
              <a:rPr lang="fa-IR" b="0" i="0" smtClean="0">
                <a:solidFill>
                  <a:srgbClr val="000000"/>
                </a:solidFill>
                <a:effectLst/>
                <a:latin typeface="BMitra"/>
                <a:cs typeface="B Zar" panose="00000400000000000000" pitchFamily="2" charset="-78"/>
              </a:rPr>
              <a:t/>
            </a:r>
            <a:br>
              <a:rPr lang="fa-IR" b="0" i="0" smtClean="0">
                <a:solidFill>
                  <a:srgbClr val="000000"/>
                </a:solidFill>
                <a:effectLst/>
                <a:latin typeface="BMitra"/>
                <a:cs typeface="B Zar" panose="00000400000000000000" pitchFamily="2" charset="-78"/>
              </a:rPr>
            </a:br>
            <a:endParaRPr lang="fa-IR" b="0" i="0" smtClean="0">
              <a:solidFill>
                <a:srgbClr val="000000"/>
              </a:solidFill>
              <a:effectLst/>
              <a:latin typeface="BMitra"/>
              <a:cs typeface="B Zar" panose="00000400000000000000" pitchFamily="2" charset="-78"/>
            </a:endParaRPr>
          </a:p>
          <a:p>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589649" y="3910818"/>
            <a:ext cx="4149969" cy="177253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تجربه تعليق زندگي روزمره</a:t>
            </a:r>
            <a:endParaRPr lang="fa-IR" b="1">
              <a:solidFill>
                <a:srgbClr val="FF0000"/>
              </a:solidFill>
            </a:endParaRPr>
          </a:p>
        </p:txBody>
      </p:sp>
    </p:spTree>
    <p:extLst>
      <p:ext uri="{BB962C8B-B14F-4D97-AF65-F5344CB8AC3E}">
        <p14:creationId xmlns:p14="http://schemas.microsoft.com/office/powerpoint/2010/main" val="2122234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Mitra"/>
                <a:cs typeface="B Zar" panose="00000400000000000000" pitchFamily="2" charset="-78"/>
              </a:rPr>
              <a:t>آخرين تجربهاي كه بدان اشاره خواهيم كرد، تجربه بازجايگيري است. اين تجربه نـه بـا پايـان گـرفتن</a:t>
            </a:r>
            <a:br>
              <a:rPr lang="fa-IR" sz="2600">
                <a:solidFill>
                  <a:srgbClr val="000000"/>
                </a:solidFill>
                <a:latin typeface="BMitra"/>
                <a:cs typeface="B Zar" panose="00000400000000000000" pitchFamily="2" charset="-78"/>
              </a:rPr>
            </a:br>
            <a:r>
              <a:rPr lang="fa-IR" sz="2600">
                <a:solidFill>
                  <a:srgbClr val="000000"/>
                </a:solidFill>
                <a:latin typeface="BMitra"/>
                <a:cs typeface="B Zar" panose="00000400000000000000" pitchFamily="2" charset="-78"/>
              </a:rPr>
              <a:t>جنگ، كه با ادامه يافتن آن براي بسياري از زنان رخ ميدهد. آنان كـه قـادر بـه زنـدگي طـولاني مـدت در</a:t>
            </a:r>
            <a:br>
              <a:rPr lang="fa-IR" sz="2600">
                <a:solidFill>
                  <a:srgbClr val="000000"/>
                </a:solidFill>
                <a:latin typeface="BMitra"/>
                <a:cs typeface="B Zar" panose="00000400000000000000" pitchFamily="2" charset="-78"/>
              </a:rPr>
            </a:br>
            <a:r>
              <a:rPr lang="fa-IR" sz="2600">
                <a:solidFill>
                  <a:srgbClr val="000000"/>
                </a:solidFill>
                <a:latin typeface="BMitra"/>
                <a:cs typeface="B Zar" panose="00000400000000000000" pitchFamily="2" charset="-78"/>
              </a:rPr>
              <a:t>شرايط تعليق نيستند راههايي براي كنـار آمـدن بـا زنـدگي جنگـي و زيسـتن در بسـتر آن پيـدا مـيكننـد و</a:t>
            </a:r>
            <a:br>
              <a:rPr lang="fa-IR" sz="2600">
                <a:solidFill>
                  <a:srgbClr val="000000"/>
                </a:solidFill>
                <a:latin typeface="BMitra"/>
                <a:cs typeface="B Zar" panose="00000400000000000000" pitchFamily="2" charset="-78"/>
              </a:rPr>
            </a:br>
            <a:r>
              <a:rPr lang="fa-IR" sz="2600">
                <a:solidFill>
                  <a:srgbClr val="000000"/>
                </a:solidFill>
                <a:latin typeface="BMitra"/>
                <a:cs typeface="B Zar" panose="00000400000000000000" pitchFamily="2" charset="-78"/>
              </a:rPr>
              <a:t>بدينطريق زندگي روزمره تازهاي را براي خود رقم ميزنند كه البته با زنـدگي روزمـره آنـان پـيش از جنـگ متفاوت است.</a:t>
            </a:r>
            <a:endParaRPr lang="fa-IR"/>
          </a:p>
        </p:txBody>
      </p:sp>
      <p:sp>
        <p:nvSpPr>
          <p:cNvPr id="4" name="Flowchart: Process 3"/>
          <p:cNvSpPr/>
          <p:nvPr/>
        </p:nvSpPr>
        <p:spPr>
          <a:xfrm>
            <a:off x="838200" y="4001294"/>
            <a:ext cx="2757268" cy="140677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BMitra"/>
                <a:cs typeface="B Zar" panose="00000400000000000000" pitchFamily="2" charset="-78"/>
              </a:rPr>
              <a:t>تجربه بازجايگيري</a:t>
            </a:r>
            <a:endParaRPr lang="fa-IR" b="1">
              <a:solidFill>
                <a:srgbClr val="FF0000"/>
              </a:solidFill>
            </a:endParaRPr>
          </a:p>
        </p:txBody>
      </p:sp>
    </p:spTree>
    <p:extLst>
      <p:ext uri="{BB962C8B-B14F-4D97-AF65-F5344CB8AC3E}">
        <p14:creationId xmlns:p14="http://schemas.microsoft.com/office/powerpoint/2010/main" val="22813051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MitraBold"/>
                <a:cs typeface="B Zar" panose="00000400000000000000" pitchFamily="2" charset="-78"/>
              </a:rPr>
              <a:t>تجربه از جاكندگي</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Mitra"/>
                <a:cs typeface="B Zar" panose="00000400000000000000" pitchFamily="2" charset="-78"/>
              </a:rPr>
              <a:t>از آنجا كه زنان جنگزده اولين گروه از زنان هستند كه با جنگ مواجه ميشوند، اغلـب خـاطراتي كـه از جنگ نوشته يا تعريف شده، مربوط به آنان است؛ يعني زناني كه در شهرهاي مرزي كشور زندگي ميكردهاند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2541731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و در حال طي كردن روال عادي زندگي خود، به ناگاه با هيولاي جنگ مواجه مـيشـوند. بـه همـين لحـاظ، خاطرات، معمولاً، به روزها يا سالهاي قبل از جنگ برميگردد و از آنجا آغاز ميشـود. در ايـن خـاطرات بـا عناصر معمولي و پيشپاافتادهاي چون خريد روزانه، بازيهاي كودكانه، ازدواج و ... مواجه ميشويم. توصـيف دو شهر آبادان و خرمشهر، تفريحگاهها، خاطره شـط و اخـلاق و آداب و رسـوم بندرنشـينان پـيش از جنـگ، بخش زيادي از اين خاطرات را به خود اختصاص ميدهد.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220307"/>
            <a:ext cx="3488788" cy="130829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روال عادي زندگي خود</a:t>
            </a:r>
            <a:endParaRPr lang="fa-IR" b="1">
              <a:solidFill>
                <a:srgbClr val="FF0000"/>
              </a:solidFill>
            </a:endParaRPr>
          </a:p>
        </p:txBody>
      </p:sp>
    </p:spTree>
    <p:extLst>
      <p:ext uri="{BB962C8B-B14F-4D97-AF65-F5344CB8AC3E}">
        <p14:creationId xmlns:p14="http://schemas.microsoft.com/office/powerpoint/2010/main" val="224118011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400">
                <a:solidFill>
                  <a:srgbClr val="000000"/>
                </a:solidFill>
                <a:latin typeface="BMitra"/>
                <a:cs typeface="B Zar" panose="00000400000000000000" pitchFamily="2" charset="-78"/>
              </a:rPr>
              <a:t>گويي تنها با توصيف زندگي روزمره و </a:t>
            </a:r>
            <a:r>
              <a:rPr lang="fa-IR" sz="2400">
                <a:solidFill>
                  <a:srgbClr val="000000"/>
                </a:solidFill>
                <a:latin typeface="BMitra"/>
                <a:cs typeface="B Zar" panose="00000400000000000000" pitchFamily="2" charset="-78"/>
              </a:rPr>
              <a:t>نظم </a:t>
            </a:r>
            <a:r>
              <a:rPr lang="fa-IR" sz="2400" smtClean="0">
                <a:solidFill>
                  <a:srgbClr val="000000"/>
                </a:solidFill>
                <a:latin typeface="BMitra"/>
                <a:cs typeface="B Zar" panose="00000400000000000000" pitchFamily="2" charset="-78"/>
              </a:rPr>
              <a:t>جـاري در </a:t>
            </a:r>
            <a:r>
              <a:rPr lang="fa-IR" sz="2400">
                <a:solidFill>
                  <a:srgbClr val="000000"/>
                </a:solidFill>
                <a:latin typeface="BMitra"/>
                <a:cs typeface="B Zar" panose="00000400000000000000" pitchFamily="2" charset="-78"/>
              </a:rPr>
              <a:t>آن است كه ميتوانيم دريابيم جنگ تا چه اندازه ميتواند مؤثر بوده و روال زندگي عادي را از </a:t>
            </a:r>
            <a:r>
              <a:rPr lang="fa-IR" sz="2400">
                <a:solidFill>
                  <a:srgbClr val="000000"/>
                </a:solidFill>
                <a:latin typeface="BMitra"/>
                <a:cs typeface="B Zar" panose="00000400000000000000" pitchFamily="2" charset="-78"/>
              </a:rPr>
              <a:t>هم </a:t>
            </a:r>
            <a:r>
              <a:rPr lang="fa-IR" sz="2400" smtClean="0">
                <a:solidFill>
                  <a:srgbClr val="000000"/>
                </a:solidFill>
                <a:latin typeface="BMitra"/>
                <a:cs typeface="B Zar" panose="00000400000000000000" pitchFamily="2" charset="-78"/>
              </a:rPr>
              <a:t>بگسلد. در </a:t>
            </a:r>
            <a:r>
              <a:rPr lang="fa-IR" sz="2400">
                <a:solidFill>
                  <a:srgbClr val="000000"/>
                </a:solidFill>
                <a:latin typeface="BMitra"/>
                <a:cs typeface="B Zar" panose="00000400000000000000" pitchFamily="2" charset="-78"/>
              </a:rPr>
              <a:t>روزهاي اول جنگ و با اولين حملات هوايي و زميني به سمت شـهرهاي آبـادان و خرمشـهر</a:t>
            </a:r>
            <a:r>
              <a:rPr lang="fa-IR" sz="2400">
                <a:solidFill>
                  <a:srgbClr val="000000"/>
                </a:solidFill>
                <a:latin typeface="BMitra"/>
                <a:cs typeface="B Zar" panose="00000400000000000000" pitchFamily="2" charset="-78"/>
              </a:rPr>
              <a:t>، </a:t>
            </a:r>
            <a:r>
              <a:rPr lang="fa-IR" sz="2400" smtClean="0">
                <a:solidFill>
                  <a:srgbClr val="000000"/>
                </a:solidFill>
                <a:latin typeface="BMitra"/>
                <a:cs typeface="B Zar" panose="00000400000000000000" pitchFamily="2" charset="-78"/>
              </a:rPr>
              <a:t>ترديـد نسبت </a:t>
            </a:r>
            <a:r>
              <a:rPr lang="fa-IR" sz="2400">
                <a:solidFill>
                  <a:srgbClr val="000000"/>
                </a:solidFill>
                <a:latin typeface="BMitra"/>
                <a:cs typeface="B Zar" panose="00000400000000000000" pitchFamily="2" charset="-78"/>
              </a:rPr>
              <a:t>به ماندن يا ترك شهر و ديار ذهن همه جنگزدگان </a:t>
            </a:r>
            <a:r>
              <a:rPr lang="fa-IR" sz="1200">
                <a:solidFill>
                  <a:srgbClr val="000000"/>
                </a:solidFill>
                <a:latin typeface="BMitra"/>
                <a:cs typeface="B Zar" panose="00000400000000000000" pitchFamily="2" charset="-78"/>
              </a:rPr>
              <a:t>1</a:t>
            </a:r>
            <a:r>
              <a:rPr lang="fa-IR" sz="2400">
                <a:solidFill>
                  <a:srgbClr val="000000"/>
                </a:solidFill>
                <a:latin typeface="BMitra"/>
                <a:cs typeface="B Zar" panose="00000400000000000000" pitchFamily="2" charset="-78"/>
              </a:rPr>
              <a:t>را به خـود مشـغول مـيكنـد. اغلـب </a:t>
            </a:r>
            <a:r>
              <a:rPr lang="fa-IR" sz="2400">
                <a:solidFill>
                  <a:srgbClr val="000000"/>
                </a:solidFill>
                <a:latin typeface="BMitra"/>
                <a:cs typeface="B Zar" panose="00000400000000000000" pitchFamily="2" charset="-78"/>
              </a:rPr>
              <a:t>آنـان </a:t>
            </a:r>
            <a:r>
              <a:rPr lang="fa-IR" sz="2400" smtClean="0">
                <a:solidFill>
                  <a:srgbClr val="000000"/>
                </a:solidFill>
                <a:latin typeface="BMitra"/>
                <a:cs typeface="B Zar" panose="00000400000000000000" pitchFamily="2" charset="-78"/>
              </a:rPr>
              <a:t>تنهـا ميكوشند </a:t>
            </a:r>
            <a:r>
              <a:rPr lang="fa-IR" sz="2400">
                <a:solidFill>
                  <a:srgbClr val="000000"/>
                </a:solidFill>
                <a:latin typeface="BMitra"/>
                <a:cs typeface="B Zar" panose="00000400000000000000" pitchFamily="2" charset="-78"/>
              </a:rPr>
              <a:t>تا جايي از معركه جنگ دور شوند كه در نزديكترين نقطه نسبت به خانه و كاشانه خـود </a:t>
            </a:r>
            <a:r>
              <a:rPr lang="fa-IR" sz="2400">
                <a:solidFill>
                  <a:srgbClr val="000000"/>
                </a:solidFill>
                <a:latin typeface="BMitra"/>
                <a:cs typeface="B Zar" panose="00000400000000000000" pitchFamily="2" charset="-78"/>
              </a:rPr>
              <a:t>باشـند </a:t>
            </a:r>
            <a:r>
              <a:rPr lang="fa-IR" sz="2400" smtClean="0">
                <a:solidFill>
                  <a:srgbClr val="000000"/>
                </a:solidFill>
                <a:latin typeface="BMitra"/>
                <a:cs typeface="B Zar" panose="00000400000000000000" pitchFamily="2" charset="-78"/>
              </a:rPr>
              <a:t>و براي </a:t>
            </a:r>
            <a:r>
              <a:rPr lang="fa-IR" sz="2400">
                <a:solidFill>
                  <a:srgbClr val="000000"/>
                </a:solidFill>
                <a:latin typeface="BMitra"/>
                <a:cs typeface="B Zar" panose="00000400000000000000" pitchFamily="2" charset="-78"/>
              </a:rPr>
              <a:t>همين اولين جابجاييها در سطح شهر صورت ميگيرد و مردم ساكن نقاط آسيبديده به </a:t>
            </a:r>
            <a:r>
              <a:rPr lang="fa-IR" sz="2400">
                <a:solidFill>
                  <a:srgbClr val="000000"/>
                </a:solidFill>
                <a:latin typeface="BMitra"/>
                <a:cs typeface="B Zar" panose="00000400000000000000" pitchFamily="2" charset="-78"/>
              </a:rPr>
              <a:t>خانه </a:t>
            </a:r>
            <a:r>
              <a:rPr lang="fa-IR" sz="2400" smtClean="0">
                <a:solidFill>
                  <a:srgbClr val="000000"/>
                </a:solidFill>
                <a:latin typeface="BMitra"/>
                <a:cs typeface="B Zar" panose="00000400000000000000" pitchFamily="2" charset="-78"/>
              </a:rPr>
              <a:t>خويشاني مراجعه </a:t>
            </a:r>
            <a:r>
              <a:rPr lang="fa-IR" sz="2400">
                <a:solidFill>
                  <a:srgbClr val="000000"/>
                </a:solidFill>
                <a:latin typeface="BMitra"/>
                <a:cs typeface="B Zar" panose="00000400000000000000" pitchFamily="2" charset="-78"/>
              </a:rPr>
              <a:t>ميكنند كه در مناطق دورتري از تهاجم دشمن و درعينحال در درون شهر قرار دارند</a:t>
            </a:r>
            <a:endParaRPr lang="fa-IR"/>
          </a:p>
        </p:txBody>
      </p:sp>
      <p:sp>
        <p:nvSpPr>
          <p:cNvPr id="4" name="Flowchart: Process 3"/>
          <p:cNvSpPr/>
          <p:nvPr/>
        </p:nvSpPr>
        <p:spPr>
          <a:xfrm>
            <a:off x="1519310" y="4389120"/>
            <a:ext cx="3080825" cy="106914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latin typeface="BMitra"/>
                <a:cs typeface="B Zar" panose="00000400000000000000" pitchFamily="2" charset="-78"/>
              </a:rPr>
              <a:t>توصيف زندگي روزمره</a:t>
            </a:r>
            <a:endParaRPr lang="fa-IR" b="1">
              <a:solidFill>
                <a:srgbClr val="FF0000"/>
              </a:solidFill>
            </a:endParaRPr>
          </a:p>
        </p:txBody>
      </p:sp>
    </p:spTree>
    <p:extLst>
      <p:ext uri="{BB962C8B-B14F-4D97-AF65-F5344CB8AC3E}">
        <p14:creationId xmlns:p14="http://schemas.microsoft.com/office/powerpoint/2010/main" val="3174761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z="1700" b="1">
                <a:solidFill>
                  <a:srgbClr val="000000"/>
                </a:solidFill>
                <a:latin typeface="BMitraBold"/>
                <a:cs typeface="B Zar" panose="00000400000000000000" pitchFamily="2" charset="-78"/>
              </a:rPr>
              <a:t>پدر گفت: فعلاً امروز به خانه </a:t>
            </a:r>
            <a:r>
              <a:rPr lang="fa-IR" sz="1700">
                <a:solidFill>
                  <a:srgbClr val="000000"/>
                </a:solidFill>
                <a:latin typeface="BMitraBold"/>
                <a:cs typeface="B Zar" panose="00000400000000000000" pitchFamily="2" charset="-78"/>
              </a:rPr>
              <a:t>خواهرت</a:t>
            </a:r>
            <a:r>
              <a:rPr lang="fa-IR" sz="1700" b="1">
                <a:solidFill>
                  <a:srgbClr val="000000"/>
                </a:solidFill>
                <a:latin typeface="BMitraBold"/>
                <a:cs typeface="B Zar" panose="00000400000000000000" pitchFamily="2" charset="-78"/>
              </a:rPr>
              <a:t> برويد تا ببينيم بعد چه ميشود )فرجامفر، .(</a:t>
            </a:r>
            <a:r>
              <a:rPr lang="fa-IR" sz="700" b="1">
                <a:solidFill>
                  <a:srgbClr val="000000"/>
                </a:solidFill>
                <a:latin typeface="BMitraBold"/>
                <a:cs typeface="B Zar" panose="00000400000000000000" pitchFamily="2" charset="-78"/>
              </a:rPr>
              <a:t>2</a:t>
            </a:r>
            <a:r>
              <a:rPr lang="fa-IR" sz="1700" b="1">
                <a:solidFill>
                  <a:srgbClr val="000000"/>
                </a:solidFill>
                <a:latin typeface="BMitraBold"/>
                <a:cs typeface="B Zar" panose="00000400000000000000" pitchFamily="2" charset="-78"/>
              </a:rPr>
              <a:t>17 :1386</a:t>
            </a:r>
            <a:endParaRPr lang="fa-IR"/>
          </a:p>
        </p:txBody>
      </p:sp>
    </p:spTree>
    <p:extLst>
      <p:ext uri="{BB962C8B-B14F-4D97-AF65-F5344CB8AC3E}">
        <p14:creationId xmlns:p14="http://schemas.microsoft.com/office/powerpoint/2010/main" val="3964036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endParaRPr lang="fa-IR">
              <a:cs typeface="B Zar" panose="00000400000000000000" pitchFamily="2" charset="-78"/>
            </a:endParaRPr>
          </a:p>
        </p:txBody>
      </p:sp>
      <p:sp>
        <p:nvSpPr>
          <p:cNvPr id="4" name="Flowchart: Process 3"/>
          <p:cNvSpPr/>
          <p:nvPr/>
        </p:nvSpPr>
        <p:spPr>
          <a:xfrm>
            <a:off x="3123028" y="2377439"/>
            <a:ext cx="5922497" cy="331997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28600" lvl="0" indent="-228600" algn="just">
              <a:lnSpc>
                <a:spcPct val="90000"/>
              </a:lnSpc>
              <a:spcBef>
                <a:spcPts val="1000"/>
              </a:spcBef>
              <a:buFont typeface="Arial" panose="020B0604020202020204" pitchFamily="34" charset="0"/>
              <a:buChar char="•"/>
            </a:pPr>
            <a:r>
              <a:rPr lang="fa-IR" sz="2800">
                <a:solidFill>
                  <a:srgbClr val="FF0000"/>
                </a:solidFill>
                <a:latin typeface="BMitraBold"/>
                <a:cs typeface="B Zar" panose="00000400000000000000" pitchFamily="2" charset="-78"/>
              </a:rPr>
              <a:t>لحظات آخر وقتي مادرم از خانه بيرون ميرفت روي فرشهايي كه جمع كرده بودند، يـك جلـد قـرآن كريم گذاشت كه اگر عراقيها يا ستونپنجميها آمدند آنها را ببرند، قرآن آنها را كور كند )رئيسـي، :1384 67به نقل از خاطرات الهه حجازي</a:t>
            </a:r>
            <a:r>
              <a:rPr lang="fa-IR" sz="2800">
                <a:solidFill>
                  <a:srgbClr val="FF0000"/>
                </a:solidFill>
                <a:latin typeface="BMitraBold"/>
                <a:cs typeface="B Zar" panose="00000400000000000000" pitchFamily="2" charset="-78"/>
              </a:rPr>
              <a:t>.</a:t>
            </a:r>
            <a:r>
              <a:rPr lang="fa-IR" sz="2800">
                <a:solidFill>
                  <a:srgbClr val="FF0000"/>
                </a:solidFill>
                <a:cs typeface="B Zar" panose="00000400000000000000" pitchFamily="2" charset="-78"/>
              </a:rPr>
              <a:t> </a:t>
            </a:r>
            <a:endParaRPr lang="fa-IR" sz="2800" smtClean="0">
              <a:solidFill>
                <a:srgbClr val="FF0000"/>
              </a:solidFill>
              <a:cs typeface="B Zar" panose="00000400000000000000" pitchFamily="2" charset="-78"/>
            </a:endParaRPr>
          </a:p>
          <a:p>
            <a:pPr marL="228600" lvl="0" indent="-228600" algn="just">
              <a:lnSpc>
                <a:spcPct val="90000"/>
              </a:lnSpc>
              <a:spcBef>
                <a:spcPts val="1000"/>
              </a:spcBef>
              <a:buFont typeface="Arial" panose="020B0604020202020204" pitchFamily="34" charset="0"/>
              <a:buChar char="•"/>
            </a:pPr>
            <a:r>
              <a:rPr lang="fa-IR" sz="2800">
                <a:solidFill>
                  <a:prstClr val="black"/>
                </a:solidFill>
                <a:cs typeface="B Zar" panose="00000400000000000000" pitchFamily="2" charset="-78"/>
              </a:rPr>
              <a:t/>
            </a:r>
            <a:br>
              <a:rPr lang="fa-IR" sz="2800">
                <a:solidFill>
                  <a:prstClr val="black"/>
                </a:solidFill>
                <a:cs typeface="B Zar" panose="00000400000000000000" pitchFamily="2" charset="-78"/>
              </a:rPr>
            </a:br>
            <a:endParaRPr lang="fa-IR" sz="2800">
              <a:solidFill>
                <a:prstClr val="black"/>
              </a:solidFill>
              <a:cs typeface="B Zar" panose="00000400000000000000" pitchFamily="2" charset="-78"/>
            </a:endParaRPr>
          </a:p>
        </p:txBody>
      </p:sp>
    </p:spTree>
    <p:extLst>
      <p:ext uri="{BB962C8B-B14F-4D97-AF65-F5344CB8AC3E}">
        <p14:creationId xmlns:p14="http://schemas.microsoft.com/office/powerpoint/2010/main" val="472968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اگرچه شايد در اهميت جنگ بر تاريخ و حيات اجتماعي يك جامعه كمتر جاي ترديد باشد، اما گروههـا و اقشار اجتماعي مختلف و همچنين شهرها و مكانهاي گوناگون )به نسبت دوري و نزديكي به ميدان جنـگ( به ميزانهاي متفاوتي از اين پديده تأثير ميپذيرند و هريك با توجه به موقعيـت خـود بـا سـطح ويـژهاي از جنگ مواجه ميشوند. در اينجا منظور نفي واقعيت تاريخي و اجتماعي نيست، بلكه اين واقعيت داراي سطوح و ابعاد مختلفي فرض ميشود كه موجب ميشود هريك از افرادي كه آن را تجربه ميكنند، روايت خاصي از آن ارائه دهند</a:t>
            </a:r>
            <a:r>
              <a:rPr lang="fa-IR" smtClean="0">
                <a:cs typeface="B Zar" panose="00000400000000000000" pitchFamily="2" charset="-78"/>
              </a:rPr>
              <a:t>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572000"/>
            <a:ext cx="3094892" cy="118168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نفي واقعيت تاريخي و اجتماعي</a:t>
            </a:r>
            <a:endParaRPr lang="fa-IR" b="1">
              <a:solidFill>
                <a:srgbClr val="FF0000"/>
              </a:solidFill>
            </a:endParaRPr>
          </a:p>
        </p:txBody>
      </p:sp>
    </p:spTree>
    <p:extLst>
      <p:ext uri="{BB962C8B-B14F-4D97-AF65-F5344CB8AC3E}">
        <p14:creationId xmlns:p14="http://schemas.microsoft.com/office/powerpoint/2010/main" val="211595749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b="1">
                <a:cs typeface="B Zar" panose="00000400000000000000" pitchFamily="2" charset="-78"/>
              </a:rPr>
              <a:t/>
            </a:r>
            <a:br>
              <a:rPr lang="fa-IR" b="1">
                <a:cs typeface="B Zar" panose="00000400000000000000" pitchFamily="2" charset="-78"/>
              </a:rPr>
            </a:b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997613" y="2405575"/>
            <a:ext cx="7455877" cy="285574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sz="2800" b="1">
                <a:solidFill>
                  <a:srgbClr val="FF0000"/>
                </a:solidFill>
                <a:cs typeface="B Zar" panose="00000400000000000000" pitchFamily="2" charset="-78"/>
              </a:rPr>
              <a:t>به خانه پدري كه رسيديم، حال مامان عوض شد. بعدها برايم تعريف كرد كه با چه حسرتي به زندگيم</a:t>
            </a:r>
            <a:br>
              <a:rPr lang="fa-IR" sz="2800" b="1">
                <a:solidFill>
                  <a:srgbClr val="FF0000"/>
                </a:solidFill>
                <a:cs typeface="B Zar" panose="00000400000000000000" pitchFamily="2" charset="-78"/>
              </a:rPr>
            </a:br>
            <a:r>
              <a:rPr lang="fa-IR" sz="2800" b="1">
                <a:solidFill>
                  <a:srgbClr val="FF0000"/>
                </a:solidFill>
                <a:cs typeface="B Zar" panose="00000400000000000000" pitchFamily="2" charset="-78"/>
              </a:rPr>
              <a:t>كه چقدر شيك چيده شده بود، نگاه كردم. حاصل سالها زحمت شبانهروزي خودم و بابات بود )فرجامفـر،</a:t>
            </a:r>
            <a:br>
              <a:rPr lang="fa-IR" sz="2800" b="1">
                <a:solidFill>
                  <a:srgbClr val="FF0000"/>
                </a:solidFill>
                <a:cs typeface="B Zar" panose="00000400000000000000" pitchFamily="2" charset="-78"/>
              </a:rPr>
            </a:br>
            <a:r>
              <a:rPr lang="fa-IR" sz="2800" b="1">
                <a:solidFill>
                  <a:srgbClr val="FF0000"/>
                </a:solidFill>
                <a:cs typeface="B Zar" panose="00000400000000000000" pitchFamily="2" charset="-78"/>
              </a:rPr>
              <a:t>.(35 :1386</a:t>
            </a:r>
            <a:endParaRPr lang="fa-IR">
              <a:solidFill>
                <a:srgbClr val="FF0000"/>
              </a:solidFill>
              <a:cs typeface="B Zar" panose="00000400000000000000" pitchFamily="2" charset="-78"/>
            </a:endParaRPr>
          </a:p>
        </p:txBody>
      </p:sp>
    </p:spTree>
    <p:extLst>
      <p:ext uri="{BB962C8B-B14F-4D97-AF65-F5344CB8AC3E}">
        <p14:creationId xmlns:p14="http://schemas.microsoft.com/office/powerpoint/2010/main" val="16912025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400">
                <a:solidFill>
                  <a:prstClr val="black"/>
                </a:solidFill>
                <a:cs typeface="B Zar" panose="00000400000000000000" pitchFamily="2" charset="-78"/>
              </a:rPr>
              <a:t>پس از رسيدن به مناطق امنتر و سكنا يـافتن در گوشـهاي، زنـدگي شـرايط سـخت خـود را </a:t>
            </a:r>
            <a:r>
              <a:rPr lang="fa-IR" sz="2400">
                <a:solidFill>
                  <a:prstClr val="black"/>
                </a:solidFill>
                <a:cs typeface="B Zar" panose="00000400000000000000" pitchFamily="2" charset="-78"/>
              </a:rPr>
              <a:t>بـه </a:t>
            </a:r>
            <a:r>
              <a:rPr lang="fa-IR" sz="2400" smtClean="0">
                <a:solidFill>
                  <a:prstClr val="black"/>
                </a:solidFill>
                <a:cs typeface="B Zar" panose="00000400000000000000" pitchFamily="2" charset="-78"/>
              </a:rPr>
              <a:t>زنـان جنگزده </a:t>
            </a:r>
            <a:r>
              <a:rPr lang="fa-IR" sz="2400">
                <a:solidFill>
                  <a:prstClr val="black"/>
                </a:solidFill>
                <a:cs typeface="B Zar" panose="00000400000000000000" pitchFamily="2" charset="-78"/>
              </a:rPr>
              <a:t>نشان ميدهد. آنان كه اغلب بدون برداشتن هيچ اسـباب و وسـايلي و بعضـاً در </a:t>
            </a:r>
            <a:r>
              <a:rPr lang="fa-IR" sz="2400">
                <a:solidFill>
                  <a:prstClr val="black"/>
                </a:solidFill>
                <a:cs typeface="B Zar" panose="00000400000000000000" pitchFamily="2" charset="-78"/>
              </a:rPr>
              <a:t>كوتـاهتـرين </a:t>
            </a:r>
            <a:r>
              <a:rPr lang="fa-IR" sz="2400" smtClean="0">
                <a:solidFill>
                  <a:prstClr val="black"/>
                </a:solidFill>
                <a:cs typeface="B Zar" panose="00000400000000000000" pitchFamily="2" charset="-78"/>
              </a:rPr>
              <a:t>زمـان ممكن </a:t>
            </a:r>
            <a:r>
              <a:rPr lang="fa-IR" sz="2400">
                <a:solidFill>
                  <a:prstClr val="black"/>
                </a:solidFill>
                <a:cs typeface="B Zar" panose="00000400000000000000" pitchFamily="2" charset="-78"/>
              </a:rPr>
              <a:t>از شهر خود گريختهاند، با رنج و مشقت زندگي در شرايط سخت، بدون كار، پول و وسايل </a:t>
            </a:r>
            <a:r>
              <a:rPr lang="fa-IR" sz="2400">
                <a:solidFill>
                  <a:prstClr val="black"/>
                </a:solidFill>
                <a:cs typeface="B Zar" panose="00000400000000000000" pitchFamily="2" charset="-78"/>
              </a:rPr>
              <a:t>اوليه </a:t>
            </a:r>
            <a:r>
              <a:rPr lang="fa-IR" sz="2400" smtClean="0">
                <a:solidFill>
                  <a:prstClr val="black"/>
                </a:solidFill>
                <a:cs typeface="B Zar" panose="00000400000000000000" pitchFamily="2" charset="-78"/>
              </a:rPr>
              <a:t>مواجه ميشوند</a:t>
            </a:r>
            <a:r>
              <a:rPr lang="fa-IR" sz="2400">
                <a:solidFill>
                  <a:prstClr val="black"/>
                </a:solidFill>
                <a:cs typeface="B Zar" panose="00000400000000000000" pitchFamily="2" charset="-78"/>
              </a:rPr>
              <a:t>. در اين ميان مهاجراني كه در خوابگاههـاي آمـادهشـده در شـهرهاي بـزرگ سـاكن مـيشـوند</a:t>
            </a:r>
            <a:r>
              <a:rPr lang="fa-IR" sz="2400">
                <a:solidFill>
                  <a:prstClr val="black"/>
                </a:solidFill>
                <a:cs typeface="B Zar" panose="00000400000000000000" pitchFamily="2" charset="-78"/>
              </a:rPr>
              <a:t>، </a:t>
            </a:r>
            <a:r>
              <a:rPr lang="fa-IR" sz="2400" smtClean="0">
                <a:solidFill>
                  <a:prstClr val="black"/>
                </a:solidFill>
                <a:cs typeface="B Zar" panose="00000400000000000000" pitchFamily="2" charset="-78"/>
              </a:rPr>
              <a:t>از مشكلات </a:t>
            </a:r>
            <a:r>
              <a:rPr lang="fa-IR" sz="2400">
                <a:solidFill>
                  <a:prstClr val="black"/>
                </a:solidFill>
                <a:cs typeface="B Zar" panose="00000400000000000000" pitchFamily="2" charset="-78"/>
              </a:rPr>
              <a:t>بيشتري برخوردارند</a:t>
            </a:r>
            <a:r>
              <a:rPr lang="fa-IR" sz="2400">
                <a:solidFill>
                  <a:prstClr val="black"/>
                </a:solidFill>
                <a:cs typeface="B Zar" panose="00000400000000000000" pitchFamily="2" charset="-78"/>
              </a:rPr>
              <a:t>. </a:t>
            </a:r>
            <a:endParaRPr lang="fa-IR" sz="2400" smtClean="0">
              <a:solidFill>
                <a:prstClr val="black"/>
              </a:solidFill>
              <a:cs typeface="B Zar" panose="00000400000000000000" pitchFamily="2" charset="-78"/>
            </a:endParaRPr>
          </a:p>
          <a:p>
            <a:pPr algn="just"/>
            <a:endParaRPr lang="fa-IR"/>
          </a:p>
        </p:txBody>
      </p:sp>
    </p:spTree>
    <p:extLst>
      <p:ext uri="{BB962C8B-B14F-4D97-AF65-F5344CB8AC3E}">
        <p14:creationId xmlns:p14="http://schemas.microsoft.com/office/powerpoint/2010/main" val="89985588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400">
                <a:solidFill>
                  <a:prstClr val="black"/>
                </a:solidFill>
                <a:cs typeface="B Zar" panose="00000400000000000000" pitchFamily="2" charset="-78"/>
              </a:rPr>
              <a:t>آنان كه اغلب تا ديروز در خانههاي بزرگ ميزيسـتهانـد، </a:t>
            </a:r>
            <a:r>
              <a:rPr lang="fa-IR" sz="2400">
                <a:solidFill>
                  <a:prstClr val="black"/>
                </a:solidFill>
                <a:cs typeface="B Zar" panose="00000400000000000000" pitchFamily="2" charset="-78"/>
              </a:rPr>
              <a:t>اتـاقهـاي </a:t>
            </a:r>
            <a:r>
              <a:rPr lang="fa-IR" sz="2400" smtClean="0">
                <a:solidFill>
                  <a:prstClr val="black"/>
                </a:solidFill>
                <a:cs typeface="B Zar" panose="00000400000000000000" pitchFamily="2" charset="-78"/>
              </a:rPr>
              <a:t>كوچـك خوابگاه </a:t>
            </a:r>
            <a:r>
              <a:rPr lang="fa-IR" sz="2400">
                <a:solidFill>
                  <a:prstClr val="black"/>
                </a:solidFill>
                <a:cs typeface="B Zar" panose="00000400000000000000" pitchFamily="2" charset="-78"/>
              </a:rPr>
              <a:t>را براي خانواده پرجمعيت خود بسيار تنگ و سخت ميبينند. مشترك بودن سرويسهاي بهداشتي</a:t>
            </a:r>
            <a:r>
              <a:rPr lang="fa-IR" sz="2400">
                <a:solidFill>
                  <a:prstClr val="black"/>
                </a:solidFill>
                <a:cs typeface="B Zar" panose="00000400000000000000" pitchFamily="2" charset="-78"/>
              </a:rPr>
              <a:t>، </a:t>
            </a:r>
            <a:r>
              <a:rPr lang="fa-IR" sz="2400" smtClean="0">
                <a:solidFill>
                  <a:prstClr val="black"/>
                </a:solidFill>
                <a:cs typeface="B Zar" panose="00000400000000000000" pitchFamily="2" charset="-78"/>
              </a:rPr>
              <a:t>از جمله </a:t>
            </a:r>
            <a:r>
              <a:rPr lang="fa-IR" sz="2400">
                <a:solidFill>
                  <a:prstClr val="black"/>
                </a:solidFill>
                <a:cs typeface="B Zar" panose="00000400000000000000" pitchFamily="2" charset="-78"/>
              </a:rPr>
              <a:t>بزرگترين مشكلات خانوادهها است، خصوصاً خانوادههايي كه داراي دختران و پسران نوجوان </a:t>
            </a:r>
            <a:r>
              <a:rPr lang="fa-IR" sz="2400">
                <a:solidFill>
                  <a:prstClr val="black"/>
                </a:solidFill>
                <a:cs typeface="B Zar" panose="00000400000000000000" pitchFamily="2" charset="-78"/>
              </a:rPr>
              <a:t>و </a:t>
            </a:r>
            <a:r>
              <a:rPr lang="fa-IR" sz="2400" smtClean="0">
                <a:solidFill>
                  <a:prstClr val="black"/>
                </a:solidFill>
                <a:cs typeface="B Zar" panose="00000400000000000000" pitchFamily="2" charset="-78"/>
              </a:rPr>
              <a:t>جوان هستند</a:t>
            </a:r>
            <a:r>
              <a:rPr lang="fa-IR" sz="2400">
                <a:solidFill>
                  <a:prstClr val="black"/>
                </a:solidFill>
                <a:cs typeface="B Zar" panose="00000400000000000000" pitchFamily="2" charset="-78"/>
              </a:rPr>
              <a:t>. لذا برخي از خانوادهها سعي ميكنند تا همه سختيهاي زندگي، حتي </a:t>
            </a:r>
            <a:r>
              <a:rPr lang="fa-IR" sz="2400">
                <a:solidFill>
                  <a:prstClr val="black"/>
                </a:solidFill>
                <a:cs typeface="B Zar" panose="00000400000000000000" pitchFamily="2" charset="-78"/>
              </a:rPr>
              <a:t>در </a:t>
            </a:r>
            <a:r>
              <a:rPr lang="fa-IR" sz="2400" smtClean="0">
                <a:solidFill>
                  <a:prstClr val="black"/>
                </a:solidFill>
                <a:cs typeface="B Zar" panose="00000400000000000000" pitchFamily="2" charset="-78"/>
              </a:rPr>
              <a:t>كلبـه هـاي </a:t>
            </a:r>
            <a:r>
              <a:rPr lang="fa-IR" sz="2400">
                <a:solidFill>
                  <a:prstClr val="black"/>
                </a:solidFill>
                <a:cs typeface="B Zar" panose="00000400000000000000" pitchFamily="2" charset="-78"/>
              </a:rPr>
              <a:t>گلـين </a:t>
            </a:r>
            <a:r>
              <a:rPr lang="fa-IR" sz="2400">
                <a:solidFill>
                  <a:prstClr val="black"/>
                </a:solidFill>
                <a:cs typeface="B Zar" panose="00000400000000000000" pitchFamily="2" charset="-78"/>
              </a:rPr>
              <a:t>را </a:t>
            </a:r>
            <a:r>
              <a:rPr lang="fa-IR" sz="2400" smtClean="0">
                <a:solidFill>
                  <a:prstClr val="black"/>
                </a:solidFill>
                <a:cs typeface="B Zar" panose="00000400000000000000" pitchFamily="2" charset="-78"/>
              </a:rPr>
              <a:t>تحمـل كرده </a:t>
            </a:r>
            <a:r>
              <a:rPr lang="fa-IR" sz="2400">
                <a:solidFill>
                  <a:prstClr val="black"/>
                </a:solidFill>
                <a:cs typeface="B Zar" panose="00000400000000000000" pitchFamily="2" charset="-78"/>
              </a:rPr>
              <a:t>و از ساكن شدن در </a:t>
            </a:r>
            <a:r>
              <a:rPr lang="fa-IR" sz="2400">
                <a:solidFill>
                  <a:prstClr val="black"/>
                </a:solidFill>
                <a:cs typeface="B Zar" panose="00000400000000000000" pitchFamily="2" charset="-78"/>
              </a:rPr>
              <a:t>خوابگاه </a:t>
            </a:r>
            <a:r>
              <a:rPr lang="fa-IR" sz="2400" smtClean="0">
                <a:solidFill>
                  <a:prstClr val="black"/>
                </a:solidFill>
                <a:cs typeface="B Zar" panose="00000400000000000000" pitchFamily="2" charset="-78"/>
              </a:rPr>
              <a:t>بپرهيزند</a:t>
            </a:r>
          </a:p>
          <a:p>
            <a:pPr lvl="0" algn="just"/>
            <a:endParaRPr lang="fa-IR">
              <a:solidFill>
                <a:prstClr val="black"/>
              </a:solidFill>
            </a:endParaRPr>
          </a:p>
        </p:txBody>
      </p:sp>
    </p:spTree>
    <p:extLst>
      <p:ext uri="{BB962C8B-B14F-4D97-AF65-F5344CB8AC3E}">
        <p14:creationId xmlns:p14="http://schemas.microsoft.com/office/powerpoint/2010/main" val="12625964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جنگزدگان در كنار انقطاع از تجربه زندگي روزمرهاي كـه بـدان خود گرفته بودند، تجربه ازجايكندگي نظم اجتماعي را نيز درك ميكنند. آنان كه تا ديـروز در طبقـه و جايگـاه اجتماعي خاصي ميزيستند، اكنون با برهمخوردن منطق طبقات اجتماعي ناچار ميشوند كه در شرايطي سـخت و مشابه با هم زندگي كنند. زندگي غني و فقير در كنار هم در خوابگاههايي كه فاقد امكانات اوليه اسـت، تلخـي بيشتري از جنگ را در جان آنان ميريزد. همچنين اين تجربه، موجب نقض قوانين ديگري نيز مـيشـود. </a:t>
            </a:r>
          </a:p>
          <a:p>
            <a:pPr algn="just"/>
            <a:endParaRPr lang="fa-IR">
              <a:solidFill>
                <a:srgbClr val="000000"/>
              </a:solidFill>
              <a:latin typeface="BMitra"/>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220308"/>
            <a:ext cx="2982351" cy="142083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طبقـه و جايگـاه اجتماعي</a:t>
            </a:r>
            <a:endParaRPr lang="fa-IR" b="1">
              <a:solidFill>
                <a:srgbClr val="FF0000"/>
              </a:solidFill>
            </a:endParaRPr>
          </a:p>
        </p:txBody>
      </p:sp>
    </p:spTree>
    <p:extLst>
      <p:ext uri="{BB962C8B-B14F-4D97-AF65-F5344CB8AC3E}">
        <p14:creationId xmlns:p14="http://schemas.microsoft.com/office/powerpoint/2010/main" val="6126819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400" smtClean="0">
                <a:solidFill>
                  <a:srgbClr val="000000"/>
                </a:solidFill>
                <a:latin typeface="BMitra"/>
                <a:cs typeface="B Zar" panose="00000400000000000000" pitchFamily="2" charset="-78"/>
              </a:rPr>
              <a:t>اشـاره به </a:t>
            </a:r>
            <a:r>
              <a:rPr lang="fa-IR" sz="2400">
                <a:solidFill>
                  <a:srgbClr val="000000"/>
                </a:solidFill>
                <a:latin typeface="BMitra"/>
                <a:cs typeface="B Zar" panose="00000400000000000000" pitchFamily="2" charset="-78"/>
              </a:rPr>
              <a:t>استفاده مشترك خانوادهها از سرويسهاي بهداشتي مشترك، درواقع اشاره به مختل شدن نظـم </a:t>
            </a:r>
            <a:r>
              <a:rPr lang="fa-IR" sz="2400">
                <a:solidFill>
                  <a:srgbClr val="000000"/>
                </a:solidFill>
                <a:latin typeface="BMitra"/>
                <a:cs typeface="B Zar" panose="00000400000000000000" pitchFamily="2" charset="-78"/>
              </a:rPr>
              <a:t>اجتمـاعي </a:t>
            </a:r>
            <a:r>
              <a:rPr lang="fa-IR" sz="2400" smtClean="0">
                <a:solidFill>
                  <a:srgbClr val="000000"/>
                </a:solidFill>
                <a:latin typeface="BMitra"/>
                <a:cs typeface="B Zar" panose="00000400000000000000" pitchFamily="2" charset="-78"/>
              </a:rPr>
              <a:t>در روابط </a:t>
            </a:r>
            <a:r>
              <a:rPr lang="fa-IR" sz="2400">
                <a:solidFill>
                  <a:srgbClr val="000000"/>
                </a:solidFill>
                <a:latin typeface="BMitra"/>
                <a:cs typeface="B Zar" panose="00000400000000000000" pitchFamily="2" charset="-78"/>
              </a:rPr>
              <a:t>نوجوانان و جوانان جنگزدهاي است كه در اثر فشارهاي اجتماعي ناشـي از جنـگ، اكنـون </a:t>
            </a:r>
            <a:r>
              <a:rPr lang="fa-IR" sz="2400">
                <a:solidFill>
                  <a:srgbClr val="000000"/>
                </a:solidFill>
                <a:latin typeface="BMitra"/>
                <a:cs typeface="B Zar" panose="00000400000000000000" pitchFamily="2" charset="-78"/>
              </a:rPr>
              <a:t>ممكـن </a:t>
            </a:r>
            <a:r>
              <a:rPr lang="fa-IR" sz="2400" smtClean="0">
                <a:solidFill>
                  <a:srgbClr val="000000"/>
                </a:solidFill>
                <a:latin typeface="BMitra"/>
                <a:cs typeface="B Zar" panose="00000400000000000000" pitchFamily="2" charset="-78"/>
              </a:rPr>
              <a:t>اسـت روندهاي </a:t>
            </a:r>
            <a:r>
              <a:rPr lang="fa-IR" sz="2400">
                <a:solidFill>
                  <a:srgbClr val="000000"/>
                </a:solidFill>
                <a:latin typeface="BMitra"/>
                <a:cs typeface="B Zar" panose="00000400000000000000" pitchFamily="2" charset="-78"/>
              </a:rPr>
              <a:t>اخلاقي موجود در نظم پيشين را زير پاي نهند و از اين رو، به صورت تهديدي براي </a:t>
            </a:r>
            <a:r>
              <a:rPr lang="fa-IR" sz="2400">
                <a:solidFill>
                  <a:srgbClr val="000000"/>
                </a:solidFill>
                <a:latin typeface="BMitra"/>
                <a:cs typeface="B Zar" panose="00000400000000000000" pitchFamily="2" charset="-78"/>
              </a:rPr>
              <a:t>چـارچوب </a:t>
            </a:r>
            <a:r>
              <a:rPr lang="fa-IR" sz="2400" smtClean="0">
                <a:solidFill>
                  <a:srgbClr val="000000"/>
                </a:solidFill>
                <a:latin typeface="BMitra"/>
                <a:cs typeface="B Zar" panose="00000400000000000000" pitchFamily="2" charset="-78"/>
              </a:rPr>
              <a:t>زنـدگي خانوادگي </a:t>
            </a:r>
            <a:r>
              <a:rPr lang="fa-IR" sz="2400">
                <a:solidFill>
                  <a:srgbClr val="000000"/>
                </a:solidFill>
                <a:latin typeface="BMitra"/>
                <a:cs typeface="B Zar" panose="00000400000000000000" pitchFamily="2" charset="-78"/>
              </a:rPr>
              <a:t>درآيند و زمينههاي بزه و آسيبهاي اجتماعي را در اتاقهاي دلگير خوابگاه </a:t>
            </a:r>
            <a:r>
              <a:rPr lang="fa-IR" sz="2400">
                <a:solidFill>
                  <a:srgbClr val="000000"/>
                </a:solidFill>
                <a:latin typeface="BMitra"/>
                <a:cs typeface="B Zar" panose="00000400000000000000" pitchFamily="2" charset="-78"/>
              </a:rPr>
              <a:t>گسترش </a:t>
            </a:r>
            <a:r>
              <a:rPr lang="fa-IR" sz="2400" smtClean="0">
                <a:solidFill>
                  <a:srgbClr val="000000"/>
                </a:solidFill>
                <a:latin typeface="BMitra"/>
                <a:cs typeface="B Zar" panose="00000400000000000000" pitchFamily="2" charset="-78"/>
              </a:rPr>
              <a:t>دهند</a:t>
            </a:r>
          </a:p>
          <a:p>
            <a:pPr algn="just"/>
            <a:endParaRPr lang="fa-IR"/>
          </a:p>
        </p:txBody>
      </p:sp>
      <p:sp>
        <p:nvSpPr>
          <p:cNvPr id="4" name="Flowchart: Process 3"/>
          <p:cNvSpPr/>
          <p:nvPr/>
        </p:nvSpPr>
        <p:spPr>
          <a:xfrm>
            <a:off x="838200" y="3840480"/>
            <a:ext cx="2912012" cy="139270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latin typeface="BMitra"/>
                <a:cs typeface="B Zar" panose="00000400000000000000" pitchFamily="2" charset="-78"/>
              </a:rPr>
              <a:t>آسيبهاي اجتماعي</a:t>
            </a:r>
            <a:endParaRPr lang="fa-IR" b="1">
              <a:solidFill>
                <a:srgbClr val="FF0000"/>
              </a:solidFill>
            </a:endParaRPr>
          </a:p>
        </p:txBody>
      </p:sp>
    </p:spTree>
    <p:extLst>
      <p:ext uri="{BB962C8B-B14F-4D97-AF65-F5344CB8AC3E}">
        <p14:creationId xmlns:p14="http://schemas.microsoft.com/office/powerpoint/2010/main" val="49012584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fontScale="92500"/>
          </a:bodyPr>
          <a:lstStyle/>
          <a:p>
            <a:pPr algn="just"/>
            <a:r>
              <a:rPr lang="fa-IR" b="0" i="0" smtClean="0">
                <a:solidFill>
                  <a:srgbClr val="000000"/>
                </a:solidFill>
                <a:effectLst/>
                <a:latin typeface="BMitra"/>
                <a:cs typeface="B Zar" panose="00000400000000000000" pitchFamily="2" charset="-78"/>
              </a:rPr>
              <a:t>تجربه مشترك ديگر اغلب زنان جنگزده، تجربه دلتنگي است. آنان كه خانه و كاشانه خـود را از دسـت داده و مجبور به سكونت در مناطقي شدهاند كه هيچ دلبستگي بدان ندارند، قادر به برقراري ارتبـاط بـا مـردم شهرهاي ديگر هم نيستند. در مواردي شرايط سخت زندگي در دوران جنگ و كمبود امكانـات در شـهرهاي ديگر نيز بر مشكلات آنان ميافزايد. اما سختتر از همهچيز تصوير گذشتهاي است كه زندگي روزمـره در آن جريان داشت. زنان جنگزده در نوعي نوستالژي شـريك هسـتند كـه دور هـم بـودن اعضـاي خـانواده )اغلـب</a:t>
            </a:r>
            <a:r>
              <a:rPr lang="fa-IR" smtClean="0">
                <a:cs typeface="B Zar" panose="00000400000000000000" pitchFamily="2" charset="-78"/>
              </a:rPr>
              <a:t> </a:t>
            </a:r>
            <a:r>
              <a:rPr lang="fa-IR" sz="2400">
                <a:solidFill>
                  <a:srgbClr val="000000"/>
                </a:solidFill>
                <a:latin typeface="BMitra"/>
                <a:cs typeface="B Zar" panose="00000400000000000000" pitchFamily="2" charset="-78"/>
              </a:rPr>
              <a:t>خانوادههاي جنگزده تعدادي از عزيزان خود را در طي جنگ از دست ميدهند(، داشـتن منـزل مسـتقل</a:t>
            </a:r>
            <a:r>
              <a:rPr lang="fa-IR" sz="2400">
                <a:solidFill>
                  <a:srgbClr val="000000"/>
                </a:solidFill>
                <a:latin typeface="BMitra"/>
                <a:cs typeface="B Zar" panose="00000400000000000000" pitchFamily="2" charset="-78"/>
              </a:rPr>
              <a:t>، </a:t>
            </a:r>
            <a:r>
              <a:rPr lang="fa-IR" sz="2400" smtClean="0">
                <a:solidFill>
                  <a:srgbClr val="000000"/>
                </a:solidFill>
                <a:latin typeface="BMitra"/>
                <a:cs typeface="B Zar" panose="00000400000000000000" pitchFamily="2" charset="-78"/>
              </a:rPr>
              <a:t>وضـع مالي </a:t>
            </a:r>
            <a:r>
              <a:rPr lang="fa-IR" sz="2400">
                <a:solidFill>
                  <a:srgbClr val="000000"/>
                </a:solidFill>
                <a:latin typeface="BMitra"/>
                <a:cs typeface="B Zar" panose="00000400000000000000" pitchFamily="2" charset="-78"/>
              </a:rPr>
              <a:t>ثابت، خاطرات از شرايط اقليمي )و مخصوصاً شط( از ويژگيهاي مشترك آن اسـت. اگرچـه ايـن </a:t>
            </a:r>
            <a:r>
              <a:rPr lang="fa-IR" sz="2400">
                <a:solidFill>
                  <a:srgbClr val="000000"/>
                </a:solidFill>
                <a:latin typeface="BMitra"/>
                <a:cs typeface="B Zar" panose="00000400000000000000" pitchFamily="2" charset="-78"/>
              </a:rPr>
              <a:t>زنـان </a:t>
            </a:r>
            <a:r>
              <a:rPr lang="fa-IR" sz="2400" smtClean="0">
                <a:solidFill>
                  <a:srgbClr val="000000"/>
                </a:solidFill>
                <a:latin typeface="BMitra"/>
                <a:cs typeface="B Zar" panose="00000400000000000000" pitchFamily="2" charset="-78"/>
              </a:rPr>
              <a:t>در خاطرات </a:t>
            </a:r>
            <a:r>
              <a:rPr lang="fa-IR" sz="2400">
                <a:solidFill>
                  <a:srgbClr val="000000"/>
                </a:solidFill>
                <a:latin typeface="BMitra"/>
                <a:cs typeface="B Zar" panose="00000400000000000000" pitchFamily="2" charset="-78"/>
              </a:rPr>
              <a:t>خود به چنين دلبستگيها و دلتنگيهايي اشاره ميكنند، اما ميتوان گفت كه در واقع، آنان </a:t>
            </a:r>
            <a:r>
              <a:rPr lang="fa-IR" sz="2400">
                <a:solidFill>
                  <a:srgbClr val="000000"/>
                </a:solidFill>
                <a:latin typeface="BMitra"/>
                <a:cs typeface="B Zar" panose="00000400000000000000" pitchFamily="2" charset="-78"/>
              </a:rPr>
              <a:t>دلتنگ </a:t>
            </a:r>
            <a:r>
              <a:rPr lang="fa-IR" sz="2400" smtClean="0">
                <a:solidFill>
                  <a:srgbClr val="000000"/>
                </a:solidFill>
                <a:latin typeface="BMitra"/>
                <a:cs typeface="B Zar" panose="00000400000000000000" pitchFamily="2" charset="-78"/>
              </a:rPr>
              <a:t>نظـم اجتماعي </a:t>
            </a:r>
            <a:r>
              <a:rPr lang="fa-IR" sz="2400">
                <a:solidFill>
                  <a:srgbClr val="000000"/>
                </a:solidFill>
                <a:latin typeface="BMitra"/>
                <a:cs typeface="B Zar" panose="00000400000000000000" pitchFamily="2" charset="-78"/>
              </a:rPr>
              <a:t>و روال عادي زندگي روزمره پيش از جنگ هستند كه برايشان دربردارنده اطمينان و اعتماد </a:t>
            </a:r>
            <a:r>
              <a:rPr lang="fa-IR" sz="2400">
                <a:solidFill>
                  <a:srgbClr val="000000"/>
                </a:solidFill>
                <a:latin typeface="BMitra"/>
                <a:cs typeface="B Zar" panose="00000400000000000000" pitchFamily="2" charset="-78"/>
              </a:rPr>
              <a:t>بوده </a:t>
            </a:r>
            <a:r>
              <a:rPr lang="fa-IR" sz="2400" smtClean="0">
                <a:solidFill>
                  <a:srgbClr val="000000"/>
                </a:solidFill>
                <a:latin typeface="BMitra"/>
                <a:cs typeface="B Zar" panose="00000400000000000000" pitchFamily="2" charset="-78"/>
              </a:rPr>
              <a:t>است. در </a:t>
            </a:r>
            <a:r>
              <a:rPr lang="fa-IR" sz="2400">
                <a:solidFill>
                  <a:srgbClr val="000000"/>
                </a:solidFill>
                <a:latin typeface="BMitra"/>
                <a:cs typeface="B Zar" panose="00000400000000000000" pitchFamily="2" charset="-78"/>
              </a:rPr>
              <a:t>نتيجة جدا شدن مهاجران از بستر فرهنگي و اجتماعي خود، تجربه »ديگري« شـدن نيـز </a:t>
            </a:r>
            <a:r>
              <a:rPr lang="fa-IR" sz="2400">
                <a:solidFill>
                  <a:srgbClr val="000000"/>
                </a:solidFill>
                <a:latin typeface="BMitra"/>
                <a:cs typeface="B Zar" panose="00000400000000000000" pitchFamily="2" charset="-78"/>
              </a:rPr>
              <a:t>بـراي </a:t>
            </a:r>
            <a:r>
              <a:rPr lang="fa-IR" sz="2400" smtClean="0">
                <a:solidFill>
                  <a:srgbClr val="000000"/>
                </a:solidFill>
                <a:latin typeface="BMitra"/>
                <a:cs typeface="B Zar" panose="00000400000000000000" pitchFamily="2" charset="-78"/>
              </a:rPr>
              <a:t>آنـان ايجاد </a:t>
            </a:r>
            <a:r>
              <a:rPr lang="fa-IR" sz="2400">
                <a:solidFill>
                  <a:srgbClr val="000000"/>
                </a:solidFill>
                <a:latin typeface="BMitra"/>
                <a:cs typeface="B Zar" panose="00000400000000000000" pitchFamily="2" charset="-78"/>
              </a:rPr>
              <a:t>ميشود</a:t>
            </a:r>
            <a:r>
              <a:rPr lang="fa-IR" sz="2400">
                <a:solidFill>
                  <a:srgbClr val="000000"/>
                </a:solidFill>
                <a:latin typeface="BMitra"/>
                <a:cs typeface="B Zar" panose="00000400000000000000" pitchFamily="2" charset="-78"/>
              </a:rPr>
              <a:t>. </a:t>
            </a:r>
            <a:endParaRPr lang="fa-IR" sz="2400" smtClean="0">
              <a:solidFill>
                <a:srgbClr val="000000"/>
              </a:solidFill>
              <a:latin typeface="BMitra"/>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5107818"/>
            <a:ext cx="2180492" cy="106914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200" b="1">
                <a:solidFill>
                  <a:srgbClr val="FF0000"/>
                </a:solidFill>
                <a:latin typeface="BMitra"/>
                <a:cs typeface="B Zar" panose="00000400000000000000" pitchFamily="2" charset="-78"/>
              </a:rPr>
              <a:t>دلتنگ نظـم اجتماعي</a:t>
            </a:r>
            <a:endParaRPr lang="fa-IR" b="1">
              <a:solidFill>
                <a:srgbClr val="FF0000"/>
              </a:solidFill>
            </a:endParaRPr>
          </a:p>
        </p:txBody>
      </p:sp>
    </p:spTree>
    <p:extLst>
      <p:ext uri="{BB962C8B-B14F-4D97-AF65-F5344CB8AC3E}">
        <p14:creationId xmlns:p14="http://schemas.microsoft.com/office/powerpoint/2010/main" val="255813113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آنان كه ممكن بود تا ديروز در شهر خود ميزبان مسافران شـهرهاي ديگـر باشـند، اكنـون بـا گريختن از جنگ و از دست دادن خانه و كاشانه براي مردم ديگر شهرها به صورت غريبگاني جلوه ميكننـد كه موجب كمبود امكانات و منابع شدهاند. با دور شدن از منطقه جنگي، مردمان شهرهايي كه هنوز جنـگ را حس نكردهاند، زبان به طعنه و تحقير جنگزدگاني ميگشايند كه ناچار از ترك مناطق مرزي شدهاند. تجربـه تحقير و ديگري شدگي، تجربه مشترك اغلب زنان جنگزده است</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332849"/>
            <a:ext cx="2996419" cy="139270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تجربـه تحقير و ديگري شدگي</a:t>
            </a:r>
            <a:endParaRPr lang="fa-IR" b="1">
              <a:solidFill>
                <a:srgbClr val="FF0000"/>
              </a:solidFill>
            </a:endParaRPr>
          </a:p>
        </p:txBody>
      </p:sp>
    </p:spTree>
    <p:extLst>
      <p:ext uri="{BB962C8B-B14F-4D97-AF65-F5344CB8AC3E}">
        <p14:creationId xmlns:p14="http://schemas.microsoft.com/office/powerpoint/2010/main" val="99932234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i="0" smtClean="0">
                <a:solidFill>
                  <a:srgbClr val="000000"/>
                </a:solidFill>
                <a:effectLst/>
                <a:latin typeface="BMitraBold"/>
                <a:cs typeface="B Zar" panose="00000400000000000000" pitchFamily="2" charset="-78"/>
              </a:rPr>
              <a:t>به هر شهري كه وارد ميشديم از سر و وضعمان ميفهميدند كه جنگزده هستيم. خاطره بسيار تلخـي كه دارم اين بود كه مردم شهرها اغلب ما را مسخره ميكردند و با حرفهايي كه ميزدند نيش بـه قلبمـان ميزدند و هنوز حرفهايي كه ميزدند مثل پتك در سرم صدا مـيدهـد )ياحسـيني، 93 :1385بـه نقـل از خاطرات زهرا تعجب.</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45534877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MitraBold"/>
                <a:cs typeface="B Zar" panose="00000400000000000000" pitchFamily="2" charset="-78"/>
              </a:rPr>
              <a:t>انفجار در ساختار خانواده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تجربه ديگري كه جنگ به زنان تحميل ميكند، تجربه از هم پاشيدن خانواده است. توجه به اين تجربـه زماني اهميت پيدا ميكند كه بدانيم براي اغلب زنان، بخش عمده زندگي در كانون خانواده سپري ميشـود و در واقع زندگي خانوادگي بزرگترين تجربه مشترك زنان محسوب ميشود. در اغلب خانوادهها همـه اعضـاء نميتوانند و نيز نميخواهند كه با هم از شهر خارج شوند. معمولاً در مراحل اوليه به دليـل هـراس از تجـاوز، زنان و كودكان از شهرها خارج شده و مردان و پسران نوجوان براي دفاع از شهر، بـاقي مـيماننـد.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684542"/>
            <a:ext cx="2672862" cy="98473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تجربه مشترك زنان</a:t>
            </a:r>
            <a:endParaRPr lang="fa-IR" b="1">
              <a:solidFill>
                <a:srgbClr val="FF0000"/>
              </a:solidFill>
            </a:endParaRPr>
          </a:p>
        </p:txBody>
      </p:sp>
    </p:spTree>
    <p:extLst>
      <p:ext uri="{BB962C8B-B14F-4D97-AF65-F5344CB8AC3E}">
        <p14:creationId xmlns:p14="http://schemas.microsoft.com/office/powerpoint/2010/main" val="87681115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a:solidFill>
                  <a:srgbClr val="000000"/>
                </a:solidFill>
                <a:latin typeface="BMitra"/>
                <a:cs typeface="B Zar" panose="00000400000000000000" pitchFamily="2" charset="-78"/>
              </a:rPr>
              <a:t>از دسـت دادن حمايت مردان خانواده و جدايي اجباري از همسر و پدر و برادر، درد ديگري است كه بر دردهـاي زنـان جنگزده افزوده ميشود. حتي در مواردي تنها مردها نيستند كه در شهر ميمانند. بلكه به دليل مسائلي مانند كمبود وسايل نقليه يا ترجيح ديگراني )حتي همسايهها( بر خود، از برخي خانوادهها تعدادي از زنـان در شـهر باقي مانده و تعدادي ديگر شهر را ترك ميكنند. زنان شهرهاي ديگر نيز تجربه جدا شدن از اعضاي خانواده خود را با فاصله زماني كوتاهي پيدا ميكنند. مردان بسياري از خانوادهها بهتدريج براي حضور در صحنه نبـرد</a:t>
            </a:r>
            <a:r>
              <a:rPr lang="fa-IR" sz="2600">
                <a:solidFill>
                  <a:prstClr val="black"/>
                </a:solidFill>
                <a:cs typeface="B Zar" panose="00000400000000000000" pitchFamily="2" charset="-78"/>
              </a:rPr>
              <a:t> </a:t>
            </a:r>
          </a:p>
        </p:txBody>
      </p:sp>
      <p:sp>
        <p:nvSpPr>
          <p:cNvPr id="4" name="Flowchart: Process 3"/>
          <p:cNvSpPr/>
          <p:nvPr/>
        </p:nvSpPr>
        <p:spPr>
          <a:xfrm>
            <a:off x="838200" y="4234376"/>
            <a:ext cx="3446585" cy="145670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BMitra"/>
                <a:cs typeface="B Zar" panose="00000400000000000000" pitchFamily="2" charset="-78"/>
              </a:rPr>
              <a:t>كمبود وسايل نقليه</a:t>
            </a:r>
            <a:endParaRPr lang="fa-IR" b="1">
              <a:solidFill>
                <a:srgbClr val="FF0000"/>
              </a:solidFill>
            </a:endParaRPr>
          </a:p>
        </p:txBody>
      </p:sp>
    </p:spTree>
    <p:extLst>
      <p:ext uri="{BB962C8B-B14F-4D97-AF65-F5344CB8AC3E}">
        <p14:creationId xmlns:p14="http://schemas.microsoft.com/office/powerpoint/2010/main" val="2367080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MitraBold"/>
                <a:cs typeface="B Zar" panose="00000400000000000000" pitchFamily="2" charset="-78"/>
              </a:rPr>
              <a:t>طرح مسأله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در اين مقاله، هدف ما پرداختن به روايتي از جنگ اسـت كـه تجربـه زنانـه را شـكل داده و آن را بـازگو ميكند. به همين دليل به سراغ خاطرات زناني رفتهايم كه بهنوعي در جنـگ شـركت داشـته يـا از دور آن را لمس كردهاند. تبيين اين تجربهها مدنظر ما نيست و صرفاً قصد توصيف جنگ در تجربه زندگي روزمره زنان را دنبال ميكنيم. بخش مهمي از اين روايتها مربوط به زناني است كه به نحوي بـا جنـگ مواجـه شـده و آن را تجربـه كردهاند. تصور اوليه ما از حضور زنان در جنگ، به حضور مردانِ خانواده آنان و صدمه ديدن زنان از شـهادت، 0مجروح شدن يا به اسارت درآمدن اين مردان بازميگردد.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642338"/>
            <a:ext cx="2658794" cy="116761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تجربـه زنانـه</a:t>
            </a:r>
            <a:endParaRPr lang="fa-IR" b="1">
              <a:solidFill>
                <a:srgbClr val="FF0000"/>
              </a:solidFill>
            </a:endParaRPr>
          </a:p>
        </p:txBody>
      </p:sp>
    </p:spTree>
    <p:extLst>
      <p:ext uri="{BB962C8B-B14F-4D97-AF65-F5344CB8AC3E}">
        <p14:creationId xmlns:p14="http://schemas.microsoft.com/office/powerpoint/2010/main" val="17507693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b="0" i="0" smtClean="0">
                <a:solidFill>
                  <a:srgbClr val="000000"/>
                </a:solidFill>
                <a:effectLst/>
                <a:latin typeface="BMitra"/>
                <a:cs typeface="B Zar" panose="00000400000000000000" pitchFamily="2" charset="-78"/>
              </a:rPr>
              <a:t>از ساير اعضاي خانواده جدا شده و بـه منـاطق جنگـي مـيرونـد )سـرهنگي، 1384؛ سـرهنگي و بهبـودي، 1384؛الف سرهنگي و بهبودي، 1384؛ب سرهنگي و گودرزياني، .</a:t>
            </a:r>
            <a:r>
              <a:rPr lang="fa-IR" smtClean="0">
                <a:cs typeface="B Zar" panose="00000400000000000000" pitchFamily="2" charset="-78"/>
              </a:rPr>
              <a:t>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88696460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اما تنها تجربه فرار زنان و كودكان از شهر جنگزده و باقي ماندن مردان نيست كه موجب ازهمپاشيدگي خانواده ميشود. گروههايي از زنان نيز وجود دارند كه به دليل باقي مانـدن در صـحنه جنـگ ناچـار از تـرك خانواده خود ميشوند. دختران امـدادگر و زنـان پرسـتار منـاطق جنگـي از جملـه زنـاني هسـتند كـه دور از خانوادههاي خود زندگي ميكنند. يكي از نقشهاي جدياي كه زنان جنگزده پـس از بازگشـت دوبـاره بـه شهر خود و در مواردي ترك نكردن شهر اخذ ميكنند، نقش امدادگري اسـت.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02539707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امـدادگران عمـدتاً دختـران و سپس زناني هستند كه با گذراندن دورههاي فشرده كمكهاي اوليه و سپس دورههـاي پيشـرفتهتـر امـداد و نجات درصدد ارائه برخي كارهاي اوليهاي برميآيند كه در موارد متعددي باعث نجات جان مجروحان جنگي ميشود. علت اصلي شكلگيري چنين نقشي در دوران جنگ، افزايش تصـاعدي تعـداد مجروحـان جنگـي و كافي نبودن نيروهاي رسمي مانند پزشك و پرستار در بيمارستانهاي مناطق جنگي است. امدادگران عمومـاًدختران بومي شهرهاي جنگزدهاند كه برادر يا پدر و در مواردمعدودي همسري  را در صحنه نبرد دارند </a:t>
            </a:r>
            <a:endParaRPr lang="fa-IR">
              <a:cs typeface="B Zar" panose="00000400000000000000" pitchFamily="2" charset="-78"/>
            </a:endParaRPr>
          </a:p>
        </p:txBody>
      </p:sp>
      <p:sp>
        <p:nvSpPr>
          <p:cNvPr id="4" name="Flowchart: Process 3"/>
          <p:cNvSpPr/>
          <p:nvPr/>
        </p:nvSpPr>
        <p:spPr>
          <a:xfrm>
            <a:off x="1589649" y="4628271"/>
            <a:ext cx="2475914" cy="118168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نيروهاي رسمي</a:t>
            </a:r>
            <a:endParaRPr lang="fa-IR" b="1">
              <a:solidFill>
                <a:srgbClr val="FF0000"/>
              </a:solidFill>
            </a:endParaRPr>
          </a:p>
        </p:txBody>
      </p:sp>
    </p:spTree>
    <p:extLst>
      <p:ext uri="{BB962C8B-B14F-4D97-AF65-F5344CB8AC3E}">
        <p14:creationId xmlns:p14="http://schemas.microsoft.com/office/powerpoint/2010/main" val="165994083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ماندن اين دختران در صحنه جنگ چندان هم بهسادگي صورت نميگيرد. نزاع و درگيري درون خـانواده و بههم خوردن تعريف جاافتاده از هرم قدرت، از پيامدهاي ديگر جنگ است، شرايطي كه اقتـدارهاي پيشـين زندگي روزمره را زير سؤال برده و اقتدارها و قواعد جديدي را معرفي ميكنـد كـه گـاهي بـا تعريـف سـنتي خانواده در تضادند. به عهده گرفتن نقشهاي مختلف در صحنه جنگ براي دختران جوان از جهات چندي با مشكل روبرو است:</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262511"/>
            <a:ext cx="2912012" cy="130829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تعريـف سـنتي خانواده</a:t>
            </a:r>
            <a:endParaRPr lang="fa-IR" b="1">
              <a:solidFill>
                <a:srgbClr val="FF0000"/>
              </a:solidFill>
            </a:endParaRPr>
          </a:p>
        </p:txBody>
      </p:sp>
    </p:spTree>
    <p:extLst>
      <p:ext uri="{BB962C8B-B14F-4D97-AF65-F5344CB8AC3E}">
        <p14:creationId xmlns:p14="http://schemas.microsoft.com/office/powerpoint/2010/main" val="226934119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400">
                <a:solidFill>
                  <a:srgbClr val="000000"/>
                </a:solidFill>
                <a:latin typeface="BMitra"/>
                <a:cs typeface="B Zar" panose="00000400000000000000" pitchFamily="2" charset="-78"/>
              </a:rPr>
              <a:t>اولين مسأله آنان، مسأله رضايت خانواده است. همانطور كه گفتيم اين نقـشهـا </a:t>
            </a:r>
            <a:r>
              <a:rPr lang="fa-IR" sz="2400">
                <a:solidFill>
                  <a:srgbClr val="000000"/>
                </a:solidFill>
                <a:latin typeface="BMitra"/>
                <a:cs typeface="B Zar" panose="00000400000000000000" pitchFamily="2" charset="-78"/>
              </a:rPr>
              <a:t>)</a:t>
            </a:r>
            <a:r>
              <a:rPr lang="fa-IR" sz="2400" smtClean="0">
                <a:solidFill>
                  <a:srgbClr val="000000"/>
                </a:solidFill>
                <a:latin typeface="BMitra"/>
                <a:cs typeface="B Zar" panose="00000400000000000000" pitchFamily="2" charset="-78"/>
              </a:rPr>
              <a:t>ماننـد امدادگري</a:t>
            </a:r>
            <a:r>
              <a:rPr lang="fa-IR" sz="2400">
                <a:solidFill>
                  <a:srgbClr val="000000"/>
                </a:solidFill>
                <a:latin typeface="BMitra"/>
                <a:cs typeface="B Zar" panose="00000400000000000000" pitchFamily="2" charset="-78"/>
              </a:rPr>
              <a:t>، پرستاري، كمكهاي تـداركاتي، خبرنگـاري و (... در روزهـاي اول جنـگ پيـدا شـد و </a:t>
            </a:r>
            <a:r>
              <a:rPr lang="fa-IR" sz="2400">
                <a:solidFill>
                  <a:srgbClr val="000000"/>
                </a:solidFill>
                <a:latin typeface="BMitra"/>
                <a:cs typeface="B Zar" panose="00000400000000000000" pitchFamily="2" charset="-78"/>
              </a:rPr>
              <a:t>سـپس </a:t>
            </a:r>
            <a:r>
              <a:rPr lang="fa-IR" sz="2400" smtClean="0">
                <a:solidFill>
                  <a:srgbClr val="000000"/>
                </a:solidFill>
                <a:latin typeface="BMitra"/>
                <a:cs typeface="B Zar" panose="00000400000000000000" pitchFamily="2" charset="-78"/>
              </a:rPr>
              <a:t>تـا سالهاي </a:t>
            </a:r>
            <a:r>
              <a:rPr lang="fa-IR" sz="2400">
                <a:solidFill>
                  <a:srgbClr val="000000"/>
                </a:solidFill>
                <a:latin typeface="BMitra"/>
                <a:cs typeface="B Zar" panose="00000400000000000000" pitchFamily="2" charset="-78"/>
              </a:rPr>
              <a:t>اول همچنان نياز به آنها احساس ميشد و اين درست همان زماني بود كه </a:t>
            </a:r>
            <a:r>
              <a:rPr lang="fa-IR" sz="2400">
                <a:solidFill>
                  <a:srgbClr val="000000"/>
                </a:solidFill>
                <a:latin typeface="BMitra"/>
                <a:cs typeface="B Zar" panose="00000400000000000000" pitchFamily="2" charset="-78"/>
              </a:rPr>
              <a:t>خـانوادههـاي </a:t>
            </a:r>
            <a:r>
              <a:rPr lang="fa-IR" sz="2400" smtClean="0">
                <a:solidFill>
                  <a:srgbClr val="000000"/>
                </a:solidFill>
                <a:latin typeface="BMitra"/>
                <a:cs typeface="B Zar" panose="00000400000000000000" pitchFamily="2" charset="-78"/>
              </a:rPr>
              <a:t>جنـگزده درصدد </a:t>
            </a:r>
            <a:r>
              <a:rPr lang="fa-IR" sz="2400">
                <a:solidFill>
                  <a:srgbClr val="000000"/>
                </a:solidFill>
                <a:latin typeface="BMitra"/>
                <a:cs typeface="B Zar" panose="00000400000000000000" pitchFamily="2" charset="-78"/>
              </a:rPr>
              <a:t>فرار از منطقه جنگي بودند و از جهات مختلفي، خصوصاً بحث تجاوز سربازان عراقي به زنـان</a:t>
            </a:r>
            <a:r>
              <a:rPr lang="fa-IR" sz="2400">
                <a:solidFill>
                  <a:srgbClr val="000000"/>
                </a:solidFill>
                <a:latin typeface="BMitra"/>
                <a:cs typeface="B Zar" panose="00000400000000000000" pitchFamily="2" charset="-78"/>
              </a:rPr>
              <a:t>، </a:t>
            </a:r>
            <a:r>
              <a:rPr lang="fa-IR" sz="2400" smtClean="0">
                <a:solidFill>
                  <a:srgbClr val="000000"/>
                </a:solidFill>
                <a:latin typeface="BMitra"/>
                <a:cs typeface="B Zar" panose="00000400000000000000" pitchFamily="2" charset="-78"/>
              </a:rPr>
              <a:t>بـراي دختران </a:t>
            </a:r>
            <a:r>
              <a:rPr lang="fa-IR" sz="2400">
                <a:solidFill>
                  <a:srgbClr val="000000"/>
                </a:solidFill>
                <a:latin typeface="BMitra"/>
                <a:cs typeface="B Zar" panose="00000400000000000000" pitchFamily="2" charset="-78"/>
              </a:rPr>
              <a:t>خود احساس خطر ميكردند و اصرار بر همراه بردن دخترانشان داشتند</a:t>
            </a:r>
            <a:r>
              <a:rPr lang="fa-IR" sz="2400">
                <a:solidFill>
                  <a:srgbClr val="000000"/>
                </a:solidFill>
                <a:latin typeface="BMitra"/>
                <a:cs typeface="B Zar" panose="00000400000000000000" pitchFamily="2" charset="-78"/>
              </a:rPr>
              <a:t>. </a:t>
            </a:r>
            <a:endParaRPr lang="fa-IR"/>
          </a:p>
        </p:txBody>
      </p:sp>
      <p:sp>
        <p:nvSpPr>
          <p:cNvPr id="4" name="Flowchart: Process 3"/>
          <p:cNvSpPr/>
          <p:nvPr/>
        </p:nvSpPr>
        <p:spPr>
          <a:xfrm>
            <a:off x="838200" y="3854548"/>
            <a:ext cx="3390314" cy="156151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latin typeface="BMitra"/>
                <a:cs typeface="B Zar" panose="00000400000000000000" pitchFamily="2" charset="-78"/>
              </a:rPr>
              <a:t>رضايت خانواده</a:t>
            </a:r>
            <a:endParaRPr lang="fa-IR" b="1">
              <a:solidFill>
                <a:srgbClr val="FF0000"/>
              </a:solidFill>
            </a:endParaRPr>
          </a:p>
        </p:txBody>
      </p:sp>
    </p:spTree>
    <p:extLst>
      <p:ext uri="{BB962C8B-B14F-4D97-AF65-F5344CB8AC3E}">
        <p14:creationId xmlns:p14="http://schemas.microsoft.com/office/powerpoint/2010/main" val="42788004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400">
                <a:solidFill>
                  <a:srgbClr val="000000"/>
                </a:solidFill>
                <a:latin typeface="BMitra"/>
                <a:cs typeface="B Zar" panose="00000400000000000000" pitchFamily="2" charset="-78"/>
              </a:rPr>
              <a:t>در موارد متعدد، </a:t>
            </a:r>
            <a:r>
              <a:rPr lang="fa-IR" sz="2400">
                <a:solidFill>
                  <a:srgbClr val="000000"/>
                </a:solidFill>
                <a:latin typeface="BMitra"/>
                <a:cs typeface="B Zar" panose="00000400000000000000" pitchFamily="2" charset="-78"/>
              </a:rPr>
              <a:t>اين </a:t>
            </a:r>
            <a:r>
              <a:rPr lang="fa-IR" sz="2400" smtClean="0">
                <a:solidFill>
                  <a:srgbClr val="000000"/>
                </a:solidFill>
                <a:latin typeface="BMitra"/>
                <a:cs typeface="B Zar" panose="00000400000000000000" pitchFamily="2" charset="-78"/>
              </a:rPr>
              <a:t>دختران ناچار </a:t>
            </a:r>
            <a:r>
              <a:rPr lang="fa-IR" sz="2400">
                <a:solidFill>
                  <a:srgbClr val="000000"/>
                </a:solidFill>
                <a:latin typeface="BMitra"/>
                <a:cs typeface="B Zar" panose="00000400000000000000" pitchFamily="2" charset="-78"/>
              </a:rPr>
              <a:t>شده بودند كه به همراه خانواده خود مهاجرت كنند و پس از طي زماني كوتاه مجدداً به </a:t>
            </a:r>
            <a:r>
              <a:rPr lang="fa-IR" sz="2400">
                <a:solidFill>
                  <a:srgbClr val="000000"/>
                </a:solidFill>
                <a:latin typeface="BMitra"/>
                <a:cs typeface="B Zar" panose="00000400000000000000" pitchFamily="2" charset="-78"/>
              </a:rPr>
              <a:t>شـهر </a:t>
            </a:r>
            <a:r>
              <a:rPr lang="fa-IR" sz="2400" smtClean="0">
                <a:solidFill>
                  <a:srgbClr val="000000"/>
                </a:solidFill>
                <a:latin typeface="BMitra"/>
                <a:cs typeface="B Zar" panose="00000400000000000000" pitchFamily="2" charset="-78"/>
              </a:rPr>
              <a:t>بازگشـته بودند</a:t>
            </a:r>
            <a:r>
              <a:rPr lang="fa-IR" sz="2400">
                <a:solidFill>
                  <a:srgbClr val="000000"/>
                </a:solidFill>
                <a:latin typeface="BMitra"/>
                <a:cs typeface="B Zar" panose="00000400000000000000" pitchFamily="2" charset="-78"/>
              </a:rPr>
              <a:t>. البته همه خانوادهها هم مخالف حضور دخترانشان در چنين صحنههايي نبودند. به عنوان مثال </a:t>
            </a:r>
            <a:r>
              <a:rPr lang="fa-IR" sz="2400">
                <a:solidFill>
                  <a:srgbClr val="000000"/>
                </a:solidFill>
                <a:latin typeface="BMitra"/>
                <a:cs typeface="B Zar" panose="00000400000000000000" pitchFamily="2" charset="-78"/>
              </a:rPr>
              <a:t>با </a:t>
            </a:r>
            <a:r>
              <a:rPr lang="fa-IR" sz="2400" smtClean="0">
                <a:solidFill>
                  <a:srgbClr val="000000"/>
                </a:solidFill>
                <a:latin typeface="BMitra"/>
                <a:cs typeface="B Zar" panose="00000400000000000000" pitchFamily="2" charset="-78"/>
              </a:rPr>
              <a:t>پـدر مريم </a:t>
            </a:r>
            <a:r>
              <a:rPr lang="fa-IR" sz="2400">
                <a:solidFill>
                  <a:srgbClr val="000000"/>
                </a:solidFill>
                <a:latin typeface="BMitra"/>
                <a:cs typeface="B Zar" panose="00000400000000000000" pitchFamily="2" charset="-78"/>
              </a:rPr>
              <a:t>امجدي مواجه ميشويم كه همواره حضور دخترش در صحنه جنگ را مايه مباهات خود دانسـته و </a:t>
            </a:r>
            <a:r>
              <a:rPr lang="fa-IR" sz="2400">
                <a:solidFill>
                  <a:srgbClr val="000000"/>
                </a:solidFill>
                <a:latin typeface="BMitra"/>
                <a:cs typeface="B Zar" panose="00000400000000000000" pitchFamily="2" charset="-78"/>
              </a:rPr>
              <a:t>از </a:t>
            </a:r>
            <a:r>
              <a:rPr lang="fa-IR" sz="2400" smtClean="0">
                <a:solidFill>
                  <a:srgbClr val="000000"/>
                </a:solidFill>
                <a:latin typeface="BMitra"/>
                <a:cs typeface="B Zar" panose="00000400000000000000" pitchFamily="2" charset="-78"/>
              </a:rPr>
              <a:t>او پشتيباني </a:t>
            </a:r>
            <a:r>
              <a:rPr lang="fa-IR" sz="2400">
                <a:solidFill>
                  <a:srgbClr val="000000"/>
                </a:solidFill>
                <a:latin typeface="BMitra"/>
                <a:cs typeface="B Zar" panose="00000400000000000000" pitchFamily="2" charset="-78"/>
              </a:rPr>
              <a:t>ميكند )طالشپور، .(1386اما تجربه نزاع با خانواده، تجربهاي عامتر است.</a:t>
            </a:r>
            <a:endParaRPr lang="fa-IR">
              <a:solidFill>
                <a:prstClr val="black"/>
              </a:solidFill>
            </a:endParaRPr>
          </a:p>
          <a:p>
            <a:endParaRPr lang="fa-IR"/>
          </a:p>
        </p:txBody>
      </p:sp>
    </p:spTree>
    <p:extLst>
      <p:ext uri="{BB962C8B-B14F-4D97-AF65-F5344CB8AC3E}">
        <p14:creationId xmlns:p14="http://schemas.microsoft.com/office/powerpoint/2010/main" val="180291548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خـانواده كـه تـا ديـروز</a:t>
            </a:r>
            <a:r>
              <a:rPr lang="fa-IR" smtClean="0">
                <a:cs typeface="B Zar" panose="00000400000000000000" pitchFamily="2" charset="-78"/>
              </a:rPr>
              <a:t>  </a:t>
            </a:r>
            <a:r>
              <a:rPr lang="fa-IR" b="0" i="0" smtClean="0">
                <a:solidFill>
                  <a:srgbClr val="000000"/>
                </a:solidFill>
                <a:effectLst/>
                <a:latin typeface="BMitra"/>
                <a:cs typeface="B Zar" panose="00000400000000000000" pitchFamily="2" charset="-78"/>
              </a:rPr>
              <a:t>مشروعيتي عام داشت، اكنون به كانون چالش بدل ميشود و دختران ديگر قادر به پذيرش اقتدار بزرگترهـا نيستند. به عنوان مثال سه خواهر رامهرمزي براي حضـور در بيمارسـتان ناچـار از قبـول طـرد توسـط بـرادر ميشوند و برادر بزرگ به شرطي با حضور آنها موافقت ميكند كه ديگر او را برادر خود ندانند. دوري از خانواده نيز تجربه ديگر مشترك و دردناك اين دختران است كه به شدت آنان را آزار ميدهـد و در غالب خاطرات بدان اشاره شده است.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304714"/>
            <a:ext cx="2729132" cy="112541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مشروعيتي عام</a:t>
            </a:r>
            <a:endParaRPr lang="fa-IR" b="1">
              <a:solidFill>
                <a:srgbClr val="FF0000"/>
              </a:solidFill>
            </a:endParaRPr>
          </a:p>
        </p:txBody>
      </p:sp>
    </p:spTree>
    <p:extLst>
      <p:ext uri="{BB962C8B-B14F-4D97-AF65-F5344CB8AC3E}">
        <p14:creationId xmlns:p14="http://schemas.microsoft.com/office/powerpoint/2010/main" val="212802920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Mitra"/>
                <a:cs typeface="B Zar" panose="00000400000000000000" pitchFamily="2" charset="-78"/>
              </a:rPr>
              <a:t>برخي از اين دختران امدادگر تا ماهها صحنه نبرد را ترك نميكنند و اين درحالي است </a:t>
            </a:r>
            <a:r>
              <a:rPr lang="fa-IR" sz="2600">
                <a:solidFill>
                  <a:srgbClr val="000000"/>
                </a:solidFill>
                <a:latin typeface="BMitra"/>
                <a:cs typeface="B Zar" panose="00000400000000000000" pitchFamily="2" charset="-78"/>
              </a:rPr>
              <a:t>كه </a:t>
            </a:r>
            <a:r>
              <a:rPr lang="fa-IR" sz="2600" smtClean="0">
                <a:solidFill>
                  <a:srgbClr val="000000"/>
                </a:solidFill>
                <a:latin typeface="BMitra"/>
                <a:cs typeface="B Zar" panose="00000400000000000000" pitchFamily="2" charset="-78"/>
              </a:rPr>
              <a:t>كوچكترين خبري </a:t>
            </a:r>
            <a:r>
              <a:rPr lang="fa-IR" sz="2600">
                <a:solidFill>
                  <a:srgbClr val="000000"/>
                </a:solidFill>
                <a:latin typeface="BMitra"/>
                <a:cs typeface="B Zar" panose="00000400000000000000" pitchFamily="2" charset="-78"/>
              </a:rPr>
              <a:t>از محل استقرار خانواده خود ندارند. تنها با آرامتـر شـدن شـرايط و گسيل نيروهاي تازه امداد و پرستاري است كه آنان به فكر پيدا كردن خانواده خود ميافتند. تجربه تنهـايي و دوري از خانواده و زندگي در خوابگاه بيمارستان، رفته رفته به صورت تجربـهاي ديگـر درمـيآيـد و دختـران جوان امدادگر كه زماني طولاني را با هم سر كردهاند، تجربه رابطهاي خانوادگي را ميان خود و دوسـتانشـان درك ميكنند</a:t>
            </a:r>
            <a:r>
              <a:rPr lang="fa-IR" sz="2600">
                <a:solidFill>
                  <a:srgbClr val="000000"/>
                </a:solidFill>
                <a:latin typeface="BMitra"/>
                <a:cs typeface="B Zar" panose="00000400000000000000" pitchFamily="2" charset="-78"/>
              </a:rPr>
              <a:t>. </a:t>
            </a:r>
            <a:endParaRPr lang="fa-IR"/>
          </a:p>
        </p:txBody>
      </p:sp>
      <p:sp>
        <p:nvSpPr>
          <p:cNvPr id="4" name="Flowchart: Process 3"/>
          <p:cNvSpPr/>
          <p:nvPr/>
        </p:nvSpPr>
        <p:spPr>
          <a:xfrm>
            <a:off x="1505243" y="4360985"/>
            <a:ext cx="2771335" cy="125202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BMitra"/>
                <a:cs typeface="B Zar" panose="00000400000000000000" pitchFamily="2" charset="-78"/>
              </a:rPr>
              <a:t>شـرايط و گسيل</a:t>
            </a:r>
            <a:endParaRPr lang="fa-IR" b="1">
              <a:solidFill>
                <a:srgbClr val="FF0000"/>
              </a:solidFill>
            </a:endParaRPr>
          </a:p>
        </p:txBody>
      </p:sp>
    </p:spTree>
    <p:extLst>
      <p:ext uri="{BB962C8B-B14F-4D97-AF65-F5344CB8AC3E}">
        <p14:creationId xmlns:p14="http://schemas.microsoft.com/office/powerpoint/2010/main" val="51952641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a:solidFill>
                  <a:srgbClr val="000000"/>
                </a:solidFill>
                <a:latin typeface="BMitra"/>
                <a:cs typeface="B Zar" panose="00000400000000000000" pitchFamily="2" charset="-78"/>
              </a:rPr>
              <a:t>آنان در موقع خطر مانند اعضاي خانواده از هم حمايت ميكنند، پناه عاطفي هـم هسـتند و در شهر جنگزدهاي كه بيم از حضور دشمن اجازه حضور آزادانه را به زنان نميدهـد، بـراي بـرآوردن نيازهـايي مانند رفتن به حمام يا شستن لباسها با هم رفتوآمد ميكنند. تجربه با هم بودن كمكم بر احساس تنهـايي چيره ميشود و اين »خانواده ثانويه«، جايگزين دوري از خانواده واقعي آنان ميگردد</a:t>
            </a:r>
            <a:endParaRPr lang="fa-IR">
              <a:solidFill>
                <a:prstClr val="black"/>
              </a:solidFill>
            </a:endParaRPr>
          </a:p>
          <a:p>
            <a:endParaRPr lang="fa-IR"/>
          </a:p>
        </p:txBody>
      </p:sp>
      <p:sp>
        <p:nvSpPr>
          <p:cNvPr id="5" name="Flowchart: Process 4"/>
          <p:cNvSpPr/>
          <p:nvPr/>
        </p:nvSpPr>
        <p:spPr>
          <a:xfrm>
            <a:off x="838200" y="4113835"/>
            <a:ext cx="2785403" cy="135049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BMitra"/>
                <a:cs typeface="B Zar" panose="00000400000000000000" pitchFamily="2" charset="-78"/>
              </a:rPr>
              <a:t>پناه عاطفي</a:t>
            </a:r>
            <a:endParaRPr lang="fa-IR" b="1">
              <a:solidFill>
                <a:srgbClr val="FF0000"/>
              </a:solidFill>
            </a:endParaRPr>
          </a:p>
        </p:txBody>
      </p:sp>
    </p:spTree>
    <p:extLst>
      <p:ext uri="{BB962C8B-B14F-4D97-AF65-F5344CB8AC3E}">
        <p14:creationId xmlns:p14="http://schemas.microsoft.com/office/powerpoint/2010/main" val="87870735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زندگي در شرايط جنگ براي زنان پرستار هم اقتضائات ويژهاي را به همراه دارد. تجربه زنان پرسـتار در مناطق جنگي از جهاتي بسيار به تجربه امـدادگران مشـابهت دارد و از جهـاتي ديگـر بـا آن متفـاوت اسـت. پرستاران گروهي حرفهاي هستند كه قبل از جنگ مشـغول بـه خـدمت در بيمارسـتانهـاي منـاطق مـرزي بودهاند، در ميان آنان زناني از گروههاي سني مختلف و با اعتقادات و پايگاههـاي اجتمـاعي گونـاگون ديـده ميشوند. اگر اين پرستاران در هنگام جنگ پست خود را ترك كنند، با دادگاه نظامي مواجه ميشوند، بنابراين به نظر ميرسد حضور همه آنان چندان داوطلبانه نيست و برخي مجبور به تحمل شرايط جنگ ميشوند.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5" name="Flowchart: Process 4"/>
          <p:cNvSpPr/>
          <p:nvPr/>
        </p:nvSpPr>
        <p:spPr>
          <a:xfrm>
            <a:off x="1280160" y="4867422"/>
            <a:ext cx="3334043" cy="1069144"/>
          </a:xfrm>
          <a:prstGeom prst="flowChartProcess">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اقتضائات ويژهاي</a:t>
            </a:r>
            <a:endParaRPr lang="fa-IR" b="1">
              <a:solidFill>
                <a:srgbClr val="FF0000"/>
              </a:solidFill>
            </a:endParaRPr>
          </a:p>
        </p:txBody>
      </p:sp>
    </p:spTree>
    <p:extLst>
      <p:ext uri="{BB962C8B-B14F-4D97-AF65-F5344CB8AC3E}">
        <p14:creationId xmlns:p14="http://schemas.microsoft.com/office/powerpoint/2010/main" val="1066528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400">
                <a:solidFill>
                  <a:srgbClr val="000000"/>
                </a:solidFill>
                <a:latin typeface="BMitra"/>
                <a:cs typeface="B Zar" panose="00000400000000000000" pitchFamily="2" charset="-78"/>
              </a:rPr>
              <a:t>گرچه اين تجربه، بخش مهمي از تجـارب </a:t>
            </a:r>
            <a:r>
              <a:rPr lang="fa-IR" sz="2400">
                <a:solidFill>
                  <a:srgbClr val="000000"/>
                </a:solidFill>
                <a:latin typeface="BMitra"/>
                <a:cs typeface="B Zar" panose="00000400000000000000" pitchFamily="2" charset="-78"/>
              </a:rPr>
              <a:t>زنانـه </a:t>
            </a:r>
            <a:r>
              <a:rPr lang="fa-IR" sz="2400" smtClean="0">
                <a:solidFill>
                  <a:srgbClr val="000000"/>
                </a:solidFill>
                <a:latin typeface="BMitra"/>
                <a:cs typeface="B Zar" panose="00000400000000000000" pitchFamily="2" charset="-78"/>
              </a:rPr>
              <a:t>از جنگ </a:t>
            </a:r>
            <a:r>
              <a:rPr lang="fa-IR" sz="2400">
                <a:solidFill>
                  <a:srgbClr val="000000"/>
                </a:solidFill>
                <a:latin typeface="BMitra"/>
                <a:cs typeface="B Zar" panose="00000400000000000000" pitchFamily="2" charset="-78"/>
              </a:rPr>
              <a:t>را تشكيل ميدهد، اما همة آن نيست. گروههاي مختلفي از زنان به طرق گونـاگوني در </a:t>
            </a:r>
            <a:r>
              <a:rPr lang="fa-IR" sz="2400">
                <a:solidFill>
                  <a:srgbClr val="000000"/>
                </a:solidFill>
                <a:latin typeface="BMitra"/>
                <a:cs typeface="B Zar" panose="00000400000000000000" pitchFamily="2" charset="-78"/>
              </a:rPr>
              <a:t>صـحنه </a:t>
            </a:r>
            <a:r>
              <a:rPr lang="fa-IR" sz="2400" smtClean="0">
                <a:solidFill>
                  <a:srgbClr val="000000"/>
                </a:solidFill>
                <a:latin typeface="BMitra"/>
                <a:cs typeface="B Zar" panose="00000400000000000000" pitchFamily="2" charset="-78"/>
              </a:rPr>
              <a:t>جنـگ حاضر </a:t>
            </a:r>
            <a:r>
              <a:rPr lang="fa-IR" sz="2400">
                <a:solidFill>
                  <a:srgbClr val="000000"/>
                </a:solidFill>
                <a:latin typeface="BMitra"/>
                <a:cs typeface="B Zar" panose="00000400000000000000" pitchFamily="2" charset="-78"/>
              </a:rPr>
              <a:t>شده و آن را از نزديك لمس كردهاند. نقشهاي مختلف پرستار، امدادگر، خبرنگـار، </a:t>
            </a:r>
            <a:r>
              <a:rPr lang="fa-IR" sz="2400">
                <a:solidFill>
                  <a:srgbClr val="000000"/>
                </a:solidFill>
                <a:latin typeface="BMitra"/>
                <a:cs typeface="B Zar" panose="00000400000000000000" pitchFamily="2" charset="-78"/>
              </a:rPr>
              <a:t>مسـئول </a:t>
            </a:r>
            <a:r>
              <a:rPr lang="fa-IR" sz="2400" smtClean="0">
                <a:solidFill>
                  <a:srgbClr val="000000"/>
                </a:solidFill>
                <a:latin typeface="BMitra"/>
                <a:cs typeface="B Zar" panose="00000400000000000000" pitchFamily="2" charset="-78"/>
              </a:rPr>
              <a:t>تـداركات، راننده </a:t>
            </a:r>
            <a:r>
              <a:rPr lang="fa-IR" sz="2400">
                <a:solidFill>
                  <a:srgbClr val="000000"/>
                </a:solidFill>
                <a:latin typeface="BMitra"/>
                <a:cs typeface="B Zar" panose="00000400000000000000" pitchFamily="2" charset="-78"/>
              </a:rPr>
              <a:t>رزمندگان، مسئول كفن و دفن و پاسبان قبرهاي شهدا از نقشهاي ديگري اسـت كـه در </a:t>
            </a:r>
            <a:r>
              <a:rPr lang="fa-IR" sz="2400">
                <a:solidFill>
                  <a:srgbClr val="000000"/>
                </a:solidFill>
                <a:latin typeface="BMitra"/>
                <a:cs typeface="B Zar" panose="00000400000000000000" pitchFamily="2" charset="-78"/>
              </a:rPr>
              <a:t>كنـار </a:t>
            </a:r>
            <a:r>
              <a:rPr lang="fa-IR" sz="2400" smtClean="0">
                <a:solidFill>
                  <a:srgbClr val="000000"/>
                </a:solidFill>
                <a:latin typeface="BMitra"/>
                <a:cs typeface="B Zar" panose="00000400000000000000" pitchFamily="2" charset="-78"/>
              </a:rPr>
              <a:t>نقـش همسري </a:t>
            </a:r>
            <a:r>
              <a:rPr lang="fa-IR" sz="2400">
                <a:solidFill>
                  <a:srgbClr val="000000"/>
                </a:solidFill>
                <a:latin typeface="BMitra"/>
                <a:cs typeface="B Zar" panose="00000400000000000000" pitchFamily="2" charset="-78"/>
              </a:rPr>
              <a:t>و مادري و فرزندي رزمندگان قرار دارد و تاكنون كمتر بدان پرداخته شده است</a:t>
            </a:r>
            <a:endParaRPr lang="fa-IR"/>
          </a:p>
        </p:txBody>
      </p:sp>
    </p:spTree>
    <p:extLst>
      <p:ext uri="{BB962C8B-B14F-4D97-AF65-F5344CB8AC3E}">
        <p14:creationId xmlns:p14="http://schemas.microsoft.com/office/powerpoint/2010/main" val="120572237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400" smtClean="0">
                <a:solidFill>
                  <a:srgbClr val="000000"/>
                </a:solidFill>
                <a:latin typeface="BMitra"/>
                <a:cs typeface="B Zar" panose="00000400000000000000" pitchFamily="2" charset="-78"/>
              </a:rPr>
              <a:t>پساز </a:t>
            </a:r>
            <a:r>
              <a:rPr lang="fa-IR" sz="2400">
                <a:solidFill>
                  <a:srgbClr val="000000"/>
                </a:solidFill>
                <a:latin typeface="BMitra"/>
                <a:cs typeface="B Zar" panose="00000400000000000000" pitchFamily="2" charset="-78"/>
              </a:rPr>
              <a:t>وقوع جنگ، در درجه اول اغلب زناني كه متأهل و داراي فرزند هستند، خانواده و فرزندان خود را </a:t>
            </a:r>
            <a:r>
              <a:rPr lang="fa-IR" sz="2400">
                <a:solidFill>
                  <a:srgbClr val="000000"/>
                </a:solidFill>
                <a:latin typeface="BMitra"/>
                <a:cs typeface="B Zar" panose="00000400000000000000" pitchFamily="2" charset="-78"/>
              </a:rPr>
              <a:t>از </a:t>
            </a:r>
            <a:r>
              <a:rPr lang="fa-IR" sz="2400" smtClean="0">
                <a:solidFill>
                  <a:srgbClr val="000000"/>
                </a:solidFill>
                <a:latin typeface="BMitra"/>
                <a:cs typeface="B Zar" panose="00000400000000000000" pitchFamily="2" charset="-78"/>
              </a:rPr>
              <a:t>منطقه دور </a:t>
            </a:r>
            <a:r>
              <a:rPr lang="fa-IR" sz="2400">
                <a:solidFill>
                  <a:srgbClr val="000000"/>
                </a:solidFill>
                <a:latin typeface="BMitra"/>
                <a:cs typeface="B Zar" panose="00000400000000000000" pitchFamily="2" charset="-78"/>
              </a:rPr>
              <a:t>ميكنند و در اغلب موارد نگهداري از فرزندان خود را به خانوادههايشان واگذار ميكننـد. </a:t>
            </a:r>
            <a:r>
              <a:rPr lang="fa-IR" sz="2400">
                <a:solidFill>
                  <a:srgbClr val="000000"/>
                </a:solidFill>
                <a:latin typeface="BMitra"/>
                <a:cs typeface="B Zar" panose="00000400000000000000" pitchFamily="2" charset="-78"/>
              </a:rPr>
              <a:t>تجربـه </a:t>
            </a:r>
            <a:r>
              <a:rPr lang="fa-IR" sz="2400" smtClean="0">
                <a:solidFill>
                  <a:srgbClr val="000000"/>
                </a:solidFill>
                <a:latin typeface="BMitra"/>
                <a:cs typeface="B Zar" panose="00000400000000000000" pitchFamily="2" charset="-78"/>
              </a:rPr>
              <a:t>مـادري دور </a:t>
            </a:r>
            <a:r>
              <a:rPr lang="fa-IR" sz="2400">
                <a:solidFill>
                  <a:srgbClr val="000000"/>
                </a:solidFill>
                <a:latin typeface="BMitra"/>
                <a:cs typeface="B Zar" panose="00000400000000000000" pitchFamily="2" charset="-78"/>
              </a:rPr>
              <a:t>از فرزندان اغلب از تجربههاي دردناك و مشترك اين زنان است. ايـن زنـان نيـز ماننـد سـاير </a:t>
            </a:r>
            <a:r>
              <a:rPr lang="fa-IR" sz="2400">
                <a:solidFill>
                  <a:srgbClr val="000000"/>
                </a:solidFill>
                <a:latin typeface="BMitra"/>
                <a:cs typeface="B Zar" panose="00000400000000000000" pitchFamily="2" charset="-78"/>
              </a:rPr>
              <a:t>زنـان </a:t>
            </a:r>
            <a:r>
              <a:rPr lang="fa-IR" sz="2400" smtClean="0">
                <a:solidFill>
                  <a:srgbClr val="000000"/>
                </a:solidFill>
                <a:latin typeface="BMitra"/>
                <a:cs typeface="B Zar" panose="00000400000000000000" pitchFamily="2" charset="-78"/>
              </a:rPr>
              <a:t>بـا مشكلاتي </a:t>
            </a:r>
            <a:r>
              <a:rPr lang="fa-IR" sz="2400">
                <a:solidFill>
                  <a:srgbClr val="000000"/>
                </a:solidFill>
                <a:latin typeface="BMitra"/>
                <a:cs typeface="B Zar" panose="00000400000000000000" pitchFamily="2" charset="-78"/>
              </a:rPr>
              <a:t>نظير بيماري فرزندان خود، دوري و بـيخبـري از آنهـا و دلتنگـي بـراي </a:t>
            </a:r>
            <a:r>
              <a:rPr lang="fa-IR" sz="2400">
                <a:solidFill>
                  <a:srgbClr val="000000"/>
                </a:solidFill>
                <a:latin typeface="BMitra"/>
                <a:cs typeface="B Zar" panose="00000400000000000000" pitchFamily="2" charset="-78"/>
              </a:rPr>
              <a:t>خـانوادهشـان </a:t>
            </a:r>
            <a:r>
              <a:rPr lang="fa-IR" sz="2400" smtClean="0">
                <a:solidFill>
                  <a:srgbClr val="000000"/>
                </a:solidFill>
                <a:latin typeface="BMitra"/>
                <a:cs typeface="B Zar" panose="00000400000000000000" pitchFamily="2" charset="-78"/>
              </a:rPr>
              <a:t>مواجهنـد. علاوهبراين </a:t>
            </a:r>
            <a:r>
              <a:rPr lang="fa-IR" sz="2400">
                <a:solidFill>
                  <a:srgbClr val="000000"/>
                </a:solidFill>
                <a:latin typeface="BMitra"/>
                <a:cs typeface="B Zar" panose="00000400000000000000" pitchFamily="2" charset="-78"/>
              </a:rPr>
              <a:t>كه اغلب آنان به دليل ساكن منطقه مرزي بودن در آنجا خدمت ميكنند و لذا علاوه </a:t>
            </a:r>
            <a:r>
              <a:rPr lang="fa-IR" sz="2400">
                <a:solidFill>
                  <a:srgbClr val="000000"/>
                </a:solidFill>
                <a:latin typeface="BMitra"/>
                <a:cs typeface="B Zar" panose="00000400000000000000" pitchFamily="2" charset="-78"/>
              </a:rPr>
              <a:t>بر </a:t>
            </a:r>
            <a:r>
              <a:rPr lang="fa-IR" sz="2400" smtClean="0">
                <a:solidFill>
                  <a:srgbClr val="000000"/>
                </a:solidFill>
                <a:latin typeface="BMitra"/>
                <a:cs typeface="B Zar" panose="00000400000000000000" pitchFamily="2" charset="-78"/>
              </a:rPr>
              <a:t>پرستاري با </a:t>
            </a:r>
            <a:r>
              <a:rPr lang="fa-IR" sz="2400">
                <a:solidFill>
                  <a:srgbClr val="000000"/>
                </a:solidFill>
                <a:latin typeface="BMitra"/>
                <a:cs typeface="B Zar" panose="00000400000000000000" pitchFamily="2" charset="-78"/>
              </a:rPr>
              <a:t>مشكلات زنان جنگزده نيز مواجهند</a:t>
            </a:r>
            <a:endParaRPr lang="fa-IR"/>
          </a:p>
        </p:txBody>
      </p:sp>
      <p:sp>
        <p:nvSpPr>
          <p:cNvPr id="5" name="Flowchart: Process 4"/>
          <p:cNvSpPr/>
          <p:nvPr/>
        </p:nvSpPr>
        <p:spPr>
          <a:xfrm>
            <a:off x="838200" y="4001294"/>
            <a:ext cx="2940147" cy="126609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latin typeface="BMitra"/>
                <a:cs typeface="B Zar" panose="00000400000000000000" pitchFamily="2" charset="-78"/>
              </a:rPr>
              <a:t>منطقه مرزي بودن</a:t>
            </a:r>
            <a:endParaRPr lang="fa-IR" b="1">
              <a:solidFill>
                <a:srgbClr val="FF0000"/>
              </a:solidFill>
            </a:endParaRPr>
          </a:p>
        </p:txBody>
      </p:sp>
    </p:spTree>
    <p:extLst>
      <p:ext uri="{BB962C8B-B14F-4D97-AF65-F5344CB8AC3E}">
        <p14:creationId xmlns:p14="http://schemas.microsoft.com/office/powerpoint/2010/main" val="170570296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1800" b="1">
                <a:solidFill>
                  <a:srgbClr val="000000"/>
                </a:solidFill>
                <a:latin typeface="BMitraBold"/>
                <a:cs typeface="B Zar" panose="00000400000000000000" pitchFamily="2" charset="-78"/>
              </a:rPr>
              <a:t>.. با ياد هومن و پژمان پلكهايم را روي هم گذاشتم. هرشب با يادشان مـيخوابيـدم و هـر </a:t>
            </a:r>
            <a:r>
              <a:rPr lang="fa-IR" sz="1800" b="1">
                <a:solidFill>
                  <a:srgbClr val="000000"/>
                </a:solidFill>
                <a:latin typeface="BMitraBold"/>
                <a:cs typeface="B Zar" panose="00000400000000000000" pitchFamily="2" charset="-78"/>
              </a:rPr>
              <a:t>صـبح </a:t>
            </a:r>
            <a:r>
              <a:rPr lang="fa-IR" sz="1800" b="1" smtClean="0">
                <a:solidFill>
                  <a:srgbClr val="000000"/>
                </a:solidFill>
                <a:latin typeface="BMitraBold"/>
                <a:cs typeface="B Zar" panose="00000400000000000000" pitchFamily="2" charset="-78"/>
              </a:rPr>
              <a:t>بـا يادشان </a:t>
            </a:r>
            <a:r>
              <a:rPr lang="fa-IR" sz="1800" b="1">
                <a:solidFill>
                  <a:srgbClr val="000000"/>
                </a:solidFill>
                <a:latin typeface="BMitraBold"/>
                <a:cs typeface="B Zar" panose="00000400000000000000" pitchFamily="2" charset="-78"/>
              </a:rPr>
              <a:t>از خواب بيدار ميشدم. آنقدر عكسشان را در دست گرفته و بوسيده بودم كه كاملاً </a:t>
            </a:r>
            <a:r>
              <a:rPr lang="fa-IR" sz="1800" b="1">
                <a:solidFill>
                  <a:srgbClr val="000000"/>
                </a:solidFill>
                <a:latin typeface="BMitraBold"/>
                <a:cs typeface="B Zar" panose="00000400000000000000" pitchFamily="2" charset="-78"/>
              </a:rPr>
              <a:t>مچالـه </a:t>
            </a:r>
            <a:r>
              <a:rPr lang="fa-IR" sz="1800" b="1" smtClean="0">
                <a:solidFill>
                  <a:srgbClr val="000000"/>
                </a:solidFill>
                <a:latin typeface="BMitraBold"/>
                <a:cs typeface="B Zar" panose="00000400000000000000" pitchFamily="2" charset="-78"/>
              </a:rPr>
              <a:t>شـده بود </a:t>
            </a:r>
            <a:r>
              <a:rPr lang="fa-IR" sz="1800" b="1">
                <a:solidFill>
                  <a:srgbClr val="000000"/>
                </a:solidFill>
                <a:latin typeface="BMitraBold"/>
                <a:cs typeface="B Zar" panose="00000400000000000000" pitchFamily="2" charset="-78"/>
              </a:rPr>
              <a:t>)فرجامفر، .(104 </a:t>
            </a:r>
            <a:r>
              <a:rPr lang="fa-IR" sz="1800" b="1">
                <a:solidFill>
                  <a:srgbClr val="000000"/>
                </a:solidFill>
                <a:latin typeface="BMitraBold"/>
                <a:cs typeface="B Zar" panose="00000400000000000000" pitchFamily="2" charset="-78"/>
              </a:rPr>
              <a:t>:</a:t>
            </a:r>
            <a:r>
              <a:rPr lang="fa-IR" sz="1800" b="1" smtClean="0">
                <a:solidFill>
                  <a:srgbClr val="000000"/>
                </a:solidFill>
                <a:latin typeface="BMitraBold"/>
                <a:cs typeface="B Zar" panose="00000400000000000000" pitchFamily="2" charset="-78"/>
              </a:rPr>
              <a:t>1384</a:t>
            </a:r>
          </a:p>
          <a:p>
            <a:pPr algn="just"/>
            <a:endParaRPr lang="fa-IR"/>
          </a:p>
        </p:txBody>
      </p:sp>
    </p:spTree>
    <p:extLst>
      <p:ext uri="{BB962C8B-B14F-4D97-AF65-F5344CB8AC3E}">
        <p14:creationId xmlns:p14="http://schemas.microsoft.com/office/powerpoint/2010/main" val="75097284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در مواردي نيز دوري از خانواده پيامدهاي ناگواري را براي زنان پرستار به وجـود مـيآورد. مـثلاً شـوهر پرستاري به نام منير، به دليل دوري طولاني از او ازدواج مجدد كـرده و او و دختـرش را بـه امـان خـدا رهـا ميكند. فرشته پرستار جوان و مجرد ديگري است كه در اثر فشار تنهايي به برقـراري ارتبـاط بـا دكتـر الـف ميپردازد. دكتر الف، پزشك بيمارستان نيز مدتي است كه در منطقه جنگي مانده و امكان زندگي با همسـر و فرزندانش را ندارد. آنها ازدواج ميكنند و دكتر همسر سابقش را طلاق ميدهد )فرجامفر، .(</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79174920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جنگ تنها تجربه متفاوتي را براي زنان بالغ و بزرگسال رقم نمـيزنـد، بلكـه موجـب پايـان يـافتن دوره كودكي و نوجواني بسياري از كودكان و نوجوانان نيز ميشود. معصومه رامهرمزي امـدادگر چهـارده سـالهاي است كه خاطرات روزهاي قبل از جنگش عمـدتاً بـه بـازي بـا بچـههـاي كوچـه و بـرادرانش برمـيگـردد. درصحنهاي از خاطرات فرجامفر با پسر نوجوان دوازده سالهاي مواجه ميشويم كه كوكتل مولوتوف ميسـازد و دختر و پسر چهار، پنج سالهاي كه با تيروكمان منتظر عراقيها هستند تا آنهـا را كـور كننـد.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43937273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srgbClr val="000000"/>
                </a:solidFill>
                <a:latin typeface="BMitra"/>
                <a:cs typeface="B Zar" panose="00000400000000000000" pitchFamily="2" charset="-78"/>
              </a:rPr>
              <a:t>كـودكي ايـن كودكان و دنياي صلحآميزشان به پايان رسيده و اكنون هريك در فكر تبديل شـدن بـه ديگـرياي بـه نـام رزمنده هستند. نقشهاي معمولي مادر و خاله، در بازي بچهها از مد افتاده و اين خود نشاني اسـت بـر تغييـر كردن ديگريهاي مهمي كه آنان در ذهن دارند. بسياري از دختران امدادگر شهر، همين كودكاني هستند كه در طي چند روز دوران كودكي را پشت سرنهاده و به زناني بالغ مبدل شدهاند.</a:t>
            </a:r>
            <a:r>
              <a:rPr lang="fa-IR">
                <a:solidFill>
                  <a:prstClr val="black"/>
                </a:solidFill>
                <a:cs typeface="B Zar" panose="00000400000000000000" pitchFamily="2" charset="-78"/>
              </a:rPr>
              <a:t> </a:t>
            </a:r>
          </a:p>
          <a:p>
            <a:endParaRPr lang="fa-IR"/>
          </a:p>
        </p:txBody>
      </p:sp>
      <p:sp>
        <p:nvSpPr>
          <p:cNvPr id="4" name="Flowchart: Process 3"/>
          <p:cNvSpPr/>
          <p:nvPr/>
        </p:nvSpPr>
        <p:spPr>
          <a:xfrm>
            <a:off x="838200" y="3798277"/>
            <a:ext cx="3207434" cy="163185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دنياي </a:t>
            </a:r>
            <a:r>
              <a:rPr lang="fa-IR" sz="2800" b="1" smtClean="0">
                <a:solidFill>
                  <a:srgbClr val="FF0000"/>
                </a:solidFill>
                <a:latin typeface="BMitra"/>
                <a:cs typeface="B Zar" panose="00000400000000000000" pitchFamily="2" charset="-78"/>
              </a:rPr>
              <a:t>صلح آميز</a:t>
            </a:r>
            <a:endParaRPr lang="fa-IR" b="1">
              <a:solidFill>
                <a:srgbClr val="FF0000"/>
              </a:solidFill>
            </a:endParaRPr>
          </a:p>
        </p:txBody>
      </p:sp>
    </p:spTree>
    <p:extLst>
      <p:ext uri="{BB962C8B-B14F-4D97-AF65-F5344CB8AC3E}">
        <p14:creationId xmlns:p14="http://schemas.microsoft.com/office/powerpoint/2010/main" val="31620060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MitraBold"/>
                <a:cs typeface="B Zar" panose="00000400000000000000" pitchFamily="2" charset="-78"/>
              </a:rPr>
              <a:t>تغيير در »خويشتن زنانه«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زناني كه به اشكال مختلف اين فرصت را پيدا ميكنند كه در عرصه جنگ حاضر شـوند و نقـش فعـالي داشته باشند، تجربياتي پيدا ميكنند كه آنان را از ساير زنان متمايز ميكند. آنان در مواردي اجباراً و گاهي بـا ميل شخصي خود پذيراي بازانديشيهايي در خويشتن خود ميشوند. در اثر چنين بازانديشيهـايي اسـت كـه تغييراتي ايجاد ميشود كه در اغلب موارد موجب قويتر و مستقلتر شدن آنان ميشود و درمواردي هـم كـه از مواجهه با تغييرات اجتماعي ناشي از جنگ ناتوان مانده و تاب رويارويي با آن را ندارند، تغييـرات خويشـتنزنانه آنان در جهت تخريب ساختار شخصيتيشان پيش ميرود. از موارد معدود چنين تخريبهايي مـيتـوان</a:t>
            </a:r>
            <a:r>
              <a:rPr lang="fa-IR" smtClean="0">
                <a:cs typeface="B Zar" panose="00000400000000000000" pitchFamily="2" charset="-78"/>
              </a:rPr>
              <a:t> </a:t>
            </a:r>
            <a:r>
              <a:rPr lang="fa-IR" sz="2600">
                <a:solidFill>
                  <a:srgbClr val="000000"/>
                </a:solidFill>
                <a:latin typeface="BMitra"/>
                <a:cs typeface="B Zar" panose="00000400000000000000" pitchFamily="2" charset="-78"/>
              </a:rPr>
              <a:t>به خاطره زنان امدادگر از زني اشاره كرد كه مسئوليت تدفين پيكر شهداء در قبرستان آبادان را </a:t>
            </a:r>
            <a:r>
              <a:rPr lang="fa-IR" sz="2600">
                <a:solidFill>
                  <a:srgbClr val="000000"/>
                </a:solidFill>
                <a:latin typeface="BMitra"/>
                <a:cs typeface="B Zar" panose="00000400000000000000" pitchFamily="2" charset="-78"/>
              </a:rPr>
              <a:t>برعهده </a:t>
            </a:r>
            <a:r>
              <a:rPr lang="fa-IR" sz="2600" smtClean="0">
                <a:solidFill>
                  <a:srgbClr val="000000"/>
                </a:solidFill>
                <a:latin typeface="BMitra"/>
                <a:cs typeface="B Zar" panose="00000400000000000000" pitchFamily="2" charset="-78"/>
              </a:rPr>
              <a:t>داشته است</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768948"/>
            <a:ext cx="2391508" cy="1097280"/>
          </a:xfrm>
          <a:prstGeom prst="flowChartProcess">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تغييرات اجتماعي</a:t>
            </a:r>
            <a:endParaRPr lang="fa-IR" b="1">
              <a:solidFill>
                <a:srgbClr val="FF0000"/>
              </a:solidFill>
            </a:endParaRPr>
          </a:p>
        </p:txBody>
      </p:sp>
    </p:spTree>
    <p:extLst>
      <p:ext uri="{BB962C8B-B14F-4D97-AF65-F5344CB8AC3E}">
        <p14:creationId xmlns:p14="http://schemas.microsoft.com/office/powerpoint/2010/main" val="407849909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 جابجايي جنازه شهداء و دفن آن، يكي از وظايف دشوار زنان در زمان جنگ بوده است. اين كار عـلاوه بر صحنههاي دلخراشي كه ايجاد ميكرده، مستلزم آن بوده كه زنان به دو گروه تقسيم شوند؛ گروهي شـهدا را دفن كنند و گروه ديگر با اسلحه از پيكر شهدا در مقابل حمله سگهاي هـار حفاظـت كننـد. تقريبـاً اكثـر امدادگران از زني در قبرستان آبادان ياد ميكنند كه در اثر كثرت دفن شهداء و مواجهـه بـا پيكرهـاي قطعـه قطعه آنان مشاعر خود را از دست داده بود و گاهي به تنهايي به دفن اجساد ميپرداخت و گاهي نيز با اسلحه بر سر مزار آنان كشيك ميداد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55226097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كار امدادگري نيز از جمله كارهايي است كه موجب تغيير »</a:t>
            </a:r>
            <a:r>
              <a:rPr lang="fa-IR" b="1" i="0" smtClean="0">
                <a:solidFill>
                  <a:srgbClr val="FF0000"/>
                </a:solidFill>
                <a:effectLst/>
                <a:latin typeface="BMitra"/>
                <a:cs typeface="B Zar" panose="00000400000000000000" pitchFamily="2" charset="-78"/>
              </a:rPr>
              <a:t>خويشـتن زنانـه</a:t>
            </a:r>
            <a:r>
              <a:rPr lang="fa-IR" b="0" i="0" smtClean="0">
                <a:solidFill>
                  <a:srgbClr val="000000"/>
                </a:solidFill>
                <a:effectLst/>
                <a:latin typeface="BMitra"/>
                <a:cs typeface="B Zar" panose="00000400000000000000" pitchFamily="2" charset="-78"/>
              </a:rPr>
              <a:t>« را فـراهم كـرده و تجـارب ويژهاي را به زندگي زنان امدادگر وارد ميكند. تقريباً همه اين زنان در خاطراتشان از اولين مواجهـه خـود بـا پيكر شهداء يا مجروحان نوشتهاند. هولناكي برخورد اول تاحدي است كه براي همه آنان كه سالهـا پـس از جنگ خاطرات خود را بازگو ميكنند، به ياد مانده است. برخي از آنان پيش از جنـگ از ديـدن خـون شـوكه ميشدهاند، اما شرايط خاص امكان توجه به ويژگيهاي فردي را از بين برده و اين زنان را بـه كسـاني بـدل ميكند كه از حضور در سردخانه شهداء يا جدا كردن اجزاي بدن آنان از لابلاي لباسهايي كـه بايـد شسـته شود تا دوباره مورد استفاده قرار گيرد، هراسي ندارند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08953381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پرستاري در زمان جنگ نيز خود تجربهاي ويژه است كه با پرستاري زمان صلح تفاوتهاي فاحشي دارد.رؤيا؛ يكي از پرستاراني است كه به دليل ترس از مواجهه با اجساد خوني و تكهپاره شده، مجروحان سوخته و قطعه قطعه و مسائلي نظير اين، تابوتوانش را از دست داده و دچار حملههاي عصـبي و سـردردهاي شـديد ميشود. گريه و زاري هم جزء برنامه رايج پرستاراني است كه تحمل مواجهه بـا ايـن شـرايط را ندارنـد. امـا مدتي بعد مشكلات رؤيا از بين ميرود و به شرايط عادت ميكند. شرايطي كه البته براي همه ناگوار اسـت و هيچكس نميتواند آن را كاملاً بپذيرد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459458"/>
            <a:ext cx="2700997" cy="102694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تجربهاي ويژه</a:t>
            </a:r>
            <a:endParaRPr lang="fa-IR" b="1">
              <a:solidFill>
                <a:srgbClr val="FF0000"/>
              </a:solidFill>
            </a:endParaRPr>
          </a:p>
        </p:txBody>
      </p:sp>
    </p:spTree>
    <p:extLst>
      <p:ext uri="{BB962C8B-B14F-4D97-AF65-F5344CB8AC3E}">
        <p14:creationId xmlns:p14="http://schemas.microsoft.com/office/powerpoint/2010/main" val="228905947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lvl="0" algn="just"/>
            <a:r>
              <a:rPr lang="fa-IR" b="0" i="0" smtClean="0">
                <a:solidFill>
                  <a:srgbClr val="000000"/>
                </a:solidFill>
                <a:effectLst/>
                <a:latin typeface="BMitra"/>
                <a:cs typeface="B Zar" panose="00000400000000000000" pitchFamily="2" charset="-78"/>
              </a:rPr>
              <a:t>نقش ديگري كه گاهي زنان در صحنه جنگ با آن ظاهر شدهاند، نقش خبرنگار جنگـي اسـت. در ميـان خاطرههاي مورد بررسي، تنها مريم كاظمزاده است كه بهعنوان خبرنگار جنگي وارد صحنه درگيري نيروهاي ضدانقلاب با پاسداران در كردستان ميشود و سپس اين نقش را در طـي جنـگ دنبـال مـيكنـد. او پـس از حضور در كردستان درمييابد كه هيچيك از نيروهاي حاضر در منطقه رغبتي براي حضور يـك زن ندارنـد و معتقدند او در اوضاع بحراني منطقه هيچكاري نميتواند انجام دهد. </a:t>
            </a:r>
            <a:endParaRPr lang="fa-IR" smtClean="0">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05600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Mitra"/>
                <a:cs typeface="B Zar" panose="00000400000000000000" pitchFamily="2" charset="-78"/>
              </a:rPr>
              <a:t>نكته مهم اين است كه عليرغم تفاوتهايي كه در تجارب زنان مختلـف )از شـهرهاي مختلـف ايـران، قوميتهاي گوناگون و طبقات و سطوح متفاوت تحصيلات( وجود دارد، عناصري در اين تجربـههـا مشـترك است كه موجب ميشود بتوانيم از پديدهاي تحت عنوان تجربه زنانه از جنگ يـاد كنـيم. ايـن تجربـه زنانـه، داراي عناصر منحصر به فردي است كه كمتـر در مقـالات و تحقيقـات بـدان پرداختـه شـده و البتـه داراي ويژگيهايي است كه ميتواند روشنكننده ابعادي از جنگ باشد كه در تجارب مردان غايب است</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716258" y="4445391"/>
            <a:ext cx="2799471" cy="116761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تجارب مردان</a:t>
            </a:r>
            <a:endParaRPr lang="fa-IR" b="1">
              <a:solidFill>
                <a:srgbClr val="FF0000"/>
              </a:solidFill>
            </a:endParaRPr>
          </a:p>
        </p:txBody>
      </p:sp>
    </p:spTree>
    <p:extLst>
      <p:ext uri="{BB962C8B-B14F-4D97-AF65-F5344CB8AC3E}">
        <p14:creationId xmlns:p14="http://schemas.microsoft.com/office/powerpoint/2010/main" val="257227132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marL="0" lvl="0" indent="0" algn="just">
              <a:buNone/>
            </a:pPr>
            <a:r>
              <a:rPr lang="fa-IR" sz="2600" smtClean="0">
                <a:solidFill>
                  <a:srgbClr val="000000"/>
                </a:solidFill>
                <a:latin typeface="BMitra"/>
                <a:cs typeface="B Zar" panose="00000400000000000000" pitchFamily="2" charset="-78"/>
              </a:rPr>
              <a:t>علاوهبراين </a:t>
            </a:r>
            <a:r>
              <a:rPr lang="fa-IR" sz="2600">
                <a:solidFill>
                  <a:srgbClr val="000000"/>
                </a:solidFill>
                <a:latin typeface="BMitra"/>
                <a:cs typeface="B Zar" panose="00000400000000000000" pitchFamily="2" charset="-78"/>
              </a:rPr>
              <a:t>ساير مردان خبرنگار هم به او</a:t>
            </a:r>
            <a:r>
              <a:rPr lang="fa-IR" sz="2600">
                <a:solidFill>
                  <a:prstClr val="black"/>
                </a:solidFill>
                <a:cs typeface="B Zar" panose="00000400000000000000" pitchFamily="2" charset="-78"/>
              </a:rPr>
              <a:t> </a:t>
            </a:r>
            <a:r>
              <a:rPr lang="fa-IR" sz="2600">
                <a:solidFill>
                  <a:srgbClr val="000000"/>
                </a:solidFill>
                <a:latin typeface="BMitra"/>
                <a:cs typeface="B Zar" panose="00000400000000000000" pitchFamily="2" charset="-78"/>
              </a:rPr>
              <a:t>به چشم رقيبي مزاحم نگاه ميكنند و در مواردي دست به اقداماتي براي از صحنه به در كـردن او مـيزننـد..نهايتاً او با قبول شخصي مسئوليت حضور در منطقه به دنبال گروهي از مبارزان به نام دستمال سرخها روانـه روستاهاي مرزي شده و موفق به انجام وظيفه خبرنگاري و قبولاندن خود بـه عنـوان يـك زن بـه ديگـران ميشود )رئيسي، .</a:t>
            </a:r>
            <a:r>
              <a:rPr lang="fa-IR" sz="2600">
                <a:solidFill>
                  <a:prstClr val="black"/>
                </a:solidFill>
                <a:cs typeface="B Zar" panose="00000400000000000000" pitchFamily="2" charset="-78"/>
              </a:rPr>
              <a:t> </a:t>
            </a:r>
          </a:p>
          <a:p>
            <a:pPr algn="just"/>
            <a:endParaRPr lang="fa-IR">
              <a:cs typeface="B Zar" panose="00000400000000000000" pitchFamily="2" charset="-78"/>
            </a:endParaRPr>
          </a:p>
        </p:txBody>
      </p:sp>
    </p:spTree>
    <p:extLst>
      <p:ext uri="{BB962C8B-B14F-4D97-AF65-F5344CB8AC3E}">
        <p14:creationId xmlns:p14="http://schemas.microsoft.com/office/powerpoint/2010/main" val="359711115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b="0" i="0" smtClean="0">
                <a:solidFill>
                  <a:srgbClr val="000000"/>
                </a:solidFill>
                <a:effectLst/>
                <a:latin typeface="BMitra"/>
                <a:cs typeface="B Zar" panose="00000400000000000000" pitchFamily="2" charset="-78"/>
              </a:rPr>
              <a:t>علاوه بر زنان پرستار و امدادگر حاضر در صحنه نبرد، تعدادي از زنان نيز اسلحه بـه دسـت گرفتـه و بـه مقابله با دشمن پرداختهاند. مرضيه حديدچي )دباغ( به دليل تجربه نبرد مسلحانه و آموزش ديدن در خـارج ازكشور، مدتي فرماندهي سپاه منطقه غرب را به عهده داشته است )كاظمي، 185 :1386بـه نقـل از خـاطرات مرضيه دباغ.( </a:t>
            </a: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33271692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Mitra"/>
                <a:cs typeface="B Zar" panose="00000400000000000000" pitchFamily="2" charset="-78"/>
              </a:rPr>
              <a:t>به جز او كه در عاليترين سطح به اقدام نظامي پرداخته، تعداد زيادي از زنان نيز هستند كه در ماههاي پيش از جنگ توسط بسيج دوره آموزش نظامي را طي كردهاند و پـس از شـروع جنـگ اسـلحه بـه دست گرفته و به مقابله مسلحانه با دشمنان پرداختهاند. از جمله آنان ميتوان به مريم امجدي اشاره كرد كـه در طي جنگ، مدتي نگهبان انبار اسلحه خرمشهر در مسجد جامع بوده و سپس به همراه گروه فدائيان اسلام در مبارزه خانه به خانه با سربازان عراقي در نگه داشتن خرمشهر ميپردازد. وي تنها زني است كـه حتـي تـا آخرين لحظه سقوط خرمشهر از آنجا خارج نميشود</a:t>
            </a:r>
            <a:endParaRPr lang="fa-IR"/>
          </a:p>
        </p:txBody>
      </p:sp>
    </p:spTree>
    <p:extLst>
      <p:ext uri="{BB962C8B-B14F-4D97-AF65-F5344CB8AC3E}">
        <p14:creationId xmlns:p14="http://schemas.microsoft.com/office/powerpoint/2010/main" val="74226709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z="1800" b="1">
                <a:solidFill>
                  <a:srgbClr val="000000"/>
                </a:solidFill>
                <a:latin typeface="BMitraBold"/>
                <a:cs typeface="B Zar" panose="00000400000000000000" pitchFamily="2" charset="-78"/>
              </a:rPr>
              <a:t>آنها گفتند شهر در حال سقوط است و وضعيت خطرناك ... هركس بماند كشته يـا مجـروح يـا اسـير</a:t>
            </a:r>
            <a:br>
              <a:rPr lang="fa-IR" sz="1800" b="1">
                <a:solidFill>
                  <a:srgbClr val="000000"/>
                </a:solidFill>
                <a:latin typeface="BMitraBold"/>
                <a:cs typeface="B Zar" panose="00000400000000000000" pitchFamily="2" charset="-78"/>
              </a:rPr>
            </a:br>
            <a:r>
              <a:rPr lang="fa-IR" sz="1800" b="1">
                <a:solidFill>
                  <a:srgbClr val="000000"/>
                </a:solidFill>
                <a:latin typeface="BMitraBold"/>
                <a:cs typeface="B Zar" panose="00000400000000000000" pitchFamily="2" charset="-78"/>
              </a:rPr>
              <a:t>ميشود ... گفتم من برنميگردم، ميخوام برم تو شهر ببينم چه خبره ... آن شب هيچ زني را در خرمشـهر</a:t>
            </a:r>
            <a:br>
              <a:rPr lang="fa-IR" sz="1800" b="1">
                <a:solidFill>
                  <a:srgbClr val="000000"/>
                </a:solidFill>
                <a:latin typeface="BMitraBold"/>
                <a:cs typeface="B Zar" panose="00000400000000000000" pitchFamily="2" charset="-78"/>
              </a:rPr>
            </a:br>
            <a:r>
              <a:rPr lang="fa-IR" sz="1800" b="1">
                <a:solidFill>
                  <a:srgbClr val="000000"/>
                </a:solidFill>
                <a:latin typeface="BMitraBold"/>
                <a:cs typeface="B Zar" panose="00000400000000000000" pitchFamily="2" charset="-78"/>
              </a:rPr>
              <a:t>نديدم )رئيسي، 92 :1384و 93به نقل از خاطرات مريم امجدي.(</a:t>
            </a:r>
            <a:endParaRPr lang="fa-IR"/>
          </a:p>
        </p:txBody>
      </p:sp>
    </p:spTree>
    <p:extLst>
      <p:ext uri="{BB962C8B-B14F-4D97-AF65-F5344CB8AC3E}">
        <p14:creationId xmlns:p14="http://schemas.microsoft.com/office/powerpoint/2010/main" val="28354688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زن مبارز ديگر، پروين داعيپور است كه به همراه عدهاي از همرزمان خود، مبادرت بـه تشـكيل »سـتادمقاومت خواهران پاسدار انقلاب اسلامي« كرده و به دفاع از اهواز ميپردازند )سرهنگي، .(1384همچنين در خاطرات سكينه حورسي و نرگس بندري )رئيسي، (1384</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16572306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Mitra"/>
                <a:cs typeface="B Zar" panose="00000400000000000000" pitchFamily="2" charset="-78"/>
              </a:rPr>
              <a:t>با گروه 15نفرهاي از زنـان عضـو </a:t>
            </a:r>
            <a:r>
              <a:rPr lang="fa-IR" sz="2600">
                <a:solidFill>
                  <a:srgbClr val="000000"/>
                </a:solidFill>
                <a:latin typeface="BMitra"/>
                <a:cs typeface="B Zar" panose="00000400000000000000" pitchFamily="2" charset="-78"/>
              </a:rPr>
              <a:t>سـپاه </a:t>
            </a:r>
            <a:r>
              <a:rPr lang="fa-IR" sz="2600" smtClean="0">
                <a:solidFill>
                  <a:srgbClr val="000000"/>
                </a:solidFill>
                <a:latin typeface="BMitra"/>
                <a:cs typeface="B Zar" panose="00000400000000000000" pitchFamily="2" charset="-78"/>
              </a:rPr>
              <a:t>خـواهران خرمشهر </a:t>
            </a:r>
            <a:r>
              <a:rPr lang="fa-IR" sz="2600">
                <a:solidFill>
                  <a:srgbClr val="000000"/>
                </a:solidFill>
                <a:latin typeface="BMitra"/>
                <a:cs typeface="B Zar" panose="00000400000000000000" pitchFamily="2" charset="-78"/>
              </a:rPr>
              <a:t>آشنا ميشويم كه تفنگ بر دوش مانند مردان از شهر دفاع ميكنند و به رزمنـدگان </a:t>
            </a:r>
            <a:r>
              <a:rPr lang="fa-IR" sz="2600">
                <a:solidFill>
                  <a:srgbClr val="000000"/>
                </a:solidFill>
                <a:latin typeface="BMitra"/>
                <a:cs typeface="B Zar" panose="00000400000000000000" pitchFamily="2" charset="-78"/>
              </a:rPr>
              <a:t>ديگـر </a:t>
            </a:r>
            <a:r>
              <a:rPr lang="fa-IR" sz="2600" smtClean="0">
                <a:solidFill>
                  <a:srgbClr val="000000"/>
                </a:solidFill>
                <a:latin typeface="BMitra"/>
                <a:cs typeface="B Zar" panose="00000400000000000000" pitchFamily="2" charset="-78"/>
              </a:rPr>
              <a:t>مهمـات ميرسانند</a:t>
            </a:r>
            <a:r>
              <a:rPr lang="fa-IR" sz="2600">
                <a:solidFill>
                  <a:srgbClr val="000000"/>
                </a:solidFill>
                <a:latin typeface="BMitra"/>
                <a:cs typeface="B Zar" panose="00000400000000000000" pitchFamily="2" charset="-78"/>
              </a:rPr>
              <a:t>. زهرا تعجب نيز زن خانهداري است كه چون ميخواهد نزديك همسرش )شهيد </a:t>
            </a:r>
            <a:r>
              <a:rPr lang="fa-IR" sz="2600">
                <a:solidFill>
                  <a:srgbClr val="000000"/>
                </a:solidFill>
                <a:latin typeface="BMitra"/>
                <a:cs typeface="B Zar" panose="00000400000000000000" pitchFamily="2" charset="-78"/>
              </a:rPr>
              <a:t>حبيب </a:t>
            </a:r>
            <a:r>
              <a:rPr lang="fa-IR" sz="2600" smtClean="0">
                <a:solidFill>
                  <a:srgbClr val="000000"/>
                </a:solidFill>
                <a:latin typeface="BMitra"/>
                <a:cs typeface="B Zar" panose="00000400000000000000" pitchFamily="2" charset="-78"/>
              </a:rPr>
              <a:t>خلعتبري( زندگي </a:t>
            </a:r>
            <a:r>
              <a:rPr lang="fa-IR" sz="2600">
                <a:solidFill>
                  <a:srgbClr val="000000"/>
                </a:solidFill>
                <a:latin typeface="BMitra"/>
                <a:cs typeface="B Zar" panose="00000400000000000000" pitchFamily="2" charset="-78"/>
              </a:rPr>
              <a:t>كند، به آبادان مراجعه ميكند و پس از مدتي زندگي در شهر جنگزده، نـاگريز از </a:t>
            </a:r>
            <a:r>
              <a:rPr lang="fa-IR" sz="2600">
                <a:solidFill>
                  <a:srgbClr val="000000"/>
                </a:solidFill>
                <a:latin typeface="BMitra"/>
                <a:cs typeface="B Zar" panose="00000400000000000000" pitchFamily="2" charset="-78"/>
              </a:rPr>
              <a:t>فراگـرفتن </a:t>
            </a:r>
            <a:r>
              <a:rPr lang="fa-IR" sz="2600" smtClean="0">
                <a:solidFill>
                  <a:srgbClr val="000000"/>
                </a:solidFill>
                <a:latin typeface="BMitra"/>
                <a:cs typeface="B Zar" panose="00000400000000000000" pitchFamily="2" charset="-78"/>
              </a:rPr>
              <a:t>تعليمـات نظامي </a:t>
            </a:r>
            <a:r>
              <a:rPr lang="fa-IR" sz="2600">
                <a:solidFill>
                  <a:srgbClr val="000000"/>
                </a:solidFill>
                <a:latin typeface="BMitra"/>
                <a:cs typeface="B Zar" panose="00000400000000000000" pitchFamily="2" charset="-78"/>
              </a:rPr>
              <a:t>ميشود تا بتواند در صورت نياز از خود دفاع كند. پس از گذشت مدتي نيز شبها به </a:t>
            </a:r>
            <a:r>
              <a:rPr lang="fa-IR" sz="2600">
                <a:solidFill>
                  <a:srgbClr val="000000"/>
                </a:solidFill>
                <a:latin typeface="BMitra"/>
                <a:cs typeface="B Zar" panose="00000400000000000000" pitchFamily="2" charset="-78"/>
              </a:rPr>
              <a:t>اتفـاق </a:t>
            </a:r>
            <a:r>
              <a:rPr lang="fa-IR" sz="2600" smtClean="0">
                <a:solidFill>
                  <a:srgbClr val="000000"/>
                </a:solidFill>
                <a:latin typeface="BMitra"/>
                <a:cs typeface="B Zar" panose="00000400000000000000" pitchFamily="2" charset="-78"/>
              </a:rPr>
              <a:t>شـوهرش نگهباني </a:t>
            </a:r>
            <a:r>
              <a:rPr lang="fa-IR" sz="2600">
                <a:solidFill>
                  <a:srgbClr val="000000"/>
                </a:solidFill>
                <a:latin typeface="BMitra"/>
                <a:cs typeface="B Zar" panose="00000400000000000000" pitchFamily="2" charset="-78"/>
              </a:rPr>
              <a:t>پدافند نيروي دريايي را برعهده گرفته و حتي كار با ضدهوايي را ياد ميگيـرد، ولـي </a:t>
            </a:r>
            <a:r>
              <a:rPr lang="fa-IR" sz="2600">
                <a:solidFill>
                  <a:srgbClr val="000000"/>
                </a:solidFill>
                <a:latin typeface="BMitra"/>
                <a:cs typeface="B Zar" panose="00000400000000000000" pitchFamily="2" charset="-78"/>
              </a:rPr>
              <a:t>مـيگويـد </a:t>
            </a:r>
            <a:r>
              <a:rPr lang="fa-IR" sz="2600" smtClean="0">
                <a:solidFill>
                  <a:srgbClr val="000000"/>
                </a:solidFill>
                <a:latin typeface="BMitra"/>
                <a:cs typeface="B Zar" panose="00000400000000000000" pitchFamily="2" charset="-78"/>
              </a:rPr>
              <a:t>كـه هيچوقت </a:t>
            </a:r>
            <a:r>
              <a:rPr lang="fa-IR" sz="2600">
                <a:solidFill>
                  <a:srgbClr val="000000"/>
                </a:solidFill>
                <a:latin typeface="BMitra"/>
                <a:cs typeface="B Zar" panose="00000400000000000000" pitchFamily="2" charset="-78"/>
              </a:rPr>
              <a:t>جرأت استفاده از آن را نيافته است )ياحسيني، .(</a:t>
            </a:r>
            <a:r>
              <a:rPr lang="fa-IR" sz="2600">
                <a:solidFill>
                  <a:srgbClr val="000000"/>
                </a:solidFill>
                <a:latin typeface="BMitra"/>
                <a:cs typeface="B Zar" panose="00000400000000000000" pitchFamily="2" charset="-78"/>
              </a:rPr>
              <a:t>1</a:t>
            </a:r>
            <a:r>
              <a:rPr lang="fa-IR" sz="2600">
                <a:solidFill>
                  <a:prstClr val="black"/>
                </a:solidFill>
                <a:cs typeface="B Zar" panose="00000400000000000000" pitchFamily="2" charset="-78"/>
              </a:rPr>
              <a:t> </a:t>
            </a:r>
            <a:endParaRPr lang="fa-IR" sz="2600" smtClean="0">
              <a:solidFill>
                <a:prstClr val="black"/>
              </a:solidFill>
              <a:cs typeface="B Zar" panose="00000400000000000000" pitchFamily="2" charset="-78"/>
            </a:endParaRPr>
          </a:p>
          <a:p>
            <a:pPr algn="just"/>
            <a:endParaRPr lang="fa-IR"/>
          </a:p>
        </p:txBody>
      </p:sp>
    </p:spTree>
    <p:extLst>
      <p:ext uri="{BB962C8B-B14F-4D97-AF65-F5344CB8AC3E}">
        <p14:creationId xmlns:p14="http://schemas.microsoft.com/office/powerpoint/2010/main" val="396328569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b="0" i="0" smtClean="0">
                <a:solidFill>
                  <a:srgbClr val="000000"/>
                </a:solidFill>
                <a:effectLst/>
                <a:latin typeface="BMitra"/>
                <a:cs typeface="B Zar" panose="00000400000000000000" pitchFamily="2" charset="-78"/>
              </a:rPr>
              <a:t>اين زنان علاوه براين كـه بـا بازانديشـي در</a:t>
            </a:r>
            <a:r>
              <a:rPr lang="fa-IR" smtClean="0">
                <a:cs typeface="B Zar" panose="00000400000000000000" pitchFamily="2" charset="-78"/>
              </a:rPr>
              <a:t>  </a:t>
            </a:r>
            <a:r>
              <a:rPr lang="fa-IR" sz="4000" b="0" i="0" smtClean="0">
                <a:solidFill>
                  <a:srgbClr val="000000"/>
                </a:solidFill>
                <a:effectLst/>
                <a:latin typeface="BMitra"/>
                <a:cs typeface="B Zar" panose="00000400000000000000" pitchFamily="2" charset="-78"/>
              </a:rPr>
              <a:t>خويشتن و تواناييها و زنانگي خود موفق به پذيرش نقشهاي جديد و ايفاي نقش در آنها ميشوند، پـس از</a:t>
            </a:r>
            <a:br>
              <a:rPr lang="fa-IR" sz="4000" b="0" i="0" smtClean="0">
                <a:solidFill>
                  <a:srgbClr val="000000"/>
                </a:solidFill>
                <a:effectLst/>
                <a:latin typeface="BMitra"/>
                <a:cs typeface="B Zar" panose="00000400000000000000" pitchFamily="2" charset="-78"/>
              </a:rPr>
            </a:br>
            <a:r>
              <a:rPr lang="fa-IR" sz="4000" b="0" i="0" smtClean="0">
                <a:solidFill>
                  <a:srgbClr val="000000"/>
                </a:solidFill>
                <a:effectLst/>
                <a:latin typeface="BMitra"/>
                <a:cs typeface="B Zar" panose="00000400000000000000" pitchFamily="2" charset="-78"/>
              </a:rPr>
              <a:t>مدتي موفق ميشوند تحسين مردان مخالف خود را نيز برانگيزند.</a:t>
            </a:r>
            <a:br>
              <a:rPr lang="fa-IR" sz="4000" b="0" i="0" smtClean="0">
                <a:solidFill>
                  <a:srgbClr val="000000"/>
                </a:solidFill>
                <a:effectLst/>
                <a:latin typeface="BMitra"/>
                <a:cs typeface="B Zar" panose="00000400000000000000" pitchFamily="2" charset="-78"/>
              </a:rPr>
            </a:br>
            <a:r>
              <a:rPr lang="fa-IR" b="1" i="0" smtClean="0">
                <a:solidFill>
                  <a:srgbClr val="000000"/>
                </a:solidFill>
                <a:effectLst/>
                <a:latin typeface="BMitraBold"/>
                <a:cs typeface="B Zar" panose="00000400000000000000" pitchFamily="2" charset="-78"/>
              </a:rPr>
              <a:t>، .</a:t>
            </a:r>
            <a:r>
              <a:rPr lang="fa-IR" smtClean="0">
                <a:cs typeface="B Zar" panose="00000400000000000000" pitchFamily="2" charset="-78"/>
              </a:rPr>
              <a:t>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89645167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b="1">
                <a:solidFill>
                  <a:srgbClr val="000000"/>
                </a:solidFill>
                <a:latin typeface="BMitraBold"/>
                <a:cs typeface="B Zar" panose="00000400000000000000" pitchFamily="2" charset="-78"/>
              </a:rPr>
              <a:t>وقتي }اسحاق رامهرمزي {</a:t>
            </a:r>
            <a:r>
              <a:rPr lang="fa-IR" sz="800" b="1">
                <a:solidFill>
                  <a:srgbClr val="000000"/>
                </a:solidFill>
                <a:latin typeface="BMitraBold"/>
                <a:cs typeface="B Zar" panose="00000400000000000000" pitchFamily="2" charset="-78"/>
              </a:rPr>
              <a:t>1</a:t>
            </a:r>
            <a:r>
              <a:rPr lang="fa-IR" b="1">
                <a:solidFill>
                  <a:srgbClr val="000000"/>
                </a:solidFill>
                <a:latin typeface="BMitraBold"/>
                <a:cs typeface="B Zar" panose="00000400000000000000" pitchFamily="2" charset="-78"/>
              </a:rPr>
              <a:t>وارد آبادان ميشود، در اولين ايست بازرسي از او سؤال ميكننـد </a:t>
            </a:r>
            <a:r>
              <a:rPr lang="fa-IR" b="1">
                <a:solidFill>
                  <a:srgbClr val="000000"/>
                </a:solidFill>
                <a:latin typeface="BMitraBold"/>
                <a:cs typeface="B Zar" panose="00000400000000000000" pitchFamily="2" charset="-78"/>
              </a:rPr>
              <a:t>شـما </a:t>
            </a:r>
            <a:r>
              <a:rPr lang="fa-IR" b="1" smtClean="0">
                <a:solidFill>
                  <a:srgbClr val="000000"/>
                </a:solidFill>
                <a:latin typeface="BMitraBold"/>
                <a:cs typeface="B Zar" panose="00000400000000000000" pitchFamily="2" charset="-78"/>
              </a:rPr>
              <a:t>بـا خواهران </a:t>
            </a:r>
            <a:r>
              <a:rPr lang="fa-IR" b="1">
                <a:solidFill>
                  <a:srgbClr val="000000"/>
                </a:solidFill>
                <a:latin typeface="BMitraBold"/>
                <a:cs typeface="B Zar" panose="00000400000000000000" pitchFamily="2" charset="-78"/>
              </a:rPr>
              <a:t>رامهرمزي نسبتي داريد؟ اسحاق ميگويد بله برادر آنها هستم، چطور مگه؟ و آن </a:t>
            </a:r>
            <a:r>
              <a:rPr lang="fa-IR" b="1">
                <a:solidFill>
                  <a:srgbClr val="000000"/>
                </a:solidFill>
                <a:latin typeface="BMitraBold"/>
                <a:cs typeface="B Zar" panose="00000400000000000000" pitchFamily="2" charset="-78"/>
              </a:rPr>
              <a:t>رزمنده </a:t>
            </a:r>
            <a:r>
              <a:rPr lang="fa-IR" b="1" smtClean="0">
                <a:solidFill>
                  <a:srgbClr val="000000"/>
                </a:solidFill>
                <a:latin typeface="BMitraBold"/>
                <a:cs typeface="B Zar" panose="00000400000000000000" pitchFamily="2" charset="-78"/>
              </a:rPr>
              <a:t>ميگويـد: خواهرهايت </a:t>
            </a:r>
            <a:r>
              <a:rPr lang="fa-IR" b="1">
                <a:solidFill>
                  <a:srgbClr val="000000"/>
                </a:solidFill>
                <a:latin typeface="BMitraBold"/>
                <a:cs typeface="B Zar" panose="00000400000000000000" pitchFamily="2" charset="-78"/>
              </a:rPr>
              <a:t>شير هستند و از ده مرد هم مردترند، به آنها افتخار كن )رامهرمزي</a:t>
            </a:r>
            <a:endParaRPr lang="fa-IR"/>
          </a:p>
        </p:txBody>
      </p:sp>
    </p:spTree>
    <p:extLst>
      <p:ext uri="{BB962C8B-B14F-4D97-AF65-F5344CB8AC3E}">
        <p14:creationId xmlns:p14="http://schemas.microsoft.com/office/powerpoint/2010/main" val="82579274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Mitra"/>
                <a:cs typeface="B Zar" panose="00000400000000000000" pitchFamily="2" charset="-78"/>
              </a:rPr>
              <a:t>اين شايد از معدود صحنههايي است كه در آن مردي را به وسـيله خـواهرانش مـيشناسـند. موفقيـت و ارزش كار اين دختران امدادگر بهتدريج براي همه و از جمله خانوادههايشان آشكارتر ميشـود. برخـورد ايـن رزمنده موجب ميشود كه برادر نهتنها دست از طرد خواهرانش بردارد، بلكه با افتخار براي آشتي و ديدن آنها پيشقدم گردد. هويت مستقل خواهران اسحاق، كه تا قبل از جنگ تنهـا تحـت سرپرسـتي او بـوده و نقـش ديگري نداشتند، او را بهتزده ميكند. او درمييابد كه جنگ سلسلهمراتب نقشهـا و اقتـدارها را تغييـر داده است و اكنون برادر جنگزده كه از شهر گريخته است، منزلت كمتري از خـواهران امـدادگر خـود دارد.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181686" y="4712677"/>
            <a:ext cx="3770142" cy="99880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Mitra"/>
                <a:cs typeface="B Zar" panose="00000400000000000000" pitchFamily="2" charset="-78"/>
              </a:rPr>
              <a:t> جنگ سلسلهمراتب نقشهـا و اقتـدارها </a:t>
            </a:r>
            <a:endParaRPr lang="fa-IR" b="1">
              <a:solidFill>
                <a:srgbClr val="FF0000"/>
              </a:solidFill>
            </a:endParaRPr>
          </a:p>
        </p:txBody>
      </p:sp>
    </p:spTree>
    <p:extLst>
      <p:ext uri="{BB962C8B-B14F-4D97-AF65-F5344CB8AC3E}">
        <p14:creationId xmlns:p14="http://schemas.microsoft.com/office/powerpoint/2010/main" val="283004820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400" smtClean="0">
                <a:solidFill>
                  <a:srgbClr val="000000"/>
                </a:solidFill>
                <a:latin typeface="BMitra"/>
                <a:cs typeface="B Zar" panose="00000400000000000000" pitchFamily="2" charset="-78"/>
              </a:rPr>
              <a:t>ايـن تغييري </a:t>
            </a:r>
            <a:r>
              <a:rPr lang="fa-IR" sz="2400">
                <a:solidFill>
                  <a:srgbClr val="000000"/>
                </a:solidFill>
                <a:latin typeface="BMitra"/>
                <a:cs typeface="B Zar" panose="00000400000000000000" pitchFamily="2" charset="-78"/>
              </a:rPr>
              <a:t>است كه بسياري از خانوادهها آن را درك ميكنند. منزلت ناشي از حضور در صحنه جنگ </a:t>
            </a:r>
            <a:r>
              <a:rPr lang="fa-IR" sz="2400">
                <a:solidFill>
                  <a:srgbClr val="000000"/>
                </a:solidFill>
                <a:latin typeface="BMitra"/>
                <a:cs typeface="B Zar" panose="00000400000000000000" pitchFamily="2" charset="-78"/>
              </a:rPr>
              <a:t>براي </a:t>
            </a:r>
            <a:r>
              <a:rPr lang="fa-IR" sz="2400" smtClean="0">
                <a:solidFill>
                  <a:srgbClr val="000000"/>
                </a:solidFill>
                <a:latin typeface="BMitra"/>
                <a:cs typeface="B Zar" panose="00000400000000000000" pitchFamily="2" charset="-78"/>
              </a:rPr>
              <a:t>ايـن زنان </a:t>
            </a:r>
            <a:r>
              <a:rPr lang="fa-IR" sz="2400">
                <a:solidFill>
                  <a:srgbClr val="000000"/>
                </a:solidFill>
                <a:latin typeface="BMitra"/>
                <a:cs typeface="B Zar" panose="00000400000000000000" pitchFamily="2" charset="-78"/>
              </a:rPr>
              <a:t>درحدي است كه در اغلب موارد خانوادهها هويتهاي مستقل آنان را به رسميت مـيشناسـند و </a:t>
            </a:r>
            <a:r>
              <a:rPr lang="fa-IR" sz="2400">
                <a:solidFill>
                  <a:srgbClr val="000000"/>
                </a:solidFill>
                <a:latin typeface="BMitra"/>
                <a:cs typeface="B Zar" panose="00000400000000000000" pitchFamily="2" charset="-78"/>
              </a:rPr>
              <a:t>پـس </a:t>
            </a:r>
            <a:r>
              <a:rPr lang="fa-IR" sz="2400" smtClean="0">
                <a:solidFill>
                  <a:srgbClr val="000000"/>
                </a:solidFill>
                <a:latin typeface="BMitra"/>
                <a:cs typeface="B Zar" panose="00000400000000000000" pitchFamily="2" charset="-78"/>
              </a:rPr>
              <a:t>از طي </a:t>
            </a:r>
            <a:r>
              <a:rPr lang="fa-IR" sz="2400">
                <a:solidFill>
                  <a:srgbClr val="000000"/>
                </a:solidFill>
                <a:latin typeface="BMitra"/>
                <a:cs typeface="B Zar" panose="00000400000000000000" pitchFamily="2" charset="-78"/>
              </a:rPr>
              <a:t>مدتي، ديگر اين زنان هستند كه راهنماي خانواده محسوب ميشوند. اين منزلت والا موجب </a:t>
            </a:r>
            <a:r>
              <a:rPr lang="fa-IR" sz="2400">
                <a:solidFill>
                  <a:srgbClr val="000000"/>
                </a:solidFill>
                <a:latin typeface="BMitra"/>
                <a:cs typeface="B Zar" panose="00000400000000000000" pitchFamily="2" charset="-78"/>
              </a:rPr>
              <a:t>ميشـود </a:t>
            </a:r>
            <a:r>
              <a:rPr lang="fa-IR" sz="2400" smtClean="0">
                <a:solidFill>
                  <a:srgbClr val="000000"/>
                </a:solidFill>
                <a:latin typeface="BMitra"/>
                <a:cs typeface="B Zar" panose="00000400000000000000" pitchFamily="2" charset="-78"/>
              </a:rPr>
              <a:t>تـا آنان </a:t>
            </a:r>
            <a:r>
              <a:rPr lang="fa-IR" sz="2400">
                <a:solidFill>
                  <a:srgbClr val="000000"/>
                </a:solidFill>
                <a:latin typeface="BMitra"/>
                <a:cs typeface="B Zar" panose="00000400000000000000" pitchFamily="2" charset="-78"/>
              </a:rPr>
              <a:t>در مواردي بدون اجازه گرفتن از خانواده براي رفتوآمد در جبههها و بيمارستانهاي مختلف </a:t>
            </a:r>
            <a:r>
              <a:rPr lang="fa-IR" sz="2400">
                <a:solidFill>
                  <a:srgbClr val="000000"/>
                </a:solidFill>
                <a:latin typeface="BMitra"/>
                <a:cs typeface="B Zar" panose="00000400000000000000" pitchFamily="2" charset="-78"/>
              </a:rPr>
              <a:t>اقدام </a:t>
            </a:r>
            <a:r>
              <a:rPr lang="fa-IR" sz="2400" smtClean="0">
                <a:solidFill>
                  <a:srgbClr val="000000"/>
                </a:solidFill>
                <a:latin typeface="BMitra"/>
                <a:cs typeface="B Zar" panose="00000400000000000000" pitchFamily="2" charset="-78"/>
              </a:rPr>
              <a:t>كرده و </a:t>
            </a:r>
            <a:r>
              <a:rPr lang="fa-IR" sz="2400">
                <a:solidFill>
                  <a:srgbClr val="000000"/>
                </a:solidFill>
                <a:latin typeface="BMitra"/>
                <a:cs typeface="B Zar" panose="00000400000000000000" pitchFamily="2" charset="-78"/>
              </a:rPr>
              <a:t>حتي با صلاحديد شخصي خود با برخي از رزمندگان ازدواج كنند. تغيير خويشتن زنانه آنان </a:t>
            </a:r>
            <a:r>
              <a:rPr lang="fa-IR" sz="2400">
                <a:solidFill>
                  <a:srgbClr val="000000"/>
                </a:solidFill>
                <a:latin typeface="BMitra"/>
                <a:cs typeface="B Zar" panose="00000400000000000000" pitchFamily="2" charset="-78"/>
              </a:rPr>
              <a:t>درحـدي </a:t>
            </a:r>
            <a:r>
              <a:rPr lang="fa-IR" sz="2400" smtClean="0">
                <a:solidFill>
                  <a:srgbClr val="000000"/>
                </a:solidFill>
                <a:latin typeface="BMitra"/>
                <a:cs typeface="B Zar" panose="00000400000000000000" pitchFamily="2" charset="-78"/>
              </a:rPr>
              <a:t>اسـت كه </a:t>
            </a:r>
            <a:r>
              <a:rPr lang="fa-IR" sz="2400">
                <a:solidFill>
                  <a:srgbClr val="000000"/>
                </a:solidFill>
                <a:latin typeface="BMitra"/>
                <a:cs typeface="B Zar" panose="00000400000000000000" pitchFamily="2" charset="-78"/>
              </a:rPr>
              <a:t>ساير اعضاي خانواده به راحتي آن را درك كرده و براي تصميماتشان احترام قائل ميشوند؛ </a:t>
            </a:r>
            <a:r>
              <a:rPr lang="fa-IR" sz="2400">
                <a:solidFill>
                  <a:srgbClr val="000000"/>
                </a:solidFill>
                <a:latin typeface="BMitra"/>
                <a:cs typeface="B Zar" panose="00000400000000000000" pitchFamily="2" charset="-78"/>
              </a:rPr>
              <a:t>اتفـاقي </a:t>
            </a:r>
            <a:r>
              <a:rPr lang="fa-IR" sz="2400" smtClean="0">
                <a:solidFill>
                  <a:srgbClr val="000000"/>
                </a:solidFill>
                <a:latin typeface="BMitra"/>
                <a:cs typeface="B Zar" panose="00000400000000000000" pitchFamily="2" charset="-78"/>
              </a:rPr>
              <a:t>كـه قبل </a:t>
            </a:r>
            <a:r>
              <a:rPr lang="fa-IR" sz="2400">
                <a:solidFill>
                  <a:srgbClr val="000000"/>
                </a:solidFill>
                <a:latin typeface="BMitra"/>
                <a:cs typeface="B Zar" panose="00000400000000000000" pitchFamily="2" charset="-78"/>
              </a:rPr>
              <a:t>از وقوع جنگ، بسيار نامحتمل و حتي </a:t>
            </a:r>
            <a:r>
              <a:rPr lang="fa-IR" sz="2400">
                <a:solidFill>
                  <a:srgbClr val="000000"/>
                </a:solidFill>
                <a:latin typeface="BMitra"/>
                <a:cs typeface="B Zar" panose="00000400000000000000" pitchFamily="2" charset="-78"/>
              </a:rPr>
              <a:t>ناممكن </a:t>
            </a:r>
            <a:r>
              <a:rPr lang="fa-IR" sz="2400" smtClean="0">
                <a:solidFill>
                  <a:srgbClr val="000000"/>
                </a:solidFill>
                <a:latin typeface="BMitra"/>
                <a:cs typeface="B Zar" panose="00000400000000000000" pitchFamily="2" charset="-78"/>
              </a:rPr>
              <a:t>مينمود</a:t>
            </a:r>
          </a:p>
          <a:p>
            <a:pPr algn="just"/>
            <a:endParaRPr lang="fa-IR"/>
          </a:p>
        </p:txBody>
      </p:sp>
      <p:sp>
        <p:nvSpPr>
          <p:cNvPr id="4" name="Flowchart: Process 3"/>
          <p:cNvSpPr/>
          <p:nvPr/>
        </p:nvSpPr>
        <p:spPr>
          <a:xfrm>
            <a:off x="913228" y="4346918"/>
            <a:ext cx="2771336" cy="12801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latin typeface="BMitra"/>
                <a:cs typeface="B Zar" panose="00000400000000000000" pitchFamily="2" charset="-78"/>
              </a:rPr>
              <a:t>منزلت والا</a:t>
            </a:r>
            <a:endParaRPr lang="fa-IR" b="1">
              <a:solidFill>
                <a:srgbClr val="FF0000"/>
              </a:solidFill>
            </a:endParaRPr>
          </a:p>
        </p:txBody>
      </p:sp>
    </p:spTree>
    <p:extLst>
      <p:ext uri="{BB962C8B-B14F-4D97-AF65-F5344CB8AC3E}">
        <p14:creationId xmlns:p14="http://schemas.microsoft.com/office/powerpoint/2010/main" val="2159075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576</TotalTime>
  <Words>11166</Words>
  <Application>Microsoft Office PowerPoint</Application>
  <PresentationFormat>Widescreen</PresentationFormat>
  <Paragraphs>307</Paragraphs>
  <Slides>132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132</vt:i4>
      </vt:variant>
    </vt:vector>
  </HeadingPairs>
  <TitlesOfParts>
    <vt:vector size="141" baseType="lpstr">
      <vt:lpstr>Arial</vt:lpstr>
      <vt:lpstr>B Zar</vt:lpstr>
      <vt:lpstr>BBadr</vt:lpstr>
      <vt:lpstr>BMitra</vt:lpstr>
      <vt:lpstr>BMitraBold</vt:lpstr>
      <vt:lpstr>Calibri</vt:lpstr>
      <vt:lpstr>Calibri Light</vt:lpstr>
      <vt:lpstr>Times New Roman</vt:lpstr>
      <vt:lpstr>Office Theme</vt:lpstr>
      <vt:lpstr>عنوان مقاله: تجربه زنانه از جنگ</vt:lpstr>
      <vt:lpstr>چكيده: </vt:lpstr>
      <vt:lpstr>PowerPoint Presentation</vt:lpstr>
      <vt:lpstr>واژه هاي كليدي: </vt:lpstr>
      <vt:lpstr>مقدمه</vt:lpstr>
      <vt:lpstr>PowerPoint Presentation</vt:lpstr>
      <vt:lpstr>طرح مسأله</vt:lpstr>
      <vt:lpstr>PowerPoint Presentation</vt:lpstr>
      <vt:lpstr>PowerPoint Presentation</vt:lpstr>
      <vt:lpstr>چارچوب نظري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روش شناسي</vt:lpstr>
      <vt:lpstr>PowerPoint Presentation</vt:lpstr>
      <vt:lpstr>زنان ايراني و جنگ</vt:lpstr>
      <vt:lpstr>PowerPoint Presentation</vt:lpstr>
      <vt:lpstr>PowerPoint Presentation</vt:lpstr>
      <vt:lpstr>PowerPoint Presentation</vt:lpstr>
      <vt:lpstr>تيپولوژي تجارب </vt:lpstr>
      <vt:lpstr>PowerPoint Presentation</vt:lpstr>
      <vt:lpstr>PowerPoint Presentation</vt:lpstr>
      <vt:lpstr>PowerPoint Presentation</vt:lpstr>
      <vt:lpstr>تجربه از جاكندگي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انفجار در ساختار خانواده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تغيير در »خويشتن زنانه«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بدن زنانه و تجربه جنگ</vt:lpstr>
      <vt:lpstr>PowerPoint Presentation</vt:lpstr>
      <vt:lpstr>PowerPoint Presentation</vt:lpstr>
      <vt:lpstr>PowerPoint Presentation</vt:lpstr>
      <vt:lpstr>PowerPoint Presentation</vt:lpstr>
      <vt:lpstr>PowerPoint Presentation</vt:lpstr>
      <vt:lpstr>5تجربه تعليق</vt:lpstr>
      <vt:lpstr>PowerPoint Presentation</vt:lpstr>
      <vt:lpstr>PowerPoint Presentation</vt:lpstr>
      <vt:lpstr>PowerPoint Presentation</vt:lpstr>
      <vt:lpstr>PowerPoint Presentation</vt:lpstr>
      <vt:lpstr>زهرا تعجب، خاطره خود را چنين بازگو ميكند: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تجربه بازجايگيري در زندگي روزمره جنگي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جمعبندي و نتيجه گيري</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تجربه زنانه از جنگ غلامرضا جمشيديها* ، نفيسه حميدي</dc:title>
  <dc:creator>MaZz!i</dc:creator>
  <cp:lastModifiedBy>MaZz!i</cp:lastModifiedBy>
  <cp:revision>29</cp:revision>
  <dcterms:created xsi:type="dcterms:W3CDTF">2023-10-02T04:45:36Z</dcterms:created>
  <dcterms:modified xsi:type="dcterms:W3CDTF">2023-10-02T14:22:01Z</dcterms:modified>
</cp:coreProperties>
</file>