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353" r:id="rId5"/>
    <p:sldId id="259" r:id="rId6"/>
    <p:sldId id="354" r:id="rId7"/>
    <p:sldId id="260" r:id="rId8"/>
    <p:sldId id="355" r:id="rId9"/>
    <p:sldId id="261" r:id="rId10"/>
    <p:sldId id="262" r:id="rId11"/>
    <p:sldId id="263" r:id="rId12"/>
    <p:sldId id="265" r:id="rId13"/>
    <p:sldId id="266" r:id="rId14"/>
    <p:sldId id="267" r:id="rId15"/>
    <p:sldId id="268" r:id="rId16"/>
    <p:sldId id="269" r:id="rId17"/>
    <p:sldId id="270" r:id="rId18"/>
    <p:sldId id="282" r:id="rId19"/>
    <p:sldId id="283" r:id="rId20"/>
    <p:sldId id="284" r:id="rId21"/>
    <p:sldId id="285" r:id="rId22"/>
    <p:sldId id="304" r:id="rId23"/>
    <p:sldId id="305" r:id="rId24"/>
    <p:sldId id="306" r:id="rId25"/>
    <p:sldId id="307" r:id="rId26"/>
    <p:sldId id="303" r:id="rId27"/>
    <p:sldId id="298" r:id="rId28"/>
    <p:sldId id="295" r:id="rId29"/>
    <p:sldId id="299" r:id="rId30"/>
    <p:sldId id="300" r:id="rId31"/>
    <p:sldId id="301" r:id="rId32"/>
    <p:sldId id="302" r:id="rId33"/>
    <p:sldId id="296" r:id="rId34"/>
    <p:sldId id="297" r:id="rId35"/>
    <p:sldId id="310" r:id="rId36"/>
    <p:sldId id="321" r:id="rId37"/>
    <p:sldId id="322" r:id="rId38"/>
    <p:sldId id="311" r:id="rId39"/>
    <p:sldId id="341" r:id="rId40"/>
    <p:sldId id="342" r:id="rId41"/>
    <p:sldId id="343" r:id="rId42"/>
    <p:sldId id="344" r:id="rId43"/>
    <p:sldId id="345" r:id="rId44"/>
    <p:sldId id="346" r:id="rId45"/>
    <p:sldId id="347" r:id="rId46"/>
    <p:sldId id="348" r:id="rId47"/>
    <p:sldId id="349" r:id="rId48"/>
    <p:sldId id="350" r:id="rId49"/>
    <p:sldId id="352" r:id="rId50"/>
    <p:sldId id="340" r:id="rId51"/>
    <p:sldId id="328" r:id="rId52"/>
    <p:sldId id="339" r:id="rId53"/>
    <p:sldId id="326" r:id="rId54"/>
    <p:sldId id="327" r:id="rId55"/>
    <p:sldId id="329" r:id="rId56"/>
    <p:sldId id="356" r:id="rId57"/>
    <p:sldId id="330" r:id="rId58"/>
    <p:sldId id="331" r:id="rId59"/>
    <p:sldId id="332" r:id="rId60"/>
    <p:sldId id="325" r:id="rId61"/>
    <p:sldId id="333" r:id="rId62"/>
    <p:sldId id="334" r:id="rId63"/>
    <p:sldId id="335" r:id="rId64"/>
    <p:sldId id="336" r:id="rId65"/>
    <p:sldId id="337" r:id="rId66"/>
    <p:sldId id="338" r:id="rId67"/>
    <p:sldId id="324" r:id="rId68"/>
    <p:sldId id="323" r:id="rId69"/>
    <p:sldId id="315" r:id="rId70"/>
    <p:sldId id="357" r:id="rId71"/>
    <p:sldId id="316" r:id="rId72"/>
    <p:sldId id="317" r:id="rId73"/>
    <p:sldId id="318" r:id="rId74"/>
    <p:sldId id="319" r:id="rId75"/>
    <p:sldId id="320" r:id="rId76"/>
    <p:sldId id="314" r:id="rId77"/>
    <p:sldId id="313" r:id="rId78"/>
    <p:sldId id="312" r:id="rId79"/>
    <p:sldId id="291" r:id="rId80"/>
    <p:sldId id="292" r:id="rId81"/>
    <p:sldId id="293" r:id="rId82"/>
    <p:sldId id="294" r:id="rId83"/>
    <p:sldId id="274" r:id="rId84"/>
    <p:sldId id="290" r:id="rId8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8888"/>
    </p:cViewPr>
  </p:outlineViewPr>
  <p:notesTextViewPr>
    <p:cViewPr>
      <p:scale>
        <a:sx n="1" d="1"/>
        <a:sy n="1" d="1"/>
      </p:scale>
      <p:origin x="0" y="0"/>
    </p:cViewPr>
  </p:notesTextViewPr>
  <p:sorterViewPr>
    <p:cViewPr>
      <p:scale>
        <a:sx n="100" d="100"/>
        <a:sy n="100" d="100"/>
      </p:scale>
      <p:origin x="0" y="-1635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D3E76F4-A421-4240-9269-C711BE96BB47}" type="datetimeFigureOut">
              <a:rPr lang="fa-IR" smtClean="0"/>
              <a:t>06/04/1445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321680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D3E76F4-A421-4240-9269-C711BE96BB47}" type="datetimeFigureOut">
              <a:rPr lang="fa-IR" smtClean="0"/>
              <a:t>06/04/1445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253322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D3E76F4-A421-4240-9269-C711BE96BB47}" type="datetimeFigureOut">
              <a:rPr lang="fa-IR" smtClean="0"/>
              <a:t>06/04/1445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353019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D3E76F4-A421-4240-9269-C711BE96BB47}" type="datetimeFigureOut">
              <a:rPr lang="fa-IR" smtClean="0"/>
              <a:t>06/04/1445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375177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E76F4-A421-4240-9269-C711BE96BB47}" type="datetimeFigureOut">
              <a:rPr lang="fa-IR" smtClean="0"/>
              <a:t>06/04/1445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167664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D3E76F4-A421-4240-9269-C711BE96BB47}" type="datetimeFigureOut">
              <a:rPr lang="fa-IR" smtClean="0"/>
              <a:t>06/04/1445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24172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D3E76F4-A421-4240-9269-C711BE96BB47}" type="datetimeFigureOut">
              <a:rPr lang="fa-IR" smtClean="0"/>
              <a:t>06/04/1445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337224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D3E76F4-A421-4240-9269-C711BE96BB47}" type="datetimeFigureOut">
              <a:rPr lang="fa-IR" smtClean="0"/>
              <a:t>06/04/1445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146818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E76F4-A421-4240-9269-C711BE96BB47}" type="datetimeFigureOut">
              <a:rPr lang="fa-IR" smtClean="0"/>
              <a:t>06/04/1445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257892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E76F4-A421-4240-9269-C711BE96BB47}" type="datetimeFigureOut">
              <a:rPr lang="fa-IR" smtClean="0"/>
              <a:t>06/04/1445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3852408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E76F4-A421-4240-9269-C711BE96BB47}" type="datetimeFigureOut">
              <a:rPr lang="fa-IR" smtClean="0"/>
              <a:t>06/04/1445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1F8A95-A501-4B73-8F48-10076DC02E00}" type="slidenum">
              <a:rPr lang="fa-IR" smtClean="0"/>
              <a:t>‹#›</a:t>
            </a:fld>
            <a:endParaRPr lang="fa-IR"/>
          </a:p>
        </p:txBody>
      </p:sp>
    </p:spTree>
    <p:extLst>
      <p:ext uri="{BB962C8B-B14F-4D97-AF65-F5344CB8AC3E}">
        <p14:creationId xmlns:p14="http://schemas.microsoft.com/office/powerpoint/2010/main" val="232101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3E76F4-A421-4240-9269-C711BE96BB47}" type="datetimeFigureOut">
              <a:rPr lang="fa-IR" smtClean="0"/>
              <a:t>06/04/1445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1F8A95-A501-4B73-8F48-10076DC02E00}" type="slidenum">
              <a:rPr lang="fa-IR" smtClean="0"/>
              <a:t>‹#›</a:t>
            </a:fld>
            <a:endParaRPr lang="fa-IR"/>
          </a:p>
        </p:txBody>
      </p:sp>
    </p:spTree>
    <p:extLst>
      <p:ext uri="{BB962C8B-B14F-4D97-AF65-F5344CB8AC3E}">
        <p14:creationId xmlns:p14="http://schemas.microsoft.com/office/powerpoint/2010/main" val="76072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نوآوری در مدیریت</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علی رضاییان</a:t>
            </a:r>
          </a:p>
          <a:p>
            <a:r>
              <a:rPr lang="fa-IR" b="1" smtClean="0">
                <a:solidFill>
                  <a:srgbClr val="FF0000"/>
                </a:solidFill>
                <a:cs typeface="B Zar" panose="00000400000000000000" pitchFamily="2" charset="-78"/>
              </a:rPr>
              <a:t>منبع</a:t>
            </a:r>
            <a:r>
              <a:rPr lang="fa-IR" smtClean="0">
                <a:cs typeface="B Zar" panose="00000400000000000000" pitchFamily="2" charset="-78"/>
              </a:rPr>
              <a:t>: </a:t>
            </a:r>
            <a:r>
              <a:rPr lang="fa-IR" smtClean="0">
                <a:cs typeface="B Zar" panose="00000400000000000000" pitchFamily="2" charset="-78"/>
              </a:rPr>
              <a:t>نشریه</a:t>
            </a:r>
            <a:r>
              <a:rPr lang="fa-IR" smtClean="0">
                <a:cs typeface="B Zar" panose="00000400000000000000" pitchFamily="2" charset="-78"/>
              </a:rPr>
              <a:t>: </a:t>
            </a:r>
            <a:r>
              <a:rPr lang="fa-IR">
                <a:cs typeface="B Zar" panose="00000400000000000000" pitchFamily="2" charset="-78"/>
              </a:rPr>
              <a:t>مرکز اطلاعات علمی (مجازی) </a:t>
            </a:r>
            <a:br>
              <a:rPr lang="fa-IR">
                <a:cs typeface="B Zar" panose="00000400000000000000" pitchFamily="2" charset="-78"/>
              </a:rPr>
            </a:br>
            <a:r>
              <a:rPr lang="fa-IR">
                <a:cs typeface="B Zar" panose="00000400000000000000" pitchFamily="2" charset="-78"/>
              </a:rPr>
              <a:t>سال:1 </a:t>
            </a:r>
            <a:r>
              <a:rPr lang="fa-IR" smtClean="0">
                <a:cs typeface="B Zar" panose="00000400000000000000" pitchFamily="2" charset="-78"/>
              </a:rPr>
              <a:t> </a:t>
            </a:r>
            <a:r>
              <a:rPr lang="fa-IR">
                <a:cs typeface="B Zar" panose="00000400000000000000" pitchFamily="2" charset="-78"/>
              </a:rPr>
              <a:t>دوره:1 </a:t>
            </a:r>
            <a:r>
              <a:rPr lang="fa-IR" smtClean="0">
                <a:cs typeface="B Zar" panose="00000400000000000000" pitchFamily="2" charset="-78"/>
              </a:rPr>
              <a:t>شماره:1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86408" y="3602038"/>
            <a:ext cx="3722883" cy="2981273"/>
          </a:xfrm>
          <a:prstGeom prst="rect">
            <a:avLst/>
          </a:prstGeom>
        </p:spPr>
      </p:pic>
    </p:spTree>
    <p:extLst>
      <p:ext uri="{BB962C8B-B14F-4D97-AF65-F5344CB8AC3E}">
        <p14:creationId xmlns:p14="http://schemas.microsoft.com/office/powerpoint/2010/main" val="3943649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نطق آب و نطق خاک و منطق گل</a:t>
            </a:r>
          </a:p>
          <a:p>
            <a:r>
              <a:rPr lang="fa-IR" smtClean="0">
                <a:cs typeface="B Zar" panose="00000400000000000000" pitchFamily="2" charset="-78"/>
              </a:rPr>
              <a:t>هست محسوس حواس اهل دل</a:t>
            </a:r>
          </a:p>
          <a:p>
            <a:r>
              <a:rPr lang="fa-IR" smtClean="0">
                <a:cs typeface="B Zar" panose="00000400000000000000" pitchFamily="2" charset="-78"/>
              </a:rPr>
              <a:t>جمله ذرات  زمین  و آسمان </a:t>
            </a:r>
          </a:p>
          <a:p>
            <a:r>
              <a:rPr lang="fa-IR" smtClean="0">
                <a:cs typeface="B Zar" panose="00000400000000000000" pitchFamily="2" charset="-78"/>
              </a:rPr>
              <a:t>با تو می گویند روزان و شبان</a:t>
            </a:r>
          </a:p>
          <a:p>
            <a:r>
              <a:rPr lang="fa-IR" smtClean="0">
                <a:cs typeface="B Zar" panose="00000400000000000000" pitchFamily="2" charset="-78"/>
              </a:rPr>
              <a:t>خامشیم و نعره تکرارمان</a:t>
            </a:r>
          </a:p>
          <a:p>
            <a:r>
              <a:rPr lang="fa-IR" smtClean="0">
                <a:cs typeface="B Zar" panose="00000400000000000000" pitchFamily="2" charset="-78"/>
              </a:rPr>
              <a:t>می رود تا پایتخت یارمان</a:t>
            </a:r>
          </a:p>
          <a:p>
            <a:endParaRPr lang="fa-IR">
              <a:cs typeface="B Zar" panose="00000400000000000000" pitchFamily="2" charset="-78"/>
            </a:endParaRPr>
          </a:p>
        </p:txBody>
      </p:sp>
    </p:spTree>
    <p:extLst>
      <p:ext uri="{BB962C8B-B14F-4D97-AF65-F5344CB8AC3E}">
        <p14:creationId xmlns:p14="http://schemas.microsoft.com/office/powerpoint/2010/main" val="34879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خداوندی در مجموعه هستی تاج کرمنا را به انسان کرامت نمود و او را به صورت خوبش در نگارخانه  مثبت رقم زد و به عنوان  جانشین بر روی زمین خلافت را به  او واگذار  کرد و آدمی با بهره گیری  از قطره علم و علمنا  که بر او چشانیده بودند. </a:t>
            </a:r>
            <a:endParaRPr lang="fa-IR">
              <a:cs typeface="B Zar" panose="00000400000000000000" pitchFamily="2" charset="-78"/>
            </a:endParaRPr>
          </a:p>
        </p:txBody>
      </p:sp>
    </p:spTree>
    <p:extLst>
      <p:ext uri="{BB962C8B-B14F-4D97-AF65-F5344CB8AC3E}">
        <p14:creationId xmlns:p14="http://schemas.microsoft.com/office/powerpoint/2010/main" val="149627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متاسفانه گاه بشر به علت تبعیت از غرایز کور نفسانی، قدرت خلاقیت و نواوری خویش را در جهت نابودی و ایجاد وحشتناک ترین سلاح ها به کار برده  است که بر «</a:t>
            </a:r>
            <a:r>
              <a:rPr lang="fa-IR" b="1" smtClean="0">
                <a:solidFill>
                  <a:srgbClr val="FF0000"/>
                </a:solidFill>
                <a:cs typeface="B Zar" panose="00000400000000000000" pitchFamily="2" charset="-78"/>
              </a:rPr>
              <a:t>ذهن تمدن  پیشین</a:t>
            </a:r>
            <a:r>
              <a:rPr lang="fa-IR" smtClean="0">
                <a:cs typeface="B Zar" panose="00000400000000000000" pitchFamily="2" charset="-78"/>
              </a:rPr>
              <a:t>» یادی از آن جا نیز خطور نکرده است. </a:t>
            </a:r>
            <a:endParaRPr lang="fa-IR">
              <a:cs typeface="B Zar" panose="00000400000000000000" pitchFamily="2" charset="-78"/>
            </a:endParaRPr>
          </a:p>
        </p:txBody>
      </p:sp>
    </p:spTree>
    <p:extLst>
      <p:ext uri="{BB962C8B-B14F-4D97-AF65-F5344CB8AC3E}">
        <p14:creationId xmlns:p14="http://schemas.microsoft.com/office/powerpoint/2010/main" val="3306819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تعریف خلاقیت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دانشمندان  خلاقیت را ب صورت های متعدد و متنوعی تعریف کرده این که هر کدام به نوعی روشنگر بعدی از فرایند مهم خلاقیت است. در مجموع  می توان گفت:</a:t>
            </a:r>
          </a:p>
          <a:p>
            <a:endParaRPr lang="fa-IR" smtClean="0">
              <a:cs typeface="B Zar" panose="00000400000000000000" pitchFamily="2" charset="-78"/>
            </a:endParaRPr>
          </a:p>
          <a:p>
            <a:endParaRPr lang="fa-IR" smtClean="0">
              <a:cs typeface="B Zar" panose="00000400000000000000" pitchFamily="2" charset="-78"/>
            </a:endParaRPr>
          </a:p>
          <a:p>
            <a:endParaRPr lang="fa-IR">
              <a:cs typeface="B Zar" panose="00000400000000000000" pitchFamily="2" charset="-78"/>
            </a:endParaRPr>
          </a:p>
          <a:p>
            <a:r>
              <a:rPr lang="fa-IR" smtClean="0">
                <a:cs typeface="B Zar" panose="00000400000000000000" pitchFamily="2" charset="-78"/>
              </a:rPr>
              <a:t>از تعریف فوق می توان چنین استنباط  کرد که خلاقیت در هر نوع فعالیتی صورت می گیرد و تنها محدود به نوع خاصی از فعالیت نیست. </a:t>
            </a:r>
            <a:endParaRPr lang="fa-IR">
              <a:cs typeface="B Zar" panose="00000400000000000000" pitchFamily="2" charset="-78"/>
            </a:endParaRPr>
          </a:p>
        </p:txBody>
      </p:sp>
      <p:sp>
        <p:nvSpPr>
          <p:cNvPr id="4" name="Flowchart: Process 3"/>
          <p:cNvSpPr/>
          <p:nvPr/>
        </p:nvSpPr>
        <p:spPr>
          <a:xfrm>
            <a:off x="4095482" y="2820473"/>
            <a:ext cx="4301543" cy="11977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28600" lvl="0" indent="-228600">
              <a:lnSpc>
                <a:spcPct val="90000"/>
              </a:lnSpc>
              <a:spcBef>
                <a:spcPts val="1000"/>
              </a:spcBef>
              <a:buFont typeface="Arial" panose="020B0604020202020204" pitchFamily="34" charset="0"/>
              <a:buChar char="•"/>
            </a:pPr>
            <a:r>
              <a:rPr lang="fa-IR" sz="2800" b="1">
                <a:solidFill>
                  <a:srgbClr val="FF0000"/>
                </a:solidFill>
                <a:cs typeface="B Zar" panose="00000400000000000000" pitchFamily="2" charset="-78"/>
              </a:rPr>
              <a:t>خلاقیت عبارت است از به کار گیری توانایی هی ذهنی برای ایجاد یک فکر با مفهوم جدید</a:t>
            </a:r>
          </a:p>
        </p:txBody>
      </p:sp>
    </p:spTree>
    <p:extLst>
      <p:ext uri="{BB962C8B-B14F-4D97-AF65-F5344CB8AC3E}">
        <p14:creationId xmlns:p14="http://schemas.microsoft.com/office/powerpoint/2010/main" val="82765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اهمیت خلاقیت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تداوم حیات سازمان ها به بازسازی  انها بستگی دارد، بازسازی سازمان ها از طریق هماهنگ کردن اهداف با وضعیت روز و اصلاح و بهبود  روش های حصول این اهداف انجام می شود بدون بازسازی، سازمان قادر نخواهد بود دوام زیادی بیاورد. </a:t>
            </a:r>
            <a:endParaRPr lang="fa-IR">
              <a:cs typeface="B Zar" panose="00000400000000000000" pitchFamily="2" charset="-78"/>
            </a:endParaRPr>
          </a:p>
        </p:txBody>
      </p:sp>
      <p:sp>
        <p:nvSpPr>
          <p:cNvPr id="4" name="Flowchart: Process 3"/>
          <p:cNvSpPr/>
          <p:nvPr/>
        </p:nvSpPr>
        <p:spPr>
          <a:xfrm>
            <a:off x="1856935" y="3446585"/>
            <a:ext cx="3263705" cy="17162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اصلاح و بهبود</a:t>
            </a:r>
            <a:endParaRPr lang="fa-IR" b="1">
              <a:solidFill>
                <a:srgbClr val="FF0000"/>
              </a:solidFill>
            </a:endParaRPr>
          </a:p>
        </p:txBody>
      </p:sp>
    </p:spTree>
    <p:extLst>
      <p:ext uri="{BB962C8B-B14F-4D97-AF65-F5344CB8AC3E}">
        <p14:creationId xmlns:p14="http://schemas.microsoft.com/office/powerpoint/2010/main" val="183463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یک شرکت باید محصول  و خدمتی را ارائه دهد که مورد نیاز مشتریان باشد،  نیاز مشتریان با گذشت زمان تغییر می کند و بالطبع محصول با خدمت مورد نیاز مشتریان باید با قیمت  و کیفیت خوب و در زمان مناسب ارائه گردد. که اگر شرکت  خود را با این تغییرات و نیازها  هماهنگ نسازد ممکن است ضمن تحمل هر سه </a:t>
            </a:r>
            <a:r>
              <a:rPr lang="fa-IR" smtClean="0">
                <a:cs typeface="B Zar" panose="00000400000000000000" pitchFamily="2" charset="-78"/>
              </a:rPr>
              <a:t>چنان </a:t>
            </a:r>
            <a:r>
              <a:rPr lang="fa-IR" smtClean="0">
                <a:cs typeface="B Zar" panose="00000400000000000000" pitchFamily="2" charset="-78"/>
              </a:rPr>
              <a:t>که باید به اهداف خود دست نیابد. </a:t>
            </a:r>
            <a:endParaRPr lang="fa-IR">
              <a:cs typeface="B Zar" panose="00000400000000000000" pitchFamily="2" charset="-78"/>
            </a:endParaRPr>
          </a:p>
        </p:txBody>
      </p:sp>
      <p:sp>
        <p:nvSpPr>
          <p:cNvPr id="4" name="Flowchart: Process 3"/>
          <p:cNvSpPr/>
          <p:nvPr/>
        </p:nvSpPr>
        <p:spPr>
          <a:xfrm>
            <a:off x="1132764" y="4162567"/>
            <a:ext cx="3548418" cy="11873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تغییرات و نیازها</a:t>
            </a:r>
            <a:endParaRPr lang="fa-IR" b="1">
              <a:solidFill>
                <a:srgbClr val="FF0000"/>
              </a:solidFill>
            </a:endParaRPr>
          </a:p>
        </p:txBody>
      </p:sp>
    </p:spTree>
    <p:extLst>
      <p:ext uri="{BB962C8B-B14F-4D97-AF65-F5344CB8AC3E}">
        <p14:creationId xmlns:p14="http://schemas.microsoft.com/office/powerpoint/2010/main" val="395879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خلاقیت برای </a:t>
            </a:r>
            <a:r>
              <a:rPr lang="fa-IR" b="1" smtClean="0">
                <a:solidFill>
                  <a:srgbClr val="FF0000"/>
                </a:solidFill>
                <a:cs typeface="B Zar" panose="00000400000000000000" pitchFamily="2" charset="-78"/>
              </a:rPr>
              <a:t>بقای هر سازمانی </a:t>
            </a:r>
            <a:r>
              <a:rPr lang="fa-IR" smtClean="0">
                <a:cs typeface="B Zar" panose="00000400000000000000" pitchFamily="2" charset="-78"/>
              </a:rPr>
              <a:t>لازم است در طی زمان سازمان های غیر خلاق از صحنه محو می شوند و اگر  چه چنین  سازمانی ممکن استدر عملیاتی که در یک مقطع از عمر خود درگیر آن است. موفق باشد ولی سرانجام مجبور به تعطیل یا تغییر  سیستم می گردد. </a:t>
            </a:r>
            <a:endParaRPr lang="fa-IR">
              <a:cs typeface="B Zar" panose="00000400000000000000" pitchFamily="2" charset="-78"/>
            </a:endParaRPr>
          </a:p>
        </p:txBody>
      </p:sp>
      <p:sp>
        <p:nvSpPr>
          <p:cNvPr id="4" name="Flowchart: Process 3"/>
          <p:cNvSpPr/>
          <p:nvPr/>
        </p:nvSpPr>
        <p:spPr>
          <a:xfrm>
            <a:off x="1885071" y="3516923"/>
            <a:ext cx="2771335" cy="16740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  سیستم</a:t>
            </a:r>
            <a:endParaRPr lang="fa-IR" b="1">
              <a:solidFill>
                <a:srgbClr val="FF0000"/>
              </a:solidFill>
            </a:endParaRPr>
          </a:p>
        </p:txBody>
      </p:sp>
    </p:spTree>
    <p:extLst>
      <p:ext uri="{BB962C8B-B14F-4D97-AF65-F5344CB8AC3E}">
        <p14:creationId xmlns:p14="http://schemas.microsoft.com/office/powerpoint/2010/main" val="1629709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تاثیر عمده  تغییرات محیطی بر واحد تجاری و صنعتی ضرورت ایجاد تغییر در آن اجتناب ناپذیر می سازد. این  تغییرات  ممکن است در محصول، خدمت، تکنولوژی ساختار تجاری، روابط کارگران یا در هر قسمت دیگری باشد، آنچه که در دهه  های اخیر تازگی دارد سرعت تحولات  شگفت انگیز در زمینه های مختلف است. </a:t>
            </a:r>
            <a:endParaRPr lang="fa-IR">
              <a:cs typeface="B Zar" panose="00000400000000000000" pitchFamily="2" charset="-78"/>
            </a:endParaRPr>
          </a:p>
        </p:txBody>
      </p:sp>
      <p:sp>
        <p:nvSpPr>
          <p:cNvPr id="4" name="Flowchart: Process 3"/>
          <p:cNvSpPr/>
          <p:nvPr/>
        </p:nvSpPr>
        <p:spPr>
          <a:xfrm>
            <a:off x="984737" y="3727940"/>
            <a:ext cx="3179299"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تکنولوژی ساختار تجاری</a:t>
            </a:r>
            <a:endParaRPr lang="fa-IR" b="1">
              <a:solidFill>
                <a:srgbClr val="FF0000"/>
              </a:solidFill>
            </a:endParaRPr>
          </a:p>
        </p:txBody>
      </p:sp>
    </p:spTree>
    <p:extLst>
      <p:ext uri="{BB962C8B-B14F-4D97-AF65-F5344CB8AC3E}">
        <p14:creationId xmlns:p14="http://schemas.microsoft.com/office/powerpoint/2010/main" val="2205497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دادن وقت برای خلاقیت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موضوعات انحرافی (غیر اصلی) محیط کار، اغلب مدیران و کارکنان را از خلاق بودن باز می دارند. بی خورد با مسائل فوری  و فوتی ممکن است بیشتر وقت روزانه فرد را بگیرد. اغلب فرصتی که باقی می ماند، یا اندک است. یا هیچ فرصتی  برای تفکر خلاق نمی ماند. </a:t>
            </a:r>
          </a:p>
          <a:p>
            <a:endParaRPr lang="fa-IR"/>
          </a:p>
        </p:txBody>
      </p:sp>
      <p:sp>
        <p:nvSpPr>
          <p:cNvPr id="4" name="Flowchart: Process 3"/>
          <p:cNvSpPr/>
          <p:nvPr/>
        </p:nvSpPr>
        <p:spPr>
          <a:xfrm>
            <a:off x="838200" y="3368248"/>
            <a:ext cx="2560320"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خلاق بودن</a:t>
            </a:r>
            <a:endParaRPr lang="fa-IR" b="1">
              <a:solidFill>
                <a:srgbClr val="FF0000"/>
              </a:solidFill>
            </a:endParaRPr>
          </a:p>
        </p:txBody>
      </p:sp>
    </p:spTree>
    <p:extLst>
      <p:ext uri="{BB962C8B-B14F-4D97-AF65-F5344CB8AC3E}">
        <p14:creationId xmlns:p14="http://schemas.microsoft.com/office/powerpoint/2010/main" val="119982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مبارزه با این مساله بعضی از شرکت ها در هر روز مدت زمانی را به جهت اندیشیدن و خلاقیت افراد کنار  می گذارند در هر روز  یک یا چند ساعتی فرصت داشتن، برای تمرکز بر روی مسائل و ارائه راه حل برای آنها به مدیران امکان می دهد تا به تفحص افکار جدید بپردازند.  مادامی که مدیران در دفترشان به تفکر،  تدبیر مشغولند، باید سعی شود تا چیزی موجب </a:t>
            </a:r>
            <a:r>
              <a:rPr lang="fa-IR" smtClean="0">
                <a:cs typeface="B Zar" panose="00000400000000000000" pitchFamily="2" charset="-78"/>
              </a:rPr>
              <a:t>گ</a:t>
            </a:r>
            <a:r>
              <a:rPr lang="fa-IR" smtClean="0">
                <a:cs typeface="B Zar" panose="00000400000000000000" pitchFamily="2" charset="-78"/>
              </a:rPr>
              <a:t>سستگی </a:t>
            </a:r>
            <a:r>
              <a:rPr lang="fa-IR" smtClean="0">
                <a:cs typeface="B Zar" panose="00000400000000000000" pitchFamily="2" charset="-78"/>
              </a:rPr>
              <a:t>افکارشان نشود و کسی مزاحمشان نگردد</a:t>
            </a:r>
            <a:endParaRPr lang="fa-IR">
              <a:cs typeface="B Zar" panose="00000400000000000000" pitchFamily="2" charset="-78"/>
            </a:endParaRPr>
          </a:p>
        </p:txBody>
      </p:sp>
      <p:sp>
        <p:nvSpPr>
          <p:cNvPr id="4" name="Flowchart: Process 3"/>
          <p:cNvSpPr/>
          <p:nvPr/>
        </p:nvSpPr>
        <p:spPr>
          <a:xfrm rot="10800000" flipH="1" flipV="1">
            <a:off x="838200" y="4143638"/>
            <a:ext cx="2658794" cy="9770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اندیشیدن و خلاقیت</a:t>
            </a:r>
            <a:endParaRPr lang="fa-IR" b="1">
              <a:solidFill>
                <a:srgbClr val="FF0000"/>
              </a:solidFill>
            </a:endParaRPr>
          </a:p>
        </p:txBody>
      </p:sp>
    </p:spTree>
    <p:extLst>
      <p:ext uri="{BB962C8B-B14F-4D97-AF65-F5344CB8AC3E}">
        <p14:creationId xmlns:p14="http://schemas.microsoft.com/office/powerpoint/2010/main" val="297454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از سر تامل  در مجموعه  دستاوردهای فرهنگی بشر (هنر، ادبیات، فلسفه و ...) و اشیاء  و وسایلی که لوازم زندگی  ما را به عنوان «بشر قرن بیستم»  تشکیل داده اند نظری بیفکنیم به سهولت در خواهیم یافت که حتی ساده ترن لوازم موجود  در این مجموعه (مثل میز یا صندلی و...)</a:t>
            </a:r>
          </a:p>
          <a:p>
            <a:endParaRPr lang="fa-IR">
              <a:cs typeface="B Zar" panose="00000400000000000000" pitchFamily="2" charset="-78"/>
            </a:endParaRPr>
          </a:p>
        </p:txBody>
      </p:sp>
    </p:spTree>
    <p:extLst>
      <p:ext uri="{BB962C8B-B14F-4D97-AF65-F5344CB8AC3E}">
        <p14:creationId xmlns:p14="http://schemas.microsoft.com/office/powerpoint/2010/main" val="2757775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بعضی از شرکت ها برای این منظور، دفتر مخصوصی را به هر یک کارکنانی که شایستگی لازم را نداشته باشد اختصاص می دهند این دفتر به گونه ای طراحی با انتخاب می شود که مزاحمت ها به حداقل برسد.</a:t>
            </a:r>
            <a:endParaRPr lang="fa-IR">
              <a:cs typeface="B Zar" panose="00000400000000000000" pitchFamily="2" charset="-78"/>
            </a:endParaRPr>
          </a:p>
        </p:txBody>
      </p:sp>
    </p:spTree>
    <p:extLst>
      <p:ext uri="{BB962C8B-B14F-4D97-AF65-F5344CB8AC3E}">
        <p14:creationId xmlns:p14="http://schemas.microsoft.com/office/powerpoint/2010/main" val="1627981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همه سازمان ها از این روش پیروی نمی کنند سازمانی ممکن است وقت یا جای مخصوصی را برای خلاقیت اختصاص ندهد. ولی افراد را برنامه ریزی در کار خود برای یافتن فرصت جهت تفکر خلاق تشویق کند. </a:t>
            </a:r>
            <a:endParaRPr lang="fa-IR">
              <a:cs typeface="B Zar" panose="00000400000000000000" pitchFamily="2" charset="-78"/>
            </a:endParaRPr>
          </a:p>
        </p:txBody>
      </p:sp>
      <p:sp>
        <p:nvSpPr>
          <p:cNvPr id="4" name="Flowchart: Process 3"/>
          <p:cNvSpPr/>
          <p:nvPr/>
        </p:nvSpPr>
        <p:spPr>
          <a:xfrm rot="10800000" flipH="1" flipV="1">
            <a:off x="838200" y="3189236"/>
            <a:ext cx="3235569" cy="162411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Zar" panose="00000400000000000000" pitchFamily="2" charset="-78"/>
              </a:rPr>
              <a:t>تفکر خلاق</a:t>
            </a:r>
            <a:endParaRPr lang="fa-IR"/>
          </a:p>
        </p:txBody>
      </p:sp>
    </p:spTree>
    <p:extLst>
      <p:ext uri="{BB962C8B-B14F-4D97-AF65-F5344CB8AC3E}">
        <p14:creationId xmlns:p14="http://schemas.microsoft.com/office/powerpoint/2010/main" val="175922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برداشت از گزارشات و داده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روش می توان درباره مواردی همچون چیزهایی که کمک به بهبود محصول می کند، کسب اهداف، درک بهتر افراد و مفاهیم  برقراری روابط عمومی و مانند ان به اطلاعات و روش های جدیدی برای تصمیم گیری  دست یافت. </a:t>
            </a:r>
            <a:endParaRPr lang="fa-IR">
              <a:cs typeface="B Zar" panose="00000400000000000000" pitchFamily="2" charset="-78"/>
            </a:endParaRPr>
          </a:p>
        </p:txBody>
      </p:sp>
      <p:sp>
        <p:nvSpPr>
          <p:cNvPr id="4" name="Flowchart: Process 3"/>
          <p:cNvSpPr/>
          <p:nvPr/>
        </p:nvSpPr>
        <p:spPr>
          <a:xfrm>
            <a:off x="1575582" y="3305908"/>
            <a:ext cx="2729132"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روابط عمومی</a:t>
            </a:r>
            <a:endParaRPr lang="fa-IR" b="1">
              <a:solidFill>
                <a:srgbClr val="FF0000"/>
              </a:solidFill>
            </a:endParaRPr>
          </a:p>
        </p:txBody>
      </p:sp>
    </p:spTree>
    <p:extLst>
      <p:ext uri="{BB962C8B-B14F-4D97-AF65-F5344CB8AC3E}">
        <p14:creationId xmlns:p14="http://schemas.microsoft.com/office/powerpoint/2010/main" val="61880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گزارش ذیل رییس یک فروشگاه به مدیر فروش یک خرده فروشی بزرگ ارسال داشته است: </a:t>
            </a:r>
          </a:p>
          <a:p>
            <a:pPr algn="just"/>
            <a:r>
              <a:rPr lang="fa-IR" smtClean="0">
                <a:cs typeface="B Zar" panose="00000400000000000000" pitchFamily="2" charset="-78"/>
              </a:rPr>
              <a:t>« به نظر من، بزرگترین مساله در واحد فروش رنگ آموزش کارکنان آن درباره چگونه فروختن رنگ است. زیرا در حال حاضر غالبا  مورد مصرف  رنگ در نظر گرفته نمی شود. به مشتری  اجازه داده می شود تا رنگ ارزان برای قسمت های بیرونی ساختمان بخرد  در حالی که می دانیم این رنگ متناسب نیست، از طرفی تنها تعداد معدودی از فروشندگان می دانند سطحی که قرار است رنگ شود باید تمییز صاف وعاری از پیوسته  رنگ های قدیمی باشد</a:t>
            </a:r>
            <a:r>
              <a:rPr lang="fa-IR" smtClean="0"/>
              <a:t>. </a:t>
            </a:r>
            <a:endParaRPr lang="fa-IR"/>
          </a:p>
        </p:txBody>
      </p:sp>
    </p:spTree>
    <p:extLst>
      <p:ext uri="{BB962C8B-B14F-4D97-AF65-F5344CB8AC3E}">
        <p14:creationId xmlns:p14="http://schemas.microsoft.com/office/powerpoint/2010/main" val="2767246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دیگر این که چگونگی نگهداری از سطح رنگ شده را به مشتریان نمی گوییم، زیرا نمی دانیم چه بگوییم، تردید دارم کسی از فروشندگان بداند که  اجزای تشکیل دهنده رنگ چیست؟ با چگونه برای مشتری توضیح  دهد که چرا یک نوع رنگ خوب کم و بیش گرانتر از سایر رنگ هاست. </a:t>
            </a:r>
            <a:endParaRPr lang="fa-IR">
              <a:cs typeface="B Zar" panose="00000400000000000000" pitchFamily="2" charset="-78"/>
            </a:endParaRPr>
          </a:p>
        </p:txBody>
      </p:sp>
    </p:spTree>
    <p:extLst>
      <p:ext uri="{BB962C8B-B14F-4D97-AF65-F5344CB8AC3E}">
        <p14:creationId xmlns:p14="http://schemas.microsoft.com/office/powerpoint/2010/main" val="144441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خواندن این گزارش مدیر ممکن است برداشت  کند که فروشندگان بخش های مختلف فروشگاه بهتر است در مورد ویژگی هی محصول مورد فروش خود در زمینه های مانند نوع جنس، کیفیت هر یک معرفی جنس منطق بر نیاز مشتری، روش مصرف و نگهداری آن و از این قبیل آموزش ببنند. </a:t>
            </a:r>
            <a:endParaRPr lang="fa-IR">
              <a:cs typeface="B Zar" panose="00000400000000000000" pitchFamily="2" charset="-78"/>
            </a:endParaRPr>
          </a:p>
        </p:txBody>
      </p:sp>
      <p:sp>
        <p:nvSpPr>
          <p:cNvPr id="4" name="Flowchart: Process 3"/>
          <p:cNvSpPr/>
          <p:nvPr/>
        </p:nvSpPr>
        <p:spPr>
          <a:xfrm>
            <a:off x="1716833" y="3732245"/>
            <a:ext cx="4030824" cy="15115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مصرف و نگهداری آن</a:t>
            </a:r>
            <a:endParaRPr lang="fa-IR" b="1">
              <a:solidFill>
                <a:srgbClr val="FF0000"/>
              </a:solidFill>
            </a:endParaRPr>
          </a:p>
        </p:txBody>
      </p:sp>
    </p:spTree>
    <p:extLst>
      <p:ext uri="{BB962C8B-B14F-4D97-AF65-F5344CB8AC3E}">
        <p14:creationId xmlns:p14="http://schemas.microsoft.com/office/powerpoint/2010/main" val="963750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فن داده/ باز داده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روش فرد از تحلیل و بررسی بازداده یا نتایج شروع رده از آن پس داده ها یا منابع موجود را برا به دست آوردن باز داند، فهرست  می کند،  و در مرحله  بعد راه های ممکن برای تبدیل منابع موجود به بازداده مطلوب را مورد بررسی قرار می دهد</a:t>
            </a:r>
            <a:r>
              <a:rPr lang="fa-IR" smtClean="0"/>
              <a:t>. </a:t>
            </a:r>
            <a:endParaRPr lang="fa-IR"/>
          </a:p>
        </p:txBody>
      </p:sp>
      <p:sp>
        <p:nvSpPr>
          <p:cNvPr id="4" name="Flowchart: Process 3"/>
          <p:cNvSpPr/>
          <p:nvPr/>
        </p:nvSpPr>
        <p:spPr>
          <a:xfrm>
            <a:off x="838200" y="3545632"/>
            <a:ext cx="3028013" cy="14690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تبدیل منابع موجود</a:t>
            </a:r>
            <a:endParaRPr lang="fa-IR" b="1">
              <a:solidFill>
                <a:srgbClr val="FF0000"/>
              </a:solidFill>
            </a:endParaRPr>
          </a:p>
        </p:txBody>
      </p:sp>
    </p:spTree>
    <p:extLst>
      <p:ext uri="{BB962C8B-B14F-4D97-AF65-F5344CB8AC3E}">
        <p14:creationId xmlns:p14="http://schemas.microsoft.com/office/powerpoint/2010/main" val="2446952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ترغیب خلاقیت</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بر این تصورند  که هر کسی  که رماحل  فرایند  خلاقیت  را طی می کنند، می تواند فرد خلاق باشد، ولی  تجارب اجتماعی نشان می دهد  که بعضی از افراد  در سازمان ها خلاقتر از دیگران هستند. چرا؟</a:t>
            </a:r>
          </a:p>
          <a:p>
            <a:pPr algn="just"/>
            <a:r>
              <a:rPr lang="fa-IR" smtClean="0">
                <a:cs typeface="B Zar" panose="00000400000000000000" pitchFamily="2" charset="-78"/>
              </a:rPr>
              <a:t>شاید یکی از علت ها  این باشد که سازمان ها می توانند مشوق یا بازدارنده  خلاقیت افراد باشدف به هر حال راه های عمده ای که  می تواند محرک خلاقیت  باشد عبارتند از: </a:t>
            </a:r>
            <a:endParaRPr lang="fa-IR">
              <a:cs typeface="B Zar" panose="00000400000000000000" pitchFamily="2" charset="-78"/>
            </a:endParaRPr>
          </a:p>
        </p:txBody>
      </p:sp>
    </p:spTree>
    <p:extLst>
      <p:ext uri="{BB962C8B-B14F-4D97-AF65-F5344CB8AC3E}">
        <p14:creationId xmlns:p14="http://schemas.microsoft.com/office/powerpoint/2010/main" val="4119027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1- فضای خلاق</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راه های مهم ظهور نوآوری به وجود آوردن امکان فضای محرک خلاقیت است. بدین بعضی که مدیریت باید همیشه  آماده شنیدن  ایده های  جدید از هر کس در سازمان باشد. در واقع سازمان باید در جست و جوی  این گونه فکر ها باشد و تنها  منتظر ارائه اندیشه جدید نماند. </a:t>
            </a:r>
            <a:endParaRPr lang="en-US" smtClean="0">
              <a:cs typeface="B Zar" panose="00000400000000000000" pitchFamily="2" charset="-78"/>
            </a:endParaRPr>
          </a:p>
          <a:p>
            <a:pPr marL="0" indent="0" algn="just">
              <a:buNone/>
            </a:pPr>
            <a:r>
              <a:rPr lang="fa-IR" smtClean="0">
                <a:cs typeface="B Zar" panose="00000400000000000000" pitchFamily="2" charset="-78"/>
              </a:rPr>
              <a:t>برای اینکه خلاقیت به وقوع بپیوندد، باید نگرشی وجود داشته باشد که از پیشنهاداتی که مبتنی بر تغییر شرایط موجودند، استقبال کنند،  یک نگاه سرد یا بهت زده از رییس به زیر دستی که پیشنهادی ارائه کرده است. به و می فهماند که دیگر از این نوع پیشنهادات ندهد. </a:t>
            </a:r>
            <a:endParaRPr lang="fa-IR">
              <a:cs typeface="B Zar" panose="00000400000000000000" pitchFamily="2" charset="-78"/>
            </a:endParaRPr>
          </a:p>
        </p:txBody>
      </p:sp>
      <p:sp>
        <p:nvSpPr>
          <p:cNvPr id="4" name="Flowchart: Process 3"/>
          <p:cNvSpPr/>
          <p:nvPr/>
        </p:nvSpPr>
        <p:spPr>
          <a:xfrm>
            <a:off x="1723869" y="4841823"/>
            <a:ext cx="3312826" cy="10643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فضای محرک خلاقیت</a:t>
            </a:r>
            <a:endParaRPr lang="fa-IR" sz="2400" b="1">
              <a:solidFill>
                <a:srgbClr val="FF0000"/>
              </a:solidFill>
            </a:endParaRPr>
          </a:p>
        </p:txBody>
      </p:sp>
    </p:spTree>
    <p:extLst>
      <p:ext uri="{BB962C8B-B14F-4D97-AF65-F5344CB8AC3E}">
        <p14:creationId xmlns:p14="http://schemas.microsoft.com/office/powerpoint/2010/main" val="539700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جدای از این که نظر مدیریت در </a:t>
            </a:r>
            <a:r>
              <a:rPr lang="fa-IR" smtClean="0">
                <a:cs typeface="B Zar" panose="00000400000000000000" pitchFamily="2" charset="-78"/>
              </a:rPr>
              <a:t>زمان خلاقیت </a:t>
            </a:r>
            <a:r>
              <a:rPr lang="fa-IR" smtClean="0">
                <a:cs typeface="B Zar" panose="00000400000000000000" pitchFamily="2" charset="-78"/>
              </a:rPr>
              <a:t>چیست؟طرفداری می کنند یا مخالفت فرقی ندارد، زیرا ملاک اصلی برای پیشنهاد دهنده آن چیزی که مدیر در عمل انجام می دهد نه سخن او، افرادی که از جانب روسای خود به خاطر </a:t>
            </a:r>
            <a:r>
              <a:rPr lang="fa-IR" smtClean="0">
                <a:cs typeface="B Zar" panose="00000400000000000000" pitchFamily="2" charset="-78"/>
              </a:rPr>
              <a:t>پیشنهادات </a:t>
            </a:r>
            <a:r>
              <a:rPr lang="fa-IR" smtClean="0">
                <a:cs typeface="B Zar" panose="00000400000000000000" pitchFamily="2" charset="-78"/>
              </a:rPr>
              <a:t>دفع می شوند فورا می فهمند که بهتر است افکارشان را نزد خودشان نگه دارند.  </a:t>
            </a:r>
            <a:endParaRPr lang="fa-IR">
              <a:cs typeface="B Zar" panose="00000400000000000000" pitchFamily="2" charset="-78"/>
            </a:endParaRPr>
          </a:p>
        </p:txBody>
      </p:sp>
    </p:spTree>
    <p:extLst>
      <p:ext uri="{BB962C8B-B14F-4D97-AF65-F5344CB8AC3E}">
        <p14:creationId xmlns:p14="http://schemas.microsoft.com/office/powerpoint/2010/main" val="301197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محصول خلاقیت و نواوری اندیشمندان و مبتکرانی  بوده است که در طی سالیان با پردازش اندیشه ها و نظریه ها  و ابتکارها به شکل  امروزین  خود در آمده  است که در آغاز به صورت ابتدایی ترین شکل در ذهن یک انسان خلاق شکل گرفته  گرفته و در مسیر  گذشت  زمان و پیشرفت دانش متکامل  شده است. این اصل  حتی ذهن  بشری را نیز در بر می گیرد، بی شک بشر در آغاز ظهور بر این کره خاکی صاحب ذهنی تهی بوده است  که در درگیر  شدن با جهان  پیرامونش، بذرهای  نهفته درون خویش را شکوفا نموده است. </a:t>
            </a:r>
            <a:endParaRPr lang="fa-IR">
              <a:cs typeface="B Zar" panose="00000400000000000000" pitchFamily="2" charset="-78"/>
            </a:endParaRPr>
          </a:p>
        </p:txBody>
      </p:sp>
      <p:sp>
        <p:nvSpPr>
          <p:cNvPr id="4" name="Flowchart: Process 3"/>
          <p:cNvSpPr/>
          <p:nvPr/>
        </p:nvSpPr>
        <p:spPr>
          <a:xfrm>
            <a:off x="838200" y="4352795"/>
            <a:ext cx="2470245" cy="11327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انسان خلاق</a:t>
            </a:r>
            <a:endParaRPr lang="fa-IR" b="1">
              <a:solidFill>
                <a:srgbClr val="FF0000"/>
              </a:solidFill>
            </a:endParaRPr>
          </a:p>
        </p:txBody>
      </p:sp>
    </p:spTree>
    <p:extLst>
      <p:ext uri="{BB962C8B-B14F-4D97-AF65-F5344CB8AC3E}">
        <p14:creationId xmlns:p14="http://schemas.microsoft.com/office/powerpoint/2010/main" val="1056380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بدان معنی نیست که هر فکر خلاقی باید مورد قبول قرار گیرد و توسط سازمان به کار گرفته شود، بلکه بدین معنی است که هر فکری باید به طور جدی مورد دقت و تحلیل قرار گیرد.  و در صورت به کنار گرفتن نشدن دلیل رد آن به دقت برای پیشنهاد نیست،  یا با این فکر زاده سال پیش آزمایش کردیم و موفق نمود. کافی نیست، این گونه اظهارات  دلیل آن بر آن است که مدیریت به طور جدی در پیشنهاد توجه نکرده است. </a:t>
            </a:r>
            <a:endParaRPr lang="fa-IR">
              <a:cs typeface="B Zar" panose="00000400000000000000" pitchFamily="2" charset="-78"/>
            </a:endParaRPr>
          </a:p>
        </p:txBody>
      </p:sp>
    </p:spTree>
    <p:extLst>
      <p:ext uri="{BB962C8B-B14F-4D97-AF65-F5344CB8AC3E}">
        <p14:creationId xmlns:p14="http://schemas.microsoft.com/office/powerpoint/2010/main" val="3099508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نه سخن او افرادی که از جانب روسا خود به خاطر پیشنهادات دفع می شوند فورا می فهمند که بهتر است افکارشان را نزد خودشان نگه دارند . </a:t>
            </a:r>
          </a:p>
          <a:p>
            <a:pPr algn="just"/>
            <a:r>
              <a:rPr lang="fa-IR" smtClean="0">
                <a:cs typeface="B Zar" panose="00000400000000000000" pitchFamily="2" charset="-78"/>
              </a:rPr>
              <a:t>این بدین معنی نیست که هر فکری اخلاقی باید مورد قبول قرار گیرد و توسط سازمان به کار گرفته شود، بلکه بدین معنی است که، هر فکری باید به طور جدی مورد دقت و تحلیل قرار گیرد. و در صورت به کار گرفتن نشدن </a:t>
            </a:r>
            <a:r>
              <a:rPr lang="fa-IR" smtClean="0">
                <a:cs typeface="B Zar" panose="00000400000000000000" pitchFamily="2" charset="-78"/>
              </a:rPr>
              <a:t>دلیل </a:t>
            </a:r>
            <a:r>
              <a:rPr lang="fa-IR" smtClean="0">
                <a:cs typeface="B Zar" panose="00000400000000000000" pitchFamily="2" charset="-78"/>
              </a:rPr>
              <a:t>رد آن به </a:t>
            </a:r>
            <a:r>
              <a:rPr lang="fa-IR" smtClean="0">
                <a:cs typeface="B Zar" panose="00000400000000000000" pitchFamily="2" charset="-78"/>
              </a:rPr>
              <a:t>مدت </a:t>
            </a:r>
            <a:r>
              <a:rPr lang="fa-IR" smtClean="0">
                <a:cs typeface="B Zar" panose="00000400000000000000" pitchFamily="2" charset="-78"/>
              </a:rPr>
              <a:t>برای پیشنهاد </a:t>
            </a:r>
            <a:r>
              <a:rPr lang="fa-IR" smtClean="0">
                <a:cs typeface="B Zar" panose="00000400000000000000" pitchFamily="2" charset="-78"/>
              </a:rPr>
              <a:t>دهنده، </a:t>
            </a:r>
            <a:r>
              <a:rPr lang="fa-IR" smtClean="0">
                <a:cs typeface="B Zar" panose="00000400000000000000" pitchFamily="2" charset="-78"/>
              </a:rPr>
              <a:t>تشریح گردد.  اظهاراتی نظیر «</a:t>
            </a:r>
            <a:r>
              <a:rPr lang="fa-IR" b="1" smtClean="0">
                <a:solidFill>
                  <a:srgbClr val="FF0000"/>
                </a:solidFill>
                <a:cs typeface="B Zar" panose="00000400000000000000" pitchFamily="2" charset="-78"/>
              </a:rPr>
              <a:t>هرگز عملی نیست</a:t>
            </a:r>
            <a:r>
              <a:rPr lang="fa-IR" smtClean="0">
                <a:cs typeface="B Zar" panose="00000400000000000000" pitchFamily="2" charset="-78"/>
              </a:rPr>
              <a:t>» با  « با این فکر رابطه سال پیش آزمایش  کردیم و موفق شود. کافی نیست  این گونه اظهارات دلیل بر ان است که مدیریت به طور جدی بر </a:t>
            </a:r>
            <a:r>
              <a:rPr lang="fa-IR" smtClean="0">
                <a:cs typeface="B Zar" panose="00000400000000000000" pitchFamily="2" charset="-78"/>
              </a:rPr>
              <a:t>پیشنهاد </a:t>
            </a:r>
            <a:r>
              <a:rPr lang="fa-IR" smtClean="0">
                <a:cs typeface="B Zar" panose="00000400000000000000" pitchFamily="2" charset="-78"/>
              </a:rPr>
              <a:t>توجه نکرده است. </a:t>
            </a:r>
            <a:endParaRPr lang="fa-IR">
              <a:cs typeface="B Zar" panose="00000400000000000000" pitchFamily="2" charset="-78"/>
            </a:endParaRPr>
          </a:p>
        </p:txBody>
      </p:sp>
    </p:spTree>
    <p:extLst>
      <p:ext uri="{BB962C8B-B14F-4D97-AF65-F5344CB8AC3E}">
        <p14:creationId xmlns:p14="http://schemas.microsoft.com/office/powerpoint/2010/main" val="535202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اظهاراتی نظیر «هرگز عملی نیست» ا ما این فکر راده سال پیش ازمایش کردیم و موفق نبود « کافی نیست. این گونه اظهارات دلیل بر آن است که مدیریت به طور جدی بر پیشنهاد توجه نکرده است</a:t>
            </a:r>
            <a:endParaRPr lang="fa-IR">
              <a:cs typeface="B Zar" panose="00000400000000000000" pitchFamily="2" charset="-78"/>
            </a:endParaRPr>
          </a:p>
        </p:txBody>
      </p:sp>
    </p:spTree>
    <p:extLst>
      <p:ext uri="{BB962C8B-B14F-4D97-AF65-F5344CB8AC3E}">
        <p14:creationId xmlns:p14="http://schemas.microsoft.com/office/powerpoint/2010/main" val="183809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اینکه خلاقیت به وقوع بپیوندد، باید نگرشی وجود داشته باشد که از پیشنهاداتی  که مبتنی  بر تغییر شرایط موجودند، استقبال  کنند. یک نگاه سرد یا بهت زده  از رییس  به زیر دستی که پیشنهادی  ارائه کرده است. به وی می غهماند که دیگر از این نوع  پیشنهادات ندهد.  جدای از اینکه نظر مدیریت  در زبان و ظاهر در باره خلقیت چیست؟  طرفداری می کند یا مخالفت، فرقی ندارد، زیرا ملاک اصلی برای پیشنهاد دهنده ان یچزی است که  مدیر  در عمل انجام می دهد. نه سخن او، افرادی که از جانب  روسای خود به خاطر پیشنهادات دفع می شوند فورا می فهمند که بهتر است افکارشان را نزد خودشان نگا دارند. </a:t>
            </a:r>
            <a:endParaRPr lang="fa-IR">
              <a:cs typeface="B Zar" panose="00000400000000000000" pitchFamily="2" charset="-78"/>
            </a:endParaRPr>
          </a:p>
        </p:txBody>
      </p:sp>
    </p:spTree>
    <p:extLst>
      <p:ext uri="{BB962C8B-B14F-4D97-AF65-F5344CB8AC3E}">
        <p14:creationId xmlns:p14="http://schemas.microsoft.com/office/powerpoint/2010/main" val="3854831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ابنئبدان معنی نیست که هر فکر خلاقی باید مورد قبول قرار گیرد و توسط سازمان به کار گرفته شود،  بلکه بدین معنی است که  هر فکری باید به طور جدی مورد دقت و تحلیل قرار گیرند. و در صورت به کار گرفته نشدن، دلیل رد آوردن به دقت برای پیشنهاد  دهنده، تشریح گردد. اظهاراتی  نظیر : هرگز عملی  نیست» ، با « ما این فکر  را ده سال پیش آزمایش  کردیم و موفق نبود «کافی نیست، این گونه  اظهارات دلیل بر ان است که مدیریت  به طور جدی بر پیشنهادات توجه نکرده است. </a:t>
            </a:r>
            <a:endParaRPr lang="fa-IR">
              <a:cs typeface="B Zar" panose="00000400000000000000" pitchFamily="2" charset="-78"/>
            </a:endParaRPr>
          </a:p>
        </p:txBody>
      </p:sp>
      <p:sp>
        <p:nvSpPr>
          <p:cNvPr id="4" name="Flowchart: Process 3"/>
          <p:cNvSpPr/>
          <p:nvPr/>
        </p:nvSpPr>
        <p:spPr>
          <a:xfrm>
            <a:off x="838200" y="4149969"/>
            <a:ext cx="3882683" cy="1575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پیشنهادات</a:t>
            </a:r>
            <a:endParaRPr lang="fa-IR" b="1">
              <a:solidFill>
                <a:srgbClr val="FF0000"/>
              </a:solidFill>
            </a:endParaRPr>
          </a:p>
        </p:txBody>
      </p:sp>
    </p:spTree>
    <p:extLst>
      <p:ext uri="{BB962C8B-B14F-4D97-AF65-F5344CB8AC3E}">
        <p14:creationId xmlns:p14="http://schemas.microsoft.com/office/powerpoint/2010/main" val="1879449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فضای </a:t>
            </a:r>
            <a:r>
              <a:rPr lang="fa-IR" smtClean="0">
                <a:solidFill>
                  <a:srgbClr val="FF0000"/>
                </a:solidFill>
                <a:cs typeface="B Zar" panose="00000400000000000000" pitchFamily="2" charset="-78"/>
              </a:rPr>
              <a:t>خلاق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راه های مهم ظهور نوآوری به وجود آوردن امکان فضای محرک خلاقیت است. بدین معنی که مدیریت باید همیشه آماده شنیدن ایده های جدید از هر کسی د رسازمان باشد. در واقع  سازمان باید در جست و جوی این گونه فکر ها باشد و تنها منتظر ارائه  اندیشه جدید نمایند. برای این که خلاقیت به وقوع بپیودند باید نگرشی وجود داشته باشد که از پیشنهاداتی که مبتنی بر تغییر شرایط موجودد، استقبال کند. یک نگاه سرد یا بهت زده از رییس به زیر دستی که پیشنهادی ارائه کرده است به وی می فهماند که دیگر از این نوع  پیشنهادات ندهد. </a:t>
            </a:r>
            <a:endParaRPr lang="fa-IR">
              <a:cs typeface="B Zar" panose="00000400000000000000" pitchFamily="2" charset="-78"/>
            </a:endParaRPr>
          </a:p>
        </p:txBody>
      </p:sp>
      <p:sp>
        <p:nvSpPr>
          <p:cNvPr id="4" name="Flowchart: Process 3"/>
          <p:cNvSpPr/>
          <p:nvPr/>
        </p:nvSpPr>
        <p:spPr>
          <a:xfrm>
            <a:off x="1674055" y="4473526"/>
            <a:ext cx="3263705"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فضای محرک خلاقیت</a:t>
            </a:r>
            <a:endParaRPr lang="fa-IR" b="1">
              <a:solidFill>
                <a:srgbClr val="FF0000"/>
              </a:solidFill>
            </a:endParaRPr>
          </a:p>
        </p:txBody>
      </p:sp>
    </p:spTree>
    <p:extLst>
      <p:ext uri="{BB962C8B-B14F-4D97-AF65-F5344CB8AC3E}">
        <p14:creationId xmlns:p14="http://schemas.microsoft.com/office/powerpoint/2010/main" val="3102875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جدای از این که نظر مدیریت در زبان و ظاهر درباره خلاقیت چیست؟ طرفداری می کند با مخالفت ، فرقی ندرد، زیرا ملاک اصلی برای </a:t>
            </a:r>
            <a:r>
              <a:rPr lang="fa-IR" smtClean="0">
                <a:cs typeface="B Zar" panose="00000400000000000000" pitchFamily="2" charset="-78"/>
              </a:rPr>
              <a:t>پیشنهاد </a:t>
            </a:r>
            <a:r>
              <a:rPr lang="fa-IR" smtClean="0">
                <a:cs typeface="B Zar" panose="00000400000000000000" pitchFamily="2" charset="-78"/>
              </a:rPr>
              <a:t>دهنده آن چیزی است که مدیر در عمل انجام می دهد. نه سخن او، افرادی که از جانب روسای خود به خاطر پیشنهادات دفع می شوند فورا می فهمند که بهتر است افکارشان را نزد خودشان نگه دارند. </a:t>
            </a:r>
            <a:endParaRPr lang="fa-IR">
              <a:cs typeface="B Zar" panose="00000400000000000000" pitchFamily="2" charset="-78"/>
            </a:endParaRPr>
          </a:p>
        </p:txBody>
      </p:sp>
      <p:sp>
        <p:nvSpPr>
          <p:cNvPr id="4" name="Flowchart: Process 3"/>
          <p:cNvSpPr/>
          <p:nvPr/>
        </p:nvSpPr>
        <p:spPr>
          <a:xfrm>
            <a:off x="1913206" y="4037428"/>
            <a:ext cx="2897945"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مدیریت در زبان</a:t>
            </a:r>
            <a:endParaRPr lang="fa-IR" b="1">
              <a:solidFill>
                <a:srgbClr val="FF0000"/>
              </a:solidFill>
            </a:endParaRPr>
          </a:p>
        </p:txBody>
      </p:sp>
    </p:spTree>
    <p:extLst>
      <p:ext uri="{BB962C8B-B14F-4D97-AF65-F5344CB8AC3E}">
        <p14:creationId xmlns:p14="http://schemas.microsoft.com/office/powerpoint/2010/main" val="3800965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بدان معنا نیست که هر فکر  خلاقی باید مورد قبول قرار گیرد و توسط سازمان به کار گرفته شود بلکه بدین معنی است که هر فکری  باید به طور جدی مورد دقت و تحلیل قرار گیرد. و در صورت  به کار گرفته نشدن دلیل رد  آن به دقت برای پیشنهاد  دهنده، تشریح  گردد. اظهاراتی نظیر «هرگز  عملی نیست» یا «ما این فکر  زاده سال پیش آزمایش کردیم و موفق نبود» کافی نیست، این گونه  اظهارات  دلیل بر آن است که مدیریت به طور جدی  بر پیشنهاد توجه نکرده است. </a:t>
            </a:r>
            <a:endParaRPr lang="fa-IR">
              <a:cs typeface="B Zar" panose="00000400000000000000" pitchFamily="2" charset="-78"/>
            </a:endParaRPr>
          </a:p>
        </p:txBody>
      </p:sp>
      <p:sp>
        <p:nvSpPr>
          <p:cNvPr id="4" name="Flowchart: Process 3"/>
          <p:cNvSpPr/>
          <p:nvPr/>
        </p:nvSpPr>
        <p:spPr>
          <a:xfrm>
            <a:off x="838200" y="4473526"/>
            <a:ext cx="2588455"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دقت و تحلیل</a:t>
            </a:r>
            <a:endParaRPr lang="fa-IR" b="1">
              <a:solidFill>
                <a:srgbClr val="FF0000"/>
              </a:solidFill>
            </a:endParaRPr>
          </a:p>
        </p:txBody>
      </p:sp>
    </p:spTree>
    <p:extLst>
      <p:ext uri="{BB962C8B-B14F-4D97-AF65-F5344CB8AC3E}">
        <p14:creationId xmlns:p14="http://schemas.microsoft.com/office/powerpoint/2010/main" val="381380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این که خلاقیت به وقوع بپیوندد، باید نگرشی وجود داشته باشد که از پیشنهاداتی که مبتنی بر تغییر شرایط موجودند استقبال کند. یک نگاه سرد یا بهت زده از رییس به زیر دستی که پیشنهادی ارائه کرده است. به وی می فهماند که دیگر از این نوع  پیشنهادات ندهد.  جدای از این که نظر مدیریت در زبان و ظاهر درباره خلاقیت چیست؟  طرفداری می کند با مخالفت ، فرقی ندارد، زیرا ملاک اصلی برای پیشنهاد </a:t>
            </a:r>
            <a:r>
              <a:rPr lang="fa-IR" smtClean="0">
                <a:cs typeface="B Zar" panose="00000400000000000000" pitchFamily="2" charset="-78"/>
              </a:rPr>
              <a:t>دهنده </a:t>
            </a:r>
            <a:r>
              <a:rPr lang="fa-IR" smtClean="0">
                <a:cs typeface="B Zar" panose="00000400000000000000" pitchFamily="2" charset="-78"/>
              </a:rPr>
              <a:t>آن چیزی است که مدیر در عمل انجام می دهد نه سخن او، افرادی که از جانب روسای خود به خاطر پیشنهادات دفع می  شوند فورا می فهمند که بهتر است افکارشان را نزد خودشان نگه دارند. </a:t>
            </a:r>
            <a:endParaRPr lang="fa-IR">
              <a:cs typeface="B Zar" panose="00000400000000000000" pitchFamily="2" charset="-78"/>
            </a:endParaRPr>
          </a:p>
        </p:txBody>
      </p:sp>
      <p:sp>
        <p:nvSpPr>
          <p:cNvPr id="4" name="Flowchart: Process 3"/>
          <p:cNvSpPr/>
          <p:nvPr/>
        </p:nvSpPr>
        <p:spPr>
          <a:xfrm>
            <a:off x="838200" y="4698609"/>
            <a:ext cx="3362178"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خلاقیت</a:t>
            </a:r>
            <a:endParaRPr lang="fa-IR" b="1">
              <a:solidFill>
                <a:srgbClr val="FF0000"/>
              </a:solidFill>
            </a:endParaRPr>
          </a:p>
        </p:txBody>
      </p:sp>
    </p:spTree>
    <p:extLst>
      <p:ext uri="{BB962C8B-B14F-4D97-AF65-F5344CB8AC3E}">
        <p14:creationId xmlns:p14="http://schemas.microsoft.com/office/powerpoint/2010/main" val="3833026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3- به کار گیری حس کنجکاوی و توان پرسیدن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همواره در برابر سوال های همچون «</a:t>
            </a:r>
            <a:r>
              <a:rPr lang="fa-IR" b="1" smtClean="0">
                <a:solidFill>
                  <a:srgbClr val="FF0000"/>
                </a:solidFill>
                <a:cs typeface="B Zar" panose="00000400000000000000" pitchFamily="2" charset="-78"/>
              </a:rPr>
              <a:t>چرا</a:t>
            </a:r>
            <a:r>
              <a:rPr lang="fa-IR" smtClean="0">
                <a:cs typeface="B Zar" panose="00000400000000000000" pitchFamily="2" charset="-78"/>
              </a:rPr>
              <a:t>» و «</a:t>
            </a:r>
            <a:r>
              <a:rPr lang="fa-IR" b="1" smtClean="0">
                <a:solidFill>
                  <a:srgbClr val="FF0000"/>
                </a:solidFill>
                <a:cs typeface="B Zar" panose="00000400000000000000" pitchFamily="2" charset="-78"/>
              </a:rPr>
              <a:t>چگونه</a:t>
            </a:r>
            <a:r>
              <a:rPr lang="fa-IR" smtClean="0">
                <a:cs typeface="B Zar" panose="00000400000000000000" pitchFamily="2" charset="-78"/>
              </a:rPr>
              <a:t>» و مانند آن، چهره هایی مطرح می شود چیزهای مطرح می شود با ذهن می رسد که در تفاوت خلاقیت  آدمی موثر است . پرسش های ی از این قبیل :</a:t>
            </a:r>
          </a:p>
          <a:p>
            <a:r>
              <a:rPr lang="fa-IR" smtClean="0">
                <a:cs typeface="B Zar" panose="00000400000000000000" pitchFamily="2" charset="-78"/>
              </a:rPr>
              <a:t>- چرا این  کار را از این طریق  انجام شده است؟</a:t>
            </a:r>
          </a:p>
          <a:p>
            <a:r>
              <a:rPr lang="fa-IR" smtClean="0">
                <a:cs typeface="B Zar" panose="00000400000000000000" pitchFamily="2" charset="-78"/>
              </a:rPr>
              <a:t>- آیا این کار واقعا  لازم و پیشروی است؟</a:t>
            </a:r>
          </a:p>
          <a:p>
            <a:r>
              <a:rPr lang="fa-IR" smtClean="0">
                <a:cs typeface="B Zar" panose="00000400000000000000" pitchFamily="2" charset="-78"/>
              </a:rPr>
              <a:t>چرا این راه حل کارساز نیست؟</a:t>
            </a:r>
          </a:p>
          <a:p>
            <a:endParaRPr lang="fa-IR"/>
          </a:p>
        </p:txBody>
      </p:sp>
    </p:spTree>
    <p:extLst>
      <p:ext uri="{BB962C8B-B14F-4D97-AF65-F5344CB8AC3E}">
        <p14:creationId xmlns:p14="http://schemas.microsoft.com/office/powerpoint/2010/main" val="400907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و امروزه مفاهیم ذهنی بشر روزگار ما را مجموعه ای  از طرح های تکامل یافته ای تشکیل داده اند که در گذشته شکل  ابتدایی در ذهن  هزاران اندیشمند خلاق  جوانه زده  و هر یک  بنا به قدر نبوغ و نوآوری خویش  در تکمیل آنها کوشیده اند. </a:t>
            </a:r>
          </a:p>
          <a:p>
            <a:endParaRPr lang="fa-IR"/>
          </a:p>
        </p:txBody>
      </p:sp>
      <p:sp>
        <p:nvSpPr>
          <p:cNvPr id="4" name="Flowchart: Process 3"/>
          <p:cNvSpPr/>
          <p:nvPr/>
        </p:nvSpPr>
        <p:spPr>
          <a:xfrm>
            <a:off x="838200" y="3593331"/>
            <a:ext cx="3474720" cy="16677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مفاهیم ذهنی</a:t>
            </a:r>
            <a:endParaRPr lang="fa-IR" b="1">
              <a:solidFill>
                <a:srgbClr val="FF0000"/>
              </a:solidFill>
            </a:endParaRPr>
          </a:p>
        </p:txBody>
      </p:sp>
    </p:spTree>
    <p:extLst>
      <p:ext uri="{BB962C8B-B14F-4D97-AF65-F5344CB8AC3E}">
        <p14:creationId xmlns:p14="http://schemas.microsoft.com/office/powerpoint/2010/main" val="33563205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روشی است که مانند آن واضحات را مورد پرسش قرار می دهیم. لذا بدیهی است تهیه فهرستی  از پرسش های ویژه عملیاتی، برای زیر سوال قرار دادن جنبه های واضح یک مساله، می تواند مفید باشد. </a:t>
            </a:r>
            <a:endParaRPr lang="fa-IR">
              <a:cs typeface="B Zar" panose="00000400000000000000" pitchFamily="2" charset="-78"/>
            </a:endParaRPr>
          </a:p>
        </p:txBody>
      </p:sp>
      <p:sp>
        <p:nvSpPr>
          <p:cNvPr id="4" name="Flowchart: Process 3"/>
          <p:cNvSpPr/>
          <p:nvPr/>
        </p:nvSpPr>
        <p:spPr>
          <a:xfrm>
            <a:off x="838200" y="3305908"/>
            <a:ext cx="3798277" cy="16459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پرسش های ویژه عملیاتی</a:t>
            </a:r>
            <a:endParaRPr lang="fa-IR" b="1">
              <a:solidFill>
                <a:srgbClr val="FF0000"/>
              </a:solidFill>
            </a:endParaRPr>
          </a:p>
        </p:txBody>
      </p:sp>
    </p:spTree>
    <p:extLst>
      <p:ext uri="{BB962C8B-B14F-4D97-AF65-F5344CB8AC3E}">
        <p14:creationId xmlns:p14="http://schemas.microsoft.com/office/powerpoint/2010/main" val="3127614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4- استفاده از روابط میان افکار</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غالب افکار بشری با یکدیگر ارتباط دارند و بافت به هم پیوسته ای  را تشکیل می دهند و به همین دلیل قدرت تداعی در ایجاد و ظهور یک فکر  چند، بسیار کارساز و موثر است. </a:t>
            </a:r>
            <a:endParaRPr lang="fa-IR">
              <a:cs typeface="B Zar" panose="00000400000000000000" pitchFamily="2" charset="-78"/>
            </a:endParaRPr>
          </a:p>
        </p:txBody>
      </p:sp>
    </p:spTree>
    <p:extLst>
      <p:ext uri="{BB962C8B-B14F-4D97-AF65-F5344CB8AC3E}">
        <p14:creationId xmlns:p14="http://schemas.microsoft.com/office/powerpoint/2010/main" val="3291876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ممیزی که میل دارد فردی که خلاق باشد،  می تواند  با توجه  به واقعیات شناخته شده  و مسلم کار خود را آغاز کنند و گام به گام بر روی این واقعیات مسلم، بسیار تفکر جدید را بشناسید که این امر با بهره گیری از اشتباهات موجود و رابطه های میانئ  </a:t>
            </a:r>
            <a:r>
              <a:rPr lang="fa-IR" b="1" smtClean="0">
                <a:solidFill>
                  <a:srgbClr val="FF0000"/>
                </a:solidFill>
                <a:cs typeface="B Zar" panose="00000400000000000000" pitchFamily="2" charset="-78"/>
              </a:rPr>
              <a:t>رخداد ها </a:t>
            </a:r>
            <a:r>
              <a:rPr lang="fa-IR" smtClean="0">
                <a:cs typeface="B Zar" panose="00000400000000000000" pitchFamily="2" charset="-78"/>
              </a:rPr>
              <a:t>به ظهور مفهوم جدیدی بینجامد که خود نشانه  و علامتی از فکر جدید است. </a:t>
            </a:r>
          </a:p>
          <a:p>
            <a:endParaRPr lang="fa-IR"/>
          </a:p>
        </p:txBody>
      </p:sp>
    </p:spTree>
    <p:extLst>
      <p:ext uri="{BB962C8B-B14F-4D97-AF65-F5344CB8AC3E}">
        <p14:creationId xmlns:p14="http://schemas.microsoft.com/office/powerpoint/2010/main" val="3938024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574754" y="1825625"/>
            <a:ext cx="8779046" cy="4351338"/>
          </a:xfrm>
        </p:spPr>
        <p:txBody>
          <a:bodyPr/>
          <a:lstStyle/>
          <a:p>
            <a:r>
              <a:rPr lang="fa-IR" smtClean="0">
                <a:cs typeface="B Zar" panose="00000400000000000000" pitchFamily="2" charset="-78"/>
              </a:rPr>
              <a:t>قرن ها پیش ارسطو رابطه میان فکر ها را مورد توجه  قرار داده و پیشنهاد کرد که: </a:t>
            </a:r>
          </a:p>
          <a:p>
            <a:r>
              <a:rPr lang="fa-IR" smtClean="0">
                <a:cs typeface="B Zar" panose="00000400000000000000" pitchFamily="2" charset="-78"/>
              </a:rPr>
              <a:t>کاروان اندیشه خود را از ان چه  اکنون آشکار  و مسلم است  با فکری مشابه ، متضاد، یا نزدیک به آن (با هر فر مرتبط دیگری) به حرکت  در اورید  و فکر بعدی را در آن ردیف  شکار کنید.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98329" y="1690688"/>
            <a:ext cx="1876425" cy="2438400"/>
          </a:xfrm>
          <a:prstGeom prst="rect">
            <a:avLst/>
          </a:prstGeom>
        </p:spPr>
      </p:pic>
    </p:spTree>
    <p:extLst>
      <p:ext uri="{BB962C8B-B14F-4D97-AF65-F5344CB8AC3E}">
        <p14:creationId xmlns:p14="http://schemas.microsoft.com/office/powerpoint/2010/main" val="3469010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5- تغییر شکل وضع موجود</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افکار جدید غالبا از تحلیل و ترکیب و تنظیم دوباره  و نوین افکار  قبلی حاصل می گردد.  نقطه  آغاز یک فکر ممکن است  به تغییر شکل وضع موجود ه دست آمد. </a:t>
            </a:r>
          </a:p>
          <a:p>
            <a:r>
              <a:rPr lang="fa-IR" smtClean="0">
                <a:cs typeface="B Zar" panose="00000400000000000000" pitchFamily="2" charset="-78"/>
              </a:rPr>
              <a:t>راه های گوناگونی که از طریق آنها می توان این سر رشته را به دست اورد به شرح ذیل است:</a:t>
            </a:r>
          </a:p>
          <a:p>
            <a:endParaRPr lang="fa-IR"/>
          </a:p>
        </p:txBody>
      </p:sp>
    </p:spTree>
    <p:extLst>
      <p:ext uri="{BB962C8B-B14F-4D97-AF65-F5344CB8AC3E}">
        <p14:creationId xmlns:p14="http://schemas.microsoft.com/office/powerpoint/2010/main" val="2586687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الف- ترتیب مجدد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دوباره نظم دادن و مرتب کردن می تواند از داخل به خارج، از عقب به جلو یا وارونه صورت پذیرد. </a:t>
            </a:r>
          </a:p>
          <a:p>
            <a:r>
              <a:rPr lang="fa-IR" smtClean="0">
                <a:cs typeface="B Zar" panose="00000400000000000000" pitchFamily="2" charset="-78"/>
              </a:rPr>
              <a:t>برای مثال : </a:t>
            </a:r>
          </a:p>
          <a:p>
            <a:r>
              <a:rPr lang="fa-IR" smtClean="0">
                <a:cs typeface="B Zar" panose="00000400000000000000" pitchFamily="2" charset="-78"/>
              </a:rPr>
              <a:t>در تنظیم صف افاد ، به جای از بلند به کوتاه می توان از کوتاه به بلند نظم دادن را آغاز کرد. </a:t>
            </a:r>
          </a:p>
          <a:p>
            <a:r>
              <a:rPr lang="fa-IR" smtClean="0">
                <a:cs typeface="B Zar" panose="00000400000000000000" pitchFamily="2" charset="-78"/>
              </a:rPr>
              <a:t>ب- جایگزینی : </a:t>
            </a:r>
          </a:p>
          <a:p>
            <a:r>
              <a:rPr lang="fa-IR" smtClean="0">
                <a:cs typeface="B Zar" panose="00000400000000000000" pitchFamily="2" charset="-78"/>
              </a:rPr>
              <a:t>اگر فرایند دیگری به اشکال جدیدی پذیرد  و توالی  متفاوتی تنظیم شود چه پیش خواهد آمد؟</a:t>
            </a:r>
          </a:p>
          <a:p>
            <a:endParaRPr lang="fa-IR"/>
          </a:p>
        </p:txBody>
      </p:sp>
      <p:sp>
        <p:nvSpPr>
          <p:cNvPr id="4" name="Flowchart: Process 3"/>
          <p:cNvSpPr/>
          <p:nvPr/>
        </p:nvSpPr>
        <p:spPr>
          <a:xfrm>
            <a:off x="1589649" y="4979963"/>
            <a:ext cx="3362179"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نظم دادن و مرتب کردن</a:t>
            </a:r>
            <a:endParaRPr lang="fa-IR" b="1">
              <a:solidFill>
                <a:srgbClr val="FF0000"/>
              </a:solidFill>
            </a:endParaRPr>
          </a:p>
        </p:txBody>
      </p:sp>
    </p:spTree>
    <p:extLst>
      <p:ext uri="{BB962C8B-B14F-4D97-AF65-F5344CB8AC3E}">
        <p14:creationId xmlns:p14="http://schemas.microsoft.com/office/powerpoint/2010/main" val="29810751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برای مثال: </a:t>
            </a:r>
            <a:endParaRPr lang="fa-IR" smtClean="0">
              <a:cs typeface="B Zar" panose="00000400000000000000" pitchFamily="2" charset="-78"/>
            </a:endParaRPr>
          </a:p>
          <a:p>
            <a:r>
              <a:rPr lang="fa-IR" smtClean="0">
                <a:cs typeface="B Zar" panose="00000400000000000000" pitchFamily="2" charset="-78"/>
              </a:rPr>
              <a:t>به </a:t>
            </a:r>
            <a:r>
              <a:rPr lang="fa-IR" smtClean="0">
                <a:cs typeface="B Zar" panose="00000400000000000000" pitchFamily="2" charset="-78"/>
              </a:rPr>
              <a:t>جای کارکنان مرد از  کارکنان زن استفاده شود- فلزی جدید به فلز قدیمی در ساخت که لایی به کار می رود. </a:t>
            </a:r>
          </a:p>
          <a:p>
            <a:pPr marL="0" indent="0">
              <a:buNone/>
            </a:pPr>
            <a:r>
              <a:rPr lang="fa-IR" smtClean="0">
                <a:cs typeface="B Zar" panose="00000400000000000000" pitchFamily="2" charset="-78"/>
              </a:rPr>
              <a:t>از چسب </a:t>
            </a:r>
            <a:r>
              <a:rPr lang="fa-IR" smtClean="0">
                <a:cs typeface="B Zar" panose="00000400000000000000" pitchFamily="2" charset="-78"/>
              </a:rPr>
              <a:t>به جای منبع در وصل کردن دو قطعه چوب استفاده شود. </a:t>
            </a:r>
            <a:endParaRPr lang="fa-IR">
              <a:cs typeface="B Zar" panose="00000400000000000000" pitchFamily="2" charset="-78"/>
            </a:endParaRPr>
          </a:p>
        </p:txBody>
      </p:sp>
    </p:spTree>
    <p:extLst>
      <p:ext uri="{BB962C8B-B14F-4D97-AF65-F5344CB8AC3E}">
        <p14:creationId xmlns:p14="http://schemas.microsoft.com/office/powerpoint/2010/main" val="2329400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افزودن و کاستن</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سازمان  تصمیم گیری مرکزی در مورد واحد ها را در سطح شعبات نیاز گسترش داد با بحث هایی از امور و تصمیم گیری های مقداری را تغییر و سیری نزولی یا صعودی را نیز آن جاری ساخت. </a:t>
            </a:r>
            <a:endParaRPr lang="fa-IR">
              <a:cs typeface="B Zar" panose="00000400000000000000" pitchFamily="2" charset="-78"/>
            </a:endParaRPr>
          </a:p>
        </p:txBody>
      </p:sp>
      <p:sp>
        <p:nvSpPr>
          <p:cNvPr id="4" name="Flowchart: Process 3"/>
          <p:cNvSpPr/>
          <p:nvPr/>
        </p:nvSpPr>
        <p:spPr>
          <a:xfrm>
            <a:off x="1589649" y="3432517"/>
            <a:ext cx="3235569" cy="15333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تصمیم گیری مرکزی</a:t>
            </a:r>
            <a:endParaRPr lang="fa-IR" b="1">
              <a:solidFill>
                <a:srgbClr val="FF0000"/>
              </a:solidFill>
            </a:endParaRPr>
          </a:p>
        </p:txBody>
      </p:sp>
    </p:spTree>
    <p:extLst>
      <p:ext uri="{BB962C8B-B14F-4D97-AF65-F5344CB8AC3E}">
        <p14:creationId xmlns:p14="http://schemas.microsoft.com/office/powerpoint/2010/main" val="41740123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solidFill>
                <a:srgbClr val="FF0000"/>
              </a:solidFill>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برای مثال:</a:t>
            </a:r>
          </a:p>
          <a:p>
            <a:r>
              <a:rPr lang="fa-IR" smtClean="0">
                <a:cs typeface="B Zar" panose="00000400000000000000" pitchFamily="2" charset="-78"/>
              </a:rPr>
              <a:t>برنامه کارآموزی مرکز در شعبات نیز عینا مورد استفاده قرار گیرد.  شعبات کالا در هر بسته افزایش یا کاهش  یابد. </a:t>
            </a:r>
          </a:p>
          <a:p>
            <a:r>
              <a:rPr lang="fa-IR" smtClean="0">
                <a:cs typeface="B Zar" panose="00000400000000000000" pitchFamily="2" charset="-78"/>
              </a:rPr>
              <a:t>در ساخت محصول، ارتفاع ان افزوده یا کاسته شود، </a:t>
            </a:r>
          </a:p>
          <a:p>
            <a:r>
              <a:rPr lang="fa-IR" smtClean="0">
                <a:cs typeface="B Zar" panose="00000400000000000000" pitchFamily="2" charset="-78"/>
              </a:rPr>
              <a:t>میز تحریر با ابعاد بزرگتر  یا کوچکتر ساخته و بازار عرضه شود. </a:t>
            </a:r>
            <a:endParaRPr lang="fa-IR">
              <a:cs typeface="B Zar" panose="00000400000000000000" pitchFamily="2" charset="-78"/>
            </a:endParaRPr>
          </a:p>
        </p:txBody>
      </p:sp>
    </p:spTree>
    <p:extLst>
      <p:ext uri="{BB962C8B-B14F-4D97-AF65-F5344CB8AC3E}">
        <p14:creationId xmlns:p14="http://schemas.microsoft.com/office/powerpoint/2010/main" val="36641295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a:solidFill>
                  <a:srgbClr val="FF0000"/>
                </a:solidFill>
                <a:cs typeface="B Zar" panose="00000400000000000000" pitchFamily="2" charset="-78"/>
              </a:rPr>
              <a:t>برای مثال</a:t>
            </a:r>
            <a:r>
              <a:rPr lang="fa-IR" b="1" smtClean="0">
                <a:solidFill>
                  <a:srgbClr val="FF0000"/>
                </a:solidFill>
                <a:cs typeface="B Zar" panose="00000400000000000000" pitchFamily="2" charset="-78"/>
              </a:rPr>
              <a:t>:</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مدیریت عالی سازمان از کارکنان بخواهد مافوق های خود را از لحاظ توانایی درجه بندی کنند. </a:t>
            </a:r>
            <a:endParaRPr lang="fa-IR">
              <a:cs typeface="B Zar" panose="00000400000000000000" pitchFamily="2" charset="-78"/>
            </a:endParaRPr>
          </a:p>
        </p:txBody>
      </p:sp>
    </p:spTree>
    <p:extLst>
      <p:ext uri="{BB962C8B-B14F-4D97-AF65-F5344CB8AC3E}">
        <p14:creationId xmlns:p14="http://schemas.microsoft.com/office/powerpoint/2010/main" val="374493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و در این فرایند متفکران بشری با به کارگیری عناصر درست محصولات تلاش پیشنیان و بالفعل کردن استعداد دارای نهفته خویش، و افزایش توان درست دیدن  بوده و نمودها، در جهت  ایجاد و عرضه  کردن یک مفهوم با تئوری جدید که گناه  با تئوری  های پیشین  نیز تباین داشته باشد. گام برداشته اند و توانسته اند بر دستاوردهای مادی معنوی بشر واقعیتی نوین را بیفزایند . </a:t>
            </a:r>
            <a:endParaRPr lang="fa-IR">
              <a:cs typeface="B Zar" panose="00000400000000000000" pitchFamily="2" charset="-78"/>
            </a:endParaRPr>
          </a:p>
        </p:txBody>
      </p:sp>
      <p:sp>
        <p:nvSpPr>
          <p:cNvPr id="4" name="Flowchart: Process 3"/>
          <p:cNvSpPr/>
          <p:nvPr/>
        </p:nvSpPr>
        <p:spPr>
          <a:xfrm>
            <a:off x="838200" y="4001294"/>
            <a:ext cx="2869809"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دستاوردهای مادی معنوی</a:t>
            </a:r>
            <a:endParaRPr lang="fa-IR" b="1">
              <a:solidFill>
                <a:srgbClr val="FF0000"/>
              </a:solidFill>
            </a:endParaRPr>
          </a:p>
        </p:txBody>
      </p:sp>
    </p:spTree>
    <p:extLst>
      <p:ext uri="{BB962C8B-B14F-4D97-AF65-F5344CB8AC3E}">
        <p14:creationId xmlns:p14="http://schemas.microsoft.com/office/powerpoint/2010/main" val="34582305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فهرست ویژگی ها</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ویژگی های یا قسمت های مختلف یک مفهوم  با شی فهرست می شود. این فهرست می تواند شامل رنگ و اندازه و قیمت... برای یک کالا باشد</a:t>
            </a:r>
          </a:p>
          <a:p>
            <a:pPr algn="just"/>
            <a:r>
              <a:rPr lang="fa-IR" smtClean="0">
                <a:cs typeface="B Zar" panose="00000400000000000000" pitchFamily="2" charset="-78"/>
              </a:rPr>
              <a:t>برای مثال:  فهرست ویژگی های اجرای یک میز تحریر، مواردی از این قبیل را تداخل می شود: رنگ و اندازه، قیمت، شکل، کیفیت، جنس اجزایی همچون «رویه، کشو، پایه، چوب،استیل، آهن « و مانند آن: </a:t>
            </a:r>
          </a:p>
          <a:p>
            <a:pPr algn="just"/>
            <a:r>
              <a:rPr lang="fa-IR" smtClean="0">
                <a:cs typeface="B Zar" panose="00000400000000000000" pitchFamily="2" charset="-78"/>
              </a:rPr>
              <a:t>بعد از این مرحله باید بین ویژگی ها، اتحاد  و قرابت  به وجود آورد.  نظیر: بررسی  ارتباط بین  رویه و فضای کشور، پایه و اندازه و... این کار  امید به دست آوردن  فکر جدیدی را که در طراحی  و ساخت آن مفید باشد، افزایش می دهد. </a:t>
            </a:r>
            <a:endParaRPr lang="fa-IR">
              <a:cs typeface="B Zar" panose="00000400000000000000" pitchFamily="2" charset="-78"/>
            </a:endParaRPr>
          </a:p>
        </p:txBody>
      </p:sp>
    </p:spTree>
    <p:extLst>
      <p:ext uri="{BB962C8B-B14F-4D97-AF65-F5344CB8AC3E}">
        <p14:creationId xmlns:p14="http://schemas.microsoft.com/office/powerpoint/2010/main" val="3407493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تحلیل شیکه: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روش میان دو شی یا فکری که قبلا درگیر اتحاد و قرابتی نموده، برای ایجاد فکری نو روابط  اباری برقرار می کنیم. </a:t>
            </a:r>
          </a:p>
          <a:p>
            <a:pPr algn="just"/>
            <a:r>
              <a:rPr lang="fa-IR" smtClean="0">
                <a:cs typeface="B Zar" panose="00000400000000000000" pitchFamily="2" charset="-78"/>
              </a:rPr>
              <a:t>معمولا فهرستی از فکر ها و اشیایی که احتمالا بتوان رابطه ای میان آنها برقرار  کرد گردآوری  می شود. آنگاه هر فکر یا شی با استفاده از یک شبکه دو بعدی در کنار تک تک  افکار  دیگر در فهرست  قرار داده می شود. این فرایند تا تمام فکر ها یا اشیا  در کنار هم قرار بگیرند ادامه می یابد و  ماهیت روابط  شان با یکدیگر آزمایش می گردد. </a:t>
            </a:r>
            <a:endParaRPr lang="fa-IR">
              <a:cs typeface="B Zar" panose="00000400000000000000" pitchFamily="2" charset="-78"/>
            </a:endParaRPr>
          </a:p>
        </p:txBody>
      </p:sp>
      <p:sp>
        <p:nvSpPr>
          <p:cNvPr id="4" name="Flowchart: Process 3"/>
          <p:cNvSpPr/>
          <p:nvPr/>
        </p:nvSpPr>
        <p:spPr>
          <a:xfrm>
            <a:off x="1308295" y="4459458"/>
            <a:ext cx="3404382"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اتحاد و قرابتی</a:t>
            </a:r>
            <a:endParaRPr lang="fa-IR" b="1">
              <a:solidFill>
                <a:srgbClr val="FF0000"/>
              </a:solidFill>
            </a:endParaRPr>
          </a:p>
        </p:txBody>
      </p:sp>
    </p:spTree>
    <p:extLst>
      <p:ext uri="{BB962C8B-B14F-4D97-AF65-F5344CB8AC3E}">
        <p14:creationId xmlns:p14="http://schemas.microsoft.com/office/powerpoint/2010/main" val="21488137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نمودار اول صفحه  بعد چگونگی  طراحی . بنای یک ساختمان مرد بررسی قرار گرفته است. ترکیبات عملی زیاد از مصالح و مدل های ساختمانی به دست می اید. با نمودار دوم که انتصاب  فرد را برای پست های گوناگون مورد بررسی قرار داده است (نمودار 1 و 2)</a:t>
            </a:r>
            <a:endParaRPr lang="fa-IR">
              <a:cs typeface="B Zar" panose="00000400000000000000" pitchFamily="2" charset="-78"/>
            </a:endParaRPr>
          </a:p>
        </p:txBody>
      </p:sp>
    </p:spTree>
    <p:extLst>
      <p:ext uri="{BB962C8B-B14F-4D97-AF65-F5344CB8AC3E}">
        <p14:creationId xmlns:p14="http://schemas.microsoft.com/office/powerpoint/2010/main" val="585279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0" y="641445"/>
            <a:ext cx="10952707" cy="5535518"/>
          </a:xfrm>
          <a:prstGeom prst="rect">
            <a:avLst/>
          </a:prstGeom>
        </p:spPr>
      </p:pic>
    </p:spTree>
    <p:extLst>
      <p:ext uri="{BB962C8B-B14F-4D97-AF65-F5344CB8AC3E}">
        <p14:creationId xmlns:p14="http://schemas.microsoft.com/office/powerpoint/2010/main" val="1395068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009934" y="556051"/>
            <a:ext cx="10454185" cy="5620912"/>
          </a:xfrm>
          <a:prstGeom prst="rect">
            <a:avLst/>
          </a:prstGeom>
        </p:spPr>
      </p:pic>
    </p:spTree>
    <p:extLst>
      <p:ext uri="{BB962C8B-B14F-4D97-AF65-F5344CB8AC3E}">
        <p14:creationId xmlns:p14="http://schemas.microsoft.com/office/powerpoint/2010/main" val="3982141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8- راه حل جویی قیاسی مستقیم</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fa-IR" smtClean="0">
                <a:cs typeface="B Zar" panose="00000400000000000000" pitchFamily="2" charset="-78"/>
              </a:rPr>
              <a:t>این روش توسط الکس ازبرن برای اولین بار  در زمینه کاری اش (تبلیغات) مطرح شده است  و می تواند در انواع زیادی  از مسائل با جرح و تعدیل به کار رود. این روش مبتنی بر معاشرت آزاد، تعامل باز (نامحدود) با دیگران و خودداری کامل از انتقاد است. </a:t>
            </a:r>
          </a:p>
          <a:p>
            <a:pPr marL="0" indent="0">
              <a:buNone/>
            </a:pPr>
            <a:r>
              <a:rPr lang="fa-IR" smtClean="0">
                <a:cs typeface="B Zar" panose="00000400000000000000" pitchFamily="2" charset="-78"/>
              </a:rPr>
              <a:t>تاکید این روش بر به کار گیری  اندیشه کنترل نشده ، سامان نیافته و قوه تخیل می باشد. از هر فکری  که درباره مساله  یا طرحی  به ذهن برسد استفاده می کند. </a:t>
            </a:r>
          </a:p>
        </p:txBody>
      </p:sp>
    </p:spTree>
    <p:extLst>
      <p:ext uri="{BB962C8B-B14F-4D97-AF65-F5344CB8AC3E}">
        <p14:creationId xmlns:p14="http://schemas.microsoft.com/office/powerpoint/2010/main" val="24311426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lvl="0" indent="0" algn="just">
              <a:buNone/>
            </a:pPr>
            <a:r>
              <a:rPr lang="fa-IR">
                <a:solidFill>
                  <a:prstClr val="black"/>
                </a:solidFill>
                <a:cs typeface="B Zar" panose="00000400000000000000" pitchFamily="2" charset="-78"/>
              </a:rPr>
              <a:t>ذهن  عمدا آزاد گذشه می شود تا هر نوع  فکر ممکنی را  ارائه ده. هر چند که بعضی از آنها غیر عملی و کاملا احمقانه به نظر می آید. در این روش به یک گروه  پانزده نفری موضوعی  داده می شود و از هر یک خواسته می شود که اظهار نظر کنند و بیشتر تاکید  بر کمیت فکر هاست. و معمولا گروهی برای نظر خواهی مناسبتر  است که افرادش دارای زمینه های متفاوت گسترده ای باشد و در میان انها افراد کم تجربه نسبت به موضوع نیز وجود داشته باشد.  </a:t>
            </a:r>
          </a:p>
        </p:txBody>
      </p:sp>
      <p:pic>
        <p:nvPicPr>
          <p:cNvPr id="4" name="Picture 3"/>
          <p:cNvPicPr>
            <a:picLocks noChangeAspect="1"/>
          </p:cNvPicPr>
          <p:nvPr/>
        </p:nvPicPr>
        <p:blipFill>
          <a:blip r:embed="rId2"/>
          <a:stretch>
            <a:fillRect/>
          </a:stretch>
        </p:blipFill>
        <p:spPr>
          <a:xfrm>
            <a:off x="838200" y="4145609"/>
            <a:ext cx="1622474" cy="1248544"/>
          </a:xfrm>
          <a:prstGeom prst="rect">
            <a:avLst/>
          </a:prstGeom>
        </p:spPr>
      </p:pic>
    </p:spTree>
    <p:extLst>
      <p:ext uri="{BB962C8B-B14F-4D97-AF65-F5344CB8AC3E}">
        <p14:creationId xmlns:p14="http://schemas.microsoft.com/office/powerpoint/2010/main" val="18539965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از راه حل جویی قیاسی مستقیم فراهم آوردن، هدایت ها و فکرهای ممکن برای راه حل  رضایت بخش است. در این روش فکر ها پس از پایان جلسه  « راه حل جویی قیاسی مستقیم « ارزیابی می شوند</a:t>
            </a:r>
            <a:endParaRPr lang="fa-IR">
              <a:cs typeface="B Zar" panose="00000400000000000000" pitchFamily="2" charset="-78"/>
            </a:endParaRPr>
          </a:p>
        </p:txBody>
      </p:sp>
      <p:sp>
        <p:nvSpPr>
          <p:cNvPr id="4" name="Flowchart: Process 3"/>
          <p:cNvSpPr/>
          <p:nvPr/>
        </p:nvSpPr>
        <p:spPr>
          <a:xfrm>
            <a:off x="838200" y="3348110"/>
            <a:ext cx="3615397"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راه حل جویی قیاسی مستقیم</a:t>
            </a:r>
            <a:endParaRPr lang="fa-IR" b="1">
              <a:solidFill>
                <a:srgbClr val="FF0000"/>
              </a:solidFill>
            </a:endParaRPr>
          </a:p>
        </p:txBody>
      </p:sp>
    </p:spTree>
    <p:extLst>
      <p:ext uri="{BB962C8B-B14F-4D97-AF65-F5344CB8AC3E}">
        <p14:creationId xmlns:p14="http://schemas.microsoft.com/office/powerpoint/2010/main" val="14633100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بنابراین قوانین روش راه حل جویی قیاسی مستقیم به شرح ذیل است: </a:t>
            </a:r>
          </a:p>
          <a:p>
            <a:r>
              <a:rPr lang="fa-IR" smtClean="0">
                <a:cs typeface="B Zar" panose="00000400000000000000" pitchFamily="2" charset="-78"/>
              </a:rPr>
              <a:t>1- هیچ فکری مورد انتقاد قرار نمی گیرد. </a:t>
            </a:r>
          </a:p>
          <a:p>
            <a:r>
              <a:rPr lang="fa-IR" smtClean="0">
                <a:cs typeface="B Zar" panose="00000400000000000000" pitchFamily="2" charset="-78"/>
              </a:rPr>
              <a:t>2- هر چند فکری مورد انتقاد قرار نمی گیرد</a:t>
            </a:r>
          </a:p>
          <a:p>
            <a:r>
              <a:rPr lang="fa-IR" smtClean="0">
                <a:cs typeface="B Zar" panose="00000400000000000000" pitchFamily="2" charset="-78"/>
              </a:rPr>
              <a:t>3- تاکید  بر کمیت تولید فکر است. </a:t>
            </a:r>
          </a:p>
          <a:p>
            <a:r>
              <a:rPr lang="fa-IR" smtClean="0">
                <a:cs typeface="B Zar" panose="00000400000000000000" pitchFamily="2" charset="-78"/>
              </a:rPr>
              <a:t>4- دیگران برای بهبود بخشیدن به فکرهایی که ارائه می دهند مرد تشویق قرار می گیرند. </a:t>
            </a:r>
            <a:endParaRPr lang="fa-IR">
              <a:cs typeface="B Zar" panose="00000400000000000000" pitchFamily="2" charset="-78"/>
            </a:endParaRPr>
          </a:p>
        </p:txBody>
      </p:sp>
      <p:sp>
        <p:nvSpPr>
          <p:cNvPr id="4" name="Flowchart: Process 3"/>
          <p:cNvSpPr/>
          <p:nvPr/>
        </p:nvSpPr>
        <p:spPr>
          <a:xfrm>
            <a:off x="838200" y="4937760"/>
            <a:ext cx="3615397"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راه حل جویی قیاسی مستقیم</a:t>
            </a:r>
            <a:endParaRPr lang="fa-IR" b="1">
              <a:solidFill>
                <a:srgbClr val="FF0000"/>
              </a:solidFill>
            </a:endParaRPr>
          </a:p>
        </p:txBody>
      </p:sp>
    </p:spTree>
    <p:extLst>
      <p:ext uri="{BB962C8B-B14F-4D97-AF65-F5344CB8AC3E}">
        <p14:creationId xmlns:p14="http://schemas.microsoft.com/office/powerpoint/2010/main" val="3152817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راه حل جویی قیاسی مستقیم اندیشیدن گروهی را مورد تاکید قرار می دهد. این نظریه بعد از این که مطرح شد به طور گسترده ای مورد قبول قرار گرفت، </a:t>
            </a:r>
            <a:endParaRPr lang="fa-IR">
              <a:cs typeface="B Zar" panose="00000400000000000000" pitchFamily="2" charset="-78"/>
            </a:endParaRPr>
          </a:p>
        </p:txBody>
      </p:sp>
      <p:sp>
        <p:nvSpPr>
          <p:cNvPr id="4" name="Flowchart: Process 3"/>
          <p:cNvSpPr/>
          <p:nvPr/>
        </p:nvSpPr>
        <p:spPr>
          <a:xfrm>
            <a:off x="838200" y="3263705"/>
            <a:ext cx="3305907" cy="18850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اندیشیدن گروهی</a:t>
            </a:r>
            <a:endParaRPr lang="fa-IR" b="1">
              <a:solidFill>
                <a:srgbClr val="FF0000"/>
              </a:solidFill>
            </a:endParaRPr>
          </a:p>
        </p:txBody>
      </p:sp>
    </p:spTree>
    <p:extLst>
      <p:ext uri="{BB962C8B-B14F-4D97-AF65-F5344CB8AC3E}">
        <p14:creationId xmlns:p14="http://schemas.microsoft.com/office/powerpoint/2010/main" val="27174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بدیهی که قدرت خلاقیت بشری در زمینه خاصی بوده است. که در درگیر شدن با جهان  پیرامونش  بذرهای نهفته درون خویش را شکوفا نموده است و امروزه مفاهیم  ذهنی بشر روزگار ما را مجموعه ای از طرح های تکامل یافته تشکیل داده اند  که در گذشته شکل ابتدایی در ذهن هزاران اندیشمند خلاق جوانه زده و هر یک بنا به قدر نبوغ و نوآوری خویش  در تکمیل  آنها کوشیده اند، و در این فرایند متفکران بشری با به کارگیری عناصر درست محصولات تلاش  پیشینیان و بالفعل  کردن استعداد – های نهفته  خویش و  افزایش  توان درست دیدن  بودها و نمودها، در جهت ایجاد و عرضه  کردن یک  مفهوم با تئوری جدید که گاه  با تئوری های پیشین  نیز تباین داشته باشد.  گام برداشه اند و توانسته  اند بر دستاوردهای مادی  معنوی بشر واقعیتی  نوین را را بیفزایند. </a:t>
            </a:r>
          </a:p>
        </p:txBody>
      </p:sp>
      <p:sp>
        <p:nvSpPr>
          <p:cNvPr id="4" name="Flowchart: Process 3"/>
          <p:cNvSpPr/>
          <p:nvPr/>
        </p:nvSpPr>
        <p:spPr>
          <a:xfrm>
            <a:off x="1392702" y="4783015"/>
            <a:ext cx="2518116"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خلاقیت</a:t>
            </a:r>
            <a:endParaRPr lang="fa-IR" b="1">
              <a:solidFill>
                <a:srgbClr val="FF0000"/>
              </a:solidFill>
            </a:endParaRPr>
          </a:p>
        </p:txBody>
      </p:sp>
    </p:spTree>
    <p:extLst>
      <p:ext uri="{BB962C8B-B14F-4D97-AF65-F5344CB8AC3E}">
        <p14:creationId xmlns:p14="http://schemas.microsoft.com/office/powerpoint/2010/main" val="37673534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روش راه حل جویی قیاسی رقابتی مستقیم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سومین روش شمایل آزاد است. در این روش، کل گروه  به گروه های کوچکتر  </a:t>
            </a:r>
            <a:r>
              <a:rPr lang="fa-IR" b="1" smtClean="0">
                <a:solidFill>
                  <a:srgbClr val="FF0000"/>
                </a:solidFill>
                <a:cs typeface="B Zar" panose="00000400000000000000" pitchFamily="2" charset="-78"/>
              </a:rPr>
              <a:t>پنج یا شش نظری</a:t>
            </a:r>
            <a:r>
              <a:rPr lang="fa-IR" smtClean="0">
                <a:cs typeface="B Zar" panose="00000400000000000000" pitchFamily="2" charset="-78"/>
              </a:rPr>
              <a:t> تقسیم می شوند و  هر گوه  هر چه بدست می آورد به همه  گروه ها ارائه می کند</a:t>
            </a:r>
            <a:endParaRPr lang="fa-IR">
              <a:cs typeface="B Zar" panose="00000400000000000000" pitchFamily="2" charset="-78"/>
            </a:endParaRPr>
          </a:p>
        </p:txBody>
      </p:sp>
    </p:spTree>
    <p:extLst>
      <p:ext uri="{BB962C8B-B14F-4D97-AF65-F5344CB8AC3E}">
        <p14:creationId xmlns:p14="http://schemas.microsoft.com/office/powerpoint/2010/main" val="5521461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بعد ها تحقیقات  بیشتری که در این زمینه به عمل آمد نشان داد در بعضی از </a:t>
            </a:r>
            <a:r>
              <a:rPr lang="fa-IR" smtClean="0">
                <a:cs typeface="B Zar" panose="00000400000000000000" pitchFamily="2" charset="-78"/>
              </a:rPr>
              <a:t>موارد </a:t>
            </a:r>
            <a:r>
              <a:rPr lang="fa-IR" smtClean="0">
                <a:cs typeface="B Zar" panose="00000400000000000000" pitchFamily="2" charset="-78"/>
              </a:rPr>
              <a:t>روش گروهی می تواند خوب باشد به ویژه هنگامی که اطلاعات در میان افراد مختلف بخش و گسترده است و همچنین است هنگامی که یک </a:t>
            </a:r>
            <a:r>
              <a:rPr lang="fa-IR">
                <a:cs typeface="B Zar" panose="00000400000000000000" pitchFamily="2" charset="-78"/>
              </a:rPr>
              <a:t>تصمیم </a:t>
            </a:r>
            <a:r>
              <a:rPr lang="fa-IR" smtClean="0">
                <a:cs typeface="B Zar" panose="00000400000000000000" pitchFamily="2" charset="-78"/>
              </a:rPr>
              <a:t>ضعیف تر  گروهی مقبولیت بیشتری از تعمیم بهتر افرادی دارد. این مقبولیت  هنگامی  فکری نو توسط گروه مسئولین اجرایی ارائه شود معمولا  بیشتر است. </a:t>
            </a:r>
            <a:endParaRPr lang="fa-IR">
              <a:cs typeface="B Zar" panose="00000400000000000000" pitchFamily="2" charset="-78"/>
            </a:endParaRPr>
          </a:p>
        </p:txBody>
      </p:sp>
      <p:sp>
        <p:nvSpPr>
          <p:cNvPr id="4" name="Flowchart: Process 3"/>
          <p:cNvSpPr/>
          <p:nvPr/>
        </p:nvSpPr>
        <p:spPr>
          <a:xfrm>
            <a:off x="838200" y="4290646"/>
            <a:ext cx="2504050"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گروهی</a:t>
            </a:r>
            <a:endParaRPr lang="fa-IR" b="1">
              <a:solidFill>
                <a:srgbClr val="FF0000"/>
              </a:solidFill>
            </a:endParaRPr>
          </a:p>
        </p:txBody>
      </p:sp>
    </p:spTree>
    <p:extLst>
      <p:ext uri="{BB962C8B-B14F-4D97-AF65-F5344CB8AC3E}">
        <p14:creationId xmlns:p14="http://schemas.microsoft.com/office/powerpoint/2010/main" val="282610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راه های کاهش زمان عدم </a:t>
            </a:r>
            <a:r>
              <a:rPr lang="fa-IR" smtClean="0">
                <a:cs typeface="B Zar" panose="00000400000000000000" pitchFamily="2" charset="-78"/>
              </a:rPr>
              <a:t>حضورکارکنان </a:t>
            </a:r>
            <a:r>
              <a:rPr lang="fa-IR" smtClean="0">
                <a:cs typeface="B Zar" panose="00000400000000000000" pitchFamily="2" charset="-78"/>
              </a:rPr>
              <a:t>در </a:t>
            </a:r>
            <a:r>
              <a:rPr lang="fa-IR" smtClean="0">
                <a:cs typeface="B Zar" panose="00000400000000000000" pitchFamily="2" charset="-78"/>
              </a:rPr>
              <a:t>ساعات </a:t>
            </a:r>
            <a:r>
              <a:rPr lang="fa-IR" smtClean="0">
                <a:cs typeface="B Zar" panose="00000400000000000000" pitchFamily="2" charset="-78"/>
              </a:rPr>
              <a:t>اداری یک سازمان،می تواند موضوع جلسه باشد. روش کار در این جلسه  چنان است که: در یک دوره زمانی معینی، هر ایده ی که به ذهن برسد اظهار می شود، یک ایده، ایده دیگری  را به ذهن متبادر  می سازد. ایده های  غیر واقعی  و مسخره به جای سرکوب ، ترغیب می گردند، انتقاد نسبت به هیچ ایده ای مجاز نیست. و همه ایده ها بدین کم و کاست  ثبت می گردد در زمینه زمان کاری تلف شده، ممکن است پیشنهادات ذیل مطرح شوند:</a:t>
            </a:r>
            <a:endParaRPr lang="fa-IR">
              <a:cs typeface="B Zar" panose="00000400000000000000" pitchFamily="2" charset="-78"/>
            </a:endParaRPr>
          </a:p>
        </p:txBody>
      </p:sp>
      <p:sp>
        <p:nvSpPr>
          <p:cNvPr id="4" name="Flowchart: Process 3"/>
          <p:cNvSpPr/>
          <p:nvPr/>
        </p:nvSpPr>
        <p:spPr>
          <a:xfrm>
            <a:off x="838200" y="4290646"/>
            <a:ext cx="3179299"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انتقاد </a:t>
            </a:r>
            <a:endParaRPr lang="fa-IR" b="1">
              <a:solidFill>
                <a:srgbClr val="FF0000"/>
              </a:solidFill>
            </a:endParaRPr>
          </a:p>
        </p:txBody>
      </p:sp>
    </p:spTree>
    <p:extLst>
      <p:ext uri="{BB962C8B-B14F-4D97-AF65-F5344CB8AC3E}">
        <p14:creationId xmlns:p14="http://schemas.microsoft.com/office/powerpoint/2010/main" val="25114584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1- پرداخت را افزایش دهید. </a:t>
            </a:r>
            <a:endParaRPr lang="en-US" smtClean="0">
              <a:cs typeface="B Zar" panose="00000400000000000000" pitchFamily="2" charset="-78"/>
            </a:endParaRPr>
          </a:p>
          <a:p>
            <a:pPr marL="0" indent="0">
              <a:buNone/>
            </a:pPr>
            <a:r>
              <a:rPr lang="fa-IR" smtClean="0">
                <a:cs typeface="B Zar" panose="00000400000000000000" pitchFamily="2" charset="-78"/>
              </a:rPr>
              <a:t>2- شرایط کاری را بهبود بخشید</a:t>
            </a:r>
          </a:p>
          <a:p>
            <a:pPr marL="0" indent="0">
              <a:buNone/>
            </a:pPr>
            <a:r>
              <a:rPr lang="fa-IR" smtClean="0">
                <a:cs typeface="B Zar" panose="00000400000000000000" pitchFamily="2" charset="-78"/>
              </a:rPr>
              <a:t>3- نوشیدنی (قهوه ، چای) را سر میز کارکنان بیاورند با  لوله کشی سر هر میز یک شیر نصب شود. </a:t>
            </a:r>
          </a:p>
          <a:p>
            <a:pPr marL="0" indent="0">
              <a:buNone/>
            </a:pPr>
            <a:r>
              <a:rPr lang="fa-IR" smtClean="0">
                <a:cs typeface="B Zar" panose="00000400000000000000" pitchFamily="2" charset="-78"/>
              </a:rPr>
              <a:t>4- دو لوله نصب شود یکی برای قهوه  با چای دیگری برای شیر</a:t>
            </a:r>
          </a:p>
          <a:p>
            <a:pPr marL="0" indent="0">
              <a:buNone/>
            </a:pPr>
            <a:r>
              <a:rPr lang="fa-IR" smtClean="0">
                <a:cs typeface="B Zar" panose="00000400000000000000" pitchFamily="2" charset="-78"/>
              </a:rPr>
              <a:t>5- صندلی هایی که  قابل تطبیق  با ترکیب هیکل هر فرد باشد تهیه کنید. </a:t>
            </a:r>
            <a:endParaRPr lang="fa-IR">
              <a:cs typeface="B Zar" panose="00000400000000000000" pitchFamily="2" charset="-78"/>
            </a:endParaRPr>
          </a:p>
        </p:txBody>
      </p:sp>
    </p:spTree>
    <p:extLst>
      <p:ext uri="{BB962C8B-B14F-4D97-AF65-F5344CB8AC3E}">
        <p14:creationId xmlns:p14="http://schemas.microsoft.com/office/powerpoint/2010/main" val="12007432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بیشتر فکر  ها پس از هر جلسه  راه حل جویی قیاسی مستقیم با قضاوت  منطقی رد یم شود ممکن است هیچ از فکر ها به شکلی که مطرح شده قابل قبول نباشد ولی فرایند خلاقیت می تواند ادامه یابد و به اصطلاح یک یا چند فکر پرداخته شود تا یک فکر قابل قبول بدست آید. </a:t>
            </a:r>
            <a:endParaRPr lang="fa-IR">
              <a:cs typeface="B Zar" panose="00000400000000000000" pitchFamily="2" charset="-78"/>
            </a:endParaRPr>
          </a:p>
        </p:txBody>
      </p:sp>
      <p:sp>
        <p:nvSpPr>
          <p:cNvPr id="4" name="Flowchart: Process 3"/>
          <p:cNvSpPr/>
          <p:nvPr/>
        </p:nvSpPr>
        <p:spPr>
          <a:xfrm>
            <a:off x="838200" y="3615397"/>
            <a:ext cx="2560320"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فرایند خلاقیت</a:t>
            </a:r>
            <a:endParaRPr lang="fa-IR" b="1">
              <a:solidFill>
                <a:srgbClr val="FF0000"/>
              </a:solidFill>
            </a:endParaRPr>
          </a:p>
        </p:txBody>
      </p:sp>
    </p:spTree>
    <p:extLst>
      <p:ext uri="{BB962C8B-B14F-4D97-AF65-F5344CB8AC3E}">
        <p14:creationId xmlns:p14="http://schemas.microsoft.com/office/powerpoint/2010/main" val="23374759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لوله کشی قهوه با چای غیر عملی است ولی بیشتر سازمان ها با دادن قهوه با چای سر ساعات معین به کارکنان، زمان  کاری تلف شده را کاهش داده اند.   </a:t>
            </a:r>
            <a:endParaRPr lang="fa-IR">
              <a:cs typeface="B Zar" panose="00000400000000000000" pitchFamily="2" charset="-78"/>
            </a:endParaRPr>
          </a:p>
        </p:txBody>
      </p:sp>
    </p:spTree>
    <p:extLst>
      <p:ext uri="{BB962C8B-B14F-4D97-AF65-F5344CB8AC3E}">
        <p14:creationId xmlns:p14="http://schemas.microsoft.com/office/powerpoint/2010/main" val="27472660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راه حل جویی قیاسی مستقیم تلاشی است برای </a:t>
            </a:r>
            <a:r>
              <a:rPr lang="fa-IR" smtClean="0">
                <a:cs typeface="B Zar" panose="00000400000000000000" pitchFamily="2" charset="-78"/>
              </a:rPr>
              <a:t>طوفانی </a:t>
            </a:r>
            <a:r>
              <a:rPr lang="fa-IR" smtClean="0">
                <a:cs typeface="B Zar" panose="00000400000000000000" pitchFamily="2" charset="-78"/>
              </a:rPr>
              <a:t>ساختن سریع یک مساله، توسط مغزهای  گوناگون افراد گروه، ایده ها تراوش می کنند، این روش برای حل مسائل اداری، بازرگانی به ویژه هنگامی که واقعیت یابی  و تحلیل نتوانسته راه حلی ارائه کند جایگاهی می یابد . به طور کلی  این روش امکان می دهد تا اندیشه هایی که از قالب روش ممیزی آزادند. نگرشی تازه به مساله بیفکند که خود این به کار گرفتن روش معاشرت آزاد، اغلب ارزش </a:t>
            </a:r>
            <a:r>
              <a:rPr lang="fa-IR" smtClean="0">
                <a:cs typeface="B Zar" panose="00000400000000000000" pitchFamily="2" charset="-78"/>
              </a:rPr>
              <a:t>اش </a:t>
            </a:r>
            <a:r>
              <a:rPr lang="fa-IR" smtClean="0">
                <a:cs typeface="B Zar" panose="00000400000000000000" pitchFamily="2" charset="-78"/>
              </a:rPr>
              <a:t>به کار رفته را دارد.</a:t>
            </a:r>
            <a:endParaRPr lang="fa-IR">
              <a:cs typeface="B Zar" panose="00000400000000000000" pitchFamily="2" charset="-78"/>
            </a:endParaRPr>
          </a:p>
        </p:txBody>
      </p:sp>
      <p:sp>
        <p:nvSpPr>
          <p:cNvPr id="4" name="Flowchart: Process 3"/>
          <p:cNvSpPr/>
          <p:nvPr/>
        </p:nvSpPr>
        <p:spPr>
          <a:xfrm>
            <a:off x="838200" y="4262510"/>
            <a:ext cx="3263705"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واقعیت یابی  و تحلیل</a:t>
            </a:r>
            <a:endParaRPr lang="fa-IR" b="1">
              <a:solidFill>
                <a:srgbClr val="FF0000"/>
              </a:solidFill>
            </a:endParaRPr>
          </a:p>
        </p:txBody>
      </p:sp>
    </p:spTree>
    <p:extLst>
      <p:ext uri="{BB962C8B-B14F-4D97-AF65-F5344CB8AC3E}">
        <p14:creationId xmlns:p14="http://schemas.microsoft.com/office/powerpoint/2010/main" val="3371516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cs typeface="B Zar" panose="00000400000000000000" pitchFamily="2" charset="-78"/>
              </a:rPr>
              <a:t>خود را جای دیگران قرار دادن</a:t>
            </a:r>
            <a:endParaRPr lang="fa-IR" b="1">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منبع عالی یافن به اندیشه ها و راه حل های جدید و روش مبنی در امور  صرفا آن است که خود را به جای دیگران قرار دهیم  و خلاقانه  به نظر بپردازیم که اگر اهداف  و مشکلات و امکانات  گوناگونی را که وی دارد،  می داشتیم چه می کردیم؟</a:t>
            </a:r>
            <a:endParaRPr lang="fa-IR">
              <a:cs typeface="B Zar" panose="00000400000000000000" pitchFamily="2" charset="-78"/>
            </a:endParaRPr>
          </a:p>
        </p:txBody>
      </p:sp>
    </p:spTree>
    <p:extLst>
      <p:ext uri="{BB962C8B-B14F-4D97-AF65-F5344CB8AC3E}">
        <p14:creationId xmlns:p14="http://schemas.microsoft.com/office/powerpoint/2010/main" val="12264850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cs typeface="B Zar" panose="00000400000000000000" pitchFamily="2" charset="-78"/>
              </a:rPr>
              <a:t>12- استفاده از رویداد های پیش بینی شده</a:t>
            </a:r>
            <a:endParaRPr lang="fa-IR" b="1">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روش نسبت به فکر های مورد جست و جو از  رویداد  ها به عنوان سر نخ استفاده می شود. مشهور است که گاهی اوقات رخداد  غیر عادی  یا یک  حادثه  شگفت انگیز  ناگهانی موجب شروع فرایند طلاق در مسیر های  موثر شده است.  چنین حوادثی  به نظر می رسد  تغییر با زاویه  جدیدی به اندیشیدن  شخص می دهد تا مفری برای راه حل مورد نظر به دست آورد. </a:t>
            </a:r>
            <a:endParaRPr lang="fa-IR">
              <a:cs typeface="B Zar" panose="00000400000000000000" pitchFamily="2" charset="-78"/>
            </a:endParaRPr>
          </a:p>
        </p:txBody>
      </p:sp>
      <p:sp>
        <p:nvSpPr>
          <p:cNvPr id="4" name="Flowchart: Process 3"/>
          <p:cNvSpPr/>
          <p:nvPr/>
        </p:nvSpPr>
        <p:spPr>
          <a:xfrm>
            <a:off x="838200" y="4001294"/>
            <a:ext cx="2841674"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رخداد  غیر عادی</a:t>
            </a:r>
            <a:endParaRPr lang="fa-IR" b="1">
              <a:solidFill>
                <a:srgbClr val="FF0000"/>
              </a:solidFill>
            </a:endParaRPr>
          </a:p>
        </p:txBody>
      </p:sp>
    </p:spTree>
    <p:extLst>
      <p:ext uri="{BB962C8B-B14F-4D97-AF65-F5344CB8AC3E}">
        <p14:creationId xmlns:p14="http://schemas.microsoft.com/office/powerpoint/2010/main" val="9693289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برداشت از گزارشات و نامه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این روش می توان در بازه  مواردی  همچون : چیزهایی که کمک به بهبود  محصول می کند کسب اهداف  درک بهتر افراد و مفاهیم  برقراری روابط عمومی و مانند آن، به اطلاعات  و روش های جدیدی برای تصمیم گیری دست یافت. </a:t>
            </a:r>
          </a:p>
          <a:p>
            <a:pPr algn="just"/>
            <a:r>
              <a:rPr lang="fa-IR" smtClean="0">
                <a:cs typeface="B Zar" panose="00000400000000000000" pitchFamily="2" charset="-78"/>
              </a:rPr>
              <a:t>برای مثال  گزارش ذیل را رییس یک فروشگاه به مدیر فروش یک خرده فروشی بزرگ ارسال داشته است. </a:t>
            </a:r>
          </a:p>
        </p:txBody>
      </p:sp>
    </p:spTree>
    <p:extLst>
      <p:ext uri="{BB962C8B-B14F-4D97-AF65-F5344CB8AC3E}">
        <p14:creationId xmlns:p14="http://schemas.microsoft.com/office/powerpoint/2010/main" val="188909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بدیهی است که قدرت خلاقیت بشری در زمینه خاصی نموده است، بلکه به گواهی  تاریخ در عرصه کلیه فعالیت های خویش در طی قرون به نواوری و ابداع و عرضه و تکمیل آنچه بیشتر  نبوده دست  بازنده  است، برای مثال یکی از جالب </a:t>
            </a:r>
            <a:r>
              <a:rPr lang="fa-IR" smtClean="0">
                <a:cs typeface="B Zar" panose="00000400000000000000" pitchFamily="2" charset="-78"/>
              </a:rPr>
              <a:t>ترین </a:t>
            </a:r>
            <a:r>
              <a:rPr lang="fa-IR" smtClean="0">
                <a:cs typeface="B Zar" panose="00000400000000000000" pitchFamily="2" charset="-78"/>
              </a:rPr>
              <a:t>زمینه  </a:t>
            </a:r>
            <a:r>
              <a:rPr lang="fa-IR" smtClean="0">
                <a:cs typeface="B Zar" panose="00000400000000000000" pitchFamily="2" charset="-78"/>
              </a:rPr>
              <a:t>ها، </a:t>
            </a:r>
            <a:r>
              <a:rPr lang="fa-IR" smtClean="0">
                <a:cs typeface="B Zar" panose="00000400000000000000" pitchFamily="2" charset="-78"/>
              </a:rPr>
              <a:t>نوآوری </a:t>
            </a:r>
            <a:r>
              <a:rPr lang="fa-IR" smtClean="0">
                <a:cs typeface="B Zar" panose="00000400000000000000" pitchFamily="2" charset="-78"/>
              </a:rPr>
              <a:t>و </a:t>
            </a:r>
            <a:r>
              <a:rPr lang="fa-IR" smtClean="0">
                <a:cs typeface="B Zar" panose="00000400000000000000" pitchFamily="2" charset="-78"/>
              </a:rPr>
              <a:t>ابداع و عرضه و تکمیل </a:t>
            </a:r>
            <a:r>
              <a:rPr lang="fa-IR" smtClean="0">
                <a:cs typeface="B Zar" panose="00000400000000000000" pitchFamily="2" charset="-78"/>
              </a:rPr>
              <a:t>آدست </a:t>
            </a:r>
            <a:r>
              <a:rPr lang="fa-IR" smtClean="0">
                <a:cs typeface="B Zar" panose="00000400000000000000" pitchFamily="2" charset="-78"/>
              </a:rPr>
              <a:t>بازنده  است،  برای مثال یکی از جالب ترین این زمینه  ها، نوآوری  بشر در ایجاد زبان است. بر این </a:t>
            </a:r>
            <a:r>
              <a:rPr lang="fa-IR" smtClean="0">
                <a:cs typeface="B Zar" panose="00000400000000000000" pitchFamily="2" charset="-78"/>
              </a:rPr>
              <a:t>آدمی </a:t>
            </a:r>
            <a:r>
              <a:rPr lang="fa-IR" smtClean="0">
                <a:cs typeface="B Zar" panose="00000400000000000000" pitchFamily="2" charset="-78"/>
              </a:rPr>
              <a:t>چگونه به سخن گفتن رسید؟ </a:t>
            </a:r>
            <a:endParaRPr lang="fa-IR">
              <a:cs typeface="B Zar" panose="00000400000000000000" pitchFamily="2" charset="-78"/>
            </a:endParaRPr>
          </a:p>
        </p:txBody>
      </p:sp>
      <p:sp>
        <p:nvSpPr>
          <p:cNvPr id="4" name="Flowchart: Process 3"/>
          <p:cNvSpPr/>
          <p:nvPr/>
        </p:nvSpPr>
        <p:spPr>
          <a:xfrm>
            <a:off x="838200" y="4445391"/>
            <a:ext cx="2489981"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نواوری</a:t>
            </a:r>
            <a:endParaRPr lang="fa-IR" b="1">
              <a:solidFill>
                <a:srgbClr val="FF0000"/>
              </a:solidFill>
            </a:endParaRPr>
          </a:p>
        </p:txBody>
      </p:sp>
    </p:spTree>
    <p:extLst>
      <p:ext uri="{BB962C8B-B14F-4D97-AF65-F5344CB8AC3E}">
        <p14:creationId xmlns:p14="http://schemas.microsoft.com/office/powerpoint/2010/main" val="8107293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به نظر من، بزرگترین مساله در واحد فروش رنگ آموزش  کارکنان ان درباره چگونه فروختن رنگ است. زیرا در حال حاضر غالبا « مورد مصرف رنگ  در سفر گرفته نمی شود، به مشتری  اجازه داده می شود تا رنگ ارزان  برای قسمت های بیرونی ساختمان بخرد در حالی که می دانیم  این رنگ مناسب نیست. از طرفی تنها معدودی از فروشنگدان می دانند سطحی که قرار است رنگ شود باید تمیز، صاف و عاری از پیوسته رنگ های قدیمی باشد. </a:t>
            </a:r>
          </a:p>
          <a:p>
            <a:endParaRPr lang="fa-IR"/>
          </a:p>
        </p:txBody>
      </p:sp>
    </p:spTree>
    <p:extLst>
      <p:ext uri="{BB962C8B-B14F-4D97-AF65-F5344CB8AC3E}">
        <p14:creationId xmlns:p14="http://schemas.microsoft.com/office/powerpoint/2010/main" val="28739073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دیگر این که چگونگی نگهداری از سطح رنگ شده را به مشتریان نمی گوییم. زیرا نمی دانیم چه بگوییم، تردید  دارم کسی از فروشندگان بداند که اجزای تشکیل دهنده  رنگ چیست؟ یا چگونه برای مشتری توضیح دهد که چرا یک نوع  رنگ خوب کم و بیش گرانتر از سایر رنگ هاست. </a:t>
            </a:r>
            <a:endParaRPr lang="fa-IR">
              <a:cs typeface="B Zar" panose="00000400000000000000" pitchFamily="2" charset="-78"/>
            </a:endParaRPr>
          </a:p>
        </p:txBody>
      </p:sp>
    </p:spTree>
    <p:extLst>
      <p:ext uri="{BB962C8B-B14F-4D97-AF65-F5344CB8AC3E}">
        <p14:creationId xmlns:p14="http://schemas.microsoft.com/office/powerpoint/2010/main" val="11304141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خواندن این گزارش مدیر ممک است برداشت کند که فروشندگان بخش های مختلف فروشگاه بهتر است در مورد ویژگی های محصولمورد فروش خود در زمینه های مانند نوع جنس، کیفیت هر یک معرفی جنس منطبق بر نیاز مشتری، روش مصرف  و نگهداری آن و از این قبیل آموزش ببینند. اگر چه تفسیر گزارشات آسان است ولی این کار  به ذهن ساز و نیز و نوجویی نیازمند است. </a:t>
            </a:r>
            <a:endParaRPr lang="fa-IR">
              <a:cs typeface="B Zar" panose="00000400000000000000" pitchFamily="2" charset="-78"/>
            </a:endParaRPr>
          </a:p>
        </p:txBody>
      </p:sp>
    </p:spTree>
    <p:extLst>
      <p:ext uri="{BB962C8B-B14F-4D97-AF65-F5344CB8AC3E}">
        <p14:creationId xmlns:p14="http://schemas.microsoft.com/office/powerpoint/2010/main" val="41432374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9- راه حل جویی قیاسی غیر مستقیم</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نظریه که در ابتدا  که در ابتدا به فن گردان مشهور بوده است. ابتدا  توسط ویلیام جی گردان ایجاد شد و بعد ها تعدیل شده و به نام سینکتیکس شناخته شد. در این روش به علت افرادی انتخاب می شوند که با مساله متناسب باشند. این مساله  ممکن است مربوط به کار سازمان باشد. </a:t>
            </a:r>
            <a:endParaRPr lang="fa-IR">
              <a:cs typeface="B Zar" panose="00000400000000000000" pitchFamily="2" charset="-78"/>
            </a:endParaRPr>
          </a:p>
        </p:txBody>
      </p:sp>
    </p:spTree>
    <p:extLst>
      <p:ext uri="{BB962C8B-B14F-4D97-AF65-F5344CB8AC3E}">
        <p14:creationId xmlns:p14="http://schemas.microsoft.com/office/powerpoint/2010/main" val="3973885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رهبر گروه، نقش حیاتی در این روش ایفا می کند در واقع تنها رهبر گروه می داند ماهیت خاص مساله </a:t>
            </a:r>
            <a:r>
              <a:rPr lang="fa-IR" smtClean="0">
                <a:cs typeface="B Zar" panose="00000400000000000000" pitchFamily="2" charset="-78"/>
              </a:rPr>
              <a:t>چیست، </a:t>
            </a:r>
            <a:r>
              <a:rPr lang="fa-IR" smtClean="0">
                <a:cs typeface="B Zar" panose="00000400000000000000" pitchFamily="2" charset="-78"/>
              </a:rPr>
              <a:t>مساله واقعی و معینی  مطرح نمی شود. بلکه  یک مساله کلی تر که در ارتباط با مساله خاص است مطرح می گردد. </a:t>
            </a:r>
            <a:endParaRPr lang="fa-IR">
              <a:cs typeface="B Zar" panose="00000400000000000000" pitchFamily="2" charset="-78"/>
            </a:endParaRPr>
          </a:p>
        </p:txBody>
      </p:sp>
      <p:sp>
        <p:nvSpPr>
          <p:cNvPr id="4" name="Flowchart: Process 3"/>
          <p:cNvSpPr/>
          <p:nvPr/>
        </p:nvSpPr>
        <p:spPr>
          <a:xfrm>
            <a:off x="1477108" y="3460652"/>
            <a:ext cx="3108960"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رهبر گروه</a:t>
            </a:r>
            <a:endParaRPr lang="fa-IR" b="1">
              <a:solidFill>
                <a:srgbClr val="FF0000"/>
              </a:solidFill>
            </a:endParaRPr>
          </a:p>
        </p:txBody>
      </p:sp>
    </p:spTree>
    <p:extLst>
      <p:ext uri="{BB962C8B-B14F-4D97-AF65-F5344CB8AC3E}">
        <p14:creationId xmlns:p14="http://schemas.microsoft.com/office/powerpoint/2010/main" val="3350245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راه حل  جویی قیاسی مستقیم  </a:t>
            </a:r>
            <a:r>
              <a:rPr lang="fa-IR" smtClean="0">
                <a:cs typeface="B Zar" panose="00000400000000000000" pitchFamily="2" charset="-78"/>
              </a:rPr>
              <a:t>دوره های زمانی کوتاهی صرف می کند  و تاکیدش را بر زیاد بودن  مقدار فکر ها قرار  می دهد. </a:t>
            </a:r>
            <a:endParaRPr lang="fa-IR">
              <a:cs typeface="B Zar" panose="00000400000000000000" pitchFamily="2" charset="-78"/>
            </a:endParaRPr>
          </a:p>
        </p:txBody>
      </p:sp>
    </p:spTree>
    <p:extLst>
      <p:ext uri="{BB962C8B-B14F-4D97-AF65-F5344CB8AC3E}">
        <p14:creationId xmlns:p14="http://schemas.microsoft.com/office/powerpoint/2010/main" val="40303928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14- فن داده/ باز داده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روش فرد از تحلیل و بررسی باز داده  یا نتایج شروع کرده از آن پس </a:t>
            </a:r>
            <a:r>
              <a:rPr lang="fa-IR" smtClean="0">
                <a:cs typeface="B Zar" panose="00000400000000000000" pitchFamily="2" charset="-78"/>
              </a:rPr>
              <a:t>داده </a:t>
            </a:r>
            <a:r>
              <a:rPr lang="fa-IR" smtClean="0">
                <a:cs typeface="B Zar" panose="00000400000000000000" pitchFamily="2" charset="-78"/>
              </a:rPr>
              <a:t>ها یا منابع موجود را برای به سدت آوردن باز داده، فهرست می کند و در مرحله بعد راه های ممکن برای تبدیل منابع موجود به بازداده مطلوب  را مورد بررسی قرار می دهد. </a:t>
            </a:r>
            <a:endParaRPr lang="fa-IR">
              <a:cs typeface="B Zar" panose="00000400000000000000" pitchFamily="2" charset="-78"/>
            </a:endParaRPr>
          </a:p>
        </p:txBody>
      </p:sp>
      <p:sp>
        <p:nvSpPr>
          <p:cNvPr id="4" name="Flowchart: Process 3"/>
          <p:cNvSpPr/>
          <p:nvPr/>
        </p:nvSpPr>
        <p:spPr>
          <a:xfrm>
            <a:off x="703384" y="3502855"/>
            <a:ext cx="3151163" cy="15474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تحلیل و بررسی</a:t>
            </a:r>
            <a:endParaRPr lang="fa-IR" b="1">
              <a:solidFill>
                <a:srgbClr val="FF0000"/>
              </a:solidFill>
            </a:endParaRPr>
          </a:p>
        </p:txBody>
      </p:sp>
    </p:spTree>
    <p:extLst>
      <p:ext uri="{BB962C8B-B14F-4D97-AF65-F5344CB8AC3E}">
        <p14:creationId xmlns:p14="http://schemas.microsoft.com/office/powerpoint/2010/main" val="2976288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ترتیب خلاقیت: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این تصورند که هر کسی که مراحل فرایند خلاقیت را نفی  می کند. می تواند فرد خلاق باشد.  ولی </a:t>
            </a:r>
            <a:r>
              <a:rPr lang="fa-IR" smtClean="0">
                <a:cs typeface="B Zar" panose="00000400000000000000" pitchFamily="2" charset="-78"/>
              </a:rPr>
              <a:t>تجارب </a:t>
            </a:r>
            <a:r>
              <a:rPr lang="fa-IR" smtClean="0">
                <a:cs typeface="B Zar" panose="00000400000000000000" pitchFamily="2" charset="-78"/>
              </a:rPr>
              <a:t>اجتماعی نشان می دهد که بعضی از افراد  در سازمان ها خلاق تر از دیگران هستند . چرا؟</a:t>
            </a:r>
          </a:p>
          <a:p>
            <a:pPr algn="just"/>
            <a:r>
              <a:rPr lang="fa-IR" smtClean="0">
                <a:cs typeface="B Zar" panose="00000400000000000000" pitchFamily="2" charset="-78"/>
              </a:rPr>
              <a:t>شاید یکی از علت ها این باشد که سازمان ها می توانند مشوق با بازدارنده خلاقیت افراد بشد، به هر حال راه های عمده ای که می تواند محرک خلاقیت باشد عبارتند از:</a:t>
            </a:r>
            <a:endParaRPr lang="fa-IR">
              <a:cs typeface="B Zar" panose="00000400000000000000" pitchFamily="2" charset="-78"/>
            </a:endParaRPr>
          </a:p>
        </p:txBody>
      </p:sp>
      <p:sp>
        <p:nvSpPr>
          <p:cNvPr id="4" name="Flowchart: Process 3"/>
          <p:cNvSpPr/>
          <p:nvPr/>
        </p:nvSpPr>
        <p:spPr>
          <a:xfrm>
            <a:off x="838200" y="4234376"/>
            <a:ext cx="3165231"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مراحل فرایند خلاقیت</a:t>
            </a:r>
            <a:endParaRPr lang="fa-IR" b="1">
              <a:solidFill>
                <a:srgbClr val="FF0000"/>
              </a:solidFill>
            </a:endParaRPr>
          </a:p>
        </p:txBody>
      </p:sp>
    </p:spTree>
    <p:extLst>
      <p:ext uri="{BB962C8B-B14F-4D97-AF65-F5344CB8AC3E}">
        <p14:creationId xmlns:p14="http://schemas.microsoft.com/office/powerpoint/2010/main" val="33045970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بدان معنانیست که هر فکر خلاقی باید مورد قبول قرار گیرد و توسط سازمان  به کار گرفه شود. بلکه بدین معنی است که هر فکری باید به طور جدی مورد دقت و تحلیل  قرار گیرد،  و در صورت به کار گرفته نشدن، دلیل رد ان به دقت برای پیشنهاد دهنده ، تشریح گردد. اظهاراتی نظیر  «هرگز عملی نیست»  یا « ما ین فکر را ده سال پیش آزمایش گردیم و موفق نشود، کافی نیست. این گونه اظهارات  دلیل بر آن است که مدیریت به طور جدی بر پیشنهاد توجه نکرده است. </a:t>
            </a:r>
            <a:endParaRPr lang="fa-IR">
              <a:cs typeface="B Zar" panose="00000400000000000000" pitchFamily="2" charset="-78"/>
            </a:endParaRPr>
          </a:p>
        </p:txBody>
      </p:sp>
    </p:spTree>
    <p:extLst>
      <p:ext uri="{BB962C8B-B14F-4D97-AF65-F5344CB8AC3E}">
        <p14:creationId xmlns:p14="http://schemas.microsoft.com/office/powerpoint/2010/main" val="23869446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دادن وقت برای خلاقیت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موضوعات انحرافی (غیر اصلی) محیط کار، اغلب  مدیران و کارکنان را از خلاق بودن باز می دارند. برخورد با مسائل فوری و فوتی ممکن است بیشتر وقت روزانه فرد را بگیرد، اغلب فرصتی که باقی می ماند، یا اندک است، یا هیچ فرصتی برای تفکر خلاق  نمی ماند. </a:t>
            </a:r>
            <a:endParaRPr lang="fa-IR">
              <a:cs typeface="B Zar" panose="00000400000000000000" pitchFamily="2" charset="-78"/>
            </a:endParaRPr>
          </a:p>
        </p:txBody>
      </p:sp>
      <p:sp>
        <p:nvSpPr>
          <p:cNvPr id="4" name="Flowchart: Process 3"/>
          <p:cNvSpPr/>
          <p:nvPr/>
        </p:nvSpPr>
        <p:spPr>
          <a:xfrm>
            <a:off x="1322363" y="4001294"/>
            <a:ext cx="3334043"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موضوعات انحرافی</a:t>
            </a:r>
            <a:endParaRPr lang="fa-IR" b="1">
              <a:solidFill>
                <a:srgbClr val="FF0000"/>
              </a:solidFill>
            </a:endParaRPr>
          </a:p>
        </p:txBody>
      </p:sp>
    </p:spTree>
    <p:extLst>
      <p:ext uri="{BB962C8B-B14F-4D97-AF65-F5344CB8AC3E}">
        <p14:creationId xmlns:p14="http://schemas.microsoft.com/office/powerpoint/2010/main" val="64146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برای سوال فوق پاسخ های متنوعی  ارائه گشته  است، پاسخ درست هر چه باشد بی شک در بر گیرنده  این واقعیت است که بشر روزی اندام  به تعیین قرارداد است که قبلا ذهن برای بیان آن  واژه ای نداشت،  و امروزه انباشتگی  ذهن ما از نام ها و واژه ها  داخل نوآوری  و خلاقیت گذشتگانی است که رنج تعیین لفظها  را برای مفاهیم ذهنی بر خود </a:t>
            </a:r>
            <a:r>
              <a:rPr lang="fa-IR" smtClean="0">
                <a:cs typeface="B Zar" panose="00000400000000000000" pitchFamily="2" charset="-78"/>
              </a:rPr>
              <a:t>همواره  </a:t>
            </a:r>
            <a:r>
              <a:rPr lang="fa-IR">
                <a:cs typeface="B Zar" panose="00000400000000000000" pitchFamily="2" charset="-78"/>
              </a:rPr>
              <a:t>نموده اند- اینک این پرسش بجاست که چرا بشر تنها در کاروان  حیات قادر به خلاقیت به معنای ابداع می باشد؟ </a:t>
            </a:r>
          </a:p>
          <a:p>
            <a:endParaRPr lang="fa-IR"/>
          </a:p>
        </p:txBody>
      </p:sp>
      <p:sp>
        <p:nvSpPr>
          <p:cNvPr id="4" name="Flowchart: Process 3"/>
          <p:cNvSpPr/>
          <p:nvPr/>
        </p:nvSpPr>
        <p:spPr>
          <a:xfrm>
            <a:off x="838200" y="4549934"/>
            <a:ext cx="2715065"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ابداع </a:t>
            </a:r>
            <a:endParaRPr lang="fa-IR" b="1">
              <a:solidFill>
                <a:srgbClr val="FF0000"/>
              </a:solidFill>
            </a:endParaRPr>
          </a:p>
        </p:txBody>
      </p:sp>
      <p:sp>
        <p:nvSpPr>
          <p:cNvPr id="5" name="Flowchart: Process 4"/>
          <p:cNvSpPr/>
          <p:nvPr/>
        </p:nvSpPr>
        <p:spPr>
          <a:xfrm>
            <a:off x="5923128" y="4367284"/>
            <a:ext cx="4558353" cy="12658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نوآوری  و خلاقیت</a:t>
            </a:r>
            <a:endParaRPr lang="fa-IR" b="1">
              <a:solidFill>
                <a:srgbClr val="FF0000"/>
              </a:solidFill>
            </a:endParaRPr>
          </a:p>
        </p:txBody>
      </p:sp>
    </p:spTree>
    <p:extLst>
      <p:ext uri="{BB962C8B-B14F-4D97-AF65-F5344CB8AC3E}">
        <p14:creationId xmlns:p14="http://schemas.microsoft.com/office/powerpoint/2010/main" val="343708353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مبارزه  با این مساله بعضی از شرکت ها در هر روز مدت زمانی را به جهت اندیشیدن و خلاقیت افراد کنار می گذارند. در هر روز یک یا چند ساعتی فرصت داشتن ، برای تمرکز بر روی مسائل  و ارائه راه حل  برای آنها به مدیران  امکان می دهد تا به تفحص افکار جدید بپردازند. مادامی  که مدیران در دفترشان به تفکر، تدبیر مشغولند. باید سعی شود تا چیزی موجب گسستگی افکارشان نشود و کسی مزاحمشان نگردد. </a:t>
            </a:r>
            <a:endParaRPr lang="fa-IR">
              <a:cs typeface="B Zar" panose="00000400000000000000" pitchFamily="2" charset="-78"/>
            </a:endParaRPr>
          </a:p>
        </p:txBody>
      </p:sp>
      <p:sp>
        <p:nvSpPr>
          <p:cNvPr id="4" name="Flowchart: Process 3"/>
          <p:cNvSpPr/>
          <p:nvPr/>
        </p:nvSpPr>
        <p:spPr>
          <a:xfrm>
            <a:off x="1322363" y="3868615"/>
            <a:ext cx="3151163"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تفحص افکار جدید</a:t>
            </a:r>
            <a:endParaRPr lang="fa-IR" b="1">
              <a:solidFill>
                <a:srgbClr val="FF0000"/>
              </a:solidFill>
            </a:endParaRPr>
          </a:p>
        </p:txBody>
      </p:sp>
    </p:spTree>
    <p:extLst>
      <p:ext uri="{BB962C8B-B14F-4D97-AF65-F5344CB8AC3E}">
        <p14:creationId xmlns:p14="http://schemas.microsoft.com/office/powerpoint/2010/main" val="34461466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بعضی از شرکت ها برای این منظور، دفتر مخصوصی را به هر یک از کارکنانی که شایستگی لازم را داشته باشند. اختصاص می دهد. این دفتر به گونه ای  طراحی با  انتخاب می شود که مزاحمت ها به حداقل برسد. </a:t>
            </a:r>
            <a:endParaRPr lang="fa-IR">
              <a:cs typeface="B Zar" panose="00000400000000000000" pitchFamily="2" charset="-78"/>
            </a:endParaRPr>
          </a:p>
        </p:txBody>
      </p:sp>
    </p:spTree>
    <p:extLst>
      <p:ext uri="{BB962C8B-B14F-4D97-AF65-F5344CB8AC3E}">
        <p14:creationId xmlns:p14="http://schemas.microsoft.com/office/powerpoint/2010/main" val="5692840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همه سازمان ها از این روش پیروی نمی کنند سازمانی  ممکن است وقت یا جای مخصوصی را برای خلاقیت اختصاص بدهد،  ولی افراد را به برنامه ریزی در کار خود برای یافتن فرصت جهت تفکر خلاق تشویق کند. </a:t>
            </a:r>
          </a:p>
          <a:p>
            <a:pPr algn="just"/>
            <a:r>
              <a:rPr lang="fa-IR" smtClean="0">
                <a:cs typeface="B Zar" panose="00000400000000000000" pitchFamily="2" charset="-78"/>
              </a:rPr>
              <a:t>ضمن این که به مسائل روزمره باید پرداخت ولیاغلب ارزش  دارد حداقل به بعضی از افراد سازمان برای خلاق بودن فرصت داده شود. </a:t>
            </a:r>
            <a:endParaRPr lang="fa-IR">
              <a:cs typeface="B Zar" panose="00000400000000000000" pitchFamily="2" charset="-78"/>
            </a:endParaRPr>
          </a:p>
        </p:txBody>
      </p:sp>
      <p:sp>
        <p:nvSpPr>
          <p:cNvPr id="4" name="Flowchart: Process 3"/>
          <p:cNvSpPr/>
          <p:nvPr/>
        </p:nvSpPr>
        <p:spPr>
          <a:xfrm>
            <a:off x="838200" y="4164037"/>
            <a:ext cx="1941342" cy="13160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تفکر خلاق</a:t>
            </a:r>
            <a:endParaRPr lang="fa-IR" b="1">
              <a:solidFill>
                <a:srgbClr val="FF0000"/>
              </a:solidFill>
            </a:endParaRPr>
          </a:p>
        </p:txBody>
      </p:sp>
    </p:spTree>
    <p:extLst>
      <p:ext uri="{BB962C8B-B14F-4D97-AF65-F5344CB8AC3E}">
        <p14:creationId xmlns:p14="http://schemas.microsoft.com/office/powerpoint/2010/main" val="8450729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برقراری </a:t>
            </a:r>
            <a:r>
              <a:rPr lang="fa-IR" b="1">
                <a:solidFill>
                  <a:srgbClr val="FF0000"/>
                </a:solidFill>
                <a:cs typeface="B Zar" panose="00000400000000000000" pitchFamily="2" charset="-78"/>
              </a:rPr>
              <a:t>سیستم پیشنهادات </a:t>
            </a: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روش </a:t>
            </a:r>
            <a:r>
              <a:rPr lang="fa-IR" smtClean="0">
                <a:cs typeface="B Zar" panose="00000400000000000000" pitchFamily="2" charset="-78"/>
              </a:rPr>
              <a:t>های ترکیب </a:t>
            </a:r>
            <a:r>
              <a:rPr lang="fa-IR" smtClean="0">
                <a:cs typeface="B Zar" panose="00000400000000000000" pitchFamily="2" charset="-78"/>
              </a:rPr>
              <a:t>خلاقیت ، برقراری سیستم دریافت پیشنهادات  است. بدین ترتیب روشی برای ارائه پیشنهادات  فراهم می شود. برای مثال صندوق پیشنهادات  را می توان در هر واحدی قرار دارد. فرم مخصوص دریافت نظرات پیشنهادات را تهیه کرد و جایزه ای نقدی با تقدیر نامه ای برای پیشنهادات مفید و سازنده در نظر گرفت. ولی صرف دادن پاداش کافی نیست. کارکنان باید اعتقاد پیدا کنند که مدیریت واقعا به ایده های آنان ئنیاز دارد و لازمه ایجاد چنین اعتقادی رد کارکنان  این است که مدیر هر پیشنهادی را به طور  جدی مورد بررسی قرار دهد. و اگر فکری پذیرفته نشد علت ان را برای صاحب فکر و پیشنهاد دهنده آن توضیح دهد. </a:t>
            </a:r>
            <a:endParaRPr lang="fa-IR">
              <a:cs typeface="B Zar" panose="00000400000000000000" pitchFamily="2" charset="-78"/>
            </a:endParaRPr>
          </a:p>
        </p:txBody>
      </p:sp>
      <p:sp>
        <p:nvSpPr>
          <p:cNvPr id="4" name="Flowchart: Process 3"/>
          <p:cNvSpPr/>
          <p:nvPr/>
        </p:nvSpPr>
        <p:spPr>
          <a:xfrm>
            <a:off x="1983545" y="4740812"/>
            <a:ext cx="2799470"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ترکیب خلاقیت</a:t>
            </a:r>
            <a:endParaRPr lang="fa-IR" b="1">
              <a:solidFill>
                <a:srgbClr val="FF0000"/>
              </a:solidFill>
            </a:endParaRPr>
          </a:p>
        </p:txBody>
      </p:sp>
    </p:spTree>
    <p:extLst>
      <p:ext uri="{BB962C8B-B14F-4D97-AF65-F5344CB8AC3E}">
        <p14:creationId xmlns:p14="http://schemas.microsoft.com/office/powerpoint/2010/main" val="20276601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ایجاد واحد مخصوص خلاقیت</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گاهی گروه خاصی از کارکنان برای نوآوری و خلاقیت استخدام می شوند. و در بعضی ااز سازمان ها واحد انان را تحقیق و </a:t>
            </a:r>
            <a:r>
              <a:rPr lang="fa-IR" smtClean="0">
                <a:cs typeface="B Zar" panose="00000400000000000000" pitchFamily="2" charset="-78"/>
              </a:rPr>
              <a:t>توسعه </a:t>
            </a:r>
            <a:r>
              <a:rPr lang="fa-IR" smtClean="0">
                <a:cs typeface="B Zar" panose="00000400000000000000" pitchFamily="2" charset="-78"/>
              </a:rPr>
              <a:t>می نامند.  این گونه واحد ها وقتشان را صرف یافتن ایده های  جدید برای ارائه خدما یا ساختن محصول  می کنند و گاهی تحقیق  محقق انجام می دهند. این گونه تحقیقات برای پیشرفت دانش، بدون تلاش  برای یافتن کاربرد فوری آن صورت می گیرد البته بعد ها این اندیشه های محض می تواند  جنبه کاربردی بیابد. ولی امروزه تحقیقات کاربردی  بیشتر معمول  و مورد توجه است. </a:t>
            </a:r>
            <a:endParaRPr lang="fa-IR">
              <a:cs typeface="B Zar" panose="00000400000000000000" pitchFamily="2" charset="-78"/>
            </a:endParaRPr>
          </a:p>
        </p:txBody>
      </p:sp>
      <p:sp>
        <p:nvSpPr>
          <p:cNvPr id="4" name="Flowchart: Process 3"/>
          <p:cNvSpPr/>
          <p:nvPr/>
        </p:nvSpPr>
        <p:spPr>
          <a:xfrm>
            <a:off x="838200" y="4135902"/>
            <a:ext cx="3305908" cy="13645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نوآوری و خلاقیت</a:t>
            </a:r>
            <a:endParaRPr lang="fa-IR" b="1">
              <a:solidFill>
                <a:srgbClr val="FF0000"/>
              </a:solidFill>
            </a:endParaRPr>
          </a:p>
        </p:txBody>
      </p:sp>
    </p:spTree>
    <p:extLst>
      <p:ext uri="{BB962C8B-B14F-4D97-AF65-F5344CB8AC3E}">
        <p14:creationId xmlns:p14="http://schemas.microsoft.com/office/powerpoint/2010/main" val="280366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خداوند در قرآن برای شناخت «</a:t>
            </a:r>
            <a:r>
              <a:rPr lang="fa-IR" b="1" smtClean="0">
                <a:solidFill>
                  <a:srgbClr val="FF0000"/>
                </a:solidFill>
                <a:cs typeface="B Zar" panose="00000400000000000000" pitchFamily="2" charset="-78"/>
              </a:rPr>
              <a:t>خویش</a:t>
            </a:r>
            <a:r>
              <a:rPr lang="fa-IR" smtClean="0">
                <a:cs typeface="B Zar" panose="00000400000000000000" pitchFamily="2" charset="-78"/>
              </a:rPr>
              <a:t>» و </a:t>
            </a:r>
            <a:r>
              <a:rPr lang="fa-IR" b="1" smtClean="0">
                <a:solidFill>
                  <a:srgbClr val="FF0000"/>
                </a:solidFill>
                <a:cs typeface="B Zar" panose="00000400000000000000" pitchFamily="2" charset="-78"/>
              </a:rPr>
              <a:t>«هستی</a:t>
            </a:r>
            <a:r>
              <a:rPr lang="fa-IR" smtClean="0">
                <a:cs typeface="B Zar" panose="00000400000000000000" pitchFamily="2" charset="-78"/>
              </a:rPr>
              <a:t>» انسان را دعوت به تدبیر در آیات خویش می کند: آیات و نشانه هایی که از کوچکترین ذره تا اجرام آسمانی و کهکشان ها، همه  مظهر  آن قدرت خلاقیت خلاق ازلی هستند که به زیباترین  و نیکوترین  وجه  بر اندام نیستی، خلعت هستی پوشانده  و به آن لذت  بودن را انجام کرده است. </a:t>
            </a:r>
            <a:r>
              <a:rPr lang="fa-IR" smtClean="0">
                <a:cs typeface="B Zar" panose="00000400000000000000" pitchFamily="2" charset="-78"/>
              </a:rPr>
              <a:t>تکرار </a:t>
            </a:r>
            <a:r>
              <a:rPr lang="fa-IR" smtClean="0">
                <a:cs typeface="B Zar" panose="00000400000000000000" pitchFamily="2" charset="-78"/>
              </a:rPr>
              <a:t>و تسبیح  تکوینی ذره ذره اجرایش غلغلی در گردونه حیات  فرا فکنده است:</a:t>
            </a:r>
            <a:endParaRPr lang="fa-IR">
              <a:cs typeface="B Zar" panose="00000400000000000000" pitchFamily="2" charset="-78"/>
            </a:endParaRPr>
          </a:p>
        </p:txBody>
      </p:sp>
    </p:spTree>
    <p:extLst>
      <p:ext uri="{BB962C8B-B14F-4D97-AF65-F5344CB8AC3E}">
        <p14:creationId xmlns:p14="http://schemas.microsoft.com/office/powerpoint/2010/main" val="2766741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5858</Words>
  <Application>Microsoft Office PowerPoint</Application>
  <PresentationFormat>Widescreen</PresentationFormat>
  <Paragraphs>197</Paragraphs>
  <Slides>84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Arial</vt:lpstr>
      <vt:lpstr>B Zar</vt:lpstr>
      <vt:lpstr>Calibri</vt:lpstr>
      <vt:lpstr>Calibri Light</vt:lpstr>
      <vt:lpstr>Times New Roman</vt:lpstr>
      <vt:lpstr>Office Theme</vt:lpstr>
      <vt:lpstr>عنوان مقاله: نوآوری در مدیریت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تعریف خلاقیت</vt:lpstr>
      <vt:lpstr>اهمیت خلاقیت</vt:lpstr>
      <vt:lpstr>PowerPoint Presentation</vt:lpstr>
      <vt:lpstr>PowerPoint Presentation</vt:lpstr>
      <vt:lpstr>PowerPoint Presentation</vt:lpstr>
      <vt:lpstr>دادن وقت برای خلاقیت</vt:lpstr>
      <vt:lpstr>PowerPoint Presentation</vt:lpstr>
      <vt:lpstr>PowerPoint Presentation</vt:lpstr>
      <vt:lpstr>PowerPoint Presentation</vt:lpstr>
      <vt:lpstr>برداشت از گزارشات و داده ها</vt:lpstr>
      <vt:lpstr>PowerPoint Presentation</vt:lpstr>
      <vt:lpstr>PowerPoint Presentation</vt:lpstr>
      <vt:lpstr>PowerPoint Presentation</vt:lpstr>
      <vt:lpstr>فن داده/ باز داده</vt:lpstr>
      <vt:lpstr>ترغیب خلاقیت</vt:lpstr>
      <vt:lpstr>1- فضای خلاق</vt:lpstr>
      <vt:lpstr>PowerPoint Presentation</vt:lpstr>
      <vt:lpstr>PowerPoint Presentation</vt:lpstr>
      <vt:lpstr>PowerPoint Presentation</vt:lpstr>
      <vt:lpstr>PowerPoint Presentation</vt:lpstr>
      <vt:lpstr>PowerPoint Presentation</vt:lpstr>
      <vt:lpstr>PowerPoint Presentation</vt:lpstr>
      <vt:lpstr>فضای خلاق</vt:lpstr>
      <vt:lpstr>PowerPoint Presentation</vt:lpstr>
      <vt:lpstr>PowerPoint Presentation</vt:lpstr>
      <vt:lpstr>PowerPoint Presentation</vt:lpstr>
      <vt:lpstr>3- به کار گیری حس کنجکاوی و توان پرسیدن </vt:lpstr>
      <vt:lpstr>PowerPoint Presentation</vt:lpstr>
      <vt:lpstr>4- استفاده از روابط میان افکار</vt:lpstr>
      <vt:lpstr>PowerPoint Presentation</vt:lpstr>
      <vt:lpstr>PowerPoint Presentation</vt:lpstr>
      <vt:lpstr>5- تغییر شکل وضع موجود</vt:lpstr>
      <vt:lpstr>الف- ترتیب مجدد</vt:lpstr>
      <vt:lpstr>PowerPoint Presentation</vt:lpstr>
      <vt:lpstr>افزودن و کاستن</vt:lpstr>
      <vt:lpstr>PowerPoint Presentation</vt:lpstr>
      <vt:lpstr>برای مثال:</vt:lpstr>
      <vt:lpstr>فهرست ویژگی ها</vt:lpstr>
      <vt:lpstr>تحلیل شیکه: </vt:lpstr>
      <vt:lpstr>PowerPoint Presentation</vt:lpstr>
      <vt:lpstr>PowerPoint Presentation</vt:lpstr>
      <vt:lpstr>PowerPoint Presentation</vt:lpstr>
      <vt:lpstr>8- راه حل جویی قیاسی مستقیم</vt:lpstr>
      <vt:lpstr>PowerPoint Presentation</vt:lpstr>
      <vt:lpstr>PowerPoint Presentation</vt:lpstr>
      <vt:lpstr>PowerPoint Presentation</vt:lpstr>
      <vt:lpstr>PowerPoint Presentation</vt:lpstr>
      <vt:lpstr>روش راه حل جویی قیاسی رقابتی مستقیم</vt:lpstr>
      <vt:lpstr>PowerPoint Presentation</vt:lpstr>
      <vt:lpstr>PowerPoint Presentation</vt:lpstr>
      <vt:lpstr>PowerPoint Presentation</vt:lpstr>
      <vt:lpstr>PowerPoint Presentation</vt:lpstr>
      <vt:lpstr>PowerPoint Presentation</vt:lpstr>
      <vt:lpstr>PowerPoint Presentation</vt:lpstr>
      <vt:lpstr>خود را جای دیگران قرار دادن</vt:lpstr>
      <vt:lpstr>12- استفاده از رویداد های پیش بینی شده</vt:lpstr>
      <vt:lpstr>برداشت از گزارشات و نامه ها</vt:lpstr>
      <vt:lpstr>PowerPoint Presentation</vt:lpstr>
      <vt:lpstr>PowerPoint Presentation</vt:lpstr>
      <vt:lpstr>PowerPoint Presentation</vt:lpstr>
      <vt:lpstr>9- راه حل جویی قیاسی غیر مستقیم</vt:lpstr>
      <vt:lpstr>PowerPoint Presentation</vt:lpstr>
      <vt:lpstr>PowerPoint Presentation</vt:lpstr>
      <vt:lpstr>14- فن داده/ باز داده</vt:lpstr>
      <vt:lpstr>ترتیب خلاقیت:</vt:lpstr>
      <vt:lpstr>PowerPoint Presentation</vt:lpstr>
      <vt:lpstr>دادن وقت برای خلاقیت</vt:lpstr>
      <vt:lpstr>PowerPoint Presentation</vt:lpstr>
      <vt:lpstr>PowerPoint Presentation</vt:lpstr>
      <vt:lpstr>PowerPoint Presentation</vt:lpstr>
      <vt:lpstr>برقراری سیستم پیشنهادات </vt:lpstr>
      <vt:lpstr>ایجاد واحد مخصوص خلاقیت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نوآوری در مدیریت</dc:title>
  <dc:creator>MaZz!i</dc:creator>
  <cp:lastModifiedBy>MaZz!i</cp:lastModifiedBy>
  <cp:revision>121</cp:revision>
  <dcterms:created xsi:type="dcterms:W3CDTF">2023-10-06T17:33:38Z</dcterms:created>
  <dcterms:modified xsi:type="dcterms:W3CDTF">2023-10-20T12:04:55Z</dcterms:modified>
</cp:coreProperties>
</file>