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346" r:id="rId4"/>
    <p:sldId id="258" r:id="rId5"/>
    <p:sldId id="259" r:id="rId6"/>
    <p:sldId id="260" r:id="rId7"/>
    <p:sldId id="262" r:id="rId8"/>
    <p:sldId id="347" r:id="rId9"/>
    <p:sldId id="263" r:id="rId10"/>
    <p:sldId id="264" r:id="rId11"/>
    <p:sldId id="338" r:id="rId12"/>
    <p:sldId id="265" r:id="rId13"/>
    <p:sldId id="266" r:id="rId14"/>
    <p:sldId id="340" r:id="rId15"/>
    <p:sldId id="339" r:id="rId16"/>
    <p:sldId id="341" r:id="rId17"/>
    <p:sldId id="267" r:id="rId18"/>
    <p:sldId id="342" r:id="rId19"/>
    <p:sldId id="268" r:id="rId20"/>
    <p:sldId id="343" r:id="rId21"/>
    <p:sldId id="269" r:id="rId22"/>
    <p:sldId id="270" r:id="rId23"/>
    <p:sldId id="344" r:id="rId24"/>
    <p:sldId id="271" r:id="rId25"/>
    <p:sldId id="345" r:id="rId26"/>
    <p:sldId id="272" r:id="rId27"/>
    <p:sldId id="273" r:id="rId28"/>
    <p:sldId id="274" r:id="rId29"/>
    <p:sldId id="275" r:id="rId30"/>
    <p:sldId id="348" r:id="rId31"/>
    <p:sldId id="276" r:id="rId32"/>
    <p:sldId id="277" r:id="rId33"/>
    <p:sldId id="278" r:id="rId34"/>
    <p:sldId id="349" r:id="rId35"/>
    <p:sldId id="279" r:id="rId36"/>
    <p:sldId id="280" r:id="rId37"/>
    <p:sldId id="281" r:id="rId38"/>
    <p:sldId id="282" r:id="rId39"/>
    <p:sldId id="350" r:id="rId40"/>
    <p:sldId id="283" r:id="rId41"/>
    <p:sldId id="351" r:id="rId42"/>
    <p:sldId id="284" r:id="rId43"/>
    <p:sldId id="285" r:id="rId44"/>
    <p:sldId id="286"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 id="302" r:id="rId61"/>
    <p:sldId id="303" r:id="rId62"/>
    <p:sldId id="304" r:id="rId63"/>
    <p:sldId id="305" r:id="rId64"/>
    <p:sldId id="306" r:id="rId65"/>
    <p:sldId id="307" r:id="rId66"/>
    <p:sldId id="308" r:id="rId67"/>
    <p:sldId id="309" r:id="rId68"/>
    <p:sldId id="310" r:id="rId69"/>
    <p:sldId id="311" r:id="rId70"/>
    <p:sldId id="312" r:id="rId71"/>
    <p:sldId id="313" r:id="rId72"/>
    <p:sldId id="314" r:id="rId73"/>
    <p:sldId id="315" r:id="rId74"/>
    <p:sldId id="316" r:id="rId75"/>
    <p:sldId id="317" r:id="rId76"/>
    <p:sldId id="318" r:id="rId77"/>
    <p:sldId id="319" r:id="rId78"/>
    <p:sldId id="320" r:id="rId79"/>
    <p:sldId id="321" r:id="rId80"/>
    <p:sldId id="322" r:id="rId81"/>
    <p:sldId id="323" r:id="rId82"/>
    <p:sldId id="324" r:id="rId83"/>
    <p:sldId id="325" r:id="rId84"/>
    <p:sldId id="326" r:id="rId85"/>
    <p:sldId id="327" r:id="rId86"/>
    <p:sldId id="328" r:id="rId87"/>
    <p:sldId id="329" r:id="rId88"/>
    <p:sldId id="330" r:id="rId89"/>
    <p:sldId id="331" r:id="rId90"/>
    <p:sldId id="332" r:id="rId91"/>
    <p:sldId id="333" r:id="rId92"/>
    <p:sldId id="334" r:id="rId93"/>
    <p:sldId id="335" r:id="rId94"/>
    <p:sldId id="336" r:id="rId95"/>
    <p:sldId id="337" r:id="rId96"/>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800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104077CE-0F46-4D9B-B748-480DA18AE125}" type="datetimeFigureOut">
              <a:rPr lang="fa-IR" smtClean="0"/>
              <a:t>13/05/1445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2618406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04077CE-0F46-4D9B-B748-480DA18AE125}" type="datetimeFigureOut">
              <a:rPr lang="fa-IR" smtClean="0"/>
              <a:t>13/05/1445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364291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04077CE-0F46-4D9B-B748-480DA18AE125}" type="datetimeFigureOut">
              <a:rPr lang="fa-IR" smtClean="0"/>
              <a:t>13/05/1445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4182696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104077CE-0F46-4D9B-B748-480DA18AE125}" type="datetimeFigureOut">
              <a:rPr lang="fa-IR" smtClean="0"/>
              <a:t>13/05/1445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1670489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4077CE-0F46-4D9B-B748-480DA18AE125}" type="datetimeFigureOut">
              <a:rPr lang="fa-IR" smtClean="0"/>
              <a:t>13/05/1445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1433859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104077CE-0F46-4D9B-B748-480DA18AE125}" type="datetimeFigureOut">
              <a:rPr lang="fa-IR" smtClean="0"/>
              <a:t>13/05/1445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2095332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104077CE-0F46-4D9B-B748-480DA18AE125}" type="datetimeFigureOut">
              <a:rPr lang="fa-IR" smtClean="0"/>
              <a:t>13/05/1445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346366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104077CE-0F46-4D9B-B748-480DA18AE125}" type="datetimeFigureOut">
              <a:rPr lang="fa-IR" smtClean="0"/>
              <a:t>13/05/1445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373166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4077CE-0F46-4D9B-B748-480DA18AE125}" type="datetimeFigureOut">
              <a:rPr lang="fa-IR" smtClean="0"/>
              <a:t>13/05/1445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2060355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077CE-0F46-4D9B-B748-480DA18AE125}" type="datetimeFigureOut">
              <a:rPr lang="fa-IR" smtClean="0"/>
              <a:t>13/05/1445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3049645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4077CE-0F46-4D9B-B748-480DA18AE125}" type="datetimeFigureOut">
              <a:rPr lang="fa-IR" smtClean="0"/>
              <a:t>13/05/1445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C4FBDC1-ECFA-4939-876A-F4B72813D9EB}" type="slidenum">
              <a:rPr lang="fa-IR" smtClean="0"/>
              <a:t>‹#›</a:t>
            </a:fld>
            <a:endParaRPr lang="fa-IR"/>
          </a:p>
        </p:txBody>
      </p:sp>
    </p:spTree>
    <p:extLst>
      <p:ext uri="{BB962C8B-B14F-4D97-AF65-F5344CB8AC3E}">
        <p14:creationId xmlns:p14="http://schemas.microsoft.com/office/powerpoint/2010/main" val="12448300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04077CE-0F46-4D9B-B748-480DA18AE125}" type="datetimeFigureOut">
              <a:rPr lang="fa-IR" smtClean="0"/>
              <a:t>13/05/1445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C4FBDC1-ECFA-4939-876A-F4B72813D9EB}" type="slidenum">
              <a:rPr lang="fa-IR" smtClean="0"/>
              <a:t>‹#›</a:t>
            </a:fld>
            <a:endParaRPr lang="fa-IR"/>
          </a:p>
        </p:txBody>
      </p:sp>
    </p:spTree>
    <p:extLst>
      <p:ext uri="{BB962C8B-B14F-4D97-AF65-F5344CB8AC3E}">
        <p14:creationId xmlns:p14="http://schemas.microsoft.com/office/powerpoint/2010/main" val="5420412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a:cs typeface="B Zar" panose="00000400000000000000" pitchFamily="2" charset="-78"/>
              </a:rPr>
              <a:t>هویتهای جمعی و جهانی شدن </a:t>
            </a:r>
            <a:endParaRPr lang="fa-IR">
              <a:cs typeface="B Zar" panose="00000400000000000000" pitchFamily="2" charset="-78"/>
            </a:endParaRPr>
          </a:p>
        </p:txBody>
      </p:sp>
      <p:sp>
        <p:nvSpPr>
          <p:cNvPr id="3" name="Subtitle 2"/>
          <p:cNvSpPr>
            <a:spLocks noGrp="1"/>
          </p:cNvSpPr>
          <p:nvPr>
            <p:ph type="subTitle" idx="1"/>
          </p:nvPr>
        </p:nvSpPr>
        <p:spPr/>
        <p:txBody>
          <a:bodyPr/>
          <a:lstStyle/>
          <a:p>
            <a:r>
              <a:rPr lang="fa-IR" smtClean="0">
                <a:cs typeface="B Zar" panose="00000400000000000000" pitchFamily="2" charset="-78"/>
              </a:rPr>
              <a:t>نوییسنده: </a:t>
            </a:r>
            <a:r>
              <a:rPr lang="ar-SA" smtClean="0">
                <a:cs typeface="B Zar" panose="00000400000000000000" pitchFamily="2" charset="-78"/>
              </a:rPr>
              <a:t>غلامعباس توسلی</a:t>
            </a:r>
            <a:r>
              <a:rPr lang="fa-IR" smtClean="0">
                <a:cs typeface="B Zar" panose="00000400000000000000" pitchFamily="2" charset="-78"/>
              </a:rPr>
              <a:t>، </a:t>
            </a:r>
            <a:r>
              <a:rPr lang="ar-SA" smtClean="0">
                <a:cs typeface="B Zar" panose="00000400000000000000" pitchFamily="2" charset="-78"/>
              </a:rPr>
              <a:t>یارمحمد قاسمی</a:t>
            </a:r>
            <a:endParaRPr lang="fa-IR" smtClean="0">
              <a:cs typeface="B Zar" panose="00000400000000000000" pitchFamily="2" charset="-78"/>
            </a:endParaRPr>
          </a:p>
          <a:p>
            <a:r>
              <a:rPr lang="fa-IR" smtClean="0">
                <a:cs typeface="B Zar" panose="00000400000000000000" pitchFamily="2" charset="-78"/>
              </a:rPr>
              <a:t>منبع: </a:t>
            </a:r>
            <a:r>
              <a:rPr lang="ar-SA" smtClean="0">
                <a:cs typeface="B Zar" panose="00000400000000000000" pitchFamily="2" charset="-78"/>
              </a:rPr>
              <a:t>نامه علوم اجتماعی شمارهٔ ۲۴ زمستان ۱۳۸۳، صص ۲۶</a:t>
            </a:r>
            <a:r>
              <a:rPr lang="en-US" smtClean="0">
                <a:cs typeface="B Zar" panose="00000400000000000000" pitchFamily="2" charset="-78"/>
              </a:rPr>
              <a:t>-</a:t>
            </a:r>
            <a:r>
              <a:rPr lang="ar-SA" smtClean="0">
                <a:cs typeface="B Zar" panose="00000400000000000000" pitchFamily="2" charset="-78"/>
              </a:rPr>
              <a:t>۱</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0219609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گفتمان جامعه شناسی مدرن</a:t>
            </a:r>
            <a:r>
              <a:rPr lang="ar-SA" smtClean="0">
                <a:solidFill>
                  <a:srgbClr val="FF0000"/>
                </a:solidFill>
                <a:cs typeface="B Zar" panose="00000400000000000000" pitchFamily="2" charset="-78"/>
              </a:rPr>
              <a:t> </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smtClean="0">
                <a:cs typeface="B Zar" panose="00000400000000000000" pitchFamily="2" charset="-78"/>
              </a:rPr>
              <a:t>یکی </a:t>
            </a:r>
            <a:r>
              <a:rPr lang="ar-SA">
                <a:cs typeface="B Zar" panose="00000400000000000000" pitchFamily="2" charset="-78"/>
              </a:rPr>
              <a:t>از موضوع های مهم برای جامعه شناسان ،کلاسیک سنخ شناسی</a:t>
            </a:r>
            <a:r>
              <a:rPr lang="ar-SA" baseline="30000">
                <a:cs typeface="B Zar" panose="00000400000000000000" pitchFamily="2" charset="-78"/>
              </a:rPr>
              <a:t>1</a:t>
            </a:r>
            <a:r>
              <a:rPr lang="ar-SA">
                <a:cs typeface="B Zar" panose="00000400000000000000" pitchFamily="2" charset="-78"/>
              </a:rPr>
              <a:t> جوامع بشری است</a:t>
            </a:r>
            <a:r>
              <a:rPr lang="en-US">
                <a:cs typeface="B Zar" panose="00000400000000000000" pitchFamily="2" charset="-78"/>
              </a:rPr>
              <a:t>. </a:t>
            </a:r>
            <a:r>
              <a:rPr lang="ar-SA">
                <a:cs typeface="B Zar" panose="00000400000000000000" pitchFamily="2" charset="-78"/>
              </a:rPr>
              <a:t>صرف نظر از اصطلاحات متفاوتی که توسط هر کدام از آنها در این سنخ شناسی ارائه شده است، همگی به نوع شناسی دوگانه ای رسیده اند به سخن دیگر در هر یک از تحلیلهای جامعه شناسان کلاسیک با دو عنصر اساسی نام تقابل تیپ ها</a:t>
            </a:r>
            <a:r>
              <a:rPr lang="ar-SA" baseline="30000">
                <a:cs typeface="B Zar" panose="00000400000000000000" pitchFamily="2" charset="-78"/>
              </a:rPr>
              <a:t>2</a:t>
            </a:r>
            <a:r>
              <a:rPr lang="ar-SA">
                <a:cs typeface="B Zar" panose="00000400000000000000" pitchFamily="2" charset="-78"/>
              </a:rPr>
              <a:t> و تئوریهای تمایلی</a:t>
            </a:r>
            <a:r>
              <a:rPr lang="ar-SA" baseline="30000">
                <a:cs typeface="B Zar" panose="00000400000000000000" pitchFamily="2" charset="-78"/>
              </a:rPr>
              <a:t>3 (  </a:t>
            </a:r>
            <a:r>
              <a:rPr lang="ar-SA">
                <a:cs typeface="B Zar" panose="00000400000000000000" pitchFamily="2" charset="-78"/>
              </a:rPr>
              <a:t>آبرامز ۲</a:t>
            </a:r>
            <a:r>
              <a:rPr lang="fa-IR">
                <a:cs typeface="B Zar" panose="00000400000000000000" pitchFamily="2" charset="-78"/>
              </a:rPr>
              <a:t>۰</a:t>
            </a:r>
            <a:r>
              <a:rPr lang="ar-SA">
                <a:cs typeface="B Zar" panose="00000400000000000000" pitchFamily="2" charset="-78"/>
              </a:rPr>
              <a:t>۱۹۸۲ )روبروییم</a:t>
            </a:r>
            <a:r>
              <a:rPr lang="en-US">
                <a:cs typeface="B Zar" panose="00000400000000000000" pitchFamily="2" charset="-78"/>
              </a:rPr>
              <a:t>. </a:t>
            </a:r>
            <a:r>
              <a:rPr lang="ar-SA">
                <a:cs typeface="B Zar" panose="00000400000000000000" pitchFamily="2" charset="-78"/>
              </a:rPr>
              <a:t>آبرامز معتقد است که در هر یک از این رویکردها به تقابل بین جامعه صنعتی به عنوان یک سنخ عمومی در جامعه و جامعه پیش صنعتی به عنوان یک سنخ عمومی جایگزین اشاره شده است</a:t>
            </a:r>
            <a:r>
              <a:rPr lang="en-US">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2222695" y="4445391"/>
            <a:ext cx="2532185" cy="126609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جامعه و جامعه پیش صنعتی</a:t>
            </a:r>
            <a:endParaRPr lang="fa-IR" sz="2000" b="1">
              <a:solidFill>
                <a:srgbClr val="FF0000"/>
              </a:solidFill>
            </a:endParaRPr>
          </a:p>
        </p:txBody>
      </p:sp>
    </p:spTree>
    <p:extLst>
      <p:ext uri="{BB962C8B-B14F-4D97-AF65-F5344CB8AC3E}">
        <p14:creationId xmlns:p14="http://schemas.microsoft.com/office/powerpoint/2010/main" val="11378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این مدل های دوگانه با دو نوع هویت سازی متفاوت شامل هویت سازمان یافته در جامعه پیش صنعتی و هویت سازمان یافته در جامعه صنعتی مواجهیم</a:t>
            </a:r>
            <a:r>
              <a:rPr lang="en-US">
                <a:cs typeface="B Zar" panose="00000400000000000000" pitchFamily="2" charset="-78"/>
              </a:rPr>
              <a:t>. </a:t>
            </a:r>
            <a:r>
              <a:rPr lang="ar-SA">
                <a:cs typeface="B Zar" panose="00000400000000000000" pitchFamily="2" charset="-78"/>
              </a:rPr>
              <a:t>اکنون در تأیید این نظر دیدگاه های چند جامعه شناس دیگر را که در این گستره قرار می گیرند به اجمال مورد بررسی قرار می دهیم</a:t>
            </a:r>
            <a:r>
              <a:rPr lang="en-US">
                <a:cs typeface="B Zar" panose="00000400000000000000" pitchFamily="2" charset="-78"/>
              </a:rPr>
              <a:t>. </a:t>
            </a:r>
            <a:r>
              <a:rPr lang="ar-SA">
                <a:cs typeface="B Zar" panose="00000400000000000000" pitchFamily="2" charset="-78"/>
              </a:rPr>
              <a:t>تونیس</a:t>
            </a:r>
            <a:r>
              <a:rPr lang="ar-SA" baseline="30000">
                <a:cs typeface="B Zar" panose="00000400000000000000" pitchFamily="2" charset="-78"/>
              </a:rPr>
              <a:t>4</a:t>
            </a:r>
            <a:r>
              <a:rPr lang="ar-SA">
                <a:cs typeface="B Zar" panose="00000400000000000000" pitchFamily="2" charset="-78"/>
              </a:rPr>
              <a:t> جامعه شناس مشهور آلمانی قائل به تقابل بین جامعه صنعتی به عنوان یک سنخ از نظام اجتماعی سازمان یافته با پیوندهای غیر شخصی</a:t>
            </a:r>
            <a:r>
              <a:rPr lang="ar-SA" baseline="30000">
                <a:cs typeface="B Zar" panose="00000400000000000000" pitchFamily="2" charset="-78"/>
              </a:rPr>
              <a:t>5 </a:t>
            </a:r>
            <a:r>
              <a:rPr lang="ar-SA">
                <a:cs typeface="B Zar" panose="00000400000000000000" pitchFamily="2" charset="-78"/>
              </a:rPr>
              <a:t>و جامعۀ غیر صنعتی به عنوان یک نظام اجتماعی سازمان یافته با پیوندهای اجتماعی</a:t>
            </a:r>
            <a:r>
              <a:rPr lang="ar-SA" baseline="30000">
                <a:cs typeface="B Zar" panose="00000400000000000000" pitchFamily="2" charset="-78"/>
              </a:rPr>
              <a:t>6</a:t>
            </a:r>
            <a:r>
              <a:rPr lang="ar-SA">
                <a:cs typeface="B Zar" panose="00000400000000000000" pitchFamily="2" charset="-78"/>
              </a:rPr>
              <a:t> طبیعی است( آبرامز ۱۹۸۲) از دید او، اجتماع</a:t>
            </a:r>
            <a:r>
              <a:rPr lang="ar-SA" baseline="30000">
                <a:cs typeface="B Zar" panose="00000400000000000000" pitchFamily="2" charset="-78"/>
              </a:rPr>
              <a:t>7</a:t>
            </a:r>
            <a:r>
              <a:rPr lang="ar-SA">
                <a:cs typeface="B Zar" panose="00000400000000000000" pitchFamily="2" charset="-78"/>
              </a:rPr>
              <a:t> یک واحد طبیعی و محلی است</a:t>
            </a:r>
            <a:endParaRPr lang="fa-IR">
              <a:cs typeface="B Zar" panose="00000400000000000000" pitchFamily="2" charset="-78"/>
            </a:endParaRPr>
          </a:p>
          <a:p>
            <a:endParaRPr lang="fa-IR"/>
          </a:p>
        </p:txBody>
      </p:sp>
      <p:sp>
        <p:nvSpPr>
          <p:cNvPr id="4" name="Flowchart: Process 3"/>
          <p:cNvSpPr/>
          <p:nvPr/>
        </p:nvSpPr>
        <p:spPr>
          <a:xfrm>
            <a:off x="1705551" y="4570740"/>
            <a:ext cx="3330054" cy="11600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هویت سازی متفاوت</a:t>
            </a:r>
            <a:endParaRPr lang="fa-IR" sz="2400" b="1">
              <a:solidFill>
                <a:srgbClr val="FF0000"/>
              </a:solidFill>
            </a:endParaRPr>
          </a:p>
        </p:txBody>
      </p:sp>
    </p:spTree>
    <p:extLst>
      <p:ext uri="{BB962C8B-B14F-4D97-AF65-F5344CB8AC3E}">
        <p14:creationId xmlns:p14="http://schemas.microsoft.com/office/powerpoint/2010/main" val="717427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en-US">
                <a:cs typeface="B Zar" panose="00000400000000000000" pitchFamily="2" charset="-78"/>
              </a:rPr>
              <a:t>. </a:t>
            </a:r>
            <a:r>
              <a:rPr lang="ar-SA">
                <a:cs typeface="B Zar" panose="00000400000000000000" pitchFamily="2" charset="-78"/>
              </a:rPr>
              <a:t>افراد وابسته به این ،اجتماع نوعی نظام اجتماعی را پدید میآورند و مناسبات خود را درون آن سامان میدهند</a:t>
            </a:r>
            <a:r>
              <a:rPr lang="en-US">
                <a:cs typeface="B Zar" panose="00000400000000000000" pitchFamily="2" charset="-78"/>
              </a:rPr>
              <a:t>. </a:t>
            </a:r>
            <a:r>
              <a:rPr lang="ar-SA">
                <a:cs typeface="B Zar" panose="00000400000000000000" pitchFamily="2" charset="-78"/>
              </a:rPr>
              <a:t>روح حاکم بر این ،جامعه ،عاطفی غیر رسمی و فادارانه و با </a:t>
            </a:r>
            <a:r>
              <a:rPr lang="ar-SA" smtClean="0">
                <a:cs typeface="B Zar" panose="00000400000000000000" pitchFamily="2" charset="-78"/>
              </a:rPr>
              <a:t>انسجام طبیعی است</a:t>
            </a:r>
            <a:r>
              <a:rPr lang="en-US">
                <a:cs typeface="B Zar" panose="00000400000000000000" pitchFamily="2" charset="-78"/>
              </a:rPr>
              <a:t>. </a:t>
            </a:r>
            <a:r>
              <a:rPr lang="ar-SA">
                <a:cs typeface="B Zar" panose="00000400000000000000" pitchFamily="2" charset="-78"/>
              </a:rPr>
              <a:t>در چنین نظمی،« ما» محور تعیین کننده و هویت بخش است</a:t>
            </a:r>
            <a:r>
              <a:rPr lang="en-US">
                <a:cs typeface="B Zar" panose="00000400000000000000" pitchFamily="2" charset="-78"/>
              </a:rPr>
              <a:t>. </a:t>
            </a:r>
            <a:r>
              <a:rPr lang="ar-SA">
                <a:cs typeface="B Zar" panose="00000400000000000000" pitchFamily="2" charset="-78"/>
              </a:rPr>
              <a:t>افراد خود را به </a:t>
            </a:r>
            <a:r>
              <a:rPr lang="ar-SA" smtClean="0">
                <a:cs typeface="B Zar" panose="00000400000000000000" pitchFamily="2" charset="-78"/>
              </a:rPr>
              <a:t>این« </a:t>
            </a:r>
            <a:r>
              <a:rPr lang="ar-SA">
                <a:cs typeface="B Zar" panose="00000400000000000000" pitchFamily="2" charset="-78"/>
              </a:rPr>
              <a:t>ما» منسوب میدانند و در برابر آن احساس تعهد و تکلیف می کنند</a:t>
            </a:r>
            <a:r>
              <a:rPr lang="en-US">
                <a:cs typeface="B Zar" panose="00000400000000000000" pitchFamily="2" charset="-78"/>
              </a:rPr>
              <a:t>. </a:t>
            </a:r>
            <a:r>
              <a:rPr lang="ar-SA">
                <a:cs typeface="B Zar" panose="00000400000000000000" pitchFamily="2" charset="-78"/>
              </a:rPr>
              <a:t>به سخن دیگر هویت جمعی در این واحد ،جمعی هویتی منسجم و سنتی است</a:t>
            </a:r>
            <a:r>
              <a:rPr lang="en-US">
                <a:cs typeface="B Zar" panose="00000400000000000000" pitchFamily="2" charset="-78"/>
              </a:rPr>
              <a:t>. </a:t>
            </a:r>
            <a:r>
              <a:rPr lang="ar-SA">
                <a:cs typeface="B Zar" panose="00000400000000000000" pitchFamily="2" charset="-78"/>
              </a:rPr>
              <a:t>دگر خواهی در محدوده گروه طبیعی مستقر میشود و تمایز افراد با انتساب به این واحد جمعی میسر است</a:t>
            </a:r>
            <a:r>
              <a:rPr lang="en-US">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1603717" y="4276578"/>
            <a:ext cx="2630658"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انسجام</a:t>
            </a:r>
            <a:endParaRPr lang="fa-IR" sz="2800" b="1">
              <a:solidFill>
                <a:srgbClr val="FF0000"/>
              </a:solidFill>
            </a:endParaRPr>
          </a:p>
        </p:txBody>
      </p:sp>
    </p:spTree>
    <p:extLst>
      <p:ext uri="{BB962C8B-B14F-4D97-AF65-F5344CB8AC3E}">
        <p14:creationId xmlns:p14="http://schemas.microsoft.com/office/powerpoint/2010/main" val="3573308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a:cs typeface="B Zar" panose="00000400000000000000" pitchFamily="2" charset="-78"/>
              </a:rPr>
              <a:t>جمعی کوچکتر مانند خانواده ویژگی هویت بخشی دارند و در واقع واحدهای کوچک تری را شکل میدهند اما این دلبستگی و تعلق خاطر افراد به مای بزرگتر است که به آنها هویت جمعی می دهد</a:t>
            </a:r>
            <a:r>
              <a:rPr lang="en-US">
                <a:cs typeface="B Zar" panose="00000400000000000000" pitchFamily="2" charset="-78"/>
              </a:rPr>
              <a:t>. </a:t>
            </a:r>
            <a:br>
              <a:rPr lang="en-US">
                <a:cs typeface="B Zar" panose="00000400000000000000" pitchFamily="2" charset="-78"/>
              </a:rPr>
            </a:br>
            <a:r>
              <a:rPr lang="ar-SA" smtClean="0">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613829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a:cs typeface="B Zar" panose="00000400000000000000" pitchFamily="2" charset="-78"/>
              </a:rPr>
              <a:t>در نظر تونیس« جامعه صوری» البته نظمی دیگر دارد و در تقابل با «اجتماع» است</a:t>
            </a:r>
            <a:r>
              <a:rPr lang="en-US">
                <a:cs typeface="B Zar" panose="00000400000000000000" pitchFamily="2" charset="-78"/>
              </a:rPr>
              <a:t>. </a:t>
            </a:r>
            <a:r>
              <a:rPr lang="ar-SA">
                <a:cs typeface="B Zar" panose="00000400000000000000" pitchFamily="2" charset="-78"/>
              </a:rPr>
              <a:t>نظم حاکم بر جامعه صوری مبتنی بر حسابگری خودخواهی و عقلانیت ابزاری است یعنی پدیده ای که میتوان آن را روابط ثانوی نام گذاشت در چنین نظمی افراد در جامعه زندگی می</a:t>
            </a:r>
            <a:r>
              <a:rPr lang="en-US">
                <a:cs typeface="B Zar" panose="00000400000000000000" pitchFamily="2" charset="-78"/>
              </a:rPr>
              <a:t>.</a:t>
            </a:r>
            <a:r>
              <a:rPr lang="ar-SA">
                <a:cs typeface="B Zar" panose="00000400000000000000" pitchFamily="2" charset="-78"/>
              </a:rPr>
              <a:t>کنند اما این بار «ما»</a:t>
            </a:r>
            <a:r>
              <a:rPr lang="ar-SA" baseline="30000">
                <a:cs typeface="B Zar" panose="00000400000000000000" pitchFamily="2" charset="-78"/>
              </a:rPr>
              <a:t>1</a:t>
            </a:r>
            <a:r>
              <a:rPr lang="ar-SA">
                <a:cs typeface="B Zar" panose="00000400000000000000" pitchFamily="2" charset="-78"/>
              </a:rPr>
              <a:t> جای خود را به «من» های پراکنده می دهد</a:t>
            </a:r>
            <a:endParaRPr lang="fa-IR"/>
          </a:p>
        </p:txBody>
      </p:sp>
      <p:sp>
        <p:nvSpPr>
          <p:cNvPr id="4" name="Flowchart: Process 3"/>
          <p:cNvSpPr/>
          <p:nvPr/>
        </p:nvSpPr>
        <p:spPr>
          <a:xfrm>
            <a:off x="1645920" y="4135902"/>
            <a:ext cx="3334043"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عقلانیت ابزاری</a:t>
            </a:r>
            <a:endParaRPr lang="fa-IR" sz="2400" b="1">
              <a:solidFill>
                <a:srgbClr val="FF0000"/>
              </a:solidFill>
            </a:endParaRPr>
          </a:p>
        </p:txBody>
      </p:sp>
    </p:spTree>
    <p:extLst>
      <p:ext uri="{BB962C8B-B14F-4D97-AF65-F5344CB8AC3E}">
        <p14:creationId xmlns:p14="http://schemas.microsoft.com/office/powerpoint/2010/main" val="3925344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a:cs typeface="B Zar" panose="00000400000000000000" pitchFamily="2" charset="-78"/>
              </a:rPr>
              <a:t>گرچه این« من» ها به شکلی دیگر جامعه جدید را انسجام می دهند، اما در این جامعه جدید که از نظر جغرافیایی بزرگتر از اجتماع است هویت جمعی دیگری شکل میگیرد که افراد آن با فرارفتن به آن سوی اجتماع( جامعه معنوی) در حداقلی از امور مشترک به توافق می رسند و« ما» ی بزرگتری را به وجود می آورند</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0042657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اینجا یک هویت جمعی بزرگتر شکل می گیرد اما توافق افراد تشکیل دهنده آن در بسیاری از امور به کمترین حد میرسد این امر موجب میشود که به تدریج نوعی تعلق خاطر فرا محلی و ملی بین افراد جامعه شکل بگیرد و بزرگترین ما</a:t>
            </a:r>
            <a:r>
              <a:rPr lang="en-US">
                <a:cs typeface="B Zar" panose="00000400000000000000" pitchFamily="2" charset="-78"/>
              </a:rPr>
              <a:t>» </a:t>
            </a:r>
            <a:r>
              <a:rPr lang="ar-SA">
                <a:cs typeface="B Zar" panose="00000400000000000000" pitchFamily="2" charset="-78"/>
              </a:rPr>
              <a:t>برای این نظام اجتماعی یعنی ملت</a:t>
            </a:r>
            <a:r>
              <a:rPr lang="ar-SA" baseline="30000">
                <a:cs typeface="B Zar" panose="00000400000000000000" pitchFamily="2" charset="-78"/>
              </a:rPr>
              <a:t>2</a:t>
            </a:r>
            <a:r>
              <a:rPr lang="ar-SA">
                <a:cs typeface="B Zar" panose="00000400000000000000" pitchFamily="2" charset="-78"/>
              </a:rPr>
              <a:t> به وجود آید</a:t>
            </a:r>
            <a:r>
              <a:rPr lang="en-US">
                <a:cs typeface="B Zar" panose="00000400000000000000" pitchFamily="2" charset="-78"/>
              </a:rPr>
              <a:t>. </a:t>
            </a:r>
            <a:r>
              <a:rPr lang="ar-SA">
                <a:cs typeface="B Zar" panose="00000400000000000000" pitchFamily="2" charset="-78"/>
              </a:rPr>
              <a:t>طبیعتاً در چنین تحولی، هویتهای جمعی خرد به تدریج فراموش میشوند و هویت جمعی ملی یک آرمان اجتماعی تلقی می شود</a:t>
            </a:r>
            <a:endParaRPr lang="fa-IR"/>
          </a:p>
        </p:txBody>
      </p:sp>
      <p:sp>
        <p:nvSpPr>
          <p:cNvPr id="4" name="Flowchart: Process 3"/>
          <p:cNvSpPr/>
          <p:nvPr/>
        </p:nvSpPr>
        <p:spPr>
          <a:xfrm>
            <a:off x="838200" y="4431323"/>
            <a:ext cx="3291840"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هویتهای جمعی خرد</a:t>
            </a:r>
            <a:endParaRPr lang="fa-IR" sz="2400" b="1">
              <a:solidFill>
                <a:srgbClr val="FF0000"/>
              </a:solidFill>
            </a:endParaRPr>
          </a:p>
        </p:txBody>
      </p:sp>
      <p:sp>
        <p:nvSpPr>
          <p:cNvPr id="5" name="Flowchart: Process 4"/>
          <p:cNvSpPr/>
          <p:nvPr/>
        </p:nvSpPr>
        <p:spPr>
          <a:xfrm>
            <a:off x="6428935" y="4332849"/>
            <a:ext cx="3446585"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آرمان اجتماعی</a:t>
            </a:r>
            <a:endParaRPr lang="fa-IR" sz="2800" b="1">
              <a:solidFill>
                <a:srgbClr val="FF0000"/>
              </a:solidFill>
            </a:endParaRPr>
          </a:p>
        </p:txBody>
      </p:sp>
    </p:spTree>
    <p:extLst>
      <p:ext uri="{BB962C8B-B14F-4D97-AF65-F5344CB8AC3E}">
        <p14:creationId xmlns:p14="http://schemas.microsoft.com/office/powerpoint/2010/main" val="2636628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ادامه این وضع به تدریج شاهد شکل گیری روابطی در بین افرادیم که به تعبیر« پارسونز» گرایشهای خنثی</a:t>
            </a:r>
            <a:r>
              <a:rPr lang="ar-SA" baseline="30000">
                <a:cs typeface="B Zar" panose="00000400000000000000" pitchFamily="2" charset="-78"/>
              </a:rPr>
              <a:t>3</a:t>
            </a:r>
            <a:r>
              <a:rPr lang="ar-SA">
                <a:cs typeface="B Zar" panose="00000400000000000000" pitchFamily="2" charset="-78"/>
              </a:rPr>
              <a:t> و به گفته« گیدنز» بی تفاوتی مدنی</a:t>
            </a:r>
            <a:r>
              <a:rPr lang="ar-SA" baseline="30000">
                <a:cs typeface="B Zar" panose="00000400000000000000" pitchFamily="2" charset="-78"/>
              </a:rPr>
              <a:t>4</a:t>
            </a:r>
            <a:r>
              <a:rPr lang="ar-SA">
                <a:cs typeface="B Zar" panose="00000400000000000000" pitchFamily="2" charset="-78"/>
              </a:rPr>
              <a:t> نام دارد</a:t>
            </a:r>
            <a:r>
              <a:rPr lang="en-US">
                <a:cs typeface="B Zar" panose="00000400000000000000" pitchFamily="2" charset="-78"/>
              </a:rPr>
              <a:t>. </a:t>
            </a:r>
          </a:p>
          <a:p>
            <a:endParaRPr lang="fa-IR">
              <a:cs typeface="B Zar" panose="00000400000000000000" pitchFamily="2" charset="-78"/>
            </a:endParaRPr>
          </a:p>
        </p:txBody>
      </p:sp>
    </p:spTree>
    <p:extLst>
      <p:ext uri="{BB962C8B-B14F-4D97-AF65-F5344CB8AC3E}">
        <p14:creationId xmlns:p14="http://schemas.microsoft.com/office/powerpoint/2010/main" val="3169222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در دیدگاه مارکس، بحث هویت جمعی با آنچه در آرای تونیس است، اندکی تفاوت دارد</a:t>
            </a:r>
            <a:r>
              <a:rPr lang="en-US">
                <a:cs typeface="B Zar" panose="00000400000000000000" pitchFamily="2" charset="-78"/>
              </a:rPr>
              <a:t>. </a:t>
            </a:r>
            <a:r>
              <a:rPr lang="ar-SA">
                <a:cs typeface="B Zar" panose="00000400000000000000" pitchFamily="2" charset="-78"/>
              </a:rPr>
              <a:t>اما وجه اشتراک آنها با هم در تقابل با دو گونه هویت است برای مارکس این تقابل یک بار در تضاد طبقاتی بین طبقات فرادست و فرودست اتفاق میافتد و یک بار هم زمانی مطرح میشود که طبقه کارگر هویت خود را در فرایند کار گم میکند و دچار بیگانگی</a:t>
            </a:r>
            <a:r>
              <a:rPr lang="ar-SA" baseline="30000">
                <a:cs typeface="B Zar" panose="00000400000000000000" pitchFamily="2" charset="-78"/>
              </a:rPr>
              <a:t>5</a:t>
            </a:r>
            <a:r>
              <a:rPr lang="ar-SA">
                <a:cs typeface="B Zar" panose="00000400000000000000" pitchFamily="2" charset="-78"/>
              </a:rPr>
              <a:t> می شود</a:t>
            </a:r>
            <a:r>
              <a:rPr lang="en-US">
                <a:cs typeface="B Zar" panose="00000400000000000000" pitchFamily="2" charset="-78"/>
              </a:rPr>
              <a:t>. </a:t>
            </a:r>
          </a:p>
          <a:p>
            <a:endParaRPr lang="fa-IR"/>
          </a:p>
        </p:txBody>
      </p:sp>
      <p:sp>
        <p:nvSpPr>
          <p:cNvPr id="4" name="Flowchart: Process 3"/>
          <p:cNvSpPr/>
          <p:nvPr/>
        </p:nvSpPr>
        <p:spPr>
          <a:xfrm>
            <a:off x="838200" y="4051495"/>
            <a:ext cx="3629465" cy="116761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هم زمانی</a:t>
            </a:r>
            <a:endParaRPr lang="fa-IR" sz="2000" b="1">
              <a:solidFill>
                <a:srgbClr val="FF0000"/>
              </a:solidFill>
            </a:endParaRPr>
          </a:p>
        </p:txBody>
      </p:sp>
      <p:sp>
        <p:nvSpPr>
          <p:cNvPr id="5" name="Flowchart: Process 4"/>
          <p:cNvSpPr/>
          <p:nvPr/>
        </p:nvSpPr>
        <p:spPr>
          <a:xfrm>
            <a:off x="6836899" y="3910818"/>
            <a:ext cx="3770141"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طبقات فرادست و فرودست</a:t>
            </a:r>
            <a:endParaRPr lang="fa-IR" sz="2000" b="1">
              <a:solidFill>
                <a:srgbClr val="FF0000"/>
              </a:solidFill>
            </a:endParaRPr>
          </a:p>
        </p:txBody>
      </p:sp>
    </p:spTree>
    <p:extLst>
      <p:ext uri="{BB962C8B-B14F-4D97-AF65-F5344CB8AC3E}">
        <p14:creationId xmlns:p14="http://schemas.microsoft.com/office/powerpoint/2010/main" val="1133468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lvl="1"/>
            <a:r>
              <a:rPr lang="ar-SA">
                <a:cs typeface="B Zar" panose="00000400000000000000" pitchFamily="2" charset="-78"/>
              </a:rPr>
              <a:t>در جامعه شناسی مارکس روابط تولیدی و تا حدی ساختار ،اجتماعی در حکم فرهنگ مسلط جامعه است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که توقعات اجتماعی و هنجارهای فرهنگی را در افراد درونی میسازد و با احاطه کامل بر زندگی افراد آنها را یک قالب خاص در جهت گیریهای شخصیتی مشابهی همسو میکند و درست به همین دلیل است که در دو دورۀ همزمان به سر میبرند اما هر کدام یک</a:t>
            </a:r>
            <a:r>
              <a:rPr lang="en-US">
                <a:cs typeface="B Zar" panose="00000400000000000000" pitchFamily="2" charset="-78"/>
              </a:rPr>
              <a:t> «</a:t>
            </a:r>
            <a:r>
              <a:rPr lang="ar-SA">
                <a:cs typeface="B Zar" panose="00000400000000000000" pitchFamily="2" charset="-78"/>
              </a:rPr>
              <a:t>ما یا هویت جمعی را شکل میدهند که با هم در تقابل اند</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5955289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 مقاله به تحلیل یکی از مباحث مربوط به گفتمان هویتهای جمعی خرد و کلان و ارتباط آن با جهانی شدن می پردازیم و با بررسی دیدگاه های کلاسیک جامعه شناسی و گفتمان پست مدرنیسم و نیز نظریه اندیشمندان متأخر</a:t>
            </a:r>
            <a:r>
              <a:rPr lang="fa-IR">
                <a:cs typeface="B Zar" panose="00000400000000000000" pitchFamily="2" charset="-78"/>
              </a:rPr>
              <a:t>، </a:t>
            </a:r>
            <a:r>
              <a:rPr lang="ar-SA">
                <a:cs typeface="B Zar" panose="00000400000000000000" pitchFamily="2" charset="-78"/>
              </a:rPr>
              <a:t>به نقایص نظری و روش شناختی کار آنها اشاره </a:t>
            </a:r>
            <a:r>
              <a:rPr lang="ar-SA" smtClean="0">
                <a:cs typeface="B Zar" panose="00000400000000000000" pitchFamily="2" charset="-78"/>
              </a:rPr>
              <a:t>میکنیم</a:t>
            </a:r>
            <a:endParaRPr lang="fa-IR">
              <a:cs typeface="B Zar" panose="00000400000000000000" pitchFamily="2" charset="-78"/>
            </a:endParaRPr>
          </a:p>
        </p:txBody>
      </p:sp>
      <p:sp>
        <p:nvSpPr>
          <p:cNvPr id="4" name="Flowchart: Process 3"/>
          <p:cNvSpPr/>
          <p:nvPr/>
        </p:nvSpPr>
        <p:spPr>
          <a:xfrm>
            <a:off x="838200" y="4001294"/>
            <a:ext cx="2378336" cy="103273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smtClean="0">
                <a:solidFill>
                  <a:srgbClr val="FF0000"/>
                </a:solidFill>
                <a:cs typeface="B Zar" panose="00000400000000000000" pitchFamily="2" charset="-78"/>
              </a:rPr>
              <a:t>دیدگاه تلفیقی</a:t>
            </a:r>
            <a:endParaRPr lang="fa-IR" sz="2400" b="1">
              <a:solidFill>
                <a:srgbClr val="FF0000"/>
              </a:solidFill>
            </a:endParaRPr>
          </a:p>
        </p:txBody>
      </p:sp>
    </p:spTree>
    <p:extLst>
      <p:ext uri="{BB962C8B-B14F-4D97-AF65-F5344CB8AC3E}">
        <p14:creationId xmlns:p14="http://schemas.microsoft.com/office/powerpoint/2010/main" val="211302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مارکس این تقابل طبقاتی را در سه دوره تاریخی جمع بندی کرده است که عبارت اند از برده داری فئودالسیم و سرمایه داری او در هر کدام از این دورانها به تضاد طبقاتی معتقد است معنی دیگر این سخن آن است که دو هویت جمعی در هر شیوۀ تولید شکل میگیرند که از میان آنها هویتهای جمعی (طبقات) در شیوه تولید سرمایه داری برای ما از اهمیت بیشتری برخوردار است در این شیوه ،تولید طبقه سرمایه دار با در اختیار داشتن ابزار تولید در وضعیتی قرار میگیرد که در واقع محصول خروجی شیوه تولید سرمایه داری محسوب می شود</a:t>
            </a:r>
            <a:endParaRPr lang="fa-IR">
              <a:cs typeface="B Zar" panose="00000400000000000000" pitchFamily="2" charset="-78"/>
            </a:endParaRPr>
          </a:p>
        </p:txBody>
      </p:sp>
      <p:sp>
        <p:nvSpPr>
          <p:cNvPr id="4" name="Flowchart: Process 3"/>
          <p:cNvSpPr/>
          <p:nvPr/>
        </p:nvSpPr>
        <p:spPr>
          <a:xfrm>
            <a:off x="838200" y="4529797"/>
            <a:ext cx="3010486"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در اختیار داشتن ابزار تولید</a:t>
            </a:r>
            <a:endParaRPr lang="fa-IR" sz="2000" b="1">
              <a:solidFill>
                <a:srgbClr val="FF0000"/>
              </a:solidFill>
            </a:endParaRPr>
          </a:p>
        </p:txBody>
      </p:sp>
    </p:spTree>
    <p:extLst>
      <p:ext uri="{BB962C8B-B14F-4D97-AF65-F5344CB8AC3E}">
        <p14:creationId xmlns:p14="http://schemas.microsoft.com/office/powerpoint/2010/main" val="1458429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سرمایه دار به عنوان تیپ شخصیتی ،حاکم مطابق با نوع رابطه اش با شیوه تولید، شخصیتی است کـه ویژگی های فرهنگی ،ارزشی، اجتماعی و ایدئولوژیک خاص خود را دارد به همین دلیل با کسانی ذی نفع و همسو است که در این ویژگیها با وی اشتراک دارند به نظر مارکس این تیپهای شخصیتی خود به خود یک طبقه را شکل می دهند و گرچه در مقایسه با طبقه مقابل در اقلیت اند، اما با وجود اشتراک آنها با هم به تدریج احساس مشترکی نیز در آنها ایجاد می شود که این احساس مشترک یا« ما» همان هویت جمعی آنان است</a:t>
            </a:r>
            <a:endParaRPr lang="fa-IR">
              <a:cs typeface="B Zar" panose="00000400000000000000" pitchFamily="2" charset="-78"/>
            </a:endParaRPr>
          </a:p>
        </p:txBody>
      </p:sp>
      <p:sp>
        <p:nvSpPr>
          <p:cNvPr id="4" name="Flowchart: Process 3"/>
          <p:cNvSpPr/>
          <p:nvPr/>
        </p:nvSpPr>
        <p:spPr>
          <a:xfrm>
            <a:off x="1477108" y="4515729"/>
            <a:ext cx="3699803" cy="143490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ویژگی های فرهنگی ،ارزشی، اجتماعی و ایدئولوژیک خاص خود</a:t>
            </a:r>
            <a:endParaRPr lang="fa-IR" sz="2000" b="1">
              <a:solidFill>
                <a:srgbClr val="FF0000"/>
              </a:solidFill>
            </a:endParaRPr>
          </a:p>
        </p:txBody>
      </p:sp>
    </p:spTree>
    <p:extLst>
      <p:ext uri="{BB962C8B-B14F-4D97-AF65-F5344CB8AC3E}">
        <p14:creationId xmlns:p14="http://schemas.microsoft.com/office/powerpoint/2010/main" val="3302411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به نظر مارکس شیوه تولید سرمایه داری در ساختار خود یک خروجی دیگر نیز دارد و آن تیپ شخصیتی «پرولتر»</a:t>
            </a:r>
            <a:r>
              <a:rPr lang="ar-SA" baseline="30000">
                <a:cs typeface="B Zar" panose="00000400000000000000" pitchFamily="2" charset="-78"/>
              </a:rPr>
              <a:t>1</a:t>
            </a:r>
            <a:r>
              <a:rPr lang="ar-SA">
                <a:cs typeface="B Zar" panose="00000400000000000000" pitchFamily="2" charset="-78"/>
              </a:rPr>
              <a:t> است، اما سیر تکوین هویت جمعی در ا در این ،طبقه دو مرحله دارد در مرحله نخست این طبقه گرچه دارای مشترکات ،اقتصادی ،فرهنگی اجتماعی و ایدئولوژیک ویزه خود است ولی به دلیل ناسالم بودن روابط اقتصادی دچار بیگانگی می</a:t>
            </a:r>
            <a:r>
              <a:rPr lang="en-US">
                <a:cs typeface="B Zar" panose="00000400000000000000" pitchFamily="2" charset="-78"/>
              </a:rPr>
              <a:t>.</a:t>
            </a:r>
            <a:r>
              <a:rPr lang="ar-SA" smtClean="0">
                <a:cs typeface="B Zar" panose="00000400000000000000" pitchFamily="2" charset="-78"/>
              </a:rPr>
              <a:t>شود</a:t>
            </a:r>
            <a:endParaRPr lang="fa-IR">
              <a:cs typeface="B Zar" panose="00000400000000000000" pitchFamily="2" charset="-78"/>
            </a:endParaRPr>
          </a:p>
        </p:txBody>
      </p:sp>
    </p:spTree>
    <p:extLst>
      <p:ext uri="{BB962C8B-B14F-4D97-AF65-F5344CB8AC3E}">
        <p14:creationId xmlns:p14="http://schemas.microsoft.com/office/powerpoint/2010/main" val="3965639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 حالت طبقه کارگر بالقوه یک هویت جمعی را شکل داده است اما نظام اقتصادی و شکل بندی حاکم بر آن طوری ساماندهی شده است که طبقه کارگر وضعیتی دارد که در آن تحت چیرگی نیروهای خود آفریده اش قرار میگیرد و این نیروها به عنوان قدرتهای بیگانه در برابرش می ایستند این وضعیت موجب میشود که طبقه کارگر صرفا به خود فکر کند و در لاک خود فرو رود و مجال </a:t>
            </a:r>
            <a:endParaRPr lang="en-US">
              <a:cs typeface="B Zar" panose="00000400000000000000" pitchFamily="2" charset="-78"/>
            </a:endParaRPr>
          </a:p>
          <a:p>
            <a:endParaRPr lang="fa-IR"/>
          </a:p>
        </p:txBody>
      </p:sp>
      <p:sp>
        <p:nvSpPr>
          <p:cNvPr id="4" name="Flowchart: Process 3"/>
          <p:cNvSpPr/>
          <p:nvPr/>
        </p:nvSpPr>
        <p:spPr>
          <a:xfrm>
            <a:off x="2278966" y="4079631"/>
            <a:ext cx="2954216"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هویت </a:t>
            </a:r>
            <a:r>
              <a:rPr lang="ar-SA" sz="2000" b="1" smtClean="0">
                <a:solidFill>
                  <a:srgbClr val="FF0000"/>
                </a:solidFill>
                <a:cs typeface="B Zar" panose="00000400000000000000" pitchFamily="2" charset="-78"/>
              </a:rPr>
              <a:t>جمعی</a:t>
            </a:r>
            <a:endParaRPr lang="fa-IR" sz="2000" b="1">
              <a:solidFill>
                <a:srgbClr val="FF0000"/>
              </a:solidFill>
            </a:endParaRPr>
          </a:p>
        </p:txBody>
      </p:sp>
    </p:spTree>
    <p:extLst>
      <p:ext uri="{BB962C8B-B14F-4D97-AF65-F5344CB8AC3E}">
        <p14:creationId xmlns:p14="http://schemas.microsoft.com/office/powerpoint/2010/main" val="923554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رویارویی( تقابل) با طبقه سرمایه دار را که عامل استشمار و از خود بیگانگی اوست نداشته باشد</a:t>
            </a:r>
            <a:r>
              <a:rPr lang="en-US">
                <a:cs typeface="B Zar" panose="00000400000000000000" pitchFamily="2" charset="-78"/>
              </a:rPr>
              <a:t>. </a:t>
            </a:r>
            <a:r>
              <a:rPr lang="ar-SA">
                <a:cs typeface="B Zar" panose="00000400000000000000" pitchFamily="2" charset="-78"/>
              </a:rPr>
              <a:t>از آنجاکه این طبقه ،هنوز به هویت جمعی بالفعل دست نیافته است، به« طبقه در خود» معروف است</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به اعتقاد مارکس این وضعیت موقتی است و طبقه کارگر بعدها به دلایلی مانند رشد نیروهای تولید از یک سو و زیاده خواهی سرمایه دار از سوی دیگر به تدریج به خودآگاهی می رسد و با کنار نهادن ایدئولوژی دروغین که مانع فعالیت و تحقق هویت جمعی اوست به طبقه برای خود تبدیل می شود</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95408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بنابراین در این تحلیل مارکس از یک سو دو قشر اجتماعی را درون یک شیوه تولید در برابر هم قرار می دهد که هر کدام متعلق به دو هویت متفاوت تعلق داشته و از جهات گوناگون با هم تفاوت دارند و از سوی دیگر، دو گونه هویت را در درون یک ساخت اجتماعی در برابر هم می نهد که تحت قانون« تبدیل شرایطی ذهنی به عینی»، متحول می شوند</a:t>
            </a:r>
            <a:r>
              <a:rPr lang="en-US">
                <a:cs typeface="B Zar" panose="00000400000000000000" pitchFamily="2" charset="-78"/>
              </a:rPr>
              <a:t>. </a:t>
            </a:r>
            <a:endParaRPr lang="fa-IR">
              <a:cs typeface="B Zar" panose="00000400000000000000" pitchFamily="2" charset="-78"/>
            </a:endParaRPr>
          </a:p>
          <a:p>
            <a:endParaRPr lang="fa-IR"/>
          </a:p>
        </p:txBody>
      </p:sp>
      <p:sp>
        <p:nvSpPr>
          <p:cNvPr id="4" name="Flowchart: Process 3"/>
          <p:cNvSpPr/>
          <p:nvPr/>
        </p:nvSpPr>
        <p:spPr>
          <a:xfrm>
            <a:off x="838200" y="4431323"/>
            <a:ext cx="3094893"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ساخت اجتماعی</a:t>
            </a:r>
            <a:endParaRPr lang="fa-IR" sz="2000" b="1">
              <a:solidFill>
                <a:srgbClr val="FF0000"/>
              </a:solidFill>
            </a:endParaRPr>
          </a:p>
        </p:txBody>
      </p:sp>
    </p:spTree>
    <p:extLst>
      <p:ext uri="{BB962C8B-B14F-4D97-AF65-F5344CB8AC3E}">
        <p14:creationId xmlns:p14="http://schemas.microsoft.com/office/powerpoint/2010/main" val="30250219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دورکیم نخستین جامعه شناسی است که در تحلیلهای او ردپایی از هویت جمعی پیدا میشود</a:t>
            </a:r>
            <a:r>
              <a:rPr lang="en-US">
                <a:cs typeface="B Zar" panose="00000400000000000000" pitchFamily="2" charset="-78"/>
              </a:rPr>
              <a:t>. </a:t>
            </a:r>
            <a:r>
              <a:rPr lang="ar-SA">
                <a:cs typeface="B Zar" panose="00000400000000000000" pitchFamily="2" charset="-78"/>
              </a:rPr>
              <a:t>مهم ترین در آرای او با هویت ارتباطی تنگاتنگ دارد« وجدان جمعی است وجدان جمعی از نظر او شامل مجموعه </a:t>
            </a:r>
            <a:r>
              <a:rPr lang="ar-SA" smtClean="0">
                <a:cs typeface="B Zar" panose="00000400000000000000" pitchFamily="2" charset="-78"/>
              </a:rPr>
              <a:t>اعتقادات و احساسات مشترک در </a:t>
            </a:r>
            <a:r>
              <a:rPr lang="ar-SA">
                <a:cs typeface="B Zar" panose="00000400000000000000" pitchFamily="2" charset="-78"/>
              </a:rPr>
              <a:t>میانگین افراد یک جامعه واحد است که دستگاه معینی را تشکیل می دهند و حیات </a:t>
            </a:r>
            <a:r>
              <a:rPr lang="ar-SA" smtClean="0">
                <a:cs typeface="B Zar" panose="00000400000000000000" pitchFamily="2" charset="-78"/>
              </a:rPr>
              <a:t>خاص </a:t>
            </a:r>
            <a:r>
              <a:rPr lang="ar-SA">
                <a:cs typeface="B Zar" panose="00000400000000000000" pitchFamily="2" charset="-78"/>
              </a:rPr>
              <a:t>خود را دارد»( دورکیم۱۳۸۱  : ۷۷). </a:t>
            </a:r>
            <a:endParaRPr lang="fa-IR">
              <a:cs typeface="B Zar" panose="00000400000000000000" pitchFamily="2" charset="-78"/>
            </a:endParaRPr>
          </a:p>
        </p:txBody>
      </p:sp>
      <p:sp>
        <p:nvSpPr>
          <p:cNvPr id="4" name="Flowchart: Process 3"/>
          <p:cNvSpPr/>
          <p:nvPr/>
        </p:nvSpPr>
        <p:spPr>
          <a:xfrm>
            <a:off x="1589649" y="4001294"/>
            <a:ext cx="2968283"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هویت ارتباطی</a:t>
            </a:r>
            <a:endParaRPr lang="fa-IR" sz="2000" b="1">
              <a:solidFill>
                <a:srgbClr val="FF0000"/>
              </a:solidFill>
            </a:endParaRPr>
          </a:p>
        </p:txBody>
      </p:sp>
    </p:spTree>
    <p:extLst>
      <p:ext uri="{BB962C8B-B14F-4D97-AF65-F5344CB8AC3E}">
        <p14:creationId xmlns:p14="http://schemas.microsoft.com/office/powerpoint/2010/main" val="1077644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در واقع، افراد از طریق اعلام وفاداری به این مجموعه اعتقادات و احساسات مشترک وجدان جمعی به شناسه ای دست مییابند که معرف آنهاست و آنها خود را با آن میشناسند و نیز خود را بدان متعهد و منتسب میدانند این شناسه هویت جمعی است فرقی نمیکند که گستره و برد این واحد جمعی که هویت جمعی واحد دارند چقدر است از نظر دورکیم افراد تا زمانی که به این مجموعه اعتقادات و احساسات مشترک دلبستگی دارند ضامن بقای</a:t>
            </a:r>
            <a:r>
              <a:rPr lang="en-US">
                <a:cs typeface="B Zar" panose="00000400000000000000" pitchFamily="2" charset="-78"/>
              </a:rPr>
              <a:t> .</a:t>
            </a:r>
            <a:r>
              <a:rPr lang="ar-SA">
                <a:cs typeface="B Zar" panose="00000400000000000000" pitchFamily="2" charset="-78"/>
              </a:rPr>
              <a:t>آناند این امر موجب میشود که با زوال یک نسل ویژگیهای اساسی این پدیده(</a:t>
            </a:r>
            <a:r>
              <a:rPr lang="en-US">
                <a:cs typeface="B Zar" panose="00000400000000000000" pitchFamily="2" charset="-78"/>
              </a:rPr>
              <a:t>  </a:t>
            </a:r>
            <a:r>
              <a:rPr lang="ar-SA">
                <a:cs typeface="B Zar" panose="00000400000000000000" pitchFamily="2" charset="-78"/>
              </a:rPr>
              <a:t>وجدان جمعی)  حفظ شود (دورکیم ۱۳۸۱)</a:t>
            </a:r>
            <a:r>
              <a:rPr lang="en-US">
                <a:cs typeface="B Zar" panose="00000400000000000000" pitchFamily="2" charset="-78"/>
              </a:rPr>
              <a:t>. </a:t>
            </a:r>
          </a:p>
          <a:p>
            <a:endParaRPr lang="fa-IR">
              <a:cs typeface="B Zar" panose="00000400000000000000" pitchFamily="2" charset="-78"/>
            </a:endParaRPr>
          </a:p>
        </p:txBody>
      </p:sp>
    </p:spTree>
    <p:extLst>
      <p:ext uri="{BB962C8B-B14F-4D97-AF65-F5344CB8AC3E}">
        <p14:creationId xmlns:p14="http://schemas.microsoft.com/office/powerpoint/2010/main" val="13203456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از سوی دیگر دورکیم از دو نوع وجدان نام میبرد که یکی وجدان عمومی و دیگری وجدان فردی است</a:t>
            </a:r>
            <a:r>
              <a:rPr lang="en-US">
                <a:cs typeface="B Zar" panose="00000400000000000000" pitchFamily="2" charset="-78"/>
              </a:rPr>
              <a:t>. </a:t>
            </a:r>
            <a:r>
              <a:rPr lang="ar-SA">
                <a:cs typeface="B Zar" panose="00000400000000000000" pitchFamily="2" charset="-78"/>
              </a:rPr>
              <a:t>گرچه وجدان فردی پدیده ای منحصر به فرد ،است اما جنبۀ بین ذهنی دارد و از این رو با وجدان جمعی و عمومی دارای پیوندی تنگاتنگ است</a:t>
            </a:r>
            <a:endParaRPr lang="fa-IR">
              <a:cs typeface="B Zar" panose="00000400000000000000" pitchFamily="2" charset="-78"/>
            </a:endParaRPr>
          </a:p>
        </p:txBody>
      </p:sp>
      <p:sp>
        <p:nvSpPr>
          <p:cNvPr id="4" name="Flowchart: Process 3"/>
          <p:cNvSpPr/>
          <p:nvPr/>
        </p:nvSpPr>
        <p:spPr>
          <a:xfrm>
            <a:off x="1659988" y="4065563"/>
            <a:ext cx="2504049"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جنبۀ بین ذهنی</a:t>
            </a:r>
            <a:endParaRPr lang="fa-IR" sz="2000" b="1">
              <a:solidFill>
                <a:srgbClr val="FF0000"/>
              </a:solidFill>
            </a:endParaRPr>
          </a:p>
        </p:txBody>
      </p:sp>
    </p:spTree>
    <p:extLst>
      <p:ext uri="{BB962C8B-B14F-4D97-AF65-F5344CB8AC3E}">
        <p14:creationId xmlns:p14="http://schemas.microsoft.com/office/powerpoint/2010/main" val="39897803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دورکیم معتقد است، در جامعه پیش از ،صنعتی بنابر وجود همانندی و مشابهت، نظم اجتماعی مبتنی بر تقویت وجدان جمعی است و افراد زیر سلطه آن قرار دارند و از این رو در جمع تحلیل می روند و فنا می پذیرند به عبارتی بهتر،« من» در اینجا تحت الشعاع« ما »قرار می گیرد که این« ما» معرف هویت جمعی است</a:t>
            </a:r>
            <a:r>
              <a:rPr lang="en-US">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1596788" y="4067033"/>
            <a:ext cx="2647666" cy="140571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همانندی و مشابهت</a:t>
            </a:r>
            <a:endParaRPr lang="fa-IR" sz="2000" b="1">
              <a:solidFill>
                <a:srgbClr val="FF0000"/>
              </a:solidFill>
            </a:endParaRPr>
          </a:p>
        </p:txBody>
      </p:sp>
    </p:spTree>
    <p:extLst>
      <p:ext uri="{BB962C8B-B14F-4D97-AF65-F5344CB8AC3E}">
        <p14:creationId xmlns:p14="http://schemas.microsoft.com/office/powerpoint/2010/main" val="376592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هدف آن است که بدانیم چگونه در تحلیل این به یک دیدگاه تلفیقی نایل آییم در این بررسی بر خلاف رویکردهای یاد شده، بر این باوریم که از یکسو جهانی </a:t>
            </a:r>
            <a:r>
              <a:rPr lang="ar-SA" smtClean="0">
                <a:cs typeface="B Zar" panose="00000400000000000000" pitchFamily="2" charset="-78"/>
              </a:rPr>
              <a:t>شدن </a:t>
            </a:r>
            <a:r>
              <a:rPr lang="ar-SA">
                <a:cs typeface="B Zar" panose="00000400000000000000" pitchFamily="2" charset="-78"/>
              </a:rPr>
              <a:t>فرایندی واقعی و غیر قابل اجتناب است و جامعه بشری به سوی برخی الگوهای فرهنگی و سیاسی جهانشمول به مثابه یک هویت ،عام حرکت میکند و از سوی دیگر در کنار آن هویتهای خرد و محلی نیز در حال احیاء و بازسازی اند اندیشه اصلی مقاله حاضر تأیید این مدعا است</a:t>
            </a:r>
            <a:r>
              <a:rPr lang="en-US">
                <a:cs typeface="B Zar" panose="00000400000000000000" pitchFamily="2" charset="-78"/>
              </a:rPr>
              <a:t>.</a:t>
            </a:r>
            <a:endParaRPr lang="fa-IR">
              <a:cs typeface="B Zar" panose="00000400000000000000" pitchFamily="2" charset="-78"/>
            </a:endParaRPr>
          </a:p>
          <a:p>
            <a:endParaRPr lang="fa-IR"/>
          </a:p>
        </p:txBody>
      </p:sp>
      <p:sp>
        <p:nvSpPr>
          <p:cNvPr id="4" name="Flowchart: Process 3"/>
          <p:cNvSpPr/>
          <p:nvPr/>
        </p:nvSpPr>
        <p:spPr>
          <a:xfrm>
            <a:off x="838200" y="4375052"/>
            <a:ext cx="2982350"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جهانی شدن فرایندی واقعی و غیر قابل اجتناب</a:t>
            </a:r>
            <a:endParaRPr lang="fa-IR" sz="2000" b="1">
              <a:solidFill>
                <a:srgbClr val="FF0000"/>
              </a:solidFill>
            </a:endParaRPr>
          </a:p>
        </p:txBody>
      </p:sp>
    </p:spTree>
    <p:extLst>
      <p:ext uri="{BB962C8B-B14F-4D97-AF65-F5344CB8AC3E}">
        <p14:creationId xmlns:p14="http://schemas.microsoft.com/office/powerpoint/2010/main" val="38068329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600134" y="1825625"/>
            <a:ext cx="6753665" cy="4351338"/>
          </a:xfrm>
        </p:spPr>
        <p:txBody>
          <a:bodyPr/>
          <a:lstStyle/>
          <a:p>
            <a:pPr algn="just"/>
            <a:r>
              <a:rPr lang="ar-SA">
                <a:cs typeface="B Zar" panose="00000400000000000000" pitchFamily="2" charset="-78"/>
              </a:rPr>
              <a:t>از اینرو در اینجا وجدان از نوع اول حاکم است اما در جامعه ،صنعتی بنابر تفاوت پذیری های ناشی از تقسیم کار و تخصص گرایی جزء یا فرد از کل یا جمع متفاوت و متمایز شود و هویت فردی اهمیت می یابد</a:t>
            </a:r>
            <a:r>
              <a:rPr lang="en-US">
                <a:cs typeface="B Zar" panose="00000400000000000000" pitchFamily="2" charset="-78"/>
              </a:rPr>
              <a:t>. </a:t>
            </a:r>
            <a:r>
              <a:rPr lang="ar-SA">
                <a:cs typeface="B Zar" panose="00000400000000000000" pitchFamily="2" charset="-78"/>
              </a:rPr>
              <a:t>دورکیم معتقد است در اینجا باید به جای تاکید بر تشابه پذیری همانندی در احساسات و افکار مشترک و تحلیل بردن وجدانهای فردی در وجدان جمعی بر همبستگی بین گروهی و تعهدات متقابل حرفه ای یا مذهب مدنی تاکید شود. (عبدالهی ١٣٧٦ : ٦٦). </a:t>
            </a:r>
            <a:endParaRPr lang="fa-IR">
              <a:cs typeface="B Zar" panose="00000400000000000000" pitchFamily="2" charset="-78"/>
            </a:endParaRPr>
          </a:p>
          <a:p>
            <a:endParaRPr lang="fa-IR"/>
          </a:p>
        </p:txBody>
      </p:sp>
      <p:sp>
        <p:nvSpPr>
          <p:cNvPr id="4" name="Flowchart: Process 3"/>
          <p:cNvSpPr/>
          <p:nvPr/>
        </p:nvSpPr>
        <p:spPr>
          <a:xfrm>
            <a:off x="838200" y="4501661"/>
            <a:ext cx="3390314"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تقسیم کار و تخصص گرایی</a:t>
            </a:r>
            <a:endParaRPr lang="fa-IR" sz="2000" b="1">
              <a:solidFill>
                <a:srgbClr val="FF0000"/>
              </a:solidFill>
            </a:endParaRPr>
          </a:p>
        </p:txBody>
      </p:sp>
    </p:spTree>
    <p:extLst>
      <p:ext uri="{BB962C8B-B14F-4D97-AF65-F5344CB8AC3E}">
        <p14:creationId xmlns:p14="http://schemas.microsoft.com/office/powerpoint/2010/main" val="3654985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981156" y="1825625"/>
            <a:ext cx="7372643" cy="4351338"/>
          </a:xfrm>
        </p:spPr>
        <p:txBody>
          <a:bodyPr/>
          <a:lstStyle/>
          <a:p>
            <a:pPr algn="just"/>
            <a:r>
              <a:rPr lang="ar-SA">
                <a:cs typeface="B Zar" panose="00000400000000000000" pitchFamily="2" charset="-78"/>
              </a:rPr>
              <a:t>به نظر ،دورکیم در این نوع همبستگی (ارگانیکی ) هویت جمعی از بین نمی رود</a:t>
            </a:r>
            <a:r>
              <a:rPr lang="en-US">
                <a:cs typeface="B Zar" panose="00000400000000000000" pitchFamily="2" charset="-78"/>
              </a:rPr>
              <a:t>. </a:t>
            </a:r>
            <a:r>
              <a:rPr lang="ar-SA">
                <a:cs typeface="B Zar" panose="00000400000000000000" pitchFamily="2" charset="-78"/>
              </a:rPr>
              <a:t>بلکه ضمن تقویت جنبه های فردی زندگی ،این هویت تعمیم و گسترش می یابد؛ یعنی از وضعیت خود به هویت جمعی کلان میل میکند بنابراین« آنچه در دیدگاه دورکیم از اعتبار و ارزش علمی( البته به طور نسبی) برخوردار است</a:t>
            </a:r>
            <a:r>
              <a:rPr lang="en-US">
                <a:cs typeface="B Zar" panose="00000400000000000000" pitchFamily="2" charset="-78"/>
              </a:rPr>
              <a:t>. </a:t>
            </a:r>
            <a:r>
              <a:rPr lang="ar-SA">
                <a:cs typeface="B Zar" panose="00000400000000000000" pitchFamily="2" charset="-78"/>
              </a:rPr>
              <a:t>و امروز شاید در جامعه ما نیز مصداق داشته باشد این است که با تغییر نظم </a:t>
            </a:r>
            <a:r>
              <a:rPr lang="ar-SA" smtClean="0">
                <a:cs typeface="B Zar" panose="00000400000000000000" pitchFamily="2" charset="-78"/>
              </a:rPr>
              <a:t>اجتماعی </a:t>
            </a:r>
            <a:r>
              <a:rPr lang="ar-SA">
                <a:cs typeface="B Zar" panose="00000400000000000000" pitchFamily="2" charset="-78"/>
              </a:rPr>
              <a:t>هویت جمعی نیز تغییر می کند</a:t>
            </a:r>
            <a:r>
              <a:rPr lang="en-US">
                <a:cs typeface="B Zar" panose="00000400000000000000" pitchFamily="2" charset="-78"/>
              </a:rPr>
              <a:t>. </a:t>
            </a:r>
            <a:r>
              <a:rPr lang="ar-SA">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970670" y="4572000"/>
            <a:ext cx="3010486" cy="125202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ارزش علمی</a:t>
            </a:r>
            <a:endParaRPr lang="fa-IR" sz="2400" b="1">
              <a:solidFill>
                <a:srgbClr val="FF0000"/>
              </a:solidFill>
            </a:endParaRPr>
          </a:p>
        </p:txBody>
      </p:sp>
      <p:pic>
        <p:nvPicPr>
          <p:cNvPr id="6" name="Picture 5"/>
          <p:cNvPicPr>
            <a:picLocks noChangeAspect="1"/>
          </p:cNvPicPr>
          <p:nvPr/>
        </p:nvPicPr>
        <p:blipFill>
          <a:blip r:embed="rId2"/>
          <a:stretch>
            <a:fillRect/>
          </a:stretch>
        </p:blipFill>
        <p:spPr>
          <a:xfrm>
            <a:off x="1000711" y="1981786"/>
            <a:ext cx="2847975" cy="1600200"/>
          </a:xfrm>
          <a:prstGeom prst="rect">
            <a:avLst/>
          </a:prstGeom>
        </p:spPr>
      </p:pic>
    </p:spTree>
    <p:extLst>
      <p:ext uri="{BB962C8B-B14F-4D97-AF65-F5344CB8AC3E}">
        <p14:creationId xmlns:p14="http://schemas.microsoft.com/office/powerpoint/2010/main" val="1318709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با توجه به اینکه آرای دورکیم متاثر از دیدگاههای تکامل گرایی است از این رو به نظر وی هنگامی که انسجام مکانیکی جای خود را به انسجام ارگانیکی میدهد هویت جمعی نیز از نوع خرد و محلی به کلان متحول می شود و به همین دلیل است که دورکیم به جای طرح همزیستی یا توازی هویت های خرد (مکانیکی) و هویت کلان( اندامواره) نظریه تکامل تدریجی یکی به دیگری را ارائه میدهد بدین معنی است که جامعه در یک ،زمان با یکی از این اشکال دوگانه هویت مواجه است.« از سوی دیگر نگاه او به هویت از منظری نماد پردازانه و مبتنی بر شعور متعارف است»( جنکینز ۱۳۸۱: ۲۱۰ ).</a:t>
            </a:r>
            <a:endParaRPr lang="fa-IR">
              <a:cs typeface="B Zar" panose="00000400000000000000" pitchFamily="2" charset="-78"/>
            </a:endParaRPr>
          </a:p>
        </p:txBody>
      </p:sp>
    </p:spTree>
    <p:extLst>
      <p:ext uri="{BB962C8B-B14F-4D97-AF65-F5344CB8AC3E}">
        <p14:creationId xmlns:p14="http://schemas.microsoft.com/office/powerpoint/2010/main" val="1698008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پارسونز در باب هویت جمعی بحثی مستقیم و هدفمند ارائه نداده، بلکه اندیشه های او را درباره هویت به طور ضمنی از خلال مباحثش در زمینه نظریه عام کنش و تعلق خاطر او به نظریه سیستم ها، قابل استخراج </a:t>
            </a:r>
            <a:r>
              <a:rPr lang="en-US">
                <a:cs typeface="B Zar" panose="00000400000000000000" pitchFamily="2" charset="-78"/>
              </a:rPr>
              <a:t>.</a:t>
            </a:r>
            <a:r>
              <a:rPr lang="ar-SA">
                <a:cs typeface="B Zar" panose="00000400000000000000" pitchFamily="2" charset="-78"/>
              </a:rPr>
              <a:t>است برای درک بهتر عقاید ،پارسونز ابتدا باید به سیر تکوین اندیشه جامعه شناختی او مبادرت شود</a:t>
            </a:r>
            <a:r>
              <a:rPr lang="en-US">
                <a:cs typeface="B Zar" panose="00000400000000000000" pitchFamily="2" charset="-78"/>
              </a:rPr>
              <a:t>.</a:t>
            </a:r>
            <a:r>
              <a:rPr lang="ar-SA">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001294"/>
            <a:ext cx="2813538" cy="11535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نظریه عام کنش</a:t>
            </a:r>
            <a:endParaRPr lang="fa-IR" sz="2000" b="1">
              <a:solidFill>
                <a:srgbClr val="FF0000"/>
              </a:solidFill>
            </a:endParaRPr>
          </a:p>
        </p:txBody>
      </p:sp>
    </p:spTree>
    <p:extLst>
      <p:ext uri="{BB962C8B-B14F-4D97-AF65-F5344CB8AC3E}">
        <p14:creationId xmlns:p14="http://schemas.microsoft.com/office/powerpoint/2010/main" val="10561498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a:cs typeface="B Zar" panose="00000400000000000000" pitchFamily="2" charset="-78"/>
              </a:rPr>
              <a:t>" پیتر همیلتون" </a:t>
            </a:r>
            <a:r>
              <a:rPr lang="ar-SA" baseline="30000">
                <a:cs typeface="B Zar" panose="00000400000000000000" pitchFamily="2" charset="-78"/>
              </a:rPr>
              <a:t>۱</a:t>
            </a:r>
            <a:r>
              <a:rPr lang="ar-SA">
                <a:cs typeface="B Zar" panose="00000400000000000000" pitchFamily="2" charset="-78"/>
              </a:rPr>
              <a:t> در این زمینه تحول اندیشه پارسونز را به سه مرحله متمایز اما به هم پیوسته تقسیم می کند</a:t>
            </a:r>
            <a:r>
              <a:rPr lang="en-US">
                <a:cs typeface="B Zar" panose="00000400000000000000" pitchFamily="2" charset="-78"/>
              </a:rPr>
              <a:t>: </a:t>
            </a:r>
          </a:p>
          <a:p>
            <a:endParaRPr lang="fa-IR"/>
          </a:p>
        </p:txBody>
      </p:sp>
    </p:spTree>
    <p:extLst>
      <p:ext uri="{BB962C8B-B14F-4D97-AF65-F5344CB8AC3E}">
        <p14:creationId xmlns:p14="http://schemas.microsoft.com/office/powerpoint/2010/main" val="346733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a:xfrm>
            <a:off x="3094892" y="1825625"/>
            <a:ext cx="8258908" cy="4351338"/>
          </a:xfrm>
        </p:spPr>
        <p:txBody>
          <a:bodyPr/>
          <a:lstStyle/>
          <a:p>
            <a:pPr algn="just"/>
            <a:r>
              <a:rPr lang="ar-SA">
                <a:cs typeface="B Zar" panose="00000400000000000000" pitchFamily="2" charset="-78"/>
              </a:rPr>
              <a:t>مرحله نخست کار پارسونز تحول تدریجی یک نظریه اراده گرایانه در زمینه کنش اجتماعی و در تقابل با دیدگاههای اثبات </a:t>
            </a:r>
            <a:r>
              <a:rPr lang="ar-SA" smtClean="0">
                <a:cs typeface="B Zar" panose="00000400000000000000" pitchFamily="2" charset="-78"/>
              </a:rPr>
              <a:t>گر</a:t>
            </a:r>
            <a:r>
              <a:rPr lang="fa-IR" smtClean="0">
                <a:cs typeface="B Zar" panose="00000400000000000000" pitchFamily="2" charset="-78"/>
              </a:rPr>
              <a:t>ا</a:t>
            </a:r>
            <a:r>
              <a:rPr lang="ar-SA" smtClean="0">
                <a:cs typeface="B Zar" panose="00000400000000000000" pitchFamily="2" charset="-78"/>
              </a:rPr>
              <a:t>، </a:t>
            </a:r>
            <a:r>
              <a:rPr lang="ar-SA">
                <a:cs typeface="B Zar" panose="00000400000000000000" pitchFamily="2" charset="-78"/>
              </a:rPr>
              <a:t>فایده </a:t>
            </a:r>
            <a:r>
              <a:rPr lang="ar-SA" smtClean="0">
                <a:cs typeface="B Zar" panose="00000400000000000000" pitchFamily="2" charset="-78"/>
              </a:rPr>
              <a:t>گر</a:t>
            </a:r>
            <a:r>
              <a:rPr lang="fa-IR" smtClean="0">
                <a:cs typeface="B Zar" panose="00000400000000000000" pitchFamily="2" charset="-78"/>
              </a:rPr>
              <a:t>ا</a:t>
            </a:r>
            <a:r>
              <a:rPr lang="ar-SA" smtClean="0">
                <a:cs typeface="B Zar" panose="00000400000000000000" pitchFamily="2" charset="-78"/>
              </a:rPr>
              <a:t> </a:t>
            </a:r>
            <a:r>
              <a:rPr lang="ar-SA">
                <a:cs typeface="B Zar" panose="00000400000000000000" pitchFamily="2" charset="-78"/>
              </a:rPr>
              <a:t>و کاهش </a:t>
            </a:r>
            <a:r>
              <a:rPr lang="ar-SA" smtClean="0">
                <a:cs typeface="B Zar" panose="00000400000000000000" pitchFamily="2" charset="-78"/>
              </a:rPr>
              <a:t>گرا </a:t>
            </a:r>
            <a:r>
              <a:rPr lang="ar-SA">
                <a:cs typeface="B Zar" panose="00000400000000000000" pitchFamily="2" charset="-78"/>
              </a:rPr>
              <a:t>در جامعه شناسی است</a:t>
            </a:r>
            <a:r>
              <a:rPr lang="en-US">
                <a:cs typeface="B Zar" panose="00000400000000000000" pitchFamily="2" charset="-78"/>
              </a:rPr>
              <a:t>. </a:t>
            </a:r>
            <a:r>
              <a:rPr lang="ar-SA">
                <a:cs typeface="B Zar" panose="00000400000000000000" pitchFamily="2" charset="-78"/>
              </a:rPr>
              <a:t>نظریه محوری پارسونز در این مرحله، ساختار کنش اجتماعی( ۱۹۲۷) است</a:t>
            </a:r>
            <a:r>
              <a:rPr lang="en-US">
                <a:cs typeface="B Zar" panose="00000400000000000000" pitchFamily="2" charset="-78"/>
              </a:rPr>
              <a:t>. </a:t>
            </a:r>
            <a:r>
              <a:rPr lang="ar-SA">
                <a:cs typeface="B Zar" panose="00000400000000000000" pitchFamily="2" charset="-78"/>
              </a:rPr>
              <a:t>در دومین مرحله پارسونز، در جهت کارگردگرایی ساختاری از محدوده های نظریه کنش اجتماعی دور میشود و به شرح و بسط یک نظریه کنش اجتماعی عام تر، شامل عنصر تعیین کننده و نیازهای نظام روی می آورد</a:t>
            </a:r>
            <a:r>
              <a:rPr lang="en-US">
                <a:cs typeface="B Zar" panose="00000400000000000000" pitchFamily="2" charset="-78"/>
              </a:rPr>
              <a:t>. </a:t>
            </a:r>
            <a:endParaRPr lang="fa-IR" smtClean="0">
              <a:cs typeface="B Zar" panose="00000400000000000000" pitchFamily="2" charset="-78"/>
            </a:endParaRPr>
          </a:p>
          <a:p>
            <a:pPr algn="just"/>
            <a:endParaRPr lang="fa-IR">
              <a:cs typeface="B Zar" panose="00000400000000000000" pitchFamily="2" charset="-78"/>
            </a:endParaRPr>
          </a:p>
        </p:txBody>
      </p:sp>
      <p:sp>
        <p:nvSpPr>
          <p:cNvPr id="4" name="Flowchart: Process 3"/>
          <p:cNvSpPr/>
          <p:nvPr/>
        </p:nvSpPr>
        <p:spPr>
          <a:xfrm>
            <a:off x="969958" y="5144281"/>
            <a:ext cx="2799470"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نظریه محوری</a:t>
            </a:r>
            <a:endParaRPr lang="fa-IR" sz="2000" b="1">
              <a:solidFill>
                <a:srgbClr val="FF0000"/>
              </a:solidFill>
            </a:endParaRPr>
          </a:p>
        </p:txBody>
      </p:sp>
      <p:pic>
        <p:nvPicPr>
          <p:cNvPr id="5" name="Picture 4"/>
          <p:cNvPicPr>
            <a:picLocks noChangeAspect="1"/>
          </p:cNvPicPr>
          <p:nvPr/>
        </p:nvPicPr>
        <p:blipFill>
          <a:blip r:embed="rId2"/>
          <a:stretch>
            <a:fillRect/>
          </a:stretch>
        </p:blipFill>
        <p:spPr>
          <a:xfrm>
            <a:off x="969958" y="1980369"/>
            <a:ext cx="2124934" cy="2479090"/>
          </a:xfrm>
          <a:prstGeom prst="rect">
            <a:avLst/>
          </a:prstGeom>
        </p:spPr>
      </p:pic>
    </p:spTree>
    <p:extLst>
      <p:ext uri="{BB962C8B-B14F-4D97-AF65-F5344CB8AC3E}">
        <p14:creationId xmlns:p14="http://schemas.microsoft.com/office/powerpoint/2010/main" val="3816407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در مرحله سوم تحولات مهمی در نظریه های پارسونز به ویژه در قالب الگویی سیبرنتیک از نظام های اجتماعی و با توجه به مسائل تجربی و تبیین دگرگونی اجتماعی روی داده است (همیلتون ۱۳۷۹: ۱۰</a:t>
            </a:r>
            <a:r>
              <a:rPr lang="en-US">
                <a:cs typeface="B Zar" panose="00000400000000000000" pitchFamily="2" charset="-78"/>
              </a:rPr>
              <a:t>-</a:t>
            </a:r>
            <a:r>
              <a:rPr lang="ar-SA">
                <a:cs typeface="B Zar" panose="00000400000000000000" pitchFamily="2" charset="-78"/>
              </a:rPr>
              <a:t>۹) اشارات ضمنی پارسونز به چگونگی شکل گیری شخصیت( هویت )و تکوین آن در برگیرنده هر سه مرحله اندیشۀ او، بویژه مرحله دوم است ،پارسونز در این مرحله با طرح نظام اجتماعی به عنوان یک نظام اجتماعی کل</a:t>
            </a:r>
            <a:r>
              <a:rPr lang="ar-SA" baseline="30000">
                <a:cs typeface="B Zar" panose="00000400000000000000" pitchFamily="2" charset="-78"/>
              </a:rPr>
              <a:t>5 </a:t>
            </a:r>
            <a:r>
              <a:rPr lang="ar-SA">
                <a:cs typeface="B Zar" panose="00000400000000000000" pitchFamily="2" charset="-78"/>
              </a:rPr>
              <a:t>و تقسیمات جزیی آن در خرده نظام های اندام وارده، شخصیتی، فرهنگی و اجتماعی</a:t>
            </a:r>
            <a:r>
              <a:rPr lang="ar-SA" baseline="30000">
                <a:cs typeface="B Zar" panose="00000400000000000000" pitchFamily="2" charset="-78"/>
              </a:rPr>
              <a:t>6</a:t>
            </a:r>
            <a:r>
              <a:rPr lang="ar-SA">
                <a:cs typeface="B Zar" panose="00000400000000000000" pitchFamily="2" charset="-78"/>
              </a:rPr>
              <a:t> و تعیین وظایف و کارکردهای هر کدام از این خرده نظام ها پنج نوع شخصیتی را بیرون می کشد که به متغیرهای الگویی</a:t>
            </a:r>
            <a:r>
              <a:rPr lang="ar-SA" baseline="30000">
                <a:cs typeface="B Zar" panose="00000400000000000000" pitchFamily="2" charset="-78"/>
              </a:rPr>
              <a:t>7</a:t>
            </a:r>
            <a:r>
              <a:rPr lang="ar-SA">
                <a:cs typeface="B Zar" panose="00000400000000000000" pitchFamily="2" charset="-78"/>
              </a:rPr>
              <a:t> او مشهورند</a:t>
            </a:r>
            <a:r>
              <a:rPr lang="en-US">
                <a:cs typeface="B Zar" panose="00000400000000000000" pitchFamily="2" charset="-78"/>
              </a:rPr>
              <a:t>. </a:t>
            </a:r>
            <a:r>
              <a:rPr lang="ar-SA">
                <a:cs typeface="B Zar" panose="00000400000000000000" pitchFamily="2" charset="-78"/>
              </a:rPr>
              <a:t>این متغیرها به صورتی دوتایی در تقابل با هم قرار می گیرند و هر یک از عناصر این جفت ها، معرف گرایش های شخصیتی افراد در جامعه است، در اینجا پارسونز گرچه یک جامعه شناس وفاق گرا یا نظم گراست اما به نحوی دیگر ، دو تیپ جامعه را که بیانگر دو نوع هویت جمعی و دو نوع پارادایم فرهنگی است</a:t>
            </a:r>
            <a:r>
              <a:rPr lang="ar-SA" baseline="30000">
                <a:cs typeface="B Zar" panose="00000400000000000000" pitchFamily="2" charset="-78"/>
              </a:rPr>
              <a:t>8</a:t>
            </a:r>
            <a:r>
              <a:rPr lang="ar-SA">
                <a:cs typeface="B Zar" panose="00000400000000000000" pitchFamily="2" charset="-78"/>
              </a:rPr>
              <a:t> از هم متمایز می کند</a:t>
            </a:r>
            <a:r>
              <a:rPr lang="en-US">
                <a:cs typeface="B Zar" panose="00000400000000000000" pitchFamily="2" charset="-78"/>
              </a:rPr>
              <a:t>. </a:t>
            </a:r>
            <a:r>
              <a:rPr lang="ar-SA">
                <a:cs typeface="B Zar" panose="00000400000000000000" pitchFamily="2" charset="-78"/>
              </a:rPr>
              <a:t>به سخن دیگر این متغیرها را می توان معرف دو نوع جامعه (واحد) جهان نگرانه دانست</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9970810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برای مثال، متغیرهای واکنش عاطفی ، ویژه گرایی، خاص گرایی</a:t>
            </a:r>
            <a:r>
              <a:rPr lang="ar-SA" baseline="30000">
                <a:cs typeface="B Zar" panose="00000400000000000000" pitchFamily="2" charset="-78"/>
              </a:rPr>
              <a:t>1</a:t>
            </a:r>
            <a:r>
              <a:rPr lang="ar-SA">
                <a:cs typeface="B Zar" panose="00000400000000000000" pitchFamily="2" charset="-78"/>
              </a:rPr>
              <a:t>، گرایشهای انتسابی و خودگرایی، از یک سو معرف نوعی شخصیت اند که شکل دهنده یک نظام اجتماعی همسنخ با آن شخصیت است و هویت جمعی خاصی را ایجاد میکند و از سوی دیگر متغیرهایی مانند بی تفاوتی ،عاطفی عام گرایی، گرایشهای اکتسابی و جمع گرایی نیز معرف نوعی دیگر از شخصیتاند که شکل دهنده یک نظام اجتماعی همسنخ با همان شخصیت است و هویت جمعی دیگری را ایجاد می کند</a:t>
            </a:r>
            <a:endParaRPr lang="fa-IR">
              <a:cs typeface="B Zar" panose="00000400000000000000" pitchFamily="2" charset="-78"/>
            </a:endParaRPr>
          </a:p>
        </p:txBody>
      </p:sp>
      <p:sp>
        <p:nvSpPr>
          <p:cNvPr id="4" name="Flowchart: Process 3"/>
          <p:cNvSpPr/>
          <p:nvPr/>
        </p:nvSpPr>
        <p:spPr>
          <a:xfrm>
            <a:off x="1097280" y="4290646"/>
            <a:ext cx="4220308" cy="1589650"/>
          </a:xfrm>
          <a:prstGeom prst="flowChartProcess">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نوعی شخصیت</a:t>
            </a:r>
            <a:endParaRPr lang="fa-IR" sz="2800" b="1">
              <a:solidFill>
                <a:srgbClr val="FF0000"/>
              </a:solidFill>
            </a:endParaRPr>
          </a:p>
        </p:txBody>
      </p:sp>
    </p:spTree>
    <p:extLst>
      <p:ext uri="{BB962C8B-B14F-4D97-AF65-F5344CB8AC3E}">
        <p14:creationId xmlns:p14="http://schemas.microsoft.com/office/powerpoint/2010/main" val="13799082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ar-SA">
                <a:cs typeface="B Zar" panose="00000400000000000000" pitchFamily="2" charset="-78"/>
              </a:rPr>
              <a:t>تأملات پارسونز با تاکید بر اعتقادش به دگرگونی ،اجتماعی معطوف به طبقه بندی های رایج دو گانه ای برای مثال جوامع سنتی در برابر نوین و جامعه دهقانی در برابر شهری است به عبارت دیگر، او دو نوع هویت جمعی را معرفی میکند که همزمان وجود ندارند اما یکی به تدریج جایگزین دیگری می شود</a:t>
            </a:r>
            <a:r>
              <a:rPr lang="en-US">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001294"/>
            <a:ext cx="3052689" cy="140676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جامعه دهقانی در برابر شهری</a:t>
            </a:r>
            <a:endParaRPr lang="fa-IR" sz="2400" b="1">
              <a:solidFill>
                <a:srgbClr val="FF0000"/>
              </a:solidFill>
            </a:endParaRPr>
          </a:p>
        </p:txBody>
      </p:sp>
    </p:spTree>
    <p:extLst>
      <p:ext uri="{BB962C8B-B14F-4D97-AF65-F5344CB8AC3E}">
        <p14:creationId xmlns:p14="http://schemas.microsoft.com/office/powerpoint/2010/main" val="42110728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پارسونز این جایگزینی را بر اساس دیدگاه خود تبیین می</a:t>
            </a:r>
            <a:r>
              <a:rPr lang="en-US">
                <a:cs typeface="B Zar" panose="00000400000000000000" pitchFamily="2" charset="-78"/>
              </a:rPr>
              <a:t>.</a:t>
            </a:r>
            <a:r>
              <a:rPr lang="ar-SA">
                <a:cs typeface="B Zar" panose="00000400000000000000" pitchFamily="2" charset="-78"/>
              </a:rPr>
              <a:t>کند گرچه پارسونز این دو سیستم را که در بردارنده دو نوع هویت جمعی،اند با عبارتها و اصطلاحات دیگری( غیر از آنچه دورکیم تونیس و مارکس گفته اند) معرفی می کند اما در چند زمینه متأثر از رویکرد دورکیم</a:t>
            </a:r>
            <a:r>
              <a:rPr lang="en-US">
                <a:cs typeface="B Zar" panose="00000400000000000000" pitchFamily="2" charset="-78"/>
              </a:rPr>
              <a:t> .</a:t>
            </a:r>
            <a:r>
              <a:rPr lang="ar-SA">
                <a:cs typeface="B Zar" panose="00000400000000000000" pitchFamily="2" charset="-78"/>
              </a:rPr>
              <a:t>است نخست اینکه او به تقابل دوتایی از نظام های اجتماعی معتقد است دوم اینکه رویکرد او با شباهت به دیدگاه دورکیم تکاملی و در برگیرنده تحول از خرد به کلان است</a:t>
            </a:r>
            <a:r>
              <a:rPr lang="en-US">
                <a:cs typeface="B Zar" panose="00000400000000000000" pitchFamily="2" charset="-78"/>
              </a:rPr>
              <a:t>.</a:t>
            </a:r>
            <a:endParaRPr lang="fa-IR"/>
          </a:p>
        </p:txBody>
      </p:sp>
      <p:sp>
        <p:nvSpPr>
          <p:cNvPr id="4" name="Flowchart: Process 3"/>
          <p:cNvSpPr/>
          <p:nvPr/>
        </p:nvSpPr>
        <p:spPr>
          <a:xfrm>
            <a:off x="1477108" y="4093698"/>
            <a:ext cx="3151163" cy="102694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a:solidFill>
                  <a:srgbClr val="FF0000"/>
                </a:solidFill>
                <a:cs typeface="B Zar" panose="00000400000000000000" pitchFamily="2" charset="-78"/>
              </a:rPr>
              <a:t> تکاملی </a:t>
            </a:r>
            <a:endParaRPr lang="fa-IR" sz="2800" b="1">
              <a:solidFill>
                <a:srgbClr val="FF0000"/>
              </a:solidFill>
            </a:endParaRPr>
          </a:p>
        </p:txBody>
      </p:sp>
    </p:spTree>
    <p:extLst>
      <p:ext uri="{BB962C8B-B14F-4D97-AF65-F5344CB8AC3E}">
        <p14:creationId xmlns:p14="http://schemas.microsoft.com/office/powerpoint/2010/main" val="125488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واژگان کلیدی: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r>
              <a:rPr lang="ar-SA" b="1" smtClean="0">
                <a:cs typeface="B Zar" panose="00000400000000000000" pitchFamily="2" charset="-78"/>
              </a:rPr>
              <a:t> </a:t>
            </a:r>
            <a:r>
              <a:rPr lang="ar-SA" smtClean="0">
                <a:cs typeface="B Zar" panose="00000400000000000000" pitchFamily="2" charset="-78"/>
              </a:rPr>
              <a:t>هویت جمعی</a:t>
            </a:r>
            <a:r>
              <a:rPr lang="fa-IR">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جهانی </a:t>
            </a:r>
            <a:r>
              <a:rPr lang="ar-SA" smtClean="0">
                <a:cs typeface="B Zar" panose="00000400000000000000" pitchFamily="2" charset="-78"/>
              </a:rPr>
              <a:t>شدن</a:t>
            </a:r>
            <a:r>
              <a:rPr lang="fa-IR" smtClean="0">
                <a:cs typeface="B Zar" panose="00000400000000000000" pitchFamily="2" charset="-78"/>
              </a:rPr>
              <a:t>،</a:t>
            </a:r>
            <a:r>
              <a:rPr lang="ar-SA" smtClean="0">
                <a:cs typeface="B Zar" panose="00000400000000000000" pitchFamily="2" charset="-78"/>
              </a:rPr>
              <a:t> هویت مقاومت</a:t>
            </a:r>
            <a:r>
              <a:rPr lang="fa-IR" smtClean="0">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هویت برنامه </a:t>
            </a:r>
            <a:r>
              <a:rPr lang="ar-SA" smtClean="0">
                <a:cs typeface="B Zar" panose="00000400000000000000" pitchFamily="2" charset="-78"/>
              </a:rPr>
              <a:t>ای</a:t>
            </a:r>
            <a:r>
              <a:rPr lang="fa-IR" smtClean="0">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هویت </a:t>
            </a:r>
            <a:r>
              <a:rPr lang="ar-SA" smtClean="0">
                <a:cs typeface="B Zar" panose="00000400000000000000" pitchFamily="2" charset="-78"/>
              </a:rPr>
              <a:t>مشروعیت</a:t>
            </a:r>
            <a:r>
              <a:rPr lang="fa-IR" smtClean="0">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بخش توازی هویت </a:t>
            </a:r>
            <a:r>
              <a:rPr lang="ar-SA" smtClean="0">
                <a:cs typeface="B Zar" panose="00000400000000000000" pitchFamily="2" charset="-78"/>
              </a:rPr>
              <a:t>ها</a:t>
            </a:r>
            <a:r>
              <a:rPr lang="fa-IR" smtClean="0">
                <a:cs typeface="B Zar" panose="00000400000000000000" pitchFamily="2" charset="-78"/>
              </a:rPr>
              <a:t>،</a:t>
            </a:r>
            <a:r>
              <a:rPr lang="ar-SA" smtClean="0">
                <a:cs typeface="B Zar" panose="00000400000000000000" pitchFamily="2" charset="-78"/>
              </a:rPr>
              <a:t> </a:t>
            </a:r>
            <a:r>
              <a:rPr lang="ar-SA">
                <a:cs typeface="B Zar" panose="00000400000000000000" pitchFamily="2" charset="-78"/>
              </a:rPr>
              <a:t>ستیز هویت ها</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24574772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بنابه این ،اصل او نیز مانند دورکیم به تقابل و امتناع باور دارد این گونه استنباط میشود که در آرای جامعه شناسان مدرن هویت جمعی پدیده ای تکاملی و یک وجهی است و به تدریج در خلال این تکامل جای خود را به وجهی دیگر از هویت جمعی میدهد</a:t>
            </a:r>
            <a:r>
              <a:rPr lang="en-US" smtClean="0">
                <a:cs typeface="B Zar" panose="00000400000000000000" pitchFamily="2" charset="-78"/>
              </a:rPr>
              <a:t>. </a:t>
            </a:r>
            <a:r>
              <a:rPr lang="ar-SA" smtClean="0">
                <a:cs typeface="B Zar" panose="00000400000000000000" pitchFamily="2" charset="-78"/>
              </a:rPr>
              <a:t>برای مثال انتقال از انسجام مکانیکی به انسجام اندامواره در آرای دورکیم و انتقال از سیستم اجتماعی مبتنی بر خاص گرایی خودگرایی انتشار و انتساب به سیستم اجتماعی مبتنی بر عام گرایی جمع گرایی و اکتساب در آرای پارسونز میتواند در تأیید این ادعا باشد</a:t>
            </a:r>
            <a:r>
              <a:rPr lang="en-US" smtClean="0">
                <a:cs typeface="B Zar" panose="00000400000000000000" pitchFamily="2" charset="-78"/>
              </a:rPr>
              <a:t>. </a:t>
            </a:r>
            <a:endParaRPr lang="fa-IR" smtClean="0">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161671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ar-SA">
                <a:cs typeface="B Zar" panose="00000400000000000000" pitchFamily="2" charset="-78"/>
              </a:rPr>
              <a:t>از این رو در آرای جامعه شناسان دورۀ مدرنیته در یک زمان نمیتوان با دو یا چند نوع هویت مواجه شد، بلکه در دوره</a:t>
            </a:r>
            <a:r>
              <a:rPr lang="en-US">
                <a:cs typeface="B Zar" panose="00000400000000000000" pitchFamily="2" charset="-78"/>
              </a:rPr>
              <a:t> (</a:t>
            </a:r>
            <a:r>
              <a:rPr lang="ar-SA">
                <a:cs typeface="B Zar" panose="00000400000000000000" pitchFamily="2" charset="-78"/>
              </a:rPr>
              <a:t>عموماً</a:t>
            </a:r>
            <a:r>
              <a:rPr lang="en-US">
                <a:cs typeface="B Zar" panose="00000400000000000000" pitchFamily="2" charset="-78"/>
              </a:rPr>
              <a:t>) </a:t>
            </a:r>
            <a:r>
              <a:rPr lang="ar-SA">
                <a:cs typeface="B Zar" panose="00000400000000000000" pitchFamily="2" charset="-78"/>
              </a:rPr>
              <a:t>یک پارادایم اقتصادی</a:t>
            </a:r>
            <a:r>
              <a:rPr lang="en-US">
                <a:cs typeface="B Zar" panose="00000400000000000000" pitchFamily="2" charset="-78"/>
              </a:rPr>
              <a:t> - </a:t>
            </a:r>
            <a:r>
              <a:rPr lang="ar-SA">
                <a:cs typeface="B Zar" panose="00000400000000000000" pitchFamily="2" charset="-78"/>
              </a:rPr>
              <a:t>اجتماعی و فرهنگی بزرگ و مسلط دیده میشود که هویت جمعی، جلوه ای از آن است</a:t>
            </a:r>
            <a:endParaRPr lang="fa-IR">
              <a:cs typeface="B Zar" panose="00000400000000000000" pitchFamily="2" charset="-78"/>
            </a:endParaRPr>
          </a:p>
          <a:p>
            <a:endParaRPr lang="fa-IR"/>
          </a:p>
        </p:txBody>
      </p:sp>
    </p:spTree>
    <p:extLst>
      <p:ext uri="{BB962C8B-B14F-4D97-AF65-F5344CB8AC3E}">
        <p14:creationId xmlns:p14="http://schemas.microsoft.com/office/powerpoint/2010/main" val="2643853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mtClean="0">
                <a:cs typeface="B Zar" panose="00000400000000000000" pitchFamily="2" charset="-78"/>
              </a:rPr>
              <a:t>رویکردها </a:t>
            </a:r>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smtClean="0">
                <a:cs typeface="B Zar" panose="00000400000000000000" pitchFamily="2" charset="-78"/>
              </a:rPr>
              <a:t>برای </a:t>
            </a:r>
            <a:r>
              <a:rPr lang="ar-SA">
                <a:cs typeface="B Zar" panose="00000400000000000000" pitchFamily="2" charset="-78"/>
              </a:rPr>
              <a:t>روشن شدن اینکه کدام دستگاه نظری بهتر میتواند تبیینی منطقی و واقع گرایانه تر از گفتمان هویت جمعی درباره نوع برخورد هویتهای جمعی ارائه دهد، ابتدا یک سنخ شناسی از این برخورد ارائه می شود، سپس با ذکر استدلالهای هر رویکرد و نقد و بررسی آنها دستگاه تئوریک مربوطه ارائه میشود از مجموعه مباحث مرتبط با هویت جمعی میتوان دست کم به سه رویکرد اشاره کرد که عبارت اند از</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ا- رویکردی که رابطه هویتهای جمعی خرد و کلان را در جهان معاصر متناقض و ستیز آمیز تلقی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می کند؛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۲</a:t>
            </a:r>
            <a:r>
              <a:rPr lang="en-US">
                <a:cs typeface="B Zar" panose="00000400000000000000" pitchFamily="2" charset="-78"/>
              </a:rPr>
              <a:t>- </a:t>
            </a:r>
            <a:r>
              <a:rPr lang="ar-SA">
                <a:cs typeface="B Zar" panose="00000400000000000000" pitchFamily="2" charset="-78"/>
              </a:rPr>
              <a:t>رویکردی که مخالف جهانی شدن هویتها و فرهنگ و اقتصاد بوده و به تکثر هویتهای جمعی رای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می دهد؛ </a:t>
            </a:r>
            <a:r>
              <a:rPr lang="en-US">
                <a:cs typeface="B Zar" panose="00000400000000000000" pitchFamily="2" charset="-78"/>
              </a:rPr>
              <a:t/>
            </a:r>
            <a:br>
              <a:rPr lang="en-US">
                <a:cs typeface="B Zar" panose="00000400000000000000" pitchFamily="2" charset="-78"/>
              </a:rPr>
            </a:br>
            <a:r>
              <a:rPr lang="fa-IR">
                <a:cs typeface="B Zar" panose="00000400000000000000" pitchFamily="2" charset="-78"/>
              </a:rPr>
              <a:t>۳-</a:t>
            </a:r>
            <a:r>
              <a:rPr lang="ar-SA">
                <a:cs typeface="B Zar" panose="00000400000000000000" pitchFamily="2" charset="-78"/>
              </a:rPr>
              <a:t>رویکردی که به توازی هویتهای خرد و کلان اعتقاد دارد</a:t>
            </a:r>
            <a:endParaRPr lang="fa-IR">
              <a:cs typeface="B Zar" panose="00000400000000000000" pitchFamily="2" charset="-78"/>
            </a:endParaRPr>
          </a:p>
        </p:txBody>
      </p:sp>
    </p:spTree>
    <p:extLst>
      <p:ext uri="{BB962C8B-B14F-4D97-AF65-F5344CB8AC3E}">
        <p14:creationId xmlns:p14="http://schemas.microsoft.com/office/powerpoint/2010/main" val="74255480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رویکرد تناقض آمیز و همراه با ستیز هویتهای خرد و کلان بیشتر در آرای مانوئل کاستلز تجلی می یابد</a:t>
            </a:r>
            <a:r>
              <a:rPr lang="en-US">
                <a:cs typeface="B Zar" panose="00000400000000000000" pitchFamily="2" charset="-78"/>
              </a:rPr>
              <a:t>. </a:t>
            </a:r>
            <a:r>
              <a:rPr lang="ar-SA">
                <a:cs typeface="B Zar" panose="00000400000000000000" pitchFamily="2" charset="-78"/>
              </a:rPr>
              <a:t>کاستلز معتقد است هویت بر ساخته میشود و سازمان دهندۀ معناست با این تفاوت که در این بحث کانون توجه او به هویت جمعی است تا هویت فردی فرضیه اساسی او این است که به طور کلی اینکه چه کسی و به چه منظوری هویت جمعی را بر میسازد تا حد زیادی تعیین کننده محتوای نمادین هویت مورد نظر و معنای آن برای کسانی است که خود را با آن از یکی میدانند یا خود را بیرون آن تصور می کنند</a:t>
            </a:r>
            <a:r>
              <a:rPr lang="en-US">
                <a:cs typeface="B Zar" panose="00000400000000000000" pitchFamily="2" charset="-78"/>
              </a:rPr>
              <a:t>.</a:t>
            </a:r>
          </a:p>
          <a:p>
            <a:endParaRPr lang="fa-IR">
              <a:cs typeface="B Zar" panose="00000400000000000000" pitchFamily="2" charset="-78"/>
            </a:endParaRPr>
          </a:p>
        </p:txBody>
      </p:sp>
    </p:spTree>
    <p:extLst>
      <p:ext uri="{BB962C8B-B14F-4D97-AF65-F5344CB8AC3E}">
        <p14:creationId xmlns:p14="http://schemas.microsoft.com/office/powerpoint/2010/main" val="35452460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او بین سه نوع بر ساختن هویت تمایز قایل میشود( کاستلز ۱۳۸۰  :٢٤،٢٥) که عبارت اند از</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۱</a:t>
            </a:r>
            <a:r>
              <a:rPr lang="en-US">
                <a:cs typeface="B Zar" panose="00000400000000000000" pitchFamily="2" charset="-78"/>
              </a:rPr>
              <a:t>-  </a:t>
            </a:r>
            <a:r>
              <a:rPr lang="ar-SA">
                <a:cs typeface="B Zar" panose="00000400000000000000" pitchFamily="2" charset="-78"/>
              </a:rPr>
              <a:t>هویت مشروعیت بخش؛ </a:t>
            </a:r>
            <a:r>
              <a:rPr lang="en-US">
                <a:cs typeface="B Zar" panose="00000400000000000000" pitchFamily="2" charset="-78"/>
              </a:rPr>
              <a:t/>
            </a:r>
            <a:br>
              <a:rPr lang="en-US">
                <a:cs typeface="B Zar" panose="00000400000000000000" pitchFamily="2" charset="-78"/>
              </a:rPr>
            </a:br>
            <a:r>
              <a:rPr lang="fa-IR">
                <a:cs typeface="B Zar" panose="00000400000000000000" pitchFamily="2" charset="-78"/>
              </a:rPr>
              <a:t>۲-</a:t>
            </a:r>
            <a:r>
              <a:rPr lang="ar-SA">
                <a:cs typeface="B Zar" panose="00000400000000000000" pitchFamily="2" charset="-78"/>
              </a:rPr>
              <a:t>هویت مقاومت؛ </a:t>
            </a:r>
            <a:r>
              <a:rPr lang="en-US">
                <a:cs typeface="B Zar" panose="00000400000000000000" pitchFamily="2" charset="-78"/>
              </a:rPr>
              <a:t/>
            </a:r>
            <a:br>
              <a:rPr lang="en-US">
                <a:cs typeface="B Zar" panose="00000400000000000000" pitchFamily="2" charset="-78"/>
              </a:rPr>
            </a:br>
            <a:r>
              <a:rPr lang="fa-IR">
                <a:cs typeface="B Zar" panose="00000400000000000000" pitchFamily="2" charset="-78"/>
              </a:rPr>
              <a:t>۳-</a:t>
            </a:r>
            <a:r>
              <a:rPr lang="ar-SA">
                <a:cs typeface="B Zar" panose="00000400000000000000" pitchFamily="2" charset="-78"/>
              </a:rPr>
              <a:t>هویت برنامه دار</a:t>
            </a:r>
            <a:endParaRPr lang="fa-IR">
              <a:cs typeface="B Zar" panose="00000400000000000000" pitchFamily="2" charset="-78"/>
            </a:endParaRPr>
          </a:p>
        </p:txBody>
      </p:sp>
    </p:spTree>
    <p:extLst>
      <p:ext uri="{BB962C8B-B14F-4D97-AF65-F5344CB8AC3E}">
        <p14:creationId xmlns:p14="http://schemas.microsoft.com/office/powerpoint/2010/main" val="42929327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وی سپس اظهار می دارد که هویت مشروعیت بخش توسط نهادهای غالب جامعه ایجاد میشود تا سلطه آنها را بر کنشگران اجتماعی گسترش دهد و عقلانی</a:t>
            </a:r>
            <a:r>
              <a:rPr lang="en-US">
                <a:cs typeface="B Zar" panose="00000400000000000000" pitchFamily="2" charset="-78"/>
              </a:rPr>
              <a:t> .</a:t>
            </a:r>
            <a:r>
              <a:rPr lang="ar-SA">
                <a:cs typeface="B Zar" panose="00000400000000000000" pitchFamily="2" charset="-78"/>
              </a:rPr>
              <a:t>کند این نظریه با نظریه های گوناگون مربوط به ملی گرایی نیز همخوانی دارد به نظر کاستلز پیامد وابستگی به چنین ،هویتی ایجاد جامعه مدنی است</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بنا به رای ،کاستلز هویت مقاومت به دست کنشگرانی ایجاد میشود که در اوضاع و احوال یا شرایطی قرار دارند که از طرف منطق سلطه بی ارزش دانسته میشود یا داغ ننگ بر آنها زده می</a:t>
            </a:r>
            <a:r>
              <a:rPr lang="en-US">
                <a:cs typeface="B Zar" panose="00000400000000000000" pitchFamily="2" charset="-78"/>
              </a:rPr>
              <a:t>.</a:t>
            </a:r>
            <a:r>
              <a:rPr lang="ar-SA">
                <a:cs typeface="B Zar" panose="00000400000000000000" pitchFamily="2" charset="-78"/>
              </a:rPr>
              <a:t>شود</a:t>
            </a:r>
            <a:r>
              <a:rPr lang="en-US">
                <a:cs typeface="B Zar" panose="00000400000000000000" pitchFamily="2" charset="-78"/>
              </a:rPr>
              <a:t>. </a:t>
            </a:r>
            <a:r>
              <a:rPr lang="ar-SA">
                <a:cs typeface="B Zar" panose="00000400000000000000" pitchFamily="2" charset="-78"/>
              </a:rPr>
              <a:t>از این رو بر مبنای این هویت سنگرهایی برای مقاومت و بقا بر مبنای اصول متفاوت یا متضاد با اصول مورد حمایت نهادهای جامعه شناخته می</a:t>
            </a:r>
            <a:r>
              <a:rPr lang="en-US">
                <a:cs typeface="B Zar" panose="00000400000000000000" pitchFamily="2" charset="-78"/>
              </a:rPr>
              <a:t>.</a:t>
            </a:r>
            <a:r>
              <a:rPr lang="ar-SA">
                <a:cs typeface="B Zar" panose="00000400000000000000" pitchFamily="2" charset="-78"/>
              </a:rPr>
              <a:t>شود جنکینز به نقل از آنتونی کوهن استدلال می کند</a:t>
            </a:r>
            <a:endParaRPr lang="fa-IR">
              <a:cs typeface="B Zar" panose="00000400000000000000" pitchFamily="2" charset="-78"/>
            </a:endParaRPr>
          </a:p>
        </p:txBody>
      </p:sp>
    </p:spTree>
    <p:extLst>
      <p:ext uri="{BB962C8B-B14F-4D97-AF65-F5344CB8AC3E}">
        <p14:creationId xmlns:p14="http://schemas.microsoft.com/office/powerpoint/2010/main" val="34175005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عین آنکه مرزهای جغرافیای اجتماعی در اثر تمرکزگرایی و ادغام سیاسی رنگ می بازند مرزهای نمادین مرزهایی که در ذهن و قلب اعضا وجود دارد اهمیت می</a:t>
            </a:r>
            <a:r>
              <a:rPr lang="en-US">
                <a:cs typeface="B Zar" panose="00000400000000000000" pitchFamily="2" charset="-78"/>
              </a:rPr>
              <a:t>.</a:t>
            </a:r>
            <a:r>
              <a:rPr lang="ar-SA">
                <a:cs typeface="B Zar" panose="00000400000000000000" pitchFamily="2" charset="-78"/>
              </a:rPr>
              <a:t>یابند این روند پاسخ به یکسان سازی فرهنگی و اجتماعی منبعث از فرایند ملت سازی و نیز جذب و ادغام مناطق پیرامونی در مراکز کلان </a:t>
            </a:r>
            <a:endParaRPr lang="fa-IR">
              <a:cs typeface="B Zar" panose="00000400000000000000" pitchFamily="2" charset="-78"/>
            </a:endParaRPr>
          </a:p>
        </p:txBody>
      </p:sp>
    </p:spTree>
    <p:extLst>
      <p:ext uri="{BB962C8B-B14F-4D97-AF65-F5344CB8AC3E}">
        <p14:creationId xmlns:p14="http://schemas.microsoft.com/office/powerpoint/2010/main" val="3516683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شهری است</a:t>
            </a:r>
            <a:r>
              <a:rPr lang="en-US">
                <a:cs typeface="B Zar" panose="00000400000000000000" pitchFamily="2" charset="-78"/>
              </a:rPr>
              <a:t>. </a:t>
            </a:r>
            <a:r>
              <a:rPr lang="ar-SA">
                <a:cs typeface="B Zar" panose="00000400000000000000" pitchFamily="2" charset="-78"/>
              </a:rPr>
              <a:t>افزودن بر این هر چه فشار بر اجتماعات بیشتر باشد که دگرگون شوند و جزئی از این فرایند گردند از سو مرزها با شدت بیشتری نمادینه می</a:t>
            </a:r>
            <a:r>
              <a:rPr lang="en-US">
                <a:cs typeface="B Zar" panose="00000400000000000000" pitchFamily="2" charset="-78"/>
              </a:rPr>
              <a:t>.</a:t>
            </a:r>
            <a:r>
              <a:rPr lang="ar-SA">
                <a:cs typeface="B Zar" panose="00000400000000000000" pitchFamily="2" charset="-78"/>
              </a:rPr>
              <a:t>شوند تفاوت اعضای جامعه با دیگران متراکم شده و بر آن تأکید میشود و بر احساس ما در تعارض با آنان اصرار ورزیده می</a:t>
            </a:r>
            <a:r>
              <a:rPr lang="en-US">
                <a:cs typeface="B Zar" panose="00000400000000000000" pitchFamily="2" charset="-78"/>
              </a:rPr>
              <a:t>.</a:t>
            </a:r>
            <a:r>
              <a:rPr lang="ar-SA">
                <a:cs typeface="B Zar" panose="00000400000000000000" pitchFamily="2" charset="-78"/>
              </a:rPr>
              <a:t>شود</a:t>
            </a:r>
            <a:r>
              <a:rPr lang="en-US">
                <a:cs typeface="B Zar" panose="00000400000000000000" pitchFamily="2" charset="-78"/>
              </a:rPr>
              <a:t>. </a:t>
            </a:r>
            <a:r>
              <a:rPr lang="ar-SA">
                <a:cs typeface="B Zar" panose="00000400000000000000" pitchFamily="2" charset="-78"/>
              </a:rPr>
              <a:t>در این بین احساسی نمادین از شباهت میان اعضای اجتماع شاید تنها شیوه دفاعی ممکن باشد</a:t>
            </a:r>
            <a:r>
              <a:rPr lang="en-US">
                <a:cs typeface="B Zar" panose="00000400000000000000" pitchFamily="2" charset="-78"/>
              </a:rPr>
              <a:t>. </a:t>
            </a:r>
            <a:r>
              <a:rPr lang="ar-SA">
                <a:cs typeface="B Zar" panose="00000400000000000000" pitchFamily="2" charset="-78"/>
              </a:rPr>
              <a:t>در برخی موارد تأکید ورزیدن بر هویتی که از قرار سنتی است ممکن است در واقع همچون حجابی باشد که در پس پرده آن دگرگونی معتنابهی با تعارض و اختلال به وقوع بپیوندد</a:t>
            </a:r>
            <a:r>
              <a:rPr lang="en-US">
                <a:cs typeface="B Zar" panose="00000400000000000000" pitchFamily="2" charset="-78"/>
              </a:rPr>
              <a:t>.</a:t>
            </a:r>
            <a:r>
              <a:rPr lang="ar-SA">
                <a:cs typeface="B Zar" panose="00000400000000000000" pitchFamily="2" charset="-78"/>
              </a:rPr>
              <a:t>»( ۱۳۸۱:  ۱۸۳ ).</a:t>
            </a:r>
            <a:endParaRPr lang="fa-IR">
              <a:cs typeface="B Zar" panose="00000400000000000000" pitchFamily="2" charset="-78"/>
            </a:endParaRPr>
          </a:p>
        </p:txBody>
      </p:sp>
    </p:spTree>
    <p:extLst>
      <p:ext uri="{BB962C8B-B14F-4D97-AF65-F5344CB8AC3E}">
        <p14:creationId xmlns:p14="http://schemas.microsoft.com/office/powerpoint/2010/main" val="33928080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این تعبیر کوهن دال بر مرکز گریزی گروههایی است که احساس میکنند از سوی مرکز در فشارند و از این روی ناگزیرند به دنبال یک جان پناه بگردند جان پناهی که به آنان هویتی دیگر</a:t>
            </a:r>
            <a:r>
              <a:rPr lang="en-US">
                <a:cs typeface="B Zar" panose="00000400000000000000" pitchFamily="2" charset="-78"/>
              </a:rPr>
              <a:t> .</a:t>
            </a:r>
            <a:r>
              <a:rPr lang="ar-SA">
                <a:cs typeface="B Zar" panose="00000400000000000000" pitchFamily="2" charset="-78"/>
              </a:rPr>
              <a:t>ببخشد</a:t>
            </a:r>
            <a:r>
              <a:rPr lang="en-US">
                <a:cs typeface="B Zar" panose="00000400000000000000" pitchFamily="2" charset="-78"/>
              </a:rPr>
              <a:t>. </a:t>
            </a:r>
            <a:r>
              <a:rPr lang="ar-SA">
                <a:cs typeface="B Zar" panose="00000400000000000000" pitchFamily="2" charset="-78"/>
              </a:rPr>
              <a:t>کاستلز در این مورد می گوید</a:t>
            </a:r>
            <a:r>
              <a:rPr lang="en-US">
                <a:cs typeface="B Zar" panose="00000400000000000000" pitchFamily="2" charset="-78"/>
              </a:rPr>
              <a:t>: </a:t>
            </a:r>
            <a:r>
              <a:rPr lang="ar-SA">
                <a:cs typeface="B Zar" panose="00000400000000000000" pitchFamily="2" charset="-78"/>
              </a:rPr>
              <a:t>«اجتماعات محلی که از رهگذر کنش جمعی بر ساخته و از رهگذر حافظه جمعی نگهداری میشوند منابع خاصی برای هویت</a:t>
            </a:r>
            <a:r>
              <a:rPr lang="en-US">
                <a:cs typeface="B Zar" panose="00000400000000000000" pitchFamily="2" charset="-78"/>
              </a:rPr>
              <a:t>.</a:t>
            </a:r>
            <a:r>
              <a:rPr lang="ar-SA">
                <a:cs typeface="B Zar" panose="00000400000000000000" pitchFamily="2" charset="-78"/>
              </a:rPr>
              <a:t>اند اما این هویتها در بیشتر ،موارد واکنشهای ،تدافعی علیه تحمیلات بی نظمی جهانی و تغييرا ات شتاب و کنترل ناپذیر به شمار می</a:t>
            </a:r>
            <a:r>
              <a:rPr lang="en-US">
                <a:cs typeface="B Zar" panose="00000400000000000000" pitchFamily="2" charset="-78"/>
              </a:rPr>
              <a:t>.</a:t>
            </a:r>
            <a:r>
              <a:rPr lang="ar-SA">
                <a:cs typeface="B Zar" panose="00000400000000000000" pitchFamily="2" charset="-78"/>
              </a:rPr>
              <a:t>آیند آنها جان پناه می سازند نه بهشت »(کاستلز</a:t>
            </a:r>
            <a:r>
              <a:rPr lang="en-US">
                <a:cs typeface="B Zar" panose="00000400000000000000" pitchFamily="2" charset="-78"/>
              </a:rPr>
              <a:t> : </a:t>
            </a:r>
            <a:r>
              <a:rPr lang="ar-SA">
                <a:cs typeface="B Zar" panose="00000400000000000000" pitchFamily="2" charset="-78"/>
              </a:rPr>
              <a:t>)٨٦</a:t>
            </a:r>
            <a:r>
              <a:rPr lang="en-US">
                <a:cs typeface="B Zar" panose="00000400000000000000" pitchFamily="2" charset="-78"/>
              </a:rPr>
              <a:t>. </a:t>
            </a:r>
            <a:r>
              <a:rPr lang="ar-SA">
                <a:cs typeface="B Zar" panose="00000400000000000000" pitchFamily="2" charset="-78"/>
              </a:rPr>
              <a:t>به نظر کاستلز ،بنیادگرایی ملی گرایی فرهنگی و جماعتهای منطقه ای روی هم رفته واکنشهای تدافعیاند علیه سه تهدید جهانی شدن شبکه بندی و انعطاف پذیری و بحران خانواده پدرسالاری</a:t>
            </a:r>
            <a:endParaRPr lang="fa-IR">
              <a:cs typeface="B Zar" panose="00000400000000000000" pitchFamily="2" charset="-78"/>
            </a:endParaRPr>
          </a:p>
        </p:txBody>
      </p:sp>
    </p:spTree>
    <p:extLst>
      <p:ext uri="{BB962C8B-B14F-4D97-AF65-F5344CB8AC3E}">
        <p14:creationId xmlns:p14="http://schemas.microsoft.com/office/powerpoint/2010/main" val="36607631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کاستلز چنین واکنشی را از سوی اقلیت ها به روندهای فوق ناشی از بی قدرتی و عدم امکان کنترل شرایط جهانی از سوی مردم میداند زیرا وقتی جهان بزرگتر از آن بشود که نتوان اداره اش ،کرد کنشگران اجتماعی در صدد بر می آیند تا دوباره جهان را به حد و اندازه قابل دسترس خود تکه تکه</a:t>
            </a:r>
            <a:r>
              <a:rPr lang="en-US">
                <a:cs typeface="B Zar" panose="00000400000000000000" pitchFamily="2" charset="-78"/>
              </a:rPr>
              <a:t> .</a:t>
            </a:r>
            <a:r>
              <a:rPr lang="ar-SA">
                <a:cs typeface="B Zar" panose="00000400000000000000" pitchFamily="2" charset="-78"/>
              </a:rPr>
              <a:t>کنند وقتی شبکه ها، زمان و مکان را محو میسازند مردم خود را به جاهایی متصل میکنند و حافظه تاریخی خود را به یاری می خوانند</a:t>
            </a:r>
            <a:r>
              <a:rPr lang="en-US">
                <a:cs typeface="B Zar" panose="00000400000000000000" pitchFamily="2" charset="-78"/>
              </a:rPr>
              <a:t>. </a:t>
            </a:r>
            <a:r>
              <a:rPr lang="ar-SA">
                <a:cs typeface="B Zar" panose="00000400000000000000" pitchFamily="2" charset="-78"/>
              </a:rPr>
              <a:t>وقتی حفاظت پدر سالارانه از شخصیت فرو می،پاشد مردم ارزش متعالی خانواده و اجتماع را به منزله مشیت الهی تصدیق میکنند( کاستلز ۸۸) کاستلز به این مهم هم اشاره میکند که هویتهایی که در آغاز به منزله هویت مقاومت شکل میگیرند ممکن است مبلغ برنامههایی شوند یا در طول تاریخ در میان نهادهای جامعه به نهاد مسلط بدل گردند و بدین ترتیب به منظور عقلانی کردن سلطه خود به هویتهای مشروعیت بخش تبدیل شوند</a:t>
            </a:r>
            <a:endParaRPr lang="fa-IR">
              <a:cs typeface="B Zar" panose="00000400000000000000" pitchFamily="2" charset="-78"/>
            </a:endParaRPr>
          </a:p>
        </p:txBody>
      </p:sp>
    </p:spTree>
    <p:extLst>
      <p:ext uri="{BB962C8B-B14F-4D97-AF65-F5344CB8AC3E}">
        <p14:creationId xmlns:p14="http://schemas.microsoft.com/office/powerpoint/2010/main" val="1767900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smtClean="0">
                <a:solidFill>
                  <a:srgbClr val="FF0000"/>
                </a:solidFill>
                <a:cs typeface="B Zar" panose="00000400000000000000" pitchFamily="2" charset="-78"/>
              </a:rPr>
              <a:t>مقدمه</a:t>
            </a:r>
            <a:r>
              <a:rPr lang="ar-SA" b="1"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smtClean="0">
                <a:cs typeface="B Zar" panose="00000400000000000000" pitchFamily="2" charset="-78"/>
              </a:rPr>
              <a:t>در </a:t>
            </a:r>
            <a:r>
              <a:rPr lang="ar-SA">
                <a:cs typeface="B Zar" panose="00000400000000000000" pitchFamily="2" charset="-78"/>
              </a:rPr>
              <a:t>این گفتار میخواهیم وضعیت هویتهای خرد و کلان و ارتباط آنها را با جهانی شدن با استفاده از نظریه توازی هویت های جمعی</a:t>
            </a:r>
            <a:r>
              <a:rPr lang="ar-SA" baseline="30000">
                <a:cs typeface="B Zar" panose="00000400000000000000" pitchFamily="2" charset="-78"/>
              </a:rPr>
              <a:t>1 </a:t>
            </a:r>
            <a:r>
              <a:rPr lang="ar-SA">
                <a:cs typeface="B Zar" panose="00000400000000000000" pitchFamily="2" charset="-78"/>
              </a:rPr>
              <a:t>توضیع دهیم. دربارۀ هویتهای خرد و کلان( محلی و جهانی) دیدگاه های گوناگونی وجود دارد جامعه شناسان کلاسیک ،مانند ،تونیس ،دورکیم مارکس و پارسونز و در سالهای اخیر گیدنز هابرماس ،کاستلز آنتونی کوهن و پست مدرنیستها هر یک در زمینه نوع برخورد هویتهای جمعی محلی، ملی و جهانی اظهار عقیده کرده اند</a:t>
            </a:r>
            <a:endParaRPr lang="fa-IR">
              <a:cs typeface="B Zar" panose="00000400000000000000" pitchFamily="2" charset="-78"/>
            </a:endParaRPr>
          </a:p>
        </p:txBody>
      </p:sp>
      <p:sp>
        <p:nvSpPr>
          <p:cNvPr id="4" name="Flowchart: Process 3"/>
          <p:cNvSpPr/>
          <p:nvPr/>
        </p:nvSpPr>
        <p:spPr>
          <a:xfrm>
            <a:off x="1308100" y="4394200"/>
            <a:ext cx="3048000" cy="1168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smtClean="0">
                <a:solidFill>
                  <a:srgbClr val="FF0000"/>
                </a:solidFill>
                <a:cs typeface="B Zar" panose="00000400000000000000" pitchFamily="2" charset="-78"/>
              </a:rPr>
              <a:t>وضعیت هویتهای خرد و کلان</a:t>
            </a:r>
            <a:endParaRPr lang="fa-IR" sz="2400" b="1">
              <a:solidFill>
                <a:srgbClr val="FF0000"/>
              </a:solidFill>
            </a:endParaRPr>
          </a:p>
        </p:txBody>
      </p:sp>
    </p:spTree>
    <p:extLst>
      <p:ext uri="{BB962C8B-B14F-4D97-AF65-F5344CB8AC3E}">
        <p14:creationId xmlns:p14="http://schemas.microsoft.com/office/powerpoint/2010/main" val="354502399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به نظر کاستلز، پیامد هویت ،مقاومت ایجاد اجتماعات</a:t>
            </a:r>
            <a:r>
              <a:rPr lang="ar-SA" baseline="30000">
                <a:cs typeface="B Zar" panose="00000400000000000000" pitchFamily="2" charset="-78"/>
              </a:rPr>
              <a:t>2 </a:t>
            </a:r>
            <a:r>
              <a:rPr lang="ar-SA">
                <a:cs typeface="B Zar" panose="00000400000000000000" pitchFamily="2" charset="-78"/>
              </a:rPr>
              <a:t>و جماعت هاست</a:t>
            </a:r>
            <a:r>
              <a:rPr lang="en-US">
                <a:cs typeface="B Zar" panose="00000400000000000000" pitchFamily="2" charset="-78"/>
              </a:rPr>
              <a:t> .</a:t>
            </a:r>
            <a:r>
              <a:rPr lang="ar-SA" baseline="30000">
                <a:cs typeface="B Zar" panose="00000400000000000000" pitchFamily="2" charset="-78"/>
              </a:rPr>
              <a:t>3</a:t>
            </a:r>
            <a:r>
              <a:rPr lang="ar-SA">
                <a:cs typeface="B Zar" panose="00000400000000000000" pitchFamily="2" charset="-78"/>
              </a:rPr>
              <a:t> کاستلز این نوع هویت را مهمترین شکل هویت سازی جامعه معاصر میداند وی اشکال این نوع هویت را ملیگرایی مبتنی بر قومیت و بنیادگرایی</a:t>
            </a:r>
            <a:r>
              <a:rPr lang="ar-SA" baseline="30000">
                <a:cs typeface="B Zar" panose="00000400000000000000" pitchFamily="2" charset="-78"/>
              </a:rPr>
              <a:t>4</a:t>
            </a:r>
            <a:r>
              <a:rPr lang="ar-SA">
                <a:cs typeface="B Zar" panose="00000400000000000000" pitchFamily="2" charset="-78"/>
              </a:rPr>
              <a:t> ، می نامد</a:t>
            </a:r>
            <a:r>
              <a:rPr lang="en-US">
                <a:cs typeface="B Zar" panose="00000400000000000000" pitchFamily="2" charset="-78"/>
              </a:rPr>
              <a:t>. </a:t>
            </a:r>
            <a:r>
              <a:rPr lang="ar-SA">
                <a:cs typeface="B Zar" panose="00000400000000000000" pitchFamily="2" charset="-78"/>
              </a:rPr>
              <a:t>سومین نوع هویت که کاستلز از آن سخن می گوید( هویت برنامه دار) هنگامی مطرح می شود که کنشگران اجتماعی با استفاده از هر گونه مواد و مصالح فرهنگی قابل دسترس، هویت جدیدی می سازند که موقعیت آنان را در جامعه از نو تعریف میکند و به این ترتیب در پی تغییر شکل کل ساخت اجتماعی اند. به نظر کاستلز پیامد این نوع هویت ایجاد سوژه (فاعل) است</a:t>
            </a:r>
            <a:r>
              <a:rPr lang="en-US">
                <a:cs typeface="B Zar" panose="00000400000000000000" pitchFamily="2" charset="-78"/>
              </a:rPr>
              <a:t>.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0719283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سوژه ها به تعبیر کاستلز با اینکه توسط افراد ساخته میشوند اما همان افراد نیستند</a:t>
            </a:r>
            <a:r>
              <a:rPr lang="en-US">
                <a:cs typeface="B Zar" panose="00000400000000000000" pitchFamily="2" charset="-78"/>
              </a:rPr>
              <a:t>. </a:t>
            </a:r>
            <a:r>
              <a:rPr lang="ar-SA">
                <a:cs typeface="B Zar" panose="00000400000000000000" pitchFamily="2" charset="-78"/>
              </a:rPr>
              <a:t>در واقع سوژه هـ کنشگران اجتماعی اند که افراد به کمک آنها در تجربه های خود به معنایی همه جانبه دست می یابند</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1623197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اینجا ساختن هویت پروژه ای برای یک زندگی متفاوت است که هر چند ممکن است مبتنی بر هویت زیر ستم باشد اما در جهت دگرگونی جامعه به منزله استمرار برنامۀ این هویت گسترش یافته است</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سنخ شناسی کاستلز از فرایندهای شکل گیری گفتمانهای هویت بر این نکته تاکید دارد که جهان معاصر، جهانی است مبتنی بر تکثر ،فرهنگی که سه شکل فوق جلوه های این تکثر به شمارش می آیند</a:t>
            </a:r>
            <a:r>
              <a:rPr lang="en-US">
                <a:cs typeface="B Zar" panose="00000400000000000000" pitchFamily="2" charset="-78"/>
              </a:rPr>
              <a:t>. </a:t>
            </a:r>
            <a:r>
              <a:rPr lang="ar-SA">
                <a:cs typeface="B Zar" panose="00000400000000000000" pitchFamily="2" charset="-78"/>
              </a:rPr>
              <a:t>اما او با حمله به جهانی شدن امکان شکل گیری هویت فراملی و هویتی را که متأثر از جلوه های جهانی شدن است منتفی به تعبیر او فرایند جهانی شدن فنی</a:t>
            </a:r>
            <a:r>
              <a:rPr lang="en-US">
                <a:cs typeface="B Zar" panose="00000400000000000000" pitchFamily="2" charset="-78"/>
              </a:rPr>
              <a:t> - </a:t>
            </a:r>
            <a:r>
              <a:rPr lang="ar-SA">
                <a:cs typeface="B Zar" panose="00000400000000000000" pitchFamily="2" charset="-78"/>
              </a:rPr>
              <a:t>اقتصادی که شکل دهنده دنیای ماست از چند جبهه یعنی فرهنگها و تاریخها و جغرافیایهای گوناگون به چالش خوانده شده و سرانجام در این چالش دگرگون خواهد شد(۱۳۸۰ : ۱۹) </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7428559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بنابراین کاستلز بین آنچه جهانی شدن نامیده میشود و آنچه شکل گیری هویتهای جدید است نه توازی میبیند و نه به تکثر مسالمت آمیز هویتهای جمعی خرد و کلان اعتقاد دارد بلکه به عبارتی او بین هویت های جمعی خرد و محلی و روند جهانی شدن به نوعی تناقض و ستیز باور دارد واقعیتهای جهان معاصر در زمینه گفتمانهای هویت و فرایند جهانی ،شدن همه ادعاهای کاستلز را تأیید نمی کنند. مستندات اساسی کاستلز در تأیید ادعایش، شکل گیری سه جنبش معاصر است: زاپاتیستاهای چیاپاس</a:t>
            </a:r>
            <a:r>
              <a:rPr lang="ar-SA" baseline="30000">
                <a:cs typeface="B Zar" panose="00000400000000000000" pitchFamily="2" charset="-78"/>
              </a:rPr>
              <a:t>1</a:t>
            </a:r>
            <a:r>
              <a:rPr lang="ar-SA">
                <a:cs typeface="B Zar" panose="00000400000000000000" pitchFamily="2" charset="-78"/>
              </a:rPr>
              <a:t> در مکزیک، میلشیای آمریکایی وآنوم شینریکیو </a:t>
            </a:r>
            <a:r>
              <a:rPr lang="ar-SA" baseline="30000">
                <a:cs typeface="B Zar" panose="00000400000000000000" pitchFamily="2" charset="-78"/>
              </a:rPr>
              <a:t>2</a:t>
            </a:r>
            <a:r>
              <a:rPr lang="ar-SA">
                <a:cs typeface="B Zar" panose="00000400000000000000" pitchFamily="2" charset="-78"/>
              </a:rPr>
              <a:t>که فرقه ای ژاپنی است. یا فروپاشی اتحاد جماهیر شوروی و تجزیه آن به ملیت ها و قومیت های مختلف</a:t>
            </a:r>
            <a:r>
              <a:rPr lang="en-US">
                <a:cs typeface="B Zar" panose="00000400000000000000" pitchFamily="2" charset="-78"/>
              </a:rPr>
              <a:t>. </a:t>
            </a:r>
            <a:r>
              <a:rPr lang="ar-SA">
                <a:cs typeface="B Zar" panose="00000400000000000000" pitchFamily="2" charset="-78"/>
              </a:rPr>
              <a:t>اما ظهور این جنبش ها فقط از سوی کاستلز مطرح نشده است</a:t>
            </a:r>
            <a:endParaRPr lang="fa-IR">
              <a:cs typeface="B Zar" panose="00000400000000000000" pitchFamily="2" charset="-78"/>
            </a:endParaRPr>
          </a:p>
        </p:txBody>
      </p:sp>
    </p:spTree>
    <p:extLst>
      <p:ext uri="{BB962C8B-B14F-4D97-AF65-F5344CB8AC3E}">
        <p14:creationId xmlns:p14="http://schemas.microsoft.com/office/powerpoint/2010/main" val="343653891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"آلن تورن"</a:t>
            </a:r>
            <a:r>
              <a:rPr lang="en-US">
                <a:cs typeface="B Zar" panose="00000400000000000000" pitchFamily="2" charset="-78"/>
              </a:rPr>
              <a:t> . </a:t>
            </a:r>
            <a:r>
              <a:rPr lang="ar-SA">
                <a:cs typeface="B Zar" panose="00000400000000000000" pitchFamily="2" charset="-78"/>
              </a:rPr>
              <a:t> " پیر بوردیو</a:t>
            </a:r>
            <a:r>
              <a:rPr lang="en-US">
                <a:cs typeface="B Zar" panose="00000400000000000000" pitchFamily="2" charset="-78"/>
              </a:rPr>
              <a:t> “ </a:t>
            </a:r>
            <a:r>
              <a:rPr lang="ar-SA">
                <a:cs typeface="B Zar" panose="00000400000000000000" pitchFamily="2" charset="-78"/>
              </a:rPr>
              <a:t>و" ژاک دریدا" گر چه از دیدگاه های متفاوت به مسئله مورد نظر کاستلز</a:t>
            </a:r>
            <a:r>
              <a:rPr lang="en-US">
                <a:cs typeface="B Zar" panose="00000400000000000000" pitchFamily="2" charset="-78"/>
              </a:rPr>
              <a:t>  </a:t>
            </a:r>
            <a:r>
              <a:rPr lang="ar-SA">
                <a:cs typeface="B Zar" panose="00000400000000000000" pitchFamily="2" charset="-78"/>
              </a:rPr>
              <a:t>نگاه میکنند البته نقطه محوری تحلیل آنان زیر سؤال رفتن آن چیزی است که با عنوان جهانی شدن مطرح شده است</a:t>
            </a:r>
            <a:r>
              <a:rPr lang="en-US">
                <a:cs typeface="B Zar" panose="00000400000000000000" pitchFamily="2" charset="-78"/>
              </a:rPr>
              <a:t>. </a:t>
            </a:r>
            <a:r>
              <a:rPr lang="ar-SA">
                <a:cs typeface="B Zar" panose="00000400000000000000" pitchFamily="2" charset="-78"/>
              </a:rPr>
              <a:t>البته به چالش خواندن جهانی شدن از سوی جنبشهای قومی -ملی و دینی معاصر به معنی عدم تحقق جهانی شدن نیست.« جهانی شدن غیر قابل انکار است هر چه بیشتر در برابرش مقاومت کنیم بیشتر از مسیر جهان کنار می مانیم و هر چه بیشتر خود را از آن کنار کشیم بیشتر به دام آن گرفتار می آییم»( شایگان ٦٤:١۳۸۰)</a:t>
            </a:r>
            <a:endParaRPr lang="fa-IR">
              <a:cs typeface="B Zar" panose="00000400000000000000" pitchFamily="2" charset="-78"/>
            </a:endParaRPr>
          </a:p>
        </p:txBody>
      </p:sp>
    </p:spTree>
    <p:extLst>
      <p:ext uri="{BB962C8B-B14F-4D97-AF65-F5344CB8AC3E}">
        <p14:creationId xmlns:p14="http://schemas.microsoft.com/office/powerpoint/2010/main" val="39675093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en-US">
                <a:cs typeface="B Zar" panose="00000400000000000000" pitchFamily="2" charset="-78"/>
              </a:rPr>
              <a:t> </a:t>
            </a:r>
            <a:r>
              <a:rPr lang="ar-SA">
                <a:cs typeface="B Zar" panose="00000400000000000000" pitchFamily="2" charset="-78"/>
              </a:rPr>
              <a:t>بیش از آنکه از لحاظ اخلاقی و هنجاری رویکردی عینی و بی طرفانه ،باشد برخوردی جانبدارانه و غیر واقعی با آن است و بیشتر صبغهای دستوری و هنجاری دارد تا علمی و واقع گرایانه.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به عبارتی دیگر برخورد اینان با جهانی شدن برخوردی تدافعی و ایدئولوژیک است تا منطقی و علمی. همچنین کینچی اومای</a:t>
            </a:r>
            <a:r>
              <a:rPr lang="ar-SA" baseline="30000">
                <a:cs typeface="B Zar" panose="00000400000000000000" pitchFamily="2" charset="-78"/>
              </a:rPr>
              <a:t>1</a:t>
            </a:r>
            <a:r>
              <a:rPr lang="ar-SA">
                <a:cs typeface="B Zar" panose="00000400000000000000" pitchFamily="2" charset="-78"/>
              </a:rPr>
              <a:t> با طرح نظریۀ جهان بدون مرز و پایان دولت</a:t>
            </a:r>
            <a:r>
              <a:rPr lang="en-US">
                <a:cs typeface="B Zar" panose="00000400000000000000" pitchFamily="2" charset="-78"/>
              </a:rPr>
              <a:t> - </a:t>
            </a:r>
            <a:r>
              <a:rPr lang="ar-SA">
                <a:cs typeface="B Zar" panose="00000400000000000000" pitchFamily="2" charset="-78"/>
              </a:rPr>
              <a:t>ملت </a:t>
            </a:r>
            <a:r>
              <a:rPr lang="ar-SA" baseline="30000">
                <a:cs typeface="B Zar" panose="00000400000000000000" pitchFamily="2" charset="-78"/>
              </a:rPr>
              <a:t>2</a:t>
            </a:r>
            <a:r>
              <a:rPr lang="ar-SA">
                <a:cs typeface="B Zar" panose="00000400000000000000" pitchFamily="2" charset="-78"/>
              </a:rPr>
              <a:t>، گیدنز </a:t>
            </a:r>
            <a:r>
              <a:rPr lang="ar-SA" baseline="30000">
                <a:cs typeface="B Zar" panose="00000400000000000000" pitchFamily="2" charset="-78"/>
              </a:rPr>
              <a:t>3</a:t>
            </a:r>
            <a:r>
              <a:rPr lang="ar-SA">
                <a:cs typeface="B Zar" panose="00000400000000000000" pitchFamily="2" charset="-78"/>
              </a:rPr>
              <a:t>با اشاره به انقلاب ارتباطات و دنی کوا</a:t>
            </a:r>
            <a:r>
              <a:rPr lang="ar-SA" baseline="30000">
                <a:cs typeface="B Zar" panose="00000400000000000000" pitchFamily="2" charset="-78"/>
              </a:rPr>
              <a:t>4</a:t>
            </a:r>
            <a:r>
              <a:rPr lang="ar-SA">
                <a:cs typeface="B Zar" panose="00000400000000000000" pitchFamily="2" charset="-78"/>
              </a:rPr>
              <a:t> با طرح ایده اقتصاد بدون وزن یا اقتصاد الکترونیکی پدید جهانی شدن را تأیید کرده اند</a:t>
            </a:r>
            <a:r>
              <a:rPr lang="en-US">
                <a:cs typeface="B Zar" panose="00000400000000000000" pitchFamily="2" charset="-78"/>
              </a:rPr>
              <a:t>. </a:t>
            </a:r>
            <a:r>
              <a:rPr lang="ar-SA">
                <a:cs typeface="B Zar" panose="00000400000000000000" pitchFamily="2" charset="-78"/>
              </a:rPr>
              <a:t>(گیدنز ۱۳۷۹: ۳۳ – ۳۱). </a:t>
            </a:r>
            <a:endParaRPr lang="fa-IR">
              <a:cs typeface="B Zar" panose="00000400000000000000" pitchFamily="2" charset="-78"/>
            </a:endParaRPr>
          </a:p>
        </p:txBody>
      </p:sp>
    </p:spTree>
    <p:extLst>
      <p:ext uri="{BB962C8B-B14F-4D97-AF65-F5344CB8AC3E}">
        <p14:creationId xmlns:p14="http://schemas.microsoft.com/office/powerpoint/2010/main" val="2476297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این راستا «هانتینگتون» ابراز عقیده میکند که واحد هویت جمعی بشر گسترش یافته است</a:t>
            </a:r>
            <a:r>
              <a:rPr lang="en-US">
                <a:cs typeface="B Zar" panose="00000400000000000000" pitchFamily="2" charset="-78"/>
              </a:rPr>
              <a:t>. </a:t>
            </a:r>
            <a:r>
              <a:rPr lang="ar-SA">
                <a:cs typeface="B Zar" panose="00000400000000000000" pitchFamily="2" charset="-78"/>
              </a:rPr>
              <a:t>او این روند را در تنازع بین واحدهای جمعی مورد بررسی قرار میدهد به نظر او این تنازع از نزاع بین شهریاران کشورها و نیز نزاع بین ایدئولوژی ها عبور کرده و خود را در سطح نزاع بین تمدنها نشان خواهد داد</a:t>
            </a:r>
            <a:r>
              <a:rPr lang="en-US">
                <a:cs typeface="B Zar" panose="00000400000000000000" pitchFamily="2" charset="-78"/>
              </a:rPr>
              <a:t>. </a:t>
            </a:r>
            <a:r>
              <a:rPr lang="ar-SA">
                <a:cs typeface="B Zar" panose="00000400000000000000" pitchFamily="2" charset="-78"/>
              </a:rPr>
              <a:t>در این رویکرد گرچه هدفهانتینگتون از طرح این مباحث تبیین و تئوریزه کردن نظریه رویارویی تمدنها است، ولی به طور ضمنی به واحدهای هویتی اجتماعات بشری و گستردگی شعاع و برد آنها اشاره دارد</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96272342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b="1">
                <a:cs typeface="B Zar" panose="00000400000000000000" pitchFamily="2" charset="-78"/>
              </a:rPr>
              <a:t>دیدگاه پست مدرنیسم( رویکرد تکثرگرایانه به هویتهای جمعی)</a:t>
            </a:r>
            <a:r>
              <a:rPr lang="ar-SA">
                <a:cs typeface="B Zar" panose="00000400000000000000" pitchFamily="2" charset="-78"/>
              </a:rPr>
              <a:t>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آغازگران گفتمان پست مدرنیسم، فلاسفه و جامعه شناسان فرانسویاند که از دهه ۱۹۵۰ به بعد و به دنبال هژمونی ای که ایالات متحده آمریکا در زمینه فناوری اقتصاد و سیاست به دست آورد، حساسیت نشان دادند و به نقد آن پرداختند</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پست مدرنیسم نسبت به نظریه ها و تبیین های تمامیت بخش که در صدد ارائه تبیین هایی کلی و فراگیر از پدیده های اجتماعی و فرهنگی اند، تردید دارد؛ نوعی بنیادستیزی که ادعاهای قائل به کلی و مطلق بودن اصول شناختی را رد م یکند</a:t>
            </a:r>
            <a:endParaRPr lang="fa-IR">
              <a:cs typeface="B Zar" panose="00000400000000000000" pitchFamily="2" charset="-78"/>
            </a:endParaRPr>
          </a:p>
        </p:txBody>
      </p:sp>
    </p:spTree>
    <p:extLst>
      <p:ext uri="{BB962C8B-B14F-4D97-AF65-F5344CB8AC3E}">
        <p14:creationId xmlns:p14="http://schemas.microsoft.com/office/powerpoint/2010/main" val="8930477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a:cs typeface="B Zar" panose="00000400000000000000" pitchFamily="2" charset="-78"/>
              </a:rPr>
              <a:t>نفی کلیت باوری نظامهای فکری نژادگرا، یا اروپا مدار، نوعی ستیز با ماهیت باوری که </a:t>
            </a:r>
            <a:endParaRPr lang="en-US">
              <a:cs typeface="B Zar" panose="00000400000000000000" pitchFamily="2" charset="-78"/>
            </a:endParaRPr>
          </a:p>
          <a:p>
            <a:r>
              <a:rPr lang="ar-SA">
                <a:cs typeface="B Zar" panose="00000400000000000000" pitchFamily="2" charset="-78"/>
              </a:rPr>
              <a:t>هم نظریه های ژرف شناختی را که در صدد آشکار کردن حقایق نهفته یا ماهوی اند رد میکند کند و هم نگرش هایی را که قائل به ماهیت یا جوهر ثابت انسانی اند( هیل ۱۳۸۱</a:t>
            </a:r>
            <a:r>
              <a:rPr lang="en-US">
                <a:cs typeface="B Zar" panose="00000400000000000000" pitchFamily="2" charset="-78"/>
              </a:rPr>
              <a:t>: </a:t>
            </a:r>
            <a:r>
              <a:rPr lang="ar-SA">
                <a:cs typeface="B Zar" panose="00000400000000000000" pitchFamily="2" charset="-78"/>
              </a:rPr>
              <a:t>١٦٥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به تعبیر استوارت هال</a:t>
            </a:r>
            <a:r>
              <a:rPr lang="ar-SA" baseline="30000">
                <a:cs typeface="B Zar" panose="00000400000000000000" pitchFamily="2" charset="-78"/>
              </a:rPr>
              <a:t>1</a:t>
            </a:r>
            <a:r>
              <a:rPr lang="ar-SA">
                <a:cs typeface="B Zar" panose="00000400000000000000" pitchFamily="2" charset="-78"/>
              </a:rPr>
              <a:t> سوژه پسا مدرن، هیچ ماهیت ثابت بنیادی یا ماندگاری را برای انسان قائل نمی شود بلکه او را در زمانهایی متفاوت دارای ماهیتهای مختلف می داند( ۱۹۹۲ ۲۷۷).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پست مدرن مدرنیته و روشنگری را مورد پرسش قرار می دهد به این دلیل که روشنگری، انسان را موجودی خردمدار و وحدت یافته و برخوردار از ،توانایی ،خرد آگاهی و کنش می پندارد.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تا اینجا به معرفی اجمالی پست مدرنیسم اشاره شد اکنون قصد داریم به شرح این دیدگاه درباره هویت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بپردازیم</a:t>
            </a:r>
            <a:r>
              <a:rPr lang="en-US">
                <a:cs typeface="B Zar" panose="00000400000000000000" pitchFamily="2" charset="-78"/>
              </a:rPr>
              <a:t>. </a:t>
            </a:r>
          </a:p>
          <a:p>
            <a:endParaRPr lang="fa-IR">
              <a:cs typeface="B Zar" panose="00000400000000000000" pitchFamily="2" charset="-78"/>
            </a:endParaRPr>
          </a:p>
        </p:txBody>
      </p:sp>
    </p:spTree>
    <p:extLst>
      <p:ext uri="{BB962C8B-B14F-4D97-AF65-F5344CB8AC3E}">
        <p14:creationId xmlns:p14="http://schemas.microsoft.com/office/powerpoint/2010/main" val="28309096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تاکید پست مدرن بر سیال بودن و غیر شفاف بودن هویت هاست و هویتهای ناب و خالص و محدود و اصیل وجود ندارد</a:t>
            </a:r>
            <a:r>
              <a:rPr lang="en-US">
                <a:cs typeface="B Zar" panose="00000400000000000000" pitchFamily="2" charset="-78"/>
              </a:rPr>
              <a:t>. </a:t>
            </a:r>
            <a:r>
              <a:rPr lang="ar-SA">
                <a:cs typeface="B Zar" panose="00000400000000000000" pitchFamily="2" charset="-78"/>
              </a:rPr>
              <a:t>به نظر پست مدرنیستها تشدید مباحث هویت متاثر از ایدئولوژیهای قرن بیستم یا ایدئولوژیهای مدرنیته از قبیل کمونیسم، فاشیسم، ليبراليسم، انواع ناسیونالیسم مذهبگرایی و نژادگرایی است که در پی تشدید هویت یا تشکیل هویت های تازه برای خود بوده اند( بشیریه ١٣٧٩ :٨٦).</a:t>
            </a:r>
            <a:endParaRPr lang="fa-IR">
              <a:cs typeface="B Zar" panose="00000400000000000000" pitchFamily="2" charset="-78"/>
            </a:endParaRPr>
          </a:p>
        </p:txBody>
      </p:sp>
    </p:spTree>
    <p:extLst>
      <p:ext uri="{BB962C8B-B14F-4D97-AF65-F5344CB8AC3E}">
        <p14:creationId xmlns:p14="http://schemas.microsoft.com/office/powerpoint/2010/main" val="178872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برخی از این صاحب نظران به جنبه تناقض آمیز این نوع هویتهای جمعی اشاره کرده اند (کاستلز) و بعضی هویت جمعی کلان را نپذیرفته اند</a:t>
            </a:r>
            <a:r>
              <a:rPr lang="en-US">
                <a:cs typeface="B Zar" panose="00000400000000000000" pitchFamily="2" charset="-78"/>
              </a:rPr>
              <a:t>. </a:t>
            </a:r>
            <a:r>
              <a:rPr lang="ar-SA">
                <a:cs typeface="B Zar" panose="00000400000000000000" pitchFamily="2" charset="-78"/>
              </a:rPr>
              <a:t>در واقع پرسش این است: که آیا رابطه بین هویتهای جمعی خرد وکلان در جهان معاصر، متناقض است یا موازی؟ به عبارت دیگر آیا هویت های محلی و جهانی در فرآیند جهانی شدن با هم ناسازگاری خواهند داشت یا در کنارهم به سر خواهند برد؟ </a:t>
            </a:r>
            <a:endParaRPr lang="fa-IR" smtClean="0">
              <a:cs typeface="B Zar" panose="00000400000000000000" pitchFamily="2" charset="-78"/>
            </a:endParaRPr>
          </a:p>
          <a:p>
            <a:pPr algn="just"/>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
        <p:nvSpPr>
          <p:cNvPr id="4" name="Flowchart: Process 3"/>
          <p:cNvSpPr/>
          <p:nvPr/>
        </p:nvSpPr>
        <p:spPr>
          <a:xfrm>
            <a:off x="1358900" y="3797300"/>
            <a:ext cx="3213100" cy="16510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smtClean="0">
                <a:solidFill>
                  <a:srgbClr val="FF0000"/>
                </a:solidFill>
                <a:cs typeface="B Zar" panose="00000400000000000000" pitchFamily="2" charset="-78"/>
              </a:rPr>
              <a:t>هویتهای جمعی خرد وکلان</a:t>
            </a:r>
            <a:endParaRPr lang="fa-IR" sz="2000" b="1">
              <a:solidFill>
                <a:srgbClr val="FF0000"/>
              </a:solidFill>
            </a:endParaRPr>
          </a:p>
        </p:txBody>
      </p:sp>
    </p:spTree>
    <p:extLst>
      <p:ext uri="{BB962C8B-B14F-4D97-AF65-F5344CB8AC3E}">
        <p14:creationId xmlns:p14="http://schemas.microsoft.com/office/powerpoint/2010/main" val="192027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همه این هویتهای مدرنیته مآب( ایدئولوژی ها) بر ثبات و تغییر ناپذیری هویتها به عنوان سرشت ذات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انسان تاکید دارند. در حالی که در مطالعات هرگونه سرشت وحدت و انسجام در حوزه هویت مورد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شک و تردید قرار می گیرد .برای مثال آنان در این مورد بر تحلیلهای« ژاک لاکان» روانکاو فرانسوی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تاکید دارند که معتقد است ناخوداگاه فرد بیانگر سوژه چندگانه ای است که هویت متکثر و تغییر پذیر ایجاد می کند اما این چندپارگی و چندگانه بودن هویت به وسیله ایدئولوژی ها از نظر دور می ماند</a:t>
            </a:r>
            <a:r>
              <a:rPr lang="en-US">
                <a:cs typeface="B Zar" panose="00000400000000000000" pitchFamily="2" charset="-78"/>
              </a:rPr>
              <a:t>.</a:t>
            </a:r>
            <a:r>
              <a:rPr lang="ar-SA">
                <a:cs typeface="B Zar" panose="00000400000000000000" pitchFamily="2" charset="-78"/>
              </a:rPr>
              <a:t>« در واقع دل مشغولی پست مدرنیستها در بحث هویت آن است که چگونه میتوان از یکنواختی وجود هویت جلوگیری چگونه آن را بازسازی و بازیافت کرد</a:t>
            </a:r>
            <a:r>
              <a:rPr lang="en-US">
                <a:cs typeface="B Zar" panose="00000400000000000000" pitchFamily="2" charset="-78"/>
              </a:rPr>
              <a:t>.</a:t>
            </a:r>
            <a:r>
              <a:rPr lang="ar-SA">
                <a:cs typeface="B Zar" panose="00000400000000000000" pitchFamily="2" charset="-78"/>
              </a:rPr>
              <a:t>» ( هال ١٩٩٦ : ٣٦٣).</a:t>
            </a:r>
            <a:endParaRPr lang="en-US">
              <a:cs typeface="B Zar" panose="00000400000000000000" pitchFamily="2" charset="-78"/>
            </a:endParaRPr>
          </a:p>
        </p:txBody>
      </p:sp>
    </p:spTree>
    <p:extLst>
      <p:ext uri="{BB962C8B-B14F-4D97-AF65-F5344CB8AC3E}">
        <p14:creationId xmlns:p14="http://schemas.microsoft.com/office/powerpoint/2010/main" val="1317205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همچنین از نظر پست مدرنیستها هویتها نه تنها چند پاره اند بلکه تولید آنها نیز اساساً از طریق زبان و نظام سمبلها صورت میگیرد هویت در واقع محصول روایتی است که ما درباره خود میسازیم یا درباره ما میسازند در این رویکرد برخلاف تصور رایج هویتهای خاص ،مدرن ،سنتی مذهبی و ملی خانه های وابسته ای نیستند که اغیار را در آنها راهی</a:t>
            </a:r>
            <a:r>
              <a:rPr lang="en-US">
                <a:cs typeface="B Zar" panose="00000400000000000000" pitchFamily="2" charset="-78"/>
              </a:rPr>
              <a:t> .</a:t>
            </a:r>
            <a:r>
              <a:rPr lang="ar-SA">
                <a:cs typeface="B Zar" panose="00000400000000000000" pitchFamily="2" charset="-78"/>
              </a:rPr>
              <a:t>نباشد سنت ها گرچه هویتها را میسازند اما خود نیز در معرض تغییر و تحول اند بنابر این هویتها همواره در حال شدن</a:t>
            </a:r>
            <a:r>
              <a:rPr lang="en-US">
                <a:cs typeface="B Zar" panose="00000400000000000000" pitchFamily="2" charset="-78"/>
              </a:rPr>
              <a:t>.</a:t>
            </a:r>
            <a:r>
              <a:rPr lang="ar-SA">
                <a:cs typeface="B Zar" panose="00000400000000000000" pitchFamily="2" charset="-78"/>
              </a:rPr>
              <a:t>اند همان طور که جنکینز تاکید دارد هویت را می توان صرفا مانند یک فرایند فهم کرد مانند بودن و شدن( ۱۳۸۱</a:t>
            </a:r>
            <a:r>
              <a:rPr lang="en-US">
                <a:cs typeface="B Zar" panose="00000400000000000000" pitchFamily="2" charset="-78"/>
              </a:rPr>
              <a:t>: </a:t>
            </a:r>
            <a:r>
              <a:rPr lang="ar-SA">
                <a:cs typeface="B Zar" panose="00000400000000000000" pitchFamily="2" charset="-78"/>
              </a:rPr>
              <a:t>٥٤). </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21447091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پست مدرنها معتقدند که هویت یکپارچه و یگانه ای که دستاورد فلسفه دکارت و پس از آن مدرنیته است، توسط افرادی چون «فروید» و« لاکان »و نیز نگرش و اسازانه</a:t>
            </a:r>
            <a:r>
              <a:rPr lang="ar-SA" baseline="30000">
                <a:cs typeface="B Zar" panose="00000400000000000000" pitchFamily="2" charset="-78"/>
              </a:rPr>
              <a:t>2</a:t>
            </a:r>
            <a:r>
              <a:rPr lang="ar-SA">
                <a:cs typeface="B Zar" panose="00000400000000000000" pitchFamily="2" charset="-78"/>
              </a:rPr>
              <a:t> ، مرکز زدایی و تخریب شده است و اصالت و ذاتی بودن و وحدت آن زیر سؤال رفته است در تایید این بحث میتوان از نظریه والتر بنيامين نيز بهره گرفت</a:t>
            </a:r>
            <a:r>
              <a:rPr lang="en-US">
                <a:cs typeface="B Zar" panose="00000400000000000000" pitchFamily="2" charset="-78"/>
              </a:rPr>
              <a:t>. </a:t>
            </a:r>
            <a:r>
              <a:rPr lang="ar-SA">
                <a:cs typeface="B Zar" panose="00000400000000000000" pitchFamily="2" charset="-78"/>
              </a:rPr>
              <a:t>بنیامین در نوشته ،معروفش اثر هنری در دوران باز تولید مکانیکی مفهوم آئورا یا هاله را مورد بحث قرار میدهد او که در این مقاله تحت تاثیر برتولت برشت قرار دارد بر آن است که باز تولید مکانیکی هر چند اصالت اثر هنری را از میان میبرد اما امکان پخش و انتشار آن در میان تعداد بیشتری از مردمان را فراهم می آورد و در ،نتیجه نقادی اثر را ممکن می سازد .</a:t>
            </a:r>
            <a:endParaRPr lang="fa-IR">
              <a:cs typeface="B Zar" panose="00000400000000000000" pitchFamily="2" charset="-78"/>
            </a:endParaRPr>
          </a:p>
        </p:txBody>
      </p:sp>
    </p:spTree>
    <p:extLst>
      <p:ext uri="{BB962C8B-B14F-4D97-AF65-F5344CB8AC3E}">
        <p14:creationId xmlns:p14="http://schemas.microsoft.com/office/powerpoint/2010/main" val="129618744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بنیامین خاطرنشان میسازد که نوعی دیالکتیک منفی میان اصالت و نقادی وجود دارد بدین ،معنی هر چه اصالت به حاشیه رود امکان نقادی ستال حالم علوم انسانی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بیشتر میسر خواهد شد و بر عکس هر چه اصالت در مرکز قرار گیرد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راههای انتقاد را بر روی خود میبندد</a:t>
            </a:r>
            <a:r>
              <a:rPr lang="en-US">
                <a:cs typeface="B Zar" panose="00000400000000000000" pitchFamily="2" charset="-78"/>
              </a:rPr>
              <a:t>. </a:t>
            </a:r>
            <a:r>
              <a:rPr lang="ar-SA">
                <a:cs typeface="B Zar" panose="00000400000000000000" pitchFamily="2" charset="-78"/>
              </a:rPr>
              <a:t>واضح است که بحث بنیامین پیامدهای مهم فرهنگی را در مورد تصور ما از دنیای مدرن و جایگاه هویت ما در آن دارد</a:t>
            </a:r>
            <a:r>
              <a:rPr lang="en-US">
                <a:cs typeface="B Zar" panose="00000400000000000000" pitchFamily="2" charset="-78"/>
              </a:rPr>
              <a:t>. </a:t>
            </a:r>
            <a:r>
              <a:rPr lang="ar-SA">
                <a:cs typeface="B Zar" panose="00000400000000000000" pitchFamily="2" charset="-78"/>
              </a:rPr>
              <a:t>اگر در وضعیت زندگی معاصر و مدرن به دلایل بسیار گوناگون مانند آمد و شد فرهنگی میان کشورها و شهرها و مناطق و مبادله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اقتصاد جهانی و به کارگیری انواع تکنولوژیهای ارتباطی، دیگر هیچ پدیده </a:t>
            </a:r>
            <a:r>
              <a:rPr lang="ar-SA" smtClean="0">
                <a:cs typeface="B Zar" panose="00000400000000000000" pitchFamily="2" charset="-78"/>
              </a:rPr>
              <a:t>ای</a:t>
            </a:r>
            <a:endParaRPr lang="fa-IR" smtClean="0">
              <a:cs typeface="B Zar" panose="00000400000000000000" pitchFamily="2" charset="-78"/>
            </a:endParaRPr>
          </a:p>
          <a:p>
            <a:r>
              <a:rPr lang="ar-SA">
                <a:cs typeface="B Zar" panose="00000400000000000000" pitchFamily="2" charset="-78"/>
              </a:rPr>
              <a:t>اصیل و خالص نمانده باشد باید اعتراف کنیم که تلاش برای تعریف هویت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خود به شکست انجامیده است .(میرسپاسی ۱۳۸۱: ۳۷). </a:t>
            </a:r>
            <a:endParaRPr lang="en-US">
              <a:cs typeface="B Zar" panose="00000400000000000000" pitchFamily="2" charset="-78"/>
            </a:endParaRPr>
          </a:p>
          <a:p>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338092255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گرچه امروز، دیگر بحث از اصیل کردن بیفایده است با ادعای پست مدرن ها همخوانی دارد</a:t>
            </a:r>
            <a:r>
              <a:rPr lang="en-US">
                <a:cs typeface="B Zar" panose="00000400000000000000" pitchFamily="2" charset="-78"/>
              </a:rPr>
              <a:t>. </a:t>
            </a:r>
            <a:r>
              <a:rPr lang="ar-SA">
                <a:cs typeface="B Zar" panose="00000400000000000000" pitchFamily="2" charset="-78"/>
              </a:rPr>
              <a:t>شبیه چنین تعبیری از هویت مورد تایید افرادی مانند" مارشال برمن"، فیلسوف ادبی آمریکا است. وی در کتاب اخیرش به دنبال تحلیل و اثبات این ایده است که: مدرنیته خصوصیتی سیال و باز دارد و هیچگاه به ثبات و ایستایی اکتفا نمی کند با قبول این واقعیت دیگر نمیتوان از انسان با هویت ثابت سخن گفت. انسانی که در بطن یک فرماسیون اقتصادی</a:t>
            </a:r>
            <a:r>
              <a:rPr lang="en-US">
                <a:cs typeface="B Zar" panose="00000400000000000000" pitchFamily="2" charset="-78"/>
              </a:rPr>
              <a:t> - </a:t>
            </a:r>
            <a:r>
              <a:rPr lang="ar-SA">
                <a:cs typeface="B Zar" panose="00000400000000000000" pitchFamily="2" charset="-78"/>
              </a:rPr>
              <a:t>اجتماعی که پیوسته تجدید شونده است زندگی می کند. </a:t>
            </a:r>
            <a:endParaRPr lang="fa-IR">
              <a:cs typeface="B Zar" panose="00000400000000000000" pitchFamily="2" charset="-78"/>
            </a:endParaRPr>
          </a:p>
        </p:txBody>
      </p:sp>
    </p:spTree>
    <p:extLst>
      <p:ext uri="{BB962C8B-B14F-4D97-AF65-F5344CB8AC3E}">
        <p14:creationId xmlns:p14="http://schemas.microsoft.com/office/powerpoint/2010/main" val="374584959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با جمع بندی مطلب یاد شده میتوان به نتایج زیر رسید که از نظر پست مدرنیست ها</a:t>
            </a:r>
            <a:r>
              <a:rPr lang="en-US">
                <a:cs typeface="B Zar" panose="00000400000000000000" pitchFamily="2" charset="-78"/>
              </a:rPr>
              <a:t>: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هویت مقولهای ذاتی و ثابت نیست. </a:t>
            </a:r>
            <a:r>
              <a:rPr lang="en-US">
                <a:cs typeface="B Zar" panose="00000400000000000000" pitchFamily="2" charset="-78"/>
              </a:rPr>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هویت بدون لحاظ نکردن مدرنیته معنی ندارد</a:t>
            </a:r>
            <a:r>
              <a:rPr lang="en-US">
                <a:cs typeface="B Zar" panose="00000400000000000000" pitchFamily="2" charset="-78"/>
              </a:rPr>
              <a:t>.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هویتهای جمعی التقاطی و همنشین</a:t>
            </a:r>
            <a:r>
              <a:rPr lang="en-US">
                <a:cs typeface="B Zar" panose="00000400000000000000" pitchFamily="2" charset="-78"/>
              </a:rPr>
              <a:t>.</a:t>
            </a:r>
            <a:r>
              <a:rPr lang="ar-SA">
                <a:cs typeface="B Zar" panose="00000400000000000000" pitchFamily="2" charset="-78"/>
              </a:rPr>
              <a:t>اند </a:t>
            </a:r>
            <a:r>
              <a:rPr lang="en-US">
                <a:cs typeface="B Zar" panose="00000400000000000000" pitchFamily="2" charset="-78"/>
              </a:rPr>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تصویر هویت کلان و جهانی ناممکن است</a:t>
            </a:r>
            <a:r>
              <a:rPr lang="en-US">
                <a:cs typeface="B Zar" panose="00000400000000000000" pitchFamily="2" charset="-78"/>
              </a:rPr>
              <a:t>.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هر هویتی محصول گفتمان خاصی است</a:t>
            </a:r>
            <a:r>
              <a:rPr lang="en-US">
                <a:cs typeface="B Zar" panose="00000400000000000000" pitchFamily="2" charset="-78"/>
              </a:rPr>
              <a:t>.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939617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چنین نگاهی به هویت جمعی از سوی پست مدرنیستها این نکته اساسی را به ذهن متبادر می کند که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هویتهای جمعی برخلاف آنچه کاستلز معتقد است میتوانند با هم مسالمت داشته باشند</a:t>
            </a:r>
            <a:r>
              <a:rPr lang="en-US">
                <a:cs typeface="B Zar" panose="00000400000000000000" pitchFamily="2" charset="-78"/>
              </a:rPr>
              <a:t>. </a:t>
            </a:r>
            <a:r>
              <a:rPr lang="ar-SA">
                <a:cs typeface="B Zar" panose="00000400000000000000" pitchFamily="2" charset="-78"/>
              </a:rPr>
              <a:t>از سوی دیگر پست مدرنیسم با نفی جهانی شدن شکل گیری هر گونه هویت جمعی کلان برخلاف نظریه اومای و گیدنز را ناممکن میداند ولی به توازی و همزیستی هویتهای ،خرد محلی و خاص اعتقاد دارد و این پدیده را امری اجتناب ناپذیر در جهان معاصر میداند به تعبیری دیگر پست مدرنیسم به پلورالیسم</a:t>
            </a:r>
            <a:r>
              <a:rPr lang="ar-SA" baseline="30000">
                <a:cs typeface="B Zar" panose="00000400000000000000" pitchFamily="2" charset="-78"/>
              </a:rPr>
              <a:t>1</a:t>
            </a:r>
            <a:r>
              <a:rPr lang="ar-SA">
                <a:cs typeface="B Zar" panose="00000400000000000000" pitchFamily="2" charset="-78"/>
              </a:rPr>
              <a:t> هویتها معتقد است</a:t>
            </a:r>
            <a:r>
              <a:rPr lang="en-US">
                <a:cs typeface="B Zar" panose="00000400000000000000" pitchFamily="2" charset="-78"/>
              </a:rPr>
              <a:t>. </a:t>
            </a:r>
            <a:r>
              <a:rPr lang="ar-SA">
                <a:cs typeface="B Zar" panose="00000400000000000000" pitchFamily="2" charset="-78"/>
              </a:rPr>
              <a:t>در واقع وجه اشتراک پست مدرنیسم با آنچه کاستلز عنوان کرده در این است که هر دو رویکرد در برابر جهانی شدن موضعی تدافعی و ایدئولوژیک اتخاذ کرده اند</a:t>
            </a:r>
            <a:r>
              <a:rPr lang="en-US">
                <a:cs typeface="B Zar" panose="00000400000000000000" pitchFamily="2" charset="-78"/>
              </a:rPr>
              <a:t>. </a:t>
            </a:r>
          </a:p>
          <a:p>
            <a:endParaRPr lang="fa-IR">
              <a:cs typeface="B Zar" panose="00000400000000000000" pitchFamily="2" charset="-78"/>
            </a:endParaRPr>
          </a:p>
        </p:txBody>
      </p:sp>
    </p:spTree>
    <p:extLst>
      <p:ext uri="{BB962C8B-B14F-4D97-AF65-F5344CB8AC3E}">
        <p14:creationId xmlns:p14="http://schemas.microsoft.com/office/powerpoint/2010/main" val="235785507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آنچه ایده کاستلز را از پست مدرنیسم متمایز میکند آن است که پست مدرنیستها از نظر فلسفی هر گونه تعمیم گرایی و جهانی شدن را ناممکن میدانند و وجود خارجی برای آن قائل نیستند ،در حالی که کاستلز جهانی شدن را امری واقعی میداند دربارۀ ولی اعتقاد دارد که به واسطه چالشش با جنبشهای جدید در حال فروپاشی است</a:t>
            </a:r>
            <a:r>
              <a:rPr lang="en-US">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31495091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fa-IR">
                <a:cs typeface="B Zar" panose="00000400000000000000" pitchFamily="2" charset="-78"/>
              </a:rPr>
              <a:t>-</a:t>
            </a:r>
            <a:r>
              <a:rPr lang="ar-SA">
                <a:cs typeface="B Zar" panose="00000400000000000000" pitchFamily="2" charset="-78"/>
              </a:rPr>
              <a:t>رویکرد توازی یا همزیستی هویتهای جمعی خرد و کلان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در توضیح این رویکرد تاکید بر آرای گیدنز و مستروویچ</a:t>
            </a:r>
            <a:r>
              <a:rPr lang="ar-SA" baseline="30000">
                <a:cs typeface="B Zar" panose="00000400000000000000" pitchFamily="2" charset="-78"/>
              </a:rPr>
              <a:t>1</a:t>
            </a:r>
            <a:r>
              <a:rPr lang="ar-SA">
                <a:cs typeface="B Zar" panose="00000400000000000000" pitchFamily="2" charset="-78"/>
              </a:rPr>
              <a:t> است</a:t>
            </a:r>
            <a:r>
              <a:rPr lang="en-US">
                <a:cs typeface="B Zar" panose="00000400000000000000" pitchFamily="2" charset="-78"/>
              </a:rPr>
              <a:t>. </a:t>
            </a:r>
            <a:r>
              <a:rPr lang="ar-SA">
                <a:cs typeface="B Zar" panose="00000400000000000000" pitchFamily="2" charset="-78"/>
              </a:rPr>
              <a:t>با این اشاره که مستروویچ ضمن اینکه منتقد آرای گیدنز است از جهاتی نیز با او همسو است دیدگاه گیدنز در این مورد متاثر از نظریه ساختاربندی</a:t>
            </a:r>
            <a:r>
              <a:rPr lang="ar-SA" baseline="30000">
                <a:cs typeface="B Zar" panose="00000400000000000000" pitchFamily="2" charset="-78"/>
              </a:rPr>
              <a:t>2</a:t>
            </a:r>
            <a:r>
              <a:rPr lang="ar-SA">
                <a:cs typeface="B Zar" panose="00000400000000000000" pitchFamily="2" charset="-78"/>
              </a:rPr>
              <a:t> اوست</a:t>
            </a:r>
            <a:r>
              <a:rPr lang="en-US">
                <a:cs typeface="B Zar" panose="00000400000000000000" pitchFamily="2" charset="-78"/>
              </a:rPr>
              <a:t>. </a:t>
            </a:r>
            <a:r>
              <a:rPr lang="ar-SA">
                <a:cs typeface="B Zar" panose="00000400000000000000" pitchFamily="2" charset="-78"/>
              </a:rPr>
              <a:t>او در مورد مدرنیته و نقش آن در تحولات جهانی اعتقاد دارد که جهانی شدن و یکپارچگی واقعیتی غیر قابل انکار</a:t>
            </a:r>
            <a:r>
              <a:rPr lang="en-US">
                <a:cs typeface="B Zar" panose="00000400000000000000" pitchFamily="2" charset="-78"/>
              </a:rPr>
              <a:t> .</a:t>
            </a:r>
            <a:r>
              <a:rPr lang="ar-SA">
                <a:cs typeface="B Zar" panose="00000400000000000000" pitchFamily="2" charset="-78"/>
              </a:rPr>
              <a:t>است گیدنز در این مورد به سه رویکرد متفاوت اشاره میکند که عبارت اند از</a:t>
            </a:r>
            <a:r>
              <a:rPr lang="en-US">
                <a:cs typeface="B Zar" panose="00000400000000000000" pitchFamily="2" charset="-78"/>
              </a:rPr>
              <a:t>: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13971115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cs typeface="B Zar" panose="00000400000000000000" pitchFamily="2" charset="-78"/>
              </a:rPr>
              <a:t>گیدنز در این مورد به سه رویکرد متفاوت اشاره میکند که عبارت اند از</a:t>
            </a:r>
            <a:r>
              <a:rPr lang="en-US" smtClean="0">
                <a:cs typeface="B Zar" panose="00000400000000000000" pitchFamily="2" charset="-78"/>
              </a:rPr>
              <a:t>:</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en-US">
                <a:cs typeface="B Zar" panose="00000400000000000000" pitchFamily="2" charset="-78"/>
              </a:rPr>
              <a:t>- </a:t>
            </a:r>
            <a:r>
              <a:rPr lang="ar-SA">
                <a:cs typeface="B Zar" panose="00000400000000000000" pitchFamily="2" charset="-78"/>
              </a:rPr>
              <a:t>رویکرد موافقان افراطی جهانی شدن به طور عام و هویت به طور خاص؛ </a:t>
            </a:r>
            <a:r>
              <a:rPr lang="en-US">
                <a:cs typeface="B Zar" panose="00000400000000000000" pitchFamily="2" charset="-78"/>
              </a:rPr>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رویکرد مخالفان جدی جهانی شدن به طور عام و هویت به طور خاص؛ </a:t>
            </a:r>
            <a:r>
              <a:rPr lang="en-US">
                <a:cs typeface="B Zar" panose="00000400000000000000" pitchFamily="2" charset="-78"/>
              </a:rPr>
              <a:t/>
            </a:r>
            <a:br>
              <a:rPr lang="en-US">
                <a:cs typeface="B Zar" panose="00000400000000000000" pitchFamily="2" charset="-78"/>
              </a:rPr>
            </a:br>
            <a:r>
              <a:rPr lang="en-US">
                <a:cs typeface="B Zar" panose="00000400000000000000" pitchFamily="2" charset="-78"/>
              </a:rPr>
              <a:t>- </a:t>
            </a:r>
            <a:r>
              <a:rPr lang="ar-SA">
                <a:cs typeface="B Zar" panose="00000400000000000000" pitchFamily="2" charset="-78"/>
              </a:rPr>
              <a:t>رویکرد اعتدالی (جهانی شدن در عین محلی شدن). </a:t>
            </a:r>
            <a:endParaRPr lang="fa-IR">
              <a:cs typeface="B Zar" panose="00000400000000000000" pitchFamily="2" charset="-78"/>
            </a:endParaRPr>
          </a:p>
        </p:txBody>
      </p:sp>
    </p:spTree>
    <p:extLst>
      <p:ext uri="{BB962C8B-B14F-4D97-AF65-F5344CB8AC3E}">
        <p14:creationId xmlns:p14="http://schemas.microsoft.com/office/powerpoint/2010/main" val="2587628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بیشتر جامعه شناسان دورهٔ مدرنیته( به طور ضمنی با بحث در مورد هویت جمعی) به تقابل و</a:t>
            </a:r>
            <a:r>
              <a:rPr lang="fa-IR">
                <a:cs typeface="B Zar" panose="00000400000000000000" pitchFamily="2" charset="-78"/>
              </a:rPr>
              <a:t> </a:t>
            </a:r>
            <a:r>
              <a:rPr lang="ar-SA">
                <a:cs typeface="B Zar" panose="00000400000000000000" pitchFamily="2" charset="-78"/>
              </a:rPr>
              <a:t>رویارویی هویتهای جمعی خرد و کلان رأی دادهاند و در این میان همگی به نوعی گذار از هویت محلی به هویت </a:t>
            </a:r>
            <a:r>
              <a:rPr lang="ar-SA" smtClean="0">
                <a:cs typeface="B Zar" panose="00000400000000000000" pitchFamily="2" charset="-78"/>
              </a:rPr>
              <a:t>های </a:t>
            </a:r>
            <a:r>
              <a:rPr lang="ar-SA">
                <a:cs typeface="B Zar" panose="00000400000000000000" pitchFamily="2" charset="-78"/>
              </a:rPr>
              <a:t>گسترده تر اشاره کرده اند </a:t>
            </a:r>
            <a:r>
              <a:rPr lang="ar-SA" smtClean="0">
                <a:cs typeface="B Zar" panose="00000400000000000000" pitchFamily="2" charset="-78"/>
              </a:rPr>
              <a:t>.</a:t>
            </a:r>
            <a:endParaRPr lang="fa-IR" smtClean="0">
              <a:cs typeface="B Zar" panose="00000400000000000000" pitchFamily="2" charset="-78"/>
            </a:endParaRPr>
          </a:p>
        </p:txBody>
      </p:sp>
      <p:sp>
        <p:nvSpPr>
          <p:cNvPr id="4" name="Flowchart: Process 3"/>
          <p:cNvSpPr/>
          <p:nvPr/>
        </p:nvSpPr>
        <p:spPr>
          <a:xfrm>
            <a:off x="1463040" y="4248443"/>
            <a:ext cx="3080825" cy="153337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a:solidFill>
                  <a:srgbClr val="FF0000"/>
                </a:solidFill>
                <a:cs typeface="B Zar" panose="00000400000000000000" pitchFamily="2" charset="-78"/>
              </a:rPr>
              <a:t>هویت های عام و کلان</a:t>
            </a:r>
            <a:endParaRPr lang="fa-IR" sz="2400" b="1">
              <a:solidFill>
                <a:srgbClr val="FF0000"/>
              </a:solidFill>
            </a:endParaRPr>
          </a:p>
        </p:txBody>
      </p:sp>
    </p:spTree>
    <p:extLst>
      <p:ext uri="{BB962C8B-B14F-4D97-AF65-F5344CB8AC3E}">
        <p14:creationId xmlns:p14="http://schemas.microsoft.com/office/powerpoint/2010/main" val="181227908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چون محور سه رویکرد جهانی شدن است ابتدا به مفهوم جهانی شدن می پردازیم</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جهانی شدن اشاره دارد به افزایش جریان ،فناوری ،اقتصاد ،تجارت ،دانش مردم ارزشها و ایده ها در بین مرزهای کشورهای جهان( نایت و دوایت ۱:۱۹۹۷)</a:t>
            </a:r>
            <a:endParaRPr lang="fa-IR">
              <a:cs typeface="B Zar" panose="00000400000000000000" pitchFamily="2" charset="-78"/>
            </a:endParaRPr>
          </a:p>
        </p:txBody>
      </p:sp>
    </p:spTree>
    <p:extLst>
      <p:ext uri="{BB962C8B-B14F-4D97-AF65-F5344CB8AC3E}">
        <p14:creationId xmlns:p14="http://schemas.microsoft.com/office/powerpoint/2010/main" val="35707009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به سخن دیگر جهانی شدن عبارت است از تسریع گسترش مناسبات ،اقتصادی فرهنگی و سیاسی ملل جهان فراتر از مرزهای دولت ملت که خود به خود به ایجاد وجوه مشترکی بین اجتماعات بشری منجر می شود</a:t>
            </a:r>
            <a:r>
              <a:rPr lang="en-US">
                <a:cs typeface="B Zar" panose="00000400000000000000" pitchFamily="2" charset="-78"/>
              </a:rPr>
              <a:t>. </a:t>
            </a:r>
            <a:r>
              <a:rPr lang="ar-SA">
                <a:cs typeface="B Zar" panose="00000400000000000000" pitchFamily="2" charset="-78"/>
              </a:rPr>
              <a:t>در جهانی شدن آنچه در این مقاله مورد تاکید ،ماست سرعت در ایجاد نوعی یکپارچگی در حوزه ارزشها ایده ها و الگوهای فرهنگی است که ملل جهان در مورد آنها اتفاق نظر پیدا می کنند</a:t>
            </a:r>
            <a:r>
              <a:rPr lang="en-US">
                <a:cs typeface="B Zar" panose="00000400000000000000" pitchFamily="2" charset="-78"/>
              </a:rPr>
              <a:t>. </a:t>
            </a:r>
            <a:r>
              <a:rPr lang="ar-SA">
                <a:cs typeface="B Zar" panose="00000400000000000000" pitchFamily="2" charset="-78"/>
              </a:rPr>
              <a:t>ارزشها و ایده هایی از قبیل نوع دوستی عدالت خواهی آزادی خواهی ،مدنیت شهروندی حفاظت از محیط زیست و</a:t>
            </a:r>
            <a:r>
              <a:rPr lang="en-US">
                <a:cs typeface="B Zar" panose="00000400000000000000" pitchFamily="2" charset="-78"/>
              </a:rPr>
              <a:t>...  </a:t>
            </a:r>
            <a:r>
              <a:rPr lang="ar-SA">
                <a:cs typeface="B Zar" panose="00000400000000000000" pitchFamily="2" charset="-78"/>
              </a:rPr>
              <a:t> .</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40605367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رویکرد ،اول یکپارچگی جهانی مفهومی تام و جدید است و پایانی است بر نهادها، به ویژه دولت</a:t>
            </a:r>
            <a:r>
              <a:rPr lang="en-US">
                <a:cs typeface="B Zar" panose="00000400000000000000" pitchFamily="2" charset="-78"/>
              </a:rPr>
              <a:t> - </a:t>
            </a:r>
            <a:r>
              <a:rPr lang="ar-SA">
                <a:cs typeface="B Zar" panose="00000400000000000000" pitchFamily="2" charset="-78"/>
              </a:rPr>
              <a:t>همچنین علم سیاست اومای به عنوان صاحب نظر اصلی این رویکرد معتقد است در جهان بی مرز کنونی خبری از منافع ملی نیست</a:t>
            </a:r>
            <a:r>
              <a:rPr lang="en-US">
                <a:cs typeface="B Zar" panose="00000400000000000000" pitchFamily="2" charset="-78"/>
              </a:rPr>
              <a:t>. </a:t>
            </a:r>
            <a:r>
              <a:rPr lang="ar-SA">
                <a:cs typeface="B Zar" panose="00000400000000000000" pitchFamily="2" charset="-78"/>
              </a:rPr>
              <a:t>او معتقد است مردم میخواهند به سبک عمومی و جهانی زندگی کنند</a:t>
            </a:r>
            <a:r>
              <a:rPr lang="en-US">
                <a:cs typeface="B Zar" panose="00000400000000000000" pitchFamily="2" charset="-78"/>
              </a:rPr>
              <a:t>. </a:t>
            </a:r>
            <a:r>
              <a:rPr lang="ar-SA">
                <a:cs typeface="B Zar" panose="00000400000000000000" pitchFamily="2" charset="-78"/>
              </a:rPr>
              <a:t>ارزشها متکثر و اقتصاد پلورالیستی است بر این ،اساس کسی اندیشمند تلقی میشود که بداند آن سوی جهان چه میگذرد از این رو دیگر نمیتوان درون مرزهای ملی به خوشی زندگی کرد و تحت تاثیر سایر زندگیها قرار نگرفت</a:t>
            </a:r>
            <a:endParaRPr lang="fa-IR">
              <a:cs typeface="B Zar" panose="00000400000000000000" pitchFamily="2" charset="-78"/>
            </a:endParaRPr>
          </a:p>
        </p:txBody>
      </p:sp>
    </p:spTree>
    <p:extLst>
      <p:ext uri="{BB962C8B-B14F-4D97-AF65-F5344CB8AC3E}">
        <p14:creationId xmlns:p14="http://schemas.microsoft.com/office/powerpoint/2010/main" val="94474468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گیدنز، آنگاه به بیان دیدگاه دوم یعنی دیدگاه مخالف یکپارچگی جهانی میپردازد به نظر اینان یکپارچگی جهانی یک ایدئولوژی است که در صدد است یک اقتصادی جهانی را تحقق بخشد این رویکرد، پدیده اقتصاد بین الملی را بی سابقه و جدید نمیداند و حجم تجارت بین الملی را در قرن نوزدهم بیشتر از اکنون می داند</a:t>
            </a:r>
            <a:r>
              <a:rPr lang="en-US">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31852913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به ویژه آنکه در آن روزگار پدیده دولت رفاهی نیز وجود نداشته است</a:t>
            </a:r>
            <a:r>
              <a:rPr lang="en-US">
                <a:cs typeface="B Zar" panose="00000400000000000000" pitchFamily="2" charset="-78"/>
              </a:rPr>
              <a:t>. </a:t>
            </a:r>
            <a:r>
              <a:rPr lang="ar-SA">
                <a:cs typeface="B Zar" panose="00000400000000000000" pitchFamily="2" charset="-78"/>
              </a:rPr>
              <a:t>همچنین ادعا می کند که پدیده گذرنامه( مشخصه هویت ملی)</a:t>
            </a:r>
            <a:r>
              <a:rPr lang="ar-SA" baseline="30000">
                <a:cs typeface="B Zar" panose="00000400000000000000" pitchFamily="2" charset="-78"/>
              </a:rPr>
              <a:t>2</a:t>
            </a:r>
            <a:r>
              <a:rPr lang="ar-SA">
                <a:cs typeface="B Zar" panose="00000400000000000000" pitchFamily="2" charset="-78"/>
              </a:rPr>
              <a:t> در عبور از مرزهای ملی و از پیامدهای ایجاد دولت ملت است و در قرن گذشته وجود نداشته است تا اینجا میتوان مدعای دو رویکرد بالا را در ارتباط با هویت های جمعی را این گونه جمع بندی کرد در رویکرد ،اول هویت جمعی از حوزه محلی و ملی به فراسوی مرزها گسترش می یابد و تعلق خاطر افراد و دغدغه آنها به تدریج به مسئله ای جهانی تبدیل می شود</a:t>
            </a:r>
            <a:r>
              <a:rPr lang="en-US">
                <a:cs typeface="B Zar" panose="00000400000000000000" pitchFamily="2" charset="-78"/>
              </a:rPr>
              <a:t>.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31255371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رویکرد دوم، این مدعا به چالش خوانده میشود</a:t>
            </a:r>
            <a:r>
              <a:rPr lang="en-US">
                <a:cs typeface="B Zar" panose="00000400000000000000" pitchFamily="2" charset="-78"/>
              </a:rPr>
              <a:t>. </a:t>
            </a:r>
            <a:r>
              <a:rPr lang="ar-SA">
                <a:cs typeface="B Zar" panose="00000400000000000000" pitchFamily="2" charset="-78"/>
              </a:rPr>
              <a:t>در عوض این رویکرد مدعی است که هویت جمعی ضمن اینکه میل به جهانی شدن ،ندارد در حوزه ملی بالکانیزه شده ة ملى بالکانیزه شده و به سمت هویت های جمعی هویتهای خاص گرایش پیدا کرده است</a:t>
            </a:r>
            <a:r>
              <a:rPr lang="en-US">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17089739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cs typeface="B Zar" panose="00000400000000000000" pitchFamily="2" charset="-78"/>
              </a:rPr>
              <a:t>در رویکرد سوم، گیدنز دیدگاه خود را ارئه می</a:t>
            </a:r>
            <a:r>
              <a:rPr lang="en-US" smtClean="0">
                <a:cs typeface="B Zar" panose="00000400000000000000" pitchFamily="2" charset="-78"/>
              </a:rPr>
              <a:t>.</a:t>
            </a:r>
            <a:r>
              <a:rPr lang="ar-SA" smtClean="0">
                <a:cs typeface="B Zar" panose="00000400000000000000" pitchFamily="2" charset="-78"/>
              </a:rPr>
              <a:t>کند</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برخلاف دیدگاه نخست گیدنز معتقد است یکپارچگی جهانی صرفاً فرایندی نیست که در بعد اقتصادی، براساس اقتصاد بازار قابل فهم باشــد و نیز لزوما نهادهای گذشته را از بین برده یا در حال از بین بردن آنها باشد</a:t>
            </a:r>
            <a:r>
              <a:rPr lang="en-US">
                <a:cs typeface="B Zar" panose="00000400000000000000" pitchFamily="2" charset="-78"/>
              </a:rPr>
              <a:t>. </a:t>
            </a:r>
            <a:r>
              <a:rPr lang="ar-SA">
                <a:cs typeface="B Zar" panose="00000400000000000000" pitchFamily="2" charset="-78"/>
              </a:rPr>
              <a:t>از این رو این پدیده پایان سیاست پایان دولت -ملت پایان خانواده پایان عواطف و پایان فرهنگ ،نیست بلکه برعکس برخی از آنها را تقویت میکند( گیدنز ۱۳:۱۳۷۹ ).</a:t>
            </a:r>
            <a:endParaRPr lang="fa-IR">
              <a:cs typeface="B Zar" panose="00000400000000000000" pitchFamily="2" charset="-78"/>
            </a:endParaRPr>
          </a:p>
        </p:txBody>
      </p:sp>
    </p:spTree>
    <p:extLst>
      <p:ext uri="{BB962C8B-B14F-4D97-AF65-F5344CB8AC3E}">
        <p14:creationId xmlns:p14="http://schemas.microsoft.com/office/powerpoint/2010/main" val="418765423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گیدنز معتقد است معنای جهانی شدن این نیست که جامعه جهانی در حال یکپارچه شدن است</a:t>
            </a:r>
            <a:r>
              <a:rPr lang="en-US">
                <a:cs typeface="B Zar" panose="00000400000000000000" pitchFamily="2" charset="-78"/>
              </a:rPr>
              <a:t>. </a:t>
            </a:r>
            <a:r>
              <a:rPr lang="ar-SA">
                <a:cs typeface="B Zar" panose="00000400000000000000" pitchFamily="2" charset="-78"/>
              </a:rPr>
              <a:t>بر عکس این پدیده در برخی ابعاد با تفرق و پراکندگی روبه روست</a:t>
            </a:r>
            <a:r>
              <a:rPr lang="en-US">
                <a:cs typeface="B Zar" panose="00000400000000000000" pitchFamily="2" charset="-78"/>
              </a:rPr>
              <a:t>. </a:t>
            </a:r>
            <a:r>
              <a:rPr lang="ar-SA">
                <a:cs typeface="B Zar" panose="00000400000000000000" pitchFamily="2" charset="-78"/>
              </a:rPr>
              <a:t>از سوی دیگر جهانی شدن پدیده ای صرفاً اقتصادی نیست بلکه مجموعه ای از انتقال در حوزه ،زندگی عواطف و روابط افراد با یکدیگر است</a:t>
            </a:r>
            <a:r>
              <a:rPr lang="en-US">
                <a:cs typeface="B Zar" panose="00000400000000000000" pitchFamily="2" charset="-78"/>
              </a:rPr>
              <a:t>. </a:t>
            </a:r>
            <a:r>
              <a:rPr lang="ar-SA">
                <a:cs typeface="B Zar" panose="00000400000000000000" pitchFamily="2" charset="-78"/>
              </a:rPr>
              <a:t>و درست به همین دلیل است که به نظر گیدنز موضوع جهانی شدن روابط عاطفی و زندگی شخصی آنها و روابط محلی و منطقه ای است که به سراسر جهان کشیده شده است نه صرفا یک مسئله اقتصادی.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گیدنز به تبیین اصلی میپردازد که میتوان آن را توازی و همزیستی هویتهای جمعی خرد و کلان نامید و مسئولیت مقاله حاضر نیز تأکید بر همین دیدگاه</a:t>
            </a:r>
            <a:r>
              <a:rPr lang="en-US">
                <a:cs typeface="B Zar" panose="00000400000000000000" pitchFamily="2" charset="-78"/>
              </a:rPr>
              <a:t> .</a:t>
            </a:r>
            <a:r>
              <a:rPr lang="ar-SA">
                <a:cs typeface="B Zar" panose="00000400000000000000" pitchFamily="2" charset="-78"/>
              </a:rPr>
              <a:t>است واقعیت این است که تحولات جهانی در دهه ۱۹۸۰ به بعد شاهد همنشینی هویتهای جمعی است واقعیتی که پست مدرنیسم بر آن صحه می گذارد اما بر خلاف پست مدرنها این همنشینی صرفا در واحدهای خرد و محلی جریان ندارد بلکه در مورد هویتهای جمعی خرد (محلی –خاص) و کلان (جهان وطن شدن دانشمندان و رواج هنجارهای جهانی و تعلقات فراملی) نیز مصداق دارد</a:t>
            </a:r>
            <a:endParaRPr lang="fa-IR">
              <a:cs typeface="B Zar" panose="00000400000000000000" pitchFamily="2" charset="-78"/>
            </a:endParaRPr>
          </a:p>
        </p:txBody>
      </p:sp>
    </p:spTree>
    <p:extLst>
      <p:ext uri="{BB962C8B-B14F-4D97-AF65-F5344CB8AC3E}">
        <p14:creationId xmlns:p14="http://schemas.microsoft.com/office/powerpoint/2010/main" val="341909454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اما بر خلاف پست مدرنها این همنشینی صرفا در واحدهای خرد و محلی جریان ندارد بلکه در مورد هویتهای جمعی خرد (محلی –خاص) و کلان (جهان وطن شدن دانشمندان و رواج هنجارهای جهانی و تعلقات فراملی) نیز مصداق دارد گیدنز در این مورد میگوید یکپارچگی جهانی منشوری سه وجهی یا چهره ای سه وجهی است که به ویژه در بازار جهانی قدرتهای معینی را از ملت ها جدا می</a:t>
            </a:r>
            <a:r>
              <a:rPr lang="en-US">
                <a:cs typeface="B Zar" panose="00000400000000000000" pitchFamily="2" charset="-78"/>
              </a:rPr>
              <a:t>.</a:t>
            </a:r>
            <a:r>
              <a:rPr lang="ar-SA">
                <a:cs typeface="B Zar" panose="00000400000000000000" pitchFamily="2" charset="-78"/>
              </a:rPr>
              <a:t>کند از طرف دیگر یکپارچگی جهانی معنایی ضمنی و نیرویی مخالف دارد از این رو یکپارچگی جهانی با فشار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می کانات و تحرک های جدیدی برای مناطق خودمختار و هویتهای فرهنگی محلی به وجود آورد.</a:t>
            </a:r>
            <a:endParaRPr lang="fa-IR">
              <a:cs typeface="B Zar" panose="00000400000000000000" pitchFamily="2" charset="-78"/>
            </a:endParaRPr>
          </a:p>
        </p:txBody>
      </p:sp>
    </p:spTree>
    <p:extLst>
      <p:ext uri="{BB962C8B-B14F-4D97-AF65-F5344CB8AC3E}">
        <p14:creationId xmlns:p14="http://schemas.microsoft.com/office/powerpoint/2010/main" val="12596344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بنابراین می توان گفت یکپارچگی ،جهانی علاوه بر وارد کردن فشار به سطح بالا به سمت پایین نیز فشار وارد می</a:t>
            </a:r>
            <a:r>
              <a:rPr lang="en-US">
                <a:cs typeface="B Zar" panose="00000400000000000000" pitchFamily="2" charset="-78"/>
              </a:rPr>
              <a:t>.</a:t>
            </a:r>
            <a:r>
              <a:rPr lang="ar-SA">
                <a:cs typeface="B Zar" panose="00000400000000000000" pitchFamily="2" charset="-78"/>
              </a:rPr>
              <a:t>کند فشار به پایین یکپارچگی ،جهانی دلیل احیای ناسیونالیسم ،محلی شکلهای محلی هویت فرهنگی</a:t>
            </a:r>
            <a:r>
              <a:rPr lang="ar-SA" baseline="30000">
                <a:cs typeface="B Zar" panose="00000400000000000000" pitchFamily="2" charset="-78"/>
              </a:rPr>
              <a:t>1</a:t>
            </a:r>
            <a:r>
              <a:rPr lang="ar-SA">
                <a:cs typeface="B Zar" panose="00000400000000000000" pitchFamily="2" charset="-78"/>
              </a:rPr>
              <a:t> و حتی حوادثی از آن نوع که در یوگسلاوی سابق و دیگر مناطق جهان اتفاق افتاده است</a:t>
            </a:r>
            <a:r>
              <a:rPr lang="en-US">
                <a:cs typeface="B Zar" panose="00000400000000000000" pitchFamily="2" charset="-78"/>
              </a:rPr>
              <a:t>. </a:t>
            </a:r>
            <a:r>
              <a:rPr lang="ar-SA">
                <a:cs typeface="B Zar" panose="00000400000000000000" pitchFamily="2" charset="-78"/>
              </a:rPr>
              <a:t>(گیدنز ۱۳۷۸( ۱ )</a:t>
            </a:r>
            <a:r>
              <a:rPr lang="en-US">
                <a:cs typeface="B Zar" panose="00000400000000000000" pitchFamily="2" charset="-78"/>
              </a:rPr>
              <a:t>:</a:t>
            </a:r>
            <a:r>
              <a:rPr lang="ar-SA">
                <a:cs typeface="B Zar" panose="00000400000000000000" pitchFamily="2" charset="-78"/>
              </a:rPr>
              <a:t>۳۶ ).</a:t>
            </a:r>
            <a:endParaRPr lang="fa-IR">
              <a:cs typeface="B Zar" panose="00000400000000000000" pitchFamily="2" charset="-78"/>
            </a:endParaRPr>
          </a:p>
        </p:txBody>
      </p:sp>
    </p:spTree>
    <p:extLst>
      <p:ext uri="{BB962C8B-B14F-4D97-AF65-F5344CB8AC3E}">
        <p14:creationId xmlns:p14="http://schemas.microsoft.com/office/powerpoint/2010/main" val="50981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ar-SA">
                <a:cs typeface="B Zar" panose="00000400000000000000" pitchFamily="2" charset="-78"/>
              </a:rPr>
              <a:t>در این مورد پست مدرن ها با انکار هر گونه هویت ناب و کلان،</a:t>
            </a:r>
            <a:r>
              <a:rPr lang="fa-IR">
                <a:cs typeface="B Zar" panose="00000400000000000000" pitchFamily="2" charset="-78"/>
              </a:rPr>
              <a:t> </a:t>
            </a:r>
            <a:r>
              <a:rPr lang="ar-SA">
                <a:cs typeface="B Zar" panose="00000400000000000000" pitchFamily="2" charset="-78"/>
              </a:rPr>
              <a:t>درصدد القاء هویت های متکثر محلی و خردند دیگر رویکردی که قائل به ناسازگاری میان</a:t>
            </a:r>
            <a:r>
              <a:rPr lang="fa-IR">
                <a:cs typeface="B Zar" panose="00000400000000000000" pitchFamily="2" charset="-78"/>
              </a:rPr>
              <a:t> </a:t>
            </a:r>
            <a:r>
              <a:rPr lang="ar-SA">
                <a:cs typeface="B Zar" panose="00000400000000000000" pitchFamily="2" charset="-78"/>
              </a:rPr>
              <a:t>هویتهای خرد و محلی با هویت های عام و کلان است به امانویل کاستلز متعلق</a:t>
            </a:r>
            <a:r>
              <a:rPr lang="en-US">
                <a:cs typeface="B Zar" panose="00000400000000000000" pitchFamily="2" charset="-78"/>
              </a:rPr>
              <a:t> .</a:t>
            </a:r>
            <a:r>
              <a:rPr lang="ar-SA">
                <a:cs typeface="B Zar" panose="00000400000000000000" pitchFamily="2" charset="-78"/>
              </a:rPr>
              <a:t>است در این گفتار ضمن ناکافی دانستن این رویکردها انتقادهایی را بر آنها وارد ساخته و به معرفی دیدگاه نظری</a:t>
            </a:r>
            <a:r>
              <a:rPr lang="fa-IR">
                <a:cs typeface="B Zar" panose="00000400000000000000" pitchFamily="2" charset="-78"/>
              </a:rPr>
              <a:t> </a:t>
            </a:r>
            <a:r>
              <a:rPr lang="ar-SA">
                <a:cs typeface="B Zar" panose="00000400000000000000" pitchFamily="2" charset="-78"/>
              </a:rPr>
              <a:t>نوینی که توان تبیین واقعیات جهان معاصر را دارد مبادرت کرده ایم</a:t>
            </a:r>
            <a:r>
              <a:rPr lang="en-US">
                <a:cs typeface="B Zar" panose="00000400000000000000" pitchFamily="2" charset="-78"/>
              </a:rPr>
              <a:t>. </a:t>
            </a:r>
            <a:endParaRPr lang="fa-IR">
              <a:cs typeface="B Zar" panose="00000400000000000000" pitchFamily="2" charset="-78"/>
            </a:endParaRPr>
          </a:p>
        </p:txBody>
      </p:sp>
      <p:sp>
        <p:nvSpPr>
          <p:cNvPr id="4" name="Flowchart: Process 3"/>
          <p:cNvSpPr/>
          <p:nvPr/>
        </p:nvSpPr>
        <p:spPr>
          <a:xfrm>
            <a:off x="838200" y="4318781"/>
            <a:ext cx="2700997"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هویت های متکثر محلی</a:t>
            </a:r>
            <a:endParaRPr lang="fa-IR" sz="2000" b="1">
              <a:solidFill>
                <a:srgbClr val="FF0000"/>
              </a:solidFill>
            </a:endParaRPr>
          </a:p>
        </p:txBody>
      </p:sp>
    </p:spTree>
    <p:extLst>
      <p:ext uri="{BB962C8B-B14F-4D97-AF65-F5344CB8AC3E}">
        <p14:creationId xmlns:p14="http://schemas.microsoft.com/office/powerpoint/2010/main" val="42341365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از سوی دیگر بنا به اعتقاد ،گیدنز در یکپارچگی به عنوان یک پدیده ،ذاتی زندگی، شخصیت، هویت هیجانها و روابط با دیگر ،مردم همه با روند یکپارچگی تغییر شکل میدهند و دوباره حالت </a:t>
            </a:r>
            <a:r>
              <a:rPr lang="ar-SA" smtClean="0">
                <a:cs typeface="B Zar" panose="00000400000000000000" pitchFamily="2" charset="-78"/>
              </a:rPr>
              <a:t>میگیرند</a:t>
            </a:r>
            <a:r>
              <a:rPr lang="fa-IR" smtClean="0">
                <a:cs typeface="B Zar" panose="00000400000000000000" pitchFamily="2" charset="-78"/>
              </a:rPr>
              <a:t> چون </a:t>
            </a:r>
            <a:r>
              <a:rPr lang="ar-SA">
                <a:cs typeface="B Zar" panose="00000400000000000000" pitchFamily="2" charset="-78"/>
              </a:rPr>
              <a:t>یکپارچگی ،جهانی فرهنگ محلی</a:t>
            </a:r>
            <a:r>
              <a:rPr lang="ar-SA" baseline="30000">
                <a:cs typeface="B Zar" panose="00000400000000000000" pitchFamily="2" charset="-78"/>
              </a:rPr>
              <a:t>1</a:t>
            </a:r>
            <a:r>
              <a:rPr lang="ar-SA">
                <a:cs typeface="B Zar" panose="00000400000000000000" pitchFamily="2" charset="-78"/>
              </a:rPr>
              <a:t> و محتوای محلی زندگی را مورد تهاجم قرار میدهد و ما را مجبور می کند تا به صورت بازتر انعطاف پذیرتر و فردی تر زندگی کنیم تاثیر فردی شدن</a:t>
            </a:r>
            <a:r>
              <a:rPr lang="ar-SA" baseline="30000">
                <a:cs typeface="B Zar" panose="00000400000000000000" pitchFamily="2" charset="-78"/>
              </a:rPr>
              <a:t>2 </a:t>
            </a:r>
            <a:r>
              <a:rPr lang="ar-SA">
                <a:cs typeface="B Zar" panose="00000400000000000000" pitchFamily="2" charset="-78"/>
              </a:rPr>
              <a:t>به موازات جهان گرایی است</a:t>
            </a:r>
            <a:r>
              <a:rPr lang="en-US">
                <a:cs typeface="B Zar" panose="00000400000000000000" pitchFamily="2" charset="-78"/>
              </a:rPr>
              <a:t>. </a:t>
            </a:r>
            <a:r>
              <a:rPr lang="ar-SA">
                <a:cs typeface="B Zar" panose="00000400000000000000" pitchFamily="2" charset="-78"/>
              </a:rPr>
              <a:t>جهانی شدن موجب میشود تا فرهنگها ضمن شناخت خود و تقویت خود آگاهی محلی به </a:t>
            </a:r>
            <a:endParaRPr lang="fa-IR">
              <a:cs typeface="B Zar" panose="00000400000000000000" pitchFamily="2" charset="-78"/>
            </a:endParaRPr>
          </a:p>
        </p:txBody>
      </p:sp>
    </p:spTree>
    <p:extLst>
      <p:ext uri="{BB962C8B-B14F-4D97-AF65-F5344CB8AC3E}">
        <p14:creationId xmlns:p14="http://schemas.microsoft.com/office/powerpoint/2010/main" val="30163855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همزیستی فرهنگ استفاده از میراث مثبت تحول فرهنگ جهانی روی آورند و براساس عقلانیت به سوی آموزه های استحکام</a:t>
            </a:r>
            <a:r>
              <a:rPr lang="en-US">
                <a:cs typeface="B Zar" panose="00000400000000000000" pitchFamily="2" charset="-78"/>
              </a:rPr>
              <a:t>  </a:t>
            </a:r>
            <a:r>
              <a:rPr lang="ar-SA">
                <a:cs typeface="B Zar" panose="00000400000000000000" pitchFamily="2" charset="-78"/>
              </a:rPr>
              <a:t>جهانی، آگاهی محلی و« جهانی فکر کن و محلی عمل کن» جهت بایند (دهشیری ٧٦:۱۳۷۹ ).</a:t>
            </a:r>
            <a:endParaRPr lang="fa-IR">
              <a:cs typeface="B Zar" panose="00000400000000000000" pitchFamily="2" charset="-78"/>
            </a:endParaRPr>
          </a:p>
        </p:txBody>
      </p:sp>
    </p:spTree>
    <p:extLst>
      <p:ext uri="{BB962C8B-B14F-4D97-AF65-F5344CB8AC3E}">
        <p14:creationId xmlns:p14="http://schemas.microsoft.com/office/powerpoint/2010/main" val="119978833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از سوی دیگر جهانی شدن ممکن است پدیده وطن خواهی</a:t>
            </a:r>
            <a:r>
              <a:rPr lang="ar-SA" baseline="30000">
                <a:cs typeface="B Zar" panose="00000400000000000000" pitchFamily="2" charset="-78"/>
              </a:rPr>
              <a:t>3</a:t>
            </a:r>
            <a:r>
              <a:rPr lang="ar-SA">
                <a:cs typeface="B Zar" panose="00000400000000000000" pitchFamily="2" charset="-78"/>
              </a:rPr>
              <a:t> را به جای ملی گرایی تشدید</a:t>
            </a:r>
            <a:r>
              <a:rPr lang="en-US">
                <a:cs typeface="B Zar" panose="00000400000000000000" pitchFamily="2" charset="-78"/>
              </a:rPr>
              <a:t> .</a:t>
            </a:r>
            <a:r>
              <a:rPr lang="ar-SA">
                <a:cs typeface="B Zar" panose="00000400000000000000" pitchFamily="2" charset="-78"/>
              </a:rPr>
              <a:t>کند زیرا در فرایند جهانی شدن گرچه مرزها و هویتهای ملی کمرنگ میشوند اما هویتهای فرهنگی وابسته به مکان و محل گرایی ارزش بیشتری پیدا می</a:t>
            </a:r>
            <a:r>
              <a:rPr lang="en-US">
                <a:cs typeface="B Zar" panose="00000400000000000000" pitchFamily="2" charset="-78"/>
              </a:rPr>
              <a:t>.</a:t>
            </a:r>
            <a:r>
              <a:rPr lang="ar-SA">
                <a:cs typeface="B Zar" panose="00000400000000000000" pitchFamily="2" charset="-78"/>
              </a:rPr>
              <a:t>کنند در این صورت ویژگی محلی گرایی</a:t>
            </a:r>
            <a:r>
              <a:rPr lang="ar-SA" baseline="30000">
                <a:cs typeface="B Zar" panose="00000400000000000000" pitchFamily="2" charset="-78"/>
              </a:rPr>
              <a:t>4</a:t>
            </a:r>
            <a:r>
              <a:rPr lang="ar-SA">
                <a:cs typeface="B Zar" panose="00000400000000000000" pitchFamily="2" charset="-78"/>
              </a:rPr>
              <a:t> به ویژگی ملیت گرایی</a:t>
            </a:r>
            <a:r>
              <a:rPr lang="ar-SA" baseline="30000">
                <a:cs typeface="B Zar" panose="00000400000000000000" pitchFamily="2" charset="-78"/>
              </a:rPr>
              <a:t>5</a:t>
            </a:r>
            <a:r>
              <a:rPr lang="ar-SA">
                <a:cs typeface="B Zar" panose="00000400000000000000" pitchFamily="2" charset="-78"/>
              </a:rPr>
              <a:t> غلبه پیدا خواهد کرد و وطن خواهی از ارزش بیشتری در مقایسه با ملی گرایی برخوردار خواهد شد</a:t>
            </a:r>
            <a:r>
              <a:rPr lang="en-US">
                <a:cs typeface="B Zar" panose="00000400000000000000" pitchFamily="2" charset="-78"/>
              </a:rPr>
              <a:t>. </a:t>
            </a:r>
            <a:r>
              <a:rPr lang="ar-SA">
                <a:cs typeface="B Zar" panose="00000400000000000000" pitchFamily="2" charset="-78"/>
              </a:rPr>
              <a:t>(دهشیری ۱۳۷۹).</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252179285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این توازی( هویت های خرد و کلان) از منظر دیگری نیز قابل بررسی است دلبستگی افراد به تیمهای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فوتبال محلی بیانگر حفظ تعلقات مکانی و خاکی و وطنی در فرایند جهانی شدن است از این رو جهانی شدن در عین اینکه وفاداریهای کلاسیک متعلق به هویت ملی را تضعیف میکند موجب تقویت هویت محلی</a:t>
            </a:r>
            <a:r>
              <a:rPr lang="ar-SA" baseline="30000">
                <a:cs typeface="B Zar" panose="00000400000000000000" pitchFamily="2" charset="-78"/>
              </a:rPr>
              <a:t>6</a:t>
            </a:r>
            <a:r>
              <a:rPr lang="ar-SA">
                <a:cs typeface="B Zar" panose="00000400000000000000" pitchFamily="2" charset="-78"/>
              </a:rPr>
              <a:t> نیز می شود</a:t>
            </a:r>
            <a:r>
              <a:rPr lang="en-US">
                <a:cs typeface="B Zar" panose="00000400000000000000" pitchFamily="2" charset="-78"/>
              </a:rPr>
              <a:t>. </a:t>
            </a:r>
            <a:r>
              <a:rPr lang="ar-SA">
                <a:cs typeface="B Zar" panose="00000400000000000000" pitchFamily="2" charset="-78"/>
              </a:rPr>
              <a:t>دهشیری به نقل از روزنو</a:t>
            </a:r>
            <a:r>
              <a:rPr lang="ar-SA" baseline="30000">
                <a:cs typeface="B Zar" panose="00000400000000000000" pitchFamily="2" charset="-78"/>
              </a:rPr>
              <a:t>7</a:t>
            </a:r>
            <a:r>
              <a:rPr lang="ar-SA">
                <a:cs typeface="B Zar" panose="00000400000000000000" pitchFamily="2" charset="-78"/>
              </a:rPr>
              <a:t> آمیختگی و توازی هویتهای خرد و کلان را این گونه بیان می کند</a:t>
            </a:r>
            <a:r>
              <a:rPr lang="en-US">
                <a:cs typeface="B Zar" panose="00000400000000000000" pitchFamily="2" charset="-78"/>
              </a:rPr>
              <a:t>:</a:t>
            </a:r>
          </a:p>
          <a:p>
            <a:endParaRPr lang="fa-IR">
              <a:cs typeface="B Zar" panose="00000400000000000000" pitchFamily="2" charset="-78"/>
            </a:endParaRPr>
          </a:p>
        </p:txBody>
      </p:sp>
    </p:spTree>
    <p:extLst>
      <p:ext uri="{BB962C8B-B14F-4D97-AF65-F5344CB8AC3E}">
        <p14:creationId xmlns:p14="http://schemas.microsoft.com/office/powerpoint/2010/main" val="367932672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آمیختگی جهانی شدن و منطقه ای شدن را میتوان با واژه واگرایی در عین همگرایی در چهارچوب ارتباط محلی دیالکتیک جهانی مورد تأکید قرار داد</a:t>
            </a:r>
            <a:r>
              <a:rPr lang="en-US">
                <a:cs typeface="B Zar" panose="00000400000000000000" pitchFamily="2" charset="-78"/>
              </a:rPr>
              <a:t>. </a:t>
            </a:r>
            <a:r>
              <a:rPr lang="ar-SA">
                <a:cs typeface="B Zar" panose="00000400000000000000" pitchFamily="2" charset="-78"/>
              </a:rPr>
              <a:t>(دهشیری ۱۳۷۹).</a:t>
            </a:r>
            <a:endParaRPr lang="fa-IR">
              <a:cs typeface="B Zar" panose="00000400000000000000" pitchFamily="2" charset="-78"/>
            </a:endParaRPr>
          </a:p>
        </p:txBody>
      </p:sp>
    </p:spTree>
    <p:extLst>
      <p:ext uri="{BB962C8B-B14F-4D97-AF65-F5344CB8AC3E}">
        <p14:creationId xmlns:p14="http://schemas.microsoft.com/office/powerpoint/2010/main" val="182467229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شایگان نیز در تأیید مطلب فوق معتقد است که ما امروز هم گرایش شدید به جهانی شدن داریم و هم میل به فرو رفتن در لاک خود؛ و در نتیجه احیا کردن دوباره زندگیهای قومی و قبیله ای پیشین، نوعی امنیت عاطفی و فرهنگی را فراهم میکند(۱۰:۱۳۸۰)</a:t>
            </a:r>
            <a:endParaRPr lang="fa-IR">
              <a:cs typeface="B Zar" panose="00000400000000000000" pitchFamily="2" charset="-78"/>
            </a:endParaRPr>
          </a:p>
        </p:txBody>
      </p:sp>
    </p:spTree>
    <p:extLst>
      <p:ext uri="{BB962C8B-B14F-4D97-AF65-F5344CB8AC3E}">
        <p14:creationId xmlns:p14="http://schemas.microsoft.com/office/powerpoint/2010/main" val="214521239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استفان مستروویچ در نقد آرای گیدنز آشکارا به نوعی همزیستی و توازی بین فرایند جهانی شدن و محلی شدن اشاره میکند</a:t>
            </a:r>
            <a:r>
              <a:rPr lang="en-US">
                <a:cs typeface="B Zar" panose="00000400000000000000" pitchFamily="2" charset="-78"/>
              </a:rPr>
              <a:t>. </a:t>
            </a:r>
            <a:r>
              <a:rPr lang="ar-SA">
                <a:cs typeface="B Zar" panose="00000400000000000000" pitchFamily="2" charset="-78"/>
              </a:rPr>
              <a:t>به نظر او هر دو فرایند جهانی شدن و بالکانیزه شدن همراه با هم در کارند</a:t>
            </a:r>
            <a:r>
              <a:rPr lang="en-US">
                <a:cs typeface="B Zar" panose="00000400000000000000" pitchFamily="2" charset="-78"/>
              </a:rPr>
              <a:t>  </a:t>
            </a:r>
            <a:r>
              <a:rPr lang="ar-SA">
                <a:cs typeface="B Zar" panose="00000400000000000000" pitchFamily="2" charset="-78"/>
              </a:rPr>
              <a:t>(٦٤:١٣٨٠).</a:t>
            </a:r>
            <a:endParaRPr lang="fa-IR">
              <a:cs typeface="B Zar" panose="00000400000000000000" pitchFamily="2" charset="-78"/>
            </a:endParaRPr>
          </a:p>
        </p:txBody>
      </p:sp>
    </p:spTree>
    <p:extLst>
      <p:ext uri="{BB962C8B-B14F-4D97-AF65-F5344CB8AC3E}">
        <p14:creationId xmlns:p14="http://schemas.microsoft.com/office/powerpoint/2010/main" val="383997293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با توجه به آنچه تاکنون گفته شد دیگر نمیتوان از جهانی شدن و یک قطبی شدن و یکپارچگی جهانی -آن گونه که« اومای» و دیگر افراطیون هوادار جهانی شدن مدعی اند- سخن گفت. از سوی دیگر هم نمی توان مطلقاً با رویکردی تدافعی و جانبدارانه فرایند جهانی شدن را انکار کرد و یکسره</a:t>
            </a:r>
            <a:r>
              <a:rPr lang="en-US">
                <a:cs typeface="B Zar" panose="00000400000000000000" pitchFamily="2" charset="-78"/>
              </a:rPr>
              <a:t> - </a:t>
            </a:r>
            <a:r>
              <a:rPr lang="ar-SA">
                <a:cs typeface="B Zar" panose="00000400000000000000" pitchFamily="2" charset="-78"/>
              </a:rPr>
              <a:t>آن گونه که کاستلز و الرشتاین و اصحاب پست مدرنیسم و برخی ایدئولوژیهای بنیادگرا خواهان آنند-</a:t>
            </a:r>
            <a:endParaRPr lang="fa-IR">
              <a:cs typeface="B Zar" panose="00000400000000000000" pitchFamily="2" charset="-78"/>
            </a:endParaRPr>
          </a:p>
        </p:txBody>
      </p:sp>
    </p:spTree>
    <p:extLst>
      <p:ext uri="{BB962C8B-B14F-4D97-AF65-F5344CB8AC3E}">
        <p14:creationId xmlns:p14="http://schemas.microsoft.com/office/powerpoint/2010/main" val="173302725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به </a:t>
            </a:r>
            <a:r>
              <a:rPr lang="ar-SA" smtClean="0">
                <a:cs typeface="B Zar" panose="00000400000000000000" pitchFamily="2" charset="-78"/>
              </a:rPr>
              <a:t>گسترش</a:t>
            </a:r>
            <a:r>
              <a:rPr lang="fa-IR" smtClean="0">
                <a:cs typeface="B Zar" panose="00000400000000000000" pitchFamily="2" charset="-78"/>
              </a:rPr>
              <a:t> </a:t>
            </a:r>
            <a:r>
              <a:rPr lang="ar-SA">
                <a:cs typeface="B Zar" panose="00000400000000000000" pitchFamily="2" charset="-78"/>
              </a:rPr>
              <a:t>محلی گرایی و خاص گرایی رای داد. جهان امروز صحنه همزیستی و توازی این دو گفتمان است و به قول مستروویچ می توان در هر جامعه به وجود دست کم سه پارادایم فرهنگی اجتماعی (هویتی) یعنی سنت مدرنیته و پست مدرنیسم باور داشت</a:t>
            </a:r>
            <a:r>
              <a:rPr lang="en-US">
                <a:cs typeface="B Zar" panose="00000400000000000000" pitchFamily="2" charset="-78"/>
              </a:rPr>
              <a:t>. </a:t>
            </a:r>
            <a:r>
              <a:rPr lang="ar-SA">
                <a:cs typeface="B Zar" panose="00000400000000000000" pitchFamily="2" charset="-78"/>
              </a:rPr>
              <a:t>در این صورت لزومی به تعارض همیشگی اینها نخواهد بود از این رو ملت ها در حالی که در شکل دادن به یک هویت کلان و جهانی سهیم اند به طور همزمان خواهان حفظ استقلال و تحدید و تدقیق مرزهای هویتی اند</a:t>
            </a:r>
            <a:endParaRPr lang="fa-IR">
              <a:cs typeface="B Zar" panose="00000400000000000000" pitchFamily="2" charset="-78"/>
            </a:endParaRPr>
          </a:p>
        </p:txBody>
      </p:sp>
    </p:spTree>
    <p:extLst>
      <p:ext uri="{BB962C8B-B14F-4D97-AF65-F5344CB8AC3E}">
        <p14:creationId xmlns:p14="http://schemas.microsoft.com/office/powerpoint/2010/main" val="73000026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در این مورد گیدنز مدعی است :</a:t>
            </a:r>
            <a:endParaRPr lang="en-US">
              <a:cs typeface="B Zar" panose="00000400000000000000" pitchFamily="2" charset="-78"/>
            </a:endParaRPr>
          </a:p>
          <a:p>
            <a:r>
              <a:rPr lang="ar-SA">
                <a:cs typeface="B Zar" panose="00000400000000000000" pitchFamily="2" charset="-78"/>
              </a:rPr>
              <a:t>«جهانی شدن در واقع به معنای در هم گره خوردن رویدادهای اجتماعی و روابط اجتماعی سرزمین های دور دست با تار و پود موضعی یا محلی دیگر است پدیده ای که میتوان آن را نوعی تلاقی حاضر و غایب دانست گسترش جهانی تجدد را باید بر حسب ارتباط فرایند بین اوضاع و احوال دور دست و تغییر پذیری مزمن شرایط و تعهدات محلی مورد توجه قرار دهیم پدیدۀ جهانی شدن را باید به شیوه ای متقابل در نظر ،گرفت شیوه ای که به موجب آن رویدادهای یک قطب از ارتباطهای بسیار دور اغلب رخدادهای متباین یا حتى متضاد و در قلب یکدیگر به وجود میآورند تقابل عوامل محلی و جهانی پایه های اساسی استدلال و احتجاج بحث ما هستند</a:t>
            </a:r>
            <a:r>
              <a:rPr lang="en-US">
                <a:cs typeface="B Zar" panose="00000400000000000000" pitchFamily="2" charset="-78"/>
              </a:rPr>
              <a:t>. </a:t>
            </a:r>
            <a:r>
              <a:rPr lang="ar-SA">
                <a:cs typeface="B Zar" panose="00000400000000000000" pitchFamily="2" charset="-78"/>
              </a:rPr>
              <a:t>حتی در بخشهای پیشرفته جهان نیز ماهیت زندگی روزمره به طور مستمر تحت تأثير وصلت بين عناصر محلی و جهانی تحول می یابد»( گیدنز٤۲:۱۳۷۸ ) .</a:t>
            </a:r>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639148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ar-SA">
                <a:cs typeface="B Zar" panose="00000400000000000000" pitchFamily="2" charset="-78"/>
              </a:rPr>
              <a:t>هویت جمعی عبارت است از تعلق خاطر تعدادی از افراد به اموری مشترک با عنوانی خاص. چنین تعلقی مو احساس همبستگی و شکل گیری یک واحد جمعی میشود که با عنوان ما از ماهای دیگر جدا می شود</a:t>
            </a:r>
            <a:r>
              <a:rPr lang="en-US">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942536" y="3742006"/>
            <a:ext cx="2588455"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a:solidFill>
                  <a:srgbClr val="FF0000"/>
                </a:solidFill>
                <a:cs typeface="B Zar" panose="00000400000000000000" pitchFamily="2" charset="-78"/>
              </a:rPr>
              <a:t> همبستگی </a:t>
            </a:r>
            <a:endParaRPr lang="fa-IR" sz="2000" b="1">
              <a:solidFill>
                <a:srgbClr val="FF0000"/>
              </a:solidFill>
            </a:endParaRPr>
          </a:p>
        </p:txBody>
      </p:sp>
    </p:spTree>
    <p:extLst>
      <p:ext uri="{BB962C8B-B14F-4D97-AF65-F5344CB8AC3E}">
        <p14:creationId xmlns:p14="http://schemas.microsoft.com/office/powerpoint/2010/main" val="2059931577"/>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و درست به همین دلیل است که همان قدر که ما در چشم اندازها و منظره های جهانی همشکلی پیدا می کنیم همانقدر هم تمایزاتمان نمایان میشوند جهانی شدن و محلی شدن و محلی گرایی عملاً صورتهای دوگانه ای از یک فرایند به شمار می آیند( لی برگ (۲:۱۹۹۵).</a:t>
            </a:r>
            <a:endParaRPr lang="fa-IR">
              <a:cs typeface="B Zar" panose="00000400000000000000" pitchFamily="2" charset="-78"/>
            </a:endParaRPr>
          </a:p>
        </p:txBody>
      </p:sp>
    </p:spTree>
    <p:extLst>
      <p:ext uri="{BB962C8B-B14F-4D97-AF65-F5344CB8AC3E}">
        <p14:creationId xmlns:p14="http://schemas.microsoft.com/office/powerpoint/2010/main" val="92752963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در واقع جهانی شدن هویت از یکسو وابسته به گسترش ارتباط عمومی است و از سوی دیگر ارتباط همگانی نیز منوط به شکل گیری هویت عام است این واقعیت به بیان دیگر در دیدگاه مری الیزابت بری</a:t>
            </a:r>
            <a:r>
              <a:rPr lang="ar-SA" baseline="30000">
                <a:cs typeface="B Zar" panose="00000400000000000000" pitchFamily="2" charset="-78"/>
              </a:rPr>
              <a:t>1</a:t>
            </a:r>
            <a:r>
              <a:rPr lang="ar-SA">
                <a:cs typeface="B Zar" panose="00000400000000000000" pitchFamily="2" charset="-78"/>
              </a:rPr>
              <a:t> این گونه منعکس شده است:« ارتباط همگانی به ساختار هویت جمعی عام گرا وابسته است و هویتهای عام گرایانه صرفاً در زمینه هایی از ارتباط همگانی امکان بروز خواهند یافت لکن این وضعیت هرگز به یک طریق به وقوع نمی پیوندد»(۳:۱۹۹۶ ).</a:t>
            </a:r>
            <a:endParaRPr lang="fa-IR">
              <a:cs typeface="B Zar" panose="00000400000000000000" pitchFamily="2" charset="-78"/>
            </a:endParaRPr>
          </a:p>
        </p:txBody>
      </p:sp>
    </p:spTree>
    <p:extLst>
      <p:ext uri="{BB962C8B-B14F-4D97-AF65-F5344CB8AC3E}">
        <p14:creationId xmlns:p14="http://schemas.microsoft.com/office/powerpoint/2010/main" val="282261449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smtClean="0">
                <a:cs typeface="B Zar" panose="00000400000000000000" pitchFamily="2" charset="-78"/>
              </a:rPr>
              <a:t>نتیجه گیری</a:t>
            </a:r>
            <a:r>
              <a:rPr lang="ar-SA" smtClean="0">
                <a:cs typeface="B Zar" panose="00000400000000000000" pitchFamily="2" charset="-78"/>
              </a:rPr>
              <a:t> </a:t>
            </a:r>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smtClean="0">
                <a:cs typeface="B Zar" panose="00000400000000000000" pitchFamily="2" charset="-78"/>
              </a:rPr>
              <a:t>آنچه </a:t>
            </a:r>
            <a:r>
              <a:rPr lang="ar-SA">
                <a:cs typeface="B Zar" panose="00000400000000000000" pitchFamily="2" charset="-78"/>
              </a:rPr>
              <a:t>پیش از این ،آمد بیانگر نگاه و قرائت جدیدی از جامعه معاصر در ارتباط با فرایند جهانی شدن و ارتباط آن با هویتهای جمعی است</a:t>
            </a:r>
            <a:r>
              <a:rPr lang="en-US">
                <a:cs typeface="B Zar" panose="00000400000000000000" pitchFamily="2" charset="-78"/>
              </a:rPr>
              <a:t>. </a:t>
            </a:r>
            <a:r>
              <a:rPr lang="ar-SA">
                <a:cs typeface="B Zar" panose="00000400000000000000" pitchFamily="2" charset="-78"/>
              </a:rPr>
              <a:t>نتایج این نگاه جدید حاکی از آن است که دیدگاه مدرنیته متقدم در این مورد به انتقال هویتهای جمعی محلی به ملی و فراملی اشاره دارد و بر تقابل هویتها در خلال این انتقال تأکید می ورزد در این مورد دورکیم برقرار گرفتن انسجام اندامواره به جای انسجام ماشینی</a:t>
            </a:r>
            <a:r>
              <a:rPr lang="en-US">
                <a:cs typeface="B Zar" panose="00000400000000000000" pitchFamily="2" charset="-78"/>
              </a:rPr>
              <a:t> - </a:t>
            </a:r>
            <a:r>
              <a:rPr lang="ar-SA">
                <a:cs typeface="B Zar" panose="00000400000000000000" pitchFamily="2" charset="-78"/>
              </a:rPr>
              <a:t>که هر یک معرف هویت جمعی اند- اشاره دارند، تونیس بر انتقال از هویتهای معنوی به صوری و مارکس بر انتقال از هویتهای هویت های کاذب به هویتهای راستین در درون یک شکل بندی اقتصادی اجتماعی و سرانجام پارسونز نیز بر تقابل بین سنخهای شخصیتی</a:t>
            </a:r>
            <a:r>
              <a:rPr lang="en-US">
                <a:cs typeface="B Zar" panose="00000400000000000000" pitchFamily="2" charset="-78"/>
              </a:rPr>
              <a:t> - </a:t>
            </a:r>
            <a:r>
              <a:rPr lang="ar-SA">
                <a:cs typeface="B Zar" panose="00000400000000000000" pitchFamily="2" charset="-78"/>
              </a:rPr>
              <a:t>که وی آنها را متغییر الگویی می نامد</a:t>
            </a:r>
            <a:r>
              <a:rPr lang="en-US">
                <a:cs typeface="B Zar" panose="00000400000000000000" pitchFamily="2" charset="-78"/>
              </a:rPr>
              <a:t> - </a:t>
            </a:r>
            <a:r>
              <a:rPr lang="ar-SA">
                <a:cs typeface="B Zar" panose="00000400000000000000" pitchFamily="2" charset="-78"/>
              </a:rPr>
              <a:t>اصرار تأکید می کنند</a:t>
            </a:r>
            <a:r>
              <a:rPr lang="en-US">
                <a:cs typeface="B Zar" panose="00000400000000000000" pitchFamily="2" charset="-78"/>
              </a:rPr>
              <a:t>.</a:t>
            </a:r>
            <a:endParaRPr lang="fa-IR">
              <a:cs typeface="B Zar" panose="00000400000000000000" pitchFamily="2" charset="-78"/>
            </a:endParaRPr>
          </a:p>
        </p:txBody>
      </p:sp>
    </p:spTree>
    <p:extLst>
      <p:ext uri="{BB962C8B-B14F-4D97-AF65-F5344CB8AC3E}">
        <p14:creationId xmlns:p14="http://schemas.microsoft.com/office/powerpoint/2010/main" val="1069313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lstStyle/>
          <a:p>
            <a:r>
              <a:rPr lang="ar-SA">
                <a:cs typeface="B Zar" panose="00000400000000000000" pitchFamily="2" charset="-78"/>
              </a:rPr>
              <a:t>پست مدرنیسم، به تکثر هویتهای جمعی بدون التفات به جهانی شدن و اشاعه عناصر فرهنگی عام در دوره معاصر و در سالهای اخیر تاکید می ورزد، و به همزیستی هویتهای جمعی محلی و خرد باور دارد</a:t>
            </a:r>
            <a:r>
              <a:rPr lang="en-US">
                <a:cs typeface="B Zar" panose="00000400000000000000" pitchFamily="2" charset="-78"/>
              </a:rPr>
              <a:t>. </a:t>
            </a:r>
            <a:r>
              <a:rPr lang="ar-SA">
                <a:cs typeface="B Zar" panose="00000400000000000000" pitchFamily="2" charset="-78"/>
              </a:rPr>
              <a:t>برای پست مدرنیست ها امروزه تصور نگرشی عام در تحلیل پدیده ها به طور عام و یک هویت </a:t>
            </a:r>
            <a:r>
              <a:rPr lang="ar-SA" smtClean="0">
                <a:cs typeface="B Zar" panose="00000400000000000000" pitchFamily="2" charset="-78"/>
              </a:rPr>
              <a:t>جمعی</a:t>
            </a:r>
            <a:r>
              <a:rPr lang="fa-IR" smtClean="0">
                <a:cs typeface="B Zar" panose="00000400000000000000" pitchFamily="2" charset="-78"/>
              </a:rPr>
              <a:t> </a:t>
            </a:r>
            <a:r>
              <a:rPr lang="ar-SA">
                <a:cs typeface="B Zar" panose="00000400000000000000" pitchFamily="2" charset="-78"/>
              </a:rPr>
              <a:t>فرامحلی به طور خاص غیر ممکن است در حالی که واقعیت های جهان معاصر نه با رویکرد نسبتا خطی و عام صاحب نظران مدرنیته انطباق دارد و نه دیدگاه یکسویه نگر و فاقد انسجام نظری پست مدرنیست ها را تأیید می کند.</a:t>
            </a:r>
            <a:endParaRPr lang="en-US">
              <a:cs typeface="B Zar" panose="00000400000000000000" pitchFamily="2" charset="-78"/>
            </a:endParaRPr>
          </a:p>
          <a:p>
            <a:endParaRPr lang="fa-IR">
              <a:cs typeface="B Zar" panose="00000400000000000000" pitchFamily="2" charset="-78"/>
            </a:endParaRPr>
          </a:p>
        </p:txBody>
      </p:sp>
    </p:spTree>
    <p:extLst>
      <p:ext uri="{BB962C8B-B14F-4D97-AF65-F5344CB8AC3E}">
        <p14:creationId xmlns:p14="http://schemas.microsoft.com/office/powerpoint/2010/main" val="25946664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r>
              <a:rPr lang="ar-SA">
                <a:cs typeface="B Zar" panose="00000400000000000000" pitchFamily="2" charset="-78"/>
              </a:rPr>
              <a:t>نگارنده با عنایت به این نقایص نظری و روش شناختی معتقد است که باید رویکردی نو که اغلب تبیین کننده واقعیات اخیر دوره مدرنیته است اتخاذ کرد</a:t>
            </a:r>
            <a:r>
              <a:rPr lang="en-US">
                <a:cs typeface="B Zar" panose="00000400000000000000" pitchFamily="2" charset="-78"/>
              </a:rPr>
              <a:t>. </a:t>
            </a:r>
            <a:br>
              <a:rPr lang="en-US">
                <a:cs typeface="B Zar" panose="00000400000000000000" pitchFamily="2" charset="-78"/>
              </a:rPr>
            </a:br>
            <a:r>
              <a:rPr lang="ar-SA">
                <a:cs typeface="B Zar" panose="00000400000000000000" pitchFamily="2" charset="-78"/>
              </a:rPr>
              <a:t>براساس این رویکرد، هویتهای جمعی محلی در همزیستی و توازی با هویتهای جمعی ،کلان میبرند بدون اینکه وجود یکی دال بر ضدیت با وجود دیگری باشد برای تأیید این مدعا، به مهم ترین واقعیات جهان معاصر در واپسین سال های سده بیستم استناد شده است و در کنار آن از مباحث نظری استفاده شده است اما این رویکرد هنوز مدعی آن نیست که حرف آخر را در این زمینه زده است، بلکه بر آن است که نسبت به رویکردهای پیشین از جامعیت بیشتری برخوردار است از این رو نگارنده پیشنهاد میکند به منظور توسعه نظری بیشتر و نیز استحکام مبانی روش شناختی، در این زمینه تامل و تعمق بیشتری صورت گیرد</a:t>
            </a:r>
            <a:r>
              <a:rPr lang="en-US">
                <a:cs typeface="B Zar" panose="00000400000000000000" pitchFamily="2" charset="-78"/>
              </a:rPr>
              <a:t>. </a:t>
            </a:r>
            <a:br>
              <a:rPr lang="en-US">
                <a:cs typeface="B Zar" panose="00000400000000000000" pitchFamily="2" charset="-78"/>
              </a:rPr>
            </a:br>
            <a:endParaRPr lang="en-US">
              <a:cs typeface="B Zar" panose="00000400000000000000" pitchFamily="2" charset="-78"/>
            </a:endParaRPr>
          </a:p>
          <a:p>
            <a:r>
              <a:rPr lang="en-US">
                <a:cs typeface="B Zar" panose="00000400000000000000" pitchFamily="2" charset="-78"/>
              </a:rPr>
              <a:t/>
            </a:r>
            <a:br>
              <a:rPr lang="en-US">
                <a:cs typeface="B Zar" panose="00000400000000000000" pitchFamily="2" charset="-78"/>
              </a:rPr>
            </a:br>
            <a:endParaRPr lang="fa-IR">
              <a:cs typeface="B Zar" panose="00000400000000000000" pitchFamily="2" charset="-78"/>
            </a:endParaRPr>
          </a:p>
        </p:txBody>
      </p:sp>
    </p:spTree>
    <p:extLst>
      <p:ext uri="{BB962C8B-B14F-4D97-AF65-F5344CB8AC3E}">
        <p14:creationId xmlns:p14="http://schemas.microsoft.com/office/powerpoint/2010/main" val="3046670109"/>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r>
              <a:rPr lang="ar-SA" b="1">
                <a:cs typeface="B Zar" panose="00000400000000000000" pitchFamily="2" charset="-78"/>
              </a:rPr>
              <a:t>مآخذ</a:t>
            </a:r>
            <a:r>
              <a:rPr lang="ar-SA">
                <a:cs typeface="B Zar" panose="00000400000000000000" pitchFamily="2" charset="-78"/>
              </a:rPr>
              <a:t> </a:t>
            </a:r>
            <a:r>
              <a:rPr lang="en-US">
                <a:cs typeface="B Zar" panose="00000400000000000000" pitchFamily="2" charset="-78"/>
              </a:rPr>
              <a:t/>
            </a:r>
            <a:br>
              <a:rPr lang="en-US">
                <a:cs typeface="B Zar" panose="00000400000000000000" pitchFamily="2" charset="-78"/>
              </a:rPr>
            </a:b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 بشیریه، حسین، ۱۳۷۹ نظریه های فرهنگ در قرن بیستم تهران نشر فرهنگی آینده کتاب.</a:t>
            </a:r>
            <a:endParaRPr lang="en-US">
              <a:cs typeface="B Zar" panose="00000400000000000000" pitchFamily="2" charset="-78"/>
            </a:endParaRPr>
          </a:p>
          <a:p>
            <a:r>
              <a:rPr lang="ar-SA">
                <a:cs typeface="B Zar" panose="00000400000000000000" pitchFamily="2" charset="-78"/>
              </a:rPr>
              <a:t>* تاجیک، محمد رضا ، ۱۳۷۸، پست مدرنیسم و تحلیل گفتمان نشر توسعه داشن و پژوهش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ایران</a:t>
            </a:r>
            <a:r>
              <a:rPr lang="en-US">
                <a:cs typeface="B Zar" panose="00000400000000000000" pitchFamily="2" charset="-78"/>
              </a:rPr>
              <a:t>/ </a:t>
            </a:r>
            <a:r>
              <a:rPr lang="ar-SA">
                <a:cs typeface="B Zar" panose="00000400000000000000" pitchFamily="2" charset="-78"/>
              </a:rPr>
              <a:t>کتاب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 جنکینز، ریچارد ،۱۳۸۱ ، هویت اجتماعی ترجمه تورج یار ،احمدی، تهران نشر پژوهش شیراز</a:t>
            </a:r>
            <a:r>
              <a:rPr lang="en-US">
                <a:cs typeface="B Zar" panose="00000400000000000000" pitchFamily="2" charset="-78"/>
              </a:rPr>
              <a:t> /</a:t>
            </a:r>
            <a:r>
              <a:rPr lang="ar-SA">
                <a:cs typeface="B Zar" panose="00000400000000000000" pitchFamily="2" charset="-78"/>
              </a:rPr>
              <a:t>کتاب ترجمه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 دورکیم، امیل، ۱۳۸۱ درباره تقسیم کار ،اجتماعی ترجمه باقر ،پرهام ،تهران، نشر مرکز کتاب </a:t>
            </a:r>
            <a:r>
              <a:rPr lang="en-US">
                <a:cs typeface="B Zar" panose="00000400000000000000" pitchFamily="2" charset="-78"/>
              </a:rPr>
              <a:t/>
            </a:r>
            <a:br>
              <a:rPr lang="en-US">
                <a:cs typeface="B Zar" panose="00000400000000000000" pitchFamily="2" charset="-78"/>
              </a:rPr>
            </a:br>
            <a:r>
              <a:rPr lang="ar-SA">
                <a:cs typeface="B Zar" panose="00000400000000000000" pitchFamily="2" charset="-78"/>
              </a:rPr>
              <a:t>ترجمه .</a:t>
            </a:r>
            <a:endParaRPr lang="fa-IR">
              <a:cs typeface="B Zar" panose="00000400000000000000" pitchFamily="2" charset="-78"/>
            </a:endParaRPr>
          </a:p>
        </p:txBody>
      </p:sp>
    </p:spTree>
    <p:extLst>
      <p:ext uri="{BB962C8B-B14F-4D97-AF65-F5344CB8AC3E}">
        <p14:creationId xmlns:p14="http://schemas.microsoft.com/office/powerpoint/2010/main" val="14246429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TotalTime>
  <Words>6923</Words>
  <Application>Microsoft Office PowerPoint</Application>
  <PresentationFormat>Widescreen</PresentationFormat>
  <Paragraphs>139</Paragraphs>
  <Slides>95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95</vt:i4>
      </vt:variant>
    </vt:vector>
  </HeadingPairs>
  <TitlesOfParts>
    <vt:vector size="101" baseType="lpstr">
      <vt:lpstr>Arial</vt:lpstr>
      <vt:lpstr>B Zar</vt:lpstr>
      <vt:lpstr>Calibri</vt:lpstr>
      <vt:lpstr>Calibri Light</vt:lpstr>
      <vt:lpstr>Times New Roman</vt:lpstr>
      <vt:lpstr>Office Theme</vt:lpstr>
      <vt:lpstr>هویتهای جمعی و جهانی شدن </vt:lpstr>
      <vt:lpstr>PowerPoint Presentation</vt:lpstr>
      <vt:lpstr>PowerPoint Presentation</vt:lpstr>
      <vt:lpstr>واژگان کلیدی:</vt:lpstr>
      <vt:lpstr>مقدمه </vt:lpstr>
      <vt:lpstr>PowerPoint Presentation</vt:lpstr>
      <vt:lpstr>PowerPoint Presentation</vt:lpstr>
      <vt:lpstr>PowerPoint Presentation</vt:lpstr>
      <vt:lpstr>PowerPoint Presentation</vt:lpstr>
      <vt:lpstr>گفتمان جامعه شناسی مدرن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رویکردها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گیدنز در این مورد به سه رویکرد متفاوت اشاره میکند که عبارت اند از:</vt:lpstr>
      <vt:lpstr>PowerPoint Presentation</vt:lpstr>
      <vt:lpstr>PowerPoint Presentation</vt:lpstr>
      <vt:lpstr>PowerPoint Presentation</vt:lpstr>
      <vt:lpstr>PowerPoint Presentation</vt:lpstr>
      <vt:lpstr>PowerPoint Presentation</vt:lpstr>
      <vt:lpstr>PowerPoint Presentation</vt:lpstr>
      <vt:lpstr>در رویکرد سوم، گیدنز دیدگاه خود را ارئه می.کند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نتیجه گیری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هویتهای جمعی و جهانی شدن</dc:title>
  <dc:creator>MaZz!i</dc:creator>
  <cp:lastModifiedBy>MaZz!i</cp:lastModifiedBy>
  <cp:revision>22</cp:revision>
  <dcterms:created xsi:type="dcterms:W3CDTF">2023-11-24T12:03:22Z</dcterms:created>
  <dcterms:modified xsi:type="dcterms:W3CDTF">2023-11-25T06:49:05Z</dcterms:modified>
</cp:coreProperties>
</file>