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58" r:id="rId3"/>
    <p:sldId id="262" r:id="rId4"/>
    <p:sldId id="257" r:id="rId5"/>
    <p:sldId id="261" r:id="rId6"/>
    <p:sldId id="260" r:id="rId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7"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E3C3A76-252F-42C9-BFDC-5D8976576B0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70982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E3C3A76-252F-42C9-BFDC-5D8976576B0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114572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E3C3A76-252F-42C9-BFDC-5D8976576B0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144133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E3C3A76-252F-42C9-BFDC-5D8976576B0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13307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C3A76-252F-42C9-BFDC-5D8976576B0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112946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E3C3A76-252F-42C9-BFDC-5D8976576B09}" type="datetimeFigureOut">
              <a:rPr lang="fa-IR" smtClean="0"/>
              <a:t>24/05/1445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328475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E3C3A76-252F-42C9-BFDC-5D8976576B09}" type="datetimeFigureOut">
              <a:rPr lang="fa-IR" smtClean="0"/>
              <a:t>24/05/1445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549895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E3C3A76-252F-42C9-BFDC-5D8976576B09}" type="datetimeFigureOut">
              <a:rPr lang="fa-IR" smtClean="0"/>
              <a:t>24/05/1445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231596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C3A76-252F-42C9-BFDC-5D8976576B09}" type="datetimeFigureOut">
              <a:rPr lang="fa-IR" smtClean="0"/>
              <a:t>24/05/1445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217715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C3A76-252F-42C9-BFDC-5D8976576B09}" type="datetimeFigureOut">
              <a:rPr lang="fa-IR" smtClean="0"/>
              <a:t>24/05/1445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102014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C3A76-252F-42C9-BFDC-5D8976576B09}" type="datetimeFigureOut">
              <a:rPr lang="fa-IR" smtClean="0"/>
              <a:t>24/05/1445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6162F5-3BA3-43BC-9270-F432A9B72DB2}" type="slidenum">
              <a:rPr lang="fa-IR" smtClean="0"/>
              <a:t>‹#›</a:t>
            </a:fld>
            <a:endParaRPr lang="fa-IR"/>
          </a:p>
        </p:txBody>
      </p:sp>
    </p:spTree>
    <p:extLst>
      <p:ext uri="{BB962C8B-B14F-4D97-AF65-F5344CB8AC3E}">
        <p14:creationId xmlns:p14="http://schemas.microsoft.com/office/powerpoint/2010/main" val="389534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C3A76-252F-42C9-BFDC-5D8976576B09}" type="datetimeFigureOut">
              <a:rPr lang="fa-IR" smtClean="0"/>
              <a:t>24/05/1445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6162F5-3BA3-43BC-9270-F432A9B72DB2}" type="slidenum">
              <a:rPr lang="fa-IR" smtClean="0"/>
              <a:t>‹#›</a:t>
            </a:fld>
            <a:endParaRPr lang="fa-IR"/>
          </a:p>
        </p:txBody>
      </p:sp>
    </p:spTree>
    <p:extLst>
      <p:ext uri="{BB962C8B-B14F-4D97-AF65-F5344CB8AC3E}">
        <p14:creationId xmlns:p14="http://schemas.microsoft.com/office/powerpoint/2010/main" val="265539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5400" smtClean="0">
                <a:solidFill>
                  <a:srgbClr val="FF0000"/>
                </a:solidFill>
                <a:cs typeface="B Zar" panose="00000400000000000000" pitchFamily="2" charset="-78"/>
              </a:rPr>
              <a:t>نام مقاله</a:t>
            </a:r>
            <a:r>
              <a:rPr lang="fa-IR" sz="5400" smtClean="0">
                <a:cs typeface="B Zar" panose="00000400000000000000" pitchFamily="2" charset="-78"/>
              </a:rPr>
              <a:t>: عقب ماندگی و توسعه در ایران</a:t>
            </a:r>
            <a:endParaRPr lang="fa-IR" sz="5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تقی آزاد ارمکی</a:t>
            </a:r>
          </a:p>
          <a:p>
            <a:r>
              <a:rPr lang="fa-IR" smtClean="0">
                <a:solidFill>
                  <a:srgbClr val="FF0000"/>
                </a:solidFill>
                <a:cs typeface="B Zar" panose="00000400000000000000" pitchFamily="2" charset="-78"/>
              </a:rPr>
              <a:t>منبع</a:t>
            </a:r>
            <a:r>
              <a:rPr lang="fa-IR" smtClean="0">
                <a:cs typeface="B Zar" panose="00000400000000000000" pitchFamily="2" charset="-78"/>
              </a:rPr>
              <a:t>: فصلنامه برنامه ریزی رفاه و توسعه اجتماعی، شماره 22، بهار 1394</a:t>
            </a:r>
            <a:endParaRPr lang="fa-IR">
              <a:cs typeface="B Zar" panose="00000400000000000000" pitchFamily="2" charset="-78"/>
            </a:endParaRPr>
          </a:p>
        </p:txBody>
      </p:sp>
    </p:spTree>
    <p:extLst>
      <p:ext uri="{BB962C8B-B14F-4D97-AF65-F5344CB8AC3E}">
        <p14:creationId xmlns:p14="http://schemas.microsoft.com/office/powerpoint/2010/main" val="195521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چکیده</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توسعه یافتگی یا توسعه نیافتگی و عقب ماندگی در نزد بسیاری از صاحب نظران توسعه ای در ایران همراه هم و تا حدودی به جای هم مورد استفاده قرار گرفته است. این اختلاط مفهومی و معنایی زمینه بد فهمی های عمده ای در مورد جریان توسعه در ایران شده است. در این مقاله سعی شده است تا ضمین معرفی زمینه ها و بستر ظهور جریان اندیشه ای که به جای شناخت توسعه به عنوان فرایند و عمل، بر </a:t>
            </a:r>
            <a:r>
              <a:rPr lang="fa-IR" smtClean="0">
                <a:solidFill>
                  <a:srgbClr val="FF0000"/>
                </a:solidFill>
                <a:cs typeface="B Zar" panose="00000400000000000000" pitchFamily="2" charset="-78"/>
              </a:rPr>
              <a:t>عقب ماندگی و توسعه نیافتگی </a:t>
            </a:r>
            <a:r>
              <a:rPr lang="fa-IR" smtClean="0">
                <a:cs typeface="B Zar" panose="00000400000000000000" pitchFamily="2" charset="-78"/>
              </a:rPr>
              <a:t>تاکید کرده اند. به ابعاد این پدیده با عنوان پارادایم عقب ماندگی اشاره گردد. در این مسیر به جای تاکید بر سوال اول ما را به سوی آرمان گرایی جدیدی در توسعه سوق می دهد که همراه  با افزایش انتظارات و آرزو ها تا فهم واقعیت های پیرامونی و تواناسازی در بهره گیری بهتر از شرایط است . </a:t>
            </a:r>
            <a:endParaRPr lang="fa-IR">
              <a:cs typeface="B Zar" panose="00000400000000000000" pitchFamily="2" charset="-78"/>
            </a:endParaRPr>
          </a:p>
        </p:txBody>
      </p:sp>
    </p:spTree>
    <p:extLst>
      <p:ext uri="{BB962C8B-B14F-4D97-AF65-F5344CB8AC3E}">
        <p14:creationId xmlns:p14="http://schemas.microsoft.com/office/powerpoint/2010/main" val="160352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91" y="2593170"/>
            <a:ext cx="10515600" cy="1325563"/>
          </a:xfrm>
        </p:spPr>
        <p:txBody>
          <a:bodyPr>
            <a:normAutofit/>
          </a:bodyPr>
          <a:lstStyle/>
          <a:p>
            <a:pPr algn="ctr"/>
            <a:r>
              <a:rPr lang="fa-IR" sz="5400" b="1" smtClean="0">
                <a:solidFill>
                  <a:srgbClr val="FF0000"/>
                </a:solidFill>
                <a:cs typeface="B Zar" panose="00000400000000000000" pitchFamily="2" charset="-78"/>
              </a:rPr>
              <a:t>نکته ای برای بحث در این حوزه</a:t>
            </a:r>
            <a:endParaRPr lang="fa-IR" sz="5400" b="1"/>
          </a:p>
        </p:txBody>
      </p:sp>
    </p:spTree>
    <p:extLst>
      <p:ext uri="{BB962C8B-B14F-4D97-AF65-F5344CB8AC3E}">
        <p14:creationId xmlns:p14="http://schemas.microsoft.com/office/powerpoint/2010/main" val="179279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برای بحث: </a:t>
            </a:r>
            <a:r>
              <a:rPr lang="fa-IR" smtClean="0">
                <a:cs typeface="B Zar" panose="00000400000000000000" pitchFamily="2" charset="-78"/>
              </a:rPr>
              <a:t>توسعه می تواند واژه ای باشد که به مرور زمان دچار</a:t>
            </a:r>
            <a:r>
              <a:rPr lang="fa-IR" u="sng" smtClean="0">
                <a:cs typeface="B Zar" panose="00000400000000000000" pitchFamily="2" charset="-78"/>
              </a:rPr>
              <a:t> </a:t>
            </a:r>
            <a:r>
              <a:rPr lang="fa-IR" b="1" u="sng" smtClean="0">
                <a:solidFill>
                  <a:srgbClr val="FF0000"/>
                </a:solidFill>
                <a:cs typeface="B Zar" panose="00000400000000000000" pitchFamily="2" charset="-78"/>
              </a:rPr>
              <a:t>بدفهمی</a:t>
            </a:r>
            <a:r>
              <a:rPr lang="fa-IR" u="sng" smtClean="0">
                <a:cs typeface="B Zar" panose="00000400000000000000" pitchFamily="2" charset="-78"/>
              </a:rPr>
              <a:t> </a:t>
            </a:r>
            <a:r>
              <a:rPr lang="fa-IR" smtClean="0">
                <a:cs typeface="B Zar" panose="00000400000000000000" pitchFamily="2" charset="-78"/>
              </a:rPr>
              <a:t>بین افراد مختلف باشد، فرایند توسعه می تواند توسط افراد مختلف بد فهمیده شود، به مرور زمان وقتی نتوان این تکته را فهمید که توسعه یک فرایند است، مساله «</a:t>
            </a:r>
            <a:r>
              <a:rPr lang="fa-IR" smtClean="0">
                <a:solidFill>
                  <a:srgbClr val="FF0000"/>
                </a:solidFill>
                <a:cs typeface="B Zar" panose="00000400000000000000" pitchFamily="2" charset="-78"/>
              </a:rPr>
              <a:t>عمل</a:t>
            </a:r>
            <a:r>
              <a:rPr lang="fa-IR" smtClean="0">
                <a:cs typeface="B Zar" panose="00000400000000000000" pitchFamily="2" charset="-78"/>
              </a:rPr>
              <a:t>» کردن به اقدامات مورد نیاز نیز به وجود می آید.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3330194"/>
            <a:ext cx="3965620" cy="2638940"/>
          </a:xfrm>
          <a:prstGeom prst="rect">
            <a:avLst/>
          </a:prstGeom>
        </p:spPr>
      </p:pic>
    </p:spTree>
    <p:extLst>
      <p:ext uri="{BB962C8B-B14F-4D97-AF65-F5344CB8AC3E}">
        <p14:creationId xmlns:p14="http://schemas.microsoft.com/office/powerpoint/2010/main" val="321114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برای بحث: </a:t>
            </a:r>
            <a:r>
              <a:rPr lang="fa-IR" smtClean="0">
                <a:cs typeface="B Zar" panose="00000400000000000000" pitchFamily="2" charset="-78"/>
              </a:rPr>
              <a:t>تلاش برای فهم سریع </a:t>
            </a:r>
            <a:r>
              <a:rPr lang="fa-IR" b="1" u="sng" smtClean="0">
                <a:solidFill>
                  <a:srgbClr val="FF0000"/>
                </a:solidFill>
                <a:cs typeface="B Zar" panose="00000400000000000000" pitchFamily="2" charset="-78"/>
              </a:rPr>
              <a:t>یک مفهوم </a:t>
            </a:r>
            <a:r>
              <a:rPr lang="fa-IR" smtClean="0">
                <a:cs typeface="B Zar" panose="00000400000000000000" pitchFamily="2" charset="-78"/>
              </a:rPr>
              <a:t>مانند «توسعه» که می تواند بزرگتر از این مقوله ای باشد که در بعضی بحث ها مطرح می شود، ممکن است به ورود سایر مفهوم های شبیه این موضوع منجر شود.</a:t>
            </a:r>
            <a:endParaRPr lang="fa-IR"/>
          </a:p>
        </p:txBody>
      </p:sp>
      <p:pic>
        <p:nvPicPr>
          <p:cNvPr id="4" name="Picture 3"/>
          <p:cNvPicPr>
            <a:picLocks noChangeAspect="1"/>
          </p:cNvPicPr>
          <p:nvPr/>
        </p:nvPicPr>
        <p:blipFill>
          <a:blip r:embed="rId2"/>
          <a:stretch>
            <a:fillRect/>
          </a:stretch>
        </p:blipFill>
        <p:spPr>
          <a:xfrm>
            <a:off x="838200" y="3437250"/>
            <a:ext cx="4857300" cy="2087787"/>
          </a:xfrm>
          <a:prstGeom prst="rect">
            <a:avLst/>
          </a:prstGeom>
        </p:spPr>
      </p:pic>
    </p:spTree>
    <p:extLst>
      <p:ext uri="{BB962C8B-B14F-4D97-AF65-F5344CB8AC3E}">
        <p14:creationId xmlns:p14="http://schemas.microsoft.com/office/powerpoint/2010/main" val="40683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برای بحث: </a:t>
            </a:r>
            <a:r>
              <a:rPr lang="fa-IR" smtClean="0">
                <a:cs typeface="B Zar" panose="00000400000000000000" pitchFamily="2" charset="-78"/>
              </a:rPr>
              <a:t>ورود موضوعات شبیه به هم در یک بحث، می تواند ما را از دقیق بودن دور سازد. بعد هر چه «عمل» به تاخیر بیفتد ما می توانیم اشتباه خود را </a:t>
            </a:r>
            <a:r>
              <a:rPr lang="fa-IR" b="1" smtClean="0">
                <a:solidFill>
                  <a:srgbClr val="FF0000"/>
                </a:solidFill>
                <a:cs typeface="B Zar" panose="00000400000000000000" pitchFamily="2" charset="-78"/>
              </a:rPr>
              <a:t>فرافکنی</a:t>
            </a:r>
            <a:r>
              <a:rPr lang="fa-IR" smtClean="0">
                <a:cs typeface="B Zar" panose="00000400000000000000" pitchFamily="2" charset="-78"/>
              </a:rPr>
              <a:t>  کنیم  و نتوانیم بحث را با دقت بیشتری  جلو ببریم و در نهایت این مساله باعث می شود که موضوعات شبیه، وقت ما را بگیرند. در حالی که وقتی صحبت از یک فرایند می شود حتما منظور امری دقیق و منضبط و کارا  است. توجه داشته باشیم که توقع دیگران نیز از این موضوع اهمیت دارد. </a:t>
            </a:r>
          </a:p>
          <a:p>
            <a:endParaRPr lang="fa-IR"/>
          </a:p>
        </p:txBody>
      </p:sp>
    </p:spTree>
    <p:extLst>
      <p:ext uri="{BB962C8B-B14F-4D97-AF65-F5344CB8AC3E}">
        <p14:creationId xmlns:p14="http://schemas.microsoft.com/office/powerpoint/2010/main" val="575631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386</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 Zar</vt:lpstr>
      <vt:lpstr>Calibri</vt:lpstr>
      <vt:lpstr>Calibri Light</vt:lpstr>
      <vt:lpstr>Times New Roman</vt:lpstr>
      <vt:lpstr>Office Theme</vt:lpstr>
      <vt:lpstr>نام مقاله: عقب ماندگی و توسعه در ایران</vt:lpstr>
      <vt:lpstr>چکیده</vt:lpstr>
      <vt:lpstr>نکته ای برای بحث در این حوزه</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8</cp:revision>
  <dcterms:created xsi:type="dcterms:W3CDTF">2023-12-06T11:40:32Z</dcterms:created>
  <dcterms:modified xsi:type="dcterms:W3CDTF">2023-12-06T11:46:35Z</dcterms:modified>
</cp:coreProperties>
</file>