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58" r:id="rId4"/>
    <p:sldId id="259" r:id="rId5"/>
    <p:sldId id="260" r:id="rId6"/>
    <p:sldId id="261" r:id="rId7"/>
    <p:sldId id="350" r:id="rId8"/>
    <p:sldId id="262" r:id="rId9"/>
    <p:sldId id="351" r:id="rId10"/>
    <p:sldId id="263" r:id="rId11"/>
    <p:sldId id="264" r:id="rId12"/>
    <p:sldId id="265" r:id="rId13"/>
    <p:sldId id="352" r:id="rId14"/>
    <p:sldId id="266" r:id="rId15"/>
    <p:sldId id="353" r:id="rId16"/>
    <p:sldId id="267" r:id="rId17"/>
    <p:sldId id="268" r:id="rId18"/>
    <p:sldId id="269" r:id="rId19"/>
    <p:sldId id="270" r:id="rId20"/>
    <p:sldId id="271" r:id="rId21"/>
    <p:sldId id="272" r:id="rId22"/>
    <p:sldId id="273" r:id="rId23"/>
    <p:sldId id="354" r:id="rId24"/>
    <p:sldId id="274" r:id="rId25"/>
    <p:sldId id="355" r:id="rId26"/>
    <p:sldId id="275" r:id="rId27"/>
    <p:sldId id="276" r:id="rId28"/>
    <p:sldId id="277" r:id="rId29"/>
    <p:sldId id="278" r:id="rId30"/>
    <p:sldId id="357" r:id="rId31"/>
    <p:sldId id="358" r:id="rId32"/>
    <p:sldId id="356" r:id="rId33"/>
    <p:sldId id="279" r:id="rId34"/>
    <p:sldId id="280" r:id="rId35"/>
    <p:sldId id="281" r:id="rId36"/>
    <p:sldId id="282" r:id="rId37"/>
    <p:sldId id="284" r:id="rId38"/>
    <p:sldId id="359" r:id="rId39"/>
    <p:sldId id="285" r:id="rId40"/>
    <p:sldId id="286" r:id="rId41"/>
    <p:sldId id="287" r:id="rId42"/>
    <p:sldId id="288" r:id="rId43"/>
    <p:sldId id="360" r:id="rId44"/>
    <p:sldId id="289" r:id="rId45"/>
    <p:sldId id="361" r:id="rId46"/>
    <p:sldId id="290" r:id="rId47"/>
    <p:sldId id="291" r:id="rId48"/>
    <p:sldId id="362" r:id="rId49"/>
    <p:sldId id="292" r:id="rId50"/>
    <p:sldId id="293" r:id="rId51"/>
    <p:sldId id="294" r:id="rId52"/>
    <p:sldId id="295" r:id="rId53"/>
    <p:sldId id="296" r:id="rId54"/>
    <p:sldId id="297" r:id="rId55"/>
    <p:sldId id="298" r:id="rId56"/>
    <p:sldId id="299" r:id="rId57"/>
    <p:sldId id="300" r:id="rId58"/>
    <p:sldId id="303" r:id="rId59"/>
    <p:sldId id="36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64" r:id="rId75"/>
    <p:sldId id="318" r:id="rId76"/>
    <p:sldId id="365" r:id="rId77"/>
    <p:sldId id="319" r:id="rId78"/>
    <p:sldId id="320" r:id="rId79"/>
    <p:sldId id="321" r:id="rId80"/>
    <p:sldId id="366" r:id="rId81"/>
    <p:sldId id="322" r:id="rId82"/>
    <p:sldId id="323" r:id="rId83"/>
    <p:sldId id="324" r:id="rId84"/>
    <p:sldId id="325" r:id="rId85"/>
    <p:sldId id="327" r:id="rId86"/>
    <p:sldId id="328" r:id="rId87"/>
    <p:sldId id="329" r:id="rId88"/>
    <p:sldId id="330" r:id="rId89"/>
    <p:sldId id="331" r:id="rId90"/>
    <p:sldId id="333" r:id="rId91"/>
    <p:sldId id="332" r:id="rId92"/>
    <p:sldId id="334" r:id="rId93"/>
    <p:sldId id="335" r:id="rId94"/>
    <p:sldId id="336" r:id="rId95"/>
    <p:sldId id="337" r:id="rId96"/>
    <p:sldId id="338" r:id="rId97"/>
    <p:sldId id="339" r:id="rId98"/>
    <p:sldId id="340" r:id="rId99"/>
    <p:sldId id="341" r:id="rId100"/>
    <p:sldId id="367" r:id="rId101"/>
    <p:sldId id="343" r:id="rId102"/>
    <p:sldId id="344" r:id="rId103"/>
    <p:sldId id="345" r:id="rId104"/>
    <p:sldId id="346" r:id="rId105"/>
    <p:sldId id="347" r:id="rId106"/>
    <p:sldId id="348" r:id="rId10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189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DE5F70A-2649-449F-8FB3-C1D5F2313A5A}" type="datetimeFigureOut">
              <a:rPr lang="fa-IR" smtClean="0"/>
              <a:t>22/05/1445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241474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E5F70A-2649-449F-8FB3-C1D5F2313A5A}" type="datetimeFigureOut">
              <a:rPr lang="fa-IR" smtClean="0"/>
              <a:t>22/05/1445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285550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E5F70A-2649-449F-8FB3-C1D5F2313A5A}" type="datetimeFigureOut">
              <a:rPr lang="fa-IR" smtClean="0"/>
              <a:t>22/05/1445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2505642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E5F70A-2649-449F-8FB3-C1D5F2313A5A}" type="datetimeFigureOut">
              <a:rPr lang="fa-IR" smtClean="0"/>
              <a:t>22/05/1445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135744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5F70A-2649-449F-8FB3-C1D5F2313A5A}" type="datetimeFigureOut">
              <a:rPr lang="fa-IR" smtClean="0"/>
              <a:t>22/05/1445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238504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DE5F70A-2649-449F-8FB3-C1D5F2313A5A}" type="datetimeFigureOut">
              <a:rPr lang="fa-IR" smtClean="0"/>
              <a:t>22/05/1445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342077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DE5F70A-2649-449F-8FB3-C1D5F2313A5A}" type="datetimeFigureOut">
              <a:rPr lang="fa-IR" smtClean="0"/>
              <a:t>22/05/1445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358662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DE5F70A-2649-449F-8FB3-C1D5F2313A5A}" type="datetimeFigureOut">
              <a:rPr lang="fa-IR" smtClean="0"/>
              <a:t>22/05/1445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421022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5F70A-2649-449F-8FB3-C1D5F2313A5A}" type="datetimeFigureOut">
              <a:rPr lang="fa-IR" smtClean="0"/>
              <a:t>22/05/1445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71025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5F70A-2649-449F-8FB3-C1D5F2313A5A}" type="datetimeFigureOut">
              <a:rPr lang="fa-IR" smtClean="0"/>
              <a:t>22/05/1445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2675444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5F70A-2649-449F-8FB3-C1D5F2313A5A}" type="datetimeFigureOut">
              <a:rPr lang="fa-IR" smtClean="0"/>
              <a:t>22/05/1445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A2476F6-8A4C-4E11-A1B5-EB0561B3F20F}" type="slidenum">
              <a:rPr lang="fa-IR" smtClean="0"/>
              <a:t>‹#›</a:t>
            </a:fld>
            <a:endParaRPr lang="fa-IR"/>
          </a:p>
        </p:txBody>
      </p:sp>
    </p:spTree>
    <p:extLst>
      <p:ext uri="{BB962C8B-B14F-4D97-AF65-F5344CB8AC3E}">
        <p14:creationId xmlns:p14="http://schemas.microsoft.com/office/powerpoint/2010/main" val="118238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E5F70A-2649-449F-8FB3-C1D5F2313A5A}" type="datetimeFigureOut">
              <a:rPr lang="fa-IR" smtClean="0"/>
              <a:t>22/05/1445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2476F6-8A4C-4E11-A1B5-EB0561B3F20F}" type="slidenum">
              <a:rPr lang="fa-IR" smtClean="0"/>
              <a:t>‹#›</a:t>
            </a:fld>
            <a:endParaRPr lang="fa-IR"/>
          </a:p>
        </p:txBody>
      </p:sp>
    </p:spTree>
    <p:extLst>
      <p:ext uri="{BB962C8B-B14F-4D97-AF65-F5344CB8AC3E}">
        <p14:creationId xmlns:p14="http://schemas.microsoft.com/office/powerpoint/2010/main" val="1832599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800" smtClean="0">
                <a:solidFill>
                  <a:srgbClr val="FF0000"/>
                </a:solidFill>
                <a:cs typeface="B Zar" panose="00000400000000000000" pitchFamily="2" charset="-78"/>
              </a:rPr>
              <a:t>عنوان مقاله</a:t>
            </a:r>
            <a:r>
              <a:rPr lang="fa-IR" sz="2800" smtClean="0">
                <a:cs typeface="B Zar" panose="00000400000000000000" pitchFamily="2" charset="-78"/>
              </a:rPr>
              <a:t>: </a:t>
            </a:r>
            <a:r>
              <a:rPr lang="ar-SA" sz="2800" smtClean="0">
                <a:cs typeface="B Zar" panose="00000400000000000000" pitchFamily="2" charset="-78"/>
              </a:rPr>
              <a:t>دانش </a:t>
            </a:r>
            <a:r>
              <a:rPr lang="ar-SA" sz="2800">
                <a:cs typeface="B Zar" panose="00000400000000000000" pitchFamily="2" charset="-78"/>
              </a:rPr>
              <a:t>بومی استفاده از بلوط در شهرستان ممسنی</a:t>
            </a:r>
            <a:endParaRPr lang="fa-IR" sz="2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a:t>
            </a:r>
            <a:r>
              <a:rPr lang="ar-SA" smtClean="0">
                <a:cs typeface="B Zar" panose="00000400000000000000" pitchFamily="2" charset="-78"/>
              </a:rPr>
              <a:t>مصطفی ازکیا</a:t>
            </a:r>
            <a:r>
              <a:rPr lang="fa-IR" smtClean="0">
                <a:cs typeface="B Zar" panose="00000400000000000000" pitchFamily="2" charset="-78"/>
              </a:rPr>
              <a:t>، </a:t>
            </a:r>
            <a:r>
              <a:rPr lang="ar-SA" smtClean="0">
                <a:cs typeface="B Zar" panose="00000400000000000000" pitchFamily="2" charset="-78"/>
              </a:rPr>
              <a:t>جلال يوسفي</a:t>
            </a:r>
            <a:endParaRPr lang="fa-IR" smtClean="0">
              <a:cs typeface="B Zar" panose="00000400000000000000" pitchFamily="2" charset="-78"/>
            </a:endParaRPr>
          </a:p>
          <a:p>
            <a:r>
              <a:rPr lang="fa-IR" smtClean="0">
                <a:solidFill>
                  <a:srgbClr val="FF0000"/>
                </a:solidFill>
                <a:cs typeface="B Zar" panose="00000400000000000000" pitchFamily="2" charset="-78"/>
              </a:rPr>
              <a:t>منبع</a:t>
            </a:r>
            <a:r>
              <a:rPr lang="fa-IR" smtClean="0">
                <a:solidFill>
                  <a:srgbClr val="FF0000"/>
                </a:solidFill>
                <a:cs typeface="B Zar" panose="00000400000000000000" pitchFamily="2" charset="-78"/>
              </a:rPr>
              <a:t>: </a:t>
            </a:r>
            <a:r>
              <a:rPr lang="fa-IR" smtClean="0">
                <a:cs typeface="B Zar" panose="00000400000000000000" pitchFamily="2" charset="-78"/>
              </a:rPr>
              <a:t>مجله نامه انسان شناسی سال 3 شماره 6 سال  1383 </a:t>
            </a:r>
            <a:r>
              <a:rPr lang="fa-IR" smtClean="0">
                <a:cs typeface="B Zar" panose="00000400000000000000" pitchFamily="2" charset="-78"/>
              </a:rPr>
              <a:t>صص 15-37</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76455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cs typeface="B Zar" panose="00000400000000000000" pitchFamily="2" charset="-78"/>
              </a:rPr>
              <a:t>دانش بومی استفاده از بلوط </a:t>
            </a:r>
            <a:endParaRPr lang="fa-IR">
              <a:cs typeface="B Zar" panose="00000400000000000000" pitchFamily="2" charset="-78"/>
            </a:endParaRPr>
          </a:p>
        </p:txBody>
      </p:sp>
      <p:sp>
        <p:nvSpPr>
          <p:cNvPr id="3" name="Content Placeholder 2"/>
          <p:cNvSpPr>
            <a:spLocks noGrp="1"/>
          </p:cNvSpPr>
          <p:nvPr>
            <p:ph idx="1"/>
          </p:nvPr>
        </p:nvSpPr>
        <p:spPr>
          <a:xfrm>
            <a:off x="4234374" y="1825625"/>
            <a:ext cx="7119425" cy="4351338"/>
          </a:xfrm>
        </p:spPr>
        <p:txBody>
          <a:bodyPr/>
          <a:lstStyle/>
          <a:p>
            <a:pPr algn="just"/>
            <a:r>
              <a:rPr lang="ar-SA" smtClean="0">
                <a:cs typeface="B Zar" panose="00000400000000000000" pitchFamily="2" charset="-78"/>
              </a:rPr>
              <a:t>از </a:t>
            </a:r>
            <a:r>
              <a:rPr lang="ar-SA">
                <a:cs typeface="B Zar" panose="00000400000000000000" pitchFamily="2" charset="-78"/>
              </a:rPr>
              <a:t>مواردی که قابل بررسی است. درخت بلوط یکی از درختان جنگلی است که بدون نگهداری و زحمت زیاد دارای طیف وسیعی از محصولات متنوع خوراکی، دارویی و صنعتی است. این درخت در برخی مناطق در اقتصاد مردم روستا از جایگاه خاصی برخوردار است و در صورت ارایه راه کارهای استفاده صحیح حتی می تواند در گروه محصولاتی باشد که جایگزین محصولات استراتژیکی چون گندم گردد.</a:t>
            </a:r>
            <a:endParaRPr lang="fa-IR">
              <a:cs typeface="B Zar" panose="00000400000000000000" pitchFamily="2" charset="-78"/>
            </a:endParaRPr>
          </a:p>
        </p:txBody>
      </p:sp>
      <p:sp>
        <p:nvSpPr>
          <p:cNvPr id="4" name="Flowchart: Process 3"/>
          <p:cNvSpPr/>
          <p:nvPr/>
        </p:nvSpPr>
        <p:spPr>
          <a:xfrm>
            <a:off x="4903763" y="4658897"/>
            <a:ext cx="3390314" cy="1533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ارایه راه کارهای استفاده صحیح</a:t>
            </a:r>
            <a:endParaRPr lang="fa-IR" sz="2400" b="1">
              <a:solidFill>
                <a:srgbClr val="FF0000"/>
              </a:solidFill>
            </a:endParaRPr>
          </a:p>
        </p:txBody>
      </p:sp>
      <p:pic>
        <p:nvPicPr>
          <p:cNvPr id="5" name="Picture 4"/>
          <p:cNvPicPr>
            <a:picLocks noChangeAspect="1"/>
          </p:cNvPicPr>
          <p:nvPr/>
        </p:nvPicPr>
        <p:blipFill>
          <a:blip r:embed="rId2"/>
          <a:stretch>
            <a:fillRect/>
          </a:stretch>
        </p:blipFill>
        <p:spPr>
          <a:xfrm>
            <a:off x="838200" y="1994437"/>
            <a:ext cx="3384599" cy="3266880"/>
          </a:xfrm>
          <a:prstGeom prst="rect">
            <a:avLst/>
          </a:prstGeom>
        </p:spPr>
      </p:pic>
    </p:spTree>
    <p:extLst>
      <p:ext uri="{BB962C8B-B14F-4D97-AF65-F5344CB8AC3E}">
        <p14:creationId xmlns:p14="http://schemas.microsoft.com/office/powerpoint/2010/main" val="6765092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از آنجا که در روستاها مشکل اشتغال جوانان و مهاجرت وجود دارد و از طرفی وجود مشکلات عدیده در تخصیص و جذب بودجه برای امور روستاها و از همه تأسف آورتر عدم توجه کافی به روستاها و قرار دادن آنها در انتهای اولویت های توسعه کشور جا دارد که </a:t>
            </a:r>
            <a:r>
              <a:rPr lang="ar-SA">
                <a:cs typeface="B Zar" panose="00000400000000000000" pitchFamily="2" charset="-78"/>
              </a:rPr>
              <a:t>برنامه </a:t>
            </a:r>
            <a:r>
              <a:rPr lang="ar-SA">
                <a:cs typeface="B Zar" panose="00000400000000000000" pitchFamily="2" charset="-78"/>
              </a:rPr>
              <a:t>ریزان و کسانی که در امر توسعه روستا دخیلاند در فرایند توسعه از بلوط به عنوان یک بستر مناسب برای رشد و ترقی و توسعه روستایی استفاده کنند استفاده از دانش بومی مردم پیرامون بلوط و دخالت مردم در این امر بسیار ضروری به نظر می رسد؛ چراکه عدم انجام مطالعات کافی و همه جانبه درباره جامعه بومی و منجمله کمبود مطالعات جامعه شناسی و مردم شناسی به ویژه روستا شناسی و نیز بررسی دانش و فرهنگ بومی جوامع روستایی ایران عملاً آسیبهای مختلف و جبران ناپذیری به بار آورده است.</a:t>
            </a:r>
            <a:endParaRPr lang="fa-IR">
              <a:cs typeface="B Zar" panose="00000400000000000000" pitchFamily="2" charset="-78"/>
            </a:endParaRPr>
          </a:p>
          <a:p>
            <a:endParaRPr lang="fa-IR">
              <a:cs typeface="B Zar" panose="00000400000000000000" pitchFamily="2" charset="-78"/>
            </a:endParaRPr>
          </a:p>
          <a:p>
            <a:endParaRPr lang="fa-IR"/>
          </a:p>
        </p:txBody>
      </p:sp>
    </p:spTree>
    <p:extLst>
      <p:ext uri="{BB962C8B-B14F-4D97-AF65-F5344CB8AC3E}">
        <p14:creationId xmlns:p14="http://schemas.microsoft.com/office/powerpoint/2010/main" val="42025222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cs typeface="B Zar" panose="00000400000000000000" pitchFamily="2" charset="-78"/>
              </a:rPr>
              <a:t>منابع: </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smtClean="0">
                <a:cs typeface="B Zar" panose="00000400000000000000" pitchFamily="2" charset="-78"/>
              </a:rPr>
              <a:t>آل </a:t>
            </a:r>
            <a:r>
              <a:rPr lang="ar-SA">
                <a:cs typeface="B Zar" panose="00000400000000000000" pitchFamily="2" charset="-78"/>
              </a:rPr>
              <a:t>آقا، الهه؛ نوروزی، عباس، «دانش بومی مقوله ای نوین در پژوهش توسعه روستایی»، مجله جهاد، سال نوزدهم. شماره 222-223.</a:t>
            </a:r>
            <a:endParaRPr lang="en-US">
              <a:cs typeface="B Zar" panose="00000400000000000000" pitchFamily="2" charset="-78"/>
            </a:endParaRPr>
          </a:p>
          <a:p>
            <a:r>
              <a:rPr lang="ar-SA">
                <a:cs typeface="B Zar" panose="00000400000000000000" pitchFamily="2" charset="-78"/>
              </a:rPr>
              <a:t>آمارنامه استان فارس، سازمان مدیریت و برنامه ریزی استان فارس، 1379.</a:t>
            </a:r>
            <a:endParaRPr lang="en-US">
              <a:cs typeface="B Zar" panose="00000400000000000000" pitchFamily="2" charset="-78"/>
            </a:endParaRPr>
          </a:p>
          <a:p>
            <a:r>
              <a:rPr lang="ar-SA">
                <a:cs typeface="B Zar" panose="00000400000000000000" pitchFamily="2" charset="-78"/>
              </a:rPr>
              <a:t>ابن سینا، قانون در طب، ترجمه عبدالرحمن شرفکندی، انتشارات سروش، تهران 1362.</a:t>
            </a:r>
            <a:endParaRPr lang="en-US">
              <a:cs typeface="B Zar" panose="00000400000000000000" pitchFamily="2" charset="-78"/>
            </a:endParaRPr>
          </a:p>
          <a:p>
            <a:r>
              <a:rPr lang="ar-SA">
                <a:cs typeface="B Zar" panose="00000400000000000000" pitchFamily="2" charset="-78"/>
              </a:rPr>
              <a:t>ازکیا، مصطفی، روش های تحقیق کاربردی، انتشارات کیهان، تهران، 1382.</a:t>
            </a:r>
            <a:endParaRPr lang="en-US">
              <a:cs typeface="B Zar" panose="00000400000000000000" pitchFamily="2" charset="-78"/>
            </a:endParaRPr>
          </a:p>
          <a:p>
            <a:r>
              <a:rPr lang="ar-SA">
                <a:cs typeface="B Zar" panose="00000400000000000000" pitchFamily="2" charset="-78"/>
              </a:rPr>
              <a:t>بابایی، خسرو، نسخه دکتر، خود درمانی با گیاهان دارویی – انتشارات حافظ نوین، تهران، 1377.</a:t>
            </a:r>
            <a:endParaRPr lang="en-US">
              <a:cs typeface="B Zar" panose="00000400000000000000" pitchFamily="2" charset="-78"/>
            </a:endParaRPr>
          </a:p>
          <a:p>
            <a:r>
              <a:rPr lang="ar-SA">
                <a:cs typeface="B Zar" panose="00000400000000000000" pitchFamily="2" charset="-78"/>
              </a:rPr>
              <a:t>برنامه و بودجه استان فارس (سرشمای عمومی نفوس و مسکن 1375 – نشریه شماره 17، 25، 77).</a:t>
            </a:r>
            <a:endParaRPr lang="en-US">
              <a:cs typeface="B Zar" panose="00000400000000000000" pitchFamily="2" charset="-78"/>
            </a:endParaRPr>
          </a:p>
          <a:p>
            <a:r>
              <a:rPr lang="ar-SA">
                <a:cs typeface="B Zar" panose="00000400000000000000" pitchFamily="2" charset="-78"/>
              </a:rPr>
              <a:t>برنامه و بودجه استان فارس ، فرهنگ آبادی های ایران، استان فارس، شهرستان ممسنی سال های 45 و 55 و 65 و 75.</a:t>
            </a:r>
            <a:endParaRPr lang="en-US">
              <a:cs typeface="B Zar" panose="00000400000000000000" pitchFamily="2" charset="-78"/>
            </a:endParaRPr>
          </a:p>
        </p:txBody>
      </p:sp>
    </p:spTree>
    <p:extLst>
      <p:ext uri="{BB962C8B-B14F-4D97-AF65-F5344CB8AC3E}">
        <p14:creationId xmlns:p14="http://schemas.microsoft.com/office/powerpoint/2010/main" val="23807755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یگی، مهرداد گزارش جامع سمینار کاربرد میوه بلوط در تغذیه دام و صنایع، 28 – 29 مهرماه 1361 سازمان پژوهش های علمی و صنعتی ایران، بی تا.</a:t>
            </a:r>
            <a:endParaRPr lang="en-US">
              <a:cs typeface="B Zar" panose="00000400000000000000" pitchFamily="2" charset="-78"/>
            </a:endParaRPr>
          </a:p>
          <a:p>
            <a:r>
              <a:rPr lang="ar-SA">
                <a:cs typeface="B Zar" panose="00000400000000000000" pitchFamily="2" charset="-78"/>
              </a:rPr>
              <a:t>پاپ زن، عبدالحمید، «طراحی مدل تلفیقی دانش بومی و  رسمی به منظور دست یابی به رهیافتی رسانه ای – مشارکتی در استان کرمانشاه»، پایان نامه دوره دکتری دانشکده کشاورزی دانشگاه تهران، 1381.</a:t>
            </a:r>
            <a:endParaRPr lang="en-US">
              <a:cs typeface="B Zar" panose="00000400000000000000" pitchFamily="2" charset="-78"/>
            </a:endParaRPr>
          </a:p>
          <a:p>
            <a:r>
              <a:rPr lang="ar-SA">
                <a:cs typeface="B Zar" panose="00000400000000000000" pitchFamily="2" charset="-78"/>
              </a:rPr>
              <a:t>پال آ، ماندی و جی، لین کامپتون، مترجمان مسعود پیرو شعبانی و غلامحسین حسینی نیا، «ارتباطات بومی و دانش بومی»، مجله جهاد سال نوزدهم شماره 226-227.</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57195403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ثابتی، حبیب الله، جنگل های ایران، انتشارات کتابخانه ابن سینا، تهران 1346.</a:t>
            </a:r>
            <a:endParaRPr lang="en-US">
              <a:cs typeface="B Zar" panose="00000400000000000000" pitchFamily="2" charset="-78"/>
            </a:endParaRPr>
          </a:p>
          <a:p>
            <a:r>
              <a:rPr lang="ar-SA">
                <a:cs typeface="B Zar" panose="00000400000000000000" pitchFamily="2" charset="-78"/>
              </a:rPr>
              <a:t>چمبز، رابرت، توسعه روستایی اولویت بخشی به فقرا، ترجمه مصطفی ازکیا، موسسات انتشارات و چاپ دانشگاه تهران، 1376.</a:t>
            </a:r>
            <a:endParaRPr lang="en-US">
              <a:cs typeface="B Zar" panose="00000400000000000000" pitchFamily="2" charset="-78"/>
            </a:endParaRPr>
          </a:p>
          <a:p>
            <a:r>
              <a:rPr lang="ar-SA">
                <a:cs typeface="B Zar" panose="00000400000000000000" pitchFamily="2" charset="-78"/>
              </a:rPr>
              <a:t>حبیبی فهلیانی، حسن، ممسنی در گذرگاه تاریخ، انتشارات نوید شیراز، 1371</a:t>
            </a:r>
            <a:endParaRPr lang="en-US">
              <a:cs typeface="B Zar" panose="00000400000000000000" pitchFamily="2" charset="-78"/>
            </a:endParaRPr>
          </a:p>
          <a:p>
            <a:r>
              <a:rPr lang="ar-SA">
                <a:cs typeface="B Zar" panose="00000400000000000000" pitchFamily="2" charset="-78"/>
              </a:rPr>
              <a:t>راج اسکارا، ب: مترجمان صفا فرخی و جعفر یعقوبی، «توسعه فن آوری از طریق نظام های دانش بومی با تحقیقات کشاورزی»، مجله جهاد سال بیست و یکم شماره 224 – 225.</a:t>
            </a:r>
            <a:endParaRPr lang="en-US">
              <a:cs typeface="B Zar" panose="00000400000000000000" pitchFamily="2" charset="-78"/>
            </a:endParaRPr>
          </a:p>
          <a:p>
            <a:r>
              <a:rPr lang="ar-SA">
                <a:cs typeface="B Zar" panose="00000400000000000000" pitchFamily="2" charset="-78"/>
              </a:rPr>
              <a:t>رزاقی، محمد حسین «طراحی تلفیقی دانش بومی و نوین در تهیه الگوی ترویج کشت پنبه (در منطقه رویشی زاگرس») پایان نامه دکتری، دانشگاه آزاد اسلامی 1378.</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4036409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زارع، حشمت و یعقوبی، جعفر، «نگرش به دانش بومی»، مجله جهاد، سال نوزدهم شماره 230-231.</a:t>
            </a:r>
            <a:endParaRPr lang="en-US">
              <a:cs typeface="B Zar" panose="00000400000000000000" pitchFamily="2" charset="-78"/>
            </a:endParaRPr>
          </a:p>
          <a:p>
            <a:r>
              <a:rPr lang="ar-SA">
                <a:cs typeface="B Zar" panose="00000400000000000000" pitchFamily="2" charset="-78"/>
              </a:rPr>
              <a:t>زرگری، علی، گیاهان دارویی، انتشارات امیرکبیر، تهران، 1341.</a:t>
            </a:r>
            <a:endParaRPr lang="en-US">
              <a:cs typeface="B Zar" panose="00000400000000000000" pitchFamily="2" charset="-78"/>
            </a:endParaRPr>
          </a:p>
          <a:p>
            <a:r>
              <a:rPr lang="ar-SA">
                <a:cs typeface="B Zar" panose="00000400000000000000" pitchFamily="2" charset="-78"/>
              </a:rPr>
              <a:t>سالنامه آماری کشور، سازمان مدیریت و برنامه ریزی کشور، مرکز آمار ایران 1381.</a:t>
            </a:r>
            <a:endParaRPr lang="en-US">
              <a:cs typeface="B Zar" panose="00000400000000000000" pitchFamily="2" charset="-78"/>
            </a:endParaRPr>
          </a:p>
          <a:p>
            <a:r>
              <a:rPr lang="ar-SA">
                <a:cs typeface="B Zar" panose="00000400000000000000" pitchFamily="2" charset="-78"/>
              </a:rPr>
              <a:t>زیست شناسی دوره پیش دانشگاهی، شرکت چاپ و نشر کتاب های درسی ایران، تهران (چاپ اول)، 1391.</a:t>
            </a:r>
            <a:endParaRPr lang="en-US">
              <a:cs typeface="B Zar" panose="00000400000000000000" pitchFamily="2" charset="-78"/>
            </a:endParaRPr>
          </a:p>
          <a:p>
            <a:r>
              <a:rPr lang="ar-SA">
                <a:cs typeface="B Zar" panose="00000400000000000000" pitchFamily="2" charset="-78"/>
              </a:rPr>
              <a:t>شریف زاده و دیگران «ساخت دهی چارچوبی برای ارتقای کاربری و توسعه نظام های دانش بومی در توسعه پایدار» مجله جهاد، سال بیست و سوم، شماره 260 – 261، آذر و دی 1382.</a:t>
            </a:r>
            <a:endParaRPr lang="en-US">
              <a:cs typeface="B Zar" panose="00000400000000000000" pitchFamily="2" charset="-78"/>
            </a:endParaRPr>
          </a:p>
          <a:p>
            <a:r>
              <a:rPr lang="ar-SA">
                <a:cs typeface="B Zar" panose="00000400000000000000" pitchFamily="2" charset="-78"/>
              </a:rPr>
              <a:t>صفی نژاد، جواد، عشایر مرکزی ایران، چاپ دوم، انتشارات امیر کبیر، تهران، 1375.</a:t>
            </a:r>
            <a:endParaRPr lang="en-US">
              <a:cs typeface="B Zar" panose="00000400000000000000" pitchFamily="2" charset="-78"/>
            </a:endParaRPr>
          </a:p>
          <a:p>
            <a:r>
              <a:rPr lang="ar-SA">
                <a:cs typeface="B Zar" panose="00000400000000000000" pitchFamily="2" charset="-78"/>
              </a:rPr>
              <a:t>صفی نژاد، جواد، لرهای ایران، انتشارات آتیه، چاپ اول، تهران، 1381.</a:t>
            </a:r>
            <a:endParaRPr lang="en-US">
              <a:cs typeface="B Zar" panose="00000400000000000000" pitchFamily="2" charset="-78"/>
            </a:endParaRPr>
          </a:p>
        </p:txBody>
      </p:sp>
    </p:spTree>
    <p:extLst>
      <p:ext uri="{BB962C8B-B14F-4D97-AF65-F5344CB8AC3E}">
        <p14:creationId xmlns:p14="http://schemas.microsoft.com/office/powerpoint/2010/main" val="205476440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ar-SA">
                <a:cs typeface="B Zar" panose="00000400000000000000" pitchFamily="2" charset="-78"/>
              </a:rPr>
              <a:t>فرهادی، مرتضی، فرهنگ یاری گری در ایران، جلد اول، مرکز نشر دانشگاهی، تهران، 1374.</a:t>
            </a:r>
            <a:endParaRPr lang="en-US">
              <a:cs typeface="B Zar" panose="00000400000000000000" pitchFamily="2" charset="-78"/>
            </a:endParaRPr>
          </a:p>
          <a:p>
            <a:r>
              <a:rPr lang="ar-SA">
                <a:cs typeface="B Zar" panose="00000400000000000000" pitchFamily="2" charset="-78"/>
              </a:rPr>
              <a:t>علوم زیستی و بهداشت (اول دبیرستان)، شرکت چاپ و نشر کتاب های درسی ایران، تهران (چاپ پنجم)، 1382.</a:t>
            </a:r>
            <a:endParaRPr lang="en-US">
              <a:cs typeface="B Zar" panose="00000400000000000000" pitchFamily="2" charset="-78"/>
            </a:endParaRPr>
          </a:p>
          <a:p>
            <a:r>
              <a:rPr lang="ar-SA">
                <a:cs typeface="B Zar" panose="00000400000000000000" pitchFamily="2" charset="-78"/>
              </a:rPr>
              <a:t>کرمی، رویا. مرادی، خدیجه «جایگاه تحقیقات، اموزش و ترویج در صیانت از دانش بومی»، مجله جهاد سال بیست و یکم شماره 255.</a:t>
            </a:r>
            <a:endParaRPr lang="en-US">
              <a:cs typeface="B Zar" panose="00000400000000000000" pitchFamily="2" charset="-78"/>
            </a:endParaRPr>
          </a:p>
          <a:p>
            <a:r>
              <a:rPr lang="ar-SA">
                <a:cs typeface="B Zar" panose="00000400000000000000" pitchFamily="2" charset="-78"/>
              </a:rPr>
              <a:t>گرم رودی، میرزا فتاح، سفرنامه ممسنی (به کوشش فتح الدین فتاحی) چاپ دوم انتشارات کتابخانه مستوفی، تهران، 1370.</a:t>
            </a:r>
            <a:endParaRPr lang="en-US">
              <a:cs typeface="B Zar" panose="00000400000000000000" pitchFamily="2" charset="-78"/>
            </a:endParaRPr>
          </a:p>
          <a:p>
            <a:r>
              <a:rPr lang="ar-SA">
                <a:cs typeface="B Zar" panose="00000400000000000000" pitchFamily="2" charset="-78"/>
              </a:rPr>
              <a:t>«گزارش عملکرد ادارات و نهادهای انقلاب اسلامی شهرستان ممسنی سال های 72، 73، 74»، انتشارات روابط عمومی فرمانداری ممسنی، 1374.</a:t>
            </a:r>
            <a:endParaRPr lang="en-US">
              <a:cs typeface="B Zar" panose="00000400000000000000" pitchFamily="2" charset="-78"/>
            </a:endParaRPr>
          </a:p>
          <a:p>
            <a:r>
              <a:rPr lang="ar-SA">
                <a:cs typeface="B Zar" panose="00000400000000000000" pitchFamily="2" charset="-78"/>
              </a:rPr>
              <a:t>لاجوردی، سعید «منابع طبیعی در ایران»، مجله جنگل و مرتع، فصلنامه علمی اقتصادی اجتماعی سازمان جنگل ها، مراتع و آبخیزداری، شماره 56 پاییز 1381.</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6647961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متوسلیان، محمود، «اندازه گیری مواد مغز دانه بلوط و بررسی ارزش غذایی و دارویی آن»، پایان نامه کارشناسی ارشد دانشگاه علوم پزشکی تهران، 1357.</a:t>
            </a:r>
            <a:endParaRPr lang="en-US">
              <a:cs typeface="B Zar" panose="00000400000000000000" pitchFamily="2" charset="-78"/>
            </a:endParaRPr>
          </a:p>
          <a:p>
            <a:r>
              <a:rPr lang="ar-SA">
                <a:cs typeface="B Zar" panose="00000400000000000000" pitchFamily="2" charset="-78"/>
              </a:rPr>
              <a:t>یوسفی، مسعود، «بررسی اثر تعرضات انسان و دام بر ساختار جنگل های بلوط یاسوج» (منطقه پاتاوه) کارشناسی ارشد دانشگاه تربیت مدرس تهران، 1378.</a:t>
            </a:r>
            <a:endParaRPr lang="en-US">
              <a:cs typeface="B Zar" panose="00000400000000000000" pitchFamily="2" charset="-78"/>
            </a:endParaRPr>
          </a:p>
          <a:p>
            <a:r>
              <a:rPr lang="ar-SA">
                <a:cs typeface="B Zar" panose="00000400000000000000" pitchFamily="2" charset="-78"/>
              </a:rPr>
              <a:t>یوسفی، جلال، حاجی کوهی «مطالعه ای پیرامون ساخت های مختلف یک روستا» پایان نامه کارشناسی علوم اجتماعی، بخش برنامه ریزی و جامعه شناسی دانشگاه شیراز – اردیبهشت 1372.</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591039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826412" y="1825625"/>
            <a:ext cx="7527388" cy="4351338"/>
          </a:xfrm>
        </p:spPr>
        <p:txBody>
          <a:bodyPr/>
          <a:lstStyle/>
          <a:p>
            <a:pPr algn="just"/>
            <a:r>
              <a:rPr lang="ar-SA">
                <a:cs typeface="B Zar" panose="00000400000000000000" pitchFamily="2" charset="-78"/>
              </a:rPr>
              <a:t>در شهرستان ممسنی درخت بلوط فراوان است و از بارزترین و مفیدترین گیاهان جنگلی است که مردم این دیار از دیرباز در زمینه های متنوعی از این نعمت طبیعی استفاده کرده اند. این درخت می تواند در </a:t>
            </a:r>
            <a:r>
              <a:rPr lang="ar-SA" smtClean="0">
                <a:cs typeface="B Zar" panose="00000400000000000000" pitchFamily="2" charset="-78"/>
              </a:rPr>
              <a:t>زمینه</a:t>
            </a:r>
            <a:r>
              <a:rPr lang="fa-IR" smtClean="0">
                <a:cs typeface="B Zar" panose="00000400000000000000" pitchFamily="2" charset="-78"/>
              </a:rPr>
              <a:t> </a:t>
            </a:r>
            <a:r>
              <a:rPr lang="ar-SA" smtClean="0">
                <a:cs typeface="B Zar" panose="00000400000000000000" pitchFamily="2" charset="-78"/>
              </a:rPr>
              <a:t>های </a:t>
            </a:r>
            <a:r>
              <a:rPr lang="ar-SA">
                <a:cs typeface="B Zar" panose="00000400000000000000" pitchFamily="2" charset="-78"/>
              </a:rPr>
              <a:t>مختلف مورد استفاده قرار گیرد بهره برداری مجدد از آن و احیای مجدد آن در زمینه های گوناگونی چون زمینه اقتصادی و اشتغال زایی، افزایش درآمد، تأمین خوراک دام تأمین مواد غذایی انسان حفظ محیط زیست، جنبه های دارویی، دباغی و چرم سازی رنگرزی و... میتواند دارای اهمیت باشد.</a:t>
            </a:r>
            <a:endParaRPr lang="en-US">
              <a:cs typeface="B Zar" panose="00000400000000000000" pitchFamily="2" charset="-78"/>
            </a:endParaRPr>
          </a:p>
          <a:p>
            <a:endParaRPr lang="fa-IR">
              <a:cs typeface="B Zar" panose="00000400000000000000" pitchFamily="2" charset="-78"/>
            </a:endParaRPr>
          </a:p>
        </p:txBody>
      </p:sp>
      <p:sp>
        <p:nvSpPr>
          <p:cNvPr id="4" name="Flowchart: Process 3"/>
          <p:cNvSpPr/>
          <p:nvPr/>
        </p:nvSpPr>
        <p:spPr>
          <a:xfrm>
            <a:off x="5832231" y="5128217"/>
            <a:ext cx="4684542" cy="15270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بهره برداری مجدد و احیای مجدد</a:t>
            </a:r>
            <a:endParaRPr lang="fa-IR" sz="2800" b="1">
              <a:solidFill>
                <a:srgbClr val="FF0000"/>
              </a:solidFill>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38199" y="1825625"/>
            <a:ext cx="2875671" cy="3745181"/>
          </a:xfrm>
          <a:prstGeom prst="rect">
            <a:avLst/>
          </a:prstGeom>
        </p:spPr>
      </p:pic>
    </p:spTree>
    <p:extLst>
      <p:ext uri="{BB962C8B-B14F-4D97-AF65-F5344CB8AC3E}">
        <p14:creationId xmlns:p14="http://schemas.microsoft.com/office/powerpoint/2010/main" val="408018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تعریف دانش بومی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smtClean="0">
                <a:cs typeface="B Zar" panose="00000400000000000000" pitchFamily="2" charset="-78"/>
              </a:rPr>
              <a:t>با </a:t>
            </a:r>
            <a:r>
              <a:rPr lang="ar-SA">
                <a:cs typeface="B Zar" panose="00000400000000000000" pitchFamily="2" charset="-78"/>
              </a:rPr>
              <a:t>توجه به موضوع مقاله ابتدا به طور مختصر پیرامون سابقه دانش بومی و نقش آن توسعه روستایی مطالبی را ذکر کرده و سپس به سابقۀ مطالعۀ بلوط می پردازیم نظرات ارایه شده به طور کلی در سه زمینه، تعریف ویژگی ها و گونه شناسی دانش بومی است</a:t>
            </a:r>
            <a:r>
              <a:rPr lang="ar-SA" smtClean="0">
                <a:cs typeface="B Zar" panose="00000400000000000000" pitchFamily="2" charset="-78"/>
              </a:rPr>
              <a:t>.</a:t>
            </a:r>
            <a:endParaRPr lang="en-US">
              <a:cs typeface="B Zar" panose="00000400000000000000" pitchFamily="2" charset="-78"/>
            </a:endParaRPr>
          </a:p>
        </p:txBody>
      </p:sp>
    </p:spTree>
    <p:extLst>
      <p:ext uri="{BB962C8B-B14F-4D97-AF65-F5344CB8AC3E}">
        <p14:creationId xmlns:p14="http://schemas.microsoft.com/office/powerpoint/2010/main" val="2102272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با توجه به گستردگی تعاریف، در مقاله حاضر دانش بومی با تعریف زیر مورد استفاده قرار گرفته است دانش بومی دانشی است که طی زمان در یک جامعه با توجه به فرهنگ خاص آن شکل گرفته و مبتنی بر تجربه آزمون عملی و غیررسمی بوده و به صورت شفاهی و سینه به سینه به نسل حاضر منتقل شده است. امروزه صاحب نظران استفاده مجدد از دانش بومی را در توسعه پایدار به صورت مشروط پذیرفته اند و شرط پذیرش این دانش را زدودن جنبه های منفی از دانش بومی و به کارگیری دانش بومی و نوین به صورت تلفیقی دانسته اند</a:t>
            </a:r>
            <a:endParaRPr lang="fa-IR">
              <a:cs typeface="B Zar" panose="00000400000000000000" pitchFamily="2" charset="-78"/>
            </a:endParaRPr>
          </a:p>
          <a:p>
            <a:endParaRPr lang="fa-IR"/>
          </a:p>
        </p:txBody>
      </p:sp>
      <p:sp>
        <p:nvSpPr>
          <p:cNvPr id="4" name="Flowchart: Process 3"/>
          <p:cNvSpPr/>
          <p:nvPr/>
        </p:nvSpPr>
        <p:spPr>
          <a:xfrm>
            <a:off x="838200" y="4501662"/>
            <a:ext cx="3840480" cy="14707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زدودن جنبه های منفی از دانش بومی</a:t>
            </a:r>
            <a:endParaRPr lang="fa-IR" sz="2400" b="1">
              <a:solidFill>
                <a:srgbClr val="FF0000"/>
              </a:solidFill>
            </a:endParaRPr>
          </a:p>
        </p:txBody>
      </p:sp>
    </p:spTree>
    <p:extLst>
      <p:ext uri="{BB962C8B-B14F-4D97-AF65-F5344CB8AC3E}">
        <p14:creationId xmlns:p14="http://schemas.microsoft.com/office/powerpoint/2010/main" val="366689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دانش بومی در </a:t>
            </a:r>
            <a:r>
              <a:rPr lang="ar-SA" b="1" smtClean="0">
                <a:solidFill>
                  <a:srgbClr val="FF0000"/>
                </a:solidFill>
                <a:cs typeface="B Zar" panose="00000400000000000000" pitchFamily="2" charset="-78"/>
              </a:rPr>
              <a:t>ایران</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ایران این دانش بسیار غنی است و در ابعاد گوناگون از گذشته های دور مورد استفاده قرار می گرفته است که از جمله این جنبه ها می توان به جنبه های پزشکی گیاه شناسی، روان شناسی کشاورزی و باغداری... اشاره </a:t>
            </a:r>
            <a:r>
              <a:rPr lang="ar-SA" smtClean="0">
                <a:cs typeface="B Zar" panose="00000400000000000000" pitchFamily="2" charset="-78"/>
              </a:rPr>
              <a:t>کرد</a:t>
            </a:r>
            <a:endParaRPr lang="en-US">
              <a:cs typeface="B Zar" panose="00000400000000000000" pitchFamily="2" charset="-78"/>
            </a:endParaRPr>
          </a:p>
        </p:txBody>
      </p:sp>
    </p:spTree>
    <p:extLst>
      <p:ext uri="{BB962C8B-B14F-4D97-AF65-F5344CB8AC3E}">
        <p14:creationId xmlns:p14="http://schemas.microsoft.com/office/powerpoint/2010/main" val="320433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در مناطق کویری و نیمه کویری در خصوص مسائل ،کشاورزی، نویسندگان به بیش از </a:t>
            </a:r>
            <a:r>
              <a:rPr lang="fa-IR">
                <a:cs typeface="B Zar" panose="00000400000000000000" pitchFamily="2" charset="-78"/>
              </a:rPr>
              <a:t>۱۶</a:t>
            </a:r>
            <a:r>
              <a:rPr lang="ar-SA">
                <a:cs typeface="B Zar" panose="00000400000000000000" pitchFamily="2" charset="-78"/>
              </a:rPr>
              <a:t> نوع کود و محل و نحوه استفاده از آن اشاره کرده اند (رزاقی </a:t>
            </a:r>
            <a:r>
              <a:rPr lang="fa-IR">
                <a:cs typeface="B Zar" panose="00000400000000000000" pitchFamily="2" charset="-78"/>
              </a:rPr>
              <a:t>۱۳۷۸ : ۶۷)</a:t>
            </a:r>
            <a:r>
              <a:rPr lang="ar-SA">
                <a:cs typeface="B Zar" panose="00000400000000000000" pitchFamily="2" charset="-78"/>
              </a:rPr>
              <a:t> به عنوان مثال استفاده از ضایعات کارخانه های پارچه بافی و کارگاه های خیاطی که هم رطوبت را به مدت زیادتری در و کارگاه های خداد زمین نگه می دارد و هم سبب نرمی و پوکی خاک می شود (همان : </a:t>
            </a:r>
            <a:r>
              <a:rPr lang="fa-IR">
                <a:cs typeface="B Zar" panose="00000400000000000000" pitchFamily="2" charset="-78"/>
              </a:rPr>
              <a:t>۶۸) </a:t>
            </a:r>
            <a:r>
              <a:rPr lang="ar-SA">
                <a:cs typeface="B Zar" panose="00000400000000000000" pitchFamily="2" charset="-78"/>
              </a:rPr>
              <a:t>و همچنین استفاده از کبوترخانه ها در اصفهان جهت استفاده از کود آنان نمونه دیگری از دانش بومی ایرانیان است. </a:t>
            </a:r>
            <a:endParaRPr lang="fa-IR">
              <a:cs typeface="B Zar" panose="00000400000000000000" pitchFamily="2" charset="-78"/>
            </a:endParaRPr>
          </a:p>
          <a:p>
            <a:endParaRPr lang="fa-IR"/>
          </a:p>
        </p:txBody>
      </p:sp>
    </p:spTree>
    <p:extLst>
      <p:ext uri="{BB962C8B-B14F-4D97-AF65-F5344CB8AC3E}">
        <p14:creationId xmlns:p14="http://schemas.microsoft.com/office/powerpoint/2010/main" val="847594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روستاییان در مناطق کویری آب نهرها را گل آلود می کنند و با غلیظ کردن آب از رسوبات آن در نهرها می کاهند و همچنین به این طریق، با کمترین انرژی و سرمایه مواد معدنی تقویت کننده خاک را به باغ ها و مزارع خود هدایت می کنند در مناطق مختلفی از جمله بوشهر گرگان، آب سقف منازل را به آب انبارها هدایت میکرده اند و در مواقع تابستان از آن استفاده می نمودند روستاییان و عشایر سیرجان و بافت حدود </a:t>
            </a:r>
            <a:r>
              <a:rPr lang="fa-IR">
                <a:cs typeface="B Zar" panose="00000400000000000000" pitchFamily="2" charset="-78"/>
              </a:rPr>
              <a:t>۳۰</a:t>
            </a:r>
            <a:r>
              <a:rPr lang="ar-SA">
                <a:cs typeface="B Zar" panose="00000400000000000000" pitchFamily="2" charset="-78"/>
              </a:rPr>
              <a:t> نوع باران و </a:t>
            </a:r>
            <a:r>
              <a:rPr lang="fa-IR">
                <a:cs typeface="B Zar" panose="00000400000000000000" pitchFamily="2" charset="-78"/>
              </a:rPr>
              <a:t>۲۵</a:t>
            </a:r>
            <a:r>
              <a:rPr lang="ar-SA">
                <a:cs typeface="B Zar" panose="00000400000000000000" pitchFamily="2" charset="-78"/>
              </a:rPr>
              <a:t> گونه ابر می شناسند و  برای شناسایی گوسفندانشان براساس جنس و سن و رنگ و حالت و اندام ها و رفتار آن ها صدها نام دارند (همان: </a:t>
            </a:r>
            <a:r>
              <a:rPr lang="fa-IR">
                <a:cs typeface="B Zar" panose="00000400000000000000" pitchFamily="2" charset="-78"/>
              </a:rPr>
              <a:t>۶۸).</a:t>
            </a:r>
            <a:endParaRPr lang="en-US">
              <a:cs typeface="B Zar" panose="00000400000000000000" pitchFamily="2" charset="-78"/>
            </a:endParaRPr>
          </a:p>
          <a:p>
            <a:endParaRPr lang="fa-IR">
              <a:cs typeface="B Zar" panose="00000400000000000000" pitchFamily="2" charset="-78"/>
            </a:endParaRPr>
          </a:p>
        </p:txBody>
      </p:sp>
      <p:sp>
        <p:nvSpPr>
          <p:cNvPr id="4" name="Flowchart: Process 3"/>
          <p:cNvSpPr/>
          <p:nvPr/>
        </p:nvSpPr>
        <p:spPr>
          <a:xfrm>
            <a:off x="838200" y="4698609"/>
            <a:ext cx="2968283"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کمترین انرژی و سرمایه</a:t>
            </a:r>
            <a:endParaRPr lang="fa-IR" sz="2000" b="1">
              <a:solidFill>
                <a:srgbClr val="FF0000"/>
              </a:solidFill>
            </a:endParaRPr>
          </a:p>
        </p:txBody>
      </p:sp>
    </p:spTree>
    <p:extLst>
      <p:ext uri="{BB962C8B-B14F-4D97-AF65-F5344CB8AC3E}">
        <p14:creationId xmlns:p14="http://schemas.microsoft.com/office/powerpoint/2010/main" val="3354822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شیرواره به عنوان سیستمی سنتی که مردم عشایر و روستانشینان دامدار به منظور استفاده بهینه از شیر حیوانات آن را به وجود آورده اند نیز نمونۀ دیگری از دانش مردم این مرز و بوم می باشد. در ممسنی و بویراحمد چند خانوار شیرهای خود را هر کدام در ظرفی به نام پیمانه می ریختند و برای اندازه گیری از چوبی به نام نکار استفاده می کردند. «نکار تکه است که چوبی قسمت اصلی آن تقریباً صاف و قسمت بالایی آن دو شاخه می شود و یا با گره (برجستگی) و یا یک عارضه طبیعی که در چوب است دو قسمت چوب را از هم متمایز نمایند...» (صفی نژاد، 1375 ، 65).</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37133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از همه مهم تر وجود قنات هاست که به اعتقاد بسیاری از پژوهشگران ایرانی و خارجی یکی از شگفت انگیزترین و پرسودترین اختراع ایرانیان برای خود و جهانیان بوده است. عشایر ایر و روستاییان شهرستان ممسنی برای دام هایشان نام های مختلفی در فرهنگ خود دارند که با این نامها به راحتی دام هایشان را شناسایی می کنند برای بز حدود </a:t>
            </a:r>
            <a:r>
              <a:rPr lang="fa-IR">
                <a:cs typeface="B Zar" panose="00000400000000000000" pitchFamily="2" charset="-78"/>
              </a:rPr>
              <a:t>۱۰</a:t>
            </a:r>
            <a:r>
              <a:rPr lang="ar-SA">
                <a:cs typeface="B Zar" panose="00000400000000000000" pitchFamily="2" charset="-78"/>
              </a:rPr>
              <a:t> نام برای گوسفندان بیش از </a:t>
            </a:r>
            <a:r>
              <a:rPr lang="fa-IR">
                <a:cs typeface="B Zar" panose="00000400000000000000" pitchFamily="2" charset="-78"/>
              </a:rPr>
              <a:t>۷</a:t>
            </a:r>
            <a:r>
              <a:rPr lang="ar-SA">
                <a:cs typeface="B Zar" panose="00000400000000000000" pitchFamily="2" charset="-78"/>
              </a:rPr>
              <a:t> نام، برای الاغ بیش از </a:t>
            </a:r>
            <a:r>
              <a:rPr lang="fa-IR">
                <a:cs typeface="B Zar" panose="00000400000000000000" pitchFamily="2" charset="-78"/>
              </a:rPr>
              <a:t>۵</a:t>
            </a:r>
            <a:r>
              <a:rPr lang="ar-SA">
                <a:cs typeface="B Zar" panose="00000400000000000000" pitchFamily="2" charset="-78"/>
              </a:rPr>
              <a:t> نام و برای گاو نیز حدود </a:t>
            </a:r>
            <a:r>
              <a:rPr lang="fa-IR">
                <a:cs typeface="B Zar" panose="00000400000000000000" pitchFamily="2" charset="-78"/>
              </a:rPr>
              <a:t>۵</a:t>
            </a:r>
            <a:r>
              <a:rPr lang="ar-SA">
                <a:cs typeface="B Zar" panose="00000400000000000000" pitchFamily="2" charset="-78"/>
              </a:rPr>
              <a:t> نام وجود دارد.</a:t>
            </a:r>
            <a:endParaRPr lang="en-US">
              <a:cs typeface="B Zar" panose="00000400000000000000" pitchFamily="2" charset="-78"/>
            </a:endParaRPr>
          </a:p>
        </p:txBody>
      </p:sp>
    </p:spTree>
    <p:extLst>
      <p:ext uri="{BB962C8B-B14F-4D97-AF65-F5344CB8AC3E}">
        <p14:creationId xmlns:p14="http://schemas.microsoft.com/office/powerpoint/2010/main" val="2813242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همچنین در شهرستان ممسنی مردم روستاها در مسیر چشمه ها و جویبارها حوضچه ها و حوض هایی می ساختند تا ضمن جلوگیری از هدر رفتن آب از آن استفاده بهینه کنند. وجود روش های سنتی یاری گری چون یاریگری در آبیاری، باغداری، مراسم اجتماعی، بنه و ....  نمونه هایی از یاری گریهایی هستند که مردم روستانشین و عشایر ایران به عنوان علم بومی از آن استفاده می کردند. </a:t>
            </a:r>
            <a:endParaRPr lang="fa-IR">
              <a:cs typeface="B Zar" panose="00000400000000000000" pitchFamily="2" charset="-78"/>
            </a:endParaRPr>
          </a:p>
        </p:txBody>
      </p:sp>
      <p:sp>
        <p:nvSpPr>
          <p:cNvPr id="4" name="Flowchart: Process 3"/>
          <p:cNvSpPr/>
          <p:nvPr/>
        </p:nvSpPr>
        <p:spPr>
          <a:xfrm>
            <a:off x="1167619" y="4009292"/>
            <a:ext cx="3840480" cy="18084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یاریگری در آبیاری، باغداری، مراسم اجتماعی، بنه</a:t>
            </a:r>
            <a:endParaRPr lang="fa-IR" sz="2800" b="1">
              <a:solidFill>
                <a:srgbClr val="FF0000"/>
              </a:solidFill>
            </a:endParaRPr>
          </a:p>
        </p:txBody>
      </p:sp>
    </p:spTree>
    <p:extLst>
      <p:ext uri="{BB962C8B-B14F-4D97-AF65-F5344CB8AC3E}">
        <p14:creationId xmlns:p14="http://schemas.microsoft.com/office/powerpoint/2010/main" val="273426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چکیده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علی </a:t>
            </a:r>
            <a:r>
              <a:rPr lang="ar-SA">
                <a:cs typeface="B Zar" panose="00000400000000000000" pitchFamily="2" charset="-78"/>
              </a:rPr>
              <a:t>رغم نیاز روزافزون جوامع روستایی به کاربرد تکنولوژی جدید، پذیرش تکنولوژی در روستاها بسیار اندک است. بررسی ها نشان می دهد که علت این عدم پذیرش عدم تناسب تکنولوژی با شرایط محیطی روستاهاست. صاحب نظران توسعه معتقدند برای پذیرش این فن آوری استفاده از دانش بومی راه گشاست. دارد تا یک جنبه از دانش بومی را در شهرستان ممسنی بررسی کند. </a:t>
            </a:r>
            <a:endParaRPr lang="fa-IR">
              <a:cs typeface="B Zar" panose="00000400000000000000" pitchFamily="2" charset="-78"/>
            </a:endParaRPr>
          </a:p>
        </p:txBody>
      </p:sp>
      <p:sp>
        <p:nvSpPr>
          <p:cNvPr id="4" name="Flowchart: Process 3"/>
          <p:cNvSpPr/>
          <p:nvPr/>
        </p:nvSpPr>
        <p:spPr>
          <a:xfrm>
            <a:off x="6865034" y="5205046"/>
            <a:ext cx="3123028" cy="11068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smtClean="0">
                <a:solidFill>
                  <a:srgbClr val="FF0000"/>
                </a:solidFill>
                <a:cs typeface="B Zar" panose="00000400000000000000" pitchFamily="2" charset="-78"/>
              </a:rPr>
              <a:t>کاربرد تکنولوژی جدید</a:t>
            </a:r>
            <a:endParaRPr lang="fa-IR" sz="2800" b="1">
              <a:solidFill>
                <a:srgbClr val="FF0000"/>
              </a:solidFill>
            </a:endParaRPr>
          </a:p>
        </p:txBody>
      </p:sp>
      <p:sp>
        <p:nvSpPr>
          <p:cNvPr id="5" name="Flowchart: Process 4"/>
          <p:cNvSpPr/>
          <p:nvPr/>
        </p:nvSpPr>
        <p:spPr>
          <a:xfrm>
            <a:off x="6865034" y="3844589"/>
            <a:ext cx="3010486" cy="10887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smtClean="0">
                <a:solidFill>
                  <a:srgbClr val="FF0000"/>
                </a:solidFill>
                <a:cs typeface="B Zar" panose="00000400000000000000" pitchFamily="2" charset="-78"/>
              </a:rPr>
              <a:t>عدم تناسب تکنولوژی با شرایط محیطی</a:t>
            </a:r>
            <a:endParaRPr lang="fa-IR" sz="2000" b="1">
              <a:solidFill>
                <a:srgbClr val="FF0000"/>
              </a:solidFill>
            </a:endParaRPr>
          </a:p>
        </p:txBody>
      </p:sp>
      <p:pic>
        <p:nvPicPr>
          <p:cNvPr id="6" name="Picture 5"/>
          <p:cNvPicPr>
            <a:picLocks noChangeAspect="1"/>
          </p:cNvPicPr>
          <p:nvPr/>
        </p:nvPicPr>
        <p:blipFill>
          <a:blip r:embed="rId2"/>
          <a:stretch>
            <a:fillRect/>
          </a:stretch>
        </p:blipFill>
        <p:spPr>
          <a:xfrm>
            <a:off x="838200" y="3547138"/>
            <a:ext cx="4901418" cy="2772357"/>
          </a:xfrm>
          <a:prstGeom prst="rect">
            <a:avLst/>
          </a:prstGeom>
        </p:spPr>
      </p:pic>
    </p:spTree>
    <p:extLst>
      <p:ext uri="{BB962C8B-B14F-4D97-AF65-F5344CB8AC3E}">
        <p14:creationId xmlns:p14="http://schemas.microsoft.com/office/powerpoint/2010/main" val="3976284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پیشینه تحقیق درباره </a:t>
            </a:r>
            <a:r>
              <a:rPr lang="ar-SA" b="1" smtClean="0">
                <a:solidFill>
                  <a:srgbClr val="FF0000"/>
                </a:solidFill>
                <a:cs typeface="B Zar" panose="00000400000000000000" pitchFamily="2" charset="-78"/>
              </a:rPr>
              <a:t>بلوط</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درباره بلوط در ایران مطالعۀ زیادی صورت نگرفته است. در زیر به مطالعات صورت گرفته به اختصار اشاره می شود. از دانشمندانی که بلوطها را مورد مطالعه قرار داده اند کامو </a:t>
            </a:r>
            <a:r>
              <a:rPr lang="fa-IR">
                <a:cs typeface="B Zar" panose="00000400000000000000" pitchFamily="2" charset="-78"/>
              </a:rPr>
              <a:t>،</a:t>
            </a:r>
            <a:r>
              <a:rPr lang="ar-SA">
                <a:cs typeface="B Zar" panose="00000400000000000000" pitchFamily="2" charset="-78"/>
              </a:rPr>
              <a:t> دانشمند فرانسوی است که در سال های </a:t>
            </a:r>
            <a:r>
              <a:rPr lang="fa-IR">
                <a:cs typeface="B Zar" panose="00000400000000000000" pitchFamily="2" charset="-78"/>
              </a:rPr>
              <a:t>۱۹۳۶ - ۳۸</a:t>
            </a:r>
            <a:r>
              <a:rPr lang="ar-SA">
                <a:cs typeface="B Zar" panose="00000400000000000000" pitchFamily="2" charset="-78"/>
              </a:rPr>
              <a:t> به تهیه منوگرافی گونه ها و واریته های بلوط جهان و از جمله ایران پرداخت زهری دانشمند اسرائیلی نیز در سال های </a:t>
            </a:r>
            <a:r>
              <a:rPr lang="fa-IR">
                <a:cs typeface="B Zar" panose="00000400000000000000" pitchFamily="2" charset="-78"/>
              </a:rPr>
              <a:t>۱۹۶۱ - ۶۳</a:t>
            </a:r>
            <a:r>
              <a:rPr lang="ar-SA">
                <a:cs typeface="B Zar" panose="00000400000000000000" pitchFamily="2" charset="-78"/>
              </a:rPr>
              <a:t> مطالعاتی درباره بلوط های ایران منتشر ساخت جوانشیر نیز در سال </a:t>
            </a:r>
            <a:r>
              <a:rPr lang="fa-IR">
                <a:cs typeface="B Zar" panose="00000400000000000000" pitchFamily="2" charset="-78"/>
              </a:rPr>
              <a:t>۱۹۶۷</a:t>
            </a:r>
            <a:r>
              <a:rPr lang="ar-SA">
                <a:cs typeface="B Zar" panose="00000400000000000000" pitchFamily="2" charset="-78"/>
              </a:rPr>
              <a:t> گونه های موجود بلوط ایران را مورد مطالعه قرار داد. وی همچنین در سال </a:t>
            </a:r>
            <a:r>
              <a:rPr lang="fa-IR">
                <a:cs typeface="B Zar" panose="00000400000000000000" pitchFamily="2" charset="-78"/>
              </a:rPr>
              <a:t>۱۳۴۹</a:t>
            </a:r>
            <a:r>
              <a:rPr lang="ar-SA">
                <a:cs typeface="B Zar" panose="00000400000000000000" pitchFamily="2" charset="-78"/>
              </a:rPr>
              <a:t> در نشریه دانشکده منابع طبیعی (شماره </a:t>
            </a:r>
            <a:r>
              <a:rPr lang="fa-IR">
                <a:cs typeface="B Zar" panose="00000400000000000000" pitchFamily="2" charset="-78"/>
              </a:rPr>
              <a:t>۱۷) </a:t>
            </a:r>
            <a:r>
              <a:rPr lang="ar-SA">
                <a:cs typeface="B Zar" panose="00000400000000000000" pitchFamily="2" charset="-78"/>
              </a:rPr>
              <a:t>طبقه بندی جدیدی به گونه های بلوط داده است.</a:t>
            </a:r>
            <a:endParaRPr lang="en-US">
              <a:cs typeface="B Zar" panose="00000400000000000000" pitchFamily="2" charset="-78"/>
            </a:endParaRPr>
          </a:p>
          <a:p>
            <a:pPr rtl="0"/>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3453982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دو دانشمند روسی به نام های منیتسکی و بروویتس  در سال های </a:t>
            </a:r>
            <a:r>
              <a:rPr lang="fa-IR">
                <a:cs typeface="B Zar" panose="00000400000000000000" pitchFamily="2" charset="-78"/>
              </a:rPr>
              <a:t>۱۹۷۱</a:t>
            </a:r>
            <a:r>
              <a:rPr lang="ar-SA">
                <a:cs typeface="B Zar" panose="00000400000000000000" pitchFamily="2" charset="-78"/>
              </a:rPr>
              <a:t> در فلورا پراسیکا مقاله ای منتشر ساخته و تغییرات زیادی در گونه های قبلی پیدا کرده،اند، ولی در همان حدود باقی مانده و نسبت به استفاده از بلوط و... اشاره نشده است (متوسلیان، </a:t>
            </a:r>
            <a:r>
              <a:rPr lang="fa-IR">
                <a:cs typeface="B Zar" panose="00000400000000000000" pitchFamily="2" charset="-78"/>
              </a:rPr>
              <a:t>۱۳۵۷ : ۴). </a:t>
            </a:r>
            <a:endParaRPr lang="en-US">
              <a:cs typeface="B Zar" panose="00000400000000000000" pitchFamily="2" charset="-78"/>
            </a:endParaRPr>
          </a:p>
          <a:p>
            <a:pPr rtl="0"/>
            <a:endParaRPr lang="en-US">
              <a:cs typeface="B Zar" panose="00000400000000000000" pitchFamily="2" charset="-78"/>
            </a:endParaRPr>
          </a:p>
        </p:txBody>
      </p:sp>
    </p:spTree>
    <p:extLst>
      <p:ext uri="{BB962C8B-B14F-4D97-AF65-F5344CB8AC3E}">
        <p14:creationId xmlns:p14="http://schemas.microsoft.com/office/powerpoint/2010/main" val="1613616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دکتر حبیب الله ثابتی نیز ضمن مطالعات گونه های آذربایجان و سردشت، چند گونه جدید را جمع آوری نموده است. این مطالعه نیز در حد مونوگرافی باقی مانده است. البته دکتر ثابتی در کتاب جنگل های ایران (</a:t>
            </a:r>
            <a:r>
              <a:rPr lang="fa-IR">
                <a:cs typeface="B Zar" panose="00000400000000000000" pitchFamily="2" charset="-78"/>
              </a:rPr>
              <a:t>۱۳۴۶) </a:t>
            </a:r>
            <a:r>
              <a:rPr lang="ar-SA">
                <a:cs typeface="B Zar" panose="00000400000000000000" pitchFamily="2" charset="-78"/>
              </a:rPr>
              <a:t>ضمن بر شمردن خصوصیات کلی ،بلوط، چند سطری درباره وضعیت اکولوژیکی آن نیز نوشته است</a:t>
            </a:r>
            <a:r>
              <a:rPr lang="ar-SA"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838200" y="4001294"/>
            <a:ext cx="3376246" cy="15052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درباره وضعیت اکولوژیکی</a:t>
            </a:r>
            <a:endParaRPr lang="fa-IR" sz="2000" b="1">
              <a:solidFill>
                <a:srgbClr val="FF0000"/>
              </a:solidFill>
            </a:endParaRPr>
          </a:p>
        </p:txBody>
      </p:sp>
    </p:spTree>
    <p:extLst>
      <p:ext uri="{BB962C8B-B14F-4D97-AF65-F5344CB8AC3E}">
        <p14:creationId xmlns:p14="http://schemas.microsoft.com/office/powerpoint/2010/main" val="2909638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304714" y="1825625"/>
            <a:ext cx="7049086" cy="4351338"/>
          </a:xfrm>
        </p:spPr>
        <p:txBody>
          <a:bodyPr/>
          <a:lstStyle/>
          <a:p>
            <a:pPr algn="just"/>
            <a:r>
              <a:rPr lang="ar-SA">
                <a:cs typeface="B Zar" panose="00000400000000000000" pitchFamily="2" charset="-78"/>
              </a:rPr>
              <a:t> مهرداد بیگی مقالات ارائه شده در سمیناری در یاسوج در سال </a:t>
            </a:r>
            <a:r>
              <a:rPr lang="fa-IR">
                <a:cs typeface="B Zar" panose="00000400000000000000" pitchFamily="2" charset="-78"/>
              </a:rPr>
              <a:t>۱۳۶۱</a:t>
            </a:r>
            <a:r>
              <a:rPr lang="ar-SA">
                <a:cs typeface="B Zar" panose="00000400000000000000" pitchFamily="2" charset="-78"/>
              </a:rPr>
              <a:t> را جمع آوری کرده و تحت عنوان «نگاهی به اوضاع طبیعی و کشاورزی استان کهکیلویه و بویر احمد» (سخنرانی در سمینار کاربرد بلوط در تغذیه دام و صنایع</a:t>
            </a:r>
            <a:r>
              <a:rPr lang="fa-IR">
                <a:cs typeface="B Zar" panose="00000400000000000000" pitchFamily="2" charset="-78"/>
              </a:rPr>
              <a:t>)</a:t>
            </a:r>
            <a:r>
              <a:rPr lang="ar-SA">
                <a:cs typeface="B Zar" panose="00000400000000000000" pitchFamily="2" charset="-78"/>
              </a:rPr>
              <a:t> منتشر کرده است این کتاب شامل طرح پیشنهادی تهیه مواد غذایی دام و طیور از میوه بلوط در استان کهگیلویه و بویراحمد و نیز مقالاتی است که درباره استفاده از بلوط در تغذیه دام و طیور و همچنین استفاده از اجزا بلوط و تانن آن در چرم سازی و نیز تجزیه شیمیایی بلوط ایرانی و امکان استفاده از آن است. </a:t>
            </a:r>
            <a:endParaRPr lang="en-US">
              <a:cs typeface="B Zar"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838200" y="1938165"/>
            <a:ext cx="3429448" cy="4125009"/>
          </a:xfrm>
          <a:prstGeom prst="rect">
            <a:avLst/>
          </a:prstGeom>
        </p:spPr>
      </p:pic>
    </p:spTree>
    <p:extLst>
      <p:ext uri="{BB962C8B-B14F-4D97-AF65-F5344CB8AC3E}">
        <p14:creationId xmlns:p14="http://schemas.microsoft.com/office/powerpoint/2010/main" val="848158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rtl="0"/>
            <a:r>
              <a:rPr lang="ar-SA">
                <a:cs typeface="B Zar" panose="00000400000000000000" pitchFamily="2" charset="-78"/>
              </a:rPr>
              <a:t>در سال های اخیر دانشجویان در پایان نامه هایشان کارهایی در رابطه با بلوط انجام داده اند. </a:t>
            </a:r>
            <a:endParaRPr lang="fa-IR" smtClean="0">
              <a:cs typeface="B Zar" panose="00000400000000000000" pitchFamily="2" charset="-78"/>
            </a:endParaRPr>
          </a:p>
          <a:p>
            <a:pPr marL="0" indent="0" rtl="0">
              <a:buNone/>
            </a:pPr>
            <a:r>
              <a:rPr lang="fa-IR">
                <a:cs typeface="B Zar" panose="00000400000000000000" pitchFamily="2" charset="-78"/>
              </a:rPr>
              <a:t>م</a:t>
            </a:r>
            <a:r>
              <a:rPr lang="ar-SA" smtClean="0">
                <a:cs typeface="B Zar" panose="00000400000000000000" pitchFamily="2" charset="-78"/>
              </a:rPr>
              <a:t>وارد </a:t>
            </a:r>
            <a:r>
              <a:rPr lang="ar-SA">
                <a:cs typeface="B Zar" panose="00000400000000000000" pitchFamily="2" charset="-78"/>
              </a:rPr>
              <a:t>زیر از این دسته اند </a:t>
            </a:r>
            <a:r>
              <a:rPr lang="en-US">
                <a:cs typeface="B Zar" panose="00000400000000000000" pitchFamily="2" charset="-78"/>
              </a:rPr>
              <a:t>:</a:t>
            </a:r>
            <a:endParaRPr lang="en-US" smtClean="0">
              <a:cs typeface="B Zar" panose="00000400000000000000" pitchFamily="2" charset="-78"/>
            </a:endParaRPr>
          </a:p>
          <a:p>
            <a:pPr marL="0" indent="0" rtl="0">
              <a:buNone/>
            </a:pPr>
            <a:r>
              <a:rPr lang="fa-IR" smtClean="0">
                <a:cs typeface="B Zar" panose="00000400000000000000" pitchFamily="2" charset="-78"/>
              </a:rPr>
              <a:t>1</a:t>
            </a:r>
            <a:r>
              <a:rPr lang="ar-SA" smtClean="0">
                <a:cs typeface="B Zar" panose="00000400000000000000" pitchFamily="2" charset="-78"/>
              </a:rPr>
              <a:t>- </a:t>
            </a:r>
            <a:r>
              <a:rPr lang="ar-SA">
                <a:cs typeface="B Zar" panose="00000400000000000000" pitchFamily="2" charset="-78"/>
              </a:rPr>
              <a:t>فروغ احمدی، بررسی عوامل بیماریزای ملخ بال کوتاه ایرانی در استان کهگیلویه و بویراحمد؛ </a:t>
            </a:r>
            <a:r>
              <a:rPr lang="fa-IR">
                <a:cs typeface="B Zar" panose="00000400000000000000" pitchFamily="2" charset="-78"/>
              </a:rPr>
              <a:t>۲ </a:t>
            </a:r>
            <a:r>
              <a:rPr lang="ar-SA">
                <a:cs typeface="B Zar" panose="00000400000000000000" pitchFamily="2" charset="-78"/>
              </a:rPr>
              <a:t>- رسول علی اشرافی پور، بررسی و تعیین مناسب ترین ابعاد شبکه آماربرداری و سطح قطعه نمونه در جنگل های بلوط ممرزستان (منطقه لوه)؛ </a:t>
            </a:r>
            <a:endParaRPr lang="en-US" smtClean="0">
              <a:cs typeface="B Zar" panose="00000400000000000000" pitchFamily="2" charset="-78"/>
            </a:endParaRPr>
          </a:p>
          <a:p>
            <a:pPr marL="0" indent="0" rtl="0">
              <a:buNone/>
            </a:pPr>
            <a:r>
              <a:rPr lang="ar-SA" smtClean="0">
                <a:cs typeface="B Zar" panose="00000400000000000000" pitchFamily="2" charset="-78"/>
              </a:rPr>
              <a:t>٣- </a:t>
            </a:r>
            <a:r>
              <a:rPr lang="ar-SA">
                <a:cs typeface="B Zar" panose="00000400000000000000" pitchFamily="2" charset="-78"/>
              </a:rPr>
              <a:t>على محمد پورعسکری، تعیین بهترین تراکم کا م کشت بذر گونه های افرا (پلت) و بلوط (بلند </a:t>
            </a:r>
            <a:r>
              <a:rPr lang="ar-SA" smtClean="0">
                <a:cs typeface="B Zar" panose="00000400000000000000" pitchFamily="2" charset="-78"/>
              </a:rPr>
              <a:t>مازو</a:t>
            </a:r>
            <a:endParaRPr lang="en-US" smtClean="0">
              <a:cs typeface="B Zar" panose="00000400000000000000" pitchFamily="2" charset="-78"/>
            </a:endParaRPr>
          </a:p>
          <a:p>
            <a:pPr marL="0" indent="0" rtl="0">
              <a:buNone/>
            </a:pPr>
            <a:r>
              <a:rPr lang="en-US" smtClean="0">
                <a:cs typeface="B Zar" panose="00000400000000000000" pitchFamily="2" charset="-78"/>
              </a:rPr>
              <a:t>4- </a:t>
            </a:r>
            <a:r>
              <a:rPr lang="fa-IR" smtClean="0">
                <a:cs typeface="B Zar" panose="00000400000000000000" pitchFamily="2" charset="-78"/>
              </a:rPr>
              <a:t>4- جوا</a:t>
            </a:r>
            <a:r>
              <a:rPr lang="ar-SA" smtClean="0">
                <a:cs typeface="B Zar" panose="00000400000000000000" pitchFamily="2" charset="-78"/>
              </a:rPr>
              <a:t>د </a:t>
            </a:r>
            <a:r>
              <a:rPr lang="ar-SA">
                <a:cs typeface="B Zar" panose="00000400000000000000" pitchFamily="2" charset="-78"/>
              </a:rPr>
              <a:t>ترکمن، آنالیز مواد استخراجی پوست پنج گونه از درختان پهن برگ ایرانی</a:t>
            </a:r>
            <a:r>
              <a:rPr lang="ar-SA" smtClean="0">
                <a:cs typeface="B Zar" panose="00000400000000000000" pitchFamily="2" charset="-78"/>
              </a:rPr>
              <a:t>؛ </a:t>
            </a:r>
            <a:r>
              <a:rPr lang="fa-IR" smtClean="0">
                <a:cs typeface="B Zar" panose="00000400000000000000" pitchFamily="2" charset="-78"/>
              </a:rPr>
              <a:t>4</a:t>
            </a:r>
            <a:endParaRPr lang="fa-IR">
              <a:cs typeface="B Zar" panose="00000400000000000000" pitchFamily="2" charset="-78"/>
            </a:endParaRPr>
          </a:p>
        </p:txBody>
      </p:sp>
    </p:spTree>
    <p:extLst>
      <p:ext uri="{BB962C8B-B14F-4D97-AF65-F5344CB8AC3E}">
        <p14:creationId xmlns:p14="http://schemas.microsoft.com/office/powerpoint/2010/main" val="2444819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a:cs typeface="B Zar" panose="00000400000000000000" pitchFamily="2" charset="-78"/>
              </a:rPr>
              <a:t> </a:t>
            </a:r>
            <a:r>
              <a:rPr lang="fa-IR">
                <a:cs typeface="B Zar" panose="00000400000000000000" pitchFamily="2" charset="-78"/>
              </a:rPr>
              <a:t>۵- </a:t>
            </a:r>
            <a:r>
              <a:rPr lang="ar-SA">
                <a:cs typeface="B Zar" panose="00000400000000000000" pitchFamily="2" charset="-78"/>
              </a:rPr>
              <a:t>محمد حسین توکل کاربرد عکس های هوایی به منظور بررسی های کمی در جنگل های غرب ایران (منطقه نوژیان</a:t>
            </a:r>
            <a:r>
              <a:rPr lang="ar-SA">
                <a:cs typeface="B Zar" panose="00000400000000000000" pitchFamily="2" charset="-78"/>
              </a:rPr>
              <a:t>)؛ </a:t>
            </a:r>
            <a:endParaRPr lang="en-US" smtClean="0">
              <a:cs typeface="B Zar" panose="00000400000000000000" pitchFamily="2" charset="-78"/>
            </a:endParaRPr>
          </a:p>
          <a:p>
            <a:r>
              <a:rPr lang="fa-IR" smtClean="0">
                <a:cs typeface="B Zar" panose="00000400000000000000" pitchFamily="2" charset="-78"/>
              </a:rPr>
              <a:t>۶-</a:t>
            </a:r>
            <a:r>
              <a:rPr lang="ar-SA" smtClean="0">
                <a:cs typeface="B Zar" panose="00000400000000000000" pitchFamily="2" charset="-78"/>
              </a:rPr>
              <a:t> </a:t>
            </a:r>
            <a:r>
              <a:rPr lang="ar-SA">
                <a:cs typeface="B Zar" panose="00000400000000000000" pitchFamily="2" charset="-78"/>
              </a:rPr>
              <a:t>اصغر حج گزار، تأثیر باکتری برلینر </a:t>
            </a:r>
            <a:r>
              <a:rPr lang="fa-IR">
                <a:cs typeface="B Zar" panose="00000400000000000000" pitchFamily="2" charset="-78"/>
              </a:rPr>
              <a:t>. </a:t>
            </a:r>
            <a:r>
              <a:rPr lang="ar-SA">
                <a:cs typeface="B Zar" panose="00000400000000000000" pitchFamily="2" charset="-78"/>
              </a:rPr>
              <a:t>بر روی جوانه خوار بلوط و مقایسه آن با سموم شیمیایی؛ </a:t>
            </a:r>
            <a:r>
              <a:rPr lang="fa-IR">
                <a:cs typeface="B Zar" panose="00000400000000000000" pitchFamily="2" charset="-78"/>
              </a:rPr>
              <a:t>۷-</a:t>
            </a:r>
            <a:r>
              <a:rPr lang="ar-SA">
                <a:cs typeface="B Zar" panose="00000400000000000000" pitchFamily="2" charset="-78"/>
              </a:rPr>
              <a:t> علی اصغر دردایی، بررسی تأثیر لپیون و دیمیلین بر روی لاروهای دم قهوه ای بلوط ... در شرایط گلخانه </a:t>
            </a:r>
            <a:r>
              <a:rPr lang="ar-SA">
                <a:cs typeface="B Zar" panose="00000400000000000000" pitchFamily="2" charset="-78"/>
              </a:rPr>
              <a:t>ای</a:t>
            </a:r>
            <a:r>
              <a:rPr lang="fa-IR" smtClean="0">
                <a:cs typeface="B Zar" panose="00000400000000000000" pitchFamily="2" charset="-78"/>
              </a:rPr>
              <a:t>.</a:t>
            </a:r>
          </a:p>
          <a:p>
            <a:r>
              <a:rPr lang="fa-IR" smtClean="0">
                <a:cs typeface="B Zar" panose="00000400000000000000" pitchFamily="2" charset="-78"/>
              </a:rPr>
              <a:t> </a:t>
            </a:r>
            <a:r>
              <a:rPr lang="fa-IR">
                <a:cs typeface="B Zar" panose="00000400000000000000" pitchFamily="2" charset="-78"/>
              </a:rPr>
              <a:t>8-</a:t>
            </a:r>
            <a:r>
              <a:rPr lang="ar-SA">
                <a:cs typeface="B Zar" panose="00000400000000000000" pitchFamily="2" charset="-78"/>
              </a:rPr>
              <a:t> داود درگاهی بررسی خصوصیات مورفولوژیک و جنگارتفاعات مختلف (جنگل های منطقه گرگان)؛ </a:t>
            </a:r>
            <a:endParaRPr lang="fa-IR"/>
          </a:p>
        </p:txBody>
      </p:sp>
    </p:spTree>
    <p:extLst>
      <p:ext uri="{BB962C8B-B14F-4D97-AF65-F5344CB8AC3E}">
        <p14:creationId xmlns:p14="http://schemas.microsoft.com/office/powerpoint/2010/main" val="536951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cs typeface="B Zar" panose="00000400000000000000" pitchFamily="2" charset="-78"/>
              </a:rPr>
              <a:t>۹- </a:t>
            </a:r>
            <a:r>
              <a:rPr lang="ar-SA">
                <a:cs typeface="B Zar" panose="00000400000000000000" pitchFamily="2" charset="-78"/>
              </a:rPr>
              <a:t> حبیب دهقان منشادی امکان افزایش عمر مفید تراورس های راه آهن جمهوری اسلامی ایران؛ </a:t>
            </a:r>
            <a:r>
              <a:rPr lang="fa-IR">
                <a:cs typeface="B Zar" panose="00000400000000000000" pitchFamily="2" charset="-78"/>
              </a:rPr>
              <a:t>۱۰- </a:t>
            </a:r>
            <a:r>
              <a:rPr lang="ar-SA">
                <a:cs typeface="B Zar" panose="00000400000000000000" pitchFamily="2" charset="-78"/>
              </a:rPr>
              <a:t>غلامرضا عرفانیان بررسی امکان تکثیر و رویش (قلمه) سه گونه درختان جنگلی افرا پلت - نمدار - بلوط بلند مازوی جنگل های زرین علی آباد کتول</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a:cs typeface="B Zar" panose="00000400000000000000" pitchFamily="2" charset="-78"/>
              </a:rPr>
              <a:t>۱۱ </a:t>
            </a:r>
            <a:r>
              <a:rPr lang="ar-SA">
                <a:cs typeface="B Zar" panose="00000400000000000000" pitchFamily="2" charset="-78"/>
              </a:rPr>
              <a:t>- علیرضا عشوری، دومین برنامه خشک کردن چوب بلوط (به ضخامت </a:t>
            </a:r>
            <a:r>
              <a:rPr lang="fa-IR">
                <a:cs typeface="B Zar" panose="00000400000000000000" pitchFamily="2" charset="-78"/>
              </a:rPr>
              <a:t>۲۵</a:t>
            </a:r>
            <a:r>
              <a:rPr lang="ar-SA">
                <a:cs typeface="B Zar" panose="00000400000000000000" pitchFamily="2" charset="-78"/>
              </a:rPr>
              <a:t> میلی متر)؛ اصغر فلاح، مقایسه نمونه برداری با قطعات نمونه دارای مساحت ثابت و قطعات نمونه دارای مساحت متغیر (رلا سکوب) در جنگل های بلوط شمال (لوه گرگان؛ خدیجه کیارستمی تانن ها در کشت بافت و گیاه بلوط)؛ </a:t>
            </a:r>
            <a:endParaRPr lang="fa-IR">
              <a:cs typeface="B Zar" panose="00000400000000000000" pitchFamily="2" charset="-78"/>
            </a:endParaRPr>
          </a:p>
        </p:txBody>
      </p:sp>
    </p:spTree>
    <p:extLst>
      <p:ext uri="{BB962C8B-B14F-4D97-AF65-F5344CB8AC3E}">
        <p14:creationId xmlns:p14="http://schemas.microsoft.com/office/powerpoint/2010/main" val="1365406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a:bodyPr>
          <a:lstStyle/>
          <a:p>
            <a:r>
              <a:rPr lang="fa-IR" smtClean="0">
                <a:cs typeface="B Zar" panose="00000400000000000000" pitchFamily="2" charset="-78"/>
              </a:rPr>
              <a:t>۱۲ - </a:t>
            </a:r>
            <a:r>
              <a:rPr lang="ar-SA" smtClean="0">
                <a:cs typeface="B Zar" panose="00000400000000000000" pitchFamily="2" charset="-78"/>
              </a:rPr>
              <a:t>محمود متوسلیان اندازه گیری مواد مغز دانه بلوط و بررسی ارزش غذایی و دارویی</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smtClean="0">
                <a:cs typeface="B Zar" panose="00000400000000000000" pitchFamily="2" charset="-78"/>
              </a:rPr>
              <a:t>۱۳- </a:t>
            </a:r>
            <a:r>
              <a:rPr lang="ar-SA" smtClean="0">
                <a:cs typeface="B Zar" panose="00000400000000000000" pitchFamily="2" charset="-78"/>
              </a:rPr>
              <a:t>ناصر مهاجر، بررسی وضعیت حیات طبیعی بلوط بلند مازو در طرح جنگل داری لوه</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smtClean="0">
                <a:cs typeface="B Zar" panose="00000400000000000000" pitchFamily="2" charset="-78"/>
              </a:rPr>
              <a:t>۱۴ </a:t>
            </a:r>
            <a:r>
              <a:rPr lang="ar-SA" smtClean="0">
                <a:cs typeface="B Zar" panose="00000400000000000000" pitchFamily="2" charset="-78"/>
              </a:rPr>
              <a:t>- رضا موسوی، بررسی و تعیین قطر و سن بهره برداری اقتصادی بلوط (بلند مازو) طرح جنگل داری؛ </a:t>
            </a:r>
            <a:endParaRPr lang="fa-IR" smtClean="0">
              <a:cs typeface="B Zar" panose="00000400000000000000" pitchFamily="2" charset="-78"/>
            </a:endParaRPr>
          </a:p>
          <a:p>
            <a:r>
              <a:rPr lang="fa-IR" smtClean="0">
                <a:cs typeface="B Zar" panose="00000400000000000000" pitchFamily="2" charset="-78"/>
              </a:rPr>
              <a:t>15</a:t>
            </a:r>
            <a:r>
              <a:rPr lang="ar-SA" smtClean="0">
                <a:cs typeface="B Zar" panose="00000400000000000000" pitchFamily="2" charset="-78"/>
              </a:rPr>
              <a:t>- </a:t>
            </a:r>
            <a:r>
              <a:rPr lang="ar-SA" smtClean="0">
                <a:cs typeface="B Zar" panose="00000400000000000000" pitchFamily="2" charset="-78"/>
              </a:rPr>
              <a:t>حیدر میرزایی، تاج پوششی جنگل بر زیر اشکوب مرتعی در جنگل های بلوط غرب (کرمانشاه</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smtClean="0">
                <a:cs typeface="B Zar" panose="00000400000000000000" pitchFamily="2" charset="-78"/>
              </a:rPr>
              <a:t>۱۶ </a:t>
            </a:r>
            <a:r>
              <a:rPr lang="ar-SA" smtClean="0">
                <a:cs typeface="B Zar" panose="00000400000000000000" pitchFamily="2" charset="-78"/>
              </a:rPr>
              <a:t>- بابک نصرتی بررسی مقایسه ای کامپیوم بخش سالم با بخش سرطانی بلند مازو</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smtClean="0">
                <a:cs typeface="B Zar" panose="00000400000000000000" pitchFamily="2" charset="-78"/>
              </a:rPr>
              <a:t>۱۷- </a:t>
            </a:r>
            <a:r>
              <a:rPr lang="ar-SA" smtClean="0">
                <a:cs typeface="B Zar" panose="00000400000000000000" pitchFamily="2" charset="-78"/>
              </a:rPr>
              <a:t>مسعود یوسفی بررسی اثر تعرضات انسان و دام بر ساختار جنگل های بلوط یاسوج (منطقه پاتاوه). مطالعه حاضر علاوه بر بهره گیری از مطالعات فوق در زمینه هایی چون پراکندگی جمعیتی بلوط در دنیا و ایران گیاه شناسی بلوط، به بررسی دانش بومی استفاده از بلوط و انطباق آن با دانش نوین می پردازد.</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252109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شیوه </a:t>
            </a:r>
            <a:r>
              <a:rPr lang="ar-SA" b="1" smtClean="0">
                <a:solidFill>
                  <a:srgbClr val="FF0000"/>
                </a:solidFill>
                <a:cs typeface="B Zar" panose="00000400000000000000" pitchFamily="2" charset="-78"/>
              </a:rPr>
              <a:t>بررسی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تحقیق حاضر بخش عمده اطلاعات با استفاده از </a:t>
            </a:r>
            <a:r>
              <a:rPr lang="ar-SA" b="1">
                <a:solidFill>
                  <a:srgbClr val="FF0000"/>
                </a:solidFill>
                <a:cs typeface="B Zar" panose="00000400000000000000" pitchFamily="2" charset="-78"/>
              </a:rPr>
              <a:t>روش میدانی </a:t>
            </a:r>
            <a:r>
              <a:rPr lang="ar-SA">
                <a:cs typeface="B Zar" panose="00000400000000000000" pitchFamily="2" charset="-78"/>
              </a:rPr>
              <a:t>گردآوری شده است. </a:t>
            </a:r>
            <a:r>
              <a:rPr lang="ar-SA" smtClean="0">
                <a:cs typeface="B Zar" panose="00000400000000000000" pitchFamily="2" charset="-78"/>
              </a:rPr>
              <a:t>برای</a:t>
            </a:r>
            <a:r>
              <a:rPr lang="fa-IR" smtClean="0">
                <a:cs typeface="B Zar" panose="00000400000000000000" pitchFamily="2" charset="-78"/>
              </a:rPr>
              <a:t> </a:t>
            </a:r>
            <a:r>
              <a:rPr lang="ar-SA" smtClean="0">
                <a:cs typeface="B Zar" panose="00000400000000000000" pitchFamily="2" charset="-78"/>
              </a:rPr>
              <a:t>گردآوری </a:t>
            </a:r>
            <a:r>
              <a:rPr lang="ar-SA">
                <a:cs typeface="B Zar" panose="00000400000000000000" pitchFamily="2" charset="-78"/>
              </a:rPr>
              <a:t>این اطلاعات از تکنیک هایی چون مشاهده مشارکتی، مشاهده مستقیم و مصاحبه </a:t>
            </a:r>
            <a:r>
              <a:rPr lang="ar-SA" smtClean="0">
                <a:cs typeface="B Zar" panose="00000400000000000000" pitchFamily="2" charset="-78"/>
              </a:rPr>
              <a:t>باز</a:t>
            </a:r>
            <a:r>
              <a:rPr lang="fa-IR" smtClean="0">
                <a:cs typeface="B Zar" panose="00000400000000000000" pitchFamily="2" charset="-78"/>
              </a:rPr>
              <a:t> </a:t>
            </a:r>
            <a:r>
              <a:rPr lang="ar-SA" smtClean="0">
                <a:cs typeface="B Zar" panose="00000400000000000000" pitchFamily="2" charset="-78"/>
              </a:rPr>
              <a:t>استفاده </a:t>
            </a:r>
            <a:r>
              <a:rPr lang="ar-SA">
                <a:cs typeface="B Zar" panose="00000400000000000000" pitchFamily="2" charset="-78"/>
              </a:rPr>
              <a:t>شده است. همچنین در این تحقیق در جمع آوری بعضی اطلاعات از روش اسنادی بهره برداری شده است</a:t>
            </a:r>
            <a:r>
              <a:rPr lang="ar-SA" smtClean="0">
                <a:cs typeface="B Zar" panose="00000400000000000000" pitchFamily="2" charset="-78"/>
              </a:rPr>
              <a:t>.</a:t>
            </a:r>
            <a:endParaRPr lang="fa-IR" smtClean="0">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547446" y="4065563"/>
            <a:ext cx="2039815"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مشاهده مشارکتی</a:t>
            </a:r>
            <a:endParaRPr lang="fa-IR" sz="2000" b="1">
              <a:solidFill>
                <a:srgbClr val="FF0000"/>
              </a:solidFill>
            </a:endParaRPr>
          </a:p>
        </p:txBody>
      </p:sp>
      <p:sp>
        <p:nvSpPr>
          <p:cNvPr id="5" name="Flowchart: Connector 4"/>
          <p:cNvSpPr/>
          <p:nvPr/>
        </p:nvSpPr>
        <p:spPr>
          <a:xfrm>
            <a:off x="4895556" y="3910818"/>
            <a:ext cx="1786597" cy="135049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a:solidFill>
                  <a:srgbClr val="FF0000"/>
                </a:solidFill>
                <a:cs typeface="B Zar" panose="00000400000000000000" pitchFamily="2" charset="-78"/>
              </a:rPr>
              <a:t>مشاهده مستقیم</a:t>
            </a:r>
            <a:endParaRPr lang="fa-IR" b="1">
              <a:solidFill>
                <a:srgbClr val="FF0000"/>
              </a:solidFill>
            </a:endParaRPr>
          </a:p>
        </p:txBody>
      </p:sp>
      <p:sp>
        <p:nvSpPr>
          <p:cNvPr id="6" name="Flowchart: Decision 5"/>
          <p:cNvSpPr/>
          <p:nvPr/>
        </p:nvSpPr>
        <p:spPr>
          <a:xfrm>
            <a:off x="7821637" y="3868615"/>
            <a:ext cx="2715065" cy="1392702"/>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a:solidFill>
                  <a:srgbClr val="FF0000"/>
                </a:solidFill>
                <a:cs typeface="B Zar" panose="00000400000000000000" pitchFamily="2" charset="-78"/>
              </a:rPr>
              <a:t>مصاحبه باز</a:t>
            </a:r>
            <a:endParaRPr lang="fa-IR" sz="2400">
              <a:solidFill>
                <a:srgbClr val="FF0000"/>
              </a:solidFill>
            </a:endParaRPr>
          </a:p>
        </p:txBody>
      </p:sp>
    </p:spTree>
    <p:extLst>
      <p:ext uri="{BB962C8B-B14F-4D97-AF65-F5344CB8AC3E}">
        <p14:creationId xmlns:p14="http://schemas.microsoft.com/office/powerpoint/2010/main" val="4105385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جامعه آماری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smtClean="0">
                <a:cs typeface="B Zar" panose="00000400000000000000" pitchFamily="2" charset="-78"/>
              </a:rPr>
              <a:t>در </a:t>
            </a:r>
            <a:r>
              <a:rPr lang="ar-SA">
                <a:cs typeface="B Zar" panose="00000400000000000000" pitchFamily="2" charset="-78"/>
              </a:rPr>
              <a:t>این تحقیق جامعه آماری شهرستان ممسنی از توابع استان فارس می باشد که در مورد آن در سطور آینده توضیح داده خواهد شد</a:t>
            </a:r>
            <a:r>
              <a:rPr lang="ar-SA" smtClean="0">
                <a:cs typeface="B Zar" panose="00000400000000000000" pitchFamily="2" charset="-78"/>
              </a:rPr>
              <a:t>.</a:t>
            </a:r>
            <a:endParaRPr lang="fa-IR" smtClean="0">
              <a:cs typeface="B Zar" panose="00000400000000000000" pitchFamily="2" charset="-78"/>
            </a:endParaRPr>
          </a:p>
          <a:p>
            <a:endParaRPr lang="en-US">
              <a:cs typeface="B Zar" panose="00000400000000000000" pitchFamily="2" charset="-78"/>
            </a:endParaRPr>
          </a:p>
        </p:txBody>
      </p:sp>
    </p:spTree>
    <p:extLst>
      <p:ext uri="{BB962C8B-B14F-4D97-AF65-F5344CB8AC3E}">
        <p14:creationId xmlns:p14="http://schemas.microsoft.com/office/powerpoint/2010/main" val="581666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این مقاله سعی دارد تا یک جنبه از دانش بومی را در شهرستان ممسنی بررسی کند. این مقاله</a:t>
            </a:r>
            <a:r>
              <a:rPr lang="ar-SA" b="1" smtClean="0">
                <a:cs typeface="B Zar" panose="00000400000000000000" pitchFamily="2" charset="-78"/>
              </a:rPr>
              <a:t> </a:t>
            </a:r>
            <a:r>
              <a:rPr lang="ar-SA" smtClean="0">
                <a:cs typeface="B Zar" panose="00000400000000000000" pitchFamily="2" charset="-78"/>
              </a:rPr>
              <a:t> ضمن برشمردن انواع بلوط، پراکندگی جغرافیایی و بررسی آن از نظر گیاه شناسی به اهمیت و ابعاد مختلف کاربرد بلوط ایرانی در دانش بومی مردم ممسنی می پردازد. این مقاله نشان می دهد که از اجزای مختلف بلوط مانند جفت پوست مغز و برگ در دانش بومی مردم استفاده های فراوان می شود</a:t>
            </a:r>
            <a:endParaRPr lang="fa-IR">
              <a:cs typeface="B Zar" panose="00000400000000000000" pitchFamily="2" charset="-78"/>
            </a:endParaRPr>
          </a:p>
        </p:txBody>
      </p:sp>
      <p:sp>
        <p:nvSpPr>
          <p:cNvPr id="4" name="Flowchart: Connector 3"/>
          <p:cNvSpPr/>
          <p:nvPr/>
        </p:nvSpPr>
        <p:spPr>
          <a:xfrm>
            <a:off x="7538184" y="3713661"/>
            <a:ext cx="2033516" cy="143301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smtClean="0">
                <a:solidFill>
                  <a:srgbClr val="FF0000"/>
                </a:solidFill>
                <a:cs typeface="B Zar" panose="00000400000000000000" pitchFamily="2" charset="-78"/>
              </a:rPr>
              <a:t>دانش بومی</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961239" y="3624547"/>
            <a:ext cx="5749050" cy="2754015"/>
          </a:xfrm>
          <a:prstGeom prst="rect">
            <a:avLst/>
          </a:prstGeom>
        </p:spPr>
      </p:pic>
      <p:sp>
        <p:nvSpPr>
          <p:cNvPr id="6" name="Flowchart: Terminator 5"/>
          <p:cNvSpPr/>
          <p:nvPr/>
        </p:nvSpPr>
        <p:spPr>
          <a:xfrm>
            <a:off x="7104185" y="5401994"/>
            <a:ext cx="3024553" cy="958817"/>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پراکندگی جغرافیایی</a:t>
            </a:r>
            <a:endParaRPr lang="fa-IR" sz="2000" b="1">
              <a:solidFill>
                <a:srgbClr val="FF0000"/>
              </a:solidFill>
            </a:endParaRPr>
          </a:p>
        </p:txBody>
      </p:sp>
    </p:spTree>
    <p:extLst>
      <p:ext uri="{BB962C8B-B14F-4D97-AF65-F5344CB8AC3E}">
        <p14:creationId xmlns:p14="http://schemas.microsoft.com/office/powerpoint/2010/main" val="2230711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cs typeface="B Zar" panose="00000400000000000000" pitchFamily="2" charset="-78"/>
              </a:rPr>
              <a:t>شناخت بلوط (بلوط </a:t>
            </a:r>
            <a:r>
              <a:rPr lang="ar-SA" b="1">
                <a:cs typeface="B Zar" panose="00000400000000000000" pitchFamily="2" charset="-78"/>
              </a:rPr>
              <a:t>شناسی</a:t>
            </a:r>
            <a:r>
              <a:rPr lang="ar-SA" b="1" smtClean="0">
                <a:cs typeface="B Zar" panose="00000400000000000000" pitchFamily="2" charset="-78"/>
              </a:rPr>
              <a:t>)</a:t>
            </a:r>
            <a:endParaRPr lang="fa-IR"/>
          </a:p>
        </p:txBody>
      </p:sp>
      <p:sp>
        <p:nvSpPr>
          <p:cNvPr id="3" name="Content Placeholder 2"/>
          <p:cNvSpPr>
            <a:spLocks noGrp="1"/>
          </p:cNvSpPr>
          <p:nvPr>
            <p:ph idx="1"/>
          </p:nvPr>
        </p:nvSpPr>
        <p:spPr/>
        <p:txBody>
          <a:bodyPr/>
          <a:lstStyle/>
          <a:p>
            <a:pPr algn="ctr"/>
            <a:r>
              <a:rPr lang="ar-SA" smtClean="0">
                <a:cs typeface="B Zar" panose="00000400000000000000" pitchFamily="2" charset="-78"/>
              </a:rPr>
              <a:t>به </a:t>
            </a:r>
            <a:r>
              <a:rPr lang="ar-SA">
                <a:cs typeface="B Zar" panose="00000400000000000000" pitchFamily="2" charset="-78"/>
              </a:rPr>
              <a:t>طور کلی، بلوط به سه دسته تقسیم می شود که شرح هر کدام در زیر می آید:</a:t>
            </a:r>
            <a:endParaRPr lang="en-US">
              <a:cs typeface="B Zar" panose="00000400000000000000" pitchFamily="2" charset="-78"/>
            </a:endParaRPr>
          </a:p>
          <a:p>
            <a:r>
              <a:rPr lang="ar-SA">
                <a:cs typeface="B Zar" panose="00000400000000000000" pitchFamily="2" charset="-78"/>
              </a:rPr>
              <a:t> </a:t>
            </a:r>
            <a:endParaRPr lang="fa-IR"/>
          </a:p>
        </p:txBody>
      </p:sp>
    </p:spTree>
    <p:extLst>
      <p:ext uri="{BB962C8B-B14F-4D97-AF65-F5344CB8AC3E}">
        <p14:creationId xmlns:p14="http://schemas.microsoft.com/office/powerpoint/2010/main" val="4211623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b="1">
                <a:solidFill>
                  <a:srgbClr val="FF0000"/>
                </a:solidFill>
                <a:cs typeface="B Zar" panose="00000400000000000000" pitchFamily="2" charset="-78"/>
              </a:rPr>
              <a:t>بلند مازو (دار مازو): </a:t>
            </a:r>
            <a:r>
              <a:rPr lang="ar-SA">
                <a:cs typeface="B Zar" panose="00000400000000000000" pitchFamily="2" charset="-78"/>
              </a:rPr>
              <a:t>این درخت در جنگل ها به شکل گروهی است و تا </a:t>
            </a:r>
            <a:r>
              <a:rPr lang="fa-IR">
                <a:cs typeface="B Zar" panose="00000400000000000000" pitchFamily="2" charset="-78"/>
              </a:rPr>
              <a:t>۱۰۰۰</a:t>
            </a:r>
            <a:r>
              <a:rPr lang="ar-SA">
                <a:cs typeface="B Zar" panose="00000400000000000000" pitchFamily="2" charset="-78"/>
              </a:rPr>
              <a:t> متر از سطح دریا می روید، درختی است تنومند که ارتفاع آن به </a:t>
            </a:r>
            <a:r>
              <a:rPr lang="fa-IR">
                <a:cs typeface="B Zar" panose="00000400000000000000" pitchFamily="2" charset="-78"/>
              </a:rPr>
              <a:t>۴۰</a:t>
            </a:r>
            <a:r>
              <a:rPr lang="ar-SA">
                <a:cs typeface="B Zar" panose="00000400000000000000" pitchFamily="2" charset="-78"/>
              </a:rPr>
              <a:t> متر و قطر آن به </a:t>
            </a:r>
            <a:r>
              <a:rPr lang="fa-IR">
                <a:cs typeface="B Zar" panose="00000400000000000000" pitchFamily="2" charset="-78"/>
              </a:rPr>
              <a:t>۳</a:t>
            </a:r>
            <a:r>
              <a:rPr lang="ar-SA">
                <a:cs typeface="B Zar" panose="00000400000000000000" pitchFamily="2" charset="-78"/>
              </a:rPr>
              <a:t> متر می رسد (ثابتی، </a:t>
            </a:r>
            <a:r>
              <a:rPr lang="fa-IR">
                <a:cs typeface="B Zar" panose="00000400000000000000" pitchFamily="2" charset="-78"/>
              </a:rPr>
              <a:t>۱۳۴۶ : ۱۱۳) «</a:t>
            </a:r>
            <a:r>
              <a:rPr lang="ar-SA">
                <a:cs typeface="B Zar" panose="00000400000000000000" pitchFamily="2" charset="-78"/>
              </a:rPr>
              <a:t>میوه بلند مازو درشت بیضوی و به شکل کشیده است و در داخل پیاله ای سخت و استخوانی قرار گرفته است» (همان: </a:t>
            </a:r>
            <a:r>
              <a:rPr lang="fa-IR">
                <a:cs typeface="B Zar" panose="00000400000000000000" pitchFamily="2" charset="-78"/>
              </a:rPr>
              <a:t>۱۱۴) </a:t>
            </a:r>
            <a:endParaRPr lang="en-US">
              <a:cs typeface="B Zar" panose="00000400000000000000" pitchFamily="2" charset="-78"/>
            </a:endParaRPr>
          </a:p>
          <a:p>
            <a:endParaRPr lang="fa-IR"/>
          </a:p>
        </p:txBody>
      </p:sp>
    </p:spTree>
    <p:extLst>
      <p:ext uri="{BB962C8B-B14F-4D97-AF65-F5344CB8AC3E}">
        <p14:creationId xmlns:p14="http://schemas.microsoft.com/office/powerpoint/2010/main" val="3787719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شاه بلوط : </a:t>
            </a:r>
            <a:r>
              <a:rPr lang="ar-SA">
                <a:cs typeface="B Zar" panose="00000400000000000000" pitchFamily="2" charset="-78"/>
              </a:rPr>
              <a:t>درختی است با ریشه ای عمودی و عمیق و ساقه ای بلند و برگ های پهن و در حاشیه دندانه دار و دارای گوشوارک است. گل ها تک جنسی بوده و در گل آذین دم گربه ای مجتمع می شوند. گل های نر در سنبله های دم گربه ای کوتاهی جمع می شوند که گاه پایین آن ها سنبله های دم گربه ای کوچک دیگری همراه با گل های نر و ماده دیده می شوند.</a:t>
            </a:r>
            <a:endParaRPr lang="en-US">
              <a:cs typeface="B Zar" panose="00000400000000000000" pitchFamily="2" charset="-78"/>
            </a:endParaRPr>
          </a:p>
          <a:p>
            <a:endParaRPr lang="fa-IR"/>
          </a:p>
        </p:txBody>
      </p:sp>
    </p:spTree>
    <p:extLst>
      <p:ext uri="{BB962C8B-B14F-4D97-AF65-F5344CB8AC3E}">
        <p14:creationId xmlns:p14="http://schemas.microsoft.com/office/powerpoint/2010/main" val="3286783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 شاه بلوط را به</a:t>
            </a:r>
            <a:r>
              <a:rPr lang="ar-SA" sz="3200" b="1">
                <a:solidFill>
                  <a:srgbClr val="FF0000"/>
                </a:solidFill>
                <a:cs typeface="B Zar" panose="00000400000000000000" pitchFamily="2" charset="-78"/>
              </a:rPr>
              <a:t> </a:t>
            </a:r>
            <a:r>
              <a:rPr lang="fa-IR" sz="3200" b="1">
                <a:solidFill>
                  <a:srgbClr val="FF0000"/>
                </a:solidFill>
                <a:cs typeface="B Zar" panose="00000400000000000000" pitchFamily="2" charset="-78"/>
              </a:rPr>
              <a:t>۴</a:t>
            </a:r>
            <a:r>
              <a:rPr lang="ar-SA" sz="3200" b="1">
                <a:solidFill>
                  <a:srgbClr val="FF0000"/>
                </a:solidFill>
                <a:cs typeface="B Zar" panose="00000400000000000000" pitchFamily="2" charset="-78"/>
              </a:rPr>
              <a:t> </a:t>
            </a:r>
            <a:r>
              <a:rPr lang="ar-SA">
                <a:cs typeface="B Zar" panose="00000400000000000000" pitchFamily="2" charset="-78"/>
              </a:rPr>
              <a:t>دسته تقسیم کرده اند که عبارتند از شاه بلوط آمریکایی، شاه بلوط چینی، شاه بلوط شیرین یا اروپایی، شاه بلوط ژاپنی</a:t>
            </a:r>
            <a:r>
              <a:rPr lang="en-US">
                <a:cs typeface="B Zar" panose="00000400000000000000" pitchFamily="2" charset="-78"/>
              </a:rPr>
              <a:t>.</a:t>
            </a:r>
          </a:p>
          <a:p>
            <a:r>
              <a:rPr lang="en-US">
                <a:cs typeface="B Zar" panose="00000400000000000000" pitchFamily="2" charset="-78"/>
              </a:rPr>
              <a:t>- Castanea moliissma</a:t>
            </a:r>
          </a:p>
          <a:p>
            <a:r>
              <a:rPr lang="en-US">
                <a:cs typeface="B Zar" panose="00000400000000000000" pitchFamily="2" charset="-78"/>
              </a:rPr>
              <a:t>- Castanea Creanat</a:t>
            </a:r>
          </a:p>
          <a:p>
            <a:r>
              <a:rPr lang="fa-IR">
                <a:cs typeface="B Zar" panose="00000400000000000000" pitchFamily="2" charset="-78"/>
              </a:rPr>
              <a:t>-</a:t>
            </a:r>
            <a:r>
              <a:rPr lang="en-US">
                <a:cs typeface="B Zar" panose="00000400000000000000" pitchFamily="2" charset="-78"/>
              </a:rPr>
              <a:t> Castanea deden tata </a:t>
            </a:r>
          </a:p>
          <a:p>
            <a:r>
              <a:rPr lang="fa-IR">
                <a:cs typeface="B Zar" panose="00000400000000000000" pitchFamily="2" charset="-78"/>
              </a:rPr>
              <a:t>-</a:t>
            </a:r>
            <a:r>
              <a:rPr lang="en-US">
                <a:cs typeface="B Zar" panose="00000400000000000000" pitchFamily="2" charset="-78"/>
              </a:rPr>
              <a:t> Castanea moliissma</a:t>
            </a:r>
          </a:p>
          <a:p>
            <a:endParaRPr lang="fa-IR">
              <a:cs typeface="B Zar" panose="00000400000000000000" pitchFamily="2" charset="-78"/>
            </a:endParaRPr>
          </a:p>
        </p:txBody>
      </p:sp>
    </p:spTree>
    <p:extLst>
      <p:ext uri="{BB962C8B-B14F-4D97-AF65-F5344CB8AC3E}">
        <p14:creationId xmlns:p14="http://schemas.microsoft.com/office/powerpoint/2010/main" val="1919124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بلوط ایرانی</a:t>
            </a:r>
            <a:r>
              <a:rPr lang="ar-SA" smtClean="0">
                <a:solidFill>
                  <a:srgbClr val="FF0000"/>
                </a:solidFill>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این </a:t>
            </a:r>
            <a:r>
              <a:rPr lang="ar-SA">
                <a:cs typeface="B Zar" panose="00000400000000000000" pitchFamily="2" charset="-78"/>
              </a:rPr>
              <a:t>درخت معمولاً به طور طبیعی و خود رو در جنگل های معتدل کوهستانی تحت تأثیر آب و هوای مدیترانه ای می روید برگ و شاخه های کرک دار دارد. از این رو برگ های آن خاکستری متمایل به سبز است دارای برگ های چرمی بود و شکل برگ ها تخم مرغی و دارای قاعده ای قلبی شکل هستند بلوط ایرانی یک پایه دارای گل های نر و ماده است که از هم جدا هستند و بر روی یک درخت قرار دارند و با ارتفاع بین </a:t>
            </a:r>
            <a:r>
              <a:rPr lang="fa-IR">
                <a:cs typeface="B Zar" panose="00000400000000000000" pitchFamily="2" charset="-78"/>
              </a:rPr>
              <a:t>۳-۴</a:t>
            </a:r>
            <a:r>
              <a:rPr lang="ar-SA">
                <a:cs typeface="B Zar" panose="00000400000000000000" pitchFamily="2" charset="-78"/>
              </a:rPr>
              <a:t> متر بارور شده و میوه می دهد. میوه اش بیضوی است و حدود </a:t>
            </a:r>
            <a:r>
              <a:rPr lang="fa-IR">
                <a:cs typeface="B Zar" panose="00000400000000000000" pitchFamily="2" charset="-78"/>
              </a:rPr>
              <a:t>۱۵</a:t>
            </a:r>
            <a:r>
              <a:rPr lang="ar-SA">
                <a:cs typeface="B Zar" panose="00000400000000000000" pitchFamily="2" charset="-78"/>
              </a:rPr>
              <a:t> تا </a:t>
            </a:r>
            <a:r>
              <a:rPr lang="fa-IR">
                <a:cs typeface="B Zar" panose="00000400000000000000" pitchFamily="2" charset="-78"/>
              </a:rPr>
              <a:t>۲۰</a:t>
            </a:r>
            <a:r>
              <a:rPr lang="ar-SA">
                <a:cs typeface="B Zar" panose="00000400000000000000" pitchFamily="2" charset="-78"/>
              </a:rPr>
              <a:t> گرم وزن دارد و به صورت کپسول در درون پیاله قرار دارد.</a:t>
            </a:r>
            <a:endParaRPr lang="en-US">
              <a:cs typeface="B Zar" panose="00000400000000000000" pitchFamily="2" charset="-78"/>
            </a:endParaRPr>
          </a:p>
        </p:txBody>
      </p:sp>
    </p:spTree>
    <p:extLst>
      <p:ext uri="{BB962C8B-B14F-4D97-AF65-F5344CB8AC3E}">
        <p14:creationId xmlns:p14="http://schemas.microsoft.com/office/powerpoint/2010/main" val="95873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این نوع بلوط عمری طولانی داشته و سازمان خواربار جهانی عمر آن ها را بین </a:t>
            </a:r>
            <a:r>
              <a:rPr lang="fa-IR">
                <a:cs typeface="B Zar" panose="00000400000000000000" pitchFamily="2" charset="-78"/>
              </a:rPr>
              <a:t>۷۰۰</a:t>
            </a:r>
            <a:r>
              <a:rPr lang="ar-SA">
                <a:cs typeface="B Zar" panose="00000400000000000000" pitchFamily="2" charset="-78"/>
              </a:rPr>
              <a:t> تا </a:t>
            </a:r>
            <a:r>
              <a:rPr lang="fa-IR">
                <a:cs typeface="B Zar" panose="00000400000000000000" pitchFamily="2" charset="-78"/>
              </a:rPr>
              <a:t>۱۰۰۰</a:t>
            </a:r>
            <a:r>
              <a:rPr lang="ar-SA">
                <a:cs typeface="B Zar" panose="00000400000000000000" pitchFamily="2" charset="-78"/>
              </a:rPr>
              <a:t> سال برآورد کرده است. بلوط مورد نظر در تحقیق حاضر همین نوع بلوط است.</a:t>
            </a:r>
            <a:endParaRPr lang="en-US">
              <a:cs typeface="B Zar" panose="00000400000000000000" pitchFamily="2" charset="-78"/>
            </a:endParaRPr>
          </a:p>
          <a:p>
            <a:pPr algn="just"/>
            <a:r>
              <a:rPr lang="ar-SA">
                <a:cs typeface="B Zar" panose="00000400000000000000" pitchFamily="2" charset="-78"/>
              </a:rPr>
              <a:t>میوه بلوط ایرانی از دو جزء پیاله و کپسول تشکیل شده و کپسول نیز دارای سه قسمت است. پوسته خارجی که دور کپسول را فرا گرفته است و حدود </a:t>
            </a:r>
            <a:r>
              <a:rPr lang="fa-IR">
                <a:cs typeface="B Zar" panose="00000400000000000000" pitchFamily="2" charset="-78"/>
              </a:rPr>
              <a:t>۷</a:t>
            </a:r>
            <a:r>
              <a:rPr lang="ar-SA">
                <a:cs typeface="B Zar" panose="00000400000000000000" pitchFamily="2" charset="-78"/>
              </a:rPr>
              <a:t> وزن میوه را به خود اختصاص می دهد جفت (تانن) پوست نازکی است که به دور مغز پیچیده است (دومین پوست دانه) و در منطقه مورد مطالعه </a:t>
            </a:r>
            <a:r>
              <a:rPr lang="fa-IR">
                <a:cs typeface="B Zar" panose="00000400000000000000" pitchFamily="2" charset="-78"/>
              </a:rPr>
              <a:t>۳٪</a:t>
            </a:r>
            <a:r>
              <a:rPr lang="ar-SA">
                <a:cs typeface="B Zar" panose="00000400000000000000" pitchFamily="2" charset="-78"/>
              </a:rPr>
              <a:t> میوه خشک را شامل می شود یعنی از هر یک کیلوگرم بلوط خشک </a:t>
            </a:r>
            <a:r>
              <a:rPr lang="fa-IR">
                <a:cs typeface="B Zar" panose="00000400000000000000" pitchFamily="2" charset="-78"/>
              </a:rPr>
              <a:t>۳۰</a:t>
            </a:r>
            <a:r>
              <a:rPr lang="ar-SA">
                <a:cs typeface="B Zar" panose="00000400000000000000" pitchFamily="2" charset="-78"/>
              </a:rPr>
              <a:t> گرم جفت (تانن) خشک به دست می آید مغز بلوط آخرین قشر دانه بلوط است. مغز زمانی که هنوز خشک نشده است نرم ،بوده ولی پس از خشک شدن سفت می شود. هرچه از زمان جمع آوری بلوط بگذرد به دلیل تبخیر آب درونی آن از وزن مغز کاسته می شود. چون ٪</a:t>
            </a:r>
            <a:r>
              <a:rPr lang="fa-IR">
                <a:cs typeface="B Zar" panose="00000400000000000000" pitchFamily="2" charset="-78"/>
              </a:rPr>
              <a:t>۴۰</a:t>
            </a:r>
            <a:r>
              <a:rPr lang="ar-SA">
                <a:cs typeface="B Zar" panose="00000400000000000000" pitchFamily="2" charset="-78"/>
              </a:rPr>
              <a:t> میوه کال بلوط را آب و املاح تشکیل می دهد. </a:t>
            </a:r>
            <a:endParaRPr lang="fa-IR" smtClean="0">
              <a:cs typeface="B Zar" panose="00000400000000000000" pitchFamily="2" charset="-78"/>
            </a:endParaRPr>
          </a:p>
          <a:p>
            <a:r>
              <a:rPr lang="fa-IR">
                <a:cs typeface="B Zar" panose="00000400000000000000" pitchFamily="2" charset="-78"/>
              </a:rPr>
              <a:t>- مصاحبه با کارشناسان اداره منابع طبیعی ممسنی در تاریخ 9/1/1383</a:t>
            </a:r>
            <a:endParaRPr lang="en-US">
              <a:cs typeface="B Zar" panose="00000400000000000000" pitchFamily="2" charset="-78"/>
            </a:endParaRPr>
          </a:p>
        </p:txBody>
      </p:sp>
    </p:spTree>
    <p:extLst>
      <p:ext uri="{BB962C8B-B14F-4D97-AF65-F5344CB8AC3E}">
        <p14:creationId xmlns:p14="http://schemas.microsoft.com/office/powerpoint/2010/main" val="2478294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پراکندگی جغرافیایی</a:t>
            </a:r>
            <a:r>
              <a:rPr lang="ar-SA">
                <a:solidFill>
                  <a:srgbClr val="FF0000"/>
                </a:solidFill>
                <a:cs typeface="B Zar" panose="00000400000000000000" pitchFamily="2" charset="-78"/>
              </a:rPr>
              <a:t> : </a:t>
            </a:r>
            <a:r>
              <a:rPr lang="ar-SA">
                <a:cs typeface="B Zar" panose="00000400000000000000" pitchFamily="2" charset="-78"/>
              </a:rPr>
              <a:t>درختان بلوط از لحاظ رشد تابع شرایط خاص آب و هوایی هستند. آب و هوای معتدل شمالی و آب و هوای کوهستانی معتدل برای رشد این گیاه مناسب است. از طرف دیگر، این درختان در ارتفاع </a:t>
            </a:r>
            <a:r>
              <a:rPr lang="fa-IR">
                <a:cs typeface="B Zar" panose="00000400000000000000" pitchFamily="2" charset="-78"/>
              </a:rPr>
              <a:t>۱۰۰۰</a:t>
            </a:r>
            <a:r>
              <a:rPr lang="ar-SA">
                <a:cs typeface="B Zar" panose="00000400000000000000" pitchFamily="2" charset="-78"/>
              </a:rPr>
              <a:t> تا </a:t>
            </a:r>
            <a:r>
              <a:rPr lang="fa-IR">
                <a:cs typeface="B Zar" panose="00000400000000000000" pitchFamily="2" charset="-78"/>
              </a:rPr>
              <a:t>۱۲۰۰</a:t>
            </a:r>
            <a:r>
              <a:rPr lang="ar-SA">
                <a:cs typeface="B Zar" panose="00000400000000000000" pitchFamily="2" charset="-78"/>
              </a:rPr>
              <a:t> متر از سطح دریا می رویند از این رو باید رویشگاه این گیاه را در جاهایی از جهان جست و جو کرد که دارای چنین شرایطی است بنابراین درخت بلوط در نقاطی از قاره های آسیا، اروپا و آمریکا که دارای شرایط فوق باشند میروید در ایران درخت بلند مازو و شاه بلوط در حاشیه کنار دریای خزر و درخت بلوط ایرانی نیز در غرب </a:t>
            </a:r>
            <a:r>
              <a:rPr lang="ar-SA">
                <a:cs typeface="B Zar" panose="00000400000000000000" pitchFamily="2" charset="-78"/>
              </a:rPr>
              <a:t>ایران از سردشت کردستان کرمانشاه ایلام، قسمتی از خوزستان لرستان، چهارمحال و بختیاری کهکیلویه و بویراحمد تا فارس (منطقه رویشی زاگرس) پراکنده شده اند</a:t>
            </a:r>
            <a:endParaRPr lang="fa-IR">
              <a:cs typeface="B Zar" panose="00000400000000000000" pitchFamily="2" charset="-78"/>
            </a:endParaRPr>
          </a:p>
        </p:txBody>
      </p:sp>
    </p:spTree>
    <p:extLst>
      <p:ext uri="{BB962C8B-B14F-4D97-AF65-F5344CB8AC3E}">
        <p14:creationId xmlns:p14="http://schemas.microsoft.com/office/powerpoint/2010/main" val="2174757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موقعیت ممسنی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707571" y="2130425"/>
            <a:ext cx="10515600" cy="4351338"/>
          </a:xfrm>
        </p:spPr>
        <p:txBody>
          <a:bodyPr>
            <a:normAutofit/>
          </a:bodyPr>
          <a:lstStyle/>
          <a:p>
            <a:pPr algn="just"/>
            <a:r>
              <a:rPr lang="ar-SA" smtClean="0">
                <a:cs typeface="B Zar" panose="00000400000000000000" pitchFamily="2" charset="-78"/>
              </a:rPr>
              <a:t>شهرستان </a:t>
            </a:r>
            <a:r>
              <a:rPr lang="ar-SA">
                <a:cs typeface="B Zar" panose="00000400000000000000" pitchFamily="2" charset="-78"/>
              </a:rPr>
              <a:t>ممسنی به مرکزیت شهر نورآباد با وسعت </a:t>
            </a:r>
            <a:r>
              <a:rPr lang="fa-IR">
                <a:cs typeface="B Zar" panose="00000400000000000000" pitchFamily="2" charset="-78"/>
              </a:rPr>
              <a:t>۶۸۷۶</a:t>
            </a:r>
            <a:r>
              <a:rPr lang="ar-SA">
                <a:cs typeface="B Zar" panose="00000400000000000000" pitchFamily="2" charset="-78"/>
              </a:rPr>
              <a:t> کیلومتر مربع (</a:t>
            </a:r>
            <a:r>
              <a:rPr lang="fa-IR">
                <a:cs typeface="B Zar" panose="00000400000000000000" pitchFamily="2" charset="-78"/>
              </a:rPr>
              <a:t>۵/۵</a:t>
            </a:r>
            <a:r>
              <a:rPr lang="ar-SA">
                <a:cs typeface="B Zar" panose="00000400000000000000" pitchFamily="2" charset="-78"/>
              </a:rPr>
              <a:t> درصد كل مساحت استان) یکی از شهرستان های استان فارس است که در شمال غربی این استان قرار دارد. (سرشماری عمومی نفوس و مسکن </a:t>
            </a:r>
            <a:r>
              <a:rPr lang="fa-IR">
                <a:cs typeface="B Zar" panose="00000400000000000000" pitchFamily="2" charset="-78"/>
              </a:rPr>
              <a:t>۱۳۷۵ - </a:t>
            </a:r>
            <a:r>
              <a:rPr lang="ar-SA">
                <a:cs typeface="B Zar" panose="00000400000000000000" pitchFamily="2" charset="-78"/>
              </a:rPr>
              <a:t>نشریه شماره </a:t>
            </a:r>
            <a:r>
              <a:rPr lang="fa-IR">
                <a:cs typeface="B Zar" panose="00000400000000000000" pitchFamily="2" charset="-78"/>
              </a:rPr>
              <a:t>۱۷</a:t>
            </a:r>
            <a:r>
              <a:rPr lang="ar-SA">
                <a:cs typeface="B Zar" panose="00000400000000000000" pitchFamily="2" charset="-78"/>
              </a:rPr>
              <a:t>، </a:t>
            </a:r>
            <a:r>
              <a:rPr lang="fa-IR">
                <a:cs typeface="B Zar" panose="00000400000000000000" pitchFamily="2" charset="-78"/>
              </a:rPr>
              <a:t>۲۵</a:t>
            </a:r>
            <a:r>
              <a:rPr lang="ar-SA">
                <a:cs typeface="B Zar" panose="00000400000000000000" pitchFamily="2" charset="-78"/>
              </a:rPr>
              <a:t> ، </a:t>
            </a:r>
            <a:r>
              <a:rPr lang="fa-IR">
                <a:cs typeface="B Zar" panose="00000400000000000000" pitchFamily="2" charset="-78"/>
              </a:rPr>
              <a:t>۷۷). </a:t>
            </a:r>
            <a:r>
              <a:rPr lang="ar-SA">
                <a:cs typeface="B Zar" panose="00000400000000000000" pitchFamily="2" charset="-78"/>
              </a:rPr>
              <a:t> این شهرستان در غرب رشته کوه های اصلی زاگرس قرار دارد (حبیبی فهلیانی، </a:t>
            </a:r>
            <a:r>
              <a:rPr lang="fa-IR">
                <a:cs typeface="B Zar" panose="00000400000000000000" pitchFamily="2" charset="-78"/>
              </a:rPr>
              <a:t>۱۳۷۱ : ۵۱). </a:t>
            </a:r>
            <a:r>
              <a:rPr lang="ar-SA">
                <a:cs typeface="B Zar" panose="00000400000000000000" pitchFamily="2" charset="-78"/>
              </a:rPr>
              <a:t>از شمال به شهرستان سپیدان و استان کهکیلویه و بویر احمد و از غرب غرب به استان کهکیلویه و بویراحمد و بوشهر و از جنوب به شهرستان کازرون و استان بوشهر و از شرق به شهرستان های شیراز سپیدان محدود می شود (سرشماری عمومی نفوس و مسکن </a:t>
            </a:r>
            <a:r>
              <a:rPr lang="fa-IR">
                <a:cs typeface="B Zar" panose="00000400000000000000" pitchFamily="2" charset="-78"/>
              </a:rPr>
              <a:t>۱۳۷۵ - </a:t>
            </a:r>
            <a:r>
              <a:rPr lang="ar-SA">
                <a:cs typeface="B Zar" panose="00000400000000000000" pitchFamily="2" charset="-78"/>
              </a:rPr>
              <a:t>نشریه شماره </a:t>
            </a:r>
            <a:r>
              <a:rPr lang="fa-IR">
                <a:cs typeface="B Zar" panose="00000400000000000000" pitchFamily="2" charset="-78"/>
              </a:rPr>
              <a:t>۱۷</a:t>
            </a:r>
            <a:r>
              <a:rPr lang="ar-SA">
                <a:cs typeface="B Zar" panose="00000400000000000000" pitchFamily="2" charset="-78"/>
              </a:rPr>
              <a:t>، </a:t>
            </a:r>
            <a:r>
              <a:rPr lang="fa-IR">
                <a:cs typeface="B Zar" panose="00000400000000000000" pitchFamily="2" charset="-78"/>
              </a:rPr>
              <a:t>۲۵</a:t>
            </a:r>
            <a:r>
              <a:rPr lang="ar-SA">
                <a:cs typeface="B Zar" panose="00000400000000000000" pitchFamily="2" charset="-78"/>
              </a:rPr>
              <a:t> ، 77، 1).</a:t>
            </a:r>
            <a:r>
              <a:rPr lang="en-US" smtClean="0">
                <a:effectLst/>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5206372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این شهرستان قبلا 8032 کیلومتر مربع مساحت داشته که با توجه به این که قسمت هایی از خاک شهرستان از این منطقه جدا گردیده و جزو استان کهگلویه و بویر احمد و شهرستان سپیدان قرار گرفته، از این رو مساحت شهرستان تقلیل پیدا کرده است. البته در بعضی منابع هنوز آمارهای قدیم مورد استفاده قرار می گیرد.</a:t>
            </a:r>
            <a:endParaRPr lang="en-US">
              <a:cs typeface="B Zar" panose="00000400000000000000" pitchFamily="2" charset="-78"/>
            </a:endParaRPr>
          </a:p>
          <a:p>
            <a:endParaRPr lang="fa-IR"/>
          </a:p>
        </p:txBody>
      </p:sp>
    </p:spTree>
    <p:extLst>
      <p:ext uri="{BB962C8B-B14F-4D97-AF65-F5344CB8AC3E}">
        <p14:creationId xmlns:p14="http://schemas.microsoft.com/office/powerpoint/2010/main" val="1430164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جمعیت این شهرستان بر اساس آمارگیری سال </a:t>
            </a:r>
            <a:r>
              <a:rPr lang="fa-IR">
                <a:cs typeface="B Zar" panose="00000400000000000000" pitchFamily="2" charset="-78"/>
              </a:rPr>
              <a:t>۱۳۷۵</a:t>
            </a:r>
            <a:r>
              <a:rPr lang="ar-SA">
                <a:cs typeface="B Zar" panose="00000400000000000000" pitchFamily="2" charset="-78"/>
              </a:rPr>
              <a:t> تعداد </a:t>
            </a:r>
            <a:r>
              <a:rPr lang="fa-IR">
                <a:cs typeface="B Zar" panose="00000400000000000000" pitchFamily="2" charset="-78"/>
              </a:rPr>
              <a:t>۱۷۰,۴۰۹</a:t>
            </a:r>
            <a:r>
              <a:rPr lang="ar-SA">
                <a:cs typeface="B Zar" panose="00000400000000000000" pitchFamily="2" charset="-78"/>
              </a:rPr>
              <a:t> نفر بوده است که </a:t>
            </a:r>
            <a:r>
              <a:rPr lang="fa-IR" smtClean="0">
                <a:cs typeface="B Zar" panose="00000400000000000000" pitchFamily="2" charset="-78"/>
              </a:rPr>
              <a:t>7/21</a:t>
            </a:r>
            <a:r>
              <a:rPr lang="fa-IR">
                <a:cs typeface="B Zar" panose="00000400000000000000" pitchFamily="2" charset="-78"/>
              </a:rPr>
              <a:t> </a:t>
            </a:r>
            <a:r>
              <a:rPr lang="ar-SA" smtClean="0">
                <a:cs typeface="B Zar" panose="00000400000000000000" pitchFamily="2" charset="-78"/>
              </a:rPr>
              <a:t>درصد </a:t>
            </a:r>
            <a:r>
              <a:rPr lang="ar-SA">
                <a:cs typeface="B Zar" panose="00000400000000000000" pitchFamily="2" charset="-78"/>
              </a:rPr>
              <a:t>در شهر نورآباد و بقیه در روستاها و آبادیها ساکن بوده اند. براساس سرشماری </a:t>
            </a:r>
            <a:r>
              <a:rPr lang="ar-SA" smtClean="0">
                <a:cs typeface="B Zar" panose="00000400000000000000" pitchFamily="2" charset="-78"/>
              </a:rPr>
              <a:t>عشایر</a:t>
            </a:r>
            <a:r>
              <a:rPr lang="fa-IR" smtClean="0">
                <a:cs typeface="B Zar" panose="00000400000000000000" pitchFamily="2" charset="-78"/>
              </a:rPr>
              <a:t> </a:t>
            </a:r>
            <a:r>
              <a:rPr lang="ar-SA" smtClean="0">
                <a:cs typeface="B Zar" panose="00000400000000000000" pitchFamily="2" charset="-78"/>
              </a:rPr>
              <a:t>کوچنده </a:t>
            </a:r>
            <a:r>
              <a:rPr lang="ar-SA">
                <a:cs typeface="B Zar" panose="00000400000000000000" pitchFamily="2" charset="-78"/>
              </a:rPr>
              <a:t>ایل ممسنی دارای </a:t>
            </a:r>
            <a:r>
              <a:rPr lang="fa-IR">
                <a:cs typeface="B Zar" panose="00000400000000000000" pitchFamily="2" charset="-78"/>
              </a:rPr>
              <a:t>۴</a:t>
            </a:r>
            <a:r>
              <a:rPr lang="ar-SA">
                <a:cs typeface="B Zar" panose="00000400000000000000" pitchFamily="2" charset="-78"/>
              </a:rPr>
              <a:t> طایفه و </a:t>
            </a:r>
            <a:r>
              <a:rPr lang="fa-IR">
                <a:cs typeface="B Zar" panose="00000400000000000000" pitchFamily="2" charset="-78"/>
              </a:rPr>
              <a:t>۱۷۰</a:t>
            </a:r>
            <a:r>
              <a:rPr lang="ar-SA">
                <a:cs typeface="B Zar" panose="00000400000000000000" pitchFamily="2" charset="-78"/>
              </a:rPr>
              <a:t> بنکو است. جمعیت عشایر کوچنده ایل ممسنی </a:t>
            </a:r>
            <a:r>
              <a:rPr lang="fa-IR">
                <a:cs typeface="B Zar" panose="00000400000000000000" pitchFamily="2" charset="-78"/>
              </a:rPr>
              <a:t>۲۴</a:t>
            </a:r>
            <a:r>
              <a:rPr lang="ar-SA">
                <a:cs typeface="B Zar" panose="00000400000000000000" pitchFamily="2" charset="-78"/>
              </a:rPr>
              <a:t>٬</a:t>
            </a:r>
            <a:r>
              <a:rPr lang="fa-IR" smtClean="0">
                <a:cs typeface="B Zar" panose="00000400000000000000" pitchFamily="2" charset="-78"/>
              </a:rPr>
              <a:t>۷۶۸</a:t>
            </a:r>
            <a:r>
              <a:rPr lang="fa-IR">
                <a:cs typeface="B Zar" panose="00000400000000000000" pitchFamily="2" charset="-78"/>
              </a:rPr>
              <a:t> </a:t>
            </a:r>
            <a:r>
              <a:rPr lang="ar-SA" smtClean="0">
                <a:cs typeface="B Zar" panose="00000400000000000000" pitchFamily="2" charset="-78"/>
              </a:rPr>
              <a:t>نفر </a:t>
            </a:r>
            <a:r>
              <a:rPr lang="ar-SA">
                <a:cs typeface="B Zar" panose="00000400000000000000" pitchFamily="2" charset="-78"/>
              </a:rPr>
              <a:t>بوده که با احتساب آن جمعیت شهرستان اعم از شهری، روستایی و عشایری جمعاً </a:t>
            </a:r>
            <a:r>
              <a:rPr lang="fa-IR" smtClean="0">
                <a:cs typeface="B Zar" panose="00000400000000000000" pitchFamily="2" charset="-78"/>
              </a:rPr>
              <a:t>۱۹۵,۱۷۷</a:t>
            </a:r>
            <a:r>
              <a:rPr lang="fa-IR">
                <a:cs typeface="B Zar" panose="00000400000000000000" pitchFamily="2" charset="-78"/>
              </a:rPr>
              <a:t> </a:t>
            </a:r>
            <a:r>
              <a:rPr lang="ar-SA" smtClean="0">
                <a:cs typeface="B Zar" panose="00000400000000000000" pitchFamily="2" charset="-78"/>
              </a:rPr>
              <a:t>نفر </a:t>
            </a:r>
            <a:r>
              <a:rPr lang="ar-SA">
                <a:cs typeface="B Zar" panose="00000400000000000000" pitchFamily="2" charset="-78"/>
              </a:rPr>
              <a:t>بوده است. براساس سرشماری عمومی نفوس و مسکن سال </a:t>
            </a:r>
            <a:r>
              <a:rPr lang="fa-IR">
                <a:cs typeface="B Zar" panose="00000400000000000000" pitchFamily="2" charset="-78"/>
              </a:rPr>
              <a:t>۱۳۷۵</a:t>
            </a:r>
            <a:r>
              <a:rPr lang="ar-SA">
                <a:cs typeface="B Zar" panose="00000400000000000000" pitchFamily="2" charset="-78"/>
              </a:rPr>
              <a:t> این شهرستان دارای </a:t>
            </a:r>
            <a:r>
              <a:rPr lang="fa-IR">
                <a:cs typeface="B Zar" panose="00000400000000000000" pitchFamily="2" charset="-78"/>
              </a:rPr>
              <a:t>۸۳۶</a:t>
            </a:r>
            <a:r>
              <a:rPr lang="ar-SA">
                <a:cs typeface="B Zar" panose="00000400000000000000" pitchFamily="2" charset="-78"/>
              </a:rPr>
              <a:t> آبادی بوده که از این تعداد </a:t>
            </a:r>
            <a:r>
              <a:rPr lang="fa-IR">
                <a:cs typeface="B Zar" panose="00000400000000000000" pitchFamily="2" charset="-78"/>
              </a:rPr>
              <a:t>۵۹۷</a:t>
            </a:r>
            <a:r>
              <a:rPr lang="ar-SA">
                <a:cs typeface="B Zar" panose="00000400000000000000" pitchFamily="2" charset="-78"/>
              </a:rPr>
              <a:t> آبادی مسکونی و </a:t>
            </a:r>
            <a:r>
              <a:rPr lang="fa-IR">
                <a:cs typeface="B Zar" panose="00000400000000000000" pitchFamily="2" charset="-78"/>
              </a:rPr>
              <a:t>۲۶۶</a:t>
            </a:r>
            <a:r>
              <a:rPr lang="ar-SA">
                <a:cs typeface="B Zar" panose="00000400000000000000" pitchFamily="2" charset="-78"/>
              </a:rPr>
              <a:t> آبادی نیز خالی از سکنه می </a:t>
            </a:r>
            <a:r>
              <a:rPr lang="ar-SA" smtClean="0">
                <a:cs typeface="B Zar" panose="00000400000000000000" pitchFamily="2" charset="-78"/>
              </a:rPr>
              <a:t>باشد</a:t>
            </a:r>
            <a:r>
              <a:rPr lang="fa-IR" smtClean="0">
                <a:cs typeface="B Zar" panose="00000400000000000000" pitchFamily="2" charset="-78"/>
              </a:rPr>
              <a:t> </a:t>
            </a:r>
            <a:r>
              <a:rPr lang="ar-SA" smtClean="0">
                <a:cs typeface="B Zar" panose="00000400000000000000" pitchFamily="2" charset="-78"/>
              </a:rPr>
              <a:t>(سرشماری </a:t>
            </a:r>
            <a:r>
              <a:rPr lang="ar-SA">
                <a:cs typeface="B Zar" panose="00000400000000000000" pitchFamily="2" charset="-78"/>
              </a:rPr>
              <a:t>عمومی نفوس و مسکن </a:t>
            </a:r>
            <a:r>
              <a:rPr lang="fa-IR">
                <a:cs typeface="B Zar" panose="00000400000000000000" pitchFamily="2" charset="-78"/>
              </a:rPr>
              <a:t>۱۳۷۵ - </a:t>
            </a:r>
            <a:r>
              <a:rPr lang="ar-SA">
                <a:cs typeface="B Zar" panose="00000400000000000000" pitchFamily="2" charset="-78"/>
              </a:rPr>
              <a:t>نشریه شماره </a:t>
            </a:r>
            <a:r>
              <a:rPr lang="fa-IR">
                <a:cs typeface="B Zar" panose="00000400000000000000" pitchFamily="2" charset="-78"/>
              </a:rPr>
              <a:t>۱۷</a:t>
            </a:r>
            <a:r>
              <a:rPr lang="ar-SA">
                <a:cs typeface="B Zar" panose="00000400000000000000" pitchFamily="2" charset="-78"/>
              </a:rPr>
              <a:t> ، </a:t>
            </a:r>
            <a:r>
              <a:rPr lang="fa-IR">
                <a:cs typeface="B Zar" panose="00000400000000000000" pitchFamily="2" charset="-78"/>
              </a:rPr>
              <a:t>۲۵</a:t>
            </a:r>
            <a:r>
              <a:rPr lang="ar-SA">
                <a:cs typeface="B Zar" panose="00000400000000000000" pitchFamily="2" charset="-78"/>
              </a:rPr>
              <a:t> ، 77</a:t>
            </a:r>
            <a:r>
              <a:rPr lang="ar-SA" smtClean="0">
                <a:cs typeface="B Zar" panose="00000400000000000000" pitchFamily="2" charset="-78"/>
              </a:rPr>
              <a:t>).</a:t>
            </a:r>
            <a:endParaRPr lang="fa-IR" smtClean="0">
              <a:cs typeface="B Zar" panose="00000400000000000000" pitchFamily="2" charset="-78"/>
            </a:endParaRPr>
          </a:p>
          <a:p>
            <a:pPr algn="just"/>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32113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بنابراین مصلحان روستایی، به عنوان کسانی که در امر توسعه روستایی نقش دارند و قادرند در فرایند برنامه ریزی روستایی نقش دارند و قادرند در فرایند برنامه ریزی روستایی جهت توسعه آن شرکت کنند، اگر به این دانش که بومی است و با ساختارهای روستا هماهنگ است توجه کنند با انطباق آن با شرایط جدید می توانند گام های مؤثری در توسعه روستایی بردارند. علاقه مندان به بررسی فرهنگ جوامع هم می توانند با استفاده از چنین اطلاعاتی شناخت بیشتری از فرهنگ جامعه مورد نظر پیدا کنند. </a:t>
            </a:r>
            <a:endParaRPr lang="fa-IR">
              <a:cs typeface="B Zar" panose="00000400000000000000" pitchFamily="2" charset="-78"/>
            </a:endParaRPr>
          </a:p>
        </p:txBody>
      </p:sp>
      <p:sp>
        <p:nvSpPr>
          <p:cNvPr id="4" name="Flowchart: Process 3"/>
          <p:cNvSpPr/>
          <p:nvPr/>
        </p:nvSpPr>
        <p:spPr>
          <a:xfrm>
            <a:off x="1883391" y="4462818"/>
            <a:ext cx="3534770" cy="13101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smtClean="0">
                <a:solidFill>
                  <a:srgbClr val="FF0000"/>
                </a:solidFill>
                <a:cs typeface="B Zar" panose="00000400000000000000" pitchFamily="2" charset="-78"/>
              </a:rPr>
              <a:t>شناخت بیشتری از فرهنگ جامعه</a:t>
            </a:r>
            <a:endParaRPr lang="fa-IR" sz="2400" b="1">
              <a:solidFill>
                <a:srgbClr val="FF0000"/>
              </a:solidFill>
            </a:endParaRPr>
          </a:p>
        </p:txBody>
      </p:sp>
    </p:spTree>
    <p:extLst>
      <p:ext uri="{BB962C8B-B14F-4D97-AF65-F5344CB8AC3E}">
        <p14:creationId xmlns:p14="http://schemas.microsoft.com/office/powerpoint/2010/main" val="1948648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شهرستان ممسنی در عرض شمالی </a:t>
            </a:r>
            <a:r>
              <a:rPr lang="fa-IR">
                <a:cs typeface="B Zar" panose="00000400000000000000" pitchFamily="2" charset="-78"/>
              </a:rPr>
              <a:t>۳۳   ۲۹</a:t>
            </a:r>
            <a:r>
              <a:rPr lang="ar-SA">
                <a:cs typeface="B Zar" panose="00000400000000000000" pitchFamily="2" charset="-78"/>
              </a:rPr>
              <a:t> تا </a:t>
            </a:r>
            <a:r>
              <a:rPr lang="fa-IR">
                <a:cs typeface="B Zar" panose="00000400000000000000" pitchFamily="2" charset="-78"/>
              </a:rPr>
              <a:t>۲   ۲۹</a:t>
            </a:r>
            <a:r>
              <a:rPr lang="ar-SA">
                <a:cs typeface="B Zar" panose="00000400000000000000" pitchFamily="2" charset="-78"/>
              </a:rPr>
              <a:t> گسترده است. طول شرقی این شهرستان بین </a:t>
            </a:r>
            <a:r>
              <a:rPr lang="fa-IR">
                <a:cs typeface="B Zar" panose="00000400000000000000" pitchFamily="2" charset="-78"/>
              </a:rPr>
              <a:t>۷   ۵۲</a:t>
            </a:r>
            <a:r>
              <a:rPr lang="ar-SA">
                <a:cs typeface="B Zar" panose="00000400000000000000" pitchFamily="2" charset="-78"/>
              </a:rPr>
              <a:t> تا </a:t>
            </a:r>
            <a:r>
              <a:rPr lang="fa-IR">
                <a:cs typeface="B Zar" panose="00000400000000000000" pitchFamily="2" charset="-78"/>
              </a:rPr>
              <a:t>۵۸   ۵۰</a:t>
            </a:r>
            <a:r>
              <a:rPr lang="ar-SA">
                <a:cs typeface="B Zar" panose="00000400000000000000" pitchFamily="2" charset="-78"/>
              </a:rPr>
              <a:t> است. مرکز این شهرستان شهر نورآباد با طول جغرافیایی </a:t>
            </a:r>
            <a:r>
              <a:rPr lang="fa-IR">
                <a:cs typeface="B Zar" panose="00000400000000000000" pitchFamily="2" charset="-78"/>
              </a:rPr>
              <a:t>۳۰</a:t>
            </a:r>
            <a:r>
              <a:rPr lang="ar-SA">
                <a:cs typeface="B Zar" panose="00000400000000000000" pitchFamily="2" charset="-78"/>
              </a:rPr>
              <a:t> و </a:t>
            </a:r>
            <a:r>
              <a:rPr lang="fa-IR">
                <a:cs typeface="B Zar" panose="00000400000000000000" pitchFamily="2" charset="-78"/>
              </a:rPr>
              <a:t>۵۱</a:t>
            </a:r>
            <a:r>
              <a:rPr lang="ar-SA">
                <a:cs typeface="B Zar" panose="00000400000000000000" pitchFamily="2" charset="-78"/>
              </a:rPr>
              <a:t> شرقی و عرض </a:t>
            </a:r>
            <a:r>
              <a:rPr lang="fa-IR">
                <a:cs typeface="B Zar" panose="00000400000000000000" pitchFamily="2" charset="-78"/>
              </a:rPr>
              <a:t>5    30  </a:t>
            </a:r>
            <a:r>
              <a:rPr lang="ar-SA">
                <a:cs typeface="B Zar" panose="00000400000000000000" pitchFamily="2" charset="-78"/>
              </a:rPr>
              <a:t> قرار گرفته است. ارتفاع این شهر از سطح دریا </a:t>
            </a:r>
            <a:r>
              <a:rPr lang="fa-IR">
                <a:cs typeface="B Zar" panose="00000400000000000000" pitchFamily="2" charset="-78"/>
              </a:rPr>
              <a:t>۹۰۰</a:t>
            </a:r>
            <a:r>
              <a:rPr lang="ar-SA">
                <a:cs typeface="B Zar" panose="00000400000000000000" pitchFamily="2" charset="-78"/>
              </a:rPr>
              <a:t> متر است. </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316125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شهرستان ممسنی از نظر سیاسی از </a:t>
            </a:r>
            <a:r>
              <a:rPr lang="fa-IR">
                <a:cs typeface="B Zar" panose="00000400000000000000" pitchFamily="2" charset="-78"/>
              </a:rPr>
              <a:t>۴</a:t>
            </a:r>
            <a:r>
              <a:rPr lang="ar-SA">
                <a:cs typeface="B Zar" panose="00000400000000000000" pitchFamily="2" charset="-78"/>
              </a:rPr>
              <a:t> بخش به نام </a:t>
            </a:r>
            <a:r>
              <a:rPr lang="ar-SA" smtClean="0">
                <a:cs typeface="B Zar" panose="00000400000000000000" pitchFamily="2" charset="-78"/>
              </a:rPr>
              <a:t>های</a:t>
            </a:r>
            <a:endParaRPr lang="fa-IR" smtClean="0">
              <a:cs typeface="B Zar" panose="00000400000000000000" pitchFamily="2" charset="-78"/>
            </a:endParaRPr>
          </a:p>
          <a:p>
            <a:r>
              <a:rPr lang="ar-SA" smtClean="0">
                <a:cs typeface="B Zar" panose="00000400000000000000" pitchFamily="2" charset="-78"/>
              </a:rPr>
              <a:t> </a:t>
            </a:r>
            <a:r>
              <a:rPr lang="fa-IR">
                <a:cs typeface="B Zar" panose="00000400000000000000" pitchFamily="2" charset="-78"/>
              </a:rPr>
              <a:t>۱-</a:t>
            </a:r>
            <a:r>
              <a:rPr lang="ar-SA">
                <a:cs typeface="B Zar" panose="00000400000000000000" pitchFamily="2" charset="-78"/>
              </a:rPr>
              <a:t> مرکزی (شامل دهستان های بکش </a:t>
            </a:r>
            <a:r>
              <a:rPr lang="fa-IR">
                <a:cs typeface="B Zar" panose="00000400000000000000" pitchFamily="2" charset="-78"/>
              </a:rPr>
              <a:t>۱</a:t>
            </a:r>
            <a:r>
              <a:rPr lang="ar-SA">
                <a:cs typeface="B Zar" panose="00000400000000000000" pitchFamily="2" charset="-78"/>
              </a:rPr>
              <a:t> و </a:t>
            </a:r>
            <a:r>
              <a:rPr lang="fa-IR">
                <a:cs typeface="B Zar" panose="00000400000000000000" pitchFamily="2" charset="-78"/>
              </a:rPr>
              <a:t>۲</a:t>
            </a:r>
            <a:r>
              <a:rPr lang="ar-SA">
                <a:cs typeface="B Zar" panose="00000400000000000000" pitchFamily="2" charset="-78"/>
              </a:rPr>
              <a:t> ، جاوید ماهوری جاویدالله جوزار و فهلیان</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a:cs typeface="B Zar" panose="00000400000000000000" pitchFamily="2" charset="-78"/>
              </a:rPr>
              <a:t>۲</a:t>
            </a:r>
            <a:r>
              <a:rPr lang="ar-SA">
                <a:cs typeface="B Zar" panose="00000400000000000000" pitchFamily="2" charset="-78"/>
              </a:rPr>
              <a:t>- رستم (شامل دهستان های رستم </a:t>
            </a:r>
            <a:r>
              <a:rPr lang="fa-IR">
                <a:cs typeface="B Zar" panose="00000400000000000000" pitchFamily="2" charset="-78"/>
              </a:rPr>
              <a:t>۱</a:t>
            </a:r>
            <a:r>
              <a:rPr lang="ar-SA">
                <a:cs typeface="B Zar" panose="00000400000000000000" pitchFamily="2" charset="-78"/>
              </a:rPr>
              <a:t>، رستم و پشتکوه رستم</a:t>
            </a:r>
            <a:r>
              <a:rPr lang="ar-SA" smtClean="0">
                <a:cs typeface="B Zar" panose="00000400000000000000" pitchFamily="2" charset="-78"/>
              </a:rPr>
              <a:t>)</a:t>
            </a:r>
            <a:endParaRPr lang="fa-IR" smtClean="0">
              <a:cs typeface="B Zar" panose="00000400000000000000" pitchFamily="2" charset="-78"/>
            </a:endParaRPr>
          </a:p>
          <a:p>
            <a:r>
              <a:rPr lang="ar-SA" smtClean="0">
                <a:cs typeface="B Zar" panose="00000400000000000000" pitchFamily="2" charset="-78"/>
              </a:rPr>
              <a:t> </a:t>
            </a:r>
            <a:r>
              <a:rPr lang="fa-IR">
                <a:cs typeface="B Zar" panose="00000400000000000000" pitchFamily="2" charset="-78"/>
              </a:rPr>
              <a:t>۳-</a:t>
            </a:r>
            <a:r>
              <a:rPr lang="ar-SA">
                <a:cs typeface="B Zar" panose="00000400000000000000" pitchFamily="2" charset="-78"/>
              </a:rPr>
              <a:t> دشمن زیاری شامل دهستان های دشمن زیاری و </a:t>
            </a:r>
            <a:r>
              <a:rPr lang="ar-SA" smtClean="0">
                <a:cs typeface="B Zar" panose="00000400000000000000" pitchFamily="2" charset="-78"/>
              </a:rPr>
              <a:t>مشایخ</a:t>
            </a:r>
            <a:endParaRPr lang="fa-IR" smtClean="0">
              <a:cs typeface="B Zar" panose="00000400000000000000" pitchFamily="2" charset="-78"/>
            </a:endParaRPr>
          </a:p>
          <a:p>
            <a:r>
              <a:rPr lang="ar-SA" smtClean="0">
                <a:cs typeface="B Zar" panose="00000400000000000000" pitchFamily="2" charset="-78"/>
              </a:rPr>
              <a:t> </a:t>
            </a:r>
            <a:r>
              <a:rPr lang="fa-IR">
                <a:cs typeface="B Zar" panose="00000400000000000000" pitchFamily="2" charset="-78"/>
              </a:rPr>
              <a:t>۴-</a:t>
            </a:r>
            <a:r>
              <a:rPr lang="ar-SA">
                <a:cs typeface="B Zar" panose="00000400000000000000" pitchFamily="2" charset="-78"/>
              </a:rPr>
              <a:t> ماهور میلاتی (شامل دهستان های ماهور و میشان تشکیل گردیده است.</a:t>
            </a:r>
            <a:endParaRPr lang="fa-IR">
              <a:cs typeface="B Zar" panose="00000400000000000000" pitchFamily="2" charset="-78"/>
            </a:endParaRPr>
          </a:p>
        </p:txBody>
      </p:sp>
    </p:spTree>
    <p:extLst>
      <p:ext uri="{BB962C8B-B14F-4D97-AF65-F5344CB8AC3E}">
        <p14:creationId xmlns:p14="http://schemas.microsoft.com/office/powerpoint/2010/main" val="1557325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منشأ تاریخی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سرزمینی </a:t>
            </a:r>
            <a:r>
              <a:rPr lang="ar-SA">
                <a:cs typeface="B Zar" panose="00000400000000000000" pitchFamily="2" charset="-78"/>
              </a:rPr>
              <a:t>که اکنون ممسنی نام دارد سابقه اش به تمدن ایلامی در هزاره های سوم دوم و اول پیش از میلاد می رسد در نقشه های هزاره سوم قبل از میلاد در تل اسپید و فهلیان آمده است که اولی روستایی است منطقة </a:t>
            </a:r>
            <a:r>
              <a:rPr lang="fa-IR">
                <a:cs typeface="B Zar" panose="00000400000000000000" pitchFamily="2" charset="-78"/>
              </a:rPr>
              <a:t>۱</a:t>
            </a:r>
            <a:r>
              <a:rPr lang="ar-SA">
                <a:cs typeface="B Zar" panose="00000400000000000000" pitchFamily="2" charset="-78"/>
              </a:rPr>
              <a:t> که آثار به جا مانده از آن دوران نیز در این روستا کشف شده است و دومی نیز شهر قدیمی فهلیان و یکی از روستاهای بزرگ شهرستان ممسنی است که آثار به جا مانده از قدیم نیز بسیار دارد.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114539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طبق نوشته </a:t>
            </a:r>
            <a:r>
              <a:rPr lang="ar-SA">
                <a:cs typeface="B Zar" panose="00000400000000000000" pitchFamily="2" charset="-78"/>
              </a:rPr>
              <a:t>نویسنده </a:t>
            </a:r>
            <a:r>
              <a:rPr lang="ar-SA" smtClean="0">
                <a:cs typeface="B Zar" panose="00000400000000000000" pitchFamily="2" charset="-78"/>
              </a:rPr>
              <a:t>کتاب</a:t>
            </a:r>
            <a:r>
              <a:rPr lang="fa-IR" smtClean="0">
                <a:cs typeface="B Zar" panose="00000400000000000000" pitchFamily="2" charset="-78"/>
              </a:rPr>
              <a:t>»</a:t>
            </a:r>
            <a:r>
              <a:rPr lang="ar-SA" smtClean="0">
                <a:cs typeface="B Zar" panose="00000400000000000000" pitchFamily="2" charset="-78"/>
              </a:rPr>
              <a:t> ممسنی در </a:t>
            </a:r>
            <a:r>
              <a:rPr lang="ar-SA">
                <a:cs typeface="B Zar" panose="00000400000000000000" pitchFamily="2" charset="-78"/>
              </a:rPr>
              <a:t>گذرگاه تار ممسنی </a:t>
            </a:r>
            <a:r>
              <a:rPr lang="ar-SA">
                <a:cs typeface="B Zar" panose="00000400000000000000" pitchFamily="2" charset="-78"/>
              </a:rPr>
              <a:t>در </a:t>
            </a:r>
            <a:r>
              <a:rPr lang="ar-SA" smtClean="0">
                <a:cs typeface="B Zar" panose="00000400000000000000" pitchFamily="2" charset="-78"/>
              </a:rPr>
              <a:t> </a:t>
            </a:r>
            <a:r>
              <a:rPr lang="ar-SA">
                <a:cs typeface="B Zar" panose="00000400000000000000" pitchFamily="2" charset="-78"/>
              </a:rPr>
              <a:t>گذرگاه </a:t>
            </a:r>
            <a:r>
              <a:rPr lang="ar-SA" smtClean="0">
                <a:cs typeface="B Zar" panose="00000400000000000000" pitchFamily="2" charset="-78"/>
              </a:rPr>
              <a:t>تاریخ</a:t>
            </a:r>
            <a:r>
              <a:rPr lang="fa-IR" smtClean="0">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منطقه </a:t>
            </a:r>
            <a:r>
              <a:rPr lang="ar-SA" smtClean="0">
                <a:cs typeface="B Zar" panose="00000400000000000000" pitchFamily="2" charset="-78"/>
              </a:rPr>
              <a:t>کنونی</a:t>
            </a:r>
            <a:r>
              <a:rPr lang="fa-IR" smtClean="0">
                <a:cs typeface="B Zar" panose="00000400000000000000" pitchFamily="2" charset="-78"/>
              </a:rPr>
              <a:t> </a:t>
            </a:r>
            <a:r>
              <a:rPr lang="ar-SA" smtClean="0">
                <a:cs typeface="B Zar" panose="00000400000000000000" pitchFamily="2" charset="-78"/>
              </a:rPr>
              <a:t>ممسنی </a:t>
            </a:r>
            <a:r>
              <a:rPr lang="ar-SA">
                <a:cs typeface="B Zar" panose="00000400000000000000" pitchFamily="2" charset="-78"/>
              </a:rPr>
              <a:t>در دوران هخامنشیان جزء مناطقی بوده که انزان نام داشته است در دورۀ ساسانیان نیز این منطقه در حوزه کوره شاپور بوده است (حبیبی فهلیانی، </a:t>
            </a:r>
            <a:r>
              <a:rPr lang="fa-IR">
                <a:cs typeface="B Zar" panose="00000400000000000000" pitchFamily="2" charset="-78"/>
              </a:rPr>
              <a:t>۱۳۷۱ : ۳۶ - </a:t>
            </a:r>
            <a:r>
              <a:rPr lang="fa-IR">
                <a:cs typeface="B Zar" panose="00000400000000000000" pitchFamily="2" charset="-78"/>
              </a:rPr>
              <a:t>۳۷</a:t>
            </a:r>
            <a:r>
              <a:rPr lang="fa-IR" smtClean="0">
                <a:cs typeface="B Zar" panose="00000400000000000000" pitchFamily="2" charset="-78"/>
              </a:rPr>
              <a:t>)</a:t>
            </a:r>
          </a:p>
          <a:p>
            <a:pPr algn="just"/>
            <a:endParaRPr lang="en-US">
              <a:cs typeface="B Zar" panose="00000400000000000000" pitchFamily="2" charset="-78"/>
            </a:endParaRPr>
          </a:p>
        </p:txBody>
      </p:sp>
    </p:spTree>
    <p:extLst>
      <p:ext uri="{BB962C8B-B14F-4D97-AF65-F5344CB8AC3E}">
        <p14:creationId xmlns:p14="http://schemas.microsoft.com/office/powerpoint/2010/main" val="676571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دوره پس از اسلام واژه «انبوران» بر کل ممسنی اطلاق می شده و شهر نوبندگان به عنوان مرکز آن انتخاب گردید حدوداً بعد از قرن چهارم هجری واژه شولستان بر این منطقه اطلاق گردید که آقای صفی نژاد آنان را از تبار ساسانیان می داند به گفته وی در آن زمان قلمرو ممسنی </a:t>
            </a:r>
            <a:r>
              <a:rPr lang="fa-IR">
                <a:cs typeface="B Zar" panose="00000400000000000000" pitchFamily="2" charset="-78"/>
              </a:rPr>
              <a:t>۸۰ × ۱۰۰</a:t>
            </a:r>
            <a:r>
              <a:rPr lang="ar-SA">
                <a:cs typeface="B Zar" panose="00000400000000000000" pitchFamily="2" charset="-78"/>
              </a:rPr>
              <a:t> فرسنگ بوده است (صفی نژاد، </a:t>
            </a:r>
            <a:r>
              <a:rPr lang="fa-IR">
                <a:cs typeface="B Zar" panose="00000400000000000000" pitchFamily="2" charset="-78"/>
              </a:rPr>
              <a:t>۱۳۷۱ : ۷۱). </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868395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مردم ممسنی متشکل از طوایف چهارگانه ایل ممسنی هستند. ایل ممسنی دارای </a:t>
            </a:r>
            <a:r>
              <a:rPr lang="fa-IR">
                <a:cs typeface="B Zar" panose="00000400000000000000" pitchFamily="2" charset="-78"/>
              </a:rPr>
              <a:t>۴</a:t>
            </a:r>
            <a:r>
              <a:rPr lang="ar-SA">
                <a:cs typeface="B Zar" panose="00000400000000000000" pitchFamily="2" charset="-78"/>
              </a:rPr>
              <a:t> طایفه به نام های رستم دشمن زیاری بکش و جاوید می باشد همچنین طوایفی از قشقایی فارس (دره شوری و کشکولی نیز در جنوب) شهرستان به صورت عشایری زندگی می کنند که خود به شاخه های دیگری تقسیم می گردند. از نظر ،نژاد مردم ممسنی شاخه ای از قوم لر به نام «لر بزرگ» هستند.</a:t>
            </a:r>
            <a:endParaRPr lang="en-US">
              <a:cs typeface="B Zar" panose="00000400000000000000" pitchFamily="2" charset="-78"/>
            </a:endParaRPr>
          </a:p>
        </p:txBody>
      </p:sp>
    </p:spTree>
    <p:extLst>
      <p:ext uri="{BB962C8B-B14F-4D97-AF65-F5344CB8AC3E}">
        <p14:creationId xmlns:p14="http://schemas.microsoft.com/office/powerpoint/2010/main" val="1138523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اوایل قرن هفتم هجری ایل هایی از جبل السماق سوریه به سرزمین هزار اسب (لرستان) روی آوردند و سال ها در آنجا مستقر بودند ایل بزرگ ممسنی یکی از این ایل ها بود که حدود سال </a:t>
            </a:r>
            <a:r>
              <a:rPr lang="fa-IR">
                <a:cs typeface="B Zar" panose="00000400000000000000" pitchFamily="2" charset="-78"/>
              </a:rPr>
              <a:t>۹۰۰</a:t>
            </a:r>
            <a:r>
              <a:rPr lang="ar-SA">
                <a:cs typeface="B Zar" panose="00000400000000000000" pitchFamily="2" charset="-78"/>
              </a:rPr>
              <a:t> ه. ق. بر شولها یورش برده و آنها را بیرون رانده و نام ایل خود را بر منطقه گذاشتند. </a:t>
            </a:r>
            <a:endParaRPr lang="en-US">
              <a:cs typeface="B Zar" panose="00000400000000000000" pitchFamily="2" charset="-78"/>
            </a:endParaRPr>
          </a:p>
        </p:txBody>
      </p:sp>
    </p:spTree>
    <p:extLst>
      <p:ext uri="{BB962C8B-B14F-4D97-AF65-F5344CB8AC3E}">
        <p14:creationId xmlns:p14="http://schemas.microsoft.com/office/powerpoint/2010/main" val="11111691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گویش مردم ممسنی لری و طوایف قشقایی در جنوب شهرستان به زبان ترکی صحبت می کنند مردم ممسنی مسلمان و پیرو مذهب شیعه دوازده امامی هستند. ساختار قشربندی اجتماعی در این منطقه ساختار عشیره ای است. این ساختار قومی سازمانی سیاسی است که بر پایه نظام عشیره ای مبتنی است. </a:t>
            </a:r>
            <a:endParaRPr lang="fa-IR">
              <a:cs typeface="B Zar" panose="00000400000000000000" pitchFamily="2" charset="-78"/>
            </a:endParaRPr>
          </a:p>
        </p:txBody>
      </p:sp>
      <p:sp>
        <p:nvSpPr>
          <p:cNvPr id="4" name="Flowchart: Process 3"/>
          <p:cNvSpPr/>
          <p:nvPr/>
        </p:nvSpPr>
        <p:spPr>
          <a:xfrm>
            <a:off x="838200" y="3742005"/>
            <a:ext cx="3784210" cy="16459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ساختار قشربندی اجتماعی</a:t>
            </a:r>
            <a:endParaRPr lang="fa-IR" sz="2400" b="1">
              <a:solidFill>
                <a:srgbClr val="FF0000"/>
              </a:solidFill>
            </a:endParaRPr>
          </a:p>
        </p:txBody>
      </p:sp>
    </p:spTree>
    <p:extLst>
      <p:ext uri="{BB962C8B-B14F-4D97-AF65-F5344CB8AC3E}">
        <p14:creationId xmlns:p14="http://schemas.microsoft.com/office/powerpoint/2010/main" val="4649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 سازمان سیاسی شالوده ساختار اجتماعی را مناسبات خویشاوندی پدر تباری تشکیل می دهد و یک دودمان پدر تبار یک واحد اجتماعی محسوب میشود در این ساختار فردگرایی به حداقل خود می رسد. تشکیلات سیاسی کوچ نشینان ممسنی از بالا به پایین به صورت ایل و طایفه سازمان یافته است و طایفه در درون خود تیره بنکو اولاد و حونه (مال) را در بر می گیرد. در رأس ایل خان، در رأس طایفه کلانتر و در رأس تیره کدخدا قرار می گیرد و در اولاد نیز ریش سفید حکم فرماست.</a:t>
            </a:r>
            <a:endParaRPr lang="en-US">
              <a:cs typeface="B Zar" panose="00000400000000000000" pitchFamily="2" charset="-78"/>
            </a:endParaRPr>
          </a:p>
          <a:p>
            <a:endParaRPr lang="fa-IR"/>
          </a:p>
        </p:txBody>
      </p:sp>
      <p:sp>
        <p:nvSpPr>
          <p:cNvPr id="4" name="Flowchart: Process 3"/>
          <p:cNvSpPr/>
          <p:nvPr/>
        </p:nvSpPr>
        <p:spPr>
          <a:xfrm>
            <a:off x="838200" y="4248444"/>
            <a:ext cx="3545058" cy="15411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یک واحد اجتماعی</a:t>
            </a:r>
            <a:endParaRPr lang="fa-IR" sz="2400" b="1">
              <a:solidFill>
                <a:srgbClr val="FF0000"/>
              </a:solidFill>
            </a:endParaRPr>
          </a:p>
        </p:txBody>
      </p:sp>
    </p:spTree>
    <p:extLst>
      <p:ext uri="{BB962C8B-B14F-4D97-AF65-F5344CB8AC3E}">
        <p14:creationId xmlns:p14="http://schemas.microsoft.com/office/powerpoint/2010/main" val="32404838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آب و هوا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شهرستان </a:t>
            </a:r>
            <a:r>
              <a:rPr lang="ar-SA">
                <a:cs typeface="B Zar" panose="00000400000000000000" pitchFamily="2" charset="-78"/>
              </a:rPr>
              <a:t>ممسنی سه نوع آب و هوای </a:t>
            </a:r>
            <a:r>
              <a:rPr lang="ar-SA" smtClean="0">
                <a:cs typeface="B Zar" panose="00000400000000000000" pitchFamily="2" charset="-78"/>
              </a:rPr>
              <a:t>گرم</a:t>
            </a:r>
            <a:r>
              <a:rPr lang="fa-IR" smtClean="0">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سرد و معتدل </a:t>
            </a:r>
            <a:r>
              <a:rPr lang="ar-SA" smtClean="0">
                <a:cs typeface="B Zar" panose="00000400000000000000" pitchFamily="2" charset="-78"/>
              </a:rPr>
              <a:t> </a:t>
            </a:r>
            <a:r>
              <a:rPr lang="ar-SA">
                <a:cs typeface="B Zar" panose="00000400000000000000" pitchFamily="2" charset="-78"/>
              </a:rPr>
              <a:t>دارد. بیشتر نقاط جلگه ای بخش ماهور میلاتی که د که در جنوب شهرستان ممسنی واقع است. گرم ترین نقطه ممسنی بوده و دارای تابستانی بسیار گرم است. مناطق کوهستانی و سردسیری شهرستان نیز آب و هوایی سرد دارد.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74717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smtClean="0">
                <a:solidFill>
                  <a:srgbClr val="FF0000"/>
                </a:solidFill>
                <a:cs typeface="B Zar" panose="00000400000000000000" pitchFamily="2" charset="-78"/>
              </a:rPr>
              <a:t>واژگان کلیدی</a:t>
            </a:r>
            <a:r>
              <a:rPr lang="ar-SA" smtClean="0">
                <a:solidFill>
                  <a:srgbClr val="FF0000"/>
                </a:solidFill>
                <a:cs typeface="B Zar" panose="00000400000000000000" pitchFamily="2" charset="-78"/>
              </a:rPr>
              <a:t>:</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ar-SA" smtClean="0">
                <a:cs typeface="B Zar" panose="00000400000000000000" pitchFamily="2" charset="-78"/>
              </a:rPr>
              <a:t>دانش بومی، بلوط، تانن، جفت، کلگ توسعه روستایی.</a:t>
            </a:r>
            <a:endParaRPr lang="fa-IR" smtClean="0">
              <a:cs typeface="B Zar" panose="00000400000000000000" pitchFamily="2" charset="-78"/>
            </a:endParaRPr>
          </a:p>
          <a:p>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159370" y="2767630"/>
            <a:ext cx="5331192" cy="2803175"/>
          </a:xfrm>
          <a:prstGeom prst="rect">
            <a:avLst/>
          </a:prstGeom>
        </p:spPr>
      </p:pic>
    </p:spTree>
    <p:extLst>
      <p:ext uri="{BB962C8B-B14F-4D97-AF65-F5344CB8AC3E}">
        <p14:creationId xmlns:p14="http://schemas.microsoft.com/office/powerpoint/2010/main" val="4959284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اهمیت بلوط در زندگی عشایر </a:t>
            </a:r>
            <a:r>
              <a:rPr lang="ar-SA" b="1" smtClean="0">
                <a:solidFill>
                  <a:srgbClr val="FF0000"/>
                </a:solidFill>
                <a:cs typeface="B Zar" panose="00000400000000000000" pitchFamily="2" charset="-78"/>
              </a:rPr>
              <a:t>ممسنی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برابر اعلام مرکز آمار ایران مجموع جمعیت عشایری که به نحوی بخشی از سال را در ممسنی می گذرانند (عشایر ممسنی و کوچروهای ایلات ،خمسه، قشقایی و بویراحمد عليا)، </a:t>
            </a:r>
            <a:r>
              <a:rPr lang="fa-IR">
                <a:cs typeface="B Zar" panose="00000400000000000000" pitchFamily="2" charset="-78"/>
              </a:rPr>
              <a:t>۵۴,۵۲۹</a:t>
            </a:r>
            <a:r>
              <a:rPr lang="ar-SA">
                <a:cs typeface="B Zar" panose="00000400000000000000" pitchFamily="2" charset="-78"/>
              </a:rPr>
              <a:t> نفر می باشند با توجه به جمعیت عشایر در ممسنی و و رابطه ای که در شیوه بهره برداری مردم کوچرو از طبیعت وجود دارد بلوط در این نوع شیوه بهره برداری دارای اهمیت فوق العاده ای است ،بلوط چنان که خواهد آمد در زندگی مردم بومی از جنبه های مختلف دارای اهمیت است که مهمترین جنبۀ آن اهمیت غذایی ،آن هم برای انسان و هم برای دام است. </a:t>
            </a:r>
            <a:endParaRPr lang="en-US">
              <a:cs typeface="B Zar" panose="00000400000000000000" pitchFamily="2" charset="-78"/>
            </a:endParaRPr>
          </a:p>
          <a:p>
            <a:r>
              <a:rPr lang="fa-IR">
                <a:cs typeface="B Zar" panose="00000400000000000000" pitchFamily="2" charset="-78"/>
              </a:rPr>
              <a:t>- آمارنامه فارس، 1379، 73 - 74</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804947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تأمین خوراک انسان از قدیم الایام ساختار زندگی عشیرهای طوری بوده است که کوچ نشینان به خاطر چرانیدن دام های خود مجبور به تحرک مکانی بوده و وقت کمتری برای کشاورزی داشته اند. زیستگاه این مردم کوهستان است و کوهستان خاک کمتری برای کشاورزی داشته و کشت دیم نیز به باران بستگی دارد کشت زمین ها در چنین شرایطی باعث کم شدن مراتع و یا تخریب آنها می شود از سوی دیگر، نگهداری و انباشت محصولات کشاورزی مشکلاتی دارد که زندگی خاص عشیره ای از پس آن بر نمی آید از این رو انسان عشایری ترجیح می دهد نان خود را از راه های دیگری غیر از کشت انبوه گندم فراهم کند.</a:t>
            </a:r>
            <a:endParaRPr lang="en-US">
              <a:cs typeface="B Zar" panose="00000400000000000000" pitchFamily="2" charset="-78"/>
            </a:endParaRPr>
          </a:p>
          <a:p>
            <a:endParaRPr lang="fa-IR">
              <a:cs typeface="B Zar" panose="00000400000000000000" pitchFamily="2" charset="-78"/>
            </a:endParaRPr>
          </a:p>
        </p:txBody>
      </p:sp>
      <p:sp>
        <p:nvSpPr>
          <p:cNvPr id="4" name="Flowchart: Process 3"/>
          <p:cNvSpPr/>
          <p:nvPr/>
        </p:nvSpPr>
        <p:spPr>
          <a:xfrm>
            <a:off x="838200" y="4642339"/>
            <a:ext cx="3629465"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نگهداری و انباشت محصولات کشاورزی</a:t>
            </a:r>
            <a:endParaRPr lang="fa-IR" sz="2000" b="1">
              <a:solidFill>
                <a:srgbClr val="FF0000"/>
              </a:solidFill>
            </a:endParaRPr>
          </a:p>
        </p:txBody>
      </p:sp>
    </p:spTree>
    <p:extLst>
      <p:ext uri="{BB962C8B-B14F-4D97-AF65-F5344CB8AC3E}">
        <p14:creationId xmlns:p14="http://schemas.microsoft.com/office/powerpoint/2010/main" val="22418774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4881489" y="1825625"/>
            <a:ext cx="6472310" cy="4351338"/>
          </a:xfrm>
        </p:spPr>
        <p:txBody>
          <a:bodyPr/>
          <a:lstStyle/>
          <a:p>
            <a:pPr algn="just"/>
            <a:r>
              <a:rPr lang="ar-SA">
                <a:cs typeface="B Zar" panose="00000400000000000000" pitchFamily="2" charset="-78"/>
              </a:rPr>
              <a:t>در ایران بعد از انقلاب اسلامی این مشکل توسط تعاونی های عشایری حل شده است. با تحویل آرد ارزان قیمت باعث شده عشایر با وجودی که وقت بیشتری نسبت به گذشته دارند نسبت به کاشت گندم کم رغبت تر شده اند قبلاً کمبود نان به وسیله آرد بلوط جبران می شده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80369"/>
            <a:ext cx="4043289" cy="4026536"/>
          </a:xfrm>
          <a:prstGeom prst="rect">
            <a:avLst/>
          </a:prstGeom>
        </p:spPr>
      </p:pic>
    </p:spTree>
    <p:extLst>
      <p:ext uri="{BB962C8B-B14F-4D97-AF65-F5344CB8AC3E}">
        <p14:creationId xmlns:p14="http://schemas.microsoft.com/office/powerpoint/2010/main" val="4065873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همچنین وضعیت و ساختار زندگی عشایر طوری است که کمتر می توانند از برنج و دیگر اغذیه مرسوم در شهرها استفاده کنند زیرا برنج گران قیمت بوده و بایستی از بیرون تهیه شود که بار هزینه ای آن برای مردم دامدار منطقه زیاد است از سوی دیگر برنج متعلقاتی چون گوشت سیب زمینی سبزی و غیره دارد که تهیه اش برای فرد ،عشایری به خاطر دور بودن از بازار به آسانی ممکن نیست مضافاً این که پخت آن زمان می برد از این رو است که نان در رژیم غذایی آنان زیادی دارد تهیه نان گندم هم با توجه به آنچه گفته شد برای مردم عشایری هم سخت بوده و هم مقرون به صرفه نیست به همین علت آرد بلوط مکمل مناسبی برای نان گندم است.</a:t>
            </a:r>
            <a:endParaRPr lang="en-US"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265500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تأمین خوراک دام:</a:t>
            </a:r>
            <a:r>
              <a:rPr lang="ar-SA">
                <a:solidFill>
                  <a:srgbClr val="FF0000"/>
                </a:solidFill>
                <a:cs typeface="B Zar" panose="00000400000000000000" pitchFamily="2" charset="-78"/>
              </a:rPr>
              <a:t> </a:t>
            </a:r>
            <a:r>
              <a:rPr lang="ar-SA">
                <a:cs typeface="B Zar" panose="00000400000000000000" pitchFamily="2" charset="-78"/>
              </a:rPr>
              <a:t>بودن منطقه و صعب العبور بودن از یک طرف و وجود سطح زیادی از مراتع کم پشت در شهرستان و عدم کوچ بسیاری از دامداران منجر به عدم تناسب بین تعداد دام و تعداد علوفه موجود در مراتع گردیده است به طوری که سالانه بیشتر از </a:t>
            </a:r>
            <a:r>
              <a:rPr lang="fa-IR">
                <a:cs typeface="B Zar" panose="00000400000000000000" pitchFamily="2" charset="-78"/>
              </a:rPr>
              <a:t>۱۵۰</a:t>
            </a:r>
            <a:r>
              <a:rPr lang="ar-SA">
                <a:cs typeface="B Zar" panose="00000400000000000000" pitchFamily="2" charset="-78"/>
              </a:rPr>
              <a:t> هزار تن علوفه برای دام ها کمبود وجود دارد که تأمین آن منجر به ایجاد هزینه برای دامداران منطقه می شود. بهره برداری بهینه از دانه بلوط و به کارگیری آن در رژیم غذایی احشام می تواند بخش اعظمی از کمبود علوفه را جبران کند</a:t>
            </a:r>
            <a:endParaRPr lang="fa-IR">
              <a:cs typeface="B Zar" panose="00000400000000000000" pitchFamily="2" charset="-78"/>
            </a:endParaRPr>
          </a:p>
        </p:txBody>
      </p:sp>
    </p:spTree>
    <p:extLst>
      <p:ext uri="{BB962C8B-B14F-4D97-AF65-F5344CB8AC3E}">
        <p14:creationId xmlns:p14="http://schemas.microsoft.com/office/powerpoint/2010/main" val="8116303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پراکندگی جغرافیایی بلوط در </a:t>
            </a:r>
            <a:r>
              <a:rPr lang="ar-SA" b="1" smtClean="0">
                <a:solidFill>
                  <a:srgbClr val="FF0000"/>
                </a:solidFill>
                <a:cs typeface="B Zar" panose="00000400000000000000" pitchFamily="2" charset="-78"/>
              </a:rPr>
              <a:t>ممسنی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شهرستان ممسنی درخت بلوط از نظر تعداد در میان دیگر درختان جنگلی مقام اول را به خود تخصص داده است به طوری که از سطح پوشش جنگل در این شهرستان </a:t>
            </a:r>
            <a:r>
              <a:rPr lang="fa-IR">
                <a:cs typeface="B Zar" panose="00000400000000000000" pitchFamily="2" charset="-78"/>
              </a:rPr>
              <a:t>۵۰٪</a:t>
            </a:r>
            <a:r>
              <a:rPr lang="ar-SA">
                <a:cs typeface="B Zar" panose="00000400000000000000" pitchFamily="2" charset="-78"/>
              </a:rPr>
              <a:t> و از کل سطح شهرستان بیش از </a:t>
            </a:r>
            <a:r>
              <a:rPr lang="fa-IR">
                <a:cs typeface="B Zar" panose="00000400000000000000" pitchFamily="2" charset="-78"/>
              </a:rPr>
              <a:t>۶۰٪</a:t>
            </a:r>
            <a:r>
              <a:rPr lang="ar-SA">
                <a:cs typeface="B Zar" panose="00000400000000000000" pitchFamily="2" charset="-78"/>
              </a:rPr>
              <a:t> خاک شهرستان را به خود اختصاص داده است</a:t>
            </a:r>
            <a:endParaRPr lang="fa-IR">
              <a:cs typeface="B Zar" panose="00000400000000000000" pitchFamily="2" charset="-78"/>
            </a:endParaRPr>
          </a:p>
        </p:txBody>
      </p:sp>
    </p:spTree>
    <p:extLst>
      <p:ext uri="{BB962C8B-B14F-4D97-AF65-F5344CB8AC3E}">
        <p14:creationId xmlns:p14="http://schemas.microsoft.com/office/powerpoint/2010/main" val="21517424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پراکندگی جنگل های بلوط در شهرستان ممسنی بدین صورت است که در منطقه ماهور و میلاتی فقط نقاط مرتفع دارای مقدار کمی بلوط است که آنهم به صورت جامعه نیست و اگر هم در نقاط بسیار کمی جامعه بلوط دیده میشود از نظر حجم پوششی بسیار تنک است. در دیگر مناطق شهرستان دشت های پایین تر از </a:t>
            </a:r>
            <a:r>
              <a:rPr lang="fa-IR">
                <a:cs typeface="B Zar" panose="00000400000000000000" pitchFamily="2" charset="-78"/>
              </a:rPr>
              <a:t>۱,۰۰۰</a:t>
            </a:r>
            <a:r>
              <a:rPr lang="ar-SA">
                <a:cs typeface="B Zar" panose="00000400000000000000" pitchFamily="2" charset="-78"/>
              </a:rPr>
              <a:t> متر از سطح دریا منهای موارد استثنا فاقد بلوط بوده، بقیه مناطق که کوهستانی است دارای جامعه بلوط است. از حدود </a:t>
            </a:r>
            <a:r>
              <a:rPr lang="fa-IR">
                <a:cs typeface="B Zar" panose="00000400000000000000" pitchFamily="2" charset="-78"/>
              </a:rPr>
              <a:t>۸۰۰</a:t>
            </a:r>
            <a:r>
              <a:rPr lang="ar-SA">
                <a:cs typeface="B Zar" panose="00000400000000000000" pitchFamily="2" charset="-78"/>
              </a:rPr>
              <a:t> متر از سطح دریا نیز وجود بلوط در این شهرستان گزارش شده است و تا </a:t>
            </a:r>
            <a:r>
              <a:rPr lang="fa-IR">
                <a:cs typeface="B Zar" panose="00000400000000000000" pitchFamily="2" charset="-78"/>
              </a:rPr>
              <a:t>۲۴۰۰</a:t>
            </a:r>
            <a:r>
              <a:rPr lang="ar-SA">
                <a:cs typeface="B Zar" panose="00000400000000000000" pitchFamily="2" charset="-78"/>
              </a:rPr>
              <a:t> متر ارتفاع از سطح دریا و حتی در قله کوه تاسک در دشمن زیاری نیز بلوط وجود دارد.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4012255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9314"/>
            <a:ext cx="10515600" cy="1325563"/>
          </a:xfrm>
        </p:spPr>
        <p:txBody>
          <a:bodyPr/>
          <a:lstStyle/>
          <a:p>
            <a:pPr algn="ctr"/>
            <a:r>
              <a:rPr lang="ar-SA" b="1" smtClean="0">
                <a:solidFill>
                  <a:srgbClr val="FF0000"/>
                </a:solidFill>
                <a:cs typeface="B Zar" panose="00000400000000000000" pitchFamily="2" charset="-78"/>
              </a:rPr>
              <a:t>میزان بهره دهی بلوط در ممسنی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برابر </a:t>
            </a:r>
            <a:r>
              <a:rPr lang="ar-SA">
                <a:cs typeface="B Zar" panose="00000400000000000000" pitchFamily="2" charset="-78"/>
              </a:rPr>
              <a:t>آمار جدول شماره </a:t>
            </a:r>
            <a:r>
              <a:rPr lang="fa-IR">
                <a:cs typeface="B Zar" panose="00000400000000000000" pitchFamily="2" charset="-78"/>
              </a:rPr>
              <a:t>۱</a:t>
            </a:r>
            <a:r>
              <a:rPr lang="ar-SA">
                <a:cs typeface="B Zar" panose="00000400000000000000" pitchFamily="2" charset="-78"/>
              </a:rPr>
              <a:t> یکصد میلیون درخت بلوط در سطح شهرستان ممسنی وجود دارد که تعداد هفتاد میلیون اصله درخت دانه .زادند از این تعداد مقدار </a:t>
            </a:r>
            <a:r>
              <a:rPr lang="fa-IR">
                <a:cs typeface="B Zar" panose="00000400000000000000" pitchFamily="2" charset="-78"/>
              </a:rPr>
              <a:t>۲,۹۴۰,۰۰۰</a:t>
            </a:r>
            <a:r>
              <a:rPr lang="ar-SA">
                <a:cs typeface="B Zar" panose="00000400000000000000" pitchFamily="2" charset="-78"/>
              </a:rPr>
              <a:t> تن آرد در سال قابل بهره برداری است و این در حالی است که گندم حاصل در سال </a:t>
            </a:r>
            <a:r>
              <a:rPr lang="fa-IR">
                <a:cs typeface="B Zar" panose="00000400000000000000" pitchFamily="2" charset="-78"/>
              </a:rPr>
              <a:t>۱۳۸۳</a:t>
            </a:r>
            <a:r>
              <a:rPr lang="ar-SA">
                <a:cs typeface="B Zar" panose="00000400000000000000" pitchFamily="2" charset="-78"/>
              </a:rPr>
              <a:t> در شهرستان ممسنی </a:t>
            </a:r>
            <a:r>
              <a:rPr lang="fa-IR">
                <a:cs typeface="B Zar" panose="00000400000000000000" pitchFamily="2" charset="-78"/>
              </a:rPr>
              <a:t>۴۵,۰۰۰</a:t>
            </a:r>
            <a:r>
              <a:rPr lang="ar-SA">
                <a:cs typeface="B Zar" panose="00000400000000000000" pitchFamily="2" charset="-78"/>
              </a:rPr>
              <a:t> تن بوده است که به این ترتیب آرد بلوط </a:t>
            </a:r>
            <a:r>
              <a:rPr lang="fa-IR">
                <a:cs typeface="B Zar" panose="00000400000000000000" pitchFamily="2" charset="-78"/>
              </a:rPr>
              <a:t>۶۵</a:t>
            </a:r>
            <a:r>
              <a:rPr lang="ar-SA">
                <a:cs typeface="B Zar" panose="00000400000000000000" pitchFamily="2" charset="-78"/>
              </a:rPr>
              <a:t> برابر آرد گندم است. همچنین </a:t>
            </a:r>
            <a:r>
              <a:rPr lang="fa-IR">
                <a:cs typeface="B Zar" panose="00000400000000000000" pitchFamily="2" charset="-78"/>
              </a:rPr>
              <a:t>۸۹,۰۹۱</a:t>
            </a:r>
            <a:r>
              <a:rPr lang="ar-SA">
                <a:cs typeface="B Zar" panose="00000400000000000000" pitchFamily="2" charset="-78"/>
              </a:rPr>
              <a:t> تن جفت از درختان بلوط در شهرستان قابل برداشت است</a:t>
            </a:r>
            <a:r>
              <a:rPr lang="en-US" smtClean="0">
                <a:effectLst/>
                <a:cs typeface="B Zar" panose="00000400000000000000" pitchFamily="2" charset="-78"/>
              </a:rPr>
              <a:t> </a:t>
            </a:r>
            <a:r>
              <a:rPr lang="fa-IR">
                <a:cs typeface="B Zar" panose="00000400000000000000" pitchFamily="2" charset="-78"/>
              </a:rPr>
              <a:t>- به نظر می رسد درختان بلوط در ممسنی بیشتر از این آمار باشد.</a:t>
            </a:r>
            <a:endParaRPr lang="en-US">
              <a:cs typeface="B Zar" panose="00000400000000000000" pitchFamily="2" charset="-78"/>
            </a:endParaRPr>
          </a:p>
        </p:txBody>
      </p:sp>
    </p:spTree>
    <p:extLst>
      <p:ext uri="{BB962C8B-B14F-4D97-AF65-F5344CB8AC3E}">
        <p14:creationId xmlns:p14="http://schemas.microsoft.com/office/powerpoint/2010/main" val="9573501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موارد استفاده از بلوط در زندگی مردم ممسنی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Zar" panose="00000400000000000000" pitchFamily="2" charset="-78"/>
              </a:rPr>
              <a:t>در </a:t>
            </a:r>
            <a:r>
              <a:rPr lang="ar-SA">
                <a:cs typeface="B Zar" panose="00000400000000000000" pitchFamily="2" charset="-78"/>
              </a:rPr>
              <a:t>این جا قبل از پرداختن به موارد استفاده از بلوط در زندگی مردم ممسنی، به طور خلاصه به مراحل جمع آوری دانه بلوط و آماده سازی آن به منظور استفاده در موارد مختلف اشاره می شود. برداشت گردآوری بلوط زمان مناسب برای گردآوری بلوط از درخت در این منطقه اواخر مهرماه و اوایل آبان ماه است میوه بلوط با تکان دادن درخت به زیر درخت می ریزد در هنگام جمع آوری بلوط، میوه ها در یک جا جمع و سپس در ظرفهای بافته شده ای به نام «حور» یا «شله» ریخته و به کمک دام به طرف خانه حمل می شود.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0166584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حور </a:t>
            </a:r>
            <a:r>
              <a:rPr lang="en-US">
                <a:cs typeface="B Zar" panose="00000400000000000000" pitchFamily="2" charset="-78"/>
              </a:rPr>
              <a:t>hur</a:t>
            </a:r>
            <a:r>
              <a:rPr lang="fa-IR">
                <a:cs typeface="B Zar" panose="00000400000000000000" pitchFamily="2" charset="-78"/>
              </a:rPr>
              <a:t>: ظرفی است بافته شده از نخ پشم گوسفندان که عشایر و روستاییان برای حمل بار به ویژه گندم و آرد از ان استفاده می کردند. ابتدا هر لایه به طور مجزا از هم بافته می شد سپس به هم وصل می گردد به طوری که از وسط بر پشت چهارپا قرار گیرد. رنگ حور بنا به اختیار و نوع استفاده با هم متفاوت است.</a:t>
            </a:r>
            <a:endParaRPr lang="en-US">
              <a:cs typeface="B Zar" panose="00000400000000000000" pitchFamily="2" charset="-78"/>
            </a:endParaRPr>
          </a:p>
          <a:p>
            <a:pPr algn="just"/>
            <a:r>
              <a:rPr lang="fa-IR">
                <a:cs typeface="B Zar" panose="00000400000000000000" pitchFamily="2" charset="-78"/>
              </a:rPr>
              <a:t>- شله </a:t>
            </a:r>
            <a:r>
              <a:rPr lang="en-US">
                <a:cs typeface="B Zar" panose="00000400000000000000" pitchFamily="2" charset="-78"/>
              </a:rPr>
              <a:t>shale</a:t>
            </a:r>
            <a:r>
              <a:rPr lang="fa-IR">
                <a:cs typeface="B Zar" panose="00000400000000000000" pitchFamily="2" charset="-78"/>
              </a:rPr>
              <a:t> : ظرفی است بافته شده از موی بز و معمولا برای حمل آب از آن استفاده می شد. در حمل بلوط بیشرین کاربرد را دارد.</a:t>
            </a:r>
            <a:endParaRPr lang="en-US">
              <a:cs typeface="B Zar" panose="00000400000000000000" pitchFamily="2" charset="-78"/>
            </a:endParaRPr>
          </a:p>
          <a:p>
            <a:endParaRPr lang="fa-IR"/>
          </a:p>
        </p:txBody>
      </p:sp>
    </p:spTree>
    <p:extLst>
      <p:ext uri="{BB962C8B-B14F-4D97-AF65-F5344CB8AC3E}">
        <p14:creationId xmlns:p14="http://schemas.microsoft.com/office/powerpoint/2010/main" val="109849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Zar" panose="00000400000000000000" pitchFamily="2" charset="-78"/>
              </a:rPr>
              <a:t>امروزه </a:t>
            </a:r>
            <a:r>
              <a:rPr lang="ar-SA">
                <a:cs typeface="B Zar" panose="00000400000000000000" pitchFamily="2" charset="-78"/>
              </a:rPr>
              <a:t>ابداع و استفاده از فن آوری های کاربردی در زمینه های مختلف کشاورزی گسترش قابل توجهی دارد ارایه این فن آوری ها به کشاورزان و بهره برداران روستایی نیز روند فزاینده ای یافته است. علی رغم نیاز روزافزون جوامع روستایی و کشاورزی به توسعه و کاربرد تکنولوژی جدید از بررسی های به عمل آمده در نقاطی از دنیا چنین بر می آید که علم و معرفت دانشمندان غربی رو به تحلیل رفته است (چمبرز ،</a:t>
            </a:r>
            <a:r>
              <a:rPr lang="fa-IR">
                <a:cs typeface="B Zar" panose="00000400000000000000" pitchFamily="2" charset="-78"/>
              </a:rPr>
              <a:t>۹۸</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1021080" y="3691805"/>
            <a:ext cx="3114822" cy="9927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a:ln w="22225">
                  <a:solidFill>
                    <a:schemeClr val="accent2"/>
                  </a:solidFill>
                  <a:prstDash val="solid"/>
                </a:ln>
                <a:solidFill>
                  <a:schemeClr val="accent2">
                    <a:lumMod val="40000"/>
                    <a:lumOff val="60000"/>
                  </a:schemeClr>
                </a:solidFill>
                <a:cs typeface="B Zar" panose="00000400000000000000" pitchFamily="2" charset="-78"/>
              </a:rPr>
              <a:t>زمینه های مختلف کشاورزی</a:t>
            </a:r>
            <a:endParaRPr lang="fa-IR" sz="3200" b="1">
              <a:ln w="22225">
                <a:solidFill>
                  <a:schemeClr val="accent2"/>
                </a:solidFill>
                <a:prstDash val="solid"/>
              </a:ln>
              <a:solidFill>
                <a:schemeClr val="accent2">
                  <a:lumMod val="40000"/>
                  <a:lumOff val="60000"/>
                </a:schemeClr>
              </a:solidFill>
            </a:endParaRPr>
          </a:p>
        </p:txBody>
      </p:sp>
      <p:sp>
        <p:nvSpPr>
          <p:cNvPr id="5" name="Flowchart: Process 4"/>
          <p:cNvSpPr/>
          <p:nvPr/>
        </p:nvSpPr>
        <p:spPr>
          <a:xfrm>
            <a:off x="1021080" y="4857142"/>
            <a:ext cx="3114822" cy="11472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گسترش قابل توجهی</a:t>
            </a:r>
            <a:endParaRPr lang="fa-IR" sz="2400" b="1">
              <a:solidFill>
                <a:srgbClr val="FF0000"/>
              </a:solidFill>
            </a:endParaRPr>
          </a:p>
        </p:txBody>
      </p:sp>
      <p:pic>
        <p:nvPicPr>
          <p:cNvPr id="6" name="Picture 5"/>
          <p:cNvPicPr>
            <a:picLocks noChangeAspect="1"/>
          </p:cNvPicPr>
          <p:nvPr/>
        </p:nvPicPr>
        <p:blipFill>
          <a:blip r:embed="rId2"/>
          <a:stretch>
            <a:fillRect/>
          </a:stretch>
        </p:blipFill>
        <p:spPr>
          <a:xfrm>
            <a:off x="5456286" y="3737596"/>
            <a:ext cx="5491938" cy="2294902"/>
          </a:xfrm>
          <a:prstGeom prst="rect">
            <a:avLst/>
          </a:prstGeom>
        </p:spPr>
      </p:pic>
    </p:spTree>
    <p:extLst>
      <p:ext uri="{BB962C8B-B14F-4D97-AF65-F5344CB8AC3E}">
        <p14:creationId xmlns:p14="http://schemas.microsoft.com/office/powerpoint/2010/main" val="26005464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lnSpc>
                <a:spcPct val="150000"/>
              </a:lnSpc>
            </a:pPr>
            <a:r>
              <a:rPr lang="ar-SA" b="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پوست کندن بلوط</a:t>
            </a:r>
            <a:r>
              <a:rPr lang="ar-SA"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 </a:t>
            </a: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عملیات پوست گیری بلوط بلافاصله در شب و اغلب به وسیله زنان و دختران انجام می شود. علت پوست گیری در شب آن است که مردم منطقه روزها سخت مشغول امور مربوط به دامداری هستند و کمتر فرصت انجام دادن کار دیگری را دارند از این رو، معمولاً شب ها اقدام به پوست گیری بلوط می کنند. مرسوم ترین وسیله پوست گیری در زبان مردم محل به «رنجک» معروف است.</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1418195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ar-SA" b="1"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خشک کردن بلوط</a:t>
            </a:r>
            <a:r>
              <a:rPr lang="ar-SA" smtClean="0">
                <a:solidFill>
                  <a:srgbClr val="FF0000"/>
                </a:solidFill>
                <a:effectLst/>
                <a:latin typeface="Times New Roman" panose="02020603050405020304" pitchFamily="18" charset="0"/>
                <a:ea typeface="Times New Roman" panose="02020603050405020304" pitchFamily="18" charset="0"/>
                <a:cs typeface="B Zar" panose="00000400000000000000" pitchFamily="2" charset="-78"/>
              </a:rPr>
              <a:t>  </a:t>
            </a: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عمل خشک کردن بدین صورت است که پس از آنکه دانه ها پوست گیری بر روی یک پارچه زیلو یا «نی چیت» ریخته شده و در زیر آفتاب قرار می دهند، در طول روز چند بار آن را به هم می زنند تا نور آفتاب به طور مساوی به همه نقاط آن برسد. حدود سه روز طول می کشد تا پوسته نازک کشیده شده. بر روی مغز خشک شود.</a:t>
            </a:r>
            <a:endParaRPr lang="en-US" sz="40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r>
              <a:rPr lang="fa-IR" smtClean="0">
                <a:effectLst/>
                <a:latin typeface="Times New Roman" panose="02020603050405020304" pitchFamily="18" charset="0"/>
                <a:ea typeface="Calibri" panose="020F0502020204030204" pitchFamily="34" charset="0"/>
                <a:cs typeface="B Zar" panose="00000400000000000000" pitchFamily="2" charset="-78"/>
              </a:rPr>
              <a:t>- </a:t>
            </a:r>
            <a:r>
              <a:rPr lang="en-US" smtClean="0">
                <a:effectLst/>
                <a:latin typeface="Times New Roman" panose="02020603050405020304" pitchFamily="18" charset="0"/>
                <a:ea typeface="Calibri" panose="020F0502020204030204" pitchFamily="34" charset="0"/>
                <a:cs typeface="B Zar" panose="00000400000000000000" pitchFamily="2" charset="-78"/>
              </a:rPr>
              <a:t>ronjek</a:t>
            </a:r>
            <a:r>
              <a:rPr lang="fa-IR" smtClean="0">
                <a:effectLst/>
                <a:latin typeface="Times New Roman" panose="02020603050405020304" pitchFamily="18" charset="0"/>
                <a:ea typeface="Calibri" panose="020F0502020204030204" pitchFamily="34" charset="0"/>
                <a:cs typeface="B Zar" panose="00000400000000000000" pitchFamily="2" charset="-78"/>
              </a:rPr>
              <a:t> یا </a:t>
            </a:r>
            <a:r>
              <a:rPr lang="en-US" smtClean="0">
                <a:effectLst/>
                <a:latin typeface="Times New Roman" panose="02020603050405020304" pitchFamily="18" charset="0"/>
                <a:ea typeface="Calibri" panose="020F0502020204030204" pitchFamily="34" charset="0"/>
                <a:cs typeface="B Zar" panose="00000400000000000000" pitchFamily="2" charset="-78"/>
              </a:rPr>
              <a:t>ronjok</a:t>
            </a:r>
            <a:r>
              <a:rPr lang="fa-IR" smtClean="0">
                <a:effectLst/>
                <a:latin typeface="Times New Roman" panose="02020603050405020304" pitchFamily="18" charset="0"/>
                <a:ea typeface="Calibri" panose="020F0502020204030204" pitchFamily="34" charset="0"/>
                <a:cs typeface="B Zar" panose="00000400000000000000" pitchFamily="2" charset="-78"/>
              </a:rPr>
              <a:t> : این وسیله از دو جز تشکیل شده است. 1) تیغه فلزی که به صورت کمانه یا است و فاصله بین دهانه آن حدود 3 تا 4 سانتی متر است و ته آن مستقیم به دسته وصل می شود. 2) دسته چوبی که اندازه اش حدودا 10 تا 15 سانتی متر است.</a:t>
            </a:r>
            <a:endParaRPr lang="en-US" smtClean="0">
              <a:effectLst/>
              <a:latin typeface="Times New Roman" panose="02020603050405020304" pitchFamily="18" charset="0"/>
              <a:ea typeface="Calibri" panose="020F0502020204030204" pitchFamily="34" charset="0"/>
              <a:cs typeface="B Zar" panose="00000400000000000000" pitchFamily="2" charset="-78"/>
            </a:endParaRPr>
          </a:p>
          <a:p>
            <a:pPr algn="just"/>
            <a:r>
              <a:rPr lang="fa-IR" smtClean="0">
                <a:effectLst/>
                <a:latin typeface="Times New Roman" panose="02020603050405020304" pitchFamily="18" charset="0"/>
                <a:ea typeface="Calibri" panose="020F0502020204030204" pitchFamily="34" charset="0"/>
                <a:cs typeface="B Zar" panose="00000400000000000000" pitchFamily="2" charset="-78"/>
              </a:rPr>
              <a:t>- نی چیت یا نین چیت (</a:t>
            </a:r>
            <a:r>
              <a:rPr lang="en-US" smtClean="0">
                <a:effectLst/>
                <a:latin typeface="Times New Roman" panose="02020603050405020304" pitchFamily="18" charset="0"/>
                <a:ea typeface="Calibri" panose="020F0502020204030204" pitchFamily="34" charset="0"/>
                <a:cs typeface="B Zar" panose="00000400000000000000" pitchFamily="2" charset="-78"/>
              </a:rPr>
              <a:t>nie chit </a:t>
            </a:r>
            <a:r>
              <a:rPr lang="fa-IR" smtClean="0">
                <a:effectLst/>
                <a:latin typeface="Times New Roman" panose="02020603050405020304" pitchFamily="18" charset="0"/>
                <a:ea typeface="Calibri" panose="020F0502020204030204" pitchFamily="34" charset="0"/>
                <a:cs typeface="B Zar" panose="00000400000000000000" pitchFamily="2" charset="-78"/>
              </a:rPr>
              <a:t> یا </a:t>
            </a:r>
            <a:r>
              <a:rPr lang="en-US" smtClean="0">
                <a:effectLst/>
                <a:latin typeface="Times New Roman" panose="02020603050405020304" pitchFamily="18" charset="0"/>
                <a:ea typeface="Calibri" panose="020F0502020204030204" pitchFamily="34" charset="0"/>
                <a:cs typeface="B Zar" panose="00000400000000000000" pitchFamily="2" charset="-78"/>
              </a:rPr>
              <a:t>ni chit</a:t>
            </a:r>
            <a:r>
              <a:rPr lang="fa-IR" smtClean="0">
                <a:effectLst/>
                <a:latin typeface="Times New Roman" panose="02020603050405020304" pitchFamily="18" charset="0"/>
                <a:ea typeface="Calibri" panose="020F0502020204030204" pitchFamily="34" charset="0"/>
                <a:cs typeface="B Zar" panose="00000400000000000000" pitchFamily="2" charset="-78"/>
              </a:rPr>
              <a:t>) نی های بسیار ریز با هم بافته شده و به صورت حصیر در می آید.</a:t>
            </a:r>
            <a:endParaRPr lang="en-US" smtClean="0">
              <a:effectLst/>
              <a:latin typeface="Times New Roman" panose="02020603050405020304" pitchFamily="18" charset="0"/>
              <a:ea typeface="Calibri" panose="020F0502020204030204" pitchFamily="34" charset="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7433544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جداسازی جفت از </a:t>
            </a:r>
            <a:r>
              <a:rPr lang="ar-SA" b="1" smtClean="0">
                <a:solidFill>
                  <a:srgbClr val="FF0000"/>
                </a:solidFill>
                <a:cs typeface="B Zar" panose="00000400000000000000" pitchFamily="2" charset="-78"/>
              </a:rPr>
              <a:t>مغز</a:t>
            </a:r>
            <a:r>
              <a:rPr lang="fa-IR" b="1" smtClean="0">
                <a:solidFill>
                  <a:srgbClr val="FF0000"/>
                </a:solidFill>
                <a:cs typeface="B Zar" panose="00000400000000000000" pitchFamily="2" charset="-78"/>
              </a:rPr>
              <a:t>:</a:t>
            </a:r>
            <a:r>
              <a:rPr lang="ar-SA" b="1" smtClean="0">
                <a:solidFill>
                  <a:srgbClr val="FF0000"/>
                </a:solidFill>
                <a:cs typeface="B Zar" panose="00000400000000000000" pitchFamily="2" charset="-78"/>
              </a:rPr>
              <a:t> </a:t>
            </a:r>
            <a:r>
              <a:rPr lang="ar-SA">
                <a:cs typeface="B Zar" panose="00000400000000000000" pitchFamily="2" charset="-78"/>
              </a:rPr>
              <a:t>پس از خشک شدن تانن بلوط، وقت آن می رسد که جفت از مغز جدا گردد تانن یا همان جفت پس از خشک شدن به صورت ورقه ای از روی مغز جدا می شود. عمل جداسازی تانن از دانه بلوط بدین صورت است که با برهم زدن دانه ها به وسیله دست عمل جداسازی صورت می گیرد .</a:t>
            </a:r>
            <a:endParaRPr lang="en-US">
              <a:cs typeface="B Zar" panose="00000400000000000000" pitchFamily="2" charset="-78"/>
            </a:endParaRPr>
          </a:p>
        </p:txBody>
      </p:sp>
    </p:spTree>
    <p:extLst>
      <p:ext uri="{BB962C8B-B14F-4D97-AF65-F5344CB8AC3E}">
        <p14:creationId xmlns:p14="http://schemas.microsoft.com/office/powerpoint/2010/main" val="9188440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موارد استفاده مشتقات </a:t>
            </a:r>
            <a:r>
              <a:rPr lang="ar-SA" b="1" smtClean="0">
                <a:solidFill>
                  <a:srgbClr val="FF0000"/>
                </a:solidFill>
                <a:cs typeface="B Zar" panose="00000400000000000000" pitchFamily="2" charset="-78"/>
              </a:rPr>
              <a:t>بلوط</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lnSpc>
                <a:spcPct val="150000"/>
              </a:lnSpc>
            </a:pP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استفاده غذایی از میوه بلوط هم برای خود و هم برای دام ها از قدیم الایام در بین مردم بومی رواج داشته و زمانی غذای غالب عشایر را تشکیل می داده است این مطلب در اشعار مردم منطقه زاگرس به ویژه مردم منطقه لرنشین وجود دارد.</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pPr algn="ctr">
              <a:lnSpc>
                <a:spcPct val="150000"/>
              </a:lnSpc>
            </a:pPr>
            <a:r>
              <a:rPr lang="ar-SA" smtClean="0">
                <a:solidFill>
                  <a:srgbClr val="000000"/>
                </a:solidFill>
                <a:effectLst/>
                <a:latin typeface="Arial" panose="020B0604020202020204" pitchFamily="34" charset="0"/>
                <a:ea typeface="Times New Roman" panose="02020603050405020304" pitchFamily="18" charset="0"/>
                <a:cs typeface="B Zar" panose="00000400000000000000" pitchFamily="2" charset="-78"/>
              </a:rPr>
              <a:t>«مولر بلی خرم هفت سال چپونم</a:t>
            </a:r>
            <a:r>
              <a:rPr lang="ar-SA" smtClean="0">
                <a:solidFill>
                  <a:srgbClr val="000000"/>
                </a:solidFill>
                <a:effectLst/>
                <a:latin typeface="Times New Roman" panose="02020603050405020304" pitchFamily="18" charset="0"/>
                <a:ea typeface="Times New Roman" panose="02020603050405020304" pitchFamily="18" charset="0"/>
                <a:cs typeface="B Zar" panose="00000400000000000000" pitchFamily="2" charset="-78"/>
              </a:rPr>
              <a:t>           ار بنیم قرقره مشقی ندونم »</a:t>
            </a:r>
            <a:endParaRPr lang="en-US" sz="2400" smtClean="0">
              <a:effectLst/>
              <a:latin typeface="Times New Roman" panose="02020603050405020304" pitchFamily="18" charset="0"/>
              <a:ea typeface="Times New Roman" panose="02020603050405020304" pitchFamily="18" charset="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1729403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(لرم بلوط خورم هفت سال چوپانم / اگر به قرقره (منگنه) بگذارندم سربازی نکنم.)</a:t>
            </a:r>
            <a:endParaRPr lang="en-US">
              <a:cs typeface="B Zar" panose="00000400000000000000" pitchFamily="2" charset="-78"/>
            </a:endParaRPr>
          </a:p>
          <a:p>
            <a:pPr algn="just"/>
            <a:r>
              <a:rPr lang="ar-SA">
                <a:cs typeface="B Zar" panose="00000400000000000000" pitchFamily="2" charset="-78"/>
              </a:rPr>
              <a:t> پس از تخته قاپو شدن عشایر و در نتیجه آن تغییر روش زندگی مردم و سرازیر شدن به شهرها، بلوط نیز از جیره غذایی مردم حذف شد و چون دیگر امور سنتی به تاریخ پیوست؛ اما همچنان در ردیف خوراک دام عشایر باقی ماند در زیر این موضوع در دو زمینۀ خوراک دام و انسان به تفکیک بررسی می شود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0298814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غذای انسان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در </a:t>
            </a:r>
            <a:r>
              <a:rPr lang="ar-SA">
                <a:cs typeface="B Zar" panose="00000400000000000000" pitchFamily="2" charset="-78"/>
              </a:rPr>
              <a:t>گذشته </a:t>
            </a:r>
            <a:r>
              <a:rPr lang="ar-SA" smtClean="0">
                <a:cs typeface="B Zar" panose="00000400000000000000" pitchFamily="2" charset="-78"/>
              </a:rPr>
              <a:t>انسانهای </a:t>
            </a:r>
            <a:r>
              <a:rPr lang="ar-SA">
                <a:cs typeface="B Zar" panose="00000400000000000000" pitchFamily="2" charset="-78"/>
              </a:rPr>
              <a:t>بومی به چند صورت از بلوط به عنوان خوراک استفاده می کردند: کباب میوه بلوط میوه بلوط به صورت استفاده از شیر و نان بلوط که استفاده نان بلوط از اهمیت بیشتری برخوردار بوده است. </a:t>
            </a:r>
            <a:endParaRPr lang="fa-IR">
              <a:cs typeface="B Zar" panose="00000400000000000000" pitchFamily="2" charset="-78"/>
            </a:endParaRPr>
          </a:p>
        </p:txBody>
      </p:sp>
    </p:spTree>
    <p:extLst>
      <p:ext uri="{BB962C8B-B14F-4D97-AF65-F5344CB8AC3E}">
        <p14:creationId xmlns:p14="http://schemas.microsoft.com/office/powerpoint/2010/main" val="37818814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b="1">
                <a:solidFill>
                  <a:srgbClr val="FF0000"/>
                </a:solidFill>
                <a:cs typeface="B Zar" panose="00000400000000000000" pitchFamily="2" charset="-78"/>
              </a:rPr>
              <a:t>تهیه نان بلوط</a:t>
            </a:r>
            <a:r>
              <a:rPr lang="ar-SA">
                <a:solidFill>
                  <a:srgbClr val="FF0000"/>
                </a:solidFill>
                <a:cs typeface="B Zar" panose="00000400000000000000" pitchFamily="2" charset="-78"/>
              </a:rPr>
              <a:t> </a:t>
            </a:r>
            <a:r>
              <a:rPr lang="ar-SA">
                <a:cs typeface="B Zar" panose="00000400000000000000" pitchFamily="2" charset="-78"/>
              </a:rPr>
              <a:t>: برای تهیه نان بلوط بایستی مراحلی را طی کرد تا نان بلوط آماده شود. در زیر مختصراً به این مراحل اشاره می گردد</a:t>
            </a:r>
            <a:r>
              <a:rPr lang="ar-SA" smtClean="0">
                <a:cs typeface="B Zar" panose="00000400000000000000" pitchFamily="2" charset="-78"/>
              </a:rPr>
              <a:t>.</a:t>
            </a:r>
            <a:endParaRPr lang="fa-IR" smtClean="0">
              <a:cs typeface="B Zar" panose="00000400000000000000" pitchFamily="2" charset="-78"/>
            </a:endParaRPr>
          </a:p>
          <a:p>
            <a:pPr algn="just"/>
            <a:r>
              <a:rPr lang="ar-SA" b="1" smtClean="0">
                <a:solidFill>
                  <a:srgbClr val="FF0000"/>
                </a:solidFill>
                <a:cs typeface="B Zar" panose="00000400000000000000" pitchFamily="2" charset="-78"/>
              </a:rPr>
              <a:t>تهیه آرد بلوط</a:t>
            </a:r>
            <a:r>
              <a:rPr lang="ar-SA" smtClean="0">
                <a:solidFill>
                  <a:srgbClr val="FF0000"/>
                </a:solidFill>
                <a:cs typeface="B Zar" panose="00000400000000000000" pitchFamily="2" charset="-78"/>
              </a:rPr>
              <a:t> </a:t>
            </a:r>
            <a:r>
              <a:rPr lang="ar-SA" smtClean="0">
                <a:cs typeface="B Zar" panose="00000400000000000000" pitchFamily="2" charset="-78"/>
              </a:rPr>
              <a:t>: این مرحله با آسیاب مغز شروع می شود. پس از آن که میوه بلوط خشک شد و جفت آن نیز جدا گردید بلوط برای آسیاب آماده می گردد بلوط کاملاً آرد نمی شود بلکه تقریباً به صورت دانه های ریز به اندازه عدس در می آید که در اصطلاح محلی به آن «جفکه» </a:t>
            </a:r>
            <a:r>
              <a:rPr lang="ar-SA" smtClean="0">
                <a:cs typeface="B Zar" panose="00000400000000000000" pitchFamily="2" charset="-78"/>
              </a:rPr>
              <a:t>می</a:t>
            </a:r>
            <a:r>
              <a:rPr lang="fa-IR" smtClean="0">
                <a:cs typeface="B Zar" panose="00000400000000000000" pitchFamily="2" charset="-78"/>
              </a:rPr>
              <a:t> </a:t>
            </a:r>
            <a:r>
              <a:rPr lang="ar-SA" smtClean="0">
                <a:cs typeface="B Zar" panose="00000400000000000000" pitchFamily="2" charset="-78"/>
              </a:rPr>
              <a:t>گویند</a:t>
            </a:r>
            <a:r>
              <a:rPr lang="ar-SA" smtClean="0">
                <a:cs typeface="B Zar" panose="00000400000000000000" pitchFamily="2" charset="-78"/>
              </a:rPr>
              <a:t>.</a:t>
            </a:r>
            <a:endParaRPr lang="en-US">
              <a:cs typeface="B Zar" panose="00000400000000000000" pitchFamily="2" charset="-78"/>
            </a:endParaRPr>
          </a:p>
        </p:txBody>
      </p:sp>
    </p:spTree>
    <p:extLst>
      <p:ext uri="{BB962C8B-B14F-4D97-AF65-F5344CB8AC3E}">
        <p14:creationId xmlns:p14="http://schemas.microsoft.com/office/powerpoint/2010/main" val="21762631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خرد کردن مغز بلوط به وسیلۀ آسیاب سنگی صورت می گیرد. این اسیاب سنگی در منطقه مورد  مطالعه «بردَهر» نامیده می شود و از دو قسمت تشکیل می شود</a:t>
            </a:r>
            <a:r>
              <a:rPr lang="ar-SA" smtClean="0">
                <a:cs typeface="B Zar" panose="00000400000000000000" pitchFamily="2" charset="-78"/>
              </a:rPr>
              <a:t>:</a:t>
            </a:r>
            <a:endParaRPr lang="fa-IR" smtClean="0">
              <a:cs typeface="B Zar" panose="00000400000000000000" pitchFamily="2" charset="-78"/>
            </a:endParaRPr>
          </a:p>
          <a:p>
            <a:pPr algn="just"/>
            <a:r>
              <a:rPr lang="ar-SA" smtClean="0">
                <a:cs typeface="B Zar" panose="00000400000000000000" pitchFamily="2" charset="-78"/>
              </a:rPr>
              <a:t> </a:t>
            </a:r>
            <a:r>
              <a:rPr lang="ar-SA">
                <a:cs typeface="B Zar" panose="00000400000000000000" pitchFamily="2" charset="-78"/>
              </a:rPr>
              <a:t>1 -  قسمت ثابت سنگ صاف و بزرگی است که قطر آن حدود یک تا دو متر است</a:t>
            </a:r>
            <a:r>
              <a:rPr lang="ar-SA" smtClean="0">
                <a:cs typeface="B Zar" panose="00000400000000000000" pitchFamily="2" charset="-78"/>
              </a:rPr>
              <a:t>.</a:t>
            </a:r>
            <a:endParaRPr lang="fa-IR" smtClean="0">
              <a:cs typeface="B Zar" panose="00000400000000000000" pitchFamily="2" charset="-78"/>
            </a:endParaRPr>
          </a:p>
          <a:p>
            <a:pPr algn="just"/>
            <a:r>
              <a:rPr lang="ar-SA" smtClean="0">
                <a:cs typeface="B Zar" panose="00000400000000000000" pitchFamily="2" charset="-78"/>
              </a:rPr>
              <a:t> </a:t>
            </a:r>
            <a:r>
              <a:rPr lang="fa-IR">
                <a:cs typeface="B Zar" panose="00000400000000000000" pitchFamily="2" charset="-78"/>
              </a:rPr>
              <a:t>۲- </a:t>
            </a:r>
            <a:r>
              <a:rPr lang="ar-SA">
                <a:cs typeface="B Zar" panose="00000400000000000000" pitchFamily="2" charset="-78"/>
              </a:rPr>
              <a:t>قسمت متحرک و آن سنگ بیضی شکلی است که در ازای آن حدود </a:t>
            </a:r>
            <a:r>
              <a:rPr lang="fa-IR">
                <a:cs typeface="B Zar" panose="00000400000000000000" pitchFamily="2" charset="-78"/>
              </a:rPr>
              <a:t>۴۰</a:t>
            </a:r>
            <a:r>
              <a:rPr lang="ar-SA">
                <a:cs typeface="B Zar" panose="00000400000000000000" pitchFamily="2" charset="-78"/>
              </a:rPr>
              <a:t> تا </a:t>
            </a:r>
            <a:r>
              <a:rPr lang="fa-IR">
                <a:cs typeface="B Zar" panose="00000400000000000000" pitchFamily="2" charset="-78"/>
              </a:rPr>
              <a:t>۵۰</a:t>
            </a:r>
            <a:r>
              <a:rPr lang="ar-SA">
                <a:cs typeface="B Zar" panose="00000400000000000000" pitchFamily="2" charset="-78"/>
              </a:rPr>
              <a:t> سانتی متر است (به شکل یک پشتی کوچک). قسمت متحرک با رفت و برگشت بر روی سنگ ثابت غلات را خرد می کند.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3988226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تهیه خمیر پس از آنکه آرد بلوط آماده شد مرحله تهیه خمیر بلوط آغاز می شود. که به آن خمیر «کلگ» می گویند آرد را با آب گرم مخلوط کرده و خمیر آماده می شود. خمیر کردن بدین صورت است که مقداری آب روی بلوط خرد شده افزوده به طوری که خیس بخورد و آن را به هم می زنند و سپس برای خواباندن آماده می کنند</a:t>
            </a:r>
            <a:endParaRPr lang="fa-IR">
              <a:cs typeface="B Zar" panose="00000400000000000000" pitchFamily="2" charset="-78"/>
            </a:endParaRPr>
          </a:p>
        </p:txBody>
      </p:sp>
    </p:spTree>
    <p:extLst>
      <p:ext uri="{BB962C8B-B14F-4D97-AF65-F5344CB8AC3E}">
        <p14:creationId xmlns:p14="http://schemas.microsoft.com/office/powerpoint/2010/main" val="7310008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خواباندن کلگ</a:t>
            </a:r>
            <a:r>
              <a:rPr lang="ar-SA">
                <a:solidFill>
                  <a:srgbClr val="FF0000"/>
                </a:solidFill>
                <a:cs typeface="B Zar" panose="00000400000000000000" pitchFamily="2" charset="-78"/>
              </a:rPr>
              <a:t> </a:t>
            </a:r>
            <a:r>
              <a:rPr lang="ar-SA">
                <a:cs typeface="B Zar" panose="00000400000000000000" pitchFamily="2" charset="-78"/>
              </a:rPr>
              <a:t>: خمیر آماده شده را در ظرف بافته شده از ساقه های بادان به نام «گیره» می گذارند. سپس با استفاده از پتو یا لحاف محکم آن را می پوشانند به طوری که خوب گرم شود و به اصطلاح به عرق بنشیند علت گذاشتن خمیر در گیره آن است که هنگام قرار گرفتن در زیر آب به راحتی شیره تلخ از سوراخ ها بیرون رود. اگر ظرف حاوی خمیر بدون منفذ باشد امکان خروج آب وجود نداشته و عمل پالایش صورت نمی گیرد. هنگام گذاشتن در ظرف و پوشاندن آن زنان به لهجه محلی می گویند: </a:t>
            </a:r>
            <a:r>
              <a:rPr lang="fa-IR">
                <a:cs typeface="B Zar" panose="00000400000000000000" pitchFamily="2" charset="-78"/>
              </a:rPr>
              <a:t>- زنبیلی است بافته شده از تارهای بادام که مانند آب کش است. در بعضی از روستاهای شهرستان «گهلو» و در بعضی جاها نیز «سله» نام دارد.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89285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تجربه های موجود بیانگر این واقعیت است که فن آوری های ارایه شده به جوامع روستایی عموماً کاربرد قابل قبولی نداشته و میزان پذیرش بسیار اندک است (مجله جهاد شماره </a:t>
            </a:r>
            <a:r>
              <a:rPr lang="fa-IR">
                <a:cs typeface="B Zar" panose="00000400000000000000" pitchFamily="2" charset="-78"/>
              </a:rPr>
              <a:t>۲۴۴ - ۲۴۵ : ۶۲).</a:t>
            </a:r>
            <a:r>
              <a:rPr lang="ar-SA">
                <a:cs typeface="B Zar" panose="00000400000000000000" pitchFamily="2" charset="-78"/>
              </a:rPr>
              <a:t> زیرا چنین تکنولوژی هایی خارج از روستا به وجود می آید و از نظر شرایط اقتصادی، اجتماعی، فرهنگی و اقلیمی تفاوت زیادی با شرایط جامعه روستایی ندارد</a:t>
            </a:r>
            <a:endParaRPr lang="fa-IR">
              <a:cs typeface="B Zar" panose="00000400000000000000" pitchFamily="2" charset="-78"/>
            </a:endParaRPr>
          </a:p>
          <a:p>
            <a:endParaRPr lang="fa-IR">
              <a:cs typeface="B Zar" panose="00000400000000000000" pitchFamily="2" charset="-78"/>
            </a:endParaRPr>
          </a:p>
        </p:txBody>
      </p:sp>
      <p:sp>
        <p:nvSpPr>
          <p:cNvPr id="4" name="Flowchart: Process 3"/>
          <p:cNvSpPr/>
          <p:nvPr/>
        </p:nvSpPr>
        <p:spPr>
          <a:xfrm>
            <a:off x="838200" y="4001294"/>
            <a:ext cx="3151163" cy="15411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شرایط اقتصادی، اجتماعی، فرهنگی و اقلیمی</a:t>
            </a:r>
            <a:endParaRPr lang="fa-IR" sz="2000" b="1">
              <a:solidFill>
                <a:srgbClr val="FF0000"/>
              </a:solidFill>
            </a:endParaRPr>
          </a:p>
        </p:txBody>
      </p:sp>
    </p:spTree>
    <p:extLst>
      <p:ext uri="{BB962C8B-B14F-4D97-AF65-F5344CB8AC3E}">
        <p14:creationId xmlns:p14="http://schemas.microsoft.com/office/powerpoint/2010/main" val="18780205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solidFill>
                  <a:srgbClr val="FF0000"/>
                </a:solidFill>
                <a:cs typeface="B Zar" panose="00000400000000000000" pitchFamily="2" charset="-78"/>
              </a:rPr>
              <a:t>«</a:t>
            </a:r>
            <a:r>
              <a:rPr lang="ar-SA" b="1">
                <a:solidFill>
                  <a:srgbClr val="FF0000"/>
                </a:solidFill>
                <a:cs typeface="B Zar" panose="00000400000000000000" pitchFamily="2" charset="-78"/>
              </a:rPr>
              <a:t>دو شو و تو شوسه شو میر مله او»</a:t>
            </a:r>
            <a:endParaRPr lang="en-US">
              <a:solidFill>
                <a:srgbClr val="FF0000"/>
              </a:solidFill>
              <a:cs typeface="B Zar" panose="00000400000000000000" pitchFamily="2" charset="-78"/>
            </a:endParaRPr>
          </a:p>
          <a:p>
            <a:pPr algn="just"/>
            <a:r>
              <a:rPr lang="ar-SA">
                <a:cs typeface="B Zar" panose="00000400000000000000" pitchFamily="2" charset="-78"/>
              </a:rPr>
              <a:t>یعنی، دو شب در تب (گرما) می باشی و شب سوم نیز در آب خواهی بود و اعتقاد دارند اگر این شعر خوانده نشود خمیر خراب می شود. این شعر حاکی از آن است که بایستی این مراحل حتماً اجرا شود چون اگر خمیر به خوبی گرم نشود و تعرق نکند تانن موجود به راحتی جدا نمی شود. از طرفی اگر در زیر آب قرار نگیرد پالایش نمی شود و عمل جداسازی شیره تلخ (تانن یا جفت) صورت نمی گیرد پس از دو شبانه روز آن را از زیر پتو یا لحاف بیرون می آورند و مرحله بعدی که آبکشی است شروع میشود یک روز از صبح تا عصر آن را در مسیر آب روان قرار می دهند بدین صورت که آب محکم از بالا بر آن ریخته و از پایین سوراخهای گیره بیرون رود. با این کار کلگ شیرین می شود.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9345831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پس از شیرین شدن مجدداً خمیر آماده به وسیلۀ آسیاب سنگی آسیاب می شود تا دانه های بلوط خرد و به صورت خمیر در آید که اصطلاحاً می گویند کلگ ساییده شد. در اینجا خمیر برای تهیه نان بلوط آماده است نان بلوط به دو صورت خالص و مخلوط شده با آرد گندم تهیه می شود.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4580878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b="1">
                <a:solidFill>
                  <a:srgbClr val="FF0000"/>
                </a:solidFill>
                <a:cs typeface="B Zar" panose="00000400000000000000" pitchFamily="2" charset="-78"/>
              </a:rPr>
              <a:t>نان بلوط خالص </a:t>
            </a:r>
            <a:r>
              <a:rPr lang="ar-SA" b="1">
                <a:cs typeface="B Zar" panose="00000400000000000000" pitchFamily="2" charset="-78"/>
              </a:rPr>
              <a:t>:</a:t>
            </a:r>
            <a:r>
              <a:rPr lang="ar-SA">
                <a:cs typeface="B Zar" panose="00000400000000000000" pitchFamily="2" charset="-78"/>
              </a:rPr>
              <a:t> کمتر اتفاق . نفاق می افتد که در سال های اخیر خا خانواده ای برای تهیه نان روزانه اش صد در صد از آرد خالص بلوط استفاده کند خمیر این نان به خوبی پهن نمی شود و نیز هضم آن برای معده کمی سخت است مردم عشایر به علت عادت و نیز تحرک زیاد مشکلی برای مصرف کلگ (نان بلوط) ندارند اما کم تحرک در صورت استفاده از نان بلوط خالص دچار مشکل گوارشی می شوند. داستان های زیادی بیان کرده اند که کسانی از شهر آمده و نان بلوط مصرف کرده و دچار مشکل شده اند.</a:t>
            </a:r>
            <a:endParaRPr lang="en-US">
              <a:cs typeface="B Zar" panose="00000400000000000000" pitchFamily="2" charset="-78"/>
            </a:endParaRPr>
          </a:p>
          <a:p>
            <a:pPr algn="just"/>
            <a:r>
              <a:rPr lang="fa-IR">
                <a:cs typeface="B Zar" panose="00000400000000000000" pitchFamily="2" charset="-78"/>
              </a:rPr>
              <a:t>- فردی روستایی تعریف می کرد «در قدیم برای تنبیه ژاندارم ها به آن ها نان بلوط می خوراندیم. زمانی که دچار دل درد می شدند به آن ها وانمود می کردیم که به خاطر ظلمی است که کرده اند و الا مردم هم از این نان می خورند، ولی چرا آن ها دل درد نگرفتند.»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40088404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b="1">
                <a:solidFill>
                  <a:srgbClr val="FF0000"/>
                </a:solidFill>
                <a:cs typeface="B Zar" panose="00000400000000000000" pitchFamily="2" charset="-78"/>
              </a:rPr>
              <a:t>نان بلوط مخلوط :</a:t>
            </a:r>
            <a:r>
              <a:rPr lang="ar-SA">
                <a:solidFill>
                  <a:srgbClr val="FF0000"/>
                </a:solidFill>
                <a:cs typeface="B Zar" panose="00000400000000000000" pitchFamily="2" charset="-78"/>
              </a:rPr>
              <a:t> </a:t>
            </a:r>
            <a:r>
              <a:rPr lang="ar-SA">
                <a:cs typeface="B Zar" panose="00000400000000000000" pitchFamily="2" charset="-78"/>
              </a:rPr>
              <a:t>معمولاً این شق مرسوم بوده است نسبت ترکیب دو نوع آرد به عوامل مختلفی بستگی دارد اعتبار اقتصادی و پرستیژ اجتماعی از جمله این عوامل است. هر چه فرد از نظر اقتصادی وضع بهتری داشته باشد نان او سفیدتر است یعنی قسمت بیشتر آرد نانش را گندم تشکیل می دهد افراد فقیر یا اصلاً در نانشان آرد گندم نیست و یا اینکه درصد کمتری دارد. این درصد معمول لاً %</a:t>
            </a:r>
            <a:r>
              <a:rPr lang="fa-IR">
                <a:cs typeface="B Zar" panose="00000400000000000000" pitchFamily="2" charset="-78"/>
              </a:rPr>
              <a:t>۲۵</a:t>
            </a:r>
            <a:r>
              <a:rPr lang="ar-SA">
                <a:cs typeface="B Zar" panose="00000400000000000000" pitchFamily="2" charset="-78"/>
              </a:rPr>
              <a:t> خمیر بلوط و </a:t>
            </a:r>
            <a:r>
              <a:rPr lang="fa-IR">
                <a:cs typeface="B Zar" panose="00000400000000000000" pitchFamily="2" charset="-78"/>
              </a:rPr>
              <a:t>%۷۵</a:t>
            </a:r>
            <a:r>
              <a:rPr lang="ar-SA">
                <a:cs typeface="B Zar" panose="00000400000000000000" pitchFamily="2" charset="-78"/>
              </a:rPr>
              <a:t> خمیر گندم است. </a:t>
            </a:r>
            <a:endParaRPr lang="fa-IR">
              <a:cs typeface="B Zar" panose="00000400000000000000" pitchFamily="2" charset="-78"/>
            </a:endParaRPr>
          </a:p>
        </p:txBody>
      </p:sp>
    </p:spTree>
    <p:extLst>
      <p:ext uri="{BB962C8B-B14F-4D97-AF65-F5344CB8AC3E}">
        <p14:creationId xmlns:p14="http://schemas.microsoft.com/office/powerpoint/2010/main" val="23246847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اگر درصد بیشتری از آرد بلوط در تهیه نان به کار رود به راحتی پهن نمی شود از این رو در این موارد و نیز موقعی که خمیر تهیه شده صد در صد از آرد بلوط باشد، خمیر را با دست پهن میکـ کنند و به آن «کلگ دسی» می گویند. نان مخلوط را به وسیله تیر و بر روی «خونک» پهن و سپس بر «تابه»  گذاشته شده آتش می اندازند. خونک از چوب ساخته شده است و چوب صاف و مسطحی است که به قطرهای مختلف وجود دارد</a:t>
            </a:r>
            <a:r>
              <a:rPr lang="ar-SA">
                <a:cs typeface="B Zar" panose="00000400000000000000" pitchFamily="2" charset="-78"/>
              </a:rPr>
              <a:t>. </a:t>
            </a:r>
            <a:r>
              <a:rPr lang="ar-SA">
                <a:cs typeface="B Zar" panose="00000400000000000000" pitchFamily="2" charset="-78"/>
              </a:rPr>
              <a:t>متوسط آن نیم متر است بر پایه هایی حدود </a:t>
            </a:r>
            <a:r>
              <a:rPr lang="fa-IR">
                <a:cs typeface="B Zar" panose="00000400000000000000" pitchFamily="2" charset="-78"/>
              </a:rPr>
              <a:t>۵</a:t>
            </a:r>
            <a:r>
              <a:rPr lang="ar-SA">
                <a:cs typeface="B Zar" panose="00000400000000000000" pitchFamily="2" charset="-78"/>
              </a:rPr>
              <a:t> سانتی متری سوار است و نان را بر پهن می «کلگ تیری» می گویند در نوع دستی، وسیله برداشت و جابه جا کردن نان بر تا به وسیله کاردک مانندی است که در اصطلاح محلی «اُسوم» نام دارد. </a:t>
            </a:r>
            <a:endParaRPr lang="fa-IR"/>
          </a:p>
        </p:txBody>
      </p:sp>
    </p:spTree>
    <p:extLst>
      <p:ext uri="{BB962C8B-B14F-4D97-AF65-F5344CB8AC3E}">
        <p14:creationId xmlns:p14="http://schemas.microsoft.com/office/powerpoint/2010/main" val="15854466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Zar" panose="00000400000000000000" pitchFamily="2" charset="-78"/>
              </a:rPr>
              <a:t>برای </a:t>
            </a:r>
            <a:r>
              <a:rPr lang="ar-SA" smtClean="0">
                <a:cs typeface="B Zar" panose="00000400000000000000" pitchFamily="2" charset="-78"/>
              </a:rPr>
              <a:t>نان خالص با آرد گندم یا نان های مخلوط با آرد بلوط با درصد بالای آرد گندم را با نوعی سیخ به نام «نون واری کن» از روی تابه جابه جا می کنند. نان بلوط بایستی تک بریز باشد.</a:t>
            </a:r>
            <a:r>
              <a:rPr lang="en-US" smtClean="0">
                <a:effectLst/>
                <a:cs typeface="B Zar" panose="00000400000000000000" pitchFamily="2" charset="-78"/>
              </a:rPr>
              <a:t> </a:t>
            </a:r>
            <a:r>
              <a:rPr lang="fa-IR" smtClean="0">
                <a:cs typeface="B Zar" panose="00000400000000000000" pitchFamily="2" charset="-78"/>
              </a:rPr>
              <a:t>- بنا به اظهار بعضی از بومیان منطقه تا 50% نیز با آرد بلوط قابل ترکیب است.</a:t>
            </a:r>
            <a:endParaRPr lang="en-US"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6166925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 در اصطلاح محلی به آن تاوه می گویند. وسیله ای است که از آهن ساخته شده و قطرش بین 70 تا 100 سانتی متر و به شکل بشقاب است. مردم بومی هنگام استفاده کف آن را با گِل ساخته شده از خاک یا خاکستر آتش می پوشانند تا از سوختن نان ها جلوگیری به عمل آید.</a:t>
            </a:r>
            <a:endParaRPr lang="en-US">
              <a:cs typeface="B Zar" panose="00000400000000000000" pitchFamily="2" charset="-78"/>
            </a:endParaRPr>
          </a:p>
          <a:p>
            <a:r>
              <a:rPr lang="fa-IR">
                <a:cs typeface="B Zar" panose="00000400000000000000" pitchFamily="2" charset="-78"/>
              </a:rPr>
              <a:t>- نان اگر تک تک بر تابه برشته شود تک بریز است. اما گاه چند نان را روی هم بر تابه می گذارند. نان تک برشته شده خوشمزه است. نان کلگ باید تک بریز باشد تا خوب برشته شود. </a:t>
            </a:r>
            <a:endParaRPr lang="en-US">
              <a:cs typeface="B Zar" panose="00000400000000000000" pitchFamily="2" charset="-78"/>
            </a:endParaRPr>
          </a:p>
          <a:p>
            <a:endParaRPr lang="fa-IR"/>
          </a:p>
        </p:txBody>
      </p:sp>
    </p:spTree>
    <p:extLst>
      <p:ext uri="{BB962C8B-B14F-4D97-AF65-F5344CB8AC3E}">
        <p14:creationId xmlns:p14="http://schemas.microsoft.com/office/powerpoint/2010/main" val="785453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خوراک دام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دانه </a:t>
            </a:r>
            <a:r>
              <a:rPr lang="ar-SA">
                <a:cs typeface="B Zar" panose="00000400000000000000" pitchFamily="2" charset="-78"/>
              </a:rPr>
              <a:t>بلوط به دو صورت مورد استفاده غذایی احشام بومی قرار می گیرد. یا به صورت تازه و یا به صورت خشک هنگام استفاده از آن به صورت خشک به خاطر سفت بودن مغز بایستی به تنهایی و هم به صورت مخلوط با علوفه خشک مورد استفاده قرار می گیرد.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5070192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استفاده </a:t>
            </a:r>
            <a:r>
              <a:rPr lang="ar-SA" b="1" smtClean="0">
                <a:solidFill>
                  <a:srgbClr val="FF0000"/>
                </a:solidFill>
                <a:cs typeface="B Zar" panose="00000400000000000000" pitchFamily="2" charset="-78"/>
              </a:rPr>
              <a:t>دارویی</a:t>
            </a:r>
            <a:r>
              <a:rPr lang="fa-IR" smtClean="0">
                <a:cs typeface="B Zar" panose="00000400000000000000" pitchFamily="2" charset="-78"/>
              </a:rPr>
              <a:t>: </a:t>
            </a:r>
            <a:r>
              <a:rPr lang="ar-SA" smtClean="0">
                <a:cs typeface="B Zar" panose="00000400000000000000" pitchFamily="2" charset="-78"/>
              </a:rPr>
              <a:t>در </a:t>
            </a:r>
            <a:r>
              <a:rPr lang="ar-SA">
                <a:cs typeface="B Zar" panose="00000400000000000000" pitchFamily="2" charset="-78"/>
              </a:rPr>
              <a:t>دانش بومی مردم منطقه استفاده دارویی از بلوط نیز از جایگاه خاص خود برخوردار است. تانن، مغز و شاخ و برگ و قسمت های مورد استفاده دارویی در منطقه است. </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6358322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b="1" smtClean="0">
                <a:solidFill>
                  <a:srgbClr val="FF0000"/>
                </a:solidFill>
                <a:cs typeface="B Zar" panose="00000400000000000000" pitchFamily="2" charset="-78"/>
              </a:rPr>
              <a:t>سوختگی</a:t>
            </a:r>
            <a:r>
              <a:rPr lang="ar-SA" smtClean="0">
                <a:solidFill>
                  <a:srgbClr val="FF0000"/>
                </a:solidFill>
                <a:cs typeface="B Zar" panose="00000400000000000000" pitchFamily="2" charset="-78"/>
              </a:rPr>
              <a:t> </a:t>
            </a:r>
            <a:r>
              <a:rPr lang="ar-SA" smtClean="0">
                <a:cs typeface="B Zar" panose="00000400000000000000" pitchFamily="2" charset="-78"/>
              </a:rPr>
              <a:t>:  در سوختگی ها از پودر برگ بلوط استفاده کنند نحوه استفاده آن چنین است: اگر برگ بلوط را در سایه خشک کنند و آن را بکوبند و بر زخم و سوختگی بپاشند و به اصطلاح خشکبند کنند، مفید واقع می.شود در دانش نوین نیز از بلوط برای درمان سوختگی ها استفاده می شود. برای درمان سوختگ یها پمادهای گوناگونی از تانن ساخته می شود که ترکیبات یکی از این پمادها چنین است:</a:t>
            </a:r>
            <a:endParaRPr lang="en-US" smtClean="0">
              <a:cs typeface="B Zar" panose="00000400000000000000" pitchFamily="2" charset="-78"/>
            </a:endParaRPr>
          </a:p>
          <a:p>
            <a:r>
              <a:rPr lang="ar-SA" smtClean="0">
                <a:cs typeface="B Zar" panose="00000400000000000000" pitchFamily="2" charset="-78"/>
              </a:rPr>
              <a:t>وازلین </a:t>
            </a:r>
            <a:r>
              <a:rPr lang="fa-IR" smtClean="0">
                <a:cs typeface="B Zar" panose="00000400000000000000" pitchFamily="2" charset="-78"/>
              </a:rPr>
              <a:t>۱۰۰</a:t>
            </a:r>
            <a:r>
              <a:rPr lang="ar-SA" smtClean="0">
                <a:cs typeface="B Zar" panose="00000400000000000000" pitchFamily="2" charset="-78"/>
              </a:rPr>
              <a:t> گرم + سدیم سولفاد دیازین </a:t>
            </a:r>
            <a:r>
              <a:rPr lang="fa-IR" smtClean="0">
                <a:cs typeface="B Zar" panose="00000400000000000000" pitchFamily="2" charset="-78"/>
              </a:rPr>
              <a:t>۲</a:t>
            </a:r>
            <a:r>
              <a:rPr lang="ar-SA" smtClean="0">
                <a:cs typeface="B Zar" panose="00000400000000000000" pitchFamily="2" charset="-78"/>
              </a:rPr>
              <a:t> گرم + تانیک اسید </a:t>
            </a:r>
            <a:r>
              <a:rPr lang="fa-IR" smtClean="0">
                <a:cs typeface="B Zar" panose="00000400000000000000" pitchFamily="2" charset="-78"/>
              </a:rPr>
              <a:t>۵</a:t>
            </a:r>
            <a:r>
              <a:rPr lang="ar-SA" smtClean="0">
                <a:cs typeface="B Zar" panose="00000400000000000000" pitchFamily="2" charset="-78"/>
              </a:rPr>
              <a:t> گرم (بیگی، </a:t>
            </a:r>
            <a:r>
              <a:rPr lang="fa-IR" smtClean="0">
                <a:cs typeface="B Zar" panose="00000400000000000000" pitchFamily="2" charset="-78"/>
              </a:rPr>
              <a:t>۱۳۶۱: ۱۰۹</a:t>
            </a:r>
            <a:r>
              <a:rPr lang="fa-IR" smtClean="0">
                <a:cs typeface="B Zar" panose="00000400000000000000" pitchFamily="2" charset="-78"/>
              </a:rPr>
              <a:t>).</a:t>
            </a:r>
          </a:p>
          <a:p>
            <a:r>
              <a:rPr lang="ar-SA">
                <a:cs typeface="B Zar" panose="00000400000000000000" pitchFamily="2" charset="-78"/>
              </a:rPr>
              <a:t>اسهال برای مداوای اسهال اعم از خونی و غیرخونی از نان بلوط استفاده می شود. اگر اسهال شدید باشد آن را همراه ماست مصرف می کنند گاه نیز آرد بلوط به تنهایی جهت مداوای اسهال به کار می رود. همچنین بلوط برای مبارزه با اسهال خونی داروی بسیار مفیدی است</a:t>
            </a:r>
            <a:endParaRPr lang="en-US" smtClean="0">
              <a:cs typeface="B Zar" panose="00000400000000000000" pitchFamily="2" charset="-78"/>
            </a:endParaRPr>
          </a:p>
          <a:p>
            <a:endParaRPr lang="fa-IR" smtClean="0">
              <a:cs typeface="B Zar" panose="00000400000000000000" pitchFamily="2" charset="-78"/>
            </a:endParaRPr>
          </a:p>
        </p:txBody>
      </p:sp>
    </p:spTree>
    <p:extLst>
      <p:ext uri="{BB962C8B-B14F-4D97-AF65-F5344CB8AC3E}">
        <p14:creationId xmlns:p14="http://schemas.microsoft.com/office/powerpoint/2010/main" val="282805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به نظر می رسد برای افزایش کارایی و تقویت جنبه های کاربردی فن آوری های ارایه شده به جوامع روستایی استفاده از دانش بومی این جوامع راه گشا باشد. چون دانش بومی با فن آوری ها و شیوه های بومی آشنا و مأنوس است و شناخت و حفظ چنین شیوه هایی به این علت که از منابع محلی برخاسته است نسبت به فن آوری ها و شیوه های وارداتی برای استفاده مردم بومی مناسب تر است. </a:t>
            </a:r>
            <a:endParaRPr lang="en-US">
              <a:cs typeface="B Zar" panose="00000400000000000000" pitchFamily="2" charset="-78"/>
            </a:endParaRPr>
          </a:p>
        </p:txBody>
      </p:sp>
    </p:spTree>
    <p:extLst>
      <p:ext uri="{BB962C8B-B14F-4D97-AF65-F5344CB8AC3E}">
        <p14:creationId xmlns:p14="http://schemas.microsoft.com/office/powerpoint/2010/main" val="21705942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 </a:t>
            </a:r>
            <a:r>
              <a:rPr lang="ar-SA">
                <a:cs typeface="B Zar" panose="00000400000000000000" pitchFamily="2" charset="-78"/>
              </a:rPr>
              <a:t>مصرف میوه خرد شده بلوط به همراه عسل و آب نیز برای بند آمدن اسهال مفید است. در دانش نوین نیز از فرآورده های بلوط برای مداوای اسهال استفاده می.شود بلوط و فرآورده های آن از خاصیت قابض بودن برخوردارند.</a:t>
            </a:r>
            <a:endParaRPr lang="fa-IR">
              <a:cs typeface="B Zar" panose="00000400000000000000" pitchFamily="2" charset="-78"/>
            </a:endParaRPr>
          </a:p>
          <a:p>
            <a:endParaRPr lang="fa-IR"/>
          </a:p>
        </p:txBody>
      </p:sp>
    </p:spTree>
    <p:extLst>
      <p:ext uri="{BB962C8B-B14F-4D97-AF65-F5344CB8AC3E}">
        <p14:creationId xmlns:p14="http://schemas.microsoft.com/office/powerpoint/2010/main" val="6712234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دردهای معده </a:t>
            </a:r>
            <a:r>
              <a:rPr lang="ar-SA" b="1">
                <a:cs typeface="B Zar" panose="00000400000000000000" pitchFamily="2" charset="-78"/>
              </a:rPr>
              <a:t>:</a:t>
            </a:r>
            <a:r>
              <a:rPr lang="ar-SA">
                <a:cs typeface="B Zar" panose="00000400000000000000" pitchFamily="2" charset="-78"/>
              </a:rPr>
              <a:t> برای مداوای زخم معده و اثنی عشر پودر جفت را هر روز بعد از شام و قبل از خواب به اندازه یک قاشق مرباخوری استفاده می کنند اگر دو هفته این عمل انجام شود، معده مداوا می شود. تانن به صورت پخته نیز گهگاه مصرف می  شود که بسیار تلخ است. جفت ضمن درمان زخم معده و اثنی عشر آن را ترمیم می کند از خاکستر چوب بلوط برای درمان ترش کردن معده استفاده می.شود جفت یا همان تانن از نظر مردم باعث سفت شدن جداره های معده شده و فساد معده را از بین می برد.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8633091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خاصیت ضدعفونی </a:t>
            </a:r>
            <a:r>
              <a:rPr lang="ar-SA" b="1">
                <a:cs typeface="B Zar" panose="00000400000000000000" pitchFamily="2" charset="-78"/>
              </a:rPr>
              <a:t>:</a:t>
            </a:r>
            <a:r>
              <a:rPr lang="ar-SA">
                <a:cs typeface="B Zar" panose="00000400000000000000" pitchFamily="2" charset="-78"/>
              </a:rPr>
              <a:t> از جفت پخته شده برای ضد عفونی کردن معده و رحم حیوانات استفاده می شود. بدین صورت که اگر حیوانی بر اثر مسمومیت شکمش باد کند، جفت پخته به آن می خورانند. همچنین در قدیم پودر زغال بلوط را بر زخم ها می پاشیدند تا مداوا شود. </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7191533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دانش بومی مردم از پوست اولیه (رویه) بلوط در تهیۀ سرمه چشم (سیرمه) استفاده می کردند. نحوه ساخت آن چنین است پوست اولیه بلوط را با چوب درخت خویش که در اصطلاح محلی «خشک» می گفتند همراه با چوب گردو در چاله ای کوچک ریخته و به هم می زدند سپس آتش بلوط بر آن می ریختند و یک ظرف صاف مثل سینی بر آن می گذاشتند با سوختن این مخلوط دوده غلیظی بر سینی می ماند که سورمه بود.</a:t>
            </a:r>
            <a:endParaRPr lang="en-US">
              <a:cs typeface="B Zar" panose="00000400000000000000" pitchFamily="2" charset="-78"/>
            </a:endParaRPr>
          </a:p>
          <a:p>
            <a:r>
              <a:rPr lang="fa-IR">
                <a:cs typeface="B Zar" panose="00000400000000000000" pitchFamily="2" charset="-78"/>
              </a:rPr>
              <a:t>- </a:t>
            </a:r>
            <a:r>
              <a:rPr lang="en-US">
                <a:cs typeface="B Zar" panose="00000400000000000000" pitchFamily="2" charset="-78"/>
              </a:rPr>
              <a:t>Sirma</a:t>
            </a:r>
            <a:r>
              <a:rPr lang="fa-IR">
                <a:cs typeface="B Zar" panose="00000400000000000000" pitchFamily="2" charset="-78"/>
              </a:rPr>
              <a:t>، البته سورمه سنگ هم وجود داشت و در بعضی جاها نیز با ترکیبات دیگری ساخته می شد ولی در ساختن نوع دوم از ترکیب پوسته بلوط استفاده می شد. </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397404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سورمه </a:t>
            </a:r>
            <a:r>
              <a:rPr lang="en-US">
                <a:cs typeface="B Zar" panose="00000400000000000000" pitchFamily="2" charset="-78"/>
                <a:sym typeface="Symbol" panose="05050102010706020507" pitchFamily="18" charset="2"/>
              </a:rPr>
              <a:t></a:t>
            </a:r>
            <a:r>
              <a:rPr lang="en-US">
                <a:cs typeface="B Zar" panose="00000400000000000000" pitchFamily="2" charset="-78"/>
              </a:rPr>
              <a:t> </a:t>
            </a:r>
            <a:r>
              <a:rPr lang="ar-SA">
                <a:cs typeface="B Zar" panose="00000400000000000000" pitchFamily="2" charset="-78"/>
              </a:rPr>
              <a:t>پوست گردو + چوب خویش + پوست اولیه بلوط</a:t>
            </a:r>
            <a:endParaRPr lang="en-US">
              <a:cs typeface="B Zar" panose="00000400000000000000" pitchFamily="2" charset="-78"/>
            </a:endParaRPr>
          </a:p>
          <a:p>
            <a:r>
              <a:rPr lang="ar-SA">
                <a:cs typeface="B Zar" panose="00000400000000000000" pitchFamily="2" charset="-78"/>
              </a:rPr>
              <a:t>این سورمه به منظور ضد عفونی کردن چشم به کار می رود در دانش نوین هم خاصیت درمانی و ضد عفونی کنندگی بلوط را بیشتر مربوط به تاننی دانند که از اجزای آنها فراهم می شود.</a:t>
            </a:r>
            <a:endParaRPr lang="en-US">
              <a:cs typeface="B Zar" panose="00000400000000000000" pitchFamily="2" charset="-78"/>
            </a:endParaRPr>
          </a:p>
          <a:p>
            <a:pPr algn="just"/>
            <a:r>
              <a:rPr lang="ar-SA">
                <a:cs typeface="B Zar" panose="00000400000000000000" pitchFamily="2" charset="-78"/>
              </a:rPr>
              <a:t>خونریزی ها پوست درخت بلوط در درمان خونریزی بینی به کار می رود. جوشانده پوست بلوط همراه با زاج سفید به صورت محلول شست و شو برای جلوگیری از خونریزی بینی به کار منطقه از زغال چوب بلوط برای توقف خونریزی استفاده می رود. همچنین در دانش بومی منطقه از زغال چوب بلوط برای توقف خونریزی استفاده یم کنند. جوشانده پوست بلوط برای جلوگیری از خونریزی لثه بسیار مفید است</a:t>
            </a:r>
            <a:r>
              <a:rPr lang="ar-SA" smtClean="0">
                <a:cs typeface="B Zar" panose="00000400000000000000" pitchFamily="2" charset="-78"/>
              </a:rPr>
              <a:t>.</a:t>
            </a:r>
            <a:endParaRPr lang="fa-IR" smtClean="0">
              <a:cs typeface="B Zar" panose="00000400000000000000" pitchFamily="2" charset="-78"/>
            </a:endParaRPr>
          </a:p>
          <a:p>
            <a:pPr algn="just"/>
            <a:r>
              <a:rPr lang="ar-SA">
                <a:cs typeface="B Zar" panose="00000400000000000000" pitchFamily="2" charset="-78"/>
              </a:rPr>
              <a:t>ناراحتی های زنانه  : پودر شاخه های جوان بلوط به صورت محلول جهت رفع ترشحات داخلی مورد استفاده  مردم بومی قرار می گیرد. همچنین مردم منطقه با ترکیب پودر میوه بلوط همراه با روغن و تخم پنبه شیافی تهیه کرد و به همین منظور مورد استفاده قرار می دهند. </a:t>
            </a:r>
            <a:endParaRPr lang="en-US">
              <a:cs typeface="B Zar" panose="00000400000000000000" pitchFamily="2" charset="-78"/>
            </a:endParaRPr>
          </a:p>
          <a:p>
            <a:pPr algn="just"/>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5492118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solidFill>
                  <a:srgbClr val="FF0000"/>
                </a:solidFill>
                <a:cs typeface="B Zar" panose="00000400000000000000" pitchFamily="2" charset="-78"/>
              </a:rPr>
              <a:t>سرفه : </a:t>
            </a:r>
            <a:r>
              <a:rPr lang="ar-SA" smtClean="0">
                <a:cs typeface="B Zar" panose="00000400000000000000" pitchFamily="2" charset="-78"/>
              </a:rPr>
              <a:t>مردم ممسنی از برگ بلوط به منظور درمان حمله های متناوب، سرفه های تشنجی و تحریک پذیر اندام های تنفسی به کار می برند نحوه استفاده از آن بدین ترتیب است که حدود </a:t>
            </a:r>
            <a:r>
              <a:rPr lang="fa-IR" smtClean="0">
                <a:cs typeface="B Zar" panose="00000400000000000000" pitchFamily="2" charset="-78"/>
              </a:rPr>
              <a:t>۳۰</a:t>
            </a:r>
            <a:r>
              <a:rPr lang="ar-SA" smtClean="0">
                <a:cs typeface="B Zar" panose="00000400000000000000" pitchFamily="2" charset="-78"/>
              </a:rPr>
              <a:t> گرم از برگ خشک شده و پودر شده بلوط را در نیم لیتر آب جوش حل می کنند و روزی سه یا چهار بار و در هر نوبت به اندازه یک قاشق </a:t>
            </a:r>
            <a:r>
              <a:rPr lang="ar-SA">
                <a:cs typeface="B Zar" panose="00000400000000000000" pitchFamily="2" charset="-78"/>
              </a:rPr>
              <a:t>غذاخوری به بیمار می خورانند. از شیوه های دیگر آن این است که پودر برگ بلوط را با عسل مخلوط می کنند و برای درمان سرفه های شدید مورد استفاده قرار می دهند.</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0757898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b="1">
                <a:solidFill>
                  <a:srgbClr val="FF0000"/>
                </a:solidFill>
                <a:cs typeface="B Zar" panose="00000400000000000000" pitchFamily="2" charset="-78"/>
              </a:rPr>
              <a:t>یرقان : </a:t>
            </a:r>
            <a:r>
              <a:rPr lang="ar-SA">
                <a:cs typeface="B Zar" panose="00000400000000000000" pitchFamily="2" charset="-78"/>
              </a:rPr>
              <a:t>از مواد موجود در بلوط برای بلوط رای درمان یرقان استفاده می شود؛ زیرا بلوط دارای آهک طبیعی زیاد است و برای یرقان تجویز شده است.</a:t>
            </a:r>
            <a:endParaRPr lang="en-US">
              <a:cs typeface="B Zar" panose="00000400000000000000" pitchFamily="2" charset="-78"/>
            </a:endParaRPr>
          </a:p>
          <a:p>
            <a:pPr algn="just"/>
            <a:r>
              <a:rPr lang="ar-SA" b="1">
                <a:solidFill>
                  <a:srgbClr val="FF0000"/>
                </a:solidFill>
                <a:cs typeface="B Zar" panose="00000400000000000000" pitchFamily="2" charset="-78"/>
              </a:rPr>
              <a:t>آنژین و گلو درد </a:t>
            </a:r>
            <a:r>
              <a:rPr lang="ar-SA">
                <a:solidFill>
                  <a:srgbClr val="FF0000"/>
                </a:solidFill>
                <a:cs typeface="B Zar" panose="00000400000000000000" pitchFamily="2" charset="-78"/>
              </a:rPr>
              <a:t>: </a:t>
            </a:r>
            <a:r>
              <a:rPr lang="ar-SA">
                <a:cs typeface="B Zar" panose="00000400000000000000" pitchFamily="2" charset="-78"/>
              </a:rPr>
              <a:t>در منطقه برای رفع گلو درد پودر سرشاخه های تازه بلوط را جوشانده و سپس غرغره می کنند در دانش بومی مردم </a:t>
            </a:r>
            <a:r>
              <a:rPr lang="fa-IR">
                <a:cs typeface="B Zar" panose="00000400000000000000" pitchFamily="2" charset="-78"/>
              </a:rPr>
              <a:t>۵۰</a:t>
            </a:r>
            <a:r>
              <a:rPr lang="ar-SA">
                <a:cs typeface="B Zar" panose="00000400000000000000" pitchFamily="2" charset="-78"/>
              </a:rPr>
              <a:t> تا </a:t>
            </a:r>
            <a:r>
              <a:rPr lang="fa-IR">
                <a:cs typeface="B Zar" panose="00000400000000000000" pitchFamily="2" charset="-78"/>
              </a:rPr>
              <a:t>۶۰</a:t>
            </a:r>
            <a:r>
              <a:rPr lang="ar-SA">
                <a:cs typeface="B Zar" panose="00000400000000000000" pitchFamily="2" charset="-78"/>
              </a:rPr>
              <a:t> گرم پوست ساقه های بلوط خشک شده را که به صورت پودر در آمده در یک لیتر آب می جوشانند سپس می گذارند خنک شود و از آن روزی سه یا چهار بار غرغره می کنند پوست بلوط برای معالجه آنژین در علم پزشکی کاربرد دارد (بابایی، </a:t>
            </a:r>
            <a:r>
              <a:rPr lang="fa-IR">
                <a:cs typeface="B Zar" panose="00000400000000000000" pitchFamily="2" charset="-78"/>
              </a:rPr>
              <a:t>۱۳۷۷ :۱۲) </a:t>
            </a:r>
            <a:r>
              <a:rPr lang="ar-SA">
                <a:cs typeface="B Zar" panose="00000400000000000000" pitchFamily="2" charset="-78"/>
              </a:rPr>
              <a:t>برگ بلوط اثر محرک و قابض هم دارد و در استعمال خارجی به کار می رود و جوشانده های غلیظ آن به صورت غرغره در معالجه ورم حنجره و لوزتين مؤثر واقع می شود (متوسلیان، </a:t>
            </a:r>
            <a:r>
              <a:rPr lang="fa-IR">
                <a:cs typeface="B Zar" panose="00000400000000000000" pitchFamily="2" charset="-78"/>
              </a:rPr>
              <a:t>۱۳۵۷ : ۸) </a:t>
            </a:r>
            <a:endParaRPr lang="en-US">
              <a:cs typeface="B Zar" panose="00000400000000000000" pitchFamily="2" charset="-78"/>
            </a:endParaRPr>
          </a:p>
        </p:txBody>
      </p:sp>
    </p:spTree>
    <p:extLst>
      <p:ext uri="{BB962C8B-B14F-4D97-AF65-F5344CB8AC3E}">
        <p14:creationId xmlns:p14="http://schemas.microsoft.com/office/powerpoint/2010/main" val="31125914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b="1">
                <a:solidFill>
                  <a:srgbClr val="FF0000"/>
                </a:solidFill>
                <a:cs typeface="B Zar" panose="00000400000000000000" pitchFamily="2" charset="-78"/>
              </a:rPr>
              <a:t>آلرژی و درد مفاصل :</a:t>
            </a:r>
            <a:r>
              <a:rPr lang="ar-SA">
                <a:solidFill>
                  <a:srgbClr val="FF0000"/>
                </a:solidFill>
                <a:cs typeface="B Zar" panose="00000400000000000000" pitchFamily="2" charset="-78"/>
              </a:rPr>
              <a:t> </a:t>
            </a:r>
            <a:r>
              <a:rPr lang="ar-SA">
                <a:cs typeface="B Zar" panose="00000400000000000000" pitchFamily="2" charset="-78"/>
              </a:rPr>
              <a:t>جوشانده پوست بلوط برای حساسیت و درد مفاصل پا مفید می باشد. از این رو بایستی پا را در آب جوشانده پوست درخت بلوط گذاشت و مدتی نگه داشت تا آب سرد شود. </a:t>
            </a:r>
            <a:endParaRPr lang="en-US">
              <a:cs typeface="B Zar" panose="00000400000000000000" pitchFamily="2" charset="-78"/>
            </a:endParaRPr>
          </a:p>
          <a:p>
            <a:r>
              <a:rPr lang="ar-SA" b="1">
                <a:solidFill>
                  <a:srgbClr val="FF0000"/>
                </a:solidFill>
                <a:cs typeface="B Zar" panose="00000400000000000000" pitchFamily="2" charset="-78"/>
              </a:rPr>
              <a:t>بهداشت پوست  : </a:t>
            </a:r>
            <a:r>
              <a:rPr lang="ar-SA">
                <a:cs typeface="B Zar" panose="00000400000000000000" pitchFamily="2" charset="-78"/>
              </a:rPr>
              <a:t>در دانش بومی، مردم از پودر صاف شده جفت برای نرم کردن پوست و لطافت آن و نیز درمان سوختگی پوست استفاده می شود به همین لحاظ کودکانی که ران هایشان در اثر ادرار زخم می شود با ریختن پودر جفت جاهای زخم شده آن را مداوا می کنند. دانش نوین نیز کاربرد بهداشتی فرآورده بلوط را تأیید می کند کرم سیگل یکی از کرم هایی است که در ترکیب آن از عصاره شاه بلوط هندی استفاده می شود. </a:t>
            </a:r>
            <a:endParaRPr lang="fa-IR">
              <a:cs typeface="B Zar" panose="00000400000000000000" pitchFamily="2" charset="-78"/>
            </a:endParaRPr>
          </a:p>
        </p:txBody>
      </p:sp>
    </p:spTree>
    <p:extLst>
      <p:ext uri="{BB962C8B-B14F-4D97-AF65-F5344CB8AC3E}">
        <p14:creationId xmlns:p14="http://schemas.microsoft.com/office/powerpoint/2010/main" val="28429482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ساخت ابزار</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956603" y="1825625"/>
            <a:ext cx="10397197" cy="4351338"/>
          </a:xfrm>
        </p:spPr>
        <p:txBody>
          <a:bodyPr/>
          <a:lstStyle/>
          <a:p>
            <a:pPr algn="just"/>
            <a:r>
              <a:rPr lang="ar-SA" smtClean="0">
                <a:cs typeface="B Zar" panose="00000400000000000000" pitchFamily="2" charset="-78"/>
              </a:rPr>
              <a:t>بلوط </a:t>
            </a:r>
            <a:r>
              <a:rPr lang="ar-SA">
                <a:cs typeface="B Zar" panose="00000400000000000000" pitchFamily="2" charset="-78"/>
              </a:rPr>
              <a:t>درخت تنومندی است که دارای چوب بسیار محکمی است از خواص چوب بلوط ضد آب بودن آن است و این نیز به دلیل مقدار تاننی است که در آن موجود است. از طرفی چوب این درخت در مقابل حرارت مقاوم است که این امر نیز به دلیل دارا بودن تانن میباشد. از این رو چوب این درخت میتواند در جاهایی که آب وجود دارد به خوبی مورد استفاده قرار گیرد. از آن می توان در کشتی ها ،قایق ها،  پایههای برق برای نصب در رودخانه ها استفاده کرد. از طرفی به خاطر مقاومت زیاد آن در برابر فشار و حرارت برای به کارگیری در تراورس های راه آهن کاربرد بسیار دارد.</a:t>
            </a:r>
            <a:endParaRPr lang="fa-IR">
              <a:cs typeface="B Zar" panose="00000400000000000000" pitchFamily="2" charset="-78"/>
            </a:endParaRPr>
          </a:p>
        </p:txBody>
      </p:sp>
    </p:spTree>
    <p:extLst>
      <p:ext uri="{BB962C8B-B14F-4D97-AF65-F5344CB8AC3E}">
        <p14:creationId xmlns:p14="http://schemas.microsoft.com/office/powerpoint/2010/main" val="8002928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دهه های گذشته از چوب بلوط در منطقه مورد مطالعه استفاده های زیادی می شده است که از این موارد می توان به استفاده از آن در تهیه وسایل کشاورزی چون خیش و اجزاء آن وسایل حمل و نقل (مثل کجاوه در قدیم)، خانه سازی به ویژه ستونها و تیرک های خانه وسایل کار مانند دسته ،هاون دسته کلنگ اشاره کرد. شیوه خاص زندگی مردم به ویژه شیوه دامداری استفاده از چوب این درخت را در کنار دیگر درختان جزء ملزومات زندگی آنان قرار داده است گرچه در حال حاضر و با تغییر در شیوه زندگی استفاده از آن محدود شده است.</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64736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مصلحان روستایی به عنوان کسانی که در امر توسعه روستایی دخیل اند اگر بتوانند در فرایند برنامه ریزی روستایی جهت توسعۀ آن به دانش بومی که با ساختارهای روستا عجین می باشد توجه نمایند می توانند گام های مؤثری در توسعه روستایی بردارند دانش بومی جنبه های مختلفی دارد. از این جنبه ها می توان به بهداشت و درمان گیاه پزشکی، دامداری و کشاورزی صنعت و حرفه و امور غیر حرفه ای اشاره کرد.</a:t>
            </a:r>
            <a:endParaRPr lang="fa-IR">
              <a:cs typeface="B Zar" panose="00000400000000000000" pitchFamily="2" charset="-78"/>
            </a:endParaRPr>
          </a:p>
          <a:p>
            <a:endParaRPr lang="fa-IR">
              <a:cs typeface="B Zar" panose="00000400000000000000" pitchFamily="2" charset="-78"/>
            </a:endParaRPr>
          </a:p>
        </p:txBody>
      </p:sp>
      <p:sp>
        <p:nvSpPr>
          <p:cNvPr id="4" name="Flowchart: Process 3"/>
          <p:cNvSpPr/>
          <p:nvPr/>
        </p:nvSpPr>
        <p:spPr>
          <a:xfrm>
            <a:off x="703385" y="4001294"/>
            <a:ext cx="4698609" cy="15896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 بهداشت و درمان گیاه پزشکی، دامداری و کشاورزی صنعت و حرفه و امور غیر حرفه ای </a:t>
            </a:r>
            <a:endParaRPr lang="fa-IR" sz="2000" b="1">
              <a:solidFill>
                <a:srgbClr val="FF0000"/>
              </a:solidFill>
            </a:endParaRPr>
          </a:p>
        </p:txBody>
      </p:sp>
    </p:spTree>
    <p:extLst>
      <p:ext uri="{BB962C8B-B14F-4D97-AF65-F5344CB8AC3E}">
        <p14:creationId xmlns:p14="http://schemas.microsoft.com/office/powerpoint/2010/main" val="22538835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b="1" smtClean="0">
                <a:solidFill>
                  <a:srgbClr val="FF0000"/>
                </a:solidFill>
                <a:cs typeface="B Zar" panose="00000400000000000000" pitchFamily="2" charset="-78"/>
              </a:rPr>
              <a:t>استفاده های زیست محیطی</a:t>
            </a:r>
            <a:endParaRPr lang="en-US" smtClean="0">
              <a:solidFill>
                <a:srgbClr val="FF0000"/>
              </a:solidFill>
              <a:cs typeface="B Zar" panose="00000400000000000000" pitchFamily="2" charset="-78"/>
            </a:endParaRPr>
          </a:p>
          <a:p>
            <a:r>
              <a:rPr lang="ar-SA" smtClean="0">
                <a:cs typeface="B Zar" panose="00000400000000000000" pitchFamily="2" charset="-78"/>
              </a:rPr>
              <a:t>جنگل ها نعمت های خدادادی هستند که نقش مهمی در زندگی انسان و دیگر موجودات ایفا می کنند. فواید جنگل ها برای موجودات زنده بسیارند که ما از سه جنبه تولید اکسیژن، حفظ خاک و منبع تولید آب جنگل های بلوط را بررسی خواهیم کرد. بلوط از درختان پهن برگ جنگلی است که در هر سه زمینه سودمند است.</a:t>
            </a:r>
            <a:endParaRPr lang="en-US"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6695509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b="1" smtClean="0">
                <a:solidFill>
                  <a:srgbClr val="FF0000"/>
                </a:solidFill>
                <a:cs typeface="B Zar" panose="00000400000000000000" pitchFamily="2" charset="-78"/>
              </a:rPr>
              <a:t>منبع </a:t>
            </a:r>
            <a:r>
              <a:rPr lang="ar-SA" b="1">
                <a:solidFill>
                  <a:srgbClr val="FF0000"/>
                </a:solidFill>
                <a:cs typeface="B Zar" panose="00000400000000000000" pitchFamily="2" charset="-78"/>
              </a:rPr>
              <a:t>تولید اکسیژن </a:t>
            </a:r>
            <a:r>
              <a:rPr lang="ar-SA" b="1">
                <a:cs typeface="B Zar" panose="00000400000000000000" pitchFamily="2" charset="-78"/>
              </a:rPr>
              <a:t>:</a:t>
            </a:r>
            <a:r>
              <a:rPr lang="ar-SA">
                <a:cs typeface="B Zar" panose="00000400000000000000" pitchFamily="2" charset="-78"/>
              </a:rPr>
              <a:t> مهم ترین فایده درختان برای موجودات زنده تولید اکسیژن است. درختان گاز کربنیک را گرفته و در عوض اکسیژن پس می دهند و این عمل طی جریانی به نام فتوسنتز صورت می گیرد. مردم از دفع گاز کربنیک توسط درختان آگاهی دارند؛ از این رو شب ها در زیر درخت سبز نمی خوابند و اعتقاد دارند که «مضرتی» می.شوند گاهی پیش می آید که افرادی که زیر درخت خوابیده اند خفه شده یا فلج شده و لب هایشان برگشته است که به علت افزایش گاز کربنیک محیط است.</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1540779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حفظ خاک  : </a:t>
            </a:r>
            <a:r>
              <a:rPr lang="ar-SA">
                <a:cs typeface="B Zar" panose="00000400000000000000" pitchFamily="2" charset="-78"/>
              </a:rPr>
              <a:t>درختان بلوط از نظر ریشه طوری هستند که بهتر از دیگر درختان می توانند در حفظ خاک مؤثر باشند ریشه درختان بلوط زنجیروار و کنگره ای است و این کنگره ها همچون تور ماهی گیری به هم وصل بوده و تا فاصله زیادی خاک را در بغل می گیرند و با این عمل مانع فرسایش خاک می شوند همچنین درختان بلوط پهن و در هم هستند و به همین علت جلو باران را سد کرده و مانع از ریزش مستقیم باران بر خاک می شوند از طرفی تنه درختان جلو سیلاب ها را گرفته و مانع از شستن خاک می شود</a:t>
            </a:r>
            <a:endParaRPr lang="fa-IR">
              <a:cs typeface="B Zar" panose="00000400000000000000" pitchFamily="2" charset="-78"/>
            </a:endParaRPr>
          </a:p>
        </p:txBody>
      </p:sp>
    </p:spTree>
    <p:extLst>
      <p:ext uri="{BB962C8B-B14F-4D97-AF65-F5344CB8AC3E}">
        <p14:creationId xmlns:p14="http://schemas.microsoft.com/office/powerpoint/2010/main" val="14580817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منبع تولید آب</a:t>
            </a:r>
            <a:r>
              <a:rPr lang="ar-SA">
                <a:solidFill>
                  <a:srgbClr val="FF0000"/>
                </a:solidFill>
                <a:cs typeface="B Zar" panose="00000400000000000000" pitchFamily="2" charset="-78"/>
              </a:rPr>
              <a:t> </a:t>
            </a:r>
            <a:r>
              <a:rPr lang="ar-SA">
                <a:cs typeface="B Zar" panose="00000400000000000000" pitchFamily="2" charset="-78"/>
              </a:rPr>
              <a:t>: چنان که در بالا گفته شد درختان بلوط با داشتن ریشه ای مخصوص به خود خاک را به هم فشرده که این امر ضمن جلوگیری از فرسایش خاک باعث می گردد که خاک آب بسیار زیادی را در خود ذخیره کند مقدار آب ذخیره شد در خاک به وسیلۀ درخت بلوط بین </a:t>
            </a:r>
            <a:r>
              <a:rPr lang="fa-IR">
                <a:cs typeface="B Zar" panose="00000400000000000000" pitchFamily="2" charset="-78"/>
              </a:rPr>
              <a:t>۵۰۰</a:t>
            </a:r>
            <a:r>
              <a:rPr lang="ar-SA">
                <a:cs typeface="B Zar" panose="00000400000000000000" pitchFamily="2" charset="-78"/>
              </a:rPr>
              <a:t> تا </a:t>
            </a:r>
            <a:r>
              <a:rPr lang="fa-IR">
                <a:cs typeface="B Zar" panose="00000400000000000000" pitchFamily="2" charset="-78"/>
              </a:rPr>
              <a:t>۲۰۰۰</a:t>
            </a:r>
            <a:r>
              <a:rPr lang="ar-SA">
                <a:cs typeface="B Zar" panose="00000400000000000000" pitchFamily="2" charset="-78"/>
              </a:rPr>
              <a:t> لیتر است. از این رو درختان بلوط از نظر منبع آب های زیرزمینی و آب چشمه ها بسیار حائز اهمیت می باشند.</a:t>
            </a:r>
            <a:endParaRPr lang="en-US">
              <a:cs typeface="B Zar" panose="00000400000000000000" pitchFamily="2" charset="-78"/>
            </a:endParaRPr>
          </a:p>
          <a:p>
            <a:r>
              <a:rPr lang="fa-IR">
                <a:cs typeface="B Zar" panose="00000400000000000000" pitchFamily="2" charset="-78"/>
              </a:rPr>
              <a:t>- این اطلاعات از طریق مصاحبه با کارشناسان منابع طبیعی ممسنی به دست آمده است.</a:t>
            </a:r>
            <a:endParaRPr lang="en-US">
              <a:cs typeface="B Zar" panose="00000400000000000000" pitchFamily="2" charset="-78"/>
            </a:endParaRPr>
          </a:p>
        </p:txBody>
      </p:sp>
    </p:spTree>
    <p:extLst>
      <p:ext uri="{BB962C8B-B14F-4D97-AF65-F5344CB8AC3E}">
        <p14:creationId xmlns:p14="http://schemas.microsoft.com/office/powerpoint/2010/main" val="25432413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مردم منطقه به خوبی از آثار زیست محیطی درختان بلوط در تلطیف هوا و خنک کردن آن آگاهی دارند مردم اعتقاد دارند که سایه درخت بلوط فشرده تر از دیگر درختان جنگلی است. اصطلاحاً میگویند سایۀ درخت بلوط مشت (فشرده) است. مردم در موقع استراحت به ویژه در فصل گرما سایه درختان بلوط را بر دیگر درختان ترجیح میدادند یک درخت بلوط بزرگ حدود </a:t>
            </a:r>
            <a:r>
              <a:rPr lang="fa-IR">
                <a:cs typeface="B Zar" panose="00000400000000000000" pitchFamily="2" charset="-78"/>
              </a:rPr>
              <a:t>۷۰</a:t>
            </a:r>
            <a:r>
              <a:rPr lang="ar-SA">
                <a:cs typeface="B Zar" panose="00000400000000000000" pitchFamily="2" charset="-78"/>
              </a:rPr>
              <a:t> متر مربع سایه دارد مردم از سایۀ بلوط درختان برای احشام خود به ویژه میش ها که گرمای بدن آنان زیاد است استفاده می کنند.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41189987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استفاده همه جانبه از این درخت آن را در </a:t>
            </a:r>
            <a:r>
              <a:rPr lang="ar-SA">
                <a:solidFill>
                  <a:srgbClr val="FF0000"/>
                </a:solidFill>
                <a:cs typeface="B Zar" panose="00000400000000000000" pitchFamily="2" charset="-78"/>
              </a:rPr>
              <a:t>ذهن</a:t>
            </a:r>
            <a:r>
              <a:rPr lang="ar-SA">
                <a:cs typeface="B Zar" panose="00000400000000000000" pitchFamily="2" charset="-78"/>
              </a:rPr>
              <a:t> مردم مقدس جلوه داده است، به طوری که به آن قسم می خورند. مردم اعتقاد دارند که اگر با درخت سبز به ویژه بلوط میوه دار بدرفتاری شود، فرد خاطی نفرین میشود مردم قطع درخت بلوط سبز را مثل قتل انسان دانسته و اعتقاد دارند که درخت هنگام قطع گریه می کند و معتقد بودند آبی که از درخت سبز قطع شده تراوش می کند، اشک درخت است و می گویند که قطع کننده به مرگی سخت خواهد مرد.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6237106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Zar" panose="00000400000000000000" pitchFamily="2" charset="-78"/>
              </a:rPr>
              <a:t>استفاده در رنگرزی  </a:t>
            </a:r>
            <a:r>
              <a:rPr lang="ar-SA" b="1">
                <a:cs typeface="B Zar" panose="00000400000000000000" pitchFamily="2" charset="-78"/>
              </a:rPr>
              <a:t>:</a:t>
            </a:r>
            <a:r>
              <a:rPr lang="ar-SA">
                <a:cs typeface="B Zar" panose="00000400000000000000" pitchFamily="2" charset="-78"/>
              </a:rPr>
              <a:t> در دانش بومی از جفت به همراه گیاهان دیگری چون روناس و خویش (در اصطلاح محلی خشک یا خوشک) و زاج به صورت مخلوط در رنگرزی استفاده می شده است. رنگ حاصل از برگ بلوط قهوه ای و تیره رنگ است جفت یا همان تانن حاوی رنگ زیادی است. علاوه بر تانن و پوست بلوط در رنگرزی کاربرد دارد در دانش نوین نیز از تانن بلوط در رنگرزی شیمیایی استفاده می.شود در این رابطه از تانن بلوط در تثبیت رنگ ها و تهیه رنگ استفاده می شود.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7949792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استفاده از بلوط در </a:t>
            </a:r>
            <a:r>
              <a:rPr lang="ar-SA" b="1" smtClean="0">
                <a:solidFill>
                  <a:srgbClr val="FF0000"/>
                </a:solidFill>
                <a:cs typeface="B Zar" panose="00000400000000000000" pitchFamily="2" charset="-78"/>
              </a:rPr>
              <a:t>دباغی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از دیگر کاربردهای اجزای بلوط در دانش بومی مردم منطقه ممسنی، کاربرد در دباغی و چرم سازی است. استفاده از بلوط در چرم سازی به تانن موجود در بلوط مربوط است. استفاده از بلوط و اختصاصاً جفت آن در بین مردم رواج بسیاری دارد در گذشته که تنها ظرف آب مردم بومی مشک های تهیه شده از پوست گوسفند و بز بوده است زنان برای تهیه مشک پوست خام را به مدت یک هفته در جفت پخته شده می گذاشتند و طی مراحلی آن را دباغی می کردند. در دانش نوین نیز از فرآورده های بلوط در چرم سازی صنایع چوب پنبه، در صنایع نفت به عنوان فیلر دکل های حفاری (بیگی ،</a:t>
            </a:r>
            <a:r>
              <a:rPr lang="fa-IR">
                <a:cs typeface="B Zar" panose="00000400000000000000" pitchFamily="2" charset="-78"/>
              </a:rPr>
              <a:t>۱۳۶۱ </a:t>
            </a:r>
            <a:r>
              <a:rPr lang="ar-SA">
                <a:cs typeface="B Zar" panose="00000400000000000000" pitchFamily="2" charset="-78"/>
              </a:rPr>
              <a:t>) تولید پلاستیک و چسب و صنایع سرامیک و پالایش نفت استفاده می </a:t>
            </a:r>
            <a:r>
              <a:rPr lang="fa-IR">
                <a:cs typeface="B Zar" panose="00000400000000000000" pitchFamily="2" charset="-78"/>
              </a:rPr>
              <a:t>شود. </a:t>
            </a:r>
            <a:endParaRPr lang="en-US">
              <a:cs typeface="B Zar" panose="00000400000000000000" pitchFamily="2" charset="-78"/>
            </a:endParaRPr>
          </a:p>
          <a:p>
            <a:r>
              <a:rPr lang="fa-IR">
                <a:cs typeface="B Zar" panose="00000400000000000000" pitchFamily="2" charset="-78"/>
              </a:rPr>
              <a:t>-</a:t>
            </a:r>
            <a:r>
              <a:rPr lang="en-US">
                <a:cs typeface="B Zar" panose="00000400000000000000" pitchFamily="2" charset="-78"/>
              </a:rPr>
              <a:t>Filler</a:t>
            </a:r>
          </a:p>
        </p:txBody>
      </p:sp>
    </p:spTree>
    <p:extLst>
      <p:ext uri="{BB962C8B-B14F-4D97-AF65-F5344CB8AC3E}">
        <p14:creationId xmlns:p14="http://schemas.microsoft.com/office/powerpoint/2010/main" val="3425247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Zar" panose="00000400000000000000" pitchFamily="2" charset="-78"/>
              </a:rPr>
              <a:t>نتیجه گیری</a:t>
            </a:r>
            <a:r>
              <a:rPr lang="ar-SA">
                <a:solidFill>
                  <a:srgbClr val="FF0000"/>
                </a:solidFill>
                <a:cs typeface="B Zar" panose="00000400000000000000" pitchFamily="2" charset="-78"/>
              </a:rPr>
              <a:t> -</a:t>
            </a:r>
            <a:endParaRPr lang="en-US">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بلوط درختی است تنومند با عمری قریب به </a:t>
            </a:r>
            <a:r>
              <a:rPr lang="fa-IR">
                <a:cs typeface="B Zar" panose="00000400000000000000" pitchFamily="2" charset="-78"/>
              </a:rPr>
              <a:t>۱۰</a:t>
            </a:r>
            <a:r>
              <a:rPr lang="ar-SA">
                <a:cs typeface="B Zar" panose="00000400000000000000" pitchFamily="2" charset="-78"/>
              </a:rPr>
              <a:t> قرن که در زمینه هایی چون تأمین خوراک انسان و دام دارویی ،رنگرزی دباغی و چرم سازی خانه سازی کشتی سازی، صنایع نفت، چسب سازی و صنایع سرامیک قابل استفاده است بلوط در دانش بومی مردم از جایگاه بسیار بالایی برخوردار بوده است و بشر سال های سال در زمینه های مختلف به کمک فرآورده های آن زندگی میکرده است. اگرچه امروزه استفاده از فرآورده های آن در روستاها به فراموشی سپرده شده است اما احیای مجدد استفاده از بلوط در روستاها کمک شایانی به توسعه روستاهاست. به عنوان مثال، درآمد مردممنطقه از فرآورده های گوناگون بلوط در منطقه قابل توجه است. در سطح شهرستان ممسنی آرد قابل استحصال در سال نزدیک به سه میلیون تن و جفت یا تانن قابل برداشت </a:t>
            </a:r>
            <a:r>
              <a:rPr lang="fa-IR">
                <a:cs typeface="B Zar" panose="00000400000000000000" pitchFamily="2" charset="-78"/>
              </a:rPr>
              <a:t>۸۹,۰۹۱</a:t>
            </a:r>
            <a:r>
              <a:rPr lang="ar-SA">
                <a:cs typeface="B Zar" panose="00000400000000000000" pitchFamily="2" charset="-78"/>
              </a:rPr>
              <a:t> تن می باشد قیمت روز آرد بلوط هر کیلوگرم </a:t>
            </a:r>
            <a:r>
              <a:rPr lang="fa-IR">
                <a:cs typeface="B Zar" panose="00000400000000000000" pitchFamily="2" charset="-78"/>
              </a:rPr>
              <a:t>۵۰۰</a:t>
            </a:r>
            <a:r>
              <a:rPr lang="ar-SA">
                <a:cs typeface="B Zar" panose="00000400000000000000" pitchFamily="2" charset="-78"/>
              </a:rPr>
              <a:t> ریال و جفت </a:t>
            </a:r>
            <a:r>
              <a:rPr lang="fa-IR">
                <a:cs typeface="B Zar" panose="00000400000000000000" pitchFamily="2" charset="-78"/>
              </a:rPr>
              <a:t>۱۰,۰۰۰</a:t>
            </a:r>
            <a:r>
              <a:rPr lang="ar-SA">
                <a:cs typeface="B Zar" panose="00000400000000000000" pitchFamily="2" charset="-78"/>
              </a:rPr>
              <a:t> ریال است</a:t>
            </a:r>
            <a:endParaRPr lang="fa-IR">
              <a:cs typeface="B Zar" panose="00000400000000000000" pitchFamily="2" charset="-78"/>
            </a:endParaRPr>
          </a:p>
        </p:txBody>
      </p:sp>
    </p:spTree>
    <p:extLst>
      <p:ext uri="{BB962C8B-B14F-4D97-AF65-F5344CB8AC3E}">
        <p14:creationId xmlns:p14="http://schemas.microsoft.com/office/powerpoint/2010/main" val="32744230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حال اگر تنها آرد قابل برداشت را دو میلیون و جفت را </a:t>
            </a:r>
            <a:r>
              <a:rPr lang="fa-IR">
                <a:cs typeface="B Zar" panose="00000400000000000000" pitchFamily="2" charset="-78"/>
              </a:rPr>
              <a:t>۶۰,۰۰۰</a:t>
            </a:r>
            <a:r>
              <a:rPr lang="ar-SA">
                <a:cs typeface="B Zar" panose="00000400000000000000" pitchFamily="2" charset="-78"/>
              </a:rPr>
              <a:t> تن حساب کنیم درآمد حاصل از این دو فرآورده به صورت خام عدد قابل توجهی است، در حالی که در سال </a:t>
            </a:r>
            <a:r>
              <a:rPr lang="fa-IR">
                <a:cs typeface="B Zar" panose="00000400000000000000" pitchFamily="2" charset="-78"/>
              </a:rPr>
              <a:t>۱۳۸۳</a:t>
            </a:r>
            <a:r>
              <a:rPr lang="ar-SA">
                <a:cs typeface="B Zar" panose="00000400000000000000" pitchFamily="2" charset="-78"/>
              </a:rPr>
              <a:t> برابر اعلام شرکت های تعاونی منطقه ممسنی گندم به دست آمده </a:t>
            </a:r>
            <a:r>
              <a:rPr lang="fa-IR">
                <a:cs typeface="B Zar" panose="00000400000000000000" pitchFamily="2" charset="-78"/>
              </a:rPr>
              <a:t>۴۵,۰۰۰</a:t>
            </a:r>
            <a:r>
              <a:rPr lang="ar-SA">
                <a:cs typeface="B Zar" panose="00000400000000000000" pitchFamily="2" charset="-78"/>
              </a:rPr>
              <a:t> تن بوده است که نسبت به آرد قابل استحصال از بلوط در سطح بسیار پایینی است. </a:t>
            </a:r>
            <a:endParaRPr lang="fa-IR">
              <a:cs typeface="B Zar" panose="00000400000000000000" pitchFamily="2" charset="-78"/>
            </a:endParaRPr>
          </a:p>
        </p:txBody>
      </p:sp>
    </p:spTree>
    <p:extLst>
      <p:ext uri="{BB962C8B-B14F-4D97-AF65-F5344CB8AC3E}">
        <p14:creationId xmlns:p14="http://schemas.microsoft.com/office/powerpoint/2010/main" val="2451006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10095</Words>
  <Application>Microsoft Office PowerPoint</Application>
  <PresentationFormat>Widescreen</PresentationFormat>
  <Paragraphs>226</Paragraphs>
  <Slides>106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106</vt:i4>
      </vt:variant>
    </vt:vector>
  </HeadingPairs>
  <TitlesOfParts>
    <vt:vector size="113" baseType="lpstr">
      <vt:lpstr>Arial</vt:lpstr>
      <vt:lpstr>B Zar</vt:lpstr>
      <vt:lpstr>Calibri</vt:lpstr>
      <vt:lpstr>Calibri Light</vt:lpstr>
      <vt:lpstr>Symbol</vt:lpstr>
      <vt:lpstr>Times New Roman</vt:lpstr>
      <vt:lpstr>Office Theme</vt:lpstr>
      <vt:lpstr>عنوان مقاله: دانش بومی استفاده از بلوط در شهرستان ممسنی</vt:lpstr>
      <vt:lpstr>چکیده</vt:lpstr>
      <vt:lpstr>PowerPoint Presentation</vt:lpstr>
      <vt:lpstr>PowerPoint Presentation</vt:lpstr>
      <vt:lpstr>واژگان کلیدی:</vt:lpstr>
      <vt:lpstr>مقدمه</vt:lpstr>
      <vt:lpstr>PowerPoint Presentation</vt:lpstr>
      <vt:lpstr>PowerPoint Presentation</vt:lpstr>
      <vt:lpstr>PowerPoint Presentation</vt:lpstr>
      <vt:lpstr>دانش بومی استفاده از بلوط </vt:lpstr>
      <vt:lpstr>PowerPoint Presentation</vt:lpstr>
      <vt:lpstr>تعریف دانش بومی</vt:lpstr>
      <vt:lpstr>PowerPoint Presentation</vt:lpstr>
      <vt:lpstr>دانش بومی در ایران</vt:lpstr>
      <vt:lpstr>PowerPoint Presentation</vt:lpstr>
      <vt:lpstr>PowerPoint Presentation</vt:lpstr>
      <vt:lpstr>PowerPoint Presentation</vt:lpstr>
      <vt:lpstr>PowerPoint Presentation</vt:lpstr>
      <vt:lpstr>PowerPoint Presentation</vt:lpstr>
      <vt:lpstr>پیشینه تحقیق درباره بلوط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شیوه بررسی</vt:lpstr>
      <vt:lpstr>جامعه آماری</vt:lpstr>
      <vt:lpstr>شناخت بلوط (بلوط شناسی)</vt:lpstr>
      <vt:lpstr>PowerPoint Presentation</vt:lpstr>
      <vt:lpstr>PowerPoint Presentation</vt:lpstr>
      <vt:lpstr>PowerPoint Presentation</vt:lpstr>
      <vt:lpstr>بلوط ایرانی: </vt:lpstr>
      <vt:lpstr>PowerPoint Presentation</vt:lpstr>
      <vt:lpstr>PowerPoint Presentation</vt:lpstr>
      <vt:lpstr>موقعیت ممسنی</vt:lpstr>
      <vt:lpstr>PowerPoint Presentation</vt:lpstr>
      <vt:lpstr>PowerPoint Presentation</vt:lpstr>
      <vt:lpstr>PowerPoint Presentation</vt:lpstr>
      <vt:lpstr>PowerPoint Presentation</vt:lpstr>
      <vt:lpstr>منشأ تاریخی</vt:lpstr>
      <vt:lpstr>PowerPoint Presentation</vt:lpstr>
      <vt:lpstr>PowerPoint Presentation</vt:lpstr>
      <vt:lpstr>PowerPoint Presentation</vt:lpstr>
      <vt:lpstr>PowerPoint Presentation</vt:lpstr>
      <vt:lpstr>PowerPoint Presentation</vt:lpstr>
      <vt:lpstr>PowerPoint Presentation</vt:lpstr>
      <vt:lpstr>آب و هوا</vt:lpstr>
      <vt:lpstr>اهمیت بلوط در زندگی عشایر ممسنی</vt:lpstr>
      <vt:lpstr>PowerPoint Presentation</vt:lpstr>
      <vt:lpstr>PowerPoint Presentation</vt:lpstr>
      <vt:lpstr>PowerPoint Presentation</vt:lpstr>
      <vt:lpstr>PowerPoint Presentation</vt:lpstr>
      <vt:lpstr>پراکندگی جغرافیایی بلوط در ممسنی</vt:lpstr>
      <vt:lpstr>PowerPoint Presentation</vt:lpstr>
      <vt:lpstr>میزان بهره دهی بلوط در ممسنی</vt:lpstr>
      <vt:lpstr>موارد استفاده از بلوط در زندگی مردم ممسنی</vt:lpstr>
      <vt:lpstr>PowerPoint Presentation</vt:lpstr>
      <vt:lpstr>PowerPoint Presentation</vt:lpstr>
      <vt:lpstr>PowerPoint Presentation</vt:lpstr>
      <vt:lpstr>PowerPoint Presentation</vt:lpstr>
      <vt:lpstr>موارد استفاده مشتقات بلوط</vt:lpstr>
      <vt:lpstr>PowerPoint Presentation</vt:lpstr>
      <vt:lpstr>غذای انسان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خوراک دام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ساخت ابزار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استفاده از بلوط در دباغی</vt:lpstr>
      <vt:lpstr>نتیجه گیری -</vt:lpstr>
      <vt:lpstr>PowerPoint Presentation</vt:lpstr>
      <vt:lpstr>PowerPoint Presentation</vt:lpstr>
      <vt:lpstr>منابع: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دانش بومی استفاده از بلوط در شهرستان ممسنی</dc:title>
  <dc:creator>MaZz!i</dc:creator>
  <cp:lastModifiedBy>MaZz!i</cp:lastModifiedBy>
  <cp:revision>69</cp:revision>
  <dcterms:created xsi:type="dcterms:W3CDTF">2023-12-04T13:59:35Z</dcterms:created>
  <dcterms:modified xsi:type="dcterms:W3CDTF">2023-12-04T17:01:32Z</dcterms:modified>
</cp:coreProperties>
</file>