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71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7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-10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147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132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158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527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45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54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52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926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55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9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8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997B4-9388-4348-A5A2-37609108D0D0}" type="datetimeFigureOut">
              <a:rPr lang="fa-IR" smtClean="0"/>
              <a:t>25/05/1445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37C1-EF22-484E-B856-4B9789C5A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058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smtClean="0">
                <a:solidFill>
                  <a:srgbClr val="FF0000"/>
                </a:solidFill>
                <a:cs typeface="B Zar" panose="00000400000000000000" pitchFamily="2" charset="-78"/>
              </a:rPr>
              <a:t>عنوان مقاله: </a:t>
            </a:r>
            <a:r>
              <a:rPr lang="fa-IR" sz="3600" smtClean="0">
                <a:cs typeface="B Zar" panose="00000400000000000000" pitchFamily="2" charset="-78"/>
              </a:rPr>
              <a:t>دورکیم </a:t>
            </a:r>
            <a:r>
              <a:rPr lang="fa-IR" sz="3600" smtClean="0">
                <a:cs typeface="B Zar" panose="00000400000000000000" pitchFamily="2" charset="-78"/>
              </a:rPr>
              <a:t>و تقسیم کار </a:t>
            </a:r>
            <a:r>
              <a:rPr lang="fa-IR" sz="3600" smtClean="0">
                <a:cs typeface="B Zar" panose="00000400000000000000" pitchFamily="2" charset="-78"/>
              </a:rPr>
              <a:t>اجتماعی</a:t>
            </a:r>
            <a:br>
              <a:rPr lang="fa-IR" sz="3600" smtClean="0">
                <a:cs typeface="B Zar" panose="00000400000000000000" pitchFamily="2" charset="-78"/>
              </a:rPr>
            </a:br>
            <a:r>
              <a:rPr lang="fa-IR" sz="3600" smtClean="0">
                <a:cs typeface="B Zar" panose="00000400000000000000" pitchFamily="2" charset="-78"/>
              </a:rPr>
              <a:t>دورکیم </a:t>
            </a:r>
            <a:r>
              <a:rPr lang="fa-IR" sz="3600">
                <a:cs typeface="B Zar" panose="00000400000000000000" pitchFamily="2" charset="-78"/>
              </a:rPr>
              <a:t>امیل، تقسیم کار اجتماعی، ترجمه دکتر </a:t>
            </a:r>
            <a:r>
              <a:rPr lang="fa-IR" sz="3600">
                <a:cs typeface="B Zar" panose="00000400000000000000" pitchFamily="2" charset="-78"/>
              </a:rPr>
              <a:t>حسن </a:t>
            </a:r>
            <a:r>
              <a:rPr lang="fa-IR" sz="3600" smtClean="0">
                <a:cs typeface="B Zar" panose="00000400000000000000" pitchFamily="2" charset="-78"/>
              </a:rPr>
              <a:t>حبیبی</a:t>
            </a:r>
            <a:endParaRPr lang="fa-IR" sz="3600"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نویسنده: </a:t>
            </a:r>
            <a:r>
              <a:rPr lang="fa-IR" smtClean="0">
                <a:cs typeface="B Zar" panose="00000400000000000000" pitchFamily="2" charset="-78"/>
              </a:rPr>
              <a:t>غلامعباس </a:t>
            </a:r>
            <a:r>
              <a:rPr lang="fa-IR" smtClean="0">
                <a:cs typeface="B Zar" panose="00000400000000000000" pitchFamily="2" charset="-78"/>
              </a:rPr>
              <a:t>توسلی</a:t>
            </a:r>
          </a:p>
          <a:p>
            <a:r>
              <a:rPr lang="fa-IR" smtClean="0">
                <a:cs typeface="B Zar" panose="00000400000000000000" pitchFamily="2" charset="-78"/>
              </a:rPr>
              <a:t>چاپ </a:t>
            </a:r>
            <a:r>
              <a:rPr lang="fa-IR" smtClean="0">
                <a:cs typeface="B Zar" panose="00000400000000000000" pitchFamily="2" charset="-78"/>
              </a:rPr>
              <a:t>اول، انتشارات قلم، تهران </a:t>
            </a:r>
            <a:r>
              <a:rPr lang="fa-IR" smtClean="0">
                <a:cs typeface="B Zar" panose="00000400000000000000" pitchFamily="2" charset="-78"/>
              </a:rPr>
              <a:t>1359</a:t>
            </a:r>
          </a:p>
          <a:p>
            <a:r>
              <a:rPr lang="fa-IR" smtClean="0">
                <a:solidFill>
                  <a:srgbClr val="FF0000"/>
                </a:solidFill>
                <a:cs typeface="B Zar" panose="00000400000000000000" pitchFamily="2" charset="-78"/>
              </a:rPr>
              <a:t>منبع: </a:t>
            </a:r>
            <a:r>
              <a:rPr lang="fa-IR" smtClean="0">
                <a:cs typeface="B Zar" panose="00000400000000000000" pitchFamily="2" charset="-78"/>
              </a:rPr>
              <a:t>نشر دانش، مرداد تا آبان، 1360، شماره 5 و 6  صص 24-29 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0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سایر آثار دورکیم و حتی بسیاری از آثار شاگردان  او نظیر لوی برول و مارسل موس و هالبواکس تا کویلیه  و گورویج یا مستقیما متاثر از این اثر دورکیم است با مقولات و مباحثی است که با تحقیقات وسیع تر و با زیر و بم بیشتر به 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نازک کاریها و ظرافت های این علم جدید </a:t>
            </a:r>
            <a:r>
              <a:rPr lang="fa-IR">
                <a:cs typeface="B Zar" panose="00000400000000000000" pitchFamily="2" charset="-78"/>
              </a:rPr>
              <a:t>پرداخته است. مباحث  و آثار بعد بعد از دورکیم فرانسه یا در جهت آثار و مقولات مورد بحث دورکیم است یا به انتقاد و اظهار نظر درباره آثار او می پردازد و به هر حال فارغ از نظریات او نیست.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85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mtClean="0">
                <a:solidFill>
                  <a:srgbClr val="0070C0"/>
                </a:solidFill>
                <a:cs typeface="B Zar" panose="00000400000000000000" pitchFamily="2" charset="-78"/>
              </a:rPr>
              <a:t>تقسیم کار اجتماعی مرکب از سه کتاب (با سه بخش) در پانزده فصل همراه با دو پیشگفتار از شخص دورکیم است </a:t>
            </a:r>
            <a:r>
              <a:rPr lang="fa-IR" smtClean="0">
                <a:cs typeface="B Zar" panose="00000400000000000000" pitchFamily="2" charset="-78"/>
              </a:rPr>
              <a:t>که در حیاتش نوشته شد و در چاپ اول و دوم آن {به این صورت ارائه شده است}. این اثر که حاوی  تحقیقات متعدد و شیوه های </a:t>
            </a:r>
            <a:r>
              <a:rPr lang="fa-IR" b="1" smtClean="0">
                <a:solidFill>
                  <a:schemeClr val="accent4">
                    <a:lumMod val="50000"/>
                  </a:schemeClr>
                </a:solidFill>
                <a:cs typeface="B Zar" panose="00000400000000000000" pitchFamily="2" charset="-78"/>
              </a:rPr>
              <a:t>استدلال  نظری و تجربی چند جانبه </a:t>
            </a:r>
            <a:r>
              <a:rPr lang="fa-IR" smtClean="0">
                <a:cs typeface="B Zar" panose="00000400000000000000" pitchFamily="2" charset="-78"/>
              </a:rPr>
              <a:t>است. از دیدگاه های مختلف در خور توجه و اهمیت است، قبل از همه دورکیم برای آن که بنیان جامعه شناسی را به شکل علمی پی ریزی کند در صدد  است که بنیاد مناسبات و روابط  اجتماعی را دریابد و برای این کار به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تعریف اخلاق و حقوق </a:t>
            </a:r>
            <a:r>
              <a:rPr lang="fa-IR" smtClean="0">
                <a:cs typeface="B Zar" panose="00000400000000000000" pitchFamily="2" charset="-78"/>
              </a:rPr>
              <a:t>که از نظر او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دو جنبه علمی </a:t>
            </a:r>
            <a:r>
              <a:rPr lang="fa-IR" smtClean="0">
                <a:cs typeface="B Zar" panose="00000400000000000000" pitchFamily="2" charset="-78"/>
              </a:rPr>
              <a:t>از مناسبات اجتماعی را بیان می کند و تبیین روابط انسانی و اجتماعی در ان نهفته  است می پردازد. 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Stored Data 3"/>
          <p:cNvSpPr/>
          <p:nvPr/>
        </p:nvSpPr>
        <p:spPr>
          <a:xfrm>
            <a:off x="838200" y="4726744"/>
            <a:ext cx="3016348" cy="1337677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بنیاد مناسبات و روابط  اجتماعی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از فرایند های اخلاقی و حقوقی که در شیوه تفکر جامعه شناسانه او جنبه اثباتی (تحلیلی) دارند به تعریف واقعیت  اجتماعی که مبتنی بر «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همبستگی</a:t>
            </a:r>
            <a:r>
              <a:rPr lang="fa-IR">
                <a:cs typeface="B Zar" panose="00000400000000000000" pitchFamily="2" charset="-78"/>
              </a:rPr>
              <a:t>» است می رسد،  و بر این اساس حتی می توان اساس تقسیم کار  در جامعه  و 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نوع بندی (تیپولوژی) </a:t>
            </a:r>
            <a:r>
              <a:rPr lang="fa-IR">
                <a:cs typeface="B Zar" panose="00000400000000000000" pitchFamily="2" charset="-78"/>
              </a:rPr>
              <a:t>را نیز در منظر جامعه شناسی به تحلیل علمی کنید و  روش اثباتی  و شیوه تبیین جامعه شناسی را بر اساس محکم  روش عینی استوار کرد. </a:t>
            </a:r>
          </a:p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674055" y="3910818"/>
            <a:ext cx="2799471" cy="158965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روش اثباتی</a:t>
            </a:r>
            <a:endParaRPr lang="fa-IR" b="1">
              <a:solidFill>
                <a:srgbClr val="FF000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6724357" y="3910818"/>
            <a:ext cx="2954215" cy="139270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شیوه تبیین جامعه شناسی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این همان </a:t>
            </a:r>
            <a:r>
              <a:rPr lang="fa-IR" b="1" smtClean="0">
                <a:solidFill>
                  <a:schemeClr val="accent4">
                    <a:lumMod val="75000"/>
                  </a:schemeClr>
                </a:solidFill>
                <a:cs typeface="B Zar" panose="00000400000000000000" pitchFamily="2" charset="-78"/>
              </a:rPr>
              <a:t>روشی</a:t>
            </a:r>
            <a:r>
              <a:rPr lang="fa-IR" smtClean="0">
                <a:cs typeface="B Zar" panose="00000400000000000000" pitchFamily="2" charset="-78"/>
              </a:rPr>
              <a:t> است که بعدها در کتاب قواعد روش جامعه شناسی خود به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 افراط </a:t>
            </a:r>
            <a:r>
              <a:rPr lang="fa-IR" smtClean="0">
                <a:cs typeface="B Zar" panose="00000400000000000000" pitchFamily="2" charset="-78"/>
              </a:rPr>
              <a:t>بر آن تاکید می کند و به واقعیت های اجتماعی چنان با عینیت نظر می کند که انها را به منزله «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شی</a:t>
            </a:r>
            <a:r>
              <a:rPr lang="fa-IR" smtClean="0">
                <a:cs typeface="B Zar" panose="00000400000000000000" pitchFamily="2" charset="-78"/>
              </a:rPr>
              <a:t>» تلقی می کند و به همین دلیل  عده از معاصرینش او را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جامعه شناس شی گرا </a:t>
            </a:r>
            <a:r>
              <a:rPr lang="fa-IR" smtClean="0">
                <a:cs typeface="B Zar" panose="00000400000000000000" pitchFamily="2" charset="-78"/>
              </a:rPr>
              <a:t>(</a:t>
            </a:r>
            <a:r>
              <a:rPr lang="en-US" smtClean="0">
                <a:cs typeface="B Zar" panose="00000400000000000000" pitchFamily="2" charset="-78"/>
              </a:rPr>
              <a:t>Chosist</a:t>
            </a:r>
            <a:r>
              <a:rPr lang="fa-IR" smtClean="0">
                <a:cs typeface="B Zar" panose="00000400000000000000" pitchFamily="2" charset="-78"/>
              </a:rPr>
              <a:t>) نامیده اند. بنابراین جای تعجب نیست اگر اخلاق را چنین تعریف کند. 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0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اخلاق سیستمی از امور واقع تحقیق یافته است و این سیستم  به 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سیستم جامع عالم </a:t>
            </a:r>
            <a:r>
              <a:rPr lang="fa-IR">
                <a:cs typeface="B Zar" panose="00000400000000000000" pitchFamily="2" charset="-78"/>
              </a:rPr>
              <a:t>پیوسته است. به هر حال یک امر واقع با یک گردش دست تغییر نمی کند ولو این که این تغییر مورد آرزو و  مطلوب باشد علاوه بر این  امر واقع  مذکور با دیگر امور واقع 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همبسته</a:t>
            </a:r>
            <a:r>
              <a:rPr lang="fa-IR">
                <a:cs typeface="B Zar" panose="00000400000000000000" pitchFamily="2" charset="-78"/>
              </a:rPr>
              <a:t> است و این امر بی لطمه دیدن امور واقع دیگر نمی تواند  تبدل پذیرد. </a:t>
            </a:r>
          </a:p>
          <a:p>
            <a:endParaRPr lang="fa-IR"/>
          </a:p>
        </p:txBody>
      </p:sp>
      <p:sp>
        <p:nvSpPr>
          <p:cNvPr id="4" name="Flowchart: Document 3"/>
          <p:cNvSpPr/>
          <p:nvPr/>
        </p:nvSpPr>
        <p:spPr>
          <a:xfrm>
            <a:off x="1589649" y="4001294"/>
            <a:ext cx="3348111" cy="1322363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>
                <a:solidFill>
                  <a:srgbClr val="FF0000"/>
                </a:solidFill>
                <a:cs typeface="B Zar" panose="00000400000000000000" pitchFamily="2" charset="-78"/>
              </a:rPr>
              <a:t>امور واقع تحقیق یافته</a:t>
            </a:r>
            <a:endParaRPr lang="fa-IR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می بینیم چگونه در </a:t>
            </a:r>
            <a:r>
              <a:rPr lang="fa-IR">
                <a:cs typeface="B Zar" panose="00000400000000000000" pitchFamily="2" charset="-78"/>
              </a:rPr>
              <a:t>ن</a:t>
            </a:r>
            <a:r>
              <a:rPr lang="fa-IR" smtClean="0">
                <a:cs typeface="B Zar" panose="00000400000000000000" pitchFamily="2" charset="-78"/>
              </a:rPr>
              <a:t>ظر او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حالت سیستمی </a:t>
            </a:r>
            <a:r>
              <a:rPr lang="fa-IR" smtClean="0">
                <a:cs typeface="B Zar" panose="00000400000000000000" pitchFamily="2" charset="-78"/>
              </a:rPr>
              <a:t>به صورت عام  و جهانی با امر توقع  و سایر واقعیت ها همبستگی پیدا می کند. در این صورت از تناقض بین اخلاقی  که واقعا مورد عمل آدمیزادگان است و به صورت عادت و پیشداوری تلقی می شود، با دکترین هایی که جنبه نظری داشته و حاصل مشاهده و ملاحظه امر اخلاقی نیست، اجتناب می شود. 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838200" y="3826412"/>
            <a:ext cx="2616591" cy="1505243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جنبه نظری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در جهت عکس به اعتقاد او هر یک از امور واقعی که جنبه آن روشنی و صراحت بیشتر و قلم روانتر دورکیم در عین بیان علمی و استدلالات محکم او باشد و شاید هم دکتر حبیبی که در بیان مطالب پیچیده و دشوار علمی و عرفانی از تعقید نمی هراسد، تحمل بار ترجمه کتب دشوار جامعه شناسی اکنون شیوایی و روانی و نرم دستی را بر دقت و امانت ترجمه افزوده است و مفهوم کار   نیکو کردن از پر کردن  است را به حق در ترجمه این کاتب علمی  از خود ظاهر ساخته است. 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4248443"/>
            <a:ext cx="3530991" cy="1434905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>
                <a:solidFill>
                  <a:srgbClr val="FF0000"/>
                </a:solidFill>
                <a:cs typeface="B Zar" panose="00000400000000000000" pitchFamily="2" charset="-78"/>
              </a:rPr>
              <a:t>بیان علمی و استدلالات محکم</a:t>
            </a:r>
            <a:endParaRPr lang="fa-IR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بنابراین  اگر از پاره ای ناهمگونی که در بعضی از موارد در ترجمه کلمات و اصلاحات پیش امده صرف نظر کنیم نظیر ترجمه همبستگی ارگانیک که گاه به سازواره ای و گاه به اندامی و گاه به همبستگی آلی و زمانی به همان </a:t>
            </a:r>
            <a:r>
              <a:rPr lang="fa-IR">
                <a:cs typeface="B Zar" panose="00000400000000000000" pitchFamily="2" charset="-78"/>
              </a:rPr>
              <a:t>لفظ </a:t>
            </a:r>
            <a:r>
              <a:rPr lang="fa-IR" smtClean="0">
                <a:cs typeface="B Zar" panose="00000400000000000000" pitchFamily="2" charset="-78"/>
              </a:rPr>
              <a:t>ارگانیک  </a:t>
            </a:r>
            <a:r>
              <a:rPr lang="fa-IR">
                <a:cs typeface="B Zar" panose="00000400000000000000" pitchFamily="2" charset="-78"/>
              </a:rPr>
              <a:t>آمده و مترجم  در انتخاب یک اصطلاح  قطعی مردد  مانده است و یا ترجمه  آنومی (که گاه نابسامان، گاه تا بدستور گاه بی قاعده ترجمه شده) و این امر شاید ناشی از </a:t>
            </a:r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کمبود اصطلاحات ویژه جامعه شناسان </a:t>
            </a:r>
            <a:r>
              <a:rPr lang="fa-IR">
                <a:cs typeface="B Zar" panose="00000400000000000000" pitchFamily="2" charset="-78"/>
              </a:rPr>
              <a:t>است که کلمه دقیق  و کاملا همبستگی  را نمی توان </a:t>
            </a:r>
            <a:r>
              <a:rPr lang="fa-IR">
                <a:cs typeface="B Zar" panose="00000400000000000000" pitchFamily="2" charset="-78"/>
              </a:rPr>
              <a:t>برای </a:t>
            </a:r>
            <a:r>
              <a:rPr lang="fa-IR" smtClean="0">
                <a:cs typeface="B Zar" panose="00000400000000000000" pitchFamily="2" charset="-78"/>
              </a:rPr>
              <a:t>آن </a:t>
            </a:r>
            <a:r>
              <a:rPr lang="fa-IR">
                <a:cs typeface="B Zar" panose="00000400000000000000" pitchFamily="2" charset="-78"/>
              </a:rPr>
              <a:t>پیدا  کرد. به هر حال اگر از پاره ای بحث های  جزئی  در میان مطالب و ترجمه و تعابیر  اصطلاحی صرف نظر کنیم. به طور کلی ترجمه این کتاب مانند خود کتاب  یک ره آورد </a:t>
            </a:r>
            <a:r>
              <a:rPr lang="fa-IR">
                <a:cs typeface="B Zar" panose="00000400000000000000" pitchFamily="2" charset="-78"/>
              </a:rPr>
              <a:t>خواندنی </a:t>
            </a:r>
            <a:r>
              <a:rPr lang="fa-IR" smtClean="0">
                <a:cs typeface="B Zar" panose="00000400000000000000" pitchFamily="2" charset="-78"/>
              </a:rPr>
              <a:t>برای </a:t>
            </a:r>
            <a:r>
              <a:rPr lang="fa-IR">
                <a:cs typeface="B Zar" panose="00000400000000000000" pitchFamily="2" charset="-78"/>
              </a:rPr>
              <a:t>علاقه مندان جامعه شناسی و یک موقعیت قطعی  برای مترجم کتاب است؟ </a:t>
            </a:r>
          </a:p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23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0812" y="1825625"/>
            <a:ext cx="6612988" cy="4351338"/>
          </a:xfrm>
        </p:spPr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اخیرا کتاب شناخته شده امیل دورکیم جامعه شناس معروف فرانسه که بحق باید او را پایه گذار این دانش به شکل جامع و علمی خود در عصر جدید دانست، به همت دکتر حسن حبیبی با ترجمه ای روان و سلیس و در عین حال غنی و پربار، بالاخص از جهت اصطلاحات حقوقی و جامعه شناسی، با کوشش انتشارات قلم از چاپ خارج شده است، این کتاب که در حدود 500 صفحه به قطع وزیری به زیور طبع آراسته شده، نخستین و تنها کتابی نیست که به قلم دکتر حسن حبیبی ترجمه می شود. مترجم در طول پانزده سال اقامت  خود در فرانسه  دست یازیده  و الحق کارش با موفقیت قرین بوده است. </a:t>
            </a:r>
            <a:endParaRPr lang="fa-IR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72883"/>
            <a:ext cx="3902611" cy="22428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43917" y="4913258"/>
            <a:ext cx="1491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امیل دورکیم</a:t>
            </a:r>
            <a:endParaRPr lang="fa-IR" b="1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2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تا </a:t>
            </a:r>
            <a:r>
              <a:rPr lang="fa-IR" smtClean="0">
                <a:cs typeface="B Zar" panose="00000400000000000000" pitchFamily="2" charset="-78"/>
              </a:rPr>
              <a:t>آن </a:t>
            </a:r>
            <a:r>
              <a:rPr lang="fa-IR" smtClean="0">
                <a:cs typeface="B Zar" panose="00000400000000000000" pitchFamily="2" charset="-78"/>
              </a:rPr>
              <a:t>جا که شخصا اطلاع دارم صرف نظر از ترجمه آثار معروفی </a:t>
            </a:r>
            <a:r>
              <a:rPr lang="fa-IR" smtClean="0">
                <a:cs typeface="B Zar" panose="00000400000000000000" pitchFamily="2" charset="-78"/>
              </a:rPr>
              <a:t>چون:</a:t>
            </a:r>
          </a:p>
          <a:p>
            <a:pPr algn="just"/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افضل الجهاد از عمر اوزگان {نویسنده الجزایری}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 smtClean="0">
                <a:cs typeface="B Zar" panose="00000400000000000000" pitchFamily="2" charset="-78"/>
              </a:rPr>
              <a:t>دیالکتیک </a:t>
            </a:r>
            <a:r>
              <a:rPr lang="fa-IR" smtClean="0">
                <a:cs typeface="B Zar" panose="00000400000000000000" pitchFamily="2" charset="-78"/>
              </a:rPr>
              <a:t>و روش شناسی از بوسرمن</a:t>
            </a:r>
            <a:r>
              <a:rPr lang="fa-IR" smtClean="0">
                <a:cs typeface="B Zar" panose="00000400000000000000" pitchFamily="2" charset="-78"/>
              </a:rPr>
              <a:t>،</a:t>
            </a:r>
          </a:p>
          <a:p>
            <a:pPr algn="just"/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عهدین، قرآن و علم از دکتر بوکای، </a:t>
            </a:r>
            <a:endParaRPr lang="fa-IR" smtClean="0">
              <a:cs typeface="B Zar" panose="00000400000000000000" pitchFamily="2" charset="-78"/>
            </a:endParaRPr>
          </a:p>
          <a:p>
            <a:pPr algn="just"/>
            <a:r>
              <a:rPr lang="fa-IR" smtClean="0">
                <a:cs typeface="B Zar" panose="00000400000000000000" pitchFamily="2" charset="-78"/>
              </a:rPr>
              <a:t>استعمار </a:t>
            </a:r>
            <a:r>
              <a:rPr lang="fa-IR" smtClean="0">
                <a:cs typeface="B Zar" panose="00000400000000000000" pitchFamily="2" charset="-78"/>
              </a:rPr>
              <a:t>صهیونیستی در </a:t>
            </a:r>
            <a:r>
              <a:rPr lang="fa-IR" smtClean="0">
                <a:cs typeface="B Zar" panose="00000400000000000000" pitchFamily="2" charset="-78"/>
              </a:rPr>
              <a:t>فلسطین، </a:t>
            </a:r>
            <a:r>
              <a:rPr lang="fa-IR" smtClean="0">
                <a:cs typeface="B Zar" panose="00000400000000000000" pitchFamily="2" charset="-78"/>
              </a:rPr>
              <a:t>از صایغ، </a:t>
            </a:r>
            <a:endParaRPr lang="fa-IR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1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Zar" panose="00000400000000000000" pitchFamily="2" charset="-78"/>
              </a:rPr>
              <a:t>انقلاب فلسطین و یهودیان از سازمان الفتح،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> الفتح سخن می گوید از ژیلبر دنوآبان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> اعراب در اسراییل  از صبری گری</a:t>
            </a:r>
          </a:p>
          <a:p>
            <a:pPr algn="just"/>
            <a:r>
              <a:rPr lang="fa-IR">
                <a:cs typeface="B Zar" panose="00000400000000000000" pitchFamily="2" charset="-78"/>
              </a:rPr>
              <a:t>  اسلام و مسمانان در روسیه از </a:t>
            </a:r>
            <a:r>
              <a:rPr lang="fa-IR">
                <a:cs typeface="B Zar" panose="00000400000000000000" pitchFamily="2" charset="-78"/>
              </a:rPr>
              <a:t>هلن </a:t>
            </a:r>
            <a:r>
              <a:rPr lang="fa-IR" smtClean="0">
                <a:cs typeface="B Zar" panose="00000400000000000000" pitchFamily="2" charset="-78"/>
              </a:rPr>
              <a:t>کاردانکس </a:t>
            </a:r>
            <a:endParaRPr lang="fa-IR">
              <a:cs typeface="B Zar" panose="00000400000000000000" pitchFamily="2" charset="-78"/>
            </a:endParaRPr>
          </a:p>
          <a:p>
            <a:pPr algn="just"/>
            <a:r>
              <a:rPr lang="fa-IR">
                <a:cs typeface="B Zar" panose="00000400000000000000" pitchFamily="2" charset="-78"/>
              </a:rPr>
              <a:t>و سایر نوشته ها و تالیفات و مقالات اجتماعی و سیاسی و تصحیح و تنقیح و مقدمه نویسی بر آثار شهید دکتر شریعتی، دکتر حبیبی به ترجمه مجموعه ای از آثار دو جامعه شناس معروف، ژرژ گوروویچ و امیل دورکیم پرداخته است که تقسیم کار اجتماعی یکی از آن آثار است. 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20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9126" y="1825625"/>
            <a:ext cx="7794674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آنها که با آثار جامعه شناس معاصر فرانسه سر و کار داشته اند به خوبی می دانند که ترجمه کتبی نظیر </a:t>
            </a:r>
            <a:r>
              <a:rPr lang="fa-IR" smtClean="0">
                <a:cs typeface="B Zar" panose="00000400000000000000" pitchFamily="2" charset="-78"/>
              </a:rPr>
              <a:t>دیالکتیک </a:t>
            </a:r>
            <a:r>
              <a:rPr lang="fa-IR" smtClean="0">
                <a:cs typeface="B Zar" panose="00000400000000000000" pitchFamily="2" charset="-78"/>
              </a:rPr>
              <a:t>یا سیر جدالی و جامعه شناسی، جبرهای اجتماعی و آزادی، اختیار انسانی، مبادی جامعه شناسی حقوقی و حتی آثاری نظیر </a:t>
            </a:r>
            <a:r>
              <a:rPr lang="fa-IR" smtClean="0">
                <a:cs typeface="B Zar" panose="00000400000000000000" pitchFamily="2" charset="-78"/>
              </a:rPr>
              <a:t>اخلاق </a:t>
            </a:r>
            <a:r>
              <a:rPr lang="fa-IR" smtClean="0">
                <a:cs typeface="B Zar" panose="00000400000000000000" pitchFamily="2" charset="-78"/>
              </a:rPr>
              <a:t>نظری و علم آداب با داعیه کنونی جامعه شناسی به دلیل شیوه نظریه پردازانه  و در عین حال فلسفی و جامعه شناسانه نویسنده که با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اصطلاحات ابداعی و تعقیدات و پیچیدگی های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کلامی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فراوان </a:t>
            </a:r>
            <a:r>
              <a:rPr lang="fa-IR" smtClean="0">
                <a:cs typeface="B Zar" panose="00000400000000000000" pitchFamily="2" charset="-78"/>
              </a:rPr>
              <a:t>همراه است، کاری است دشوار، این اثر هم ناشی از تفکر پیچیده گورویچ و هم به این لحاظ است که زبان مادری او روسی است و گرچه به انگلیسی و آلمانی و فرانسه نیز تسلط داشته لیکن به هر حال زبان فرانسه  برای و زبان مادری نبوده است و بنابراین ترجمه قابل قبول  آثار او کار آسانی نبوده و </a:t>
            </a:r>
            <a:r>
              <a:rPr lang="fa-IR" smtClean="0">
                <a:cs typeface="B Zar" panose="00000400000000000000" pitchFamily="2" charset="-78"/>
              </a:rPr>
              <a:t>خالی </a:t>
            </a:r>
            <a:r>
              <a:rPr lang="fa-IR" smtClean="0">
                <a:cs typeface="B Zar" panose="00000400000000000000" pitchFamily="2" charset="-78"/>
              </a:rPr>
              <a:t>از اشکال نیست. 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5065616"/>
            <a:ext cx="2560320" cy="1111347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smtClean="0">
                <a:solidFill>
                  <a:srgbClr val="FF0000"/>
                </a:solidFill>
                <a:cs typeface="B Zar" panose="00000400000000000000" pitchFamily="2" charset="-78"/>
              </a:rPr>
              <a:t>دیالکتیک </a:t>
            </a:r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یا سیر جدالی و جامعه شناسی</a:t>
            </a:r>
            <a:endParaRPr lang="fa-IR" sz="2000" b="1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211" y="1825625"/>
            <a:ext cx="2427629" cy="2619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3551" y="4445000"/>
            <a:ext cx="14489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ژرژ گورویچ</a:t>
            </a:r>
            <a:endParaRPr lang="fa-IR" b="1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9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به علاوه نفس مباحثی که او </a:t>
            </a:r>
            <a:r>
              <a:rPr lang="fa-IR" smtClean="0">
                <a:cs typeface="B Zar" panose="00000400000000000000" pitchFamily="2" charset="-78"/>
              </a:rPr>
              <a:t>مطرح </a:t>
            </a:r>
            <a:r>
              <a:rPr lang="fa-IR" smtClean="0">
                <a:cs typeface="B Zar" panose="00000400000000000000" pitchFamily="2" charset="-78"/>
              </a:rPr>
              <a:t>می کند و از جهتی به جامعه شناسی معرفتی و مباحث علم المعرفه (اپیستومولوژی) مربوط می </a:t>
            </a:r>
            <a:r>
              <a:rPr lang="fa-IR" smtClean="0">
                <a:cs typeface="B Zar" panose="00000400000000000000" pitchFamily="2" charset="-78"/>
              </a:rPr>
              <a:t>شود، </a:t>
            </a:r>
            <a:r>
              <a:rPr lang="fa-IR" smtClean="0">
                <a:cs typeface="B Zar" panose="00000400000000000000" pitchFamily="2" charset="-78"/>
              </a:rPr>
              <a:t>نظیر دیالکتیک و جبر و اختیار  و جامعه شناسی حقوقی، خود از مباحث  پیچیده و دشوار این علم است و تنها کوشش </a:t>
            </a:r>
            <a:r>
              <a:rPr lang="fa-IR" smtClean="0">
                <a:cs typeface="B Zar" panose="00000400000000000000" pitchFamily="2" charset="-78"/>
              </a:rPr>
              <a:t>حقوقی، </a:t>
            </a:r>
            <a:r>
              <a:rPr lang="fa-IR" smtClean="0">
                <a:cs typeface="B Zar" panose="00000400000000000000" pitchFamily="2" charset="-78"/>
              </a:rPr>
              <a:t>خود از مباحث پیچیده و دشوار این علم </a:t>
            </a:r>
            <a:r>
              <a:rPr lang="fa-IR" smtClean="0">
                <a:cs typeface="B Zar" panose="00000400000000000000" pitchFamily="2" charset="-78"/>
              </a:rPr>
              <a:t>است و تنها کوشش و سعی فراوان و عشق و علاقه وافر به تتبع و تحقیق و حتی فداکاری و ایثار و زبردستی و همت والا می تواند بر این همه دشواری غلبه کند و چنین آثاری را برای استفاده دانش پژوهان و استادان و دانشجویان به فارسی درآورد و این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خلاء</a:t>
            </a:r>
            <a:r>
              <a:rPr lang="fa-IR" smtClean="0">
                <a:cs typeface="B Zar" panose="00000400000000000000" pitchFamily="2" charset="-78"/>
              </a:rPr>
              <a:t> را که سال ها پس از تاسیس رشته های علوم اجتماعی همچنان باقی است تا اندازه ای برکند. </a:t>
            </a:r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603717" y="4797083"/>
            <a:ext cx="1828800" cy="1125415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Zar" panose="00000400000000000000" pitchFamily="2" charset="-78"/>
              </a:rPr>
              <a:t>دیالکتیک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2350" y="1966302"/>
            <a:ext cx="8371449" cy="4351338"/>
          </a:xfrm>
        </p:spPr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بگذریم و بپردازیم به معرفی  آخرین ترجمه ای که از دکتر حبیبی به چاپ رسیده و هم اکنون پیش ماست. تقسیم کار اجتماعی اثر دورکیم. </a:t>
            </a:r>
          </a:p>
          <a:p>
            <a:pPr algn="just"/>
            <a:r>
              <a:rPr lang="fa-IR" smtClean="0">
                <a:cs typeface="B Zar" panose="00000400000000000000" pitchFamily="2" charset="-78"/>
              </a:rPr>
              <a:t>این کتاب چنان که می دانیم رساله  دکترای دورکیم است که در عین حال افق های فکری او را در زمینه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قالب بندی علم جدید جامعه شناسی </a:t>
            </a:r>
            <a:r>
              <a:rPr lang="fa-IR" smtClean="0">
                <a:cs typeface="B Zar" panose="00000400000000000000" pitchFamily="2" charset="-78"/>
              </a:rPr>
              <a:t>(که آگوست کنت تنها نام آن را ابداع کرد و هرگز موفق به تعریف علم و تعیین علم و تعیین حد و حدود و روش و طرح مباحث اساسی آن، حتی در حد ابن خلدون نشد) به ما معرفی می کند. </a:t>
            </a:r>
            <a:endParaRPr lang="fa-IR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6303"/>
            <a:ext cx="2031036" cy="2436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1096" y="4678804"/>
            <a:ext cx="15052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>
                <a:solidFill>
                  <a:srgbClr val="FF0000"/>
                </a:solidFill>
                <a:cs typeface="B Zar" panose="00000400000000000000" pitchFamily="2" charset="-78"/>
              </a:rPr>
              <a:t>آگوست کنت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می توان گفت  دورکیم با تالیف این اثر نه تنها شهرت جهانی پیدا کرد و از مرتبه دانشجویی این رشته به مرحله استادی و دانشمندی رسید، بلکه هسته اولیه انچه را که بعدها مکتب جامعه شناسی فرانسه نامیده شد در این کتاب طراحی کرد. 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34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طرح مقولات و مباحث اساسی و روش شناسی و قالب بندی های اجتماعی و زیر بنای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فکر جامعه شناسی  گرایی</a:t>
            </a:r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fa-IR" b="1" smtClean="0">
                <a:solidFill>
                  <a:srgbClr val="FF0000"/>
                </a:solidFill>
                <a:cs typeface="B Zar" panose="00000400000000000000" pitchFamily="2" charset="-78"/>
              </a:rPr>
              <a:t>(سوسیولوژیسم) </a:t>
            </a:r>
            <a:r>
              <a:rPr lang="fa-IR" smtClean="0">
                <a:cs typeface="B Zar" panose="00000400000000000000" pitchFamily="2" charset="-78"/>
              </a:rPr>
              <a:t>در این کتاب ریخته شده و هنوز هم از کتب معتبر جامعه شناسی معاصر است. </a:t>
            </a:r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18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1551</Words>
  <Application>Microsoft Office PowerPoint</Application>
  <PresentationFormat>Widescreen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 Zar</vt:lpstr>
      <vt:lpstr>Calibri</vt:lpstr>
      <vt:lpstr>Calibri Light</vt:lpstr>
      <vt:lpstr>Times New Roman</vt:lpstr>
      <vt:lpstr>Office Theme</vt:lpstr>
      <vt:lpstr>عنوان مقاله: دورکیم و تقسیم کار اجتماعی دورکیم امیل، تقسیم کار اجتماعی، ترجمه دکتر حسن حبیبی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دورکیم و تقسیم کار اجتماعی</dc:title>
  <dc:creator>MaZz!i</dc:creator>
  <cp:lastModifiedBy>MaZz!i</cp:lastModifiedBy>
  <cp:revision>46</cp:revision>
  <dcterms:created xsi:type="dcterms:W3CDTF">2023-12-06T21:04:05Z</dcterms:created>
  <dcterms:modified xsi:type="dcterms:W3CDTF">2023-12-07T10:49:27Z</dcterms:modified>
</cp:coreProperties>
</file>