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8" r:id="rId46"/>
    <p:sldId id="302" r:id="rId47"/>
    <p:sldId id="303" r:id="rId48"/>
    <p:sldId id="304" r:id="rId49"/>
    <p:sldId id="305" r:id="rId50"/>
    <p:sldId id="306" r:id="rId51"/>
    <p:sldId id="307" r:id="rId52"/>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4178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A021437C-21DA-4203-9C03-F4768F9BF549}" type="datetimeFigureOut">
              <a:rPr lang="fa-IR" smtClean="0"/>
              <a:t>24/05/1445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B41A2AD-EC78-4281-9DBD-BA2EDBDDF580}" type="slidenum">
              <a:rPr lang="fa-IR" smtClean="0"/>
              <a:t>‹#›</a:t>
            </a:fld>
            <a:endParaRPr lang="fa-IR"/>
          </a:p>
        </p:txBody>
      </p:sp>
    </p:spTree>
    <p:extLst>
      <p:ext uri="{BB962C8B-B14F-4D97-AF65-F5344CB8AC3E}">
        <p14:creationId xmlns:p14="http://schemas.microsoft.com/office/powerpoint/2010/main" val="2106712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021437C-21DA-4203-9C03-F4768F9BF549}" type="datetimeFigureOut">
              <a:rPr lang="fa-IR" smtClean="0"/>
              <a:t>24/05/1445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B41A2AD-EC78-4281-9DBD-BA2EDBDDF580}" type="slidenum">
              <a:rPr lang="fa-IR" smtClean="0"/>
              <a:t>‹#›</a:t>
            </a:fld>
            <a:endParaRPr lang="fa-IR"/>
          </a:p>
        </p:txBody>
      </p:sp>
    </p:spTree>
    <p:extLst>
      <p:ext uri="{BB962C8B-B14F-4D97-AF65-F5344CB8AC3E}">
        <p14:creationId xmlns:p14="http://schemas.microsoft.com/office/powerpoint/2010/main" val="1768034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021437C-21DA-4203-9C03-F4768F9BF549}" type="datetimeFigureOut">
              <a:rPr lang="fa-IR" smtClean="0"/>
              <a:t>24/05/1445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B41A2AD-EC78-4281-9DBD-BA2EDBDDF580}" type="slidenum">
              <a:rPr lang="fa-IR" smtClean="0"/>
              <a:t>‹#›</a:t>
            </a:fld>
            <a:endParaRPr lang="fa-IR"/>
          </a:p>
        </p:txBody>
      </p:sp>
    </p:spTree>
    <p:extLst>
      <p:ext uri="{BB962C8B-B14F-4D97-AF65-F5344CB8AC3E}">
        <p14:creationId xmlns:p14="http://schemas.microsoft.com/office/powerpoint/2010/main" val="647584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021437C-21DA-4203-9C03-F4768F9BF549}" type="datetimeFigureOut">
              <a:rPr lang="fa-IR" smtClean="0"/>
              <a:t>24/05/1445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B41A2AD-EC78-4281-9DBD-BA2EDBDDF580}" type="slidenum">
              <a:rPr lang="fa-IR" smtClean="0"/>
              <a:t>‹#›</a:t>
            </a:fld>
            <a:endParaRPr lang="fa-IR"/>
          </a:p>
        </p:txBody>
      </p:sp>
    </p:spTree>
    <p:extLst>
      <p:ext uri="{BB962C8B-B14F-4D97-AF65-F5344CB8AC3E}">
        <p14:creationId xmlns:p14="http://schemas.microsoft.com/office/powerpoint/2010/main" val="3605390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21437C-21DA-4203-9C03-F4768F9BF549}" type="datetimeFigureOut">
              <a:rPr lang="fa-IR" smtClean="0"/>
              <a:t>24/05/1445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B41A2AD-EC78-4281-9DBD-BA2EDBDDF580}" type="slidenum">
              <a:rPr lang="fa-IR" smtClean="0"/>
              <a:t>‹#›</a:t>
            </a:fld>
            <a:endParaRPr lang="fa-IR"/>
          </a:p>
        </p:txBody>
      </p:sp>
    </p:spTree>
    <p:extLst>
      <p:ext uri="{BB962C8B-B14F-4D97-AF65-F5344CB8AC3E}">
        <p14:creationId xmlns:p14="http://schemas.microsoft.com/office/powerpoint/2010/main" val="2178091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A021437C-21DA-4203-9C03-F4768F9BF549}" type="datetimeFigureOut">
              <a:rPr lang="fa-IR" smtClean="0"/>
              <a:t>24/05/1445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B41A2AD-EC78-4281-9DBD-BA2EDBDDF580}" type="slidenum">
              <a:rPr lang="fa-IR" smtClean="0"/>
              <a:t>‹#›</a:t>
            </a:fld>
            <a:endParaRPr lang="fa-IR"/>
          </a:p>
        </p:txBody>
      </p:sp>
    </p:spTree>
    <p:extLst>
      <p:ext uri="{BB962C8B-B14F-4D97-AF65-F5344CB8AC3E}">
        <p14:creationId xmlns:p14="http://schemas.microsoft.com/office/powerpoint/2010/main" val="4108904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A021437C-21DA-4203-9C03-F4768F9BF549}" type="datetimeFigureOut">
              <a:rPr lang="fa-IR" smtClean="0"/>
              <a:t>24/05/1445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4B41A2AD-EC78-4281-9DBD-BA2EDBDDF580}" type="slidenum">
              <a:rPr lang="fa-IR" smtClean="0"/>
              <a:t>‹#›</a:t>
            </a:fld>
            <a:endParaRPr lang="fa-IR"/>
          </a:p>
        </p:txBody>
      </p:sp>
    </p:spTree>
    <p:extLst>
      <p:ext uri="{BB962C8B-B14F-4D97-AF65-F5344CB8AC3E}">
        <p14:creationId xmlns:p14="http://schemas.microsoft.com/office/powerpoint/2010/main" val="976253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A021437C-21DA-4203-9C03-F4768F9BF549}" type="datetimeFigureOut">
              <a:rPr lang="fa-IR" smtClean="0"/>
              <a:t>24/05/1445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4B41A2AD-EC78-4281-9DBD-BA2EDBDDF580}" type="slidenum">
              <a:rPr lang="fa-IR" smtClean="0"/>
              <a:t>‹#›</a:t>
            </a:fld>
            <a:endParaRPr lang="fa-IR"/>
          </a:p>
        </p:txBody>
      </p:sp>
    </p:spTree>
    <p:extLst>
      <p:ext uri="{BB962C8B-B14F-4D97-AF65-F5344CB8AC3E}">
        <p14:creationId xmlns:p14="http://schemas.microsoft.com/office/powerpoint/2010/main" val="1378245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21437C-21DA-4203-9C03-F4768F9BF549}" type="datetimeFigureOut">
              <a:rPr lang="fa-IR" smtClean="0"/>
              <a:t>24/05/1445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4B41A2AD-EC78-4281-9DBD-BA2EDBDDF580}" type="slidenum">
              <a:rPr lang="fa-IR" smtClean="0"/>
              <a:t>‹#›</a:t>
            </a:fld>
            <a:endParaRPr lang="fa-IR"/>
          </a:p>
        </p:txBody>
      </p:sp>
    </p:spTree>
    <p:extLst>
      <p:ext uri="{BB962C8B-B14F-4D97-AF65-F5344CB8AC3E}">
        <p14:creationId xmlns:p14="http://schemas.microsoft.com/office/powerpoint/2010/main" val="3684495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21437C-21DA-4203-9C03-F4768F9BF549}" type="datetimeFigureOut">
              <a:rPr lang="fa-IR" smtClean="0"/>
              <a:t>24/05/1445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B41A2AD-EC78-4281-9DBD-BA2EDBDDF580}" type="slidenum">
              <a:rPr lang="fa-IR" smtClean="0"/>
              <a:t>‹#›</a:t>
            </a:fld>
            <a:endParaRPr lang="fa-IR"/>
          </a:p>
        </p:txBody>
      </p:sp>
    </p:spTree>
    <p:extLst>
      <p:ext uri="{BB962C8B-B14F-4D97-AF65-F5344CB8AC3E}">
        <p14:creationId xmlns:p14="http://schemas.microsoft.com/office/powerpoint/2010/main" val="1728906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21437C-21DA-4203-9C03-F4768F9BF549}" type="datetimeFigureOut">
              <a:rPr lang="fa-IR" smtClean="0"/>
              <a:t>24/05/1445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B41A2AD-EC78-4281-9DBD-BA2EDBDDF580}" type="slidenum">
              <a:rPr lang="fa-IR" smtClean="0"/>
              <a:t>‹#›</a:t>
            </a:fld>
            <a:endParaRPr lang="fa-IR"/>
          </a:p>
        </p:txBody>
      </p:sp>
    </p:spTree>
    <p:extLst>
      <p:ext uri="{BB962C8B-B14F-4D97-AF65-F5344CB8AC3E}">
        <p14:creationId xmlns:p14="http://schemas.microsoft.com/office/powerpoint/2010/main" val="2245633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021437C-21DA-4203-9C03-F4768F9BF549}" type="datetimeFigureOut">
              <a:rPr lang="fa-IR" smtClean="0"/>
              <a:t>24/05/1445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B41A2AD-EC78-4281-9DBD-BA2EDBDDF580}" type="slidenum">
              <a:rPr lang="fa-IR" smtClean="0"/>
              <a:t>‹#›</a:t>
            </a:fld>
            <a:endParaRPr lang="fa-IR"/>
          </a:p>
        </p:txBody>
      </p:sp>
    </p:spTree>
    <p:extLst>
      <p:ext uri="{BB962C8B-B14F-4D97-AF65-F5344CB8AC3E}">
        <p14:creationId xmlns:p14="http://schemas.microsoft.com/office/powerpoint/2010/main" val="861640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3600" smtClean="0">
                <a:solidFill>
                  <a:srgbClr val="FF0000"/>
                </a:solidFill>
                <a:cs typeface="B Zar" panose="00000400000000000000" pitchFamily="2" charset="-78"/>
              </a:rPr>
              <a:t>عنوان مقاله: </a:t>
            </a:r>
            <a:r>
              <a:rPr lang="fa-IR" sz="3600" smtClean="0">
                <a:cs typeface="B Zar" panose="00000400000000000000" pitchFamily="2" charset="-78"/>
              </a:rPr>
              <a:t>فنون تحقیق در علوم اجتماعی: مصاحبه </a:t>
            </a:r>
            <a:endParaRPr lang="fa-IR" sz="3600">
              <a:cs typeface="B Zar" panose="00000400000000000000" pitchFamily="2" charset="-78"/>
            </a:endParaRPr>
          </a:p>
        </p:txBody>
      </p:sp>
      <p:sp>
        <p:nvSpPr>
          <p:cNvPr id="3" name="Subtitle 2"/>
          <p:cNvSpPr>
            <a:spLocks noGrp="1"/>
          </p:cNvSpPr>
          <p:nvPr>
            <p:ph type="subTitle" idx="1"/>
          </p:nvPr>
        </p:nvSpPr>
        <p:spPr/>
        <p:txBody>
          <a:bodyPr/>
          <a:lstStyle/>
          <a:p>
            <a:r>
              <a:rPr lang="fa-IR" sz="2800" smtClean="0">
                <a:solidFill>
                  <a:srgbClr val="FF0000"/>
                </a:solidFill>
                <a:cs typeface="B Zar" panose="00000400000000000000" pitchFamily="2" charset="-78"/>
              </a:rPr>
              <a:t>نویسنده:</a:t>
            </a:r>
            <a:r>
              <a:rPr lang="fa-IR" sz="2800" smtClean="0">
                <a:cs typeface="B Zar" panose="00000400000000000000" pitchFamily="2" charset="-78"/>
              </a:rPr>
              <a:t>باقر ساروخانی</a:t>
            </a:r>
          </a:p>
          <a:p>
            <a:r>
              <a:rPr lang="fa-IR" sz="2800" smtClean="0">
                <a:solidFill>
                  <a:srgbClr val="FF0000"/>
                </a:solidFill>
                <a:cs typeface="B Zar" panose="00000400000000000000" pitchFamily="2" charset="-78"/>
              </a:rPr>
              <a:t>منبع: </a:t>
            </a:r>
            <a:r>
              <a:rPr lang="fa-IR" sz="2800" smtClean="0">
                <a:cs typeface="B Zar" panose="00000400000000000000" pitchFamily="2" charset="-78"/>
              </a:rPr>
              <a:t>مجله دانشکده، سال اول بهار 1354، شماره 2</a:t>
            </a:r>
            <a:endParaRPr lang="fa-IR" sz="2800">
              <a:cs typeface="B Zar" panose="00000400000000000000" pitchFamily="2" charset="-78"/>
            </a:endParaRPr>
          </a:p>
        </p:txBody>
      </p:sp>
    </p:spTree>
    <p:extLst>
      <p:ext uri="{BB962C8B-B14F-4D97-AF65-F5344CB8AC3E}">
        <p14:creationId xmlns:p14="http://schemas.microsoft.com/office/powerpoint/2010/main" val="1505714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انواع مصاحبه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در نظر گرفتن هدف مصاحبه می توان آن را به انواع مختلفی تقسیم کرد: </a:t>
            </a:r>
          </a:p>
          <a:p>
            <a:pPr algn="just"/>
            <a:r>
              <a:rPr lang="fa-IR" smtClean="0">
                <a:cs typeface="B Zar" panose="00000400000000000000" pitchFamily="2" charset="-78"/>
              </a:rPr>
              <a:t>مصاحبه تحقیقی و مصاحبه درمانی</a:t>
            </a:r>
            <a:endParaRPr lang="fa-IR">
              <a:cs typeface="B Zar" panose="00000400000000000000" pitchFamily="2" charset="-78"/>
            </a:endParaRPr>
          </a:p>
        </p:txBody>
      </p:sp>
    </p:spTree>
    <p:extLst>
      <p:ext uri="{BB962C8B-B14F-4D97-AF65-F5344CB8AC3E}">
        <p14:creationId xmlns:p14="http://schemas.microsoft.com/office/powerpoint/2010/main" val="1430398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مصاحبه تحقیقی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مصاحبه های تحقیقی را نیز با در نظر گرفتن ملاکئ هایی چند می توان به انواع گوناگون  تقسیم کرد: </a:t>
            </a:r>
          </a:p>
          <a:p>
            <a:pPr algn="just"/>
            <a:r>
              <a:rPr lang="fa-IR" smtClean="0">
                <a:cs typeface="B Zar" panose="00000400000000000000" pitchFamily="2" charset="-78"/>
              </a:rPr>
              <a:t>اولین ملاکی که ما را در تقسیم بندی مصاحبه ها به کار می آید، میزان آزادی پرسشگر در طرح سوال و پاسخ گو در جواب گویسست. دومین ملاکی که باز هم می تواند ما را در تقسیم بندی مصاحبه ها کمک کند. درجه عمق تحقیق است. بالاخره آخرین معیار و ملاکی که به ما اجازه می دهد تا انواع گوناگون مصاحبه را بازشناسیم. </a:t>
            </a:r>
            <a:endParaRPr lang="fa-IR">
              <a:cs typeface="B Zar" panose="00000400000000000000" pitchFamily="2" charset="-78"/>
            </a:endParaRPr>
          </a:p>
        </p:txBody>
      </p:sp>
      <p:sp>
        <p:nvSpPr>
          <p:cNvPr id="4" name="Flowchart: Decision 3"/>
          <p:cNvSpPr/>
          <p:nvPr/>
        </p:nvSpPr>
        <p:spPr>
          <a:xfrm>
            <a:off x="2607212" y="4431323"/>
            <a:ext cx="3488788" cy="1406769"/>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تقسیم بندی مصاحبه ها</a:t>
            </a:r>
            <a:endParaRPr lang="fa-IR" sz="2000" b="1">
              <a:solidFill>
                <a:srgbClr val="FF0000"/>
              </a:solidFill>
            </a:endParaRPr>
          </a:p>
        </p:txBody>
      </p:sp>
    </p:spTree>
    <p:extLst>
      <p:ext uri="{BB962C8B-B14F-4D97-AF65-F5344CB8AC3E}">
        <p14:creationId xmlns:p14="http://schemas.microsoft.com/office/powerpoint/2010/main" val="688882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fa-IR" b="1" smtClean="0">
                <a:solidFill>
                  <a:srgbClr val="FF0000"/>
                </a:solidFill>
                <a:cs typeface="B Zar" panose="00000400000000000000" pitchFamily="2" charset="-78"/>
              </a:rPr>
              <a:t>درجه عمق تحقیق </a:t>
            </a:r>
            <a:r>
              <a:rPr lang="fa-IR" smtClean="0">
                <a:cs typeface="B Zar" panose="00000400000000000000" pitchFamily="2" charset="-78"/>
              </a:rPr>
              <a:t>و </a:t>
            </a:r>
            <a:r>
              <a:rPr lang="fa-IR" b="1" smtClean="0">
                <a:solidFill>
                  <a:srgbClr val="FF0000"/>
                </a:solidFill>
                <a:cs typeface="B Zar" panose="00000400000000000000" pitchFamily="2" charset="-78"/>
              </a:rPr>
              <a:t>میزان آزادی طرفین </a:t>
            </a:r>
            <a:r>
              <a:rPr lang="fa-IR" smtClean="0">
                <a:cs typeface="B Zar" panose="00000400000000000000" pitchFamily="2" charset="-78"/>
              </a:rPr>
              <a:t>مصاحبه تواما خواهد بود. </a:t>
            </a:r>
          </a:p>
          <a:p>
            <a:pPr algn="just"/>
            <a:r>
              <a:rPr lang="fa-IR" smtClean="0">
                <a:cs typeface="B Zar" panose="00000400000000000000" pitchFamily="2" charset="-78"/>
              </a:rPr>
              <a:t>بدین ترتیب با </a:t>
            </a:r>
            <a:r>
              <a:rPr lang="fa-IR" b="1" smtClean="0">
                <a:solidFill>
                  <a:srgbClr val="FF0000"/>
                </a:solidFill>
                <a:cs typeface="B Zar" panose="00000400000000000000" pitchFamily="2" charset="-78"/>
              </a:rPr>
              <a:t>در نظر گرفتن این دو ملاک</a:t>
            </a:r>
            <a:r>
              <a:rPr lang="fa-IR" smtClean="0">
                <a:cs typeface="B Zar" panose="00000400000000000000" pitchFamily="2" charset="-78"/>
              </a:rPr>
              <a:t>، می توان مصاحبه را به انواع گوناگون تقسیم کرد: </a:t>
            </a:r>
          </a:p>
          <a:p>
            <a:pPr algn="just"/>
            <a:r>
              <a:rPr lang="fa-IR" sz="3000" b="1" smtClean="0">
                <a:solidFill>
                  <a:srgbClr val="FF0000"/>
                </a:solidFill>
                <a:cs typeface="B Zar" panose="00000400000000000000" pitchFamily="2" charset="-78"/>
              </a:rPr>
              <a:t>1- مصاحبه آزاد</a:t>
            </a:r>
            <a:r>
              <a:rPr lang="fa-IR" smtClean="0">
                <a:cs typeface="B Zar" panose="00000400000000000000" pitchFamily="2" charset="-78"/>
              </a:rPr>
              <a:t>، در مصاحبه  آزاد پاسخ گو در بیان پرسش ها و پاسخ جو در طرح آنها، آزادی کامل دارند. از طرفی پرسشگر انچه را که به نظرش ضروری می رسد مطرح می کند و در طرح سوال خود هیچگونه محدودیتی احساس نمی نماید، از جانب دیگر پاسخ گو نیز جواب خود را می تواند بهر صورت که مایل باشد و در هر لفظی که دوست داشته باشد، بیان دارد. </a:t>
            </a:r>
          </a:p>
          <a:p>
            <a:pPr algn="just"/>
            <a:r>
              <a:rPr lang="fa-IR" b="1" smtClean="0">
                <a:solidFill>
                  <a:srgbClr val="FF0000"/>
                </a:solidFill>
                <a:cs typeface="B Zar" panose="00000400000000000000" pitchFamily="2" charset="-78"/>
              </a:rPr>
              <a:t>2- مصاحبه نیمه آزاد: </a:t>
            </a:r>
            <a:r>
              <a:rPr lang="fa-IR" smtClean="0">
                <a:cs typeface="B Zar" panose="00000400000000000000" pitchFamily="2" charset="-78"/>
              </a:rPr>
              <a:t>همان طوری که از نامش بر می آید در مصاحبه نیم آزاد، طرفین، یعنی  پرسشگر و جوابگوف محدودیت هایی احساس می کنند، از طرفی پرسشگر، باید صرفا موضوع های معینی را مطرح کند و فقط در خصوص آنها جواب دریافت دارد. از طرف دیگر،  پاسخ گو نیز نمی تواند احساس و عقیده خود را ان طوری که ترجیه  می دهد و در کمال آزادی ابراز کند، در این نوع مصاحبه که بعدا شرایط اعمال ان را ملاحظه خواهیم کرد. پرسشگر و پاشخ گو محدودیت هایی دارند هیچ یک آزادی کاملی را که در مصاحبه آزاد از ان می تواند برخوردار گردد، ندارد. </a:t>
            </a:r>
          </a:p>
          <a:p>
            <a:pPr algn="just"/>
            <a:endParaRPr lang="fa-IR">
              <a:cs typeface="B Zar" panose="00000400000000000000" pitchFamily="2" charset="-78"/>
            </a:endParaRPr>
          </a:p>
        </p:txBody>
      </p:sp>
    </p:spTree>
    <p:extLst>
      <p:ext uri="{BB962C8B-B14F-4D97-AF65-F5344CB8AC3E}">
        <p14:creationId xmlns:p14="http://schemas.microsoft.com/office/powerpoint/2010/main" val="3816221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3- مصاحبه محدود. </a:t>
            </a:r>
            <a:r>
              <a:rPr lang="fa-IR" smtClean="0">
                <a:cs typeface="B Zar" panose="00000400000000000000" pitchFamily="2" charset="-78"/>
              </a:rPr>
              <a:t>در مصاحبه محدد، نه تنها موضوعاتی که پرسشگر باید مطرح کند. از قبل معین شده اند. بلکه این موضوعات به طور دقیق رده بندی گردیده اند. پرسشگر ناچار است هر یک از موضوعات را در جای خود طرح کندو هیچ یک را به سلیقه خود بر دیگری مقدم ندارد. علاوه بر این، در مصاحبه های محدود پرسش ها از قبل در قالب کلماتی معین قرار گرفته اند. پرسشگر باز هم ناچر است، هر پرسش را با کلماتی مخصوص و یکسان طرح کند و از پاسخ گو بخواهد که هر یک از سوال ها را به طور دقیق  و مختصر پاسخ گوید. </a:t>
            </a:r>
            <a:endParaRPr lang="fa-IR">
              <a:cs typeface="B Zar" panose="00000400000000000000" pitchFamily="2" charset="-78"/>
            </a:endParaRPr>
          </a:p>
        </p:txBody>
      </p:sp>
      <p:sp>
        <p:nvSpPr>
          <p:cNvPr id="4" name="Flowchart: Process 3"/>
          <p:cNvSpPr/>
          <p:nvPr/>
        </p:nvSpPr>
        <p:spPr>
          <a:xfrm>
            <a:off x="838200" y="4473526"/>
            <a:ext cx="3502856" cy="144897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smtClean="0">
                <a:solidFill>
                  <a:srgbClr val="FF0000"/>
                </a:solidFill>
                <a:cs typeface="B Zar" panose="00000400000000000000" pitchFamily="2" charset="-78"/>
              </a:rPr>
              <a:t>در قالب کلماتی معین</a:t>
            </a:r>
            <a:endParaRPr lang="fa-IR" sz="2400" b="1">
              <a:solidFill>
                <a:srgbClr val="FF0000"/>
              </a:solidFill>
            </a:endParaRPr>
          </a:p>
        </p:txBody>
      </p:sp>
    </p:spTree>
    <p:extLst>
      <p:ext uri="{BB962C8B-B14F-4D97-AF65-F5344CB8AC3E}">
        <p14:creationId xmlns:p14="http://schemas.microsoft.com/office/powerpoint/2010/main" val="4147798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بود به طور خلاصه، انواع گوناگون مصاحبه با در نظر گرفتن میزان آزادی طرفین (پرسشگر و پاسخ گو) در صفحات  بعد خواهیم دید که هر قدر مصاحبه  ما آزاد تر باش</a:t>
            </a:r>
            <a:r>
              <a:rPr lang="fa-IR" smtClean="0">
                <a:cs typeface="B Zar" panose="00000400000000000000" pitchFamily="2" charset="-78"/>
              </a:rPr>
              <a:t>د</a:t>
            </a:r>
            <a:r>
              <a:rPr lang="fa-IR" smtClean="0">
                <a:cs typeface="B Zar" panose="00000400000000000000" pitchFamily="2" charset="-78"/>
              </a:rPr>
              <a:t>، تحقیق ما عمق بیشتری می یابد. </a:t>
            </a:r>
          </a:p>
          <a:p>
            <a:pPr algn="just"/>
            <a:r>
              <a:rPr lang="fa-IR">
                <a:cs typeface="B Zar" panose="00000400000000000000" pitchFamily="2" charset="-78"/>
              </a:rPr>
              <a:t> </a:t>
            </a:r>
            <a:r>
              <a:rPr lang="fa-IR" smtClean="0">
                <a:cs typeface="B Zar" panose="00000400000000000000" pitchFamily="2" charset="-78"/>
              </a:rPr>
              <a:t>همان طوری که در سطور بالا بیان شد، در مصاحبه محدود درجه آزادی پرسشگر در طرح پرسش ها و جوابگو در بیان آنها، به حداقل خود می رسد. مصاحبه محدود مخصوصا به ما اجازه می دهد که در برابر پاسخ گویان گوناگون </a:t>
            </a:r>
            <a:r>
              <a:rPr lang="fa-IR" b="1" smtClean="0">
                <a:solidFill>
                  <a:srgbClr val="FF0000"/>
                </a:solidFill>
                <a:cs typeface="B Zar" panose="00000400000000000000" pitchFamily="2" charset="-78"/>
              </a:rPr>
              <a:t>سوال های یکسان با الفاظی مشابه </a:t>
            </a:r>
            <a:r>
              <a:rPr lang="fa-IR" smtClean="0">
                <a:cs typeface="B Zar" panose="00000400000000000000" pitchFamily="2" charset="-78"/>
              </a:rPr>
              <a:t>مطرح کنیم و بدین ترتیب، واکنش هر یک از انها را در برابر انگیزه های یکسان بسنجیم. مصاحبه محدود باید  همراه با پرسشنامه  اجرا شود. بنابراین در این بخش سوالاتی که برای خود مطرح می کنیم بقرار زیر خواند بود. </a:t>
            </a:r>
            <a:endParaRPr lang="fa-IR">
              <a:cs typeface="B Zar" panose="00000400000000000000" pitchFamily="2" charset="-78"/>
            </a:endParaRPr>
          </a:p>
        </p:txBody>
      </p:sp>
    </p:spTree>
    <p:extLst>
      <p:ext uri="{BB962C8B-B14F-4D97-AF65-F5344CB8AC3E}">
        <p14:creationId xmlns:p14="http://schemas.microsoft.com/office/powerpoint/2010/main" val="4257845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اولین سوال ما این خواهد بود که چگونه پر</a:t>
            </a:r>
            <a:r>
              <a:rPr lang="fa-IR" smtClean="0">
                <a:cs typeface="B Zar" panose="00000400000000000000" pitchFamily="2" charset="-78"/>
              </a:rPr>
              <a:t>س</a:t>
            </a:r>
            <a:r>
              <a:rPr lang="fa-IR" smtClean="0">
                <a:cs typeface="B Zar" panose="00000400000000000000" pitchFamily="2" charset="-78"/>
              </a:rPr>
              <a:t>شنامه را تدوین و تنظیم می کنیم. سوال دیگر در خصوص چگونگی آرای پرسشنامه  و مخصوصا  نقش پرسشگر در این مورد  خواهد بود. بالاخره آخرین پرسشی که مطرح می کنیم چگونگی تاثیر پاسخ جو در جریان مصاح</a:t>
            </a:r>
            <a:r>
              <a:rPr lang="fa-IR" smtClean="0">
                <a:cs typeface="B Zar" panose="00000400000000000000" pitchFamily="2" charset="-78"/>
              </a:rPr>
              <a:t>ب</a:t>
            </a:r>
            <a:r>
              <a:rPr lang="fa-IR" smtClean="0">
                <a:cs typeface="B Zar" panose="00000400000000000000" pitchFamily="2" charset="-78"/>
              </a:rPr>
              <a:t>ه است. </a:t>
            </a:r>
            <a:endParaRPr lang="fa-IR">
              <a:cs typeface="B Zar" panose="00000400000000000000" pitchFamily="2" charset="-78"/>
            </a:endParaRPr>
          </a:p>
        </p:txBody>
      </p:sp>
      <p:sp>
        <p:nvSpPr>
          <p:cNvPr id="4" name="Flowchart: Connector 3"/>
          <p:cNvSpPr/>
          <p:nvPr/>
        </p:nvSpPr>
        <p:spPr>
          <a:xfrm>
            <a:off x="838200" y="3840479"/>
            <a:ext cx="2475914" cy="1533379"/>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smtClean="0">
                <a:solidFill>
                  <a:srgbClr val="FF0000"/>
                </a:solidFill>
                <a:cs typeface="B Zar" panose="00000400000000000000" pitchFamily="2" charset="-78"/>
              </a:rPr>
              <a:t>نقش پرسشگر</a:t>
            </a:r>
            <a:endParaRPr lang="fa-IR" sz="2400" b="1">
              <a:solidFill>
                <a:srgbClr val="FF0000"/>
              </a:solidFill>
            </a:endParaRPr>
          </a:p>
        </p:txBody>
      </p:sp>
    </p:spTree>
    <p:extLst>
      <p:ext uri="{BB962C8B-B14F-4D97-AF65-F5344CB8AC3E}">
        <p14:creationId xmlns:p14="http://schemas.microsoft.com/office/powerpoint/2010/main" val="3847706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تهیه و تنظیم پرسشنامه</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تهیه پرسشنامه بعهده رهبر یا رهبران تحقیق است. پرسشنامه ای را می توان  قابل اعتماد دانست که ، با شرکت چند متخصص تهیه و تنظیم شده باشد زیرا امروز عقیده دانشمندان علوم اجتماعی و انسانی  بر اینست که هر پدیده اجتماعی تام یعنی چند جانبه است. تحقیق ماهر عنوانی که  داشته باشند، باز هم امور گوناگونی می شود که هر یک در قلمرو دانشی مخصوص قرار می گیرد، لذا باید  در شناخت همه جانبه  پدیده ها از دانشمندان و متخصصین  گوناگون استفاده کرد،  تا هر یک  با دید مخصوص خود غنای تازه ای به تحقیق بخشد. </a:t>
            </a:r>
            <a:endParaRPr lang="fa-IR">
              <a:cs typeface="B Zar" panose="00000400000000000000" pitchFamily="2" charset="-78"/>
            </a:endParaRPr>
          </a:p>
        </p:txBody>
      </p:sp>
    </p:spTree>
    <p:extLst>
      <p:ext uri="{BB962C8B-B14F-4D97-AF65-F5344CB8AC3E}">
        <p14:creationId xmlns:p14="http://schemas.microsoft.com/office/powerpoint/2010/main" val="303453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تهیه پرسشنامه باید دو نگه را در نظر داشت: </a:t>
            </a:r>
            <a:r>
              <a:rPr lang="fa-IR" b="1" smtClean="0">
                <a:solidFill>
                  <a:srgbClr val="FF0000"/>
                </a:solidFill>
                <a:cs typeface="B Zar" panose="00000400000000000000" pitchFamily="2" charset="-78"/>
              </a:rPr>
              <a:t>شکل  و قالب پرسش ها</a:t>
            </a:r>
            <a:r>
              <a:rPr lang="fa-IR" smtClean="0">
                <a:cs typeface="B Zar" panose="00000400000000000000" pitchFamily="2" charset="-78"/>
              </a:rPr>
              <a:t>، و </a:t>
            </a:r>
            <a:r>
              <a:rPr lang="fa-IR" b="1" smtClean="0">
                <a:solidFill>
                  <a:srgbClr val="FF0000"/>
                </a:solidFill>
                <a:cs typeface="B Zar" panose="00000400000000000000" pitchFamily="2" charset="-78"/>
              </a:rPr>
              <a:t>محتوای هر پرسش</a:t>
            </a:r>
            <a:r>
              <a:rPr lang="fa-IR" smtClean="0">
                <a:cs typeface="B Zar" panose="00000400000000000000" pitchFamily="2" charset="-78"/>
              </a:rPr>
              <a:t>. </a:t>
            </a:r>
          </a:p>
          <a:p>
            <a:pPr algn="just"/>
            <a:r>
              <a:rPr lang="fa-IR" smtClean="0">
                <a:cs typeface="B Zar" panose="00000400000000000000" pitchFamily="2" charset="-78"/>
              </a:rPr>
              <a:t>نکاتی که در مورد محتوای پرسشنامه باید رعایت شوند عبارتند از : </a:t>
            </a:r>
          </a:p>
          <a:p>
            <a:pPr algn="just"/>
            <a:r>
              <a:rPr lang="fa-IR" smtClean="0">
                <a:cs typeface="B Zar" panose="00000400000000000000" pitchFamily="2" charset="-78"/>
              </a:rPr>
              <a:t>اولین اقدام  محقق تعیین حد و مرزی برای تحقیق اوست. پژوهش های انسانی و اجتماعی دامنه ای بس وسیع دارند و اولین لحظات  هر تحقیق را باید در محدود کردن آن صرف کرد. </a:t>
            </a:r>
          </a:p>
          <a:p>
            <a:pPr algn="just"/>
            <a:r>
              <a:rPr lang="fa-IR" smtClean="0">
                <a:cs typeface="B Zar" panose="00000400000000000000" pitchFamily="2" charset="-78"/>
              </a:rPr>
              <a:t>اقدام دیگر ما به عنوان محقق تحدید موضوعاتی  است که باید در پرسشنامه مطرح شوند و اقدام بعدی تعیین سوال های متناسب با موضوع تحقیق است. </a:t>
            </a:r>
            <a:endParaRPr lang="fa-IR">
              <a:cs typeface="B Zar" panose="00000400000000000000" pitchFamily="2" charset="-78"/>
            </a:endParaRPr>
          </a:p>
        </p:txBody>
      </p:sp>
    </p:spTree>
    <p:extLst>
      <p:ext uri="{BB962C8B-B14F-4D97-AF65-F5344CB8AC3E}">
        <p14:creationId xmlns:p14="http://schemas.microsoft.com/office/powerpoint/2010/main" val="2930401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ابتدا باید کتاب ها و گزارش هایی را که درباره  موضوع مورد تحقیق نوشته شده اند،  مطالعه و بررسی کرد. سپس  باید درباره فرضیه های تحقیق فکر کرد و متغیرهای مربوط و مخصوصا روابط آنها را مورد بررسی دقیق قرار داد. بدین ترتیب می توان موضوع هایی را که باید در پرسشنامه  طرح شوند، مشخص کرد. </a:t>
            </a:r>
            <a:endParaRPr lang="fa-IR">
              <a:cs typeface="B Zar" panose="00000400000000000000" pitchFamily="2" charset="-78"/>
            </a:endParaRPr>
          </a:p>
        </p:txBody>
      </p:sp>
    </p:spTree>
    <p:extLst>
      <p:ext uri="{BB962C8B-B14F-4D97-AF65-F5344CB8AC3E}">
        <p14:creationId xmlns:p14="http://schemas.microsoft.com/office/powerpoint/2010/main" val="7283660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بی تردید، همه تصمیماتی که درین مرحله اتخاذ می شند، موقتی خواهد بود. زیرا هر پرسشنامه  بیش از آنکه به طور قاطع تدوین گردد. باید در یک تحقیق مقدماتی مورد آزمایش قرار گیرد. در تحقیق  مقدماتی نکات زیر  را باید در نظر گرفت:</a:t>
            </a:r>
            <a:endParaRPr lang="fa-IR">
              <a:cs typeface="B Zar" panose="00000400000000000000" pitchFamily="2" charset="-78"/>
            </a:endParaRPr>
          </a:p>
        </p:txBody>
      </p:sp>
    </p:spTree>
    <p:extLst>
      <p:ext uri="{BB962C8B-B14F-4D97-AF65-F5344CB8AC3E}">
        <p14:creationId xmlns:p14="http://schemas.microsoft.com/office/powerpoint/2010/main" val="4067062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دوم انکه مصاحبه به عنوان وسیله تحقیق باید به </a:t>
            </a:r>
            <a:r>
              <a:rPr lang="fa-IR" b="1" smtClean="0">
                <a:solidFill>
                  <a:srgbClr val="FF0000"/>
                </a:solidFill>
                <a:cs typeface="B Zar" panose="00000400000000000000" pitchFamily="2" charset="-78"/>
              </a:rPr>
              <a:t>تعامل</a:t>
            </a:r>
            <a:r>
              <a:rPr lang="fa-IR" smtClean="0">
                <a:cs typeface="B Zar" panose="00000400000000000000" pitchFamily="2" charset="-78"/>
              </a:rPr>
              <a:t> بین طرفین مصاحبه انجامد. لغت تعامل که باز هم ز زبان عربی گرفته شده است. در ترجمه </a:t>
            </a:r>
            <a:r>
              <a:rPr lang="en-US" smtClean="0">
                <a:cs typeface="B Zar" panose="00000400000000000000" pitchFamily="2" charset="-78"/>
              </a:rPr>
              <a:t>Interaction</a:t>
            </a:r>
            <a:r>
              <a:rPr lang="fa-IR" smtClean="0">
                <a:cs typeface="B Zar" panose="00000400000000000000" pitchFamily="2" charset="-78"/>
              </a:rPr>
              <a:t>  در فرانسه  و انگیسی به کار رفته است. این لغ به معنای عمل متقابل  یعنی تاثیر  و تاثر است. در مصاحبه طرفین بر یکدیگر تاثیر می کند. لذا می گوییم مصاحبه حاکی ز تعامل بین دو نفر است. </a:t>
            </a:r>
          </a:p>
          <a:p>
            <a:pPr algn="just"/>
            <a:r>
              <a:rPr lang="fa-IR" smtClean="0">
                <a:cs typeface="B Zar" panose="00000400000000000000" pitchFamily="2" charset="-78"/>
              </a:rPr>
              <a:t>و بالاخره مصاحبه مستلزم هدفی است که </a:t>
            </a:r>
            <a:r>
              <a:rPr lang="fa-IR" b="1" smtClean="0">
                <a:solidFill>
                  <a:srgbClr val="FF0000"/>
                </a:solidFill>
                <a:cs typeface="B Zar" panose="00000400000000000000" pitchFamily="2" charset="-78"/>
              </a:rPr>
              <a:t>در پیش تعیین شده باشد</a:t>
            </a:r>
            <a:r>
              <a:rPr lang="fa-IR" smtClean="0">
                <a:cs typeface="B Zar" panose="00000400000000000000" pitchFamily="2" charset="-78"/>
              </a:rPr>
              <a:t>. بنابراین  نمی توان صحبت دو آشنا را مصاحبه به معنای وسیله تحقیق خواند. هدف های گوناگون می توانند از طریق مصاحبه متحقق شوند یعنی مصاحبه می تواند جنبه امری، اطلاعی و یا مشورتی بخود گیرد. </a:t>
            </a:r>
            <a:endParaRPr lang="fa-IR">
              <a:cs typeface="B Zar" panose="00000400000000000000" pitchFamily="2" charset="-78"/>
            </a:endParaRPr>
          </a:p>
        </p:txBody>
      </p:sp>
    </p:spTree>
    <p:extLst>
      <p:ext uri="{BB962C8B-B14F-4D97-AF65-F5344CB8AC3E}">
        <p14:creationId xmlns:p14="http://schemas.microsoft.com/office/powerpoint/2010/main" val="3374324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ابتدا باید موضوعاتی که مورد پرسش قرار می گیرند، مشخص شوند. مثال اگر تحقیقی درباره شرایط  اقتصادی اجاره نشینان تهران مطرح است، ابتدا باید حدود موضوع مورد مطالعه به طور دقیق  روشن شود، یعنی در این تحقیق سوال ها باید صرفا مربوط به شرایط اقتصادی اجاره نشینان باشد. </a:t>
            </a:r>
            <a:endParaRPr lang="fa-IR">
              <a:cs typeface="B Zar" panose="00000400000000000000" pitchFamily="2" charset="-78"/>
            </a:endParaRPr>
          </a:p>
        </p:txBody>
      </p:sp>
    </p:spTree>
    <p:extLst>
      <p:ext uri="{BB962C8B-B14F-4D97-AF65-F5344CB8AC3E}">
        <p14:creationId xmlns:p14="http://schemas.microsoft.com/office/powerpoint/2010/main" val="33888003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دوم این که اوضاع، شرایط و موقعیت های توزیع پرسشنامه مانند موقعیت کار، ورزش، غذا، استراحت و ...باید معین شود تا بتوانیم به ساخت داخلی طرز فکر ها دست یابیم و به همسانی  و ناهمسانی آنها پی ببریم. </a:t>
            </a:r>
            <a:endParaRPr lang="fa-IR">
              <a:cs typeface="B Zar" panose="00000400000000000000" pitchFamily="2" charset="-78"/>
            </a:endParaRPr>
          </a:p>
        </p:txBody>
      </p:sp>
    </p:spTree>
    <p:extLst>
      <p:ext uri="{BB962C8B-B14F-4D97-AF65-F5344CB8AC3E}">
        <p14:creationId xmlns:p14="http://schemas.microsoft.com/office/powerpoint/2010/main" val="3713593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فایده این که از این تحقیق مقدماتی عاید ما می شود. این است که به علل فرضی  و واقعی  رفتار پی می بریم و حساسیت پاسخ گویانرا در برابر بعضی از پرسش ها درک می کنیم. </a:t>
            </a:r>
          </a:p>
          <a:p>
            <a:pPr algn="just"/>
            <a:r>
              <a:rPr lang="fa-IR" smtClean="0">
                <a:cs typeface="B Zar" panose="00000400000000000000" pitchFamily="2" charset="-78"/>
              </a:rPr>
              <a:t>باید سوال هایی را انتخاب  کرد که موضوع مربوط را به طور دقیق  مورد مطالعه قرار دهد باید از استعمال مکرر سوال ها خودداری کرد و پرسش هایی را حفظ کرد که هر یک گوشه ای از طرز فکر ها را مورد بررسی قرار دهد.</a:t>
            </a:r>
            <a:endParaRPr lang="fa-IR">
              <a:cs typeface="B Zar" panose="00000400000000000000" pitchFamily="2" charset="-78"/>
            </a:endParaRPr>
          </a:p>
        </p:txBody>
      </p:sp>
    </p:spTree>
    <p:extLst>
      <p:ext uri="{BB962C8B-B14F-4D97-AF65-F5344CB8AC3E}">
        <p14:creationId xmlns:p14="http://schemas.microsoft.com/office/powerpoint/2010/main" val="3287492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انتخاب پرسش ها مخصوصا با توجه با افرادی که عقا</a:t>
            </a:r>
            <a:r>
              <a:rPr lang="fa-IR" smtClean="0">
                <a:cs typeface="B Zar" panose="00000400000000000000" pitchFamily="2" charset="-78"/>
              </a:rPr>
              <a:t>ی</a:t>
            </a:r>
            <a:r>
              <a:rPr lang="fa-IR" smtClean="0">
                <a:cs typeface="B Zar" panose="00000400000000000000" pitchFamily="2" charset="-78"/>
              </a:rPr>
              <a:t>د و طرز فکر انها باید مورد بررسی قرار گیرد، صورت می گیرد. در این مورد باید از اطلاعات افراد مورد مطالعه آگاه شد. </a:t>
            </a:r>
          </a:p>
          <a:p>
            <a:pPr algn="just"/>
            <a:r>
              <a:rPr lang="fa-IR" smtClean="0">
                <a:cs typeface="B Zar" panose="00000400000000000000" pitchFamily="2" charset="-78"/>
              </a:rPr>
              <a:t>مخصوصا وقتی که موضوع تحقیق بیشتر جنبه فنی داشته باشد. مثلا هنگامی که مووضع تحقیق عبارت است از کسب اطلاعاتی که در زمینه های بیمه های اجتماعی یا مالیاتی به کار بردن سوال هایی از این قبیل لازم است:</a:t>
            </a:r>
            <a:endParaRPr lang="fa-IR">
              <a:cs typeface="B Zar" panose="00000400000000000000" pitchFamily="2" charset="-78"/>
            </a:endParaRPr>
          </a:p>
        </p:txBody>
      </p:sp>
    </p:spTree>
    <p:extLst>
      <p:ext uri="{BB962C8B-B14F-4D97-AF65-F5344CB8AC3E}">
        <p14:creationId xmlns:p14="http://schemas.microsoft.com/office/powerpoint/2010/main" val="16726762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«آیا در مورد بیمه های اجتماعی چیزهایی شنیده اید؟ و یا می توان سوال های عمیق تری طرح کرد، مانند : در مورد  بیمه های اجتماعی  اخیرا چه تصمیماتی گرفته شده است؟ و یا فکر می کنید این اقدامات چه فوایدی دارند؟ </a:t>
            </a:r>
          </a:p>
          <a:p>
            <a:pPr algn="just"/>
            <a:endParaRPr lang="fa-IR">
              <a:cs typeface="B Zar" panose="00000400000000000000" pitchFamily="2" charset="-78"/>
            </a:endParaRPr>
          </a:p>
        </p:txBody>
      </p:sp>
    </p:spTree>
    <p:extLst>
      <p:ext uri="{BB962C8B-B14F-4D97-AF65-F5344CB8AC3E}">
        <p14:creationId xmlns:p14="http://schemas.microsoft.com/office/powerpoint/2010/main" val="36208989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طرز فکر های افراد را می توان با طرح مساله چرا  به طور عمیق تری مورد بررسی قرار داد. </a:t>
            </a:r>
          </a:p>
          <a:p>
            <a:pPr algn="just"/>
            <a:r>
              <a:rPr lang="fa-IR" smtClean="0">
                <a:cs typeface="B Zar" panose="00000400000000000000" pitchFamily="2" charset="-78"/>
              </a:rPr>
              <a:t>سوال ها باید با سطح فرهنگی مخاطب تطابق داشته باشند، یعنی پرسش ها نباید خیلی مشکل باشند و نیز از پاسخ گو نباید انتظار داشته باشییم که گذشته دور دست را به طور دقیق گزارش دهد، مثلا ان چه  بر اساس این سوال « از سال گذشته به این طرف چند بار به سینما رفته اید؟ بدست می آیند، قابل اعتماد باشد. مانند این سوال: </a:t>
            </a:r>
          </a:p>
          <a:p>
            <a:pPr algn="just"/>
            <a:r>
              <a:rPr lang="fa-IR" smtClean="0">
                <a:cs typeface="B Zar" panose="00000400000000000000" pitchFamily="2" charset="-78"/>
              </a:rPr>
              <a:t>«از پانزده روز پیش تا به حال چند بار به سینما رفته اید؟</a:t>
            </a:r>
            <a:endParaRPr lang="fa-IR">
              <a:cs typeface="B Zar" panose="00000400000000000000" pitchFamily="2" charset="-78"/>
            </a:endParaRPr>
          </a:p>
        </p:txBody>
      </p:sp>
    </p:spTree>
    <p:extLst>
      <p:ext uri="{BB962C8B-B14F-4D97-AF65-F5344CB8AC3E}">
        <p14:creationId xmlns:p14="http://schemas.microsoft.com/office/powerpoint/2010/main" val="8897262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علاوه بر این، باید از طرح سوال های وسیع و پیچیده مانند سوال  زیر خودداری کرد: </a:t>
            </a:r>
          </a:p>
          <a:p>
            <a:pPr algn="just"/>
            <a:r>
              <a:rPr lang="fa-IR" smtClean="0">
                <a:cs typeface="B Zar" panose="00000400000000000000" pitchFamily="2" charset="-78"/>
              </a:rPr>
              <a:t>درباره محیط  کار خود چگونه فکر می کنید؟  این سوال خیلی پیچیده و وسیع است، زیرا پاسخ گو نمی داند چه چیز خاصی مطمح نظر است و ضمنا هر چه در جواب بگوید، باز هم کم گفته است. </a:t>
            </a:r>
          </a:p>
          <a:p>
            <a:pPr algn="just"/>
            <a:r>
              <a:rPr lang="fa-IR" smtClean="0">
                <a:cs typeface="B Zar" panose="00000400000000000000" pitchFamily="2" charset="-78"/>
              </a:rPr>
              <a:t>باید از استعمال سوال های چند ارزشی خودداری کرد به عبارت دیگر، نمی توان با طرح یک سوال چندین جنبه از طرز فکر شخص را مورد بررسی قرار داد، زیرا هر یک از این جوانب، احتیاج به طرح سوال های مخصوصی دارد. </a:t>
            </a:r>
            <a:endParaRPr lang="fa-IR">
              <a:cs typeface="B Zar" panose="00000400000000000000" pitchFamily="2" charset="-78"/>
            </a:endParaRPr>
          </a:p>
        </p:txBody>
      </p:sp>
      <p:sp>
        <p:nvSpPr>
          <p:cNvPr id="4" name="Flowchart: Process 3"/>
          <p:cNvSpPr/>
          <p:nvPr/>
        </p:nvSpPr>
        <p:spPr>
          <a:xfrm>
            <a:off x="838200" y="4768947"/>
            <a:ext cx="3094892" cy="10972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طرز فکر شخص</a:t>
            </a:r>
            <a:endParaRPr lang="fa-IR" sz="2000" b="1">
              <a:solidFill>
                <a:srgbClr val="FF0000"/>
              </a:solidFill>
            </a:endParaRPr>
          </a:p>
        </p:txBody>
      </p:sp>
    </p:spTree>
    <p:extLst>
      <p:ext uri="{BB962C8B-B14F-4D97-AF65-F5344CB8AC3E}">
        <p14:creationId xmlns:p14="http://schemas.microsoft.com/office/powerpoint/2010/main" val="5817942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سوال پرسشنامه به منزله ئوسیله ایست که ما را در کسب اطلاعات یاری می کند. انتخاب هر سوال باید با در نظر گرفتن شرایطی گوناگون صورت گیرد: معمولا در پرسشنامه ها دو نوع سوال وجود دارد: </a:t>
            </a:r>
          </a:p>
          <a:p>
            <a:pPr algn="just"/>
            <a:r>
              <a:rPr lang="fa-IR" b="1" smtClean="0">
                <a:solidFill>
                  <a:srgbClr val="FF0000"/>
                </a:solidFill>
                <a:cs typeface="B Zar" panose="00000400000000000000" pitchFamily="2" charset="-78"/>
              </a:rPr>
              <a:t>1- سوال های بسته</a:t>
            </a:r>
          </a:p>
          <a:p>
            <a:pPr algn="just"/>
            <a:r>
              <a:rPr lang="fa-IR" b="1" smtClean="0">
                <a:solidFill>
                  <a:srgbClr val="FF0000"/>
                </a:solidFill>
                <a:cs typeface="B Zar" panose="00000400000000000000" pitchFamily="2" charset="-78"/>
              </a:rPr>
              <a:t>2- سوال های باز</a:t>
            </a:r>
          </a:p>
          <a:p>
            <a:pPr algn="just"/>
            <a:r>
              <a:rPr lang="fa-IR" smtClean="0">
                <a:cs typeface="B Zar" panose="00000400000000000000" pitchFamily="2" charset="-78"/>
              </a:rPr>
              <a:t>سوال های بسته آزادی شخص را از بین می برد و افراد را مجبور می کند تا در جهت خاصی جواب دهند. در این نوع سوال ها میزان آزادی پاسخ گو به حداقل تقلیل می یابد و پاسخ گو می تواند «آری» یا «نه» بگوید.  </a:t>
            </a:r>
            <a:endParaRPr lang="fa-IR">
              <a:cs typeface="B Zar" panose="00000400000000000000" pitchFamily="2" charset="-78"/>
            </a:endParaRPr>
          </a:p>
        </p:txBody>
      </p:sp>
    </p:spTree>
    <p:extLst>
      <p:ext uri="{BB962C8B-B14F-4D97-AF65-F5344CB8AC3E}">
        <p14:creationId xmlns:p14="http://schemas.microsoft.com/office/powerpoint/2010/main" val="22115338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سوال های در جوابی، پاسخ به این نوع پرسش ها، معمولا به صورت «آری» یا «نه» خواهد بود. پس در این نوع سوال ها، جواب  ها در حالت دارند : مثبت یا منفی. مثلا وقتی سوال  می کنیم «آیا به نظر شما کودکان متعلق به پدران که مشروبات الکلی در مقایسه با دیگر کودکان در زندگی شانس مساوی دارند؟ </a:t>
            </a:r>
          </a:p>
          <a:p>
            <a:pPr algn="just"/>
            <a:r>
              <a:rPr lang="fa-IR" smtClean="0">
                <a:cs typeface="B Zar" panose="00000400000000000000" pitchFamily="2" charset="-78"/>
              </a:rPr>
              <a:t>پاسخ این پرسش، می تواند «آری» یا «نه» بادش. نیز ممکن  است مخاطب در جواب بگوید «نمی دانم»  در این نوع پرسش ها در لیست جواب، بعد از نوشتن چند پاسخ ممکن، چند فاصله یا نقطه می گذارند تا پاسخ گو بتوانند  با آزادی جواب ممکن را بدهد. </a:t>
            </a:r>
            <a:endParaRPr lang="fa-IR">
              <a:cs typeface="B Zar" panose="00000400000000000000" pitchFamily="2" charset="-78"/>
            </a:endParaRPr>
          </a:p>
        </p:txBody>
      </p:sp>
    </p:spTree>
    <p:extLst>
      <p:ext uri="{BB962C8B-B14F-4D97-AF65-F5344CB8AC3E}">
        <p14:creationId xmlns:p14="http://schemas.microsoft.com/office/powerpoint/2010/main" val="12725620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فایده استفاده از سوال های بسته  اینست که  این سوال ها موجب سرعت بیشتر عملیات می شوند و ضمنا استخراج آنان نیز آسان صورت می گیرد. </a:t>
            </a:r>
          </a:p>
          <a:p>
            <a:pPr algn="just"/>
            <a:r>
              <a:rPr lang="fa-IR" smtClean="0">
                <a:cs typeface="B Zar" panose="00000400000000000000" pitchFamily="2" charset="-78"/>
              </a:rPr>
              <a:t>اما مشکل در این است که پاسخ گو مجبور است جواب کوتاه  و محدود بدهد و بدون تفکر، خود را مقدی  به ارائه جواب  قالبی کند و حال آن که شاید جوابی که پاسخ گو در نظر دارد با هیچ یک از جواب های «بلی»  یا «نه» مطابقت نداشته باشد. </a:t>
            </a:r>
            <a:endParaRPr lang="fa-IR">
              <a:cs typeface="B Zar" panose="00000400000000000000" pitchFamily="2" charset="-78"/>
            </a:endParaRPr>
          </a:p>
        </p:txBody>
      </p:sp>
    </p:spTree>
    <p:extLst>
      <p:ext uri="{BB962C8B-B14F-4D97-AF65-F5344CB8AC3E}">
        <p14:creationId xmlns:p14="http://schemas.microsoft.com/office/powerpoint/2010/main" val="3722127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هدف های مصاحبه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همان طوری که در سطور بالا تذکر دادیم، یکی از صفات ممیزه مصاحبه به عنوان وسیله تحقیق در علم انسانی و اجتماعی، وجود هدفی در ان است. هدف های مصاحبه متنوعند و ما در سطور زیر تذکر بعضی از آنها می پردازیم:</a:t>
            </a:r>
            <a:endParaRPr lang="fa-IR">
              <a:cs typeface="B Zar" panose="00000400000000000000" pitchFamily="2" charset="-78"/>
            </a:endParaRPr>
          </a:p>
        </p:txBody>
      </p:sp>
      <p:sp>
        <p:nvSpPr>
          <p:cNvPr id="4" name="Flowchart: Manual Input 3"/>
          <p:cNvSpPr/>
          <p:nvPr/>
        </p:nvSpPr>
        <p:spPr>
          <a:xfrm>
            <a:off x="1083212" y="3770141"/>
            <a:ext cx="3784209" cy="1871003"/>
          </a:xfrm>
          <a:prstGeom prst="flowChartManualInpu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هدف های مصاحبه</a:t>
            </a:r>
            <a:endParaRPr lang="fa-IR" sz="2000" b="1">
              <a:solidFill>
                <a:srgbClr val="FF0000"/>
              </a:solidFill>
            </a:endParaRPr>
          </a:p>
        </p:txBody>
      </p:sp>
    </p:spTree>
    <p:extLst>
      <p:ext uri="{BB962C8B-B14F-4D97-AF65-F5344CB8AC3E}">
        <p14:creationId xmlns:p14="http://schemas.microsoft.com/office/powerpoint/2010/main" val="12541054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وجود اشکالاتی  که سوال های بسته دارند، استفاده از آنها در موا</a:t>
            </a:r>
            <a:r>
              <a:rPr lang="fa-IR" smtClean="0">
                <a:cs typeface="B Zar" panose="00000400000000000000" pitchFamily="2" charset="-78"/>
              </a:rPr>
              <a:t>ر</a:t>
            </a:r>
            <a:r>
              <a:rPr lang="fa-IR" smtClean="0">
                <a:cs typeface="B Zar" panose="00000400000000000000" pitchFamily="2" charset="-78"/>
              </a:rPr>
              <a:t>د زیر ضروری به نظر می رسند: </a:t>
            </a:r>
          </a:p>
          <a:p>
            <a:pPr algn="just"/>
            <a:r>
              <a:rPr lang="fa-IR" smtClean="0">
                <a:cs typeface="B Zar" panose="00000400000000000000" pitchFamily="2" charset="-78"/>
              </a:rPr>
              <a:t>هنگامی که هدف مصاحبه ، بررسی امور عینی یا رفتاریست. مانند : آیا ماشین رختشویی دارید؟ «آیا ورزش می کنید؟»</a:t>
            </a:r>
          </a:p>
          <a:p>
            <a:pPr algn="just"/>
            <a:r>
              <a:rPr lang="fa-IR" smtClean="0">
                <a:cs typeface="B Zar" panose="00000400000000000000" pitchFamily="2" charset="-78"/>
              </a:rPr>
              <a:t>هنگامی که موضوع مصاحبه بررسی اعمال و یا نظراتی است که فقط دو جنبه مثبت و منفی دارند، مانند : آیا قصد دارید در انتخابات آینده رای بدهید؟»  </a:t>
            </a:r>
            <a:endParaRPr lang="fa-IR">
              <a:cs typeface="B Zar" panose="00000400000000000000" pitchFamily="2" charset="-78"/>
            </a:endParaRPr>
          </a:p>
        </p:txBody>
      </p:sp>
    </p:spTree>
    <p:extLst>
      <p:ext uri="{BB962C8B-B14F-4D97-AF65-F5344CB8AC3E}">
        <p14:creationId xmlns:p14="http://schemas.microsoft.com/office/powerpoint/2010/main" val="30329008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هنگامی که  سوال درباره رفراندوم است: آیا جواب شما در رفراندوم آینده مثبت است یا منفی؟ در این نوع سوال ها هدف بررسی  عقاید قاطع پاسخ دهندگان استف نه تحقیق درباره علل ظریف و حساس موافقت یا مخالفت آنها با این همه می توان این نوع سوال ها را تا حدودی توسعه داد، یعین می توان به پاسخ گو امکانات بیشتری دارد. مثلا هنگامی که درباره مشروبات الکلی تحقیق می کنیمف سوال هایی خود را چنین طرح می نماییم: آیا مشروبات الکلی برای بدن مفید است؟ بی فایده است؟ یا مضر است؟»</a:t>
            </a:r>
            <a:endParaRPr lang="fa-IR">
              <a:cs typeface="B Zar" panose="00000400000000000000" pitchFamily="2" charset="-78"/>
            </a:endParaRPr>
          </a:p>
        </p:txBody>
      </p:sp>
    </p:spTree>
    <p:extLst>
      <p:ext uri="{BB962C8B-B14F-4D97-AF65-F5344CB8AC3E}">
        <p14:creationId xmlns:p14="http://schemas.microsoft.com/office/powerpoint/2010/main" val="2325437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بدین ترتیب با ان که پاسخ گو باز هم مفید به دادن چند جواب است: لیکن او می تواند با دقت بیشتری عیده خود را بیان کند. </a:t>
            </a:r>
          </a:p>
          <a:p>
            <a:pPr algn="just"/>
            <a:r>
              <a:rPr lang="fa-IR" smtClean="0">
                <a:cs typeface="B Zar" panose="00000400000000000000" pitchFamily="2" charset="-78"/>
              </a:rPr>
              <a:t>در سوال های باز پاسخ گو می تواند با آزادی کامل، تمام کلماتی را که به ذهنش می آیند، بیان کند. این نو پرسش ها، یا کاملا باز هستند و یا آن که تا حدودی بازند. مثال: آیا ازدواج کرده اید؟ «چرا کار خود را دوست دارید؟ </a:t>
            </a:r>
          </a:p>
          <a:p>
            <a:pPr algn="just"/>
            <a:r>
              <a:rPr lang="fa-IR" smtClean="0">
                <a:cs typeface="B Zar" panose="00000400000000000000" pitchFamily="2" charset="-78"/>
              </a:rPr>
              <a:t>همان طور که ملاحظه  می شود در این دو نوع  سوال، درجه عمق پاسخ ها و مخصوصا آزادی پاسخ گو در بیان افکارش یکسان نیست. پاسخ گو در جواب سوال  اول، می تواند به صورت مثبت و یا منفی جواب دهد در صورتی که در جواب سوال دوم، می تواند افکار خود را با تعمق بیشتری عنوان کند. </a:t>
            </a:r>
            <a:endParaRPr lang="fa-IR">
              <a:cs typeface="B Zar" panose="00000400000000000000" pitchFamily="2" charset="-78"/>
            </a:endParaRPr>
          </a:p>
        </p:txBody>
      </p:sp>
    </p:spTree>
    <p:extLst>
      <p:ext uri="{BB962C8B-B14F-4D97-AF65-F5344CB8AC3E}">
        <p14:creationId xmlns:p14="http://schemas.microsoft.com/office/powerpoint/2010/main" val="13223191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فواید این نوع پرسش ها در این نوع سوال ها پاسخ گو،  با دقت بیشتری می تواند طرز فکر خود را در زمینه موضوع مورد بحث بیان دارد. پرسشگر با شرح چنین سوال هایی می تواند عمق فکر پاسخ گو را بررسی کند. برای تحقق این هدف، نه تنها پاسخ گو را دربیان نظراتش آزاد می گذارد بلکه گاهی  نیز می تواند با طرح سوال هایی از قبیل «چرا؟» لطفا توضیح بیشتری دهید و ... او را وا دارد تا علل و عواملی را که موجب پیدایی چنین طرز فکری شده است، بیان دارد. </a:t>
            </a:r>
            <a:endParaRPr lang="fa-IR">
              <a:cs typeface="B Zar" panose="00000400000000000000" pitchFamily="2" charset="-78"/>
            </a:endParaRPr>
          </a:p>
        </p:txBody>
      </p:sp>
    </p:spTree>
    <p:extLst>
      <p:ext uri="{BB962C8B-B14F-4D97-AF65-F5344CB8AC3E}">
        <p14:creationId xmlns:p14="http://schemas.microsoft.com/office/powerpoint/2010/main" val="41113649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ضررهای این نوع پرسش ها، استخراج سوال های باز به سختی  صورت می گیرد، تحلیل آماری انها فوق العاده مشکلی است و بسخنی می توان آن ها را یادداشت  کرد ولی ان چه مفید به نظر می رسد، این است دو نوع سوال باز و بسته را با یکدیگر مخلوط کنیم و در یک پرسشنامه بگنجانیم. </a:t>
            </a:r>
            <a:endParaRPr lang="fa-IR">
              <a:cs typeface="B Zar" panose="00000400000000000000" pitchFamily="2" charset="-78"/>
            </a:endParaRPr>
          </a:p>
        </p:txBody>
      </p:sp>
    </p:spTree>
    <p:extLst>
      <p:ext uri="{BB962C8B-B14F-4D97-AF65-F5344CB8AC3E}">
        <p14:creationId xmlns:p14="http://schemas.microsoft.com/office/powerpoint/2010/main" val="35995931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چگونگی عرضه پرسش ها</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طرز بیان هر سوال، اهمیت شایان توجهی دارد، زیر تاثیر  آن در نوع جواب  حتمی است. عبارت های هر پرسش باید آسان و روشن تهیه شوند. زیرا عبارات مبهم و پیچید موجب تحریف جواب خواهد شد. باید منظور ما طوری در پرسشنامه گنجانیده شودف که مفهوم ان برای همه یکسان باشد، حتی الامکان باید از استعمال ادات نفی خودداری کرد. در طرح هر سوال باید میزان تحصیل و وضع اقتصادی پاسخ گو را در نظر گرفت. مخصوصا باید دید  هر لغت  در فرهنگ خاص ان گروه چه معنایی دارد. مثال: </a:t>
            </a:r>
            <a:endParaRPr lang="fa-IR">
              <a:cs typeface="B Zar" panose="00000400000000000000" pitchFamily="2" charset="-78"/>
            </a:endParaRPr>
          </a:p>
        </p:txBody>
      </p:sp>
    </p:spTree>
    <p:extLst>
      <p:ext uri="{BB962C8B-B14F-4D97-AF65-F5344CB8AC3E}">
        <p14:creationId xmlns:p14="http://schemas.microsoft.com/office/powerpoint/2010/main" val="33321306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لغاتی از قبیل: « انسانیت، عزت، برای هر گروه معنای خاص دارد. از جانب دیگرف بعضی از لغات مخصوص قشری از اجتماع است. مانند : کلمات مرام، معرفت و غیره ... و حال آن که همین لغات برای اشخاص  دیگر که از گروه های دیگر جامعه برخاسته اندف معنای متفاوتی خواهد داشت:  </a:t>
            </a:r>
            <a:endParaRPr lang="fa-IR">
              <a:cs typeface="B Zar" panose="00000400000000000000" pitchFamily="2" charset="-78"/>
            </a:endParaRPr>
          </a:p>
        </p:txBody>
      </p:sp>
    </p:spTree>
    <p:extLst>
      <p:ext uri="{BB962C8B-B14F-4D97-AF65-F5344CB8AC3E}">
        <p14:creationId xmlns:p14="http://schemas.microsoft.com/office/powerpoint/2010/main" val="11955963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بنابراین:</a:t>
            </a:r>
          </a:p>
          <a:p>
            <a:pPr algn="just"/>
            <a:r>
              <a:rPr lang="fa-IR" smtClean="0">
                <a:cs typeface="B Zar" panose="00000400000000000000" pitchFamily="2" charset="-78"/>
              </a:rPr>
              <a:t>- پرسش ها باید </a:t>
            </a:r>
            <a:r>
              <a:rPr lang="fa-IR" b="1" smtClean="0">
                <a:solidFill>
                  <a:srgbClr val="FF0000"/>
                </a:solidFill>
                <a:cs typeface="B Zar" panose="00000400000000000000" pitchFamily="2" charset="-78"/>
              </a:rPr>
              <a:t>حتی المقدور </a:t>
            </a:r>
            <a:r>
              <a:rPr lang="fa-IR" smtClean="0">
                <a:cs typeface="B Zar" panose="00000400000000000000" pitchFamily="2" charset="-78"/>
              </a:rPr>
              <a:t>جنبه عینی داشته باشند. </a:t>
            </a:r>
          </a:p>
          <a:p>
            <a:pPr algn="just"/>
            <a:r>
              <a:rPr lang="fa-IR" smtClean="0">
                <a:cs typeface="B Zar" panose="00000400000000000000" pitchFamily="2" charset="-78"/>
              </a:rPr>
              <a:t>طراح سوال باید از به کار بردن کلماتی که </a:t>
            </a:r>
            <a:r>
              <a:rPr lang="fa-IR" b="1" smtClean="0">
                <a:solidFill>
                  <a:srgbClr val="FF0000"/>
                </a:solidFill>
                <a:cs typeface="B Zar" panose="00000400000000000000" pitchFamily="2" charset="-78"/>
              </a:rPr>
              <a:t>جنبه تلقینی </a:t>
            </a:r>
            <a:r>
              <a:rPr lang="fa-IR" smtClean="0">
                <a:cs typeface="B Zar" panose="00000400000000000000" pitchFamily="2" charset="-78"/>
              </a:rPr>
              <a:t>دارند، پرهیز کند. </a:t>
            </a:r>
          </a:p>
          <a:p>
            <a:pPr algn="just"/>
            <a:r>
              <a:rPr lang="fa-IR" smtClean="0">
                <a:cs typeface="B Zar" panose="00000400000000000000" pitchFamily="2" charset="-78"/>
              </a:rPr>
              <a:t>باید کوشید تا بار عاطفی کلمات هر پرسش به حداقل کاهش یابد. </a:t>
            </a:r>
          </a:p>
          <a:p>
            <a:pPr algn="just"/>
            <a:r>
              <a:rPr lang="fa-IR" smtClean="0">
                <a:cs typeface="B Zar" panose="00000400000000000000" pitchFamily="2" charset="-78"/>
              </a:rPr>
              <a:t>عباراتیکه برای هر پرسش تعیین می شوند، باید کمال بی طرفی تهیه و تنظیم شوند. </a:t>
            </a:r>
          </a:p>
          <a:p>
            <a:pPr algn="just"/>
            <a:endParaRPr lang="fa-IR" smtClean="0">
              <a:cs typeface="B Zar" panose="00000400000000000000" pitchFamily="2" charset="-78"/>
            </a:endParaRPr>
          </a:p>
        </p:txBody>
      </p:sp>
    </p:spTree>
    <p:extLst>
      <p:ext uri="{BB962C8B-B14F-4D97-AF65-F5344CB8AC3E}">
        <p14:creationId xmlns:p14="http://schemas.microsoft.com/office/powerpoint/2010/main" val="25500615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باید از کاربرد پرسش هایی در پهلو خودداری نمود. مثلا این سوال: آیا  در مقابل یهودیها، سیاهان و مردم شمال آفریقا، پیشداوری های منفی دارید؟ این پرسش پاسخ گو را در ارائه جواب درست دچار مشکل می سازد. زیرا ممکن است کسی در برابر یکی از این گروه ها پیش داوری مخصوصی داشته باشد، در این صورت  از دادن پاسخ درست عاجز  خواهد ماند. </a:t>
            </a:r>
            <a:endParaRPr lang="fa-IR">
              <a:cs typeface="B Zar" panose="00000400000000000000" pitchFamily="2" charset="-78"/>
            </a:endParaRPr>
          </a:p>
        </p:txBody>
      </p:sp>
    </p:spTree>
    <p:extLst>
      <p:ext uri="{BB962C8B-B14F-4D97-AF65-F5344CB8AC3E}">
        <p14:creationId xmlns:p14="http://schemas.microsoft.com/office/powerpoint/2010/main" val="23214330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باید از استعمال جملات طولانی حتی المقدور خودداری کرد. مگر آنکه نتوان سوالی را به طور مستقیم و خلاصه عنوان کرد. مثلا وقتی ما درباره کتابی که حساسیت  مردم را برانگیخته به تحقیق می پردازیم.  به جای این که سوال شود: </a:t>
            </a:r>
          </a:p>
          <a:p>
            <a:pPr algn="just"/>
            <a:r>
              <a:rPr lang="fa-IR" smtClean="0">
                <a:cs typeface="B Zar" panose="00000400000000000000" pitchFamily="2" charset="-78"/>
              </a:rPr>
              <a:t>آیا فلان کتاب را خوانده اید؟ سوال می شود: </a:t>
            </a:r>
          </a:p>
          <a:p>
            <a:pPr algn="just"/>
            <a:r>
              <a:rPr lang="fa-IR" smtClean="0">
                <a:cs typeface="B Zar" panose="00000400000000000000" pitchFamily="2" charset="-78"/>
              </a:rPr>
              <a:t>آیا قصد دارید فلان کتاب را نخوانید؟ </a:t>
            </a:r>
          </a:p>
          <a:p>
            <a:pPr algn="just"/>
            <a:r>
              <a:rPr lang="fa-IR" smtClean="0">
                <a:cs typeface="B Zar" panose="00000400000000000000" pitchFamily="2" charset="-78"/>
              </a:rPr>
              <a:t>سوال ها باید طوری از بی یکدیگر بیایند که جنبه تلقینی نداشته باشند و ضمنا هر سوال پاسخ بعدی را تعیین نکند . از جانب دیگر نباید بیش از حد در پی ایجاد نظم منطقی در توانی سوالها بود. </a:t>
            </a:r>
            <a:endParaRPr lang="fa-IR">
              <a:cs typeface="B Zar" panose="00000400000000000000" pitchFamily="2" charset="-78"/>
            </a:endParaRPr>
          </a:p>
        </p:txBody>
      </p:sp>
    </p:spTree>
    <p:extLst>
      <p:ext uri="{BB962C8B-B14F-4D97-AF65-F5344CB8AC3E}">
        <p14:creationId xmlns:p14="http://schemas.microsoft.com/office/powerpoint/2010/main" val="1645979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1- از طریق مصاحبه می توان به کسب اطلاعاتی در مورد امور عینی نایل آمد، محقق می تواند  با توسل باین وسیله اطلاعاتی  از پاسخ گو در خصوص نوع رفتار او، با سایرین بدست آورد،  مثلا اگر هدف  تحقیق بدست آوردن اطلاعاتی  درباره چگونگی عبور و مرور در تهران است، محقق می تواند با استفاده از مصاحبه، دریابد ه معمولا رفتار تهرانی ها در این خصوص  چگونه است، چه ساعت هایی معمولا از خانه بیرون می آیند، چقدر در مسیر  خود وقت صرف می کنند و تا چه تراکم عبور و مرور در ساعات مخصوص از روز بالا می رود. </a:t>
            </a:r>
            <a:endParaRPr lang="fa-IR">
              <a:cs typeface="B Zar" panose="00000400000000000000" pitchFamily="2" charset="-78"/>
            </a:endParaRPr>
          </a:p>
        </p:txBody>
      </p:sp>
      <p:sp>
        <p:nvSpPr>
          <p:cNvPr id="4" name="Flowchart: Process 3"/>
          <p:cNvSpPr/>
          <p:nvPr/>
        </p:nvSpPr>
        <p:spPr>
          <a:xfrm>
            <a:off x="838200" y="4573260"/>
            <a:ext cx="2947916" cy="136477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کسب اطلاعاتی در مورد امور عینی</a:t>
            </a:r>
            <a:endParaRPr lang="fa-IR" sz="2000" b="1">
              <a:solidFill>
                <a:srgbClr val="FF0000"/>
              </a:solidFill>
            </a:endParaRPr>
          </a:p>
        </p:txBody>
      </p:sp>
    </p:spTree>
    <p:extLst>
      <p:ext uri="{BB962C8B-B14F-4D97-AF65-F5344CB8AC3E}">
        <p14:creationId xmlns:p14="http://schemas.microsoft.com/office/powerpoint/2010/main" val="32990828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نظر «کانتر پل» در پرسش های در جوابی، واژه دوم  اثر بیشتری در پاسخ گو می گذارد. مثلا وقتی سوال می شود: «آیا کتاب می خوانید یا خیر؟» پاسخ گو بیشتر متمایل است جواب منفی بدهد. در پرسش های چند جوابی. پاسخ های میانه بیشتر مورد انتخاب پاسخ گو قرار می گیرند. مثلا در برابر  این سوال: «نظر شما درباره فیلم های خارجی چیست؟ . بسیار بد... بی تفاوت...موافق...بسیار نظمی که بر اساس مشخصات روانی پاسخ گو به وجود می آید بر نظم منطقی  پرسشنامه مرجح است. ابتدا باید سوال های مربوط به امور عینی طرح شوند و بعد پرسش هایی که با طرز فکر ها و عقاید مربوطند. بدین ترتیب، ابتدا توجه مخاطب به موضوع مورد بحث در پرسشنامه  جلب می شد و انگاه  به خوبی می تواند به سوالهای پیچیده جواب دهد. به نظر روان شناسان اجتماعی بهتر است سوال های مربوط به مشخصات اجتماعی فرد، پس از دیگر پرسش ها مطرح شوند، بدین ترتیب می توان از رسمیت و تصنع پرسشنامه کاست. </a:t>
            </a:r>
            <a:endParaRPr lang="fa-IR">
              <a:cs typeface="B Zar" panose="00000400000000000000" pitchFamily="2" charset="-78"/>
            </a:endParaRPr>
          </a:p>
        </p:txBody>
      </p:sp>
    </p:spTree>
    <p:extLst>
      <p:ext uri="{BB962C8B-B14F-4D97-AF65-F5344CB8AC3E}">
        <p14:creationId xmlns:p14="http://schemas.microsoft.com/office/powerpoint/2010/main" val="18312964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چگونگی اجرای پرسشنامه</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اجرای پرسشنامه </a:t>
            </a:r>
            <a:r>
              <a:rPr lang="fa-IR" sz="3200" b="1" smtClean="0">
                <a:solidFill>
                  <a:srgbClr val="FF0000"/>
                </a:solidFill>
                <a:cs typeface="B Zar" panose="00000400000000000000" pitchFamily="2" charset="-78"/>
              </a:rPr>
              <a:t>دو</a:t>
            </a:r>
            <a:r>
              <a:rPr lang="fa-IR" smtClean="0">
                <a:cs typeface="B Zar" panose="00000400000000000000" pitchFamily="2" charset="-78"/>
              </a:rPr>
              <a:t> </a:t>
            </a:r>
            <a:r>
              <a:rPr lang="fa-IR" sz="3200" b="1" smtClean="0">
                <a:solidFill>
                  <a:srgbClr val="FF0000"/>
                </a:solidFill>
                <a:cs typeface="B Zar" panose="00000400000000000000" pitchFamily="2" charset="-78"/>
              </a:rPr>
              <a:t>مرحله متمایز </a:t>
            </a:r>
            <a:r>
              <a:rPr lang="fa-IR" smtClean="0">
                <a:cs typeface="B Zar" panose="00000400000000000000" pitchFamily="2" charset="-78"/>
              </a:rPr>
              <a:t>وجود دارد: </a:t>
            </a:r>
          </a:p>
          <a:p>
            <a:pPr algn="just"/>
            <a:r>
              <a:rPr lang="fa-IR" smtClean="0">
                <a:cs typeface="B Zar" panose="00000400000000000000" pitchFamily="2" charset="-78"/>
              </a:rPr>
              <a:t>1- برقرار کردن تماس مناسب با پاسخ گو</a:t>
            </a:r>
          </a:p>
          <a:p>
            <a:pPr algn="just"/>
            <a:r>
              <a:rPr lang="fa-IR" smtClean="0">
                <a:cs typeface="B Zar" panose="00000400000000000000" pitchFamily="2" charset="-78"/>
              </a:rPr>
              <a:t>2- به کاربردن اصول و قواعد پرسشنامه در مورد پاسخ گو</a:t>
            </a:r>
          </a:p>
          <a:p>
            <a:pPr algn="just"/>
            <a:r>
              <a:rPr lang="fa-IR" smtClean="0">
                <a:cs typeface="B Zar" panose="00000400000000000000" pitchFamily="2" charset="-78"/>
              </a:rPr>
              <a:t>برقرار کردن تماس متناسب با پاسخ گو: قدم اول پرسشگر، جلب همکاری پاسخ گوست، بدین منظور باید توجه  او را به مساله مورد نظر جلب کرد. مخصوصا باید توضیحات لازم درباره  هدف های سازمانی که دست به تحقیق زده است، داده شود. </a:t>
            </a:r>
          </a:p>
          <a:p>
            <a:pPr algn="just"/>
            <a:endParaRPr lang="fa-IR">
              <a:cs typeface="B Zar" panose="00000400000000000000" pitchFamily="2" charset="-78"/>
            </a:endParaRPr>
          </a:p>
        </p:txBody>
      </p:sp>
    </p:spTree>
    <p:extLst>
      <p:ext uri="{BB962C8B-B14F-4D97-AF65-F5344CB8AC3E}">
        <p14:creationId xmlns:p14="http://schemas.microsoft.com/office/powerpoint/2010/main" val="40625761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کار بردن اصول و قواعد پرسشنامه در مورد پاسخ گو، یک قاعده بیش از همه باید مد نظر قرار گیرد و آن این که  حتما باید نظم سوال ها رعایت شوند، در تحقیقات هدایت  شده از محدود، پرسشگر این نیست که طبق خواسته های جوابگو ، در پرسشنامه تغییر دهد، بلکه لازم است سوال های پرسشنامه را به طور دقیق یکی بعد از دیگری و بدون هیچ تغییری مطرح نماید. در این نوع وسیله تحقیق «مصاحبه محدود» پرسشگر نباید جواب های مخاطب را تحلیل  و توصیف کند.  </a:t>
            </a:r>
            <a:endParaRPr lang="fa-IR">
              <a:cs typeface="B Zar" panose="00000400000000000000" pitchFamily="2" charset="-78"/>
            </a:endParaRPr>
          </a:p>
        </p:txBody>
      </p:sp>
    </p:spTree>
    <p:extLst>
      <p:ext uri="{BB962C8B-B14F-4D97-AF65-F5344CB8AC3E}">
        <p14:creationId xmlns:p14="http://schemas.microsoft.com/office/powerpoint/2010/main" val="8072505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پرسشنامه باید حتی المقدور میزان شده باشد،  یعنی تا آن جا که ممکن است به طوری که یکنواخت اجرا شود، چون واکنش های گوگناگن پرسشگر در برابر پاسخ گو یان موجب تحریف پاسخ ها می شود و از اعتبار پرسشنامه می کاهد.  بنابراین پرسشگر نباید در مقابل هر پاسخ، حالت تعجب که با تحسین و یا انتقاد بخود گیرد. بلکه تنها وظیفه از خودداری از نشان دادن هر گونه واکنشی است. </a:t>
            </a:r>
            <a:endParaRPr lang="fa-IR">
              <a:cs typeface="B Zar" panose="00000400000000000000" pitchFamily="2" charset="-78"/>
            </a:endParaRPr>
          </a:p>
        </p:txBody>
      </p:sp>
    </p:spTree>
    <p:extLst>
      <p:ext uri="{BB962C8B-B14F-4D97-AF65-F5344CB8AC3E}">
        <p14:creationId xmlns:p14="http://schemas.microsoft.com/office/powerpoint/2010/main" val="6175788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مورد سوال های باز، در صورتیکه پاسخ گو افکار خود را آن چنان که لازم است گسترش ندهد، پرسشگر می تواند، توضیحات بیشتری از او بخواهد. برای این منظور، پرسشگر باید از جملات کوتاه و غیر تلقینی استفاده کند. هر گاه پاسخ گو به نوبه خود سوالی مطرح کند از دو حال خارج نیست: با این که منظور پاسخ گو صرفا کسب اطلاعات بیشتری در زمینه هدف های تحقیق است. </a:t>
            </a:r>
          </a:p>
        </p:txBody>
      </p:sp>
      <p:sp>
        <p:nvSpPr>
          <p:cNvPr id="4" name="Flowchart: Process 3"/>
          <p:cNvSpPr/>
          <p:nvPr/>
        </p:nvSpPr>
        <p:spPr>
          <a:xfrm>
            <a:off x="838200" y="4234375"/>
            <a:ext cx="2954216" cy="119575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جملات کوتاه و غیر تلقینی</a:t>
            </a:r>
            <a:endParaRPr lang="fa-IR" sz="2000" b="1">
              <a:solidFill>
                <a:srgbClr val="FF0000"/>
              </a:solidFill>
            </a:endParaRPr>
          </a:p>
        </p:txBody>
      </p:sp>
    </p:spTree>
    <p:extLst>
      <p:ext uri="{BB962C8B-B14F-4D97-AF65-F5344CB8AC3E}">
        <p14:creationId xmlns:p14="http://schemas.microsoft.com/office/powerpoint/2010/main" val="32077307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smtClean="0">
                <a:cs typeface="B Zar" panose="00000400000000000000" pitchFamily="2" charset="-78"/>
              </a:rPr>
              <a:t>با این که در نظر دارد عقاید پرسشگر را درباره سوال های پرسشنامه جویا شود. بی تردید  در مورد اول  پرسشگر وظیفه دارد هر چه بیشتر توضیح دهد. اما مورد  دوم، پرسشگر باید صرفا تذکر دهد که عقیده  خاصی در این مورد ندارد، اگر چنین موردی باز هم تکرار شود، پرسشگر موظف است نقش خود را که مستلزم بی طرفی کامل است، تذکر دهد.</a:t>
            </a:r>
          </a:p>
          <a:p>
            <a:endParaRPr lang="fa-IR"/>
          </a:p>
        </p:txBody>
      </p:sp>
      <p:sp>
        <p:nvSpPr>
          <p:cNvPr id="4" name="Flowchart: Terminator 3"/>
          <p:cNvSpPr/>
          <p:nvPr/>
        </p:nvSpPr>
        <p:spPr>
          <a:xfrm>
            <a:off x="4492282" y="4248444"/>
            <a:ext cx="2897945" cy="1125414"/>
          </a:xfrm>
          <a:prstGeom prst="flowChartTermina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بی طرفی کامل</a:t>
            </a:r>
            <a:endParaRPr lang="fa-IR" sz="2000" b="1">
              <a:solidFill>
                <a:srgbClr val="FF0000"/>
              </a:solidFill>
            </a:endParaRPr>
          </a:p>
        </p:txBody>
      </p:sp>
    </p:spTree>
    <p:extLst>
      <p:ext uri="{BB962C8B-B14F-4D97-AF65-F5344CB8AC3E}">
        <p14:creationId xmlns:p14="http://schemas.microsoft.com/office/powerpoint/2010/main" val="36296639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مطالعاتی که بر روی جمعیت نمونه ای انجام می گیرد، معمولا پرسشگر تمایل دارد از کسانی سوال کند که طرز فکر انها در آن مورد با خود او شباهت دارد. پرسشگر باید از این تمایل طبیعی آگاه باشد و مخصوصا بکوشد تا امکان تجلی ندهد زیرا در چنین صورتی جمعیت نمونهف معرف کل جمعیت نخواهد بود. </a:t>
            </a:r>
            <a:endParaRPr lang="fa-IR">
              <a:cs typeface="B Zar" panose="00000400000000000000" pitchFamily="2" charset="-78"/>
            </a:endParaRPr>
          </a:p>
        </p:txBody>
      </p:sp>
    </p:spTree>
    <p:extLst>
      <p:ext uri="{BB962C8B-B14F-4D97-AF65-F5344CB8AC3E}">
        <p14:creationId xmlns:p14="http://schemas.microsoft.com/office/powerpoint/2010/main" val="25999361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تاثیر پرسشگر</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تاثیر پرسشگر بر روی نتایجی که از پرسشنامه حاصل می شود، قابل ملاحظه است. در سال 1942 در آمریکا، تحقیقی به وسیله دو پرسشگر، سیاه و سفید به عمل آمد. در این تحقیق که بر روی جمعیت نمونه واحدی صورت می گرفت. این سوال مطرح شد: آیا  به نظر شما بهتر است نیروی ما صرف از بین بردن قدرت طرفداران آلمان در اروپا شود با این که در راه اصلاحات داخلی کشورمان به کار آید؟ </a:t>
            </a:r>
            <a:endParaRPr lang="fa-IR">
              <a:cs typeface="B Zar" panose="00000400000000000000" pitchFamily="2" charset="-78"/>
            </a:endParaRPr>
          </a:p>
        </p:txBody>
      </p:sp>
    </p:spTree>
    <p:extLst>
      <p:ext uri="{BB962C8B-B14F-4D97-AF65-F5344CB8AC3E}">
        <p14:creationId xmlns:p14="http://schemas.microsoft.com/office/powerpoint/2010/main" val="3571878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هنگامی که این سوال به وسیله </a:t>
            </a:r>
            <a:r>
              <a:rPr lang="fa-IR" b="1" smtClean="0">
                <a:solidFill>
                  <a:srgbClr val="FF0000"/>
                </a:solidFill>
                <a:cs typeface="B Zar" panose="00000400000000000000" pitchFamily="2" charset="-78"/>
              </a:rPr>
              <a:t>پرسشگر سفید پوست </a:t>
            </a:r>
            <a:r>
              <a:rPr lang="fa-IR" smtClean="0">
                <a:cs typeface="B Zar" panose="00000400000000000000" pitchFamily="2" charset="-78"/>
              </a:rPr>
              <a:t>مطرح می شد، 62 درصد  مردم عملیات نظامی علیه را مقدم می دانستند، در صورتی که  همین سوال هنگامی که در مقابل همان مردم به وسیله پرسشگر سیاه پوست، مطرح می شد: این بار فقط  29 درصد آنها عملیات نظامی علیه هیتلر  را مقدم می دانستند،  از خود سوال می کنیم  «کدامیک از این جواب ها صادقانه تر است؟ به نظر ژون نوو، نمی توان گفت کدام پرسشگر وظیفه بهتر انجام داده است، بلکه علت این تفاوت را باید در اختلاف  رنگ پوست پرسشگران جست. نتیجه این که مزون نوو از این تحقیق می گیرد، این است که هر قدر منزلت اجتماعی افراد  پرسشگر و پاسخ گو به هم نزدیک تر باشد. طرز فکر ها، بهتر و صادقانه  بیان می شوند، زیرا تماسی که بدین ترتیب برقرار می شود، </a:t>
            </a:r>
            <a:r>
              <a:rPr lang="fa-IR" b="1" smtClean="0">
                <a:solidFill>
                  <a:srgbClr val="FF0000"/>
                </a:solidFill>
                <a:cs typeface="B Zar" panose="00000400000000000000" pitchFamily="2" charset="-78"/>
              </a:rPr>
              <a:t>تماسی است همه جانبه. </a:t>
            </a:r>
            <a:r>
              <a:rPr lang="fa-IR" smtClean="0">
                <a:cs typeface="B Zar" panose="00000400000000000000" pitchFamily="2" charset="-78"/>
              </a:rPr>
              <a:t>به نظر او مخصوصا از این نتیجه در تحقیقاتی باید استفاده شود  که هدف آنها بدست اوردن علل و عوامل پیچید و عمیق یک مساله است. </a:t>
            </a:r>
            <a:endParaRPr lang="fa-IR">
              <a:cs typeface="B Zar" panose="00000400000000000000" pitchFamily="2" charset="-78"/>
            </a:endParaRPr>
          </a:p>
        </p:txBody>
      </p:sp>
    </p:spTree>
    <p:extLst>
      <p:ext uri="{BB962C8B-B14F-4D97-AF65-F5344CB8AC3E}">
        <p14:creationId xmlns:p14="http://schemas.microsoft.com/office/powerpoint/2010/main" val="10373811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بی تردید هر قدر پرسشگر بکوشد، تا به عنوان فردی بی طرف در برابر پاسخ گو ظاهر شود، باز هم ناخوداگاه  تاثیر او در نحوه جواب  قابل ملاحظه خواهد بود. </a:t>
            </a:r>
          </a:p>
          <a:p>
            <a:pPr algn="just"/>
            <a:r>
              <a:rPr lang="fa-IR" smtClean="0">
                <a:cs typeface="B Zar" panose="00000400000000000000" pitchFamily="2" charset="-78"/>
              </a:rPr>
              <a:t>تحقیق «هیمان» و «اسمیت» در این مورد شاهد خوبی است. به طور کلی، موضوع این تحقیق، انزوای سیاسی امریکا و یا شرکت این کشور در مسائل کلی بین المللی بود. پرسشگران را به دو گروه تقسیم کردند: گروهی از پرسشگران با انزوای سیاسی  آمریکا موفق بودند و گروهی دیگر از آنها  بر عکس اعتقاد داشتند که آمریکا باید به عنوان قدرت بزرگ جهانی  در حل مسائل بین المللی بکوشد. </a:t>
            </a:r>
            <a:endParaRPr lang="fa-IR">
              <a:cs typeface="B Zar" panose="00000400000000000000" pitchFamily="2" charset="-78"/>
            </a:endParaRPr>
          </a:p>
        </p:txBody>
      </p:sp>
    </p:spTree>
    <p:extLst>
      <p:ext uri="{BB962C8B-B14F-4D97-AF65-F5344CB8AC3E}">
        <p14:creationId xmlns:p14="http://schemas.microsoft.com/office/powerpoint/2010/main" val="690765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2- مصاحبه می تواند اطلاعاتی در مورد عقاید  افراد در اختیار ما گذارد. </a:t>
            </a:r>
          </a:p>
          <a:p>
            <a:pPr algn="just"/>
            <a:r>
              <a:rPr lang="fa-IR" smtClean="0">
                <a:cs typeface="B Zar" panose="00000400000000000000" pitchFamily="2" charset="-78"/>
              </a:rPr>
              <a:t>اگر باز هم فرض می کنیم که هدف ما تحقیق در باره چگونگی عبور و مرور در تهران باشد. می توانیم با توسل به این وسیله تحقیق، یعین مصاحبه، دریابیم که تهرانی ها در خصوص وضع عبور و مرور شهرشان چگونه فکر می کنند، و نظر آنها راجع به مسئولین این امر چیست. </a:t>
            </a:r>
          </a:p>
          <a:p>
            <a:pPr algn="just"/>
            <a:endParaRPr lang="fa-IR">
              <a:cs typeface="B Zar" panose="00000400000000000000" pitchFamily="2" charset="-78"/>
            </a:endParaRPr>
          </a:p>
        </p:txBody>
      </p:sp>
    </p:spTree>
    <p:extLst>
      <p:ext uri="{BB962C8B-B14F-4D97-AF65-F5344CB8AC3E}">
        <p14:creationId xmlns:p14="http://schemas.microsoft.com/office/powerpoint/2010/main" val="38281323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هنگامی که به پاسخ گویانی مراجعه می شد که اکثرا با دخالت آمریکا در سیسات کلی جهانی موافق بودند، پرسشگراینکه  با چنین طرز فکری موافق بودند  78 درصد  از بین این مردم را طرفدار دخالت امریکا  در سیاست جهانی یادداشت می کردند، در صورتی که پرسشگران مخالف با این نظر ، فقط 61 درصد از همین مردم را مداخله جو با طرفدار مداخله آمریکا در سرنوشت سیاسی جهان قلمداد می نمودند</a:t>
            </a:r>
          </a:p>
          <a:p>
            <a:pPr algn="just"/>
            <a:r>
              <a:rPr lang="fa-IR" smtClean="0">
                <a:cs typeface="B Zar" panose="00000400000000000000" pitchFamily="2" charset="-78"/>
              </a:rPr>
              <a:t>در حقیقت نظر پرسشگر و خواست ها و انتظارات او، موجب می شوند که وی مطالب پاسخ گویان را  به طور ناآگاه به نحو دیگری  موافق با خواسته های خود یادداشت نماید. آگاهی از این تمایل طبیعی وسعی در مبارزه با آن برای هر پرسشگر ضروری است. </a:t>
            </a:r>
            <a:endParaRPr lang="fa-IR">
              <a:cs typeface="B Zar" panose="00000400000000000000" pitchFamily="2" charset="-78"/>
            </a:endParaRPr>
          </a:p>
        </p:txBody>
      </p:sp>
    </p:spTree>
    <p:extLst>
      <p:ext uri="{BB962C8B-B14F-4D97-AF65-F5344CB8AC3E}">
        <p14:creationId xmlns:p14="http://schemas.microsoft.com/office/powerpoint/2010/main" val="2122965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cs typeface="B Zar" panose="00000400000000000000" pitchFamily="2" charset="-78"/>
              </a:rPr>
              <a:t>منابع:</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rtl="0"/>
            <a:r>
              <a:rPr lang="en-US" smtClean="0">
                <a:cs typeface="B Zar" panose="00000400000000000000" pitchFamily="2" charset="-78"/>
              </a:rPr>
              <a:t>John Modge: The Tools of Social Science, Anchor Book, N. Y 1963. </a:t>
            </a:r>
          </a:p>
          <a:p>
            <a:pPr algn="just" rtl="0"/>
            <a:r>
              <a:rPr lang="en-US" smtClean="0">
                <a:cs typeface="B Zar" panose="00000400000000000000" pitchFamily="2" charset="-78"/>
              </a:rPr>
              <a:t>Raymond Bondon. Les Methodesen Sociolgie P.U.F Paris 1970</a:t>
            </a:r>
          </a:p>
          <a:p>
            <a:pPr algn="just" rtl="0"/>
            <a:r>
              <a:rPr lang="en-US" smtClean="0">
                <a:cs typeface="B Zar" panose="00000400000000000000" pitchFamily="2" charset="-78"/>
              </a:rPr>
              <a:t>Claude Javeau: L’enquete par questionnaire , Uinversite Libre de Bruxelles, 1970</a:t>
            </a:r>
            <a:endParaRPr lang="fa-IR">
              <a:cs typeface="B Zar" panose="00000400000000000000" pitchFamily="2" charset="-78"/>
            </a:endParaRPr>
          </a:p>
        </p:txBody>
      </p:sp>
    </p:spTree>
    <p:extLst>
      <p:ext uri="{BB962C8B-B14F-4D97-AF65-F5344CB8AC3E}">
        <p14:creationId xmlns:p14="http://schemas.microsoft.com/office/powerpoint/2010/main" val="3616223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3- محقق می تواند با استفاده از مصاحبه به علل رفتار و یا عقاید نایل شود. اگر بپذیریم که غایت علم شناخت امور پنهانی است. یعنی هدف عالی دانسمند اجتماعی به دست آوردن  صرفا چند رقم نیست، بلکه شناسایی  علل عمیقی است که در ورای کلمات و امور عینی و ظاهری قرار دارند، مصاحبه را باید یکی از مهم ترین  وسایل تحقیقی به شمار  اوریم. زیرا در مصاحبه، مخصوصا در مصاحبه آزاد، همان طوری که بعدا ملاحظه خواهیم کرد. می توان با دقت و توجه خاصی علل پیدایی پدیده ها دریافت. </a:t>
            </a:r>
            <a:endParaRPr lang="fa-IR">
              <a:cs typeface="B Zar" panose="00000400000000000000" pitchFamily="2" charset="-78"/>
            </a:endParaRPr>
          </a:p>
        </p:txBody>
      </p:sp>
      <p:sp>
        <p:nvSpPr>
          <p:cNvPr id="4" name="Flowchart: Card 3"/>
          <p:cNvSpPr/>
          <p:nvPr/>
        </p:nvSpPr>
        <p:spPr>
          <a:xfrm>
            <a:off x="1195754" y="4248443"/>
            <a:ext cx="3643532" cy="1350499"/>
          </a:xfrm>
          <a:prstGeom prst="flowChartPunchedCard">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غایت علم شناخت امور پنهانی است</a:t>
            </a:r>
            <a:endParaRPr lang="fa-IR" sz="2000" b="1">
              <a:solidFill>
                <a:srgbClr val="FF0000"/>
              </a:solidFill>
            </a:endParaRPr>
          </a:p>
        </p:txBody>
      </p:sp>
    </p:spTree>
    <p:extLst>
      <p:ext uri="{BB962C8B-B14F-4D97-AF65-F5344CB8AC3E}">
        <p14:creationId xmlns:p14="http://schemas.microsoft.com/office/powerpoint/2010/main" val="1317854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4- در مصاحبه می توان از این هدف نیز پا فراتر گذارد و استعداد ها و توانایی های روانی افراد را شناخت</a:t>
            </a:r>
          </a:p>
        </p:txBody>
      </p:sp>
    </p:spTree>
    <p:extLst>
      <p:ext uri="{BB962C8B-B14F-4D97-AF65-F5344CB8AC3E}">
        <p14:creationId xmlns:p14="http://schemas.microsoft.com/office/powerpoint/2010/main" val="1830574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a-IR" sz="4000" smtClean="0">
                <a:solidFill>
                  <a:srgbClr val="FF0000"/>
                </a:solidFill>
                <a:cs typeface="B Zar" panose="00000400000000000000" pitchFamily="2" charset="-78"/>
              </a:rPr>
              <a:t>هدف های مصاحبه را می توان با در نظر گرفن مصاحبه در سه مورد خلاصه کرد:</a:t>
            </a:r>
            <a:endParaRPr lang="fa-IR" sz="4000">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z="3200" b="1" smtClean="0">
                <a:solidFill>
                  <a:srgbClr val="FF0000"/>
                </a:solidFill>
                <a:cs typeface="B Zar" panose="00000400000000000000" pitchFamily="2" charset="-78"/>
              </a:rPr>
              <a:t>1-</a:t>
            </a:r>
            <a:r>
              <a:rPr lang="fa-IR" smtClean="0">
                <a:cs typeface="B Zar" panose="00000400000000000000" pitchFamily="2" charset="-78"/>
              </a:rPr>
              <a:t> در مصاحبه هدف ما می تواند یک جانبه باشد، یعنی صرفا محققی به طرح سوالاتی پردازد تا تحقیق خود را به انجام رساند، در صورتی که مخاطب او هدفی از این سوال و جواب نداشته باشد.</a:t>
            </a:r>
          </a:p>
          <a:p>
            <a:pPr algn="just"/>
            <a:r>
              <a:rPr lang="fa-IR" sz="3600" b="1" smtClean="0">
                <a:solidFill>
                  <a:srgbClr val="FF0000"/>
                </a:solidFill>
                <a:cs typeface="B Zar" panose="00000400000000000000" pitchFamily="2" charset="-78"/>
              </a:rPr>
              <a:t>2-</a:t>
            </a:r>
            <a:r>
              <a:rPr lang="fa-IR" smtClean="0">
                <a:cs typeface="B Zar" panose="00000400000000000000" pitchFamily="2" charset="-78"/>
              </a:rPr>
              <a:t> هدف مصاحبه می تواند دو جانبه باشد، یعنی هم پرسشگر و هم مخاطب او هدفی  از برخورد با یکدیگر داشته باشند. شخصی را فرض کنیم که به علت  ناراحتی های روانی به روان پزشک و یا روان کاو  مراجعه نماید و بدین ترتیب مصاحبه ای بین انها برگزار می شود تا علت یا علل ناراحتی های روانی مریض پیدا شود. در این مصاحبه  روان پزشک هدف مخصوصی دارد و آن درمان درد روانی مشتری خویش است و به نوبه  خود مریض  نیز هدفی دارد و آن مداوای اختلالهای  روانی اوست. پس در چنین صورتی مصاحبه هدف دو طرف را متحقق می کند، یعنی  هدف آن دو جانبه است. </a:t>
            </a:r>
            <a:endParaRPr lang="fa-IR">
              <a:cs typeface="B Zar" panose="00000400000000000000" pitchFamily="2" charset="-78"/>
            </a:endParaRPr>
          </a:p>
        </p:txBody>
      </p:sp>
    </p:spTree>
    <p:extLst>
      <p:ext uri="{BB962C8B-B14F-4D97-AF65-F5344CB8AC3E}">
        <p14:creationId xmlns:p14="http://schemas.microsoft.com/office/powerpoint/2010/main" val="2066738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z="4000" smtClean="0">
                <a:solidFill>
                  <a:srgbClr val="FF0000"/>
                </a:solidFill>
                <a:cs typeface="B Zar" panose="00000400000000000000" pitchFamily="2" charset="-78"/>
              </a:rPr>
              <a:t>3-</a:t>
            </a:r>
            <a:r>
              <a:rPr lang="fa-IR" smtClean="0">
                <a:cs typeface="B Zar" panose="00000400000000000000" pitchFamily="2" charset="-78"/>
              </a:rPr>
              <a:t> ممکن است مصاحبه ای برگزار شود و در آن مخصوصا </a:t>
            </a:r>
            <a:r>
              <a:rPr lang="fa-IR" b="1" smtClean="0">
                <a:solidFill>
                  <a:srgbClr val="FF0000"/>
                </a:solidFill>
                <a:cs typeface="B Zar" panose="00000400000000000000" pitchFamily="2" charset="-78"/>
              </a:rPr>
              <a:t>هدف فرد ثالث و یا سازمان دیگری در نظر باشد </a:t>
            </a:r>
            <a:r>
              <a:rPr lang="fa-IR" smtClean="0">
                <a:cs typeface="B Zar" panose="00000400000000000000" pitchFamily="2" charset="-78"/>
              </a:rPr>
              <a:t>فرض کنیم سازمان و یا شرکتی احتیاج به چند نفر  کارمند داشته باشد. در این صورت از چند متخصص می خواهد تا با داوطلبان ورود به سازمان یا شرکت مصاحبه کنند و از بین آنها چند تن را برگزینند. بی تردید در چنین حالتی مصاحبه به تامین نظر سا</a:t>
            </a:r>
            <a:r>
              <a:rPr lang="fa-IR" smtClean="0">
                <a:cs typeface="B Zar" panose="00000400000000000000" pitchFamily="2" charset="-78"/>
              </a:rPr>
              <a:t>ز</a:t>
            </a:r>
            <a:r>
              <a:rPr lang="fa-IR" smtClean="0">
                <a:cs typeface="B Zar" panose="00000400000000000000" pitchFamily="2" charset="-78"/>
              </a:rPr>
              <a:t>مان و یا شرکت توجه دارد. </a:t>
            </a:r>
            <a:endParaRPr lang="fa-IR">
              <a:cs typeface="B Zar" panose="00000400000000000000" pitchFamily="2" charset="-78"/>
            </a:endParaRPr>
          </a:p>
        </p:txBody>
      </p:sp>
    </p:spTree>
    <p:extLst>
      <p:ext uri="{BB962C8B-B14F-4D97-AF65-F5344CB8AC3E}">
        <p14:creationId xmlns:p14="http://schemas.microsoft.com/office/powerpoint/2010/main" val="2063993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4646</Words>
  <Application>Microsoft Office PowerPoint</Application>
  <PresentationFormat>Widescreen</PresentationFormat>
  <Paragraphs>112</Paragraphs>
  <Slides>51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51</vt:i4>
      </vt:variant>
    </vt:vector>
  </HeadingPairs>
  <TitlesOfParts>
    <vt:vector size="57" baseType="lpstr">
      <vt:lpstr>Arial</vt:lpstr>
      <vt:lpstr>B Zar</vt:lpstr>
      <vt:lpstr>Calibri</vt:lpstr>
      <vt:lpstr>Calibri Light</vt:lpstr>
      <vt:lpstr>Times New Roman</vt:lpstr>
      <vt:lpstr>Office Theme</vt:lpstr>
      <vt:lpstr>عنوان مقاله: فنون تحقیق در علوم اجتماعی: مصاحبه </vt:lpstr>
      <vt:lpstr>PowerPoint Presentation</vt:lpstr>
      <vt:lpstr>هدف های مصاحبه</vt:lpstr>
      <vt:lpstr>PowerPoint Presentation</vt:lpstr>
      <vt:lpstr>PowerPoint Presentation</vt:lpstr>
      <vt:lpstr>PowerPoint Presentation</vt:lpstr>
      <vt:lpstr>PowerPoint Presentation</vt:lpstr>
      <vt:lpstr>هدف های مصاحبه را می توان با در نظر گرفن مصاحبه در سه مورد خلاصه کرد:</vt:lpstr>
      <vt:lpstr>PowerPoint Presentation</vt:lpstr>
      <vt:lpstr>انواع مصاحبه</vt:lpstr>
      <vt:lpstr>مصاحبه تحقیقی</vt:lpstr>
      <vt:lpstr>PowerPoint Presentation</vt:lpstr>
      <vt:lpstr>PowerPoint Presentation</vt:lpstr>
      <vt:lpstr>PowerPoint Presentation</vt:lpstr>
      <vt:lpstr>PowerPoint Presentation</vt:lpstr>
      <vt:lpstr>تهیه و تنظیم پرسشنامه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چگونگی عرضه پرسش ها</vt:lpstr>
      <vt:lpstr>PowerPoint Presentation</vt:lpstr>
      <vt:lpstr>PowerPoint Presentation</vt:lpstr>
      <vt:lpstr>PowerPoint Presentation</vt:lpstr>
      <vt:lpstr>PowerPoint Presentation</vt:lpstr>
      <vt:lpstr>PowerPoint Presentation</vt:lpstr>
      <vt:lpstr>چگونگی اجرای پرسشنامه</vt:lpstr>
      <vt:lpstr>PowerPoint Presentation</vt:lpstr>
      <vt:lpstr>PowerPoint Presentation</vt:lpstr>
      <vt:lpstr>PowerPoint Presentation</vt:lpstr>
      <vt:lpstr>PowerPoint Presentation</vt:lpstr>
      <vt:lpstr>PowerPoint Presentation</vt:lpstr>
      <vt:lpstr>تاثیر پرسشگر</vt:lpstr>
      <vt:lpstr>PowerPoint Presentation</vt:lpstr>
      <vt:lpstr>PowerPoint Presentation</vt:lpstr>
      <vt:lpstr>PowerPoint Presentation</vt:lpstr>
      <vt:lpstr>منابع:</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مصاحبه </dc:title>
  <dc:creator>MaZz!i</dc:creator>
  <cp:lastModifiedBy>MaZz!i</cp:lastModifiedBy>
  <cp:revision>57</cp:revision>
  <dcterms:created xsi:type="dcterms:W3CDTF">2023-12-06T17:50:03Z</dcterms:created>
  <dcterms:modified xsi:type="dcterms:W3CDTF">2023-12-06T20:48:33Z</dcterms:modified>
</cp:coreProperties>
</file>