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361"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41" r:id="rId86"/>
    <p:sldId id="339" r:id="rId87"/>
    <p:sldId id="340"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957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6067B75-1846-4406-9192-A9C008871DC0}" type="datetimeFigureOut">
              <a:rPr lang="fa-IR" smtClean="0"/>
              <a:t>07/06/1445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38595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6067B75-1846-4406-9192-A9C008871DC0}" type="datetimeFigureOut">
              <a:rPr lang="fa-IR" smtClean="0"/>
              <a:t>07/06/1445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165028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6067B75-1846-4406-9192-A9C008871DC0}" type="datetimeFigureOut">
              <a:rPr lang="fa-IR" smtClean="0"/>
              <a:t>07/06/1445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269702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6067B75-1846-4406-9192-A9C008871DC0}" type="datetimeFigureOut">
              <a:rPr lang="fa-IR" smtClean="0"/>
              <a:t>07/06/1445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18854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67B75-1846-4406-9192-A9C008871DC0}" type="datetimeFigureOut">
              <a:rPr lang="fa-IR" smtClean="0"/>
              <a:t>07/06/1445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410841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6067B75-1846-4406-9192-A9C008871DC0}" type="datetimeFigureOut">
              <a:rPr lang="fa-IR" smtClean="0"/>
              <a:t>07/06/1445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79169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6067B75-1846-4406-9192-A9C008871DC0}" type="datetimeFigureOut">
              <a:rPr lang="fa-IR" smtClean="0"/>
              <a:t>07/06/1445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222389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6067B75-1846-4406-9192-A9C008871DC0}" type="datetimeFigureOut">
              <a:rPr lang="fa-IR" smtClean="0"/>
              <a:t>07/06/1445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40019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67B75-1846-4406-9192-A9C008871DC0}" type="datetimeFigureOut">
              <a:rPr lang="fa-IR" smtClean="0"/>
              <a:t>07/06/1445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79313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67B75-1846-4406-9192-A9C008871DC0}" type="datetimeFigureOut">
              <a:rPr lang="fa-IR" smtClean="0"/>
              <a:t>07/06/1445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3416811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67B75-1846-4406-9192-A9C008871DC0}" type="datetimeFigureOut">
              <a:rPr lang="fa-IR" smtClean="0"/>
              <a:t>07/06/1445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986A8FF-EA2D-4CAA-B0DF-16E62DF69512}" type="slidenum">
              <a:rPr lang="fa-IR" smtClean="0"/>
              <a:t>‹#›</a:t>
            </a:fld>
            <a:endParaRPr lang="fa-IR"/>
          </a:p>
        </p:txBody>
      </p:sp>
    </p:spTree>
    <p:extLst>
      <p:ext uri="{BB962C8B-B14F-4D97-AF65-F5344CB8AC3E}">
        <p14:creationId xmlns:p14="http://schemas.microsoft.com/office/powerpoint/2010/main" val="412537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067B75-1846-4406-9192-A9C008871DC0}" type="datetimeFigureOut">
              <a:rPr lang="fa-IR" smtClean="0"/>
              <a:t>07/06/1445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86A8FF-EA2D-4CAA-B0DF-16E62DF69512}" type="slidenum">
              <a:rPr lang="fa-IR" smtClean="0"/>
              <a:t>‹#›</a:t>
            </a:fld>
            <a:endParaRPr lang="fa-IR"/>
          </a:p>
        </p:txBody>
      </p:sp>
    </p:spTree>
    <p:extLst>
      <p:ext uri="{BB962C8B-B14F-4D97-AF65-F5344CB8AC3E}">
        <p14:creationId xmlns:p14="http://schemas.microsoft.com/office/powerpoint/2010/main" val="76302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a:t>
            </a:r>
            <a:r>
              <a:rPr lang="fa-IR" sz="3600" smtClean="0">
                <a:cs typeface="B Zar" panose="00000400000000000000" pitchFamily="2" charset="-78"/>
              </a:rPr>
              <a:t>: اعتقاد دانشجویان به لیبرالیسم، علل و پیامد های آن</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داود پرجمی</a:t>
            </a:r>
          </a:p>
          <a:p>
            <a:r>
              <a:rPr lang="fa-IR" smtClean="0">
                <a:solidFill>
                  <a:srgbClr val="FF0000"/>
                </a:solidFill>
                <a:cs typeface="B Zar" panose="00000400000000000000" pitchFamily="2" charset="-78"/>
              </a:rPr>
              <a:t>منبع</a:t>
            </a:r>
            <a:r>
              <a:rPr lang="fa-IR" smtClean="0">
                <a:cs typeface="B Zar" panose="00000400000000000000" pitchFamily="2" charset="-78"/>
              </a:rPr>
              <a:t>: آینه معرفت بهار 1389 شماره 22</a:t>
            </a:r>
            <a:endParaRPr lang="fa-IR">
              <a:cs typeface="B Zar" panose="00000400000000000000" pitchFamily="2" charset="-78"/>
            </a:endParaRPr>
          </a:p>
        </p:txBody>
      </p:sp>
    </p:spTree>
    <p:extLst>
      <p:ext uri="{BB962C8B-B14F-4D97-AF65-F5344CB8AC3E}">
        <p14:creationId xmlns:p14="http://schemas.microsoft.com/office/powerpoint/2010/main" val="2730616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انسان دارای توانایی عقلی است که با ساتفاهد از آن می تواند سره از ناسره بشناسد و شناخت علمی، او را از دیگر اشکال شناخت از جمله شناخت وحیانی بی نیاز می کند، پس می تواند از هر قید و بندی آزاد باشد و هیچ دخالتی، به ویژه از سوی دولت در امور ، او پذیرفته نیست، عمل انسان ملاکی برای درستی و نادرستی امور است، به ویژه اگر این عمل بر آمده از اراده جمعی انسان ها بادش. این نگاه به انسان نهادهای اجتماعی متناسب با خود را ایجاد کرد و همین امر مهم ترین اص موفقیت تمدن غرب با تمام کاستی های موجود  و چاش های پیشرو ان است. کفایت عقل انسان برای تشخیص امور در عرصه سیاست در ارزشمندی دموکراسی و حکومت مبتنی بر رای اکثریت یعنی جمهوری و در عرصه اقتصاد در رقابت آزاد و تنظیم شخصی بازار بر مبنای قواعد ناب اقتصاد بازار بدون دخالت دولت تبلور می یابد. </a:t>
            </a:r>
            <a:endParaRPr lang="fa-IR">
              <a:cs typeface="B Zar" panose="00000400000000000000" pitchFamily="2" charset="-78"/>
            </a:endParaRPr>
          </a:p>
        </p:txBody>
      </p:sp>
    </p:spTree>
    <p:extLst>
      <p:ext uri="{BB962C8B-B14F-4D97-AF65-F5344CB8AC3E}">
        <p14:creationId xmlns:p14="http://schemas.microsoft.com/office/powerpoint/2010/main" val="71345398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رابطه گروه مرجع با اعتقاد </a:t>
            </a:r>
            <a:r>
              <a:rPr lang="fa-IR">
                <a:cs typeface="B Zar" panose="00000400000000000000" pitchFamily="2" charset="-78"/>
              </a:rPr>
              <a:t>به </a:t>
            </a:r>
            <a:r>
              <a:rPr lang="fa-IR" smtClean="0">
                <a:cs typeface="B Zar" panose="00000400000000000000" pitchFamily="2" charset="-78"/>
              </a:rPr>
              <a:t>لیبرالیسم</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کسانی که بیشتر به عقاید لیبرالیسم معتقد بودند دارای گروه مرجع غیر خودی (غیرایرانی) نیز بوده اند. میانگین شاخص اعتقاد به لیبرالیسم (با مقدار 5/4748) در گروهی که کشوری غیر ایران گروه مرجعشان بوده، پیش از کسانی است (با مقدار 3/8718) که ایران گروه مرجعشان بوده است. </a:t>
            </a:r>
            <a:endParaRPr lang="fa-IR">
              <a:cs typeface="B Zar" panose="00000400000000000000" pitchFamily="2" charset="-78"/>
            </a:endParaRPr>
          </a:p>
        </p:txBody>
      </p:sp>
    </p:spTree>
    <p:extLst>
      <p:ext uri="{BB962C8B-B14F-4D97-AF65-F5344CB8AC3E}">
        <p14:creationId xmlns:p14="http://schemas.microsoft.com/office/powerpoint/2010/main" val="24553608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گروه مرجع علمی با اعتقاد به لیبرالیسم: بین اعتقاد به لیبرالیسم کسانی که ایران را به عنوان کشور مرد علاقه برای ادامه تحصیل برگزیده اند. و کسانی که کشوری غیر از ایران را انتخاب کرده اند تفاوت معنی دار دارد. این نتیجه از مقایسه میانگین اعتقاد به لیبرالیسم در این گروه به دست آمده است. میانگین اعتقاد به لیبرالیسم کسانی که کشوری غیر ایران را برای ادامهم تحصیل انتخاب کرده اند (با مقدار 5/4848) بیشتر از کسانی است که ایران را انتخاب نموده اند (یا مقدار 4/1910)</a:t>
            </a:r>
            <a:endParaRPr lang="fa-IR">
              <a:cs typeface="B Zar" panose="00000400000000000000" pitchFamily="2" charset="-78"/>
            </a:endParaRPr>
          </a:p>
        </p:txBody>
      </p:sp>
    </p:spTree>
    <p:extLst>
      <p:ext uri="{BB962C8B-B14F-4D97-AF65-F5344CB8AC3E}">
        <p14:creationId xmlns:p14="http://schemas.microsoft.com/office/powerpoint/2010/main" val="10312703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اعقتاد به لیبرالیسم با توسعه علمی و اجزای آن : بررسی تجربی این تحقیق در پنج دانشگاه بزرگ و مهم تهران انجام شده و هدف صالی از بررسی آن مطالعه رابطه اعتقاد به لیبرالیسم با توسعه علمی دانشجویان بوده است. در این بخش از مقاله به تشریح این رابطه می پردازیم:</a:t>
            </a:r>
          </a:p>
          <a:p>
            <a:pPr algn="just"/>
            <a:endParaRPr lang="fa-IR">
              <a:cs typeface="B Zar" panose="00000400000000000000" pitchFamily="2" charset="-78"/>
            </a:endParaRPr>
          </a:p>
        </p:txBody>
      </p:sp>
    </p:spTree>
    <p:extLst>
      <p:ext uri="{BB962C8B-B14F-4D97-AF65-F5344CB8AC3E}">
        <p14:creationId xmlns:p14="http://schemas.microsoft.com/office/powerpoint/2010/main" val="7268397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اعتقاد به لیبرالیسم با موفقیت علمی دانشجویان (</a:t>
            </a:r>
            <a:r>
              <a:rPr lang="en-US" smtClean="0">
                <a:cs typeface="B Zar" panose="00000400000000000000" pitchFamily="2" charset="-78"/>
              </a:rPr>
              <a:t>r=-0/092++</a:t>
            </a:r>
            <a:r>
              <a:rPr lang="fa-IR" smtClean="0">
                <a:cs typeface="B Zar" panose="00000400000000000000" pitchFamily="2" charset="-78"/>
              </a:rPr>
              <a:t>) با کارامدی علمی آنها (</a:t>
            </a:r>
            <a:r>
              <a:rPr lang="en-US" smtClean="0">
                <a:cs typeface="B Zar" panose="00000400000000000000" pitchFamily="2" charset="-78"/>
              </a:rPr>
              <a:t>r=+0/062+</a:t>
            </a:r>
            <a:r>
              <a:rPr lang="fa-IR" smtClean="0">
                <a:cs typeface="B Zar" panose="00000400000000000000" pitchFamily="2" charset="-78"/>
              </a:rPr>
              <a:t>) با جامعه پذیری برای سایر نقش های اجتماعی (</a:t>
            </a:r>
            <a:r>
              <a:rPr lang="en-US" smtClean="0">
                <a:cs typeface="B Zar" panose="00000400000000000000" pitchFamily="2" charset="-78"/>
              </a:rPr>
              <a:t>r=-/20+=</a:t>
            </a:r>
            <a:r>
              <a:rPr lang="fa-IR" smtClean="0">
                <a:cs typeface="B Zar" panose="00000400000000000000" pitchFamily="2" charset="-78"/>
              </a:rPr>
              <a:t>) با خلاقیت (</a:t>
            </a:r>
            <a:r>
              <a:rPr lang="en-US" smtClean="0">
                <a:cs typeface="B Zar" panose="00000400000000000000" pitchFamily="2" charset="-78"/>
              </a:rPr>
              <a:t>r=-0/88++</a:t>
            </a:r>
            <a:r>
              <a:rPr lang="fa-IR" smtClean="0">
                <a:cs typeface="B Zar" panose="00000400000000000000" pitchFamily="2" charset="-78"/>
              </a:rPr>
              <a:t>) است. بدان معنا که با افزایش اعتقاد به لیبرالیسم در (9/2 درصد)از موراد موفقیت علمی در (6/2 درصد) از موارد خلاقیت در (18 درصد) از موارد توسعه یافتگی انسانی و در (88 درصد) از موارد توسعه علمی با کاهش همراه است (جدول 4)</a:t>
            </a:r>
            <a:endParaRPr lang="fa-IR">
              <a:cs typeface="B Zar" panose="00000400000000000000" pitchFamily="2" charset="-78"/>
            </a:endParaRPr>
          </a:p>
        </p:txBody>
      </p:sp>
    </p:spTree>
    <p:extLst>
      <p:ext uri="{BB962C8B-B14F-4D97-AF65-F5344CB8AC3E}">
        <p14:creationId xmlns:p14="http://schemas.microsoft.com/office/powerpoint/2010/main" val="38407477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6" name="Content Placeholder 5"/>
          <p:cNvPicPr>
            <a:picLocks noGrp="1" noChangeAspect="1"/>
          </p:cNvPicPr>
          <p:nvPr>
            <p:ph idx="1"/>
          </p:nvPr>
        </p:nvPicPr>
        <p:blipFill>
          <a:blip r:embed="rId2"/>
          <a:stretch>
            <a:fillRect/>
          </a:stretch>
        </p:blipFill>
        <p:spPr>
          <a:xfrm>
            <a:off x="1773764" y="2554514"/>
            <a:ext cx="9269478" cy="2206171"/>
          </a:xfrm>
          <a:prstGeom prst="rect">
            <a:avLst/>
          </a:prstGeom>
        </p:spPr>
      </p:pic>
    </p:spTree>
    <p:extLst>
      <p:ext uri="{BB962C8B-B14F-4D97-AF65-F5344CB8AC3E}">
        <p14:creationId xmlns:p14="http://schemas.microsoft.com/office/powerpoint/2010/main" val="23013222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67995" y="2989943"/>
            <a:ext cx="9584369" cy="1498714"/>
          </a:xfrm>
          <a:prstGeom prst="rect">
            <a:avLst/>
          </a:prstGeom>
        </p:spPr>
      </p:pic>
    </p:spTree>
    <p:extLst>
      <p:ext uri="{BB962C8B-B14F-4D97-AF65-F5344CB8AC3E}">
        <p14:creationId xmlns:p14="http://schemas.microsoft.com/office/powerpoint/2010/main" val="259265289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در پایان باید به این نکته اشاره کرد که در سال های پس از انقلاب اسلامی ایران با برنامه ریزی های انجام شده، مسئولان در تلاش وسیع خود توانسته اند سطح اقتصادی جامعه را در کل بهبود بخشند با افزایش تحصیلات عالی و مشاغلی خاص و از جمعیت طبقه پایین  به طور نسبی کاسته و به طبقه متوسط اضافه شود. به عبارتی دیگر در طی این سالیان ما شاهد  تغییر در قشربندی اجتماعی نیز هستیم. بزرگ شدن طبقه متوسط به عنوان یک ارزش تلقی می شود و شاید بتوان گفت عدالت در بعد اقتصادی- اجتماعی  خود یعنی در کاهش جمعیت طبقات بالا و پایین جامعه و رشد جمعیت طبقه متوسط تا حدودی محقق شده است. افزایش سطح تحصیلات عالی نیز معرف دیگری از رشد طبق متوسط است. این رشد در درون خود نوعی تعارض را در پی داشته  و آن گسترش و مطالبه ارزش های طبقه متوسط بین المللی که مبتنی بر ارزش های لیبرالیستی، به ویژه  توسط دانشگاه ها بوده است. نتایج این تحقیق می تواند معرفی برای اثبات ناکارامدی نهادهای فرهنگی جامعه باشد که هم سو و هماهنگ با  جریان اقتصادی نسبت به نهادینه سازی ارزش های نظام اقنلاب اسلامی نبوده و این امر پیامدهای منفی فراوانی از جمله در امور سیاسی- اقتصادی داشته است. </a:t>
            </a:r>
            <a:endParaRPr lang="fa-IR">
              <a:cs typeface="B Zar" panose="00000400000000000000" pitchFamily="2" charset="-78"/>
            </a:endParaRPr>
          </a:p>
        </p:txBody>
      </p:sp>
    </p:spTree>
    <p:extLst>
      <p:ext uri="{BB962C8B-B14F-4D97-AF65-F5344CB8AC3E}">
        <p14:creationId xmlns:p14="http://schemas.microsoft.com/office/powerpoint/2010/main" val="285299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محدوده نفوذ نهاد دین در حیطه زندگی خصوصی مردم تعیین و اداره جامعه بر مبنای قواعد دینی مذموم می گردد. متناسب با این رویکرد نهاد آموزش و پرورش تغییر محتوایی می یابد و نهاد خانواده دچار دگرگونی شده و از گسترده به هسته ای و بعد هم به اشکال جدید دیگری تغییر می یابد. پیدایش ساختارهای اجتماعی مبتنی بر مفروضات هستی شناختی درباره جهان و انسان و تناسب آنها با هم و همسویی و هماهنگی ناشی از آن، به ویژه با پیدایش لیبرالیسم جدید و رفع برخی اشکالات لیبرالیسم کاسیک، نوعی نظم اجتماعی ایجاد می نماید که حاصل آن سیطره جهانی غرب است صرف نظر از انتقادات اساسی که به جهان بینی غرب و ساختارهای برامده از آن وارد است ترویج آموزه های لیبرالیسم به دلیل تفاوت در مبانی شناختی آن با جهان بینی متفاوت و در نتیجه شرایط اجتماعی متفاوت جوامع دیگر از جمله کشور ما، نه تنها به توسعه حتی در شکل غربی آن منجر نمی شود، بلکه نوعی بی نظمی اجتماعی به وجود خواهد آورد که پیامدهای منفی نیز در پی خواهد داشت. </a:t>
            </a:r>
            <a:endParaRPr lang="fa-IR">
              <a:cs typeface="B Zar" panose="00000400000000000000" pitchFamily="2" charset="-78"/>
            </a:endParaRPr>
          </a:p>
        </p:txBody>
      </p:sp>
    </p:spTree>
    <p:extLst>
      <p:ext uri="{BB962C8B-B14F-4D97-AF65-F5344CB8AC3E}">
        <p14:creationId xmlns:p14="http://schemas.microsoft.com/office/powerpoint/2010/main" val="3268714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آن جا که تحو معرفی اغازین تمدن غرب از نظر روش شناختی مبتنی بر روش های علمی است که امروزه  بر دانشگاه های جهان و دانشگاه ما غالب است و خواه ناخواه آموزه های شناختی لیبرالیسم را ترویج می کند، در این مقاله به بررسی میزان اعتقاد دانشجویان به اصول و مبانی لیبرالیسم و برخی علل و پیامد های آن پرداخته ایم. لازم است تاکید می شود که این مقاله بنای نقد مبانی فکری لیبرالیسم را ندارد و صرفا به بیان این عقاید، صرف نظر از صحت و سقم آن، اندازه گیری اعتقاد دانشجویان به این عقاید و برخی علل و پیامد های ان پرداخته است. هر چند تلاش شده میزان تاثیر گذاری دانشگاه در ترویج عقاید لیبرالیسم بررسی شود، با وجود این مقاله ادعای ان را ندارد که عتقاد به باورها و عقاید لیبرالیسم صرفا در دانشگاه ترویج می شود، بلکه صرف نظر از منشا آن وجود و شدت آن مورد توجه بوده است. </a:t>
            </a:r>
            <a:endParaRPr lang="fa-IR">
              <a:cs typeface="B Zar" panose="00000400000000000000" pitchFamily="2" charset="-78"/>
            </a:endParaRPr>
          </a:p>
        </p:txBody>
      </p:sp>
    </p:spTree>
    <p:extLst>
      <p:ext uri="{BB962C8B-B14F-4D97-AF65-F5344CB8AC3E}">
        <p14:creationId xmlns:p14="http://schemas.microsoft.com/office/powerpoint/2010/main" val="3916903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چهارچوب نظری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تعریف لیبرالیسم: واژه لیبرالیسم از دو واژه لیبرال (</a:t>
            </a:r>
            <a:r>
              <a:rPr lang="en-US" smtClean="0">
                <a:cs typeface="B Zar" panose="00000400000000000000" pitchFamily="2" charset="-78"/>
              </a:rPr>
              <a:t>Liberal</a:t>
            </a:r>
            <a:r>
              <a:rPr lang="fa-IR" smtClean="0">
                <a:cs typeface="B Zar" panose="00000400000000000000" pitchFamily="2" charset="-78"/>
              </a:rPr>
              <a:t>) و ایسم (</a:t>
            </a:r>
            <a:r>
              <a:rPr lang="en-US" smtClean="0">
                <a:cs typeface="B Zar" panose="00000400000000000000" pitchFamily="2" charset="-78"/>
              </a:rPr>
              <a:t>ism</a:t>
            </a:r>
            <a:r>
              <a:rPr lang="fa-IR" smtClean="0">
                <a:cs typeface="B Zar" panose="00000400000000000000" pitchFamily="2" charset="-78"/>
              </a:rPr>
              <a:t>) تشکیل شده است. لیبرال در حالت وصفی، معانی به تحمل رفتار و عقیده مخالف   اهل مدارا  بودن، بخشیدن چیزی از روی سخاوت و جوانمردی، غیر دقیق، آزاد از تعصب و پیش داوری و غیر خشن را دارد. در معنای قدیمی خود به معنای بسیار آزاد یا ناشایسته و دور از ادب رفتار کردن و یا شهوت ران است. در حالت اسمی خود معانی اعتقادات و اصول لیبرال و جنبشی در پروتستانتیسم مدرن را دارد که بر آزادی فکر، لیبرال بودن و محتوای الهی و اخلاقی مسیحیت تاکید می کند، نظریه ای در اقتصاد که با تاکید بر آزادی فردی از قیود، مبتنی بر رقاب آزاد و تنظیم شخصی بازار است. فلسفه سیاسی مبتنی بر باور به پیشرفت و خیر اساسی نژاد انسانی و خودآیینی افراد و نیز مدافع آزادی های فردی است(نیویان، ص 60-5 </a:t>
            </a:r>
            <a:r>
              <a:rPr lang="en-US" smtClean="0">
                <a:cs typeface="B Zar" panose="00000400000000000000" pitchFamily="2" charset="-78"/>
              </a:rPr>
              <a:t>Gross p 5</a:t>
            </a:r>
            <a:r>
              <a:rPr lang="fa-IR" smtClean="0">
                <a:cs typeface="B Zar" panose="00000400000000000000" pitchFamily="2" charset="-78"/>
              </a:rPr>
              <a:t> </a:t>
            </a:r>
            <a:r>
              <a:rPr lang="en-US" smtClean="0">
                <a:cs typeface="B Zar" panose="00000400000000000000" pitchFamily="2" charset="-78"/>
              </a:rPr>
              <a:t>Song p 45</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3528316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معنای اصطلاحی لیبرالیسم: این اصطلاح در اصل اسپانیایی و از نام حزبی سیاسی گرفته شده که از استقرار حکومت مشروطه  در اسپانیا طرفداری می کرد. بعدها اصطلاح لیبرال در دیگر کشور های اروپایی رایج شد و برای نامیدن حکومت، حزب، سیاست یا عقیده ای به کار رفت که طرفدار آزادی و مخالفت با امریت بود. </a:t>
            </a:r>
            <a:endParaRPr lang="fa-IR">
              <a:cs typeface="B Zar" panose="00000400000000000000" pitchFamily="2" charset="-78"/>
            </a:endParaRPr>
          </a:p>
        </p:txBody>
      </p:sp>
    </p:spTree>
    <p:extLst>
      <p:ext uri="{BB962C8B-B14F-4D97-AF65-F5344CB8AC3E}">
        <p14:creationId xmlns:p14="http://schemas.microsoft.com/office/powerpoint/2010/main" val="3204561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لیبرالیسم را یم توان به طور دقیق، نگرش به زندگی و مسائل ان توصیف کرد که بر ارزش هایی هم چون آزادی برای اقلیت ها، افراد و ملت ها تاکید دارد (شاپیرو، ص 3) لیبرالیسم درک کلی از هدف سیاست به عنوان خوشبختی و رفاه است. این جهان بینی بر آزادی بیان و اندیشه و همچنین بر اقتصاد آزاد و بدون دخالت دولت برای توسعه اقتصادی تاکید می کند (اریک، ص 211)</a:t>
            </a:r>
            <a:endParaRPr lang="fa-IR">
              <a:cs typeface="B Zar" panose="00000400000000000000" pitchFamily="2" charset="-78"/>
            </a:endParaRPr>
          </a:p>
        </p:txBody>
      </p:sp>
    </p:spTree>
    <p:extLst>
      <p:ext uri="{BB962C8B-B14F-4D97-AF65-F5344CB8AC3E}">
        <p14:creationId xmlns:p14="http://schemas.microsoft.com/office/powerpoint/2010/main" val="930308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تاریخچه لیبرالیسم: واژه لیبرال از قرن چهاردهم میلادی کاربردی داشته و بعد معنایی متنوعی یافته است. واژه لاتین </a:t>
            </a:r>
            <a:r>
              <a:rPr lang="en-US" smtClean="0">
                <a:cs typeface="B Zar" panose="00000400000000000000" pitchFamily="2" charset="-78"/>
              </a:rPr>
              <a:t>liber</a:t>
            </a:r>
            <a:r>
              <a:rPr lang="fa-IR" smtClean="0">
                <a:cs typeface="B Zar" panose="00000400000000000000" pitchFamily="2" charset="-78"/>
              </a:rPr>
              <a:t> اشاره به طبقه ای از آزاد مردان داشت، مردانی که نه برده بودند و نه سرف (رعیت وابسته به زمین) لیبرالیسم به عنوان یک آیین سیاسی نظام مند، بر عقایدی بنا شده بود که در سه قرن قبل از آن در پاسخ به شرایط فروپاشی فئودالیسم در اروپا و در تضاد با قدرت شاه و فئودال و جامعه ای مبتنی بر اقتصاد بازار به وجود آمد. </a:t>
            </a:r>
            <a:endParaRPr lang="fa-IR">
              <a:cs typeface="B Zar" panose="00000400000000000000" pitchFamily="2" charset="-78"/>
            </a:endParaRPr>
          </a:p>
        </p:txBody>
      </p:sp>
    </p:spTree>
    <p:extLst>
      <p:ext uri="{BB962C8B-B14F-4D97-AF65-F5344CB8AC3E}">
        <p14:creationId xmlns:p14="http://schemas.microsoft.com/office/powerpoint/2010/main" val="224180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دوران لیبرالسیم که معرف خواسته های طقبه متوسط بود، اصلاحات بنیادین را در تقابل با قدرت خودکامه نظام پادشاهی (تشکیل حکومت مشروطه و سپس حکومت جمهوری) طلب می کرد. لیبرال ها منتقد تعیین جایگاه اجتماعی افراد بر مبنای اصل و نسب و امتیازت سیاسی و اقتصادی فئودال ها بودند، آنها مرجعیت کلیسای رسمی را زیر سوال بردند و از آزادی مذهب حمایت کردند. همزمان با روند صنعتی شدن، لیبرال ها از یک نظام اقتصادی صنعتی حمای کردند که بر وجود اقتصادی فئودال ها بودند، آنها مرجعیت کلیسای رسمی را زیر سوال بودند و از آزادی مذهب حمایت کردند، همزمان با روند صنعتی شدن، لیبرال ها از یک نظام اقتصادی صنعتی حمایت کردند که بر وجود اقتصاد بازار بدون مداخله دولت، دادن امکان نفع طلبی به افراد استوار بود (</a:t>
            </a:r>
            <a:r>
              <a:rPr lang="en-US" smtClean="0">
                <a:cs typeface="B Zar" panose="00000400000000000000" pitchFamily="2" charset="-78"/>
              </a:rPr>
              <a:t>Bourdieu</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260173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تحولات تاریخی قرن های نزده و بیست بنیان های جهان بینی لیبرالیسم را متاثر کرد، با موفقیت طبقه متوسط و تسلط اقتصادی</a:t>
            </a:r>
            <a:r>
              <a:rPr lang="en-US" smtClean="0">
                <a:cs typeface="B Zar" panose="00000400000000000000" pitchFamily="2" charset="-78"/>
              </a:rPr>
              <a:t>  </a:t>
            </a:r>
            <a:r>
              <a:rPr lang="fa-IR" smtClean="0">
                <a:cs typeface="B Zar" panose="00000400000000000000" pitchFamily="2" charset="-78"/>
              </a:rPr>
              <a:t> و سیاسی آن، لیبرالیسم کمتر از اصلاحات جانبداری کرد و تلاش بیشتری برای حفظ ناد های موجود نمد و در مقابل سنت فکری قدیم لیبرال  ها که دخالت کمتر دولت در زندگی شهروندان را می خواستند تفکر جدید لیبرالیسم که حکومت را مسئول ارائه خدمات رفاهی نظیر بهداشت، مسکن، پرداخت مستمری هاف تعلیم و تربیت و نیز مدیریت یا دست کم ساماندهی اقتصاد می دانست شکل گرفت (</a:t>
            </a:r>
            <a:r>
              <a:rPr lang="en-US" smtClean="0">
                <a:cs typeface="B Zar" panose="00000400000000000000" pitchFamily="2" charset="-78"/>
              </a:rPr>
              <a:t>Johnson p 28</a:t>
            </a:r>
            <a:r>
              <a:rPr lang="en-US">
                <a:cs typeface="B Zar" panose="00000400000000000000" pitchFamily="2" charset="-78"/>
              </a:rPr>
              <a:t> </a:t>
            </a:r>
            <a:r>
              <a:rPr lang="en-US" smtClean="0">
                <a:cs typeface="B Zar" panose="00000400000000000000" pitchFamily="2" charset="-78"/>
              </a:rPr>
              <a:t> , id ,,n  </a:t>
            </a:r>
            <a:r>
              <a:rPr lang="fa-IR" smtClean="0">
                <a:cs typeface="B Zar" panose="00000400000000000000" pitchFamily="2" charset="-78"/>
              </a:rPr>
              <a:t> ص 61-65)</a:t>
            </a:r>
          </a:p>
          <a:p>
            <a:pPr algn="just"/>
            <a:r>
              <a:rPr lang="fa-IR" smtClean="0">
                <a:cs typeface="B Zar" panose="00000400000000000000" pitchFamily="2" charset="-78"/>
              </a:rPr>
              <a:t>در عصر رنسانس نگرش جدیدی به انسان و جهان در ابعادی گوناگون، بنیان فلسفی لیبرالیسم را شکل می دهد که جوهر ان فردگرایی و درک از انسان به مثابه فرد است. به علاوه انسان گرایی  این عصر یعنی ایمان به نوع بشر و پذیرش مفهومی نو از عظمت و توانایی های او نیز از پایه های اساسی پیدایش لیبرالیسم است (اربلاستر، ص 141-140 به نقل از نبویان)</a:t>
            </a:r>
            <a:endParaRPr lang="fa-IR">
              <a:cs typeface="B Zar" panose="00000400000000000000" pitchFamily="2" charset="-78"/>
            </a:endParaRPr>
          </a:p>
        </p:txBody>
      </p:sp>
    </p:spTree>
    <p:extLst>
      <p:ext uri="{BB962C8B-B14F-4D97-AF65-F5344CB8AC3E}">
        <p14:creationId xmlns:p14="http://schemas.microsoft.com/office/powerpoint/2010/main" val="346954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ا</a:t>
            </a:r>
            <a:r>
              <a:rPr lang="fa-IR" smtClean="0">
                <a:cs typeface="B Zar" panose="00000400000000000000" pitchFamily="2" charset="-78"/>
              </a:rPr>
              <a:t>صول فکری لیبرالیسم</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محوریت انسان: از دیدگاه لیرالیسمف موجودی (و نه مخلوقی) شریف تر و کامل تر از انسان در نظام هستی یافت نمی شود و همه موجودات باید به نحوی در خدمت انسان باشند ولی انسان خادم هیچ موجود دیگری نیست (گنون، ص 9)</a:t>
            </a:r>
          </a:p>
          <a:p>
            <a:pPr algn="just"/>
            <a:endParaRPr lang="fa-IR">
              <a:cs typeface="B Zar" panose="00000400000000000000" pitchFamily="2" charset="-78"/>
            </a:endParaRPr>
          </a:p>
          <a:p>
            <a:pPr algn="just"/>
            <a:r>
              <a:rPr lang="fa-IR" smtClean="0">
                <a:cs typeface="B Zar" panose="00000400000000000000" pitchFamily="2" charset="-78"/>
              </a:rPr>
              <a:t>با تلاش دکارتف در اندیشه جدید غربی و جهان بینی مدرن، برای محوریت انسان مبنا و توجیه فلسفی ارائه شد. قبل از دکارت هستی مطلق وجود خداوند بود و انسان و سایر موجودات عالم دارای وجود تبعی بوده اند. معرفت انسان نیز تابع افاضه الهی بوده و انسان در سایه الهام الهی واجد معرفت حقیقی می گشت. پس از قرون وسطی  و شک در باورهای دینی مسیحی، در وجود خداوند تردید شد. </a:t>
            </a:r>
            <a:endParaRPr lang="fa-IR">
              <a:cs typeface="B Zar" panose="00000400000000000000" pitchFamily="2" charset="-78"/>
            </a:endParaRPr>
          </a:p>
        </p:txBody>
      </p:sp>
    </p:spTree>
    <p:extLst>
      <p:ext uri="{BB962C8B-B14F-4D97-AF65-F5344CB8AC3E}">
        <p14:creationId xmlns:p14="http://schemas.microsoft.com/office/powerpoint/2010/main" val="379477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تمدن غربی بر تحولات فکری و معرفتی </a:t>
            </a:r>
            <a:r>
              <a:rPr lang="fa-IR" smtClean="0">
                <a:cs typeface="B Zar" panose="00000400000000000000" pitchFamily="2" charset="-78"/>
              </a:rPr>
              <a:t>سکولاریسم، </a:t>
            </a:r>
            <a:r>
              <a:rPr lang="fa-IR" smtClean="0">
                <a:cs typeface="B Zar" panose="00000400000000000000" pitchFamily="2" charset="-78"/>
              </a:rPr>
              <a:t>اومانیسم، لیبرالیسم و استفاده </a:t>
            </a:r>
            <a:r>
              <a:rPr lang="fa-IR" smtClean="0">
                <a:cs typeface="B Zar" panose="00000400000000000000" pitchFamily="2" charset="-78"/>
              </a:rPr>
              <a:t>از </a:t>
            </a:r>
            <a:r>
              <a:rPr lang="fa-IR" smtClean="0">
                <a:cs typeface="B Zar" panose="00000400000000000000" pitchFamily="2" charset="-78"/>
              </a:rPr>
              <a:t>روش های علمی برای کسب شناخت بنیان نهاده شده و یا ایجاد نهادها و ساختارهای اجتماعی متناسب تداوم یافته و به رغم تمام کاستی ها و چالش های خود امروز تمدن مسلط جهانی است. غرب توانسته بر مبنای جهان بینی خود و تعریفی که از «انسان کامل» مبتنی بر این جهان بینی دارد، یک نظام اجتماعی متناسب و کارامد که نتیجه نظم اجتماعی حاصل از آن تناسب است بنا نماید. </a:t>
            </a:r>
            <a:endParaRPr lang="fa-IR">
              <a:cs typeface="B Zar" panose="00000400000000000000" pitchFamily="2" charset="-78"/>
            </a:endParaRPr>
          </a:p>
        </p:txBody>
      </p:sp>
      <p:sp>
        <p:nvSpPr>
          <p:cNvPr id="4" name="Flowchart: Process 3"/>
          <p:cNvSpPr/>
          <p:nvPr/>
        </p:nvSpPr>
        <p:spPr>
          <a:xfrm>
            <a:off x="1610436" y="4449170"/>
            <a:ext cx="2988860" cy="13374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های علمی برای کسب شناخت</a:t>
            </a:r>
            <a:endParaRPr lang="fa-IR" sz="2800" b="1">
              <a:solidFill>
                <a:srgbClr val="FF0000"/>
              </a:solidFill>
            </a:endParaRPr>
          </a:p>
        </p:txBody>
      </p:sp>
      <p:sp>
        <p:nvSpPr>
          <p:cNvPr id="5" name="Flowchart: Alternate Process 4"/>
          <p:cNvSpPr/>
          <p:nvPr/>
        </p:nvSpPr>
        <p:spPr>
          <a:xfrm>
            <a:off x="6696221" y="4449170"/>
            <a:ext cx="2982351" cy="1186516"/>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نظم اجتماعی حاصل از آن</a:t>
            </a:r>
            <a:endParaRPr lang="fa-IR" sz="2000" b="1">
              <a:solidFill>
                <a:srgbClr val="FF0000"/>
              </a:solidFill>
            </a:endParaRPr>
          </a:p>
        </p:txBody>
      </p:sp>
    </p:spTree>
    <p:extLst>
      <p:ext uri="{BB962C8B-B14F-4D97-AF65-F5344CB8AC3E}">
        <p14:creationId xmlns:p14="http://schemas.microsoft.com/office/powerpoint/2010/main" val="1793600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تفکر محوریت هر اصل دیگری بیرون از انسان در زمینه های معرفتی و ارزشی طرد و انسان، تجربیات این جهانی و عقل ورزی او، محور همه حوزه های معرفتی و ارزشی بشر گردید. در این رویکرد، سخن هیچ کس جز دستاورد خود انسان حجیت ندارد (بوردو، ص 115)</a:t>
            </a:r>
            <a:endParaRPr lang="fa-IR">
              <a:cs typeface="B Zar" panose="00000400000000000000" pitchFamily="2" charset="-78"/>
            </a:endParaRPr>
          </a:p>
        </p:txBody>
      </p:sp>
    </p:spTree>
    <p:extLst>
      <p:ext uri="{BB962C8B-B14F-4D97-AF65-F5344CB8AC3E}">
        <p14:creationId xmlns:p14="http://schemas.microsoft.com/office/powerpoint/2010/main" val="1479774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لیبرالیسم و آزادی: وجوب آزادی برای دستیابی به اهداف مطلوب، مهم ترین صفت لیبرالیسم است (</a:t>
            </a:r>
            <a:r>
              <a:rPr lang="en-US" smtClean="0">
                <a:cs typeface="B Zar" panose="00000400000000000000" pitchFamily="2" charset="-78"/>
              </a:rPr>
              <a:t>Culton and Palmer</a:t>
            </a:r>
            <a:r>
              <a:rPr lang="fa-IR" smtClean="0">
                <a:cs typeface="B Zar" panose="00000400000000000000" pitchFamily="2" charset="-78"/>
              </a:rPr>
              <a:t>) نگرانی عمیق برای آزادی فردی که خود بازتاب شرایط اجتماعی و سیاسی غرب قرون وسطی و دوره رنسانس بوده، الهام بخش مخالفت با آمریت مطلق شده سات، چه آمریت دولت باشد، چه آمریت کلیسا یا حزب سیاسی از دیدگاه هابز، آزادی به معنی فقدان موانع خارجی است که بخشی از قدرت انسان، در انجام انچه می خواهند را سلب کنند (آربلاستر، ص 83)  آنچه ارتباط نزدیکی با آزادی فرد دارد آزادی انجمنی، به معنی تاسیس انواع انجمن سیاسی، اجتماعی، اقتصادی، دینی و فرهنگی است که پیشبرد منافع مشورع اعضایش را هدف خود قرار بدهد. (شاپیرو، ص 3-4)</a:t>
            </a:r>
            <a:endParaRPr lang="fa-IR">
              <a:cs typeface="B Zar" panose="00000400000000000000" pitchFamily="2" charset="-78"/>
            </a:endParaRPr>
          </a:p>
        </p:txBody>
      </p:sp>
    </p:spTree>
    <p:extLst>
      <p:ext uri="{BB962C8B-B14F-4D97-AF65-F5344CB8AC3E}">
        <p14:creationId xmlns:p14="http://schemas.microsoft.com/office/powerpoint/2010/main" val="564461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آزادی اندیشه و بیان زا همه آزادی های مدنی، ارزنده تر و گرانبهاتر ست. لیبرال ها اعتقاد عمیق دارند که همه عقاید ، حتی عقاید نادرست باید در بیان آزاد باشند، عقیده نادرست در تضارب آراء  هم مفید ست. چون موجب وضوخ و تقویت عقیده حق می شود (همان ص 6) مراد از آزادی در لیبرالسیم، آزادی از محدودیت های دولت و مداخله دولت است (نبویان، ص 67) و منظور آزادی فرد معمولا آزادی شخیص است. فرد باید حق داشته باشد اتقادات خود را برگزیند، در ابراز  این عقاید برای عموم آزاد باشد و بتواند بر اساس آنها عمل کند البته تا جایی که با حقوق دیگران و. چارچوب قوانین و نهادهای قوانین و نهادهای قانونی موجود سازگار را دارد. تنها منظوری که به خاطر آن، قدرت می  تواند به طور شمورع  بر هر یک از اعضای جامعه متمدن و بر اراده فرد اعمال شود این است که مانع زیان رساندن به دیگران شود (هی وود، ص 69)</a:t>
            </a:r>
            <a:endParaRPr lang="fa-IR">
              <a:cs typeface="B Zar" panose="00000400000000000000" pitchFamily="2" charset="-78"/>
            </a:endParaRPr>
          </a:p>
        </p:txBody>
      </p:sp>
    </p:spTree>
    <p:extLst>
      <p:ext uri="{BB962C8B-B14F-4D97-AF65-F5344CB8AC3E}">
        <p14:creationId xmlns:p14="http://schemas.microsoft.com/office/powerpoint/2010/main" val="4046301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برابری: یکی دیگر از اصول بنیادی لیبرالیسم صال برابری انسان هاست. لیبرالیسم مدعی اصل برابری حقوق انسان ها در همه جاست (شاپیرو، ص 5) برابری در محورهای زیر تبلور پیدا می کند: </a:t>
            </a:r>
          </a:p>
          <a:p>
            <a:pPr algn="just"/>
            <a:r>
              <a:rPr lang="fa-IR" smtClean="0">
                <a:cs typeface="B Zar" panose="00000400000000000000" pitchFamily="2" charset="-78"/>
              </a:rPr>
              <a:t>الف- برابری حقوق: همه در برابر قانون مساوی هستند و از حقی یکسان برخوردارند</a:t>
            </a:r>
          </a:p>
          <a:p>
            <a:pPr algn="just"/>
            <a:r>
              <a:rPr lang="fa-IR" smtClean="0">
                <a:cs typeface="B Zar" panose="00000400000000000000" pitchFamily="2" charset="-78"/>
              </a:rPr>
              <a:t>ب- برابری اجتماعی: همه طبقات و گروه ها در فعالیت سیاسی برابرند. </a:t>
            </a:r>
          </a:p>
          <a:p>
            <a:pPr algn="just"/>
            <a:r>
              <a:rPr lang="fa-IR" smtClean="0">
                <a:cs typeface="B Zar" panose="00000400000000000000" pitchFamily="2" charset="-78"/>
              </a:rPr>
              <a:t>ج0 برابری سیاسی: همه شهروندان در حق رای برابرندف یعنی هر فرد یک رای است  افراد در انتخاب شدن نیز برابرند (نوروزی، ص 139-138)</a:t>
            </a:r>
          </a:p>
          <a:p>
            <a:pPr algn="just"/>
            <a:endParaRPr lang="fa-IR">
              <a:cs typeface="B Zar" panose="00000400000000000000" pitchFamily="2" charset="-78"/>
            </a:endParaRPr>
          </a:p>
        </p:txBody>
      </p:sp>
    </p:spTree>
    <p:extLst>
      <p:ext uri="{BB962C8B-B14F-4D97-AF65-F5344CB8AC3E}">
        <p14:creationId xmlns:p14="http://schemas.microsoft.com/office/powerpoint/2010/main" val="335527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حقوق جدید بشر: لیبرالیسم قدیم عدمتا به حمایت از فرد در مقابل اعمال خودسرانه حکومت می پرداختف اما لیبرالیسم جدید از فرد در مقابل اعمال خودسرانه سامزان های خصوصی غیر سیاسی که می توانستند با به دست گرفتن وضعیت معاش افراد بر انها مسلط شوند و ستم روا دارند نیز حمایت می کرد. دولت رفاه حقوق جدیدی را اعلام کرده بود که این حقوق عبارتند از : حق کار کردن، حق داشتن دستمزد، حق دسترسی به همه سطوح آموزش، حق داشتن فرصت های برابر برای پیشرفت صرف نظر از نژاد دین و یا تبار ملی (شاپیرو، ص 42-43)</a:t>
            </a:r>
            <a:endParaRPr lang="fa-IR">
              <a:cs typeface="B Zar" panose="00000400000000000000" pitchFamily="2" charset="-78"/>
            </a:endParaRPr>
          </a:p>
        </p:txBody>
      </p:sp>
    </p:spTree>
    <p:extLst>
      <p:ext uri="{BB962C8B-B14F-4D97-AF65-F5344CB8AC3E}">
        <p14:creationId xmlns:p14="http://schemas.microsoft.com/office/powerpoint/2010/main" val="1213859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838200" y="1895405"/>
            <a:ext cx="10515600" cy="4351338"/>
          </a:xfrm>
        </p:spPr>
        <p:txBody>
          <a:bodyPr>
            <a:normAutofit/>
          </a:bodyPr>
          <a:lstStyle/>
          <a:p>
            <a:pPr marL="0" indent="0" algn="just">
              <a:buNone/>
            </a:pPr>
            <a:r>
              <a:rPr lang="fa-IR" smtClean="0">
                <a:cs typeface="B Zar" panose="00000400000000000000" pitchFamily="2" charset="-78"/>
              </a:rPr>
              <a:t>دین: می توان لیبرالیسم جدید را نوعی جنبش مذهبی به شمار اورد. رویکردهای لیبرالیستی به مرور از قیمومیت کلیسا خارج از رفتارها آیین گریز شدند. در قرن هجدهم نویسندگان با رویکردی عقل- گرایانه انقتادات شدیدی به الهیات و اخلاق مذهبی (رایج در جوامع خود) وارد کردند و بنیان اخلاق را برداشتی غیر دینی از حقوق و تکالیف انسان ها قرار دادند. از این دیدگاه کلیسا نباید در پی تحمیل قواعد  رفتاری براید که عقل انسان، آنها را کشف نکرده است (بوردو، ص 115) عقل-گرایی، تفکر لیربال را به این برداشت رساند که دین امری خصوصیمیان فرد و خدواند با کلیسایش است. </a:t>
            </a:r>
            <a:endParaRPr lang="fa-IR">
              <a:cs typeface="B Zar" panose="00000400000000000000" pitchFamily="2" charset="-78"/>
            </a:endParaRPr>
          </a:p>
        </p:txBody>
      </p:sp>
    </p:spTree>
    <p:extLst>
      <p:ext uri="{BB962C8B-B14F-4D97-AF65-F5344CB8AC3E}">
        <p14:creationId xmlns:p14="http://schemas.microsoft.com/office/powerpoint/2010/main" val="1697512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رفتار اجتماعی انسان می تواند تابع اعتقاد دینی اش باشدف اما این رویکردی شخصی است جدایی اخلاق اجتماعی از دین، عدم دخالت کلیساها در سازماندهی روابط اجتماعی ین جهانی الزام اور می کرد (بوردو، ص 116) از نظر لیبرال ها دین عقیده ای همانند عقاید دیگر است باید پذیرفت . لیبرالیسم همان طور که از آزادی بی اعتقادی دفاع کرده است، از آزادی اعتقاد نیز دفاع کرده است. از نظر لیرال ها نیل به آزادی مستلزم دنیوی یا غیر دینی ساختن زندگی عمومی است (شاپیرو، ص 7)</a:t>
            </a:r>
            <a:endParaRPr lang="fa-IR">
              <a:cs typeface="B Zar" panose="00000400000000000000" pitchFamily="2" charset="-78"/>
            </a:endParaRPr>
          </a:p>
        </p:txBody>
      </p:sp>
    </p:spTree>
    <p:extLst>
      <p:ext uri="{BB962C8B-B14F-4D97-AF65-F5344CB8AC3E}">
        <p14:creationId xmlns:p14="http://schemas.microsoft.com/office/powerpoint/2010/main" val="429305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سکولاریسم: سکولاریسم در لغت به معنای «دنیا گرایی، روح و تمایل نیوی داشتن است. اما در اصلاح مباحث مدرنیته به معنای سیستمی از فلسفه اجتماعی یا سیاسی است که تمام اشکال ایمان مذهبی و نیز شخصیت های مذهبی را رد می کند و با پذیرش معنای لغوی  کاملا دنیا گرا و دارای روح  و تمایل دنیوی است (نیویان، ص 136) بر مبنای سکولاریسم می توان جهان را به طور کامل و تنها با استفاده از خود جهان شناخت و برای این هدف رجوع به امری غیر از خود جهان ضروری نیست. چگونگی عمل در دنیا و ارزش های تعیین کنننده نقش انسان در دنیا با استناد به خود دنیا قابل کشف هستند. </a:t>
            </a:r>
            <a:endParaRPr lang="fa-IR">
              <a:cs typeface="B Zar" panose="00000400000000000000" pitchFamily="2" charset="-78"/>
            </a:endParaRPr>
          </a:p>
        </p:txBody>
      </p:sp>
    </p:spTree>
    <p:extLst>
      <p:ext uri="{BB962C8B-B14F-4D97-AF65-F5344CB8AC3E}">
        <p14:creationId xmlns:p14="http://schemas.microsoft.com/office/powerpoint/2010/main" val="2753136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حالی که ایمان دینی بر این باور است که معنا و ارزش حقیقی زندگی در این جهان و به طور کلی ارزش و معنای کل هستی تنها با رجوع به حقیقتی قابل فهم و دریافت است  که برتر از کل جهان می باشد. انسان (مورد نظر) مطلوب لیرالیسمف اسنان سکولار است. انسان سکولار به نیازهای نقد و این جهانی توجه دارد به امور معنوی و اخروی نظری نمی کند. همچنین سنت ها، آداب رایج، ارزش ها و هنجارهای ثابت و پایدار را تقدیس  تکریم نکرده و به انها ارج نمی نهد. د رهر شرایطی به نقد  و ازیابی سنت های دینی و غیر دینی و ترک آنها می پردازد و به استقبال هر آنچه نو است می رود(همان، ص 135)</a:t>
            </a:r>
            <a:endParaRPr lang="fa-IR">
              <a:cs typeface="B Zar" panose="00000400000000000000" pitchFamily="2" charset="-78"/>
            </a:endParaRPr>
          </a:p>
        </p:txBody>
      </p:sp>
    </p:spTree>
    <p:extLst>
      <p:ext uri="{BB962C8B-B14F-4D97-AF65-F5344CB8AC3E}">
        <p14:creationId xmlns:p14="http://schemas.microsoft.com/office/powerpoint/2010/main" val="627155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چنین انسانی معیار نقد و ارزیابی فقط عقل بشری، ان هم عقل حسابگر فایده گرا مبتنی بر حس و تجربه است و هیچ معیار دیگری پذیرفته نیست. مصلحا  غایت این انسان صرفا مصلحت و غایت مادی و دینوی است (همان، ص 135)</a:t>
            </a:r>
          </a:p>
        </p:txBody>
      </p:sp>
    </p:spTree>
    <p:extLst>
      <p:ext uri="{BB962C8B-B14F-4D97-AF65-F5344CB8AC3E}">
        <p14:creationId xmlns:p14="http://schemas.microsoft.com/office/powerpoint/2010/main" val="253689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همین رو برخی جوامع با مفروضات هستی شناختی متفاوت، به ویژه  از طریق آموزش های علمی ارائه شده </a:t>
            </a:r>
            <a:r>
              <a:rPr lang="fa-IR" smtClean="0">
                <a:cs typeface="B Zar" panose="00000400000000000000" pitchFamily="2" charset="-78"/>
              </a:rPr>
              <a:t>را </a:t>
            </a:r>
            <a:r>
              <a:rPr lang="fa-IR" smtClean="0">
                <a:cs typeface="B Zar" panose="00000400000000000000" pitchFamily="2" charset="-78"/>
              </a:rPr>
              <a:t>دانشگاه ها خواسته یا ناخواسته </a:t>
            </a:r>
            <a:r>
              <a:rPr lang="fa-IR" smtClean="0">
                <a:cs typeface="B Zar" panose="00000400000000000000" pitchFamily="2" charset="-78"/>
              </a:rPr>
              <a:t>همین </a:t>
            </a:r>
            <a:r>
              <a:rPr lang="fa-IR" smtClean="0">
                <a:cs typeface="B Zar" panose="00000400000000000000" pitchFamily="2" charset="-78"/>
              </a:rPr>
              <a:t>مسیر را می روند، لیکن هنوز با مشکل توسعه نیافتگی حداقل با شاخص های مرسوم و متداوم آن مواجه  و حتی دچار بی نظمی اجتماعی نیز می شوند که یکی از علل مهم ان عدم تناسب ساختار های اجتماعی به عقاید لیبرالیسم در مقابل اعتقادات اسلامی و برخی علل و پیامد های آن  پرداخته است. </a:t>
            </a:r>
            <a:endParaRPr lang="fa-IR">
              <a:cs typeface="B Zar" panose="00000400000000000000" pitchFamily="2" charset="-78"/>
            </a:endParaRPr>
          </a:p>
        </p:txBody>
      </p:sp>
    </p:spTree>
    <p:extLst>
      <p:ext uri="{BB962C8B-B14F-4D97-AF65-F5344CB8AC3E}">
        <p14:creationId xmlns:p14="http://schemas.microsoft.com/office/powerpoint/2010/main" val="298845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مفهوم خداوند: از دیدگاه لیبرالیسم، تلاش هایی که برای اثبات خدا انجام می </a:t>
            </a:r>
            <a:r>
              <a:rPr lang="fa-IR" smtClean="0">
                <a:cs typeface="B Zar" panose="00000400000000000000" pitchFamily="2" charset="-78"/>
              </a:rPr>
              <a:t>گیرد، غیر معقول، غیر صتدیق و حتی بی معنی است (</a:t>
            </a:r>
            <a:r>
              <a:rPr lang="en-US" smtClean="0">
                <a:cs typeface="B Zar" panose="00000400000000000000" pitchFamily="2" charset="-78"/>
              </a:rPr>
              <a:t>Kurtz, 1994, p 50-51</a:t>
            </a:r>
            <a:r>
              <a:rPr lang="fa-IR" smtClean="0">
                <a:cs typeface="B Zar" panose="00000400000000000000" pitchFamily="2" charset="-78"/>
              </a:rPr>
              <a:t> به نقل از نبویان لیرالیسم معتقد است که نمی توان وجود خدا را ایثات کرد، چرا که از نظر لیرالیسم هر معرفتی قابل شک کردن است و هیچ معرفت یقینی وجود ندارد (نبویان، ص 68) لیبرالیسم با قبول سکولاریسم و نفی هر گونه تفسیر ماور طبیعی و تاکید بر تحلیلی های این دنیایی، غیر مجرد، و طبیعی می داند.</a:t>
            </a:r>
            <a:endParaRPr lang="fa-IR">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1854458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دیدگاه انسان لیرال، خدا همانا کارکرد دینداری بشر است (همان، ص 273) تنها خدای راستین، آرمان دینی ماست که به شکل خدا تبلور یافته است. وقتی می گوییم خداف مقصودمان هدف های اخلاقی و معنوی است که باید پی بگیریم. خدای راستینف خدا مفهوم نوعی موجود ماورای طبیعی نیست، بلکه خدا به مفهوم آرمان دینی ماست(همان، ص 334) در حقیقت واژه خدا یک واژه توصیفی نیست، بلکه صرفا دارای نقش های ظریف روان شناسانه، اخلاقی، اجتماعی و وجودی ر تجربه انسانی است (</a:t>
            </a:r>
            <a:r>
              <a:rPr lang="en-US" smtClean="0">
                <a:cs typeface="B Zar" panose="00000400000000000000" pitchFamily="2" charset="-78"/>
              </a:rPr>
              <a:t>Katz 1994 p 50-51</a:t>
            </a:r>
            <a:r>
              <a:rPr lang="fa-IR" smtClean="0">
                <a:cs typeface="B Zar" panose="00000400000000000000" pitchFamily="2" charset="-78"/>
              </a:rPr>
              <a:t> به نقل از نبویان) در لیبرالیسم  چنین می اندیشیدند که خداوند طبیعت را به مانند میانجی برگزیده تا خود را از طریق آن در نظر انسان ها متلی سازد، در نتیجه شنات قانون های طبیعی همان راهی بود که به کشف ارائه الهی می انجمد. یعنی افراد به جای تلاش در جهت فهم متون مقدس یا از راه تامل در گفته های پیامبران، بر این بودند تا با بررسی مستقیم جهان، قانون های طبیعی را بفهمند (بوردو، ص 37)</a:t>
            </a:r>
            <a:endParaRPr lang="fa-IR">
              <a:cs typeface="B Zar" panose="00000400000000000000" pitchFamily="2" charset="-78"/>
            </a:endParaRPr>
          </a:p>
        </p:txBody>
      </p:sp>
    </p:spTree>
    <p:extLst>
      <p:ext uri="{BB962C8B-B14F-4D97-AF65-F5344CB8AC3E}">
        <p14:creationId xmlns:p14="http://schemas.microsoft.com/office/powerpoint/2010/main" val="1056257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امکان شناخت: مبنای معرفت شناسی  لیبرالیسم، شکاکیت در معرفت و ادعای نفی معرفت یقینی است (آربلاستر، ص 41 و رحیم پور ازغدی، ص 90) به بیان دیگر از دیدگاه لیبرالیسم، هر شناختی مشکوک است و دستیابی به شناخت یقینی ممکن نیست. تشکیک در هر امری  و قابلرد و ابطال دانستن آن، از اجرای اصلی معرفت شناسی لیبرالیسم است (نبویان، ص 49، </a:t>
            </a:r>
            <a:r>
              <a:rPr lang="en-US" smtClean="0">
                <a:cs typeface="B Zar" panose="00000400000000000000" pitchFamily="2" charset="-78"/>
              </a:rPr>
              <a:t>p48</a:t>
            </a:r>
            <a:r>
              <a:rPr lang="fa-IR" smtClean="0">
                <a:cs typeface="B Zar" panose="00000400000000000000" pitchFamily="2" charset="-78"/>
              </a:rPr>
              <a:t> </a:t>
            </a:r>
            <a:r>
              <a:rPr lang="en-US" smtClean="0">
                <a:cs typeface="B Zar" panose="00000400000000000000" pitchFamily="2" charset="-78"/>
              </a:rPr>
              <a:t>Feher</a:t>
            </a:r>
            <a:r>
              <a:rPr lang="fa-IR" smtClean="0">
                <a:cs typeface="B Zar" panose="00000400000000000000" pitchFamily="2" charset="-78"/>
              </a:rPr>
              <a:t>)</a:t>
            </a:r>
          </a:p>
          <a:p>
            <a:pPr algn="just"/>
            <a:r>
              <a:rPr lang="fa-IR" smtClean="0">
                <a:cs typeface="B Zar" panose="00000400000000000000" pitchFamily="2" charset="-78"/>
              </a:rPr>
              <a:t>ابزار شناخت: اعتماد فوق العاده  به عقل بشر در شناخت جهان ، از ارکان اصلی معرفت شناسی لیبرالیسم است. کانت در مقاله روشنگری چیست؟ مدعی شد که مهم ترین شعار دوره روشنگری این بوده است که «جرات دانستن داشته باش» (رحیم پور ازغدی، ص 91) آنچه راسیونالیسم مفرط خوانده می شودف پشت کردن به عاطفه و روی اوردن به عقل  و نیز پشت کردن به وحی، هدایت دینی ولایت والیان فکری و کلیسایی و نفی مقدسات دینی و حقوق و امتیازات الهی، ازهمین شعار «جرات» دانستن داشته باش» استخراج می شود (سروش، ص 122-121، شاپیرو، ص 7)</a:t>
            </a:r>
            <a:endParaRPr lang="fa-IR">
              <a:cs typeface="B Zar" panose="00000400000000000000" pitchFamily="2" charset="-78"/>
            </a:endParaRPr>
          </a:p>
        </p:txBody>
      </p:sp>
    </p:spTree>
    <p:extLst>
      <p:ext uri="{BB962C8B-B14F-4D97-AF65-F5344CB8AC3E}">
        <p14:creationId xmlns:p14="http://schemas.microsoft.com/office/powerpoint/2010/main" val="2222203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نگه لیبرالیسم معرفت آن است که در ما قدرت پیش بینی و قدرت ضبط و مهار طبیعت را ایجاد می  کند، تا بتوانیم زندگی راحت تر و مطمئن تر داشته باشیم. در نتیجه باید گفت که ارزش معرفت یک ارزش ابزاری است. </a:t>
            </a:r>
            <a:endParaRPr lang="fa-IR">
              <a:cs typeface="B Zar" panose="00000400000000000000" pitchFamily="2" charset="-78"/>
            </a:endParaRPr>
          </a:p>
        </p:txBody>
      </p:sp>
    </p:spTree>
    <p:extLst>
      <p:ext uri="{BB962C8B-B14F-4D97-AF65-F5344CB8AC3E}">
        <p14:creationId xmlns:p14="http://schemas.microsoft.com/office/powerpoint/2010/main" val="1609454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لیبرالیسم و حکومت</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مبانی لیرالیسم این است که خداوند حق حکومت ندارد و هیچ انسانی نباید با عنوان حق اهی اعمال حاکمیتکند. ما نمی توانیم برای خود و جامعه هر تصمیمی که مایل باشیم بگیریم. حق مطلق  انتخاب و آزادی مطلق عمل که مهم ترین حقوق  لیبرالی است، هر گونه قید عقلی و اخلاقی برای امیال و رفتار بشر را پس می زند، این ایده در فلسفه سیاسی منجر به تفکیک حکومت و قوانین وحی الهی شده است و منشا حق حاکمیت و حکومت را صرفا مادی و بشری می داند و با حکومت خدا بر زمین  مخالف است 0رحیم پور و ازغدی، ص 97) از دیدگاه لیرال ها غرض اصلی از حکومت پاسداری از آزادی، برابری  و امنیت همه شهروندان است. حکومت لیبرال چه در شکل سنتی و چه در شکل جمهوری، مبتنی بر حکومت قانون است، قنون مصوب قانون گذارانه که در انتخباتی آزاد برگزیده شده اند. بنابراین از دیدگاه لیبرالیسم هیچ حکوتی مشروع نیست مگر این که مبتنی بر رضایت  و خواست حکومت شوندگان باشد (شاپیرو، ص 5)</a:t>
            </a:r>
            <a:endParaRPr lang="fa-IR">
              <a:cs typeface="B Zar" panose="00000400000000000000" pitchFamily="2" charset="-78"/>
            </a:endParaRPr>
          </a:p>
        </p:txBody>
      </p:sp>
    </p:spTree>
    <p:extLst>
      <p:ext uri="{BB962C8B-B14F-4D97-AF65-F5344CB8AC3E}">
        <p14:creationId xmlns:p14="http://schemas.microsoft.com/office/powerpoint/2010/main" val="188498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دولت لیبرال: در دولت لیبرال حکومت با رضایت و خواست حکومت شوندگان، جلوگیری از استبداد فردی و گروهی، با نظام تحدید و توزیع قوا (سه گانه)، قانون گذاری به وسیله نمایندگان قانون گذار به وسیله نمایندگان قانون گذار، حمایت از آزادی مدنی یا حقوق طبیعی بشر، سازگاری آزادی با آمریت، به وجود آوردن اجتماعی اخلاقی که اعضای ان در اهداف مشترک پیش روند، رفاه عمومی برای همه، اصولی است که اعضای جامعه را با یکدیگر پیوند می دهد. دولت لیبرال، چه به شکل جمهوری با سلطنتی، قدرتی به وجود اورد هتا ان زمان ناشناخته بود و  ان قدرت انعطاف پذیری سیاسی برای منطبق ساختن خود با اوضاع و شرایط در حال تغییر بود. بر خلاف دولت مطلقه، دولت لیبرال تمهیداتی برای تغییرات آرام از طریق انتخابات دوره ای به وجود اورده است. بنابراین حاکمیت پیادار و  دائمی یک سلیقه خاص یا فرد خودبرگزیده را ناممکن ساخته است (</a:t>
            </a:r>
            <a:r>
              <a:rPr lang="en-US" smtClean="0">
                <a:cs typeface="B Zar" panose="00000400000000000000" pitchFamily="2" charset="-78"/>
              </a:rPr>
              <a:t>Gould p3</a:t>
            </a:r>
            <a:r>
              <a:rPr lang="fa-IR" smtClean="0">
                <a:cs typeface="B Zar" panose="00000400000000000000" pitchFamily="2" charset="-78"/>
              </a:rPr>
              <a:t>، شاپیرو، ص 25-29)</a:t>
            </a:r>
            <a:endParaRPr lang="fa-IR">
              <a:cs typeface="B Zar" panose="00000400000000000000" pitchFamily="2" charset="-78"/>
            </a:endParaRPr>
          </a:p>
        </p:txBody>
      </p:sp>
    </p:spTree>
    <p:extLst>
      <p:ext uri="{BB962C8B-B14F-4D97-AF65-F5344CB8AC3E}">
        <p14:creationId xmlns:p14="http://schemas.microsoft.com/office/powerpoint/2010/main" val="1565101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دموکراسی: دموکراسی به معنای حکومت مردم و یا حکومت توسط مردم است. شاخص و مبنای اصلی دموکراسی، اعتقاد به قانون گذاری توسط بشر به جای پیروی از شریعت و قانون اهی و آسمانی است، که در پروسه تحقق و عینیت خودئ وظیفه این قانون گذاری و سپس اعمال قدرت بر اساس آن را به عقل منقطع از وحی افراد بشری می سپارد. دموکراسی در یونان باستان، اساسا بر پایه روی گردانی از مواریث دینی و مبنا قرار دادن عقل منقطع از وی تاسیس شد  و در دوران پس از رنسانس هم، دموکراسی بر پایه عقلانیت سکولار اومانیستی مدرن و با انکار کامل تفکر دینی و شریعت آسمانی، سامان گرفته است و بسط می یابد (زرشناس، ص 9)</a:t>
            </a:r>
            <a:endParaRPr lang="fa-IR">
              <a:cs typeface="B Zar" panose="00000400000000000000" pitchFamily="2" charset="-78"/>
            </a:endParaRPr>
          </a:p>
        </p:txBody>
      </p:sp>
    </p:spTree>
    <p:extLst>
      <p:ext uri="{BB962C8B-B14F-4D97-AF65-F5344CB8AC3E}">
        <p14:creationId xmlns:p14="http://schemas.microsoft.com/office/powerpoint/2010/main" val="3534981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ویژگی های انسان لیبرال</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عقلانیت: یکی از ویژگی های انسان مطلوب لیبرالیسم، عقلانیت او در زندگی است. اعتماد فوق العاده به عقل بشر در شناخت جهان، از ارکان اصلی معرفت شناسی لیبرالیسم است (نبویان، ص 50)</a:t>
            </a:r>
          </a:p>
          <a:p>
            <a:pPr algn="just"/>
            <a:r>
              <a:rPr lang="fa-IR" smtClean="0">
                <a:cs typeface="B Zar" panose="00000400000000000000" pitchFamily="2" charset="-78"/>
              </a:rPr>
              <a:t>در لیبرالیسم چون انسان ذاتا موجودی عاقل است آزادی اندیشه اهمیت می یابد (شاپیرو، ص 7) گرامشی می گوید آنچه با هدف یا امر اقتصادی سازگار است عقلانی است. ماکس وبر معتقد است عقلانی شدن عبارت از سازمان دادن زندگی به وسیله تقسیم و همسازی فعالیت های گوناگون بر پایه شناخت دقیق مناسبات میان انسان ها با ابزارها و میط شان به منظور تحیل کارایی و بازدهی بیشتر است (فروند، 24) بنابراین رفتار عقلانی رفتاری است که منجر به کارایی و بازدهی بیشتر گردد. </a:t>
            </a:r>
            <a:endParaRPr lang="fa-IR">
              <a:cs typeface="B Zar" panose="00000400000000000000" pitchFamily="2" charset="-78"/>
            </a:endParaRPr>
          </a:p>
        </p:txBody>
      </p:sp>
    </p:spTree>
    <p:extLst>
      <p:ext uri="{BB962C8B-B14F-4D97-AF65-F5344CB8AC3E}">
        <p14:creationId xmlns:p14="http://schemas.microsoft.com/office/powerpoint/2010/main" val="4261629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اخلاق لیبرالی: اخاق لیبرالی اخلاقی است دقیقا فردیف چون انسان موجودی برخوردار از عقل سات هیچ اقتداری بر او تحمیل شدنی نیست، چون انسان  موجودی است خردمند تعیین اگاهانه رفتار اجتماعی اش بر عهده خود اوست (شاپیرو، ص 118) هیچ یک از شکل های قدرت سنتی یا نهادی، خواه دنیوی یا دینی، نمی توانند به وضع قواعد اخلاقی بپردازند. فرد باید خود ارزش های خویش را برگزیند و خودف اخلاقیات خویش را مشخص کند. البته این کار را به روشی معقول انجام می دهد(آربلاستر، ص 22-23 به نقل از نبویان) بنابراین، این اخلاقی نیست که از بیرون به فرد تحمیل شودف بلکه فرد نخست در خویشتن خویش احکام آن را کشف می کند و سپس شعور وی مسئولیت تضمین کاربست انها را برای زندگی در جامعه مدنی به دوش می گیرد (شاپیرو، ص 118)</a:t>
            </a:r>
            <a:endParaRPr lang="fa-IR">
              <a:cs typeface="B Zar" panose="00000400000000000000" pitchFamily="2" charset="-78"/>
            </a:endParaRPr>
          </a:p>
        </p:txBody>
      </p:sp>
    </p:spTree>
    <p:extLst>
      <p:ext uri="{BB962C8B-B14F-4D97-AF65-F5344CB8AC3E}">
        <p14:creationId xmlns:p14="http://schemas.microsoft.com/office/powerpoint/2010/main" val="24376601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تساهل(مدارا) : تساهل یعنی مدارا، آمادگی برای اینکه به مردم اجازه داده می شود که به طریقی سخن بگویند و عمل کنند که مطلوب ما نباشد، بدین سان تساهل یک آرمان اخلاقی و ضمنا یک اصل اجتماعی است که به اصل آزادی بر می گردد اصول اخلاقی و اجتماعی لیبرالیسم را می توان با آمادگی آن برای پذیرش و حتی ستایش از تنوع اخلاقی و فرهنگی و سیاسی، کاملا مشخص کرد(نبویان، ص 79) ازادی های مقدس مدنی که پایه آزادی های سیاسی- لیبرال- دموکراسی را به وجود می آورند، آزادی بیان، اجتماعاتف پرستش دینی و مذهبی و مانند آن ها دستاوردهای تساهل و مدارا هستند. لیبرال ها اساس با سانسور یا هر اقدام دیگر برای جلوگیری از آزادی بیان عقاید در جامعهمخالفند (هی وود، درامدی بر ایدئولوژی های سیاسی، ص 80، هموف مقدمه نظریه سیاسی ، ص 5-4)</a:t>
            </a:r>
            <a:endParaRPr lang="fa-IR">
              <a:cs typeface="B Zar" panose="00000400000000000000" pitchFamily="2" charset="-78"/>
            </a:endParaRPr>
          </a:p>
        </p:txBody>
      </p:sp>
    </p:spTree>
    <p:extLst>
      <p:ext uri="{BB962C8B-B14F-4D97-AF65-F5344CB8AC3E}">
        <p14:creationId xmlns:p14="http://schemas.microsoft.com/office/powerpoint/2010/main" val="318811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نتایج به دست آمده از بررسی نظرات  1470 نفر از دانشجویان خیلی خیلی زیاد، 15/5 درصد خیلی زیاد 25/4 درصد زیاد، 22/1  کم، 20/9 درصد خیلی کم و 10/3 خیلی خیلی کم به لیرالیسم اعتقاد داشته اند. میزان اعتقاد آنها به لیبرالیسم به طور متوسط 3/32 از 6 با انحراف معیار 1/48 است که بین کم تا زیاد می باشد.</a:t>
            </a:r>
            <a:endParaRPr lang="fa-IR">
              <a:cs typeface="B Zar" panose="00000400000000000000" pitchFamily="2" charset="-78"/>
            </a:endParaRPr>
          </a:p>
        </p:txBody>
      </p:sp>
    </p:spTree>
    <p:extLst>
      <p:ext uri="{BB962C8B-B14F-4D97-AF65-F5344CB8AC3E}">
        <p14:creationId xmlns:p14="http://schemas.microsoft.com/office/powerpoint/2010/main" val="2312773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جان لاک می گوید: وظیفه درست دولت حمایت از جانف مال و آزادی است و هیچ گونه حقی برای مداخله در مراقبت از روح انسان ها ندارد (هی وود، مقدمه نظریه سیاسی،ص 399)</a:t>
            </a:r>
          </a:p>
          <a:p>
            <a:pPr algn="just"/>
            <a:r>
              <a:rPr lang="fa-IR" smtClean="0">
                <a:cs typeface="B Zar" panose="00000400000000000000" pitchFamily="2" charset="-78"/>
              </a:rPr>
              <a:t>لیبرالیسم و ترقی: لیبرالیسم به دلیل نگرش دنیوی خود، هر کوششی می کند تا جهانی را ه در آن زندگی می کنیم به جایی بهتر تبدیل کند. از نظر لیبرالیسم انسان، نادان متولد بسازد که مروج و به وجود آورنده صلاح و نیک بختی و اراده خیر باشد. انسان همواره به صورت یکنواخت، مداوم و ناگزیر به سوی تمدنی بهتر پیش می رود، روندی که تا بی نهایت ادامه می یابد. انسان فقط با کوشش خود می تواند زندگی بهتر  برا یخودش به وجود آورد.  اعتقاد به ترقی، اهام بخش لیبرال ها در طرفداری از هر نوع اصلاحاتی بود که به زعم خودشان جامعه خوب آینده را به وجود می اورد (شاپیرو، ص 7-8)</a:t>
            </a:r>
            <a:endParaRPr lang="fa-IR">
              <a:cs typeface="B Zar" panose="00000400000000000000" pitchFamily="2" charset="-78"/>
            </a:endParaRPr>
          </a:p>
        </p:txBody>
      </p:sp>
    </p:spTree>
    <p:extLst>
      <p:ext uri="{BB962C8B-B14F-4D97-AF65-F5344CB8AC3E}">
        <p14:creationId xmlns:p14="http://schemas.microsoft.com/office/powerpoint/2010/main" val="1431870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فردباوری: فرد باوری لیرالی، ارزش مطلق هستی فردی را مطرح می کند، جریان های فکری گوناگونی در روند تحولی طولانی در استوار گرداندن اعتقاد سهیم بوده اند. جریان اصلاح دینی که به رغم خوار شمردن انسان در آگاهی به حقارت خویش با برقراری  رابطه میانیج یمیان خالق و مخلوق انسان را در موضوع هم سخنی با الوهیت قرار می دهد. جریان اومانیستی که با دنبال کردن فلسفه یونانی انسان را میزان هر چیز می داند و جریان خودباوری که فرد را به مشارکت در به کمال رساندن عقل در خود نهفته اش فرا می خواند (بوردو، ص 93)</a:t>
            </a:r>
            <a:endParaRPr lang="fa-IR">
              <a:cs typeface="B Zar" panose="00000400000000000000" pitchFamily="2" charset="-78"/>
            </a:endParaRPr>
          </a:p>
        </p:txBody>
      </p:sp>
    </p:spTree>
    <p:extLst>
      <p:ext uri="{BB962C8B-B14F-4D97-AF65-F5344CB8AC3E}">
        <p14:creationId xmlns:p14="http://schemas.microsoft.com/office/powerpoint/2010/main" val="4180238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زندگی انسان: لیبرال ها معقتدند هدف انسان از زندگی پرستش و عشق بی واسطه به خدوند نیست، بلکه عملی کردن برنامه هایی است که توسط دوعنصر عقل و تخیل فراهم آمده است و مخصوص این جهان است (نبویان، ص 39) بنابراین لیبرالیسم برای انسان آرمان و هدف نیز قایل استف اما هیچ گاه این آرمان را فرارتر از حد انسان موجود نمی برد و انسان مطلوب خود را در آسمان نمی نشاند(رحیم پور ازغدی، ص 112)</a:t>
            </a:r>
            <a:endParaRPr lang="fa-IR">
              <a:cs typeface="B Zar" panose="00000400000000000000" pitchFamily="2" charset="-78"/>
            </a:endParaRPr>
          </a:p>
        </p:txBody>
      </p:sp>
    </p:spTree>
    <p:extLst>
      <p:ext uri="{BB962C8B-B14F-4D97-AF65-F5344CB8AC3E}">
        <p14:creationId xmlns:p14="http://schemas.microsoft.com/office/powerpoint/2010/main" val="17192304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بخش تلاش کردیم اصول اعتقادی لیبرالیسم درباره محوریت انسان، آزادی، برابری، دین، سکولاریسم، خانوادهف شناخت و ابزارآن، حکومت، دولت لیبرال، دموکراسی و ویژگی های انسان لیبرال که شامل عقلانیت ، اخلاق لیبرالی، تساهل، فردباوری و هدف زندگی انسان را بررسی نظری کنیم اکنون چگونگی سنجش و اندازه گیری اعتقاد دانشجویان به این باورها را ارائه خواهیم کرد. </a:t>
            </a:r>
            <a:endParaRPr lang="fa-IR">
              <a:cs typeface="B Zar" panose="00000400000000000000" pitchFamily="2" charset="-78"/>
            </a:endParaRPr>
          </a:p>
        </p:txBody>
      </p:sp>
    </p:spTree>
    <p:extLst>
      <p:ext uri="{BB962C8B-B14F-4D97-AF65-F5344CB8AC3E}">
        <p14:creationId xmlns:p14="http://schemas.microsoft.com/office/powerpoint/2010/main" val="1571637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روش تحقیق</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پژوهش از روش پیمایش استفاده شده تا ابعاد مختلف موضوع بررسی شود. جمع آوری اطلاعات و داده ها با شیوه مصاحبه کتبی و با ستفاده از پرسشنامه انجام شده است.</a:t>
            </a:r>
            <a:endParaRPr lang="fa-IR">
              <a:cs typeface="B Zar" panose="00000400000000000000" pitchFamily="2" charset="-78"/>
            </a:endParaRPr>
          </a:p>
        </p:txBody>
      </p:sp>
    </p:spTree>
    <p:extLst>
      <p:ext uri="{BB962C8B-B14F-4D97-AF65-F5344CB8AC3E}">
        <p14:creationId xmlns:p14="http://schemas.microsoft.com/office/powerpoint/2010/main" val="33175680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ابزار سنجش</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بررسی از پرسشنامه به عنوان ابزار سنجش استفادهشد. متناسب با تئوری ها ، متغیرها و معرف های آنها که از نظریات و دیدگاه های مطرح درباره لیبرالیسم گرفته شده بودند و با ر نظر گرفتن شرایط خاص دانشگاه های ما پرسشنامه ای متشکل از تعدادی پرسش و گویه برای جمع آوری داده اهی این پژوهش در نظر گرفته شد. اعتبار و روایی و همچنین سازه شاخص های آنها با بررسی همبستگی دروی و همچنین با استفاده از روش تحلیل عاملی بررسی شده که برای رعایت اختصار فقط اعتبار شاخص لیبرالیسم ارائه خواهد شد. در تمامی مواردی که رابطه شاخص اعتقاد به لیرالیسم و ویژگی های فردی یا پیامدهای آن بررسی شده اند. این نتایج معنی دار بوده و قابلیت تعمیم از جمعیت نمونه به جمعیت تحقیق وجود دارد. </a:t>
            </a:r>
            <a:endParaRPr lang="fa-IR">
              <a:cs typeface="B Zar" panose="00000400000000000000" pitchFamily="2" charset="-78"/>
            </a:endParaRPr>
          </a:p>
        </p:txBody>
      </p:sp>
    </p:spTree>
    <p:extLst>
      <p:ext uri="{BB962C8B-B14F-4D97-AF65-F5344CB8AC3E}">
        <p14:creationId xmlns:p14="http://schemas.microsoft.com/office/powerpoint/2010/main" val="685300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جمعیت تحقیق، جامعه آماری و روش نمونه گیری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جمعیت مورد بررسی، کلیه دانشجویان پنج دانشگاه تهران، شهید بهشتی، شریف، علوم پزشکی شهید بهشتی و هنر است و جمعیت نمونه آن نیز به ازای هر دانشکده این دانشگاهها 30 تا 60 دانشجوست که با روش نمونه گیری اتفاقی نامظن انتخاب شدند. از 1470  دانشجویی که در تحقیق مشارکت داشتند 51/7 درصد از افراد مرد  و 48/3 درصد زن بودند. 23 درصد این دانشجویان در دانشگاه شهید بهشتی، 18/4 درصد زن بودند. 23 درصد این دانشجویان در دانشگاه شهید بهشتی، 18/4 درصد در دانشگاه علوم پزشکی شهید بهشتی، 29/4 ردصد در دانشگاه تهران، 27 درصد  در دانشگاه شریف و 1/5 درصد در دانشگاه هنر  توزیع شده اند. پرسشگران برای انتخاب دانشجویان به آنها مراجعه کرده و پس از چند پرسش که برای رعایت شرایط نمونه –گیری  پرسیده می شد، در صورتی که واجد شرایط  بودند برای تکمیل پرسشنامه توجیه می شدند و با نظارت  پرسشگران ان را تکمیل می کردند.</a:t>
            </a:r>
            <a:endParaRPr lang="fa-IR">
              <a:cs typeface="B Zar" panose="00000400000000000000" pitchFamily="2" charset="-78"/>
            </a:endParaRPr>
          </a:p>
        </p:txBody>
      </p:sp>
    </p:spTree>
    <p:extLst>
      <p:ext uri="{BB962C8B-B14F-4D97-AF65-F5344CB8AC3E}">
        <p14:creationId xmlns:p14="http://schemas.microsoft.com/office/powerpoint/2010/main" val="9311372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روش تجزیه و تحلیل اطلاعات</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انچه در این تحقی آمده بخشی از یک تحقیق وسیع تر درباره توسعه اموزش عالی ایران استف برای رعایت اختصار و متناسب با ظرفیت مقاله در توضیح متغیرهای بررسی شده فقط شاخص اعتقاد به لیرالیسم و اجزای آن تشریح می شود و از توصیف عوامل و پیامدها خودداری و فقط به ذکر روابط انا با شاخص اعتقاد به لیرالیسم بسنده می شود. نکته قابل توجه، دیگران است ه در تحلیل روابط بین متغیرها فقط به تحلیل همبستگی بسنده می شود. نکته قابل توجه دیگر آن است که در تحلیل روبط بین متغیرها فقط به تحلیل همبستگی پرداخته شده و مقاله مدعی وجود رابطه علی بین متغیرها نیست. همچنین اعتبار و روایی تمامی شاخص های مورد استفاده به دقت مورد توجه بوده  و همه انها در حد قابل قبول اماری است. </a:t>
            </a:r>
            <a:endParaRPr lang="fa-IR">
              <a:cs typeface="B Zar" panose="00000400000000000000" pitchFamily="2" charset="-78"/>
            </a:endParaRPr>
          </a:p>
        </p:txBody>
      </p:sp>
    </p:spTree>
    <p:extLst>
      <p:ext uri="{BB962C8B-B14F-4D97-AF65-F5344CB8AC3E}">
        <p14:creationId xmlns:p14="http://schemas.microsoft.com/office/powerpoint/2010/main" val="3544887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600" smtClean="0">
                <a:cs typeface="B Zar" panose="00000400000000000000" pitchFamily="2" charset="-78"/>
              </a:rPr>
              <a:t>روش تحقیق و چگونگی بررسی پذیرش عقاید و باورهای لیبرالیسم</a:t>
            </a:r>
            <a:endParaRPr lang="fa-IR" sz="3600">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در این تحقیق، عناصر عقاید و باورهای لیرالیسم را با پانزده گویه متشکل از جفت صفت های متضاد در سطح سنجش ترتیبی ارزیابی کردیم. محتوی گویه ها به گونه ای تدوین شده بود که یک طرف آن یکی از وجوه اعتقادی لیبرالیسم  وطرف دیگر آن همان عنصر اعتقادی را از دیدگاه می سنحید. برای مثال: </a:t>
            </a:r>
          </a:p>
          <a:p>
            <a:pPr marL="0" indent="0" algn="just">
              <a:buNone/>
            </a:pPr>
            <a:r>
              <a:rPr lang="fa-IR" smtClean="0">
                <a:cs typeface="B Zar" panose="00000400000000000000" pitchFamily="2" charset="-78"/>
              </a:rPr>
              <a:t>انتخاب این شیوه به آن دیل است که پاسخ گو همزمان با هر دو وجه اعتقادی مواجه و ان وجهی ر که بیشتر قبول  دارد انتخاب و شدت آن را نیز تعیین کند. انتاب نمره صفر به معنی پذیرش هر دو جمهل به یک اندازه و یا رد هر دو جمله است و انتخاب نمره 3 در هر طرف به معنی پذیرش قوی جمله همان طرف است. با توجه به مهم ترین ویژگی های اعتقادی لیبرالیسم که در بخش نظری مقاله بیان شد، عقاید، باورها و گویه هایی که انها را می سنجید به این شرح هستند:</a:t>
            </a:r>
            <a:endParaRPr lang="fa-IR">
              <a:cs typeface="B Zar" panose="00000400000000000000" pitchFamily="2" charset="-78"/>
            </a:endParaRPr>
          </a:p>
        </p:txBody>
      </p:sp>
    </p:spTree>
    <p:extLst>
      <p:ext uri="{BB962C8B-B14F-4D97-AF65-F5344CB8AC3E}">
        <p14:creationId xmlns:p14="http://schemas.microsoft.com/office/powerpoint/2010/main" val="27494374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انسان محوری: (سرنوشت هر کسی به دست خودش تعیین می شود، انسان محور و صاحب هستی است) انسان آزاد است که هر طور بخواهد زندگی کند، (همه امکانات دنیا برای این است که انسان استفاده کند و راحت باشد. </a:t>
            </a:r>
          </a:p>
          <a:p>
            <a:pPr algn="just"/>
            <a:r>
              <a:rPr lang="fa-IR" smtClean="0">
                <a:cs typeface="B Zar" panose="00000400000000000000" pitchFamily="2" charset="-78"/>
              </a:rPr>
              <a:t>عقل گرایی: (انسان موجودی معقول و جد از مقدرات الهیاتی است)(عقل انسان برای تشخیص و اداره امور خود کافی است و به وجحی نیاز ندراد </a:t>
            </a:r>
          </a:p>
          <a:p>
            <a:pPr algn="just"/>
            <a:r>
              <a:rPr lang="fa-IR" smtClean="0">
                <a:cs typeface="B Zar" panose="00000400000000000000" pitchFamily="2" charset="-78"/>
              </a:rPr>
              <a:t>اهمیت آزادی: (به کسی رای یم دهم که واقعا بخواهد به مردم آزادی کامل بدهد) (مشکل اصلی مردم کشور ما نداشتن ازادی است)</a:t>
            </a:r>
          </a:p>
          <a:p>
            <a:pPr algn="just"/>
            <a:r>
              <a:rPr lang="fa-IR" smtClean="0">
                <a:cs typeface="B Zar" panose="00000400000000000000" pitchFamily="2" charset="-78"/>
              </a:rPr>
              <a:t>خصوصی بودن دین: (دین و دینداری یک امر کاملا فردی و خصوصی است و باید جامعه را بر مبنای دین اداره کند )(لازم نیست جامعه را بر اساس قوانین دین اداره کند)</a:t>
            </a:r>
          </a:p>
          <a:p>
            <a:pPr algn="just"/>
            <a:endParaRPr lang="fa-IR">
              <a:cs typeface="B Zar" panose="00000400000000000000" pitchFamily="2" charset="-78"/>
            </a:endParaRPr>
          </a:p>
        </p:txBody>
      </p:sp>
    </p:spTree>
    <p:extLst>
      <p:ext uri="{BB962C8B-B14F-4D97-AF65-F5344CB8AC3E}">
        <p14:creationId xmlns:p14="http://schemas.microsoft.com/office/powerpoint/2010/main" val="234584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نتایج نشان می دهد هر چه اعتقاد به لیبرالیسم بیشتر شده است رعایت اخلاق کاری، احساس مسئولیت در کار، هویت ملی، مشروعیت نظام سیاسی، احساس مسئولیت در برابر انقلاب، تعهد اجتماعی، اعتماد اجتماعی و ترجیح هویت اسلامی بر هویت ملی کمتر و فرد گرایی و ترجیح هویت قومی بر هویت ملی بیشتر شده اند.  همچنین هر چه اعتقاد  به لیرالیسم بیشتر شده از موفقیت علمیف کارامدی علمی، جامعه پذیری برای سایر نقش های اجتماعی، خلاقیت توسعه یافتگی انسانی و در نهایت شاخص توسعه علمی دانشجویان کاسته شده است. تمامی نتایج به دست امده  از نمونه از نظر آماری معنی دار هستند و قابلیت تعمیم به جمعیت تحقیق را دارند. </a:t>
            </a:r>
            <a:endParaRPr lang="fa-IR">
              <a:cs typeface="B Zar" panose="00000400000000000000" pitchFamily="2" charset="-78"/>
            </a:endParaRPr>
          </a:p>
        </p:txBody>
      </p:sp>
    </p:spTree>
    <p:extLst>
      <p:ext uri="{BB962C8B-B14F-4D97-AF65-F5344CB8AC3E}">
        <p14:creationId xmlns:p14="http://schemas.microsoft.com/office/powerpoint/2010/main" val="292993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سکولاریسم : (هر اتفاقی در این دنیا می افتد: دلیلیش در همین دنیاست و ربطی به عوامل فوق طبیعی ندارد.)</a:t>
            </a:r>
          </a:p>
          <a:p>
            <a:pPr algn="just"/>
            <a:r>
              <a:rPr lang="fa-IR" smtClean="0">
                <a:cs typeface="B Zar" panose="00000400000000000000" pitchFamily="2" charset="-78"/>
              </a:rPr>
              <a:t>باور به عقلانیت ابزاری(حسابگرانه) : هدف انسان، راحت تر زندگی کردن ست و رفتاری عقلایی است که باعث شود، با کمترین هزینه انسان به این هدف برسد) اگر من نامزد انتخابات باشم و رقیم از راه های نادرست رای جمع کند اگر شکست بخورم من هم مثل او رفتار می کنم.)</a:t>
            </a:r>
          </a:p>
          <a:p>
            <a:pPr algn="just"/>
            <a:r>
              <a:rPr lang="fa-IR" smtClean="0">
                <a:cs typeface="B Zar" panose="00000400000000000000" pitchFamily="2" charset="-78"/>
              </a:rPr>
              <a:t>نظام سیاسی مطلوب: (جمهوری بهترین نوع حکومت است)</a:t>
            </a:r>
          </a:p>
          <a:p>
            <a:pPr algn="just"/>
            <a:r>
              <a:rPr lang="fa-IR" smtClean="0">
                <a:cs typeface="B Zar" panose="00000400000000000000" pitchFamily="2" charset="-78"/>
              </a:rPr>
              <a:t>نظام اقتصادی مطلوب : (نظام اقتصادی مبتنی بر بازار (غرب) بهترین نظام اقتصادی برای اداره کشور است)</a:t>
            </a:r>
            <a:endParaRPr lang="fa-IR">
              <a:cs typeface="B Zar" panose="00000400000000000000" pitchFamily="2" charset="-78"/>
            </a:endParaRPr>
          </a:p>
        </p:txBody>
      </p:sp>
    </p:spTree>
    <p:extLst>
      <p:ext uri="{BB962C8B-B14F-4D97-AF65-F5344CB8AC3E}">
        <p14:creationId xmlns:p14="http://schemas.microsoft.com/office/powerpoint/2010/main" val="10526900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برخی از گویه ه : دارای پاسخ 6 قسمتی و برخی 7 قسمتی بوده و در تشکیل شاخص هر دو نوع جمله حضور داشته اند، برای یکسان سازی از مخرج مشترک آنها ساتفاده کرده ایم از تجمیع این گویه ها شاخص اعتقاد به لیرالیسم به وجود امده است. هر پاسخ گو می توانست در این شاخص حداقل 1/5 و حداکثر 10 نمره از اعتقاد به لیرالیسم کسب کند. </a:t>
            </a:r>
            <a:endParaRPr lang="fa-IR">
              <a:cs typeface="B Zar" panose="00000400000000000000" pitchFamily="2" charset="-78"/>
            </a:endParaRPr>
          </a:p>
        </p:txBody>
      </p:sp>
    </p:spTree>
    <p:extLst>
      <p:ext uri="{BB962C8B-B14F-4D97-AF65-F5344CB8AC3E}">
        <p14:creationId xmlns:p14="http://schemas.microsoft.com/office/powerpoint/2010/main" val="24065530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اعتبار و روایی شاخص اعتقاد به لیرالیسم</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بررسی اعتبار سازه شاخص اعتقاد به لیرالیسم، همبستگی درون اجزا و تحلیل عاملی آنها محاسبه شده سات در مبستگی درونی تمامی گویه ها، بدون این که در جمع وجود داشته باشند با مجموع گویه های دیگر رابطه معنی دار داشتند. به علاوه ضریب آلفای کرونباخ اجزای شاخص 0/87 شده سات که نشان دهنده رابطه بسیار قوی میان اجزا و تناسب انها برای سنجش اعتقاد به لیرالیسم است. در تحلیل عاملی نیز تمامی اجزا در عامل های مورد نظر قرار گرفته و هیچ یک از آنها حذف نمی شده اند . مقدار (</a:t>
            </a:r>
            <a:r>
              <a:rPr lang="en-US" smtClean="0">
                <a:cs typeface="B Zar" panose="00000400000000000000" pitchFamily="2" charset="-78"/>
              </a:rPr>
              <a:t>RMO=0/837</a:t>
            </a:r>
            <a:r>
              <a:rPr lang="fa-IR" smtClean="0">
                <a:cs typeface="B Zar" panose="00000400000000000000" pitchFamily="2" charset="-78"/>
              </a:rPr>
              <a:t>) است (جدول 1)</a:t>
            </a:r>
          </a:p>
          <a:p>
            <a:pPr algn="just"/>
            <a:endParaRPr lang="fa-IR">
              <a:cs typeface="B Zar" panose="00000400000000000000" pitchFamily="2" charset="-78"/>
            </a:endParaRPr>
          </a:p>
        </p:txBody>
      </p:sp>
    </p:spTree>
    <p:extLst>
      <p:ext uri="{BB962C8B-B14F-4D97-AF65-F5344CB8AC3E}">
        <p14:creationId xmlns:p14="http://schemas.microsoft.com/office/powerpoint/2010/main" val="16028871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علل و پیامدهای اعتقاد به لیبرالیسم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 که اشاره شد در این تحقیق علاوه بر سنجش میزان اعتقاد به لیبرالیسم برخی عقل و پیامدهای ان نیز بررسی شده است. رابطه میزان اعتقاد به لیبرالیسم با رعایت اخلاق کاری، احساس مسئولیت در کار، تعهد اجتماعی ف فردگرایی، فایده گرایی، خودی بودن گروه مرجع، مشرویعت نظام سیاسی، احساس مسئولیت در برار انقلاب، اهمیت هویت ایرانی و اسلامی و توسعه یافتگی علمی دانشوین تحلی همبستگی شده، به این معنی که تغییرات اعتقاد به لیرالیسم با چگونگی تغییرات اعتقادی و رفتاری و  همچنین ویژگی های فردی پاسخ گویان نیز بررسی شده است</a:t>
            </a:r>
            <a:endParaRPr lang="fa-IR">
              <a:cs typeface="B Zar" panose="00000400000000000000" pitchFamily="2" charset="-78"/>
            </a:endParaRPr>
          </a:p>
        </p:txBody>
      </p:sp>
    </p:spTree>
    <p:extLst>
      <p:ext uri="{BB962C8B-B14F-4D97-AF65-F5344CB8AC3E}">
        <p14:creationId xmlns:p14="http://schemas.microsoft.com/office/powerpoint/2010/main" val="1302419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مدل (1</a:t>
            </a:r>
            <a:r>
              <a:rPr lang="fa-IR" smtClean="0">
                <a:cs typeface="B Zar" panose="00000400000000000000" pitchFamily="2" charset="-78"/>
              </a:rPr>
              <a:t>) معرف های لیبرالیسم، علل و پیامدهای بررسی شده در این تحقیق را نشان می دهد. </a:t>
            </a:r>
            <a:endParaRPr lang="fa-IR">
              <a:cs typeface="B Zar" panose="00000400000000000000" pitchFamily="2" charset="-78"/>
            </a:endParaRPr>
          </a:p>
        </p:txBody>
      </p:sp>
      <p:sp>
        <p:nvSpPr>
          <p:cNvPr id="5" name="Content Placeholder 4"/>
          <p:cNvSpPr>
            <a:spLocks noGrp="1"/>
          </p:cNvSpPr>
          <p:nvPr>
            <p:ph idx="1"/>
          </p:nvPr>
        </p:nvSpPr>
        <p:spPr/>
        <p:txBody>
          <a:bodyPr/>
          <a:lstStyle/>
          <a:p>
            <a:endParaRPr lang="fa-IR"/>
          </a:p>
        </p:txBody>
      </p:sp>
    </p:spTree>
    <p:extLst>
      <p:ext uri="{BB962C8B-B14F-4D97-AF65-F5344CB8AC3E}">
        <p14:creationId xmlns:p14="http://schemas.microsoft.com/office/powerpoint/2010/main" val="31808993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1" y="765282"/>
            <a:ext cx="10161896" cy="5600494"/>
          </a:xfrm>
          <a:prstGeom prst="rect">
            <a:avLst/>
          </a:prstGeom>
        </p:spPr>
      </p:pic>
    </p:spTree>
    <p:extLst>
      <p:ext uri="{BB962C8B-B14F-4D97-AF65-F5344CB8AC3E}">
        <p14:creationId xmlns:p14="http://schemas.microsoft.com/office/powerpoint/2010/main" val="9919182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82003" y="1027906"/>
            <a:ext cx="8229600" cy="5249008"/>
          </a:xfrm>
          <a:prstGeom prst="rect">
            <a:avLst/>
          </a:prstGeom>
        </p:spPr>
      </p:pic>
    </p:spTree>
    <p:extLst>
      <p:ext uri="{BB962C8B-B14F-4D97-AF65-F5344CB8AC3E}">
        <p14:creationId xmlns:p14="http://schemas.microsoft.com/office/powerpoint/2010/main" val="37399342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نتایج و یافته های تحقیق</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پذیرش به اعتقاد لیبرالیسم: اشاره کردیم که در این تحقیق که خود بخشی از یک تحقیق نسبتا جامع درباره دانشگاه های ایران است میزان اعتقاد به لیبرالیسم بررسی شده است، در این بخش به بیان نتایج این بررسی می پردازیم:</a:t>
            </a:r>
            <a:endParaRPr lang="fa-IR">
              <a:cs typeface="B Zar" panose="00000400000000000000" pitchFamily="2" charset="-78"/>
            </a:endParaRPr>
          </a:p>
        </p:txBody>
      </p:sp>
    </p:spTree>
    <p:extLst>
      <p:ext uri="{BB962C8B-B14F-4D97-AF65-F5344CB8AC3E}">
        <p14:creationId xmlns:p14="http://schemas.microsoft.com/office/powerpoint/2010/main" val="41092632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انسان محوری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ابعاد مهم لیرالیسم انسان محوری است که با چهارگویه زیر سنجیده شده است. متن کامل گویه های متضاد  که مبتنی بر عقاید لیبرال که بعضا در مقابل عقاید اسلامی هستند و همچنین میزان و شدت پذیرش آنها در جدول (2) امده است. </a:t>
            </a:r>
            <a:endParaRPr lang="fa-IR">
              <a:cs typeface="B Zar" panose="00000400000000000000" pitchFamily="2" charset="-78"/>
            </a:endParaRPr>
          </a:p>
        </p:txBody>
      </p:sp>
    </p:spTree>
    <p:extLst>
      <p:ext uri="{BB962C8B-B14F-4D97-AF65-F5344CB8AC3E}">
        <p14:creationId xmlns:p14="http://schemas.microsoft.com/office/powerpoint/2010/main" val="29087900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انسان محور و صاحب هستی و نه مخلوق خداوند: اعتقاد به انسان محور بودن هسستی در 8/6 درصد از پاسخ گویان خیلی خیلی زاد، 5/1 درصد خیلی زیاد، 4/7 درصد زیاد، 15/4 درصد متوسط، 7/5 درصد کمف 13/8 درصد خیلی کم و 49/4 درصد خیلی خیلی کم است. به طور متوسط میزان این اعتقاد بین دانشجویان 2/7 از 7 است که بین خیلی کم تا کم قرار می گیرد (جدول 2)</a:t>
            </a:r>
            <a:endParaRPr lang="fa-IR">
              <a:cs typeface="B Zar" panose="00000400000000000000" pitchFamily="2" charset="-78"/>
            </a:endParaRPr>
          </a:p>
        </p:txBody>
      </p:sp>
    </p:spTree>
    <p:extLst>
      <p:ext uri="{BB962C8B-B14F-4D97-AF65-F5344CB8AC3E}">
        <p14:creationId xmlns:p14="http://schemas.microsoft.com/office/powerpoint/2010/main" val="396366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واژگان کلیدی: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لیبرالیسم، دانشگاه، اخلاق کاری، احساس مسئولیت، هویت ملی، مشروعیت نظام سیاسی، احساس مسئولیت در برابر انقلاب، تعهد اجتماعی، اعتماد اجتماعی، ترجیح هویت اسلامی بر هویت ملی، فردگرایی، فایده گرایی و ترجیح هویت قومی بر هویت ملی. </a:t>
            </a:r>
            <a:endParaRPr lang="fa-IR">
              <a:cs typeface="B Zar" panose="00000400000000000000" pitchFamily="2" charset="-78"/>
            </a:endParaRPr>
          </a:p>
        </p:txBody>
      </p:sp>
    </p:spTree>
    <p:extLst>
      <p:ext uri="{BB962C8B-B14F-4D97-AF65-F5344CB8AC3E}">
        <p14:creationId xmlns:p14="http://schemas.microsoft.com/office/powerpoint/2010/main" val="31804767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تعیین سرنوشت توسط خود افراد در مقابل تعیین سرنوشت افراد توسط خداوند : 36/1 درصد پاسخ گویان به میزان خیلی زیاد، 14/9 درصد خیلی زیاد، 8 درصد متوسط، 4/7 درصد کم، 5/4 درصد خیلی کم و 10/1 درصد خیلی خیلی کم بر این باور هستند که سرنوشت انسان به دست خودش تعیین می شود. به طور متوسط میزان اعتقاد به این باور 5 از 7 است، یعنی افراد بین زیاد تا خیلی زیاد معتقدند که انسان سرنوشت خودش را تعیین می کند و نه خداوند (جدول 2)</a:t>
            </a:r>
            <a:endParaRPr lang="fa-IR">
              <a:cs typeface="B Zar" panose="00000400000000000000" pitchFamily="2" charset="-78"/>
            </a:endParaRPr>
          </a:p>
        </p:txBody>
      </p:sp>
    </p:spTree>
    <p:extLst>
      <p:ext uri="{BB962C8B-B14F-4D97-AF65-F5344CB8AC3E}">
        <p14:creationId xmlns:p14="http://schemas.microsoft.com/office/powerpoint/2010/main" val="30776680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آزادی انسان در شیوه زندگی مطابق میل خود و نه مطابق دستورات دین20/2 درصد از پاسخ گویان خیلی خیلی زیاد، 10 درصد خیلی زیاد، 8/2 درصد زیاد، 14/9  درصد متوسط، 10/3 کم، 12/4 درصد خیلی کم و 24/1 درصد خیلی خیلی کم است. به طور متوسط میزان اعتقاد به آزادی انسان در زندگی مطابق میل خود 3/81 درصد از 7 است که بین کم تا متوسط قرار می گیرد (جدول 2)</a:t>
            </a:r>
            <a:endParaRPr lang="fa-IR">
              <a:cs typeface="B Zar" panose="00000400000000000000" pitchFamily="2" charset="-78"/>
            </a:endParaRPr>
          </a:p>
        </p:txBody>
      </p:sp>
    </p:spTree>
    <p:extLst>
      <p:ext uri="{BB962C8B-B14F-4D97-AF65-F5344CB8AC3E}">
        <p14:creationId xmlns:p14="http://schemas.microsoft.com/office/powerpoint/2010/main" val="38823376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265528" y="812943"/>
            <a:ext cx="7806520" cy="5364020"/>
          </a:xfrm>
          <a:prstGeom prst="rect">
            <a:avLst/>
          </a:prstGeom>
        </p:spPr>
      </p:pic>
    </p:spTree>
    <p:extLst>
      <p:ext uri="{BB962C8B-B14F-4D97-AF65-F5344CB8AC3E}">
        <p14:creationId xmlns:p14="http://schemas.microsoft.com/office/powerpoint/2010/main" val="29377357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امکانات دنیا برای راحتی انسان نه برای بندگی خداوند : در مجموع 16.4 درصد  افراد به میزان خیلی زیاد، 9/7 درصد خیلی زیاد، 6/8 درصد زیاد، 20/3 درصد متوسط، 8/5 درصد کم، 12/5 درصد خیلی کم و 25/8 درصد خیلی خیلی کم بر این باور هستند که همه امکانات در این دنیا برای راحتی انسان است به طور متوسط میزان اعتقاد  به این باور 3/64 از 7 است. یعنی افراد بین کم تا متوسط به این عقیده هستند که همه امکانات در دنیا برای راحتی انسان است (جدول 4)</a:t>
            </a:r>
            <a:endParaRPr lang="fa-IR">
              <a:cs typeface="B Zar" panose="00000400000000000000" pitchFamily="2" charset="-78"/>
            </a:endParaRPr>
          </a:p>
        </p:txBody>
      </p:sp>
    </p:spTree>
    <p:extLst>
      <p:ext uri="{BB962C8B-B14F-4D97-AF65-F5344CB8AC3E}">
        <p14:creationId xmlns:p14="http://schemas.microsoft.com/office/powerpoint/2010/main" val="14547103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عقل گرایی: بعد دیگر لیبرالیسم تاکید بر توان عقلانی انسان (تاکید بیش از حد بر عقل و کافی و معتبر دانستن ان برای شناخت انسان و تمامی پدیده های دیگپر مرتبط با (و) و عدم نیاز آن به شناخت مبتنی بر وحی است که با دو گویه بررسی شده است:</a:t>
            </a:r>
          </a:p>
          <a:p>
            <a:pPr algn="just"/>
            <a:r>
              <a:rPr lang="fa-IR" smtClean="0">
                <a:cs typeface="B Zar" panose="00000400000000000000" pitchFamily="2" charset="-78"/>
              </a:rPr>
              <a:t>کفایت عقل و پذیرش مقدرات الهی: در مجموع 20/2 درصد افراد خیلی خیلی زیاد، 10 درصد خیلی زیاد، 8/2 درصد زیاد، 14/9 درصد متوسط، 10/3 درصد کم، 12/4 درصد خیلی کم و 24/1 درصد خیلی خیلی کم انسان را موجود معقول و جدا از مقدرات الهی می دانند به طور متوسط میزان اعتقاد به این باور 2/83 از 7 است که بین کم تا متوسط قرار می گیرد. (جدول 2)</a:t>
            </a:r>
            <a:endParaRPr lang="fa-IR">
              <a:cs typeface="B Zar" panose="00000400000000000000" pitchFamily="2" charset="-78"/>
            </a:endParaRPr>
          </a:p>
        </p:txBody>
      </p:sp>
    </p:spTree>
    <p:extLst>
      <p:ext uri="{BB962C8B-B14F-4D97-AF65-F5344CB8AC3E}">
        <p14:creationId xmlns:p14="http://schemas.microsoft.com/office/powerpoint/2010/main" val="26260760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کفایت عقل و عدم نیاز به وحی: میزان موافقت با کفایت عقل برای تشخیص امور و عدم نیاز به برخی نزد 10/6 درصد از پاسخ گویان خیلی خیلی زیاد، 6/3 درصد خیلی زیاد، 5/2 درصد زیاد ، 19/8 درصد متوسط، 10/8 درصد کم، 16/1 ردصد خیلی کم و 30/6 ردصد خیلی کم است، به طور متوسط میزان موافقت با این اعتقاد 2/13 درصد است که بین کم تا متوسط می باشد (جدول 2)</a:t>
            </a:r>
            <a:endParaRPr lang="fa-IR">
              <a:cs typeface="B Zar" panose="00000400000000000000" pitchFamily="2" charset="-78"/>
            </a:endParaRPr>
          </a:p>
        </p:txBody>
      </p:sp>
    </p:spTree>
    <p:extLst>
      <p:ext uri="{BB962C8B-B14F-4D97-AF65-F5344CB8AC3E}">
        <p14:creationId xmlns:p14="http://schemas.microsoft.com/office/powerpoint/2010/main" val="70344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اهمیت آزادی: ارزشمندی و اهمیت آزادی از اصلی ترین و مهم ترین ویژگی های اعتقادی لیبرالیسم است. این باور با یک جفت صفت های متضاد و یک گویه سنجیده شده است. </a:t>
            </a:r>
            <a:endParaRPr lang="fa-IR">
              <a:cs typeface="B Zar" panose="00000400000000000000" pitchFamily="2" charset="-78"/>
            </a:endParaRPr>
          </a:p>
        </p:txBody>
      </p:sp>
    </p:spTree>
    <p:extLst>
      <p:ext uri="{BB962C8B-B14F-4D97-AF65-F5344CB8AC3E}">
        <p14:creationId xmlns:p14="http://schemas.microsoft.com/office/powerpoint/2010/main" val="28109887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اهمیت آزادی (1): 20/4 درصد افراد خیلی خیلی زیاد، 10 درصد خیلی زیاد، 7/5 درصد زیاد، 16/8 درصد  متوسط، 8/7 درصد کم، 11/3 درصد خیلی کم و 24/2 درصد خیلی خیلی کم معتقد هستند که مشکل اصلی کشور نبود آزادی است. به طور متوسط میزان اعتقاد به نبودن ازادی به عنوان مهم- ترین مشکل کشور ما 3/85 از 7 است یعنی با میزان کم تا متوسطف پاس گویان  نبود آزادی را مشکل اصلی مردم کشور می دانند (جدول 2)</a:t>
            </a:r>
            <a:endParaRPr lang="fa-IR">
              <a:cs typeface="B Zar" panose="00000400000000000000" pitchFamily="2" charset="-78"/>
            </a:endParaRPr>
          </a:p>
        </p:txBody>
      </p:sp>
    </p:spTree>
    <p:extLst>
      <p:ext uri="{BB962C8B-B14F-4D97-AF65-F5344CB8AC3E}">
        <p14:creationId xmlns:p14="http://schemas.microsoft.com/office/powerpoint/2010/main" val="12594914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اهمیت آزادی (2)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اهمیت آزادی به  عنوان یک ضابطه برای انتخاب مسئولان کشور، به ویژه رییس جمهور معرف مناسبی است که اهمیت آزادی را برای افراد نشان می دهد. پاسخ گویان موافقت خود را با گویه «به کسی رای م دهم که واقعا بخواهد به مردم آزادی کامل بدهد» را بر روی یک پیوستار 6 قسمتی بیان کردند. 33/7 درصد پاسخ گویان با این گویه خیلی خیلی زیاد، 19/2 درصد خیلی زیاد، 22/1 درصد کم، 4/6 درصد خیلی کم موافق بوده اند و 5/1 درصد  اصلا مافق نبوده اند. به طور متوسط موافقت با این گویه 4/46 از 6 است که بین زیاد تا خیلی زیاد قرار می گیرد (جدول 2)</a:t>
            </a:r>
            <a:endParaRPr lang="fa-IR">
              <a:cs typeface="B Zar" panose="00000400000000000000" pitchFamily="2" charset="-78"/>
            </a:endParaRPr>
          </a:p>
        </p:txBody>
      </p:sp>
    </p:spTree>
    <p:extLst>
      <p:ext uri="{BB962C8B-B14F-4D97-AF65-F5344CB8AC3E}">
        <p14:creationId xmlns:p14="http://schemas.microsoft.com/office/powerpoint/2010/main" val="25098120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تاکید بر نظام سیاسی مبتنی بر جمهوری اسلامی: ترجیح حکومت جمهوری در مقایسه با جمهوری اسلامی برای 28/1 درصد از پاسخ گویان خیلی خیلی زیاد، 10/4 ردصد خیلی زیاد، 6/6 درصد زیاد، 24 درصد متوسط، 4/7 درصد کم، 7/9 درصد خیلی کم و 18/4 درصد خیلی خیلی کم است. به طور متوسط میزان ترجیح حکومت جمهوری در مقایسه با جمهوری اسلامی 4/36 از 7 است که بین متوسط تا زیاد قرار می گیرد(جدول 2)</a:t>
            </a:r>
            <a:endParaRPr lang="fa-IR">
              <a:cs typeface="B Zar" panose="00000400000000000000" pitchFamily="2" charset="-78"/>
            </a:endParaRPr>
          </a:p>
        </p:txBody>
      </p:sp>
    </p:spTree>
    <p:extLst>
      <p:ext uri="{BB962C8B-B14F-4D97-AF65-F5344CB8AC3E}">
        <p14:creationId xmlns:p14="http://schemas.microsoft.com/office/powerpoint/2010/main" val="164761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مقدمه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تمدن غرب از یک تحول معرفتی، در واکنش به شرایط تاریخی و اجتماعی خاص قرون وسطی آغاز و در دوره رنسانس به شکوفایی خود رسید (</a:t>
            </a:r>
            <a:r>
              <a:rPr lang="en-US" smtClean="0">
                <a:cs typeface="B Zar" panose="00000400000000000000" pitchFamily="2" charset="-78"/>
              </a:rPr>
              <a:t>Wolfre, P 254</a:t>
            </a:r>
            <a:r>
              <a:rPr lang="fa-IR" smtClean="0">
                <a:cs typeface="B Zar" panose="00000400000000000000" pitchFamily="2" charset="-78"/>
              </a:rPr>
              <a:t>) و حیات پر رونق خود را تداوم بخشیدی و اکنون در عین سیطره جهانی با چالش های اساسی رو به روست. این تحول در فکر و اندیشه، دارای دو رکن اساسی مرتبط و مبتنی بر هم است:</a:t>
            </a:r>
            <a:endParaRPr lang="fa-IR">
              <a:cs typeface="B Zar" panose="00000400000000000000" pitchFamily="2" charset="-78"/>
            </a:endParaRPr>
          </a:p>
        </p:txBody>
      </p:sp>
    </p:spTree>
    <p:extLst>
      <p:ext uri="{BB962C8B-B14F-4D97-AF65-F5344CB8AC3E}">
        <p14:creationId xmlns:p14="http://schemas.microsoft.com/office/powerpoint/2010/main" val="35077796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ترجیح نظام اقتصادی مبتنی بر بازار (غرب) در مقابل نظام اقتصادی سیاسی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ترجیح اداره نظام اقتصادی و اساس بازار (مانند غرب) در مقایسه با نظام اقتصادی اسلامی برای 16/8 درصد از پاسخ گویان خیلی خیلی زیاد، 10 درصد خیلی زیاد،  6/7 درصد زیاد، 27/5 درصد متوسط، 7/9 درصد  کم، 9/2 درصد خیلی کم و 21/8 درصد خیلی خیلی کم است. </a:t>
            </a:r>
            <a:endParaRPr lang="fa-IR">
              <a:cs typeface="B Zar" panose="00000400000000000000" pitchFamily="2" charset="-78"/>
            </a:endParaRPr>
          </a:p>
        </p:txBody>
      </p:sp>
    </p:spTree>
    <p:extLst>
      <p:ext uri="{BB962C8B-B14F-4D97-AF65-F5344CB8AC3E}">
        <p14:creationId xmlns:p14="http://schemas.microsoft.com/office/powerpoint/2010/main" val="12932817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متوسط میزان موافقت با نظام اقتصادی مبتنی بر بازار (مثل غرب) در مقایسه با نظام اقتصادی اسلامی 3/85 از 7 است. یعنی میزان ترجیح نظام اقتصادی مبتنی بر بازار (مثل غرب) بین کم تا متوسط بوده است. (جدول 2)</a:t>
            </a:r>
            <a:endParaRPr lang="fa-IR">
              <a:cs typeface="B Zar" panose="00000400000000000000" pitchFamily="2" charset="-78"/>
            </a:endParaRPr>
          </a:p>
        </p:txBody>
      </p:sp>
    </p:spTree>
    <p:extLst>
      <p:ext uri="{BB962C8B-B14F-4D97-AF65-F5344CB8AC3E}">
        <p14:creationId xmlns:p14="http://schemas.microsoft.com/office/powerpoint/2010/main" val="36700129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خصوصی بودن بدن: خصوصی بودن دین از دیگر ابعاد مهم اعتقاد به لیبرالیسم است که به دو گویه سنجیده شده است. </a:t>
            </a:r>
          </a:p>
          <a:p>
            <a:pPr algn="just"/>
            <a:r>
              <a:rPr lang="fa-IR" smtClean="0">
                <a:cs typeface="B Zar" panose="00000400000000000000" pitchFamily="2" charset="-78"/>
              </a:rPr>
              <a:t>اولین گویه عبارت است از: لازم نیست جامعه را بر اساس قوانین دین اشاره کند. در مجموع میزان 24/3 درصد افراد خیلی خیلی زیاد، 9/8 درصد خیلی زیادف 8/1 درصد زیاد، 15/9 درصد متوسط، 7/4 درصد کم ، 7/3 درصد خیلی کم و 26/2 درصد خیلی خیلی کم، اعتقاد به میزانئ اعتقاد به عدم لزوم اداره جامعه بر اساس قوانین دین دارند. به طور متوسط میزان این اعتقاد 3/98 است. یعنی میزان اعتقاد به عدم لزوم اداره جامعه بر اساس قوانین دین کم تا متوسط بوده است.</a:t>
            </a:r>
          </a:p>
          <a:p>
            <a:pPr algn="just"/>
            <a:endParaRPr lang="fa-IR">
              <a:cs typeface="B Zar" panose="00000400000000000000" pitchFamily="2" charset="-78"/>
            </a:endParaRPr>
          </a:p>
        </p:txBody>
      </p:sp>
    </p:spTree>
    <p:extLst>
      <p:ext uri="{BB962C8B-B14F-4D97-AF65-F5344CB8AC3E}">
        <p14:creationId xmlns:p14="http://schemas.microsoft.com/office/powerpoint/2010/main" val="5754000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خصوصی بودن  دین (3) اعتقاد به خصوصی یا فردی بودن دین و عدم اداره جامه بر مبنای دین از دیگر ابعاد مهم لیبرالیسم است که این گونه پرسیده شده است : «دین و دینداری یک امر کاملا فردی و خصوصی است و نباید جامعه را بر مبنای دین اداره کنند» میزان اعتقاد به خصوصی بودن یدن بین پاسخ گویان این گونه است 31/5 درصد خیلی خیلی زیاد، 11/3 درصد خیلی زیاد، 16/8 درصد کم، 9/2 درصد خیلی کم بوده است و 17/4 درصد اصلا به خصوصی بودن دین اعتقاد نداشته اند. به طور متوسط میزان اعتقاد به خصوصی  بودن دین 3/86 از 6 است و بین کم تا زیاد قرار می گیرد (جدول 3)</a:t>
            </a:r>
            <a:endParaRPr lang="fa-IR">
              <a:cs typeface="B Zar" panose="00000400000000000000" pitchFamily="2" charset="-78"/>
            </a:endParaRPr>
          </a:p>
        </p:txBody>
      </p:sp>
    </p:spTree>
    <p:extLst>
      <p:ext uri="{BB962C8B-B14F-4D97-AF65-F5344CB8AC3E}">
        <p14:creationId xmlns:p14="http://schemas.microsoft.com/office/powerpoint/2010/main" val="29220707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647928" y="1269242"/>
            <a:ext cx="8896143" cy="4477686"/>
          </a:xfrm>
          <a:prstGeom prst="rect">
            <a:avLst/>
          </a:prstGeom>
        </p:spPr>
      </p:pic>
    </p:spTree>
    <p:extLst>
      <p:ext uri="{BB962C8B-B14F-4D97-AF65-F5344CB8AC3E}">
        <p14:creationId xmlns:p14="http://schemas.microsoft.com/office/powerpoint/2010/main" val="41299656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سکولاریسم: سکواریسم نیز از ابعاد زیر بنایی لیبرالیسم است که این گونه سنجیده شده است: «هر اتفاقی در این دنیا می افتد دلیلش در همین دنیاست و ربطی به عوامل فوق طبیعی ندارد» در مجموع میزان اعتقاد به سکولاریسم 12/2 درصد خیلی خیلی زیاد، 14 درصد زیاد، 22/4 درصد کم، 14/8 خیلی کم است و 25/8 درصد اصلابه سکولاریسم اعتقاد  نداشته اند، به طور متوسط میزان اعتقاد به سکولاریسم 3/05 است که بین کم تا زیاد قرار می گیرد (جدول 3)</a:t>
            </a:r>
            <a:endParaRPr lang="fa-IR">
              <a:cs typeface="B Zar" panose="00000400000000000000" pitchFamily="2" charset="-78"/>
            </a:endParaRPr>
          </a:p>
        </p:txBody>
      </p:sp>
    </p:spTree>
    <p:extLst>
      <p:ext uri="{BB962C8B-B14F-4D97-AF65-F5344CB8AC3E}">
        <p14:creationId xmlns:p14="http://schemas.microsoft.com/office/powerpoint/2010/main" val="37561551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عقلانیت در رفتار: یکی دیگر از ابعاد لیبرالیسم عقلانیت در رفتار یا رفتار حسابگرانه  است و مناسب ترین معرف های آن دستیابی به رفاه و راحتی به عنوان هدف زندگی  انسان با کمترین هزینه و دستیابی به اهداف با هر سیله ممکن یا توجیه شدن وسیله یا هدف است ه با دو گویه ذیل سنجیده شده است:</a:t>
            </a:r>
            <a:endParaRPr lang="fa-IR">
              <a:cs typeface="B Zar" panose="00000400000000000000" pitchFamily="2" charset="-78"/>
            </a:endParaRPr>
          </a:p>
        </p:txBody>
      </p:sp>
    </p:spTree>
    <p:extLst>
      <p:ext uri="{BB962C8B-B14F-4D97-AF65-F5344CB8AC3E}">
        <p14:creationId xmlns:p14="http://schemas.microsoft.com/office/powerpoint/2010/main" val="36520222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زندگی انسان رسیدن به راحتی با کمترین هزینه با گویه «هدف انسان، راحت تر زندگی کردن است و رفتاری عقلانی است که باعث شودف با کمترین هزینه انسان به این هدفش برسد» سنجده شده و در مجموع 15/8 درصد پاسخ گویان خیلی خیلی زیاد، 18/8 ردصد خیلی زیاد، 28/3 درصد زیاد، 20/2 درصد کم، 7/6 ردصد خیلی کم با این گویه موافق بوده اند و 9/4 درصد  اصلا با این گویه موافق نبوده اند. به طور متوسط  میزان این اعتقاد 3/87 از 6 است که بین کم تا زیاد قرار می گیرد. (جدول 3)</a:t>
            </a:r>
            <a:endParaRPr lang="fa-IR">
              <a:cs typeface="B Zar" panose="00000400000000000000" pitchFamily="2" charset="-78"/>
            </a:endParaRPr>
          </a:p>
        </p:txBody>
      </p:sp>
    </p:spTree>
    <p:extLst>
      <p:ext uri="{BB962C8B-B14F-4D97-AF65-F5344CB8AC3E}">
        <p14:creationId xmlns:p14="http://schemas.microsoft.com/office/powerpoint/2010/main" val="14376600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توجیه وسیله با هدف: رسیدن به هدف از هر راه ممکن و با استفاده از هر وسیله و شیوه ای حتی روش های نادرست که به دلایلی توجیه شوند را می توان نهایت حسابگری دانست به این منظورف میزان موافقت پاسخ گویان با گویه «اگر من نامزد انتخابات باشم و رقیبم از راه های نادرست  رای جمع کندف حتی اگر شکست بخورم من مثل او رفتار می کنم» را جویا شده ایم  و نتایج آن نشان می دهد که در بین 5/9 درصد پاسخ گویان خیلی خیلی زیاد، 3/6 درصد  خیلی زیاد، 7/8 درصد زیاد، 17/6 درصد کم، 24/8 درصد خیلی کم با این گویه موافق و 41 درصد اصلا موافق نبوده اند، متوسط آنیز نیز 2/77 از 6 است که به معنی خیلی کم تا کم بوده است (جدول 3) </a:t>
            </a:r>
            <a:endParaRPr lang="fa-IR">
              <a:cs typeface="B Zar" panose="00000400000000000000" pitchFamily="2" charset="-78"/>
            </a:endParaRPr>
          </a:p>
        </p:txBody>
      </p:sp>
    </p:spTree>
    <p:extLst>
      <p:ext uri="{BB962C8B-B14F-4D97-AF65-F5344CB8AC3E}">
        <p14:creationId xmlns:p14="http://schemas.microsoft.com/office/powerpoint/2010/main" val="21815977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شاخص اعتقاد لیبرایسم : از ترکیب گویه های فوق شاخص اعتقاد به لیبرالیسم به دست امده است. میزان پذیرش اعتقادات لیبرالیسم در بین 5/9 درصد دانشجویان خیلی خیلی زیاد، 15/5 درصد خیلی زیاد، 25/4  درصد زیاد، 22/1 درصد کم، 20/9 درصد خیلی کم می باشد، 10/2 درصد پاسخ گویان اصلا لیبرالیسم اعتقاد نداشته اند. به طور متوسط اعتقاد به لیبرالیسم در بین دانشجویان 3/22 از 6 بوده که در حد کم تا خیلی کم می باشد (جدول 3)</a:t>
            </a:r>
            <a:endParaRPr lang="fa-IR">
              <a:cs typeface="B Zar" panose="00000400000000000000" pitchFamily="2" charset="-78"/>
            </a:endParaRPr>
          </a:p>
        </p:txBody>
      </p:sp>
    </p:spTree>
    <p:extLst>
      <p:ext uri="{BB962C8B-B14F-4D97-AF65-F5344CB8AC3E}">
        <p14:creationId xmlns:p14="http://schemas.microsoft.com/office/powerpoint/2010/main" val="327858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سکولاریسم به معنی دنیای نمودن امور و حذف  و انکار عوامل فوق طبیعی موثر و حیات انسان و محیط طبیعی او</a:t>
            </a:r>
          </a:p>
          <a:p>
            <a:pPr algn="just"/>
            <a:r>
              <a:rPr lang="fa-IR" smtClean="0">
                <a:cs typeface="B Zar" panose="00000400000000000000" pitchFamily="2" charset="-78"/>
              </a:rPr>
              <a:t>2- اومانیسم انسان محوری و جایگزین اسنان به جای خدا به معنی آنکه انسان اشرف موجودات (نه مخلوقات) و صاحب و مالک هستی، با خصوصیات و توانایی های خاص. </a:t>
            </a:r>
          </a:p>
          <a:p>
            <a:pPr algn="just"/>
            <a:endParaRPr lang="fa-IR">
              <a:cs typeface="B Zar" panose="00000400000000000000" pitchFamily="2" charset="-78"/>
            </a:endParaRPr>
          </a:p>
        </p:txBody>
      </p:sp>
    </p:spTree>
    <p:extLst>
      <p:ext uri="{BB962C8B-B14F-4D97-AF65-F5344CB8AC3E}">
        <p14:creationId xmlns:p14="http://schemas.microsoft.com/office/powerpoint/2010/main" val="30413489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اندازه و نوع تغییر افکار و رفتار در دانشگاه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اعتقادات وارد به یافته های این مقاله آن است که هر چند عقاید لیبرالیسم در حد کم تا زیاد و یا متوسط 3/32 در بین دانشجویان وجود دارد ولی به معنی ایجاد آن توسط دانشگاه نیست و می توان منشا پیدایشی، غیر ز دانشگاه ها داشته باشد. لازم است یادآوری شویم که اولا مقاله مدعی آن نیست که عقاید لیبرالیسم توسط دانشگاه به وجود امده بلکه وجود عقاید لیبرا بین دانشجویان رابطه دارد. در این بخش نتیجه بررسی اندازه و نوع تغییر فکری و رفتاری دانشجویان و رابطه آن با اعتقاد به عقاید لیبرال ارائه می شود. </a:t>
            </a:r>
            <a:endParaRPr lang="fa-IR">
              <a:cs typeface="B Zar" panose="00000400000000000000" pitchFamily="2" charset="-78"/>
            </a:endParaRPr>
          </a:p>
        </p:txBody>
      </p:sp>
    </p:spTree>
    <p:extLst>
      <p:ext uri="{BB962C8B-B14F-4D97-AF65-F5344CB8AC3E}">
        <p14:creationId xmlns:p14="http://schemas.microsoft.com/office/powerpoint/2010/main" val="42744917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پاسخ گویان پرسیده شد: «یکی از تاثیرات دانشگاه آمدن این است که ممککن است افکار و رفتار انسان تغییر کند و افکار و یا رتافر جدیدی  را بپذیرد. به نظر خودتان بعد از آمدن به دانشگاه چقدر در فکر و رفتار شما تغییر ایجاد شده است؟</a:t>
            </a:r>
            <a:endParaRPr lang="fa-IR">
              <a:cs typeface="B Zar" panose="00000400000000000000" pitchFamily="2" charset="-78"/>
            </a:endParaRPr>
          </a:p>
        </p:txBody>
      </p:sp>
    </p:spTree>
    <p:extLst>
      <p:ext uri="{BB962C8B-B14F-4D97-AF65-F5344CB8AC3E}">
        <p14:creationId xmlns:p14="http://schemas.microsoft.com/office/powerpoint/2010/main" val="36194904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«میزان تغییر افکار و رفتار 12/5 درصد پاسخ گویان خیلی خیلی زیاد، 26/3 درصد از آنان خیلی زیاد 27/2 درصد زیاد، 19/6 درصد کم، 5/8 خیلی کم و 2/6 درصد اصلا است. میانگین تغییر افکار و رفتار دانشجویان 4/09 است، یعنی میانگین تغییر افکار و رفتار پاسخ گویان بین زیاد تا خیلی زیاد است. </a:t>
            </a:r>
            <a:endParaRPr lang="fa-IR">
              <a:cs typeface="B Zar" panose="00000400000000000000" pitchFamily="2" charset="-78"/>
            </a:endParaRPr>
          </a:p>
        </p:txBody>
      </p:sp>
    </p:spTree>
    <p:extLst>
      <p:ext uri="{BB962C8B-B14F-4D97-AF65-F5344CB8AC3E}">
        <p14:creationId xmlns:p14="http://schemas.microsoft.com/office/powerpoint/2010/main" val="1989221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همچنین برای بررسی نوع تغییرات فکری و رفتاری پاسخ گویان پرسیده شده» از وقتی دانشگاه امدید افکار و رفتار شما در چه زمینه هایی تغییر کرده است؟ 4/3 درصد افراد گفته اند تغییرات چندانی نداشته اند، بیشترین تغییرات در زمینه اعتقادی و مذهبی بوده که 24/4 درصد را به  خود گرفته است، 25/5 درصد افراد تغییرات خود را در بسیاری از زمینه ها از جمله: زمنه های اجتماعی و فرهنگی، انجام کارهای گروهی ، نگرش به مردم و جامعه، برخورد راحت با مشکلات و درک مسائل، 15/1 درصد پاسخ گویان تغییرات خود را از نظر علمی، کتابخوانی، بیشتر، رقابت در درس خواندن و از این قبیل عنوان کرده اند، 17/6 درصد به لحاظ سیاسی، 7/3 درصد افراد افزایش نظم، برنامه ریزی و مدیریت خود و زمان، مسئولیت پذیری، تاثیر بیشتر بر پشتکار، افزایش اعتماد به نفس با تجربه شدنف مستقل شدن و صبر و تحمل را نام برده اند. 4/1 درصد افراد نیز گفته اند نگرش آنها نسبت به جامعه و دانشگاه منفی شده است، 4/2 درصد افراد به موراد غیره را اشاره کرده اند. </a:t>
            </a:r>
            <a:endParaRPr lang="fa-IR">
              <a:cs typeface="B Zar" panose="00000400000000000000" pitchFamily="2" charset="-78"/>
            </a:endParaRPr>
          </a:p>
        </p:txBody>
      </p:sp>
    </p:spTree>
    <p:extLst>
      <p:ext uri="{BB962C8B-B14F-4D97-AF65-F5344CB8AC3E}">
        <p14:creationId xmlns:p14="http://schemas.microsoft.com/office/powerpoint/2010/main" val="35625960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4000">
                <a:solidFill>
                  <a:srgbClr val="FF0000"/>
                </a:solidFill>
                <a:cs typeface="B Zar" panose="00000400000000000000" pitchFamily="2" charset="-78"/>
              </a:rPr>
              <a:t>رابطه ویژگی های فردی  دانشجویان و شاخص اعتقاد به </a:t>
            </a:r>
            <a:r>
              <a:rPr lang="fa-IR" sz="4000" smtClean="0">
                <a:solidFill>
                  <a:srgbClr val="FF0000"/>
                </a:solidFill>
                <a:cs typeface="B Zar" panose="00000400000000000000" pitchFamily="2" charset="-78"/>
              </a:rPr>
              <a:t>لیبرالیسم</a:t>
            </a:r>
            <a:endParaRPr lang="fa-IR" sz="40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اکنون  برای شناخت بیشتر چگونگی اعتقاد به لیبرالیسم رابطه ویژگی های فردی پاسخ گویان با آن را بررسی می کنیم. شایان ذکر است که این رابطه همبستگی آماری است و نباید تلقی رابطه علی از آن بشود.</a:t>
            </a:r>
          </a:p>
          <a:p>
            <a:pPr algn="just"/>
            <a:r>
              <a:rPr lang="fa-IR" smtClean="0">
                <a:cs typeface="B Zar" panose="00000400000000000000" pitchFamily="2" charset="-78"/>
              </a:rPr>
              <a:t>رابطه جنسیت با اعتقاد به لیرالیسم: بین آقایان و خانم ها در شاخص اعتقاد به لیرالیسم تفاوت وجود دارد. مقایسه میانگین اعتقاد به لیرالیسم در این دو گروه حاکی از آن است که باورهای لیبرالیسم خانم ها (با مقدار 4/6265) کمتر از آقایان (با مقدار 4807/5) است.  مقدار </a:t>
            </a:r>
            <a:r>
              <a:rPr lang="en-US" smtClean="0">
                <a:cs typeface="B Zar" panose="00000400000000000000" pitchFamily="2" charset="-78"/>
              </a:rPr>
              <a:t>T</a:t>
            </a:r>
            <a:r>
              <a:rPr lang="fa-IR" smtClean="0">
                <a:cs typeface="B Zar" panose="00000400000000000000" pitchFamily="2" charset="-78"/>
              </a:rPr>
              <a:t> (</a:t>
            </a:r>
            <a:r>
              <a:rPr lang="en-US" smtClean="0">
                <a:cs typeface="B Zar" panose="00000400000000000000" pitchFamily="2" charset="-78"/>
              </a:rPr>
              <a:t>T=++8/065</a:t>
            </a:r>
            <a:r>
              <a:rPr lang="fa-IR" smtClean="0">
                <a:cs typeface="B Zar" panose="00000400000000000000" pitchFamily="2" charset="-78"/>
              </a:rPr>
              <a:t>) است. </a:t>
            </a:r>
          </a:p>
          <a:p>
            <a:pPr algn="just"/>
            <a:r>
              <a:rPr lang="fa-IR" smtClean="0">
                <a:cs typeface="B Zar" panose="00000400000000000000" pitchFamily="2" charset="-78"/>
              </a:rPr>
              <a:t>رابطه سن با اعتقاد به لیبرالیسم : هر چند که شدت رابطه سن با شاخص اعتقاد به لیبرالیسم بین مجردها متاهلین تفاوت وجود دارد. میانگین شاخص اعتقاد به لیبرالیسم مجردها (با مقدار 5/0824) و بیشتر از متاهل ها (با مقدار 4104/4 از مقدار </a:t>
            </a:r>
            <a:r>
              <a:rPr lang="en-US" smtClean="0">
                <a:cs typeface="B Zar" panose="00000400000000000000" pitchFamily="2" charset="-78"/>
              </a:rPr>
              <a:t>T</a:t>
            </a:r>
            <a:r>
              <a:rPr lang="fa-IR" smtClean="0">
                <a:cs typeface="B Zar" panose="00000400000000000000" pitchFamily="2" charset="-78"/>
              </a:rPr>
              <a:t> (</a:t>
            </a:r>
            <a:r>
              <a:rPr lang="en-US" smtClean="0">
                <a:cs typeface="B Zar" panose="00000400000000000000" pitchFamily="2" charset="-78"/>
              </a:rPr>
              <a:t>++</a:t>
            </a:r>
            <a:r>
              <a:rPr lang="fa-IR" smtClean="0">
                <a:cs typeface="B Zar" panose="00000400000000000000" pitchFamily="2" charset="-78"/>
              </a:rPr>
              <a:t>30/4)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15567988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رابطه وضعیت تاهل با اعتقاد لیبرالیسم: در میانگین شاخص اعتقاد به لیرالیسم بین مجرد ها و متاهلین تفاوت وجود دارد.مینگین شاخص اعتقاد به لیبرالیسم مجردها (با مقدار 5/0824) و بیشتر از متاهل ها (با مقدار 4/4104 و مقدار </a:t>
            </a:r>
            <a:r>
              <a:rPr lang="en-US">
                <a:cs typeface="B Zar" panose="00000400000000000000" pitchFamily="2" charset="-78"/>
              </a:rPr>
              <a:t>T</a:t>
            </a:r>
            <a:r>
              <a:rPr lang="fa-IR">
                <a:cs typeface="B Zar" panose="00000400000000000000" pitchFamily="2" charset="-78"/>
              </a:rPr>
              <a:t> (</a:t>
            </a:r>
            <a:r>
              <a:rPr lang="en-US">
                <a:cs typeface="B Zar" panose="00000400000000000000" pitchFamily="2" charset="-78"/>
              </a:rPr>
              <a:t>++ 4/30</a:t>
            </a:r>
            <a:r>
              <a:rPr lang="fa-IR">
                <a:cs typeface="B Zar" panose="00000400000000000000" pitchFamily="2" charset="-78"/>
              </a:rPr>
              <a:t>)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4145605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رشته تحصیلی در دبیرستان با اعتقاد به لیبرالیسم: بیشترین میزان اعتقاد به لیبرالیسم را دانشجویانی داشته اند که رشته تحصیلی دبیرستان آنها کار و دانش بوده (با میانگین 5/5222) و پس از آن به ترتیب رشته فنی و حرفه ای (با میانگین 5/4000)، علوم انسانی عقاید و باورهای لیبرالیسم را رشته علوم تجربی (با میانگین 4/7861) داشتند</a:t>
            </a:r>
          </a:p>
          <a:p>
            <a:pPr algn="just"/>
            <a:endParaRPr lang="fa-IR">
              <a:cs typeface="B Zar" panose="00000400000000000000" pitchFamily="2" charset="-78"/>
            </a:endParaRPr>
          </a:p>
        </p:txBody>
      </p:sp>
    </p:spTree>
    <p:extLst>
      <p:ext uri="{BB962C8B-B14F-4D97-AF65-F5344CB8AC3E}">
        <p14:creationId xmlns:p14="http://schemas.microsoft.com/office/powerpoint/2010/main" val="5888328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همبستگی رابطه رشته تحصیلی دوره دبیرستان با اعتقاد لیبرالیسم (</a:t>
            </a:r>
            <a:r>
              <a:rPr lang="en-US" smtClean="0">
                <a:cs typeface="B Zar" panose="00000400000000000000" pitchFamily="2" charset="-78"/>
              </a:rPr>
              <a:t>E= -/098+</a:t>
            </a:r>
            <a:r>
              <a:rPr lang="fa-IR" smtClean="0">
                <a:cs typeface="B Zar" panose="00000400000000000000" pitchFamily="2" charset="-78"/>
              </a:rPr>
              <a:t>) است با توجه به این که رشته تحصیلی دوره دبیرستان با اعتقاد به لیبرالیسم (</a:t>
            </a:r>
            <a:r>
              <a:rPr lang="en-US" smtClean="0">
                <a:cs typeface="B Zar" panose="00000400000000000000" pitchFamily="2" charset="-78"/>
              </a:rPr>
              <a:t>E=0/098+</a:t>
            </a:r>
            <a:r>
              <a:rPr lang="fa-IR" smtClean="0">
                <a:cs typeface="B Zar" panose="00000400000000000000" pitchFamily="2" charset="-78"/>
              </a:rPr>
              <a:t>) است با توجه به این که رشته تحصیلی دوره دبیرستان بر اساس وضعیت تحصیلی آنها در دوره راهنمایی تعیین می شود و معمولا دانش- آموزان قوی تر به رشته های بالاتر می روند ملاحظه می کنیم که دانشجویانی که در دبیرستان در رشته های ضعیف تر علمی تحصیل کرده اند عقاید لیبرالیسم را بیشتر پذیرفته اند هر چند که این رابطه قوی نیست. </a:t>
            </a:r>
            <a:endParaRPr lang="fa-IR">
              <a:cs typeface="B Zar" panose="00000400000000000000" pitchFamily="2" charset="-78"/>
            </a:endParaRPr>
          </a:p>
        </p:txBody>
      </p:sp>
    </p:spTree>
    <p:extLst>
      <p:ext uri="{BB962C8B-B14F-4D97-AF65-F5344CB8AC3E}">
        <p14:creationId xmlns:p14="http://schemas.microsoft.com/office/powerpoint/2010/main" val="39355564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رابطه شاخه علمی تحصیلی با اعتقاد به لیبرالیسم: بیشترین میزان شاخص اعتقاد به لیبرالیسم در دانشجویان شاخه فنی و مهندسی (با میانگین 5/3)، پس از آن علوم انسانی (با میانگین 5/1471)  هنر یا میانگین 4/9838)، علوم پایه (با میانگین 4/8329) پزشکی (با میانگین 4/6892) قرار می گیرند و کمترین میزان پذیرش عقاید و باورهای لیبرالیسم را شاخه کشاورزی (با میانگین 4/6629) داشتند. همبستگی رابطه میان شاخه علمی تحصیلی دانشجویان با شاخص های اعتقاد به لیبرالیسم (</a:t>
            </a:r>
            <a:r>
              <a:rPr lang="en-US" smtClean="0">
                <a:cs typeface="B Zar" panose="00000400000000000000" pitchFamily="2" charset="-78"/>
              </a:rPr>
              <a:t>E=0/1630</a:t>
            </a:r>
            <a:r>
              <a:rPr lang="fa-IR" smtClean="0">
                <a:cs typeface="B Zar" panose="00000400000000000000" pitchFamily="2" charset="-78"/>
              </a:rPr>
              <a:t>) است. با توجه به میزان ضریب تببین (0/020) یعنی (0/020) یعنی 2 درصد از تغییرات در عقاید لیبرالیسم به شاخه علمی ربط دارد. </a:t>
            </a:r>
          </a:p>
          <a:p>
            <a:pPr algn="just"/>
            <a:r>
              <a:rPr lang="fa-IR" smtClean="0">
                <a:cs typeface="B Zar" panose="00000400000000000000" pitchFamily="2" charset="-78"/>
              </a:rPr>
              <a:t>به رغم ضعیف بودن این رابطه تفاوت بین میانگین ها معنی دار و قابل توجه است. همچنین ممکن است این نتیجه با نتایج رشته تحصیلی دبیرستان دانشجویان مغایر به نظر برسد ولی باید توجه داشت اولا بخش کمی از تغییرات شاخص اعتقاد به لیبرالیسم به وسیله تغییرات  این دو متغیر تبیین می شود و مابقی آن به تغییرات عوامل دیگر تبیین می شود. ثانیا ورود به رشته هیا دانشگاهی با وجود دیپلم غیر از شاخه علمی مربوطه نیز مقدور است. </a:t>
            </a:r>
            <a:endParaRPr lang="fa-IR">
              <a:cs typeface="B Zar" panose="00000400000000000000" pitchFamily="2" charset="-78"/>
            </a:endParaRPr>
          </a:p>
        </p:txBody>
      </p:sp>
    </p:spTree>
    <p:extLst>
      <p:ext uri="{BB962C8B-B14F-4D97-AF65-F5344CB8AC3E}">
        <p14:creationId xmlns:p14="http://schemas.microsoft.com/office/powerpoint/2010/main" val="4588938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میزان تحصیلات پدر و مادر و اعتقاد به لیبرالیسم: دانشجویانی که پدر و مادرشان تحصیلات بالاتری داشتند میزان اعتقاد به لیبرالیسم در آنا بیشتر بوده است. ضریب همبستگی شاخص اعتقاد به لیبرالیسم با تحصیلات پدر (</a:t>
            </a:r>
            <a:r>
              <a:rPr lang="en-US" smtClean="0">
                <a:cs typeface="B Zar" panose="00000400000000000000" pitchFamily="2" charset="-78"/>
              </a:rPr>
              <a:t>r=0/17</a:t>
            </a:r>
            <a:r>
              <a:rPr lang="fa-IR" smtClean="0">
                <a:cs typeface="B Zar" panose="00000400000000000000" pitchFamily="2" charset="-78"/>
              </a:rPr>
              <a:t>) و با تحصیلات مادر  (</a:t>
            </a:r>
            <a:r>
              <a:rPr lang="en-US" smtClean="0">
                <a:cs typeface="B Zar" panose="00000400000000000000" pitchFamily="2" charset="-78"/>
              </a:rPr>
              <a:t>r=0/21</a:t>
            </a:r>
            <a:r>
              <a:rPr lang="fa-IR" smtClean="0">
                <a:cs typeface="B Zar" panose="00000400000000000000" pitchFamily="2" charset="-78"/>
              </a:rPr>
              <a:t>) است. در واقع در 17 درصد از کسانی که پدرشان تحصیلات بالاتری داشته و21 درصد کسانی که مادرشان تحصیلات بالاتری داشته اند شاخص اعتقاد به لیبرالیسم هم بیشتر بوده است. این رابطه برای جمع تحصیلات پدر و مادر (</a:t>
            </a:r>
            <a:r>
              <a:rPr lang="en-US" smtClean="0">
                <a:cs typeface="B Zar" panose="00000400000000000000" pitchFamily="2" charset="-78"/>
              </a:rPr>
              <a:t>r=++0/20</a:t>
            </a:r>
            <a:r>
              <a:rPr lang="fa-IR" smtClean="0">
                <a:cs typeface="B Zar" panose="00000400000000000000" pitchFamily="2" charset="-78"/>
              </a:rPr>
              <a:t>) است. </a:t>
            </a:r>
            <a:endParaRPr lang="fa-IR">
              <a:cs typeface="B Zar" panose="00000400000000000000" pitchFamily="2" charset="-78"/>
            </a:endParaRPr>
          </a:p>
        </p:txBody>
      </p:sp>
    </p:spTree>
    <p:extLst>
      <p:ext uri="{BB962C8B-B14F-4D97-AF65-F5344CB8AC3E}">
        <p14:creationId xmlns:p14="http://schemas.microsoft.com/office/powerpoint/2010/main" val="148727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لیبرالیسم به عنوان یک مکتب اجتماعی بر مبنای این دو مفروض، تعریفی خاص از انسان کامل داشت و متناسب با ان نیز اشکال خاصی از نهاد های اجتماعی به ویژه نهاد اقتصاد و سیاست، را عرضه می کرد. بی شک این تفکر اصلی ترین پایه تمدن  و توسعه غرب است زیرا که در غرب پس از قرون وسطی یک جهان بینی که توانست ساختارهای اجتماعی متناسب با مفروضات هستی شناختی خود را به وجود آورد پدیدار گشت. </a:t>
            </a:r>
            <a:endParaRPr lang="fa-IR">
              <a:cs typeface="B Zar" panose="00000400000000000000" pitchFamily="2" charset="-78"/>
            </a:endParaRPr>
          </a:p>
        </p:txBody>
      </p:sp>
    </p:spTree>
    <p:extLst>
      <p:ext uri="{BB962C8B-B14F-4D97-AF65-F5344CB8AC3E}">
        <p14:creationId xmlns:p14="http://schemas.microsoft.com/office/powerpoint/2010/main" val="43839382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درآمد خانواده با شاخص اعتقاد به لیبرالیسم: در آمد خانواده با شاخص اعتقاد به لیرالیسم معنی داری داشته است. ضریب همبستگی آنها (</a:t>
            </a:r>
            <a:r>
              <a:rPr lang="en-US" smtClean="0">
                <a:cs typeface="B Zar" panose="00000400000000000000" pitchFamily="2" charset="-78"/>
              </a:rPr>
              <a:t>r=0/10++</a:t>
            </a:r>
            <a:r>
              <a:rPr lang="fa-IR" smtClean="0">
                <a:cs typeface="B Zar" panose="00000400000000000000" pitchFamily="2" charset="-78"/>
              </a:rPr>
              <a:t>) و نشان می دهد دانشجویانی که خانواده آنها درآمد بیشتری داشته اند شاخص اعتقاد به لیبرالیسم در آنها بیشتری داشته اند شاخص اعتقاد به لیبرالیسم در آنها بیشتر است. 10 درصد  از کسانی ک درآمد خانواده آنها زیاد بوده شاخص اعتقاد به لیبرالیسم در آنها بیشتر بوده است. </a:t>
            </a:r>
            <a:endParaRPr lang="fa-IR">
              <a:cs typeface="B Zar" panose="00000400000000000000" pitchFamily="2" charset="-78"/>
            </a:endParaRPr>
          </a:p>
        </p:txBody>
      </p:sp>
    </p:spTree>
    <p:extLst>
      <p:ext uri="{BB962C8B-B14F-4D97-AF65-F5344CB8AC3E}">
        <p14:creationId xmlns:p14="http://schemas.microsoft.com/office/powerpoint/2010/main" val="4296448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میزان تغییر افکار و رفتار با شاخص اعتقاد به لیبرالیسم: افکار و رفتار دانشجویان پس از ورود به دانشگاه تغییر می کند. این تغییر با افزایش و تقویت پذیرش افکار و رفتار لیبرالیسم نیز همراه است. رابطه بین میزان تغییر افکار و رفتار دانشجویان پس از ورود به دانشگاه در زمینه اعتقادی تغییری نکرده اند، به لیبرالیسم هم کمتر اعتقاد داشته اند. میانگین شاخص اعتقاد به لیبرالیسم (با مقدار 5/1365) در گروهی که تغییرات اعتقادی داشته اند، بیش از کسانی  است (با مقدار4/7402) که به لحاظ اعتقادی تغییری نداشته اند. </a:t>
            </a:r>
            <a:endParaRPr lang="fa-IR">
              <a:cs typeface="B Zar" panose="00000400000000000000" pitchFamily="2" charset="-78"/>
            </a:endParaRPr>
          </a:p>
        </p:txBody>
      </p:sp>
    </p:spTree>
    <p:extLst>
      <p:ext uri="{BB962C8B-B14F-4D97-AF65-F5344CB8AC3E}">
        <p14:creationId xmlns:p14="http://schemas.microsoft.com/office/powerpoint/2010/main" val="26944302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میزان پایبندی دینی با شاخص اعتقاد به لیبرالیسم: پاسخ گویانی که پایبندی دینی بیشتری داشته اند کمتر عقاید لیبرالیسم را پذیرفته اند. همبستگی رابطه پایبندی دینی و شاخص اعتقاد به لیبرالیسم  (</a:t>
            </a:r>
            <a:r>
              <a:rPr lang="en-US" smtClean="0">
                <a:cs typeface="B Zar" panose="00000400000000000000" pitchFamily="2" charset="-78"/>
              </a:rPr>
              <a:t>r= 0/64++</a:t>
            </a:r>
            <a:r>
              <a:rPr lang="fa-IR" smtClean="0">
                <a:cs typeface="B Zar" panose="00000400000000000000" pitchFamily="2" charset="-78"/>
              </a:rPr>
              <a:t>) است. به بیانی دیگر در 64 درصد از موارد هر چه پای بندی دینی پاسخ گویی بیشتر شده، شاخص اعتقاد به لیبرالیسم در آنها کمتر بوده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25566434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میزان تقویت اعتقادات دینی با شاخص اعتقاد به لیبرالیسم: اعقتاد دینی، دانشجویان پس از ورود به داشنگاه تغییر می کند. این نتیجه پرسش است که از پاسخ گویان شده است. تغییر تقویت اعتقادات دینی دانشجویان پس از ورود به دانشگاه، با شاخص اعتقاد به لیبرالیسم نیز رابطه داشته اند. </a:t>
            </a:r>
            <a:endParaRPr lang="fa-IR" smtClean="0">
              <a:cs typeface="B Zar" panose="00000400000000000000" pitchFamily="2" charset="-78"/>
            </a:endParaRPr>
          </a:p>
          <a:p>
            <a:pPr algn="just"/>
            <a:r>
              <a:rPr lang="fa-IR" smtClean="0">
                <a:cs typeface="B Zar" panose="00000400000000000000" pitchFamily="2" charset="-78"/>
              </a:rPr>
              <a:t>همبستگی رابطه میزان تقویت اعتقادات دینی پس از ورود به دانشگاه با پذیرش عقاید و باورهای لیبرایسم (</a:t>
            </a:r>
            <a:r>
              <a:rPr lang="en-US" smtClean="0">
                <a:cs typeface="B Zar" panose="00000400000000000000" pitchFamily="2" charset="-78"/>
              </a:rPr>
              <a:t>r=0/40++</a:t>
            </a:r>
            <a:r>
              <a:rPr lang="fa-IR" smtClean="0">
                <a:cs typeface="B Zar" panose="00000400000000000000" pitchFamily="2" charset="-78"/>
              </a:rPr>
              <a:t>) است. در 40 درصد از پاسخ گویی هر چه اعتقادات دینی تقویت شده، اعتقاد به لیبرالیسم در آنها کمتر بوده است.</a:t>
            </a:r>
            <a:endParaRPr lang="fa-IR">
              <a:cs typeface="B Zar" panose="00000400000000000000" pitchFamily="2" charset="-78"/>
            </a:endParaRPr>
          </a:p>
        </p:txBody>
      </p:sp>
    </p:spTree>
    <p:extLst>
      <p:ext uri="{BB962C8B-B14F-4D97-AF65-F5344CB8AC3E}">
        <p14:creationId xmlns:p14="http://schemas.microsoft.com/office/powerpoint/2010/main" val="6073713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رابطه هدف از دانشگاه آمدن با شاخص اعتقاد به لیبرالیسم: کسانی که بیشتر به عقاید لیبرالیسم معتقد بودند هدف خود را از دانشگاه امدن دستیابی به شغل مناسب و زندگی مالی بهتر بیان کرده اند- میانگین شاخص اعتقاد به لیبرالیسم (با مقدار 5/2904) در گروهی که دستیابی به شغل مناسب و زندگی مالی هدف آنها بوده بیش از کسانی است (با مقدار 4/7013) که اهدافی غیر از شغل و زندگی مالی بهتر داشته اند. کسانی که هدف خود را دانشگاه آمدن کسب علم و تخصص بیان کرده اند. کمتر به عقاید لیبرالیسم معتقد بودند. میانگین شاخص اعتقاد به لیبرالیسم (با مقدار 8679/4) در گروهی که کسب علم و تخصص هدف آن ها بوده کمتر از کسانی است (با مقدار 1272/5) که هدف خود را کسب علم و تخصص عنوان نکرده اند، همچنین کسانی که هدف خود از دانشگاه امدن را خدمت بیان کرده اند، کمتر به عقاید لیبرالیسم بودند. میانگین شاخص اعتقاد به لیبرالیسم (با مقدار 4/3373) در گروهی که خدمت به جامعه هدف آنها بوده کمتر از کسانی است (با مقدار 5/1836) که خدمت به جامعه هدف انها نبوده است. </a:t>
            </a:r>
            <a:endParaRPr lang="fa-IR">
              <a:cs typeface="B Zar" panose="00000400000000000000" pitchFamily="2" charset="-78"/>
            </a:endParaRPr>
          </a:p>
        </p:txBody>
      </p:sp>
    </p:spTree>
    <p:extLst>
      <p:ext uri="{BB962C8B-B14F-4D97-AF65-F5344CB8AC3E}">
        <p14:creationId xmlns:p14="http://schemas.microsoft.com/office/powerpoint/2010/main" val="23369383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پیامدهای اعتقاد لیبرالیسم</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عقاید مبتنی بر لیبرالیسم صرف نظر از اندازه  ان دارای پیامد های فکری و رفتاری است که باید مورد توجه قرار گیرد، در این بخش به بررسی رابطه شاخص اعتقاد به لیبرالیسم و برخی پیامدهای ان می پردازیم.</a:t>
            </a:r>
            <a:endParaRPr lang="fa-IR">
              <a:cs typeface="B Zar" panose="00000400000000000000" pitchFamily="2" charset="-78"/>
            </a:endParaRPr>
          </a:p>
        </p:txBody>
      </p:sp>
    </p:spTree>
    <p:extLst>
      <p:ext uri="{BB962C8B-B14F-4D97-AF65-F5344CB8AC3E}">
        <p14:creationId xmlns:p14="http://schemas.microsoft.com/office/powerpoint/2010/main" val="10209352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رابطه اعتقاد به لیبرالیسم با تعهد </a:t>
            </a:r>
            <a:r>
              <a:rPr lang="fa-IR">
                <a:cs typeface="B Zar" panose="00000400000000000000" pitchFamily="2" charset="-78"/>
              </a:rPr>
              <a:t>اجتماعی</a:t>
            </a:r>
            <a:r>
              <a:rPr lang="fa-IR" smtClean="0">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پاسخ گویانی که به عقاید لیبرالیسم بیشتر معتقد هستند تعهد اجتماعی کمتری دارند. رابطه بین شاخص اعتقاد به لیبرالیسم با تعهد اجتماعی (</a:t>
            </a:r>
            <a:r>
              <a:rPr lang="en-US" smtClean="0">
                <a:cs typeface="B Zar" panose="00000400000000000000" pitchFamily="2" charset="-78"/>
              </a:rPr>
              <a:t>r=-0/33++</a:t>
            </a:r>
            <a:r>
              <a:rPr lang="fa-IR" smtClean="0">
                <a:cs typeface="B Zar" panose="00000400000000000000" pitchFamily="2" charset="-78"/>
              </a:rPr>
              <a:t>) است. در 23 درصد از موارد کسانی که عقاید لیبرالیسم بیشتر قبول داشته اند، از اعتماد اجتماعی کمتری هم برخوردار بوده اند. </a:t>
            </a:r>
          </a:p>
          <a:p>
            <a:pPr algn="just"/>
            <a:r>
              <a:rPr lang="fa-IR" smtClean="0">
                <a:cs typeface="B Zar" panose="00000400000000000000" pitchFamily="2" charset="-78"/>
              </a:rPr>
              <a:t>رابطه اعتقاد به لیبرالیسم با رعایت اخلاق کاری: پاسخ گویانی که به عقاید لیبرالیسم بیشتر بودند اخلاق کاری را کمتتر رعایت می کنند. رابطه بین اعتقاد به لیبرالیسم و میزان رعایت اخلاق کاری (</a:t>
            </a:r>
            <a:r>
              <a:rPr lang="en-US" smtClean="0">
                <a:cs typeface="B Zar" panose="00000400000000000000" pitchFamily="2" charset="-78"/>
              </a:rPr>
              <a:t>r=-0/95++</a:t>
            </a:r>
            <a:r>
              <a:rPr lang="fa-IR" smtClean="0">
                <a:cs typeface="B Zar" panose="00000400000000000000" pitchFamily="2" charset="-78"/>
              </a:rPr>
              <a:t>) و گویای آن است که در 9/5 درصد افراد هرچه عقاید لیبرالیسم بیشتر پذیرفته شده رعایت اخلاق کاری کاهش یافته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22927641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اعتقاد به لیبرالیسم با اهمیت هویت اسلامی نسبت به هویت ملی: پاسخ گویانی که به باورهای لیبرالیسم بیشتر معتقد هستند برای هویت اسلامی نسبت به هویت ملی خود اهمیت کمتری قایل هستند. رابطه بین شاخص اعتقاد به لیبرالیسم با اهمیت هویت اسلامی نسبت به هویت ملی (</a:t>
            </a:r>
            <a:r>
              <a:rPr lang="en-US" smtClean="0">
                <a:cs typeface="B Zar" panose="00000400000000000000" pitchFamily="2" charset="-78"/>
              </a:rPr>
              <a:t>rs=-/55++</a:t>
            </a:r>
            <a:r>
              <a:rPr lang="fa-IR" smtClean="0">
                <a:cs typeface="B Zar" panose="00000400000000000000" pitchFamily="2" charset="-78"/>
              </a:rPr>
              <a:t>) نشان می دهد که در 55 درصد از موارد کسانی که بیشتر به عقاید لیبرالیسم معتقد بودند اهمیت کمتری برای هویت اسلامی نسبت به هویت ملی خود  قائل هستند و به عبارتی دیگر این افراد هویت ملی خود را نسبت به هویت اسلامی شان ترجیح داده اند. </a:t>
            </a:r>
            <a:endParaRPr lang="fa-IR">
              <a:cs typeface="B Zar" panose="00000400000000000000" pitchFamily="2" charset="-78"/>
            </a:endParaRPr>
          </a:p>
        </p:txBody>
      </p:sp>
    </p:spTree>
    <p:extLst>
      <p:ext uri="{BB962C8B-B14F-4D97-AF65-F5344CB8AC3E}">
        <p14:creationId xmlns:p14="http://schemas.microsoft.com/office/powerpoint/2010/main" val="14991369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رابطه اعتقاد به لیبرالیسم با مشروعیت نظام: پاسخ گویانی که به عقاید لیبرالیسم بیشتر معتقد بودند مشروعیت کمتری برای نظام قائل بوده اند. رابطه بین میزان شاخص اعتقاد به لیبرالیسم با میزان مشروعیت نظام (</a:t>
            </a:r>
            <a:r>
              <a:rPr lang="en-US" smtClean="0">
                <a:cs typeface="B Zar" panose="00000400000000000000" pitchFamily="2" charset="-78"/>
              </a:rPr>
              <a:t>r=0/5++</a:t>
            </a:r>
            <a:r>
              <a:rPr lang="fa-IR" smtClean="0">
                <a:cs typeface="B Zar" panose="00000400000000000000" pitchFamily="2" charset="-78"/>
              </a:rPr>
              <a:t>) است و بدان معناست که در 58 درصد افراد هر چه عقاید لیبرالیسم بیشتر پذیرفته شده مشرویعت کمتری برای نظام قائل شده اند. </a:t>
            </a:r>
            <a:endParaRPr lang="fa-IR">
              <a:cs typeface="B Zar" panose="00000400000000000000" pitchFamily="2" charset="-78"/>
            </a:endParaRPr>
          </a:p>
        </p:txBody>
      </p:sp>
    </p:spTree>
    <p:extLst>
      <p:ext uri="{BB962C8B-B14F-4D97-AF65-F5344CB8AC3E}">
        <p14:creationId xmlns:p14="http://schemas.microsoft.com/office/powerpoint/2010/main" val="60739649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رابطه  اعتقاد به لیبرالیسم با احساس مسئولیت در برارب حفظ انقلاب:</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پاسخ گویانی که به باورهای لیبرالیسم بیشتر معتقد هستند، احساس مسئولیت کمتری برای حفظ انقلاب می کنند. همبستگی اعتقاد به لیبرالیسم و احساس مسئولیت در برابر انقلاب (</a:t>
            </a:r>
            <a:r>
              <a:rPr lang="en-US" smtClean="0">
                <a:cs typeface="B Zar" panose="00000400000000000000" pitchFamily="2" charset="-78"/>
              </a:rPr>
              <a:t>r=-0/56++</a:t>
            </a:r>
            <a:r>
              <a:rPr lang="fa-IR" smtClean="0">
                <a:cs typeface="B Zar" panose="00000400000000000000" pitchFamily="2" charset="-78"/>
              </a:rPr>
              <a:t> ) است ینی 56 درصد از کسانی ه عقاید لیبرالیسم داشته اند، احساس مسئولیت کمتری برای حفظ انقلاب دارند. </a:t>
            </a:r>
            <a:endParaRPr lang="fa-IR">
              <a:cs typeface="B Zar" panose="00000400000000000000" pitchFamily="2" charset="-78"/>
            </a:endParaRPr>
          </a:p>
        </p:txBody>
      </p:sp>
    </p:spTree>
    <p:extLst>
      <p:ext uri="{BB962C8B-B14F-4D97-AF65-F5344CB8AC3E}">
        <p14:creationId xmlns:p14="http://schemas.microsoft.com/office/powerpoint/2010/main" val="987072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10603</Words>
  <Application>Microsoft Office PowerPoint</Application>
  <PresentationFormat>Widescreen</PresentationFormat>
  <Paragraphs>152</Paragraphs>
  <Slides>106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106</vt:i4>
      </vt:variant>
    </vt:vector>
  </HeadingPairs>
  <TitlesOfParts>
    <vt:vector size="112" baseType="lpstr">
      <vt:lpstr>Arial</vt:lpstr>
      <vt:lpstr>B Zar</vt:lpstr>
      <vt:lpstr>Calibri</vt:lpstr>
      <vt:lpstr>Calibri Light</vt:lpstr>
      <vt:lpstr>Times New Roman</vt:lpstr>
      <vt:lpstr>Office Theme</vt:lpstr>
      <vt:lpstr>عنوان مقاله: اعتقاد دانشجویان به لیبرالیسم، علل و پیامد های آن</vt:lpstr>
      <vt:lpstr>چکیده:</vt:lpstr>
      <vt:lpstr>PowerPoint Presentation</vt:lpstr>
      <vt:lpstr>PowerPoint Presentation</vt:lpstr>
      <vt:lpstr>PowerPoint Presentation</vt:lpstr>
      <vt:lpstr>واژگان کلیدی: </vt:lpstr>
      <vt:lpstr>مقدمه</vt:lpstr>
      <vt:lpstr>PowerPoint Presentation</vt:lpstr>
      <vt:lpstr>PowerPoint Presentation</vt:lpstr>
      <vt:lpstr>PowerPoint Presentation</vt:lpstr>
      <vt:lpstr>PowerPoint Presentation</vt:lpstr>
      <vt:lpstr>PowerPoint Presentation</vt:lpstr>
      <vt:lpstr>چهارچوب نظری</vt:lpstr>
      <vt:lpstr>PowerPoint Presentation</vt:lpstr>
      <vt:lpstr>PowerPoint Presentation</vt:lpstr>
      <vt:lpstr>PowerPoint Presentation</vt:lpstr>
      <vt:lpstr>PowerPoint Presentation</vt:lpstr>
      <vt:lpstr>PowerPoint Presentation</vt:lpstr>
      <vt:lpstr>اصول فکری لیبرالیسم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لیبرالیسم و حکومت</vt:lpstr>
      <vt:lpstr>PowerPoint Presentation</vt:lpstr>
      <vt:lpstr>PowerPoint Presentation</vt:lpstr>
      <vt:lpstr>ویژگی های انسان لیبرال</vt:lpstr>
      <vt:lpstr>PowerPoint Presentation</vt:lpstr>
      <vt:lpstr>PowerPoint Presentation</vt:lpstr>
      <vt:lpstr>PowerPoint Presentation</vt:lpstr>
      <vt:lpstr>PowerPoint Presentation</vt:lpstr>
      <vt:lpstr>PowerPoint Presentation</vt:lpstr>
      <vt:lpstr>PowerPoint Presentation</vt:lpstr>
      <vt:lpstr>روش تحقیق</vt:lpstr>
      <vt:lpstr>ابزار سنجش</vt:lpstr>
      <vt:lpstr>جمعیت تحقیق، جامعه آماری و روش نمونه گیری</vt:lpstr>
      <vt:lpstr>روش تجزیه و تحلیل اطلاعات</vt:lpstr>
      <vt:lpstr>روش تحقیق و چگونگی بررسی پذیرش عقاید و باورهای لیبرالیسم</vt:lpstr>
      <vt:lpstr>PowerPoint Presentation</vt:lpstr>
      <vt:lpstr>PowerPoint Presentation</vt:lpstr>
      <vt:lpstr>PowerPoint Presentation</vt:lpstr>
      <vt:lpstr>اعتبار و روایی شاخص اعتقاد به لیرالیسم</vt:lpstr>
      <vt:lpstr>علل و پیامدهای اعتقاد به لیبرالیسم </vt:lpstr>
      <vt:lpstr>مدل (1) معرف های لیبرالیسم، علل و پیامدهای بررسی شده در این تحقیق را نشان می دهد. </vt:lpstr>
      <vt:lpstr>PowerPoint Presentation</vt:lpstr>
      <vt:lpstr>PowerPoint Presentation</vt:lpstr>
      <vt:lpstr>نتایج و یافته های تحقیق</vt:lpstr>
      <vt:lpstr>انسان محوری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اهمیت آزادی (2)</vt:lpstr>
      <vt:lpstr>PowerPoint Presentation</vt:lpstr>
      <vt:lpstr>ترجیح نظام اقتصادی مبتنی بر بازار (غرب) در مقابل نظام اقتصادی سیاسی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اندازه و نوع تغییر افکار و رفتار در دانشگاه</vt:lpstr>
      <vt:lpstr>PowerPoint Presentation</vt:lpstr>
      <vt:lpstr>PowerPoint Presentation</vt:lpstr>
      <vt:lpstr>PowerPoint Presentation</vt:lpstr>
      <vt:lpstr>رابطه ویژگی های فردی  دانشجویان و شاخص اعتقاد به لیبرالیسم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پیامدهای اعتقاد لیبرالیسم</vt:lpstr>
      <vt:lpstr>رابطه اعتقاد به لیبرالیسم با تعهد اجتماعی:</vt:lpstr>
      <vt:lpstr>PowerPoint Presentation</vt:lpstr>
      <vt:lpstr>PowerPoint Presentation</vt:lpstr>
      <vt:lpstr>رابطه  اعتقاد به لیبرالیسم با احساس مسئولیت در برارب حفظ انقلاب:</vt:lpstr>
      <vt:lpstr>رابطه گروه مرجع با اعتقاد به لیبرالیسم</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اعتقاد دانشجویا به لیبرالیسم، علل و پیامد های آن</dc:title>
  <dc:creator>MaZz!i</dc:creator>
  <cp:lastModifiedBy>MaZz!i</cp:lastModifiedBy>
  <cp:revision>84</cp:revision>
  <dcterms:created xsi:type="dcterms:W3CDTF">2023-12-13T08:26:15Z</dcterms:created>
  <dcterms:modified xsi:type="dcterms:W3CDTF">2023-12-19T15:02:06Z</dcterms:modified>
</cp:coreProperties>
</file>