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6"/>
  </p:notesMasterIdLst>
  <p:sldIdLst>
    <p:sldId id="256" r:id="rId2"/>
    <p:sldId id="257" r:id="rId3"/>
    <p:sldId id="258" r:id="rId4"/>
    <p:sldId id="309" r:id="rId5"/>
    <p:sldId id="259" r:id="rId6"/>
    <p:sldId id="312" r:id="rId7"/>
    <p:sldId id="310" r:id="rId8"/>
    <p:sldId id="311" r:id="rId9"/>
    <p:sldId id="260" r:id="rId10"/>
    <p:sldId id="314" r:id="rId11"/>
    <p:sldId id="313" r:id="rId12"/>
    <p:sldId id="261" r:id="rId13"/>
    <p:sldId id="315" r:id="rId14"/>
    <p:sldId id="262" r:id="rId15"/>
    <p:sldId id="316" r:id="rId16"/>
    <p:sldId id="317" r:id="rId17"/>
    <p:sldId id="263" r:id="rId18"/>
    <p:sldId id="318" r:id="rId19"/>
    <p:sldId id="264" r:id="rId20"/>
    <p:sldId id="319" r:id="rId21"/>
    <p:sldId id="265" r:id="rId22"/>
    <p:sldId id="266" r:id="rId23"/>
    <p:sldId id="267" r:id="rId24"/>
    <p:sldId id="320" r:id="rId25"/>
    <p:sldId id="268" r:id="rId26"/>
    <p:sldId id="321" r:id="rId27"/>
    <p:sldId id="269" r:id="rId28"/>
    <p:sldId id="322" r:id="rId29"/>
    <p:sldId id="270" r:id="rId30"/>
    <p:sldId id="271" r:id="rId31"/>
    <p:sldId id="272" r:id="rId32"/>
    <p:sldId id="323" r:id="rId33"/>
    <p:sldId id="273" r:id="rId34"/>
    <p:sldId id="324" r:id="rId35"/>
    <p:sldId id="274" r:id="rId36"/>
    <p:sldId id="325" r:id="rId37"/>
    <p:sldId id="275" r:id="rId38"/>
    <p:sldId id="326" r:id="rId39"/>
    <p:sldId id="276" r:id="rId40"/>
    <p:sldId id="327" r:id="rId41"/>
    <p:sldId id="277" r:id="rId42"/>
    <p:sldId id="328" r:id="rId43"/>
    <p:sldId id="329" r:id="rId44"/>
    <p:sldId id="278" r:id="rId45"/>
    <p:sldId id="330" r:id="rId46"/>
    <p:sldId id="279" r:id="rId47"/>
    <p:sldId id="280" r:id="rId48"/>
    <p:sldId id="331" r:id="rId49"/>
    <p:sldId id="281" r:id="rId50"/>
    <p:sldId id="282" r:id="rId51"/>
    <p:sldId id="332" r:id="rId52"/>
    <p:sldId id="333" r:id="rId53"/>
    <p:sldId id="283" r:id="rId54"/>
    <p:sldId id="284" r:id="rId55"/>
    <p:sldId id="334" r:id="rId56"/>
    <p:sldId id="285" r:id="rId57"/>
    <p:sldId id="335" r:id="rId58"/>
    <p:sldId id="286" r:id="rId59"/>
    <p:sldId id="287" r:id="rId60"/>
    <p:sldId id="288" r:id="rId61"/>
    <p:sldId id="289" r:id="rId62"/>
    <p:sldId id="290" r:id="rId63"/>
    <p:sldId id="291" r:id="rId64"/>
    <p:sldId id="292" r:id="rId65"/>
    <p:sldId id="293" r:id="rId66"/>
    <p:sldId id="336" r:id="rId67"/>
    <p:sldId id="294" r:id="rId68"/>
    <p:sldId id="295" r:id="rId69"/>
    <p:sldId id="296" r:id="rId70"/>
    <p:sldId id="297" r:id="rId71"/>
    <p:sldId id="337" r:id="rId72"/>
    <p:sldId id="298" r:id="rId73"/>
    <p:sldId id="299" r:id="rId74"/>
    <p:sldId id="300" r:id="rId75"/>
    <p:sldId id="301" r:id="rId76"/>
    <p:sldId id="302" r:id="rId77"/>
    <p:sldId id="303" r:id="rId78"/>
    <p:sldId id="304" r:id="rId79"/>
    <p:sldId id="305" r:id="rId80"/>
    <p:sldId id="338" r:id="rId81"/>
    <p:sldId id="306" r:id="rId82"/>
    <p:sldId id="307" r:id="rId83"/>
    <p:sldId id="339" r:id="rId84"/>
    <p:sldId id="308" r:id="rId8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244BBC-0E0C-448D-B749-6FF342597D0C}" type="datetimeFigureOut">
              <a:rPr lang="fa-IR" smtClean="0"/>
              <a:t>18/06/1445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A3B7DAC-126E-4B9B-81A7-A9C2C17290FB}" type="slidenum">
              <a:rPr lang="fa-IR" smtClean="0"/>
              <a:t>‹#›</a:t>
            </a:fld>
            <a:endParaRPr lang="fa-IR"/>
          </a:p>
        </p:txBody>
      </p:sp>
    </p:spTree>
    <p:extLst>
      <p:ext uri="{BB962C8B-B14F-4D97-AF65-F5344CB8AC3E}">
        <p14:creationId xmlns:p14="http://schemas.microsoft.com/office/powerpoint/2010/main" val="20369262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3B7DAC-126E-4B9B-81A7-A9C2C17290FB}" type="slidenum">
              <a:rPr lang="fa-IR" smtClean="0"/>
              <a:t>9</a:t>
            </a:fld>
            <a:endParaRPr lang="fa-IR"/>
          </a:p>
        </p:txBody>
      </p:sp>
    </p:spTree>
    <p:extLst>
      <p:ext uri="{BB962C8B-B14F-4D97-AF65-F5344CB8AC3E}">
        <p14:creationId xmlns:p14="http://schemas.microsoft.com/office/powerpoint/2010/main" val="8682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5C2DAE7-7344-485B-A955-B318506C1694}" type="datetimeFigureOut">
              <a:rPr lang="fa-IR" smtClean="0"/>
              <a:t>18/06/1445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381931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C2DAE7-7344-485B-A955-B318506C1694}" type="datetimeFigureOut">
              <a:rPr lang="fa-IR" smtClean="0"/>
              <a:t>18/06/1445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115732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C2DAE7-7344-485B-A955-B318506C1694}" type="datetimeFigureOut">
              <a:rPr lang="fa-IR" smtClean="0"/>
              <a:t>18/06/1445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36977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5C2DAE7-7344-485B-A955-B318506C1694}" type="datetimeFigureOut">
              <a:rPr lang="fa-IR" smtClean="0"/>
              <a:t>18/06/1445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61782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2DAE7-7344-485B-A955-B318506C1694}" type="datetimeFigureOut">
              <a:rPr lang="fa-IR" smtClean="0"/>
              <a:t>18/06/1445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26248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5C2DAE7-7344-485B-A955-B318506C1694}" type="datetimeFigureOut">
              <a:rPr lang="fa-IR" smtClean="0"/>
              <a:t>18/06/1445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150814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5C2DAE7-7344-485B-A955-B318506C1694}" type="datetimeFigureOut">
              <a:rPr lang="fa-IR" smtClean="0"/>
              <a:t>18/06/1445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206301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5C2DAE7-7344-485B-A955-B318506C1694}" type="datetimeFigureOut">
              <a:rPr lang="fa-IR" smtClean="0"/>
              <a:t>18/06/1445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389494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2DAE7-7344-485B-A955-B318506C1694}" type="datetimeFigureOut">
              <a:rPr lang="fa-IR" smtClean="0"/>
              <a:t>18/06/1445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381285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DAE7-7344-485B-A955-B318506C1694}" type="datetimeFigureOut">
              <a:rPr lang="fa-IR" smtClean="0"/>
              <a:t>18/06/1445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5612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DAE7-7344-485B-A955-B318506C1694}" type="datetimeFigureOut">
              <a:rPr lang="fa-IR" smtClean="0"/>
              <a:t>18/06/1445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8827623-1C00-4C4D-B8EC-4CDF6D3ED538}" type="slidenum">
              <a:rPr lang="fa-IR" smtClean="0"/>
              <a:t>‹#›</a:t>
            </a:fld>
            <a:endParaRPr lang="fa-IR"/>
          </a:p>
        </p:txBody>
      </p:sp>
    </p:spTree>
    <p:extLst>
      <p:ext uri="{BB962C8B-B14F-4D97-AF65-F5344CB8AC3E}">
        <p14:creationId xmlns:p14="http://schemas.microsoft.com/office/powerpoint/2010/main" val="266806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C2DAE7-7344-485B-A955-B318506C1694}" type="datetimeFigureOut">
              <a:rPr lang="fa-IR" smtClean="0"/>
              <a:t>18/06/1445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827623-1C00-4C4D-B8EC-4CDF6D3ED538}" type="slidenum">
              <a:rPr lang="fa-IR" smtClean="0"/>
              <a:t>‹#›</a:t>
            </a:fld>
            <a:endParaRPr lang="fa-IR"/>
          </a:p>
        </p:txBody>
      </p:sp>
    </p:spTree>
    <p:extLst>
      <p:ext uri="{BB962C8B-B14F-4D97-AF65-F5344CB8AC3E}">
        <p14:creationId xmlns:p14="http://schemas.microsoft.com/office/powerpoint/2010/main" val="2748512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28600" lvl="0" indent="-228600">
              <a:lnSpc>
                <a:spcPct val="115000"/>
              </a:lnSpc>
              <a:spcBef>
                <a:spcPts val="1000"/>
              </a:spcBef>
            </a:pPr>
            <a:r>
              <a:rPr lang="fa-IR" sz="2800" smtClean="0">
                <a:solidFill>
                  <a:srgbClr val="FF0000"/>
                </a:solidFill>
                <a:latin typeface="Calibri" panose="020F0502020204030204" pitchFamily="34" charset="0"/>
                <a:ea typeface="Calibri" panose="020F0502020204030204" pitchFamily="34" charset="0"/>
                <a:cs typeface="B Lotus" panose="00000400000000000000" pitchFamily="2" charset="-78"/>
              </a:rPr>
              <a:t>نام کتاب: </a:t>
            </a:r>
            <a:r>
              <a:rPr lang="fa-IR" sz="2800" smtClean="0">
                <a:solidFill>
                  <a:prstClr val="black"/>
                </a:solidFill>
                <a:latin typeface="Calibri" panose="020F0502020204030204" pitchFamily="34" charset="0"/>
                <a:ea typeface="Calibri" panose="020F0502020204030204" pitchFamily="34" charset="0"/>
                <a:cs typeface="B Lotus" panose="00000400000000000000" pitchFamily="2" charset="-78"/>
              </a:rPr>
              <a:t>جامعه </a:t>
            </a:r>
            <a:r>
              <a:rPr lang="fa-IR" sz="2800">
                <a:solidFill>
                  <a:prstClr val="black"/>
                </a:solidFill>
                <a:latin typeface="Calibri" panose="020F0502020204030204" pitchFamily="34" charset="0"/>
                <a:ea typeface="Calibri" panose="020F0502020204030204" pitchFamily="34" charset="0"/>
                <a:cs typeface="B Lotus" panose="00000400000000000000" pitchFamily="2" charset="-78"/>
              </a:rPr>
              <a:t>شناسی ماکس </a:t>
            </a:r>
            <a:r>
              <a:rPr lang="fa-IR" sz="2800" smtClean="0">
                <a:solidFill>
                  <a:prstClr val="black"/>
                </a:solidFill>
                <a:latin typeface="Calibri" panose="020F0502020204030204" pitchFamily="34" charset="0"/>
                <a:ea typeface="Calibri" panose="020F0502020204030204" pitchFamily="34" charset="0"/>
                <a:cs typeface="B Lotus" panose="00000400000000000000" pitchFamily="2" charset="-78"/>
              </a:rPr>
              <a:t>وبر</a:t>
            </a:r>
            <a:endParaRPr lang="fa-IR" sz="2800">
              <a:cs typeface="B Zar" panose="00000400000000000000" pitchFamily="2" charset="-78"/>
            </a:endParaRPr>
          </a:p>
        </p:txBody>
      </p:sp>
      <p:sp>
        <p:nvSpPr>
          <p:cNvPr id="3" name="Subtitle 2"/>
          <p:cNvSpPr>
            <a:spLocks noGrp="1"/>
          </p:cNvSpPr>
          <p:nvPr>
            <p:ph type="subTitle" idx="1"/>
          </p:nvPr>
        </p:nvSpPr>
        <p:spPr/>
        <p:txBody>
          <a:bodyPr/>
          <a:lstStyle/>
          <a:p>
            <a:r>
              <a:rPr lang="fa-IR">
                <a:solidFill>
                  <a:srgbClr val="FF0000"/>
                </a:solidFill>
                <a:latin typeface="Calibri" panose="020F0502020204030204" pitchFamily="34" charset="0"/>
                <a:ea typeface="Calibri" panose="020F0502020204030204" pitchFamily="34" charset="0"/>
                <a:cs typeface="B Zar" panose="00000400000000000000" pitchFamily="2" charset="-78"/>
              </a:rPr>
              <a:t>نویسنده:</a:t>
            </a:r>
            <a:r>
              <a:rPr lang="fa-IR">
                <a:solidFill>
                  <a:prstClr val="black"/>
                </a:solidFill>
                <a:latin typeface="Calibri" panose="020F0502020204030204" pitchFamily="34" charset="0"/>
                <a:ea typeface="Calibri" panose="020F0502020204030204" pitchFamily="34" charset="0"/>
                <a:cs typeface="B Zar" panose="00000400000000000000" pitchFamily="2" charset="-78"/>
              </a:rPr>
              <a:t>ژولین فروند ترجمه عبدالحسین نیک </a:t>
            </a:r>
            <a:r>
              <a:rPr lang="fa-IR" smtClean="0">
                <a:solidFill>
                  <a:prstClr val="black"/>
                </a:solidFill>
                <a:latin typeface="Calibri" panose="020F0502020204030204" pitchFamily="34" charset="0"/>
                <a:ea typeface="Calibri" panose="020F0502020204030204" pitchFamily="34" charset="0"/>
                <a:cs typeface="B Zar" panose="00000400000000000000" pitchFamily="2" charset="-78"/>
              </a:rPr>
              <a:t>گهر</a:t>
            </a:r>
          </a:p>
          <a:p>
            <a:r>
              <a:rPr lang="fa-IR">
                <a:solidFill>
                  <a:srgbClr val="FF0000"/>
                </a:solidFill>
                <a:cs typeface="B Zar" panose="00000400000000000000" pitchFamily="2" charset="-78"/>
              </a:rPr>
              <a:t>ناشر</a:t>
            </a:r>
            <a:r>
              <a:rPr lang="fa-IR">
                <a:cs typeface="B Zar" panose="00000400000000000000" pitchFamily="2" charset="-78"/>
              </a:rPr>
              <a:t>: توتیا </a:t>
            </a:r>
            <a:r>
              <a:rPr lang="fa-IR">
                <a:cs typeface="B Zar" panose="00000400000000000000" pitchFamily="2" charset="-78"/>
              </a:rPr>
              <a:t>تاریخ </a:t>
            </a:r>
            <a:r>
              <a:rPr lang="fa-IR" smtClean="0">
                <a:cs typeface="B Zar" panose="00000400000000000000" pitchFamily="2" charset="-78"/>
              </a:rPr>
              <a:t>نشر </a:t>
            </a:r>
            <a:r>
              <a:rPr lang="fa-IR">
                <a:cs typeface="B Zar" panose="00000400000000000000" pitchFamily="2" charset="-78"/>
              </a:rPr>
              <a:t>1383 </a:t>
            </a:r>
            <a:endParaRPr lang="fa-IR">
              <a:cs typeface="B Zar" panose="00000400000000000000" pitchFamily="2" charset="-78"/>
            </a:endParaRPr>
          </a:p>
          <a:p>
            <a:r>
              <a:rPr lang="fa-IR" smtClean="0">
                <a:cs typeface="B Zar" panose="00000400000000000000" pitchFamily="2" charset="-78"/>
              </a:rPr>
              <a:t> 284 صفحه</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50456" y="3044604"/>
            <a:ext cx="2321344" cy="3208559"/>
          </a:xfrm>
          <a:prstGeom prst="rect">
            <a:avLst/>
          </a:prstGeom>
        </p:spPr>
      </p:pic>
    </p:spTree>
    <p:extLst>
      <p:ext uri="{BB962C8B-B14F-4D97-AF65-F5344CB8AC3E}">
        <p14:creationId xmlns:p14="http://schemas.microsoft.com/office/powerpoint/2010/main" val="211817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effectLst/>
                <a:latin typeface="Calibri" panose="020F0502020204030204" pitchFamily="34" charset="0"/>
                <a:ea typeface="Calibri" panose="020F0502020204030204" pitchFamily="34" charset="0"/>
                <a:cs typeface="B Lotus" panose="00000400000000000000" pitchFamily="2" charset="-78"/>
              </a:rPr>
              <a:t>عقلانی شدن جهتی را نشان می دهد که انسان غربی به رفتار و اعمال خود داده است، نه پایان گزیر ناپذیر توسعه دنیایی را که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فلاسفه صدوری تاریخی </a:t>
            </a:r>
            <a:r>
              <a:rPr lang="fa-IR" smtClean="0">
                <a:effectLst/>
                <a:latin typeface="Calibri" panose="020F0502020204030204" pitchFamily="34" charset="0"/>
                <a:ea typeface="Calibri" panose="020F0502020204030204" pitchFamily="34" charset="0"/>
                <a:cs typeface="B Lotus" panose="00000400000000000000" pitchFamily="2" charset="-78"/>
              </a:rPr>
              <a:t>اعلام می کنند. ص 18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
        <p:nvSpPr>
          <p:cNvPr id="4" name="Rectangle 3"/>
          <p:cNvSpPr/>
          <p:nvPr/>
        </p:nvSpPr>
        <p:spPr>
          <a:xfrm>
            <a:off x="1995231" y="3701431"/>
            <a:ext cx="5883342"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B Lotus" panose="00000400000000000000" pitchFamily="2" charset="-78"/>
              </a:rPr>
              <a:t>گزیر ناپذیر توسعه دنیایی </a:t>
            </a:r>
            <a:endParaRPr lang="fa-IR"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2026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00600" y="1825625"/>
            <a:ext cx="6553200" cy="4351338"/>
          </a:xfrm>
        </p:spPr>
        <p:txBody>
          <a:bodyPr/>
          <a:lstStyle/>
          <a:p>
            <a:pPr algn="just"/>
            <a:r>
              <a:rPr lang="fa-IR" smtClean="0">
                <a:effectLst/>
                <a:latin typeface="Calibri" panose="020F0502020204030204" pitchFamily="34" charset="0"/>
                <a:ea typeface="Calibri" panose="020F0502020204030204" pitchFamily="34" charset="0"/>
                <a:cs typeface="B Lotus" panose="00000400000000000000" pitchFamily="2" charset="-78"/>
              </a:rPr>
              <a:t>یک اثر هنری کامل است، نه کامل تر می شود، نه بهتر و نه کهنه. در سیاست، شهروندان در نظام های جدید حکومتی، مورد مشورت قرار می گیرند، اما مشارکتشان در تصمیم گیری بیشتر از زمان های گذشته نیست، بگذریم که قدرت و مبارزه همچنان سکان فعالیت سیاسی را در دست دارند. ص 21</a:t>
            </a:r>
            <a:endParaRPr lang="fa-IR" smtClean="0"/>
          </a:p>
          <a:p>
            <a:endParaRPr lang="fa-IR"/>
          </a:p>
        </p:txBody>
      </p:sp>
      <p:pic>
        <p:nvPicPr>
          <p:cNvPr id="4" name="Picture 3"/>
          <p:cNvPicPr>
            <a:picLocks noChangeAspect="1"/>
          </p:cNvPicPr>
          <p:nvPr/>
        </p:nvPicPr>
        <p:blipFill>
          <a:blip r:embed="rId2"/>
          <a:stretch>
            <a:fillRect/>
          </a:stretch>
        </p:blipFill>
        <p:spPr>
          <a:xfrm>
            <a:off x="838200" y="2057400"/>
            <a:ext cx="3919056" cy="3492981"/>
          </a:xfrm>
          <a:prstGeom prst="rect">
            <a:avLst/>
          </a:prstGeom>
        </p:spPr>
      </p:pic>
      <p:sp>
        <p:nvSpPr>
          <p:cNvPr id="5" name="Rectangle 4"/>
          <p:cNvSpPr/>
          <p:nvPr/>
        </p:nvSpPr>
        <p:spPr>
          <a:xfrm>
            <a:off x="4623515" y="4860530"/>
            <a:ext cx="7206702" cy="923330"/>
          </a:xfrm>
          <a:prstGeom prst="rect">
            <a:avLst/>
          </a:prstGeom>
          <a:noFill/>
        </p:spPr>
        <p:txBody>
          <a:bodyPr wrap="square" lIns="91440" tIns="45720" rIns="91440" bIns="45720">
            <a:spAutoFit/>
          </a:bodyPr>
          <a:lstStyle/>
          <a:p>
            <a:pPr algn="ct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B Lotus" panose="00000400000000000000" pitchFamily="2" charset="-78"/>
              </a:rPr>
              <a:t>کامل تر، </a:t>
            </a:r>
            <a:r>
              <a:rPr lang="fa-IR"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a typeface="Calibri" panose="020F0502020204030204" pitchFamily="34" charset="0"/>
                <a:cs typeface="B Lotus" panose="00000400000000000000" pitchFamily="2" charset="-78"/>
              </a:rPr>
              <a:t>نه بهتر و نه کهنه</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8337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خلاصه کلام این است که، ترقی در همه مراتب ناظر بر کمّیت وجود دارد، اما در عرضه کیفیت ناب، ترقی بی معناست. ص 22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عقلانی شدن و عقل گرایی دنیا ار از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افسون</a:t>
            </a:r>
            <a:r>
              <a:rPr lang="fa-IR" smtClean="0">
                <a:effectLst/>
                <a:latin typeface="Calibri" panose="020F0502020204030204" pitchFamily="34" charset="0"/>
                <a:ea typeface="Calibri" panose="020F0502020204030204" pitchFamily="34" charset="0"/>
                <a:cs typeface="B Lotus" panose="00000400000000000000" pitchFamily="2" charset="-78"/>
              </a:rPr>
              <a:t> تهیه کرده و سعی می کند آن را با های و هوی مبارزه جویی جبران کند. ص 23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722857" y="4242343"/>
            <a:ext cx="3105338" cy="923330"/>
          </a:xfrm>
          <a:prstGeom prst="rect">
            <a:avLst/>
          </a:prstGeom>
          <a:noFill/>
        </p:spPr>
        <p:txBody>
          <a:bodyPr wrap="none" lIns="91440" tIns="45720" rIns="91440" bIns="45720">
            <a:spAutoFit/>
          </a:bodyPr>
          <a:lstStyle/>
          <a:p>
            <a:pPr algn="ctr"/>
            <a:r>
              <a:rPr lang="fa-IR" sz="54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B Lotus" panose="00000400000000000000" pitchFamily="2" charset="-78"/>
              </a:rPr>
              <a:t>خلاصه کلام </a:t>
            </a:r>
            <a:endParaRPr lang="fa-IR"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91264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78704" y="1825625"/>
            <a:ext cx="7275095" cy="4351338"/>
          </a:xfrm>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یا باید به آرامش مذهبی گذشته بازگشت یا آن که با شهامت با سرنوشت دست و پنجه نرم کرد، شهامتی که غالباً در شجاعت در برابر تلاش ناچیز روزمره تبلور می یابد. ص 23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موازی با عقلانی شدن فزاینده، عمل غیرعقلانی نیز با شدت بیشتر پایه هایش را محکم می کند. ص 23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938212" y="1951371"/>
            <a:ext cx="2988284" cy="3498933"/>
          </a:xfrm>
          <a:prstGeom prst="rect">
            <a:avLst/>
          </a:prstGeom>
        </p:spPr>
      </p:pic>
    </p:spTree>
    <p:extLst>
      <p:ext uri="{BB962C8B-B14F-4D97-AF65-F5344CB8AC3E}">
        <p14:creationId xmlns:p14="http://schemas.microsoft.com/office/powerpoint/2010/main" val="235680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بنابراین، سرچشمه غیر عقلانی، نخست در زنگی عاطفی ماست، تا جایی که ما همیشه در بند همان شهوات و همان نیازمندی ها باقی می مانیم. سپس در مناسبات ما با قدرت است، خواه از این قدرت تمکین کنیم، خواه بر ضد آن بشوریم. </a:t>
            </a:r>
            <a:endParaRPr lang="fa-IR"/>
          </a:p>
        </p:txBody>
      </p:sp>
    </p:spTree>
    <p:extLst>
      <p:ext uri="{BB962C8B-B14F-4D97-AF65-F5344CB8AC3E}">
        <p14:creationId xmlns:p14="http://schemas.microsoft.com/office/powerpoint/2010/main" val="2012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56810" y="1825625"/>
            <a:ext cx="7996989" cy="4351338"/>
          </a:xfrm>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تجربه غیر عقلان غیرعقلانی همچنین در حوادث اتفاقی یا پیش بینی نشدنی بروز می یابد، خواه این حوادث از پدیده های طبیعت باشد، یا از مقوله رفتار فردی و جمعی، وبر با آنچه آن را پیش داوری مضحک دلباختگان طبیعت گرا می نامد به شدت مخالفت می کند، زیرا به عقیده این جماعت، پدیده های جمعی یا توده ای عقلانی تر و عینی ترند تا واکنش های فردی. ص 25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838200" y="1825625"/>
            <a:ext cx="2422358" cy="2457450"/>
          </a:xfrm>
          <a:prstGeom prst="rect">
            <a:avLst/>
          </a:prstGeom>
        </p:spPr>
      </p:pic>
      <p:sp>
        <p:nvSpPr>
          <p:cNvPr id="5" name="TextBox 4"/>
          <p:cNvSpPr txBox="1"/>
          <p:nvPr/>
        </p:nvSpPr>
        <p:spPr>
          <a:xfrm>
            <a:off x="1311442" y="4608095"/>
            <a:ext cx="131144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ارنست هکل</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948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 بودن دنیا، دقیقاً نیرو محرک همه دیان بوده است. ص 29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فاجعه آمیز ترین پیامدها غالباً با پاک ترین و شریف ترین نیات همراه است. ص 30</a:t>
            </a:r>
            <a:endParaRPr lang="fa-IR" smtClean="0"/>
          </a:p>
          <a:p>
            <a:endParaRPr lang="fa-IR"/>
          </a:p>
        </p:txBody>
      </p:sp>
    </p:spTree>
    <p:extLst>
      <p:ext uri="{BB962C8B-B14F-4D97-AF65-F5344CB8AC3E}">
        <p14:creationId xmlns:p14="http://schemas.microsoft.com/office/powerpoint/2010/main" val="311701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اختیار داشتن یک ابزار انسانی از هوادارن، از امهات ابزار سیاست است. ص 32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چون دین یکی از آنتن های حساسیت انسانی است، بی اعتنا بودن نسبت به آن، محکوم کردن خود به نفهمیدن پدیده فرهنگ است. ص 33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5" name="Picture 4"/>
          <p:cNvPicPr>
            <a:picLocks noChangeAspect="1"/>
          </p:cNvPicPr>
          <p:nvPr/>
        </p:nvPicPr>
        <p:blipFill>
          <a:blip r:embed="rId2"/>
          <a:stretch>
            <a:fillRect/>
          </a:stretch>
        </p:blipFill>
        <p:spPr>
          <a:xfrm>
            <a:off x="1074069" y="3261074"/>
            <a:ext cx="4195763" cy="2983845"/>
          </a:xfrm>
          <a:prstGeom prst="rect">
            <a:avLst/>
          </a:prstGeom>
        </p:spPr>
      </p:pic>
    </p:spTree>
    <p:extLst>
      <p:ext uri="{BB962C8B-B14F-4D97-AF65-F5344CB8AC3E}">
        <p14:creationId xmlns:p14="http://schemas.microsoft.com/office/powerpoint/2010/main" val="244782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effectLst/>
                <a:latin typeface="Calibri" panose="020F0502020204030204" pitchFamily="34" charset="0"/>
                <a:ea typeface="Calibri" panose="020F0502020204030204" pitchFamily="34" charset="0"/>
                <a:cs typeface="B Lotus" panose="00000400000000000000" pitchFamily="2" charset="-78"/>
              </a:rPr>
              <a:t>چونان علوم طبیعت در نظر گرفت یا برعکس، استقلال آنها را مورد تاکید قرارداد؟ طبیعتاً، مناظره به سرعت به سوی مباحثه ای درباره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طبقه بندی علوم </a:t>
            </a:r>
            <a:r>
              <a:rPr lang="fa-IR" smtClean="0">
                <a:effectLst/>
                <a:latin typeface="Calibri" panose="020F0502020204030204" pitchFamily="34" charset="0"/>
                <a:ea typeface="Calibri" panose="020F0502020204030204" pitchFamily="34" charset="0"/>
                <a:cs typeface="B Lotus" panose="00000400000000000000" pitchFamily="2" charset="-78"/>
              </a:rPr>
              <a:t>منحرف شد، و در این خصوص هواداران استقلال علوم انسانی با یکدیگر اختلاف نظر پیدا کردند. ص 35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79448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از جمله ویندلباند و ریکرت تقسیم واقعیت به بخش های مستقل را رد کرده و آن را یگانه و یکپارچه می دنستند، و برای طبقه بندی علوم، اسسا منطقی پیشنهاد می کردند. ص 36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روابط عمومی پدیده ها یا قوانین را بشناسد یا پدیده ای را در فردیتش؛ بدین سان دو گونه روش اصلی خواهید داشت، یکی تعمیمی، دیگری تفریدی و از گذر آن دو مقوله اصلی علوم، که ویندلباند آنها را علوم قانون شناختی و علوم پندارنگاری می نامد و ریکرت، علوم طبیعت و علوم فرهنگ. ص 36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03992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 ویژگی های تفکر وبر، یکی، پراکندگی روش شناختی، علمی و فلسفی است که گمان می کند توانسته باشد از هر کانونی سربتابد، و دیگری، نمایشی است از همه ضد و نقیض های ممکن، که اصولاً قابل تحویل به هیچ نظامی نیست. ص 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بر نامنسجم بودن یا التقاطی بودن آن کرد. ص 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معنای نظام تام معرفتی بسازد. ص 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838200" y="3111416"/>
            <a:ext cx="3781241" cy="2796090"/>
          </a:xfrm>
          <a:prstGeom prst="rect">
            <a:avLst/>
          </a:prstGeom>
        </p:spPr>
      </p:pic>
    </p:spTree>
    <p:extLst>
      <p:ext uri="{BB962C8B-B14F-4D97-AF65-F5344CB8AC3E}">
        <p14:creationId xmlns:p14="http://schemas.microsoft.com/office/powerpoint/2010/main" val="386714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واقعیت بی پایان و احاطه نشدنی است. ص 37</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از این لحاظ، وبر با هرگونه جرم گرایی به مقابله بر می خیزد: نقش یک روش پیش بردن دانش است نه وفادار ماندن به یک به اصطلاح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آرمان </a:t>
            </a:r>
            <a:r>
              <a:rPr lang="fa-IR">
                <a:latin typeface="Calibri" panose="020F0502020204030204" pitchFamily="34" charset="0"/>
                <a:ea typeface="Calibri" panose="020F0502020204030204" pitchFamily="34" charset="0"/>
                <a:cs typeface="B Lotus" panose="00000400000000000000" pitchFamily="2" charset="-78"/>
              </a:rPr>
              <a:t>شناخت. ص 38</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کوشش های فلاسفه ای را که خواسته اند برای علوم انسانی، مثلاً با تقلیل دادن آنها به روان شناسی، پایه یگانه ای بیایند، در می کند. ص 38</a:t>
            </a:r>
            <a:endParaRPr lang="en-US" sz="20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380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موجب اصول موضوع ویژه اش مستقل است، و هیچ علمی نمی تواند برای علوم دیگر الگو باشد. ص 39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واقع،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کمیت سنجی </a:t>
            </a:r>
            <a:r>
              <a:rPr lang="fa-IR" smtClean="0">
                <a:effectLst/>
                <a:latin typeface="Calibri" panose="020F0502020204030204" pitchFamily="34" charset="0"/>
                <a:ea typeface="Calibri" panose="020F0502020204030204" pitchFamily="34" charset="0"/>
                <a:cs typeface="B Lotus" panose="00000400000000000000" pitchFamily="2" charset="-78"/>
              </a:rPr>
              <a:t>و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اندازه گیری </a:t>
            </a:r>
            <a:r>
              <a:rPr lang="fa-IR" smtClean="0">
                <a:effectLst/>
                <a:latin typeface="Calibri" panose="020F0502020204030204" pitchFamily="34" charset="0"/>
                <a:ea typeface="Calibri" panose="020F0502020204030204" pitchFamily="34" charset="0"/>
                <a:cs typeface="B Lotus" panose="00000400000000000000" pitchFamily="2" charset="-78"/>
              </a:rPr>
              <a:t>چیزی جز فنون روش شناختی نیستند؛ و بدین معنا نمی توانند هدف علم را تشکیل دهند، زیرا هدف علم حقیقت است برای تمام کسانی که خواهان حقیقت هستند. ص 39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انتخابی میان وجوه واقعیت نامتناهی به عمل می آورد؛پس اعتبار آن در حدود اصول موضوع ویژه آن است، بدون داوریدرباره چیزهایی که در خارج از آن هستند. بنابراین، روش ریاضی نه یک روش عام است و نه یک روش نمونه. ص 40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04797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درواقع اینکه ادعا می شود دقت مفهمی منحصراً از راه دقت عدید به دست می آید، صحیح نیست: زیرا ممکن است همین دقت از راه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تفکر انتقادی</a:t>
            </a:r>
            <a:r>
              <a:rPr lang="fa-IR" smtClean="0">
                <a:effectLst/>
                <a:latin typeface="Calibri" panose="020F0502020204030204" pitchFamily="34" charset="0"/>
                <a:ea typeface="Calibri" panose="020F0502020204030204" pitchFamily="34" charset="0"/>
                <a:cs typeface="B Lotus" panose="00000400000000000000" pitchFamily="2" charset="-78"/>
              </a:rPr>
              <a:t>، </a:t>
            </a:r>
            <a:r>
              <a:rPr lang="fa-IR" smtClean="0">
                <a:solidFill>
                  <a:srgbClr val="00B050"/>
                </a:solidFill>
                <a:effectLst/>
                <a:latin typeface="Calibri" panose="020F0502020204030204" pitchFamily="34" charset="0"/>
                <a:ea typeface="Calibri" panose="020F0502020204030204" pitchFamily="34" charset="0"/>
                <a:cs typeface="B Lotus" panose="00000400000000000000" pitchFamily="2" charset="-78"/>
              </a:rPr>
              <a:t>تعقل منطقی</a:t>
            </a:r>
            <a:r>
              <a:rPr lang="fa-IR" smtClean="0">
                <a:effectLst/>
                <a:latin typeface="Calibri" panose="020F0502020204030204" pitchFamily="34" charset="0"/>
                <a:ea typeface="Calibri" panose="020F0502020204030204" pitchFamily="34" charset="0"/>
                <a:cs typeface="B Lotus" panose="00000400000000000000" pitchFamily="2" charset="-78"/>
              </a:rPr>
              <a:t>،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صحت مشاهدات </a:t>
            </a:r>
            <a:r>
              <a:rPr lang="fa-IR" smtClean="0">
                <a:effectLst/>
                <a:latin typeface="Calibri" panose="020F0502020204030204" pitchFamily="34" charset="0"/>
                <a:ea typeface="Calibri" panose="020F0502020204030204" pitchFamily="34" charset="0"/>
                <a:cs typeface="B Lotus" panose="00000400000000000000" pitchFamily="2" charset="-78"/>
              </a:rPr>
              <a:t>یا از </a:t>
            </a:r>
            <a:r>
              <a:rPr lang="fa-IR" smtClean="0">
                <a:solidFill>
                  <a:srgbClr val="00B0F0"/>
                </a:solidFill>
                <a:effectLst/>
                <a:latin typeface="Calibri" panose="020F0502020204030204" pitchFamily="34" charset="0"/>
                <a:ea typeface="Calibri" panose="020F0502020204030204" pitchFamily="34" charset="0"/>
                <a:cs typeface="B Lotus" panose="00000400000000000000" pitchFamily="2" charset="-78"/>
              </a:rPr>
              <a:t>تیز بینی شهودی </a:t>
            </a:r>
            <a:r>
              <a:rPr lang="fa-IR" smtClean="0">
                <a:effectLst/>
                <a:latin typeface="Calibri" panose="020F0502020204030204" pitchFamily="34" charset="0"/>
                <a:ea typeface="Calibri" panose="020F0502020204030204" pitchFamily="34" charset="0"/>
                <a:cs typeface="B Lotus" panose="00000400000000000000" pitchFamily="2" charset="-78"/>
              </a:rPr>
              <a:t>به دست آمده باشد. ص 40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بتوان از واقعیتی را استنتاج کرد. ص 40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چیز نامتناهی جمع چیزهای متناهی نیست. ص 40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احکام ارزشی ذهنی و نامعین باشد.ص 41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یعنی شناخت بی واسطه دیگری از راه نوعی درون افکنی در تجربیات واقعی خود. ص 42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نیت خیر خواهانه معرفت شناختی در میان نخواهد بود. ص 43</a:t>
            </a:r>
            <a:endParaRPr lang="fa-IR"/>
          </a:p>
        </p:txBody>
      </p:sp>
    </p:spTree>
    <p:extLst>
      <p:ext uri="{BB962C8B-B14F-4D97-AF65-F5344CB8AC3E}">
        <p14:creationId xmlns:p14="http://schemas.microsoft.com/office/powerpoint/2010/main" val="376959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از مفهوم غیر عقلانی چه در فهم می آید؟ امر یپش بینی نشدنی و تصادفی. ص 43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آزادی اراده تعبیر می کنند. ص 44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 آزادی انسانی غیر عقلانی تر از جبر نیست، زیرا احساس ژرف تجربی ما از آزادی، به دلیل آگاهی از کنش هایی است که به شیوه عقلانی انجام داده ایم. ص 44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علمی وجود ندارد، جز در آنچه که هست. ص 45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96520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عده ای علیت را با قانونمندی یکسان دانسته اند، و تنها شرطی را که پاسخ گوی مقتضیات یک قانون باشد، در خور علت نامیده شدن می دانند. ص 45</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سوء استفاده از </a:t>
            </a:r>
            <a:r>
              <a:rPr lang="fa-IR" b="1">
                <a:solidFill>
                  <a:srgbClr val="00B0F0"/>
                </a:solidFill>
                <a:latin typeface="Calibri" panose="020F0502020204030204" pitchFamily="34" charset="0"/>
                <a:ea typeface="Calibri" panose="020F0502020204030204" pitchFamily="34" charset="0"/>
                <a:cs typeface="B Lotus" panose="00000400000000000000" pitchFamily="2" charset="-78"/>
              </a:rPr>
              <a:t>ذهنیت</a:t>
            </a:r>
            <a:r>
              <a:rPr lang="fa-IR">
                <a:latin typeface="Calibri" panose="020F0502020204030204" pitchFamily="34" charset="0"/>
                <a:ea typeface="Calibri" panose="020F0502020204030204" pitchFamily="34" charset="0"/>
                <a:cs typeface="B Lotus" panose="00000400000000000000" pitchFamily="2" charset="-78"/>
              </a:rPr>
              <a:t> نمی گشاییم؟ آیا رد چنین شرایطی می توان از یک اصل عینیت که ممراعات آن بره مه کسانی که در علوم انسانی به پژوهش می پردازند لازم است، سخن گفت؟ برای بهتر فهمیدن منظور وبر از این مفهوم، نخست بگوییم این مفهوم بر چه چیزی دلالت نمی کند، سپس به تعریف ماهیت و نقش آن بپردازیم. ص 48</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4866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برخلاف ریکرت، وبر حتی به امکان ساختن یک چنین نظامی که مقبول همگان باشد، معتقد نیست. ص 48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بنابراین، ارزشها نباید به عنوان اساس دانش نظری تلقی می شوند. ص 49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مستلزم مراجعه به ارزشهاست. ص 49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به مرور زمان واقعیت در پیچیدگی اش وضوح بیشتری می یابد. ص 51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علم نتیجه کار همه دانشمندان است. ص 51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860037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موضوعی را از واقعیت بی تعین جدا کند.؛ ب) پس از انتخاب موضوع، محقق را در تفکیک جنبه های اصلی از جنبه های فرعی راهنمایی می کند، یعنی با فراگذشتن از جزئیات، عناصر و اسناد بی پایان، فردیت تاریخی یا یگانگی موضوع را تعیین می کند؛ پ) به علاوه دلیل، برقرار کردن رابطه میان عناصر گوناگون و معنایی که به آنها داده می شود، است؛ ت) همچنین تعیین می کند کدام روابط علّي باید جست و جو شوند و این روابط تا کجا باید پی گیری شوند؛ ث) باراخره، ارجاع به ارزش ها چون یک ارزیابی نیست و تفکری دقیق و روشن را ایجاب می کند تا بتواند درستی قضایا را مورد </a:t>
            </a:r>
            <a:r>
              <a:rPr lang="fa-IR">
                <a:solidFill>
                  <a:srgbClr val="00B0F0"/>
                </a:solidFill>
                <a:latin typeface="Calibri" panose="020F0502020204030204" pitchFamily="34" charset="0"/>
                <a:ea typeface="Calibri" panose="020F0502020204030204" pitchFamily="34" charset="0"/>
                <a:cs typeface="B Lotus" panose="00000400000000000000" pitchFamily="2" charset="-78"/>
              </a:rPr>
              <a:t>رسیدگی</a:t>
            </a:r>
            <a:r>
              <a:rPr lang="fa-IR">
                <a:latin typeface="Calibri" panose="020F0502020204030204" pitchFamily="34" charset="0"/>
                <a:ea typeface="Calibri" panose="020F0502020204030204" pitchFamily="34" charset="0"/>
                <a:cs typeface="B Lotus" panose="00000400000000000000" pitchFamily="2" charset="-78"/>
              </a:rPr>
              <a:t> و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باز بینی </a:t>
            </a:r>
            <a:r>
              <a:rPr lang="fa-IR">
                <a:latin typeface="Calibri" panose="020F0502020204030204" pitchFamily="34" charset="0"/>
                <a:ea typeface="Calibri" panose="020F0502020204030204" pitchFamily="34" charset="0"/>
                <a:cs typeface="B Lotus" panose="00000400000000000000" pitchFamily="2" charset="-78"/>
              </a:rPr>
              <a:t>قرارداد. ص 52</a:t>
            </a:r>
            <a:endParaRPr lang="en-US" sz="20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329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رابطه با یکدیگر را به ما بفهماند، همانطور که دو واژه آلمانی </a:t>
            </a:r>
            <a:r>
              <a:rPr lang="en-US" smtClean="0">
                <a:effectLst/>
                <a:latin typeface="Calibri" panose="020F0502020204030204" pitchFamily="34" charset="0"/>
                <a:ea typeface="Calibri" panose="020F0502020204030204" pitchFamily="34" charset="0"/>
                <a:cs typeface="B Lotus" panose="00000400000000000000" pitchFamily="2" charset="-78"/>
              </a:rPr>
              <a:t>Deuten </a:t>
            </a:r>
            <a:r>
              <a:rPr lang="fa-IR" smtClean="0">
                <a:effectLst/>
                <a:latin typeface="Calibri" panose="020F0502020204030204" pitchFamily="34" charset="0"/>
                <a:ea typeface="Calibri" panose="020F0502020204030204" pitchFamily="34" charset="0"/>
                <a:cs typeface="B Lotus" panose="00000400000000000000" pitchFamily="2" charset="-78"/>
              </a:rPr>
              <a:t>(تفسیر) و </a:t>
            </a:r>
            <a:r>
              <a:rPr lang="en-US" smtClean="0">
                <a:effectLst/>
                <a:latin typeface="Calibri" panose="020F0502020204030204" pitchFamily="34" charset="0"/>
                <a:ea typeface="Calibri" panose="020F0502020204030204" pitchFamily="34" charset="0"/>
                <a:cs typeface="B Lotus" panose="00000400000000000000" pitchFamily="2" charset="-78"/>
              </a:rPr>
              <a:t>Bedeuten </a:t>
            </a:r>
            <a:r>
              <a:rPr lang="fa-IR" smtClean="0">
                <a:effectLst/>
                <a:latin typeface="Calibri" panose="020F0502020204030204" pitchFamily="34" charset="0"/>
                <a:ea typeface="Calibri" panose="020F0502020204030204" pitchFamily="34" charset="0"/>
                <a:cs typeface="B Lotus" panose="00000400000000000000" pitchFamily="2" charset="-78"/>
              </a:rPr>
              <a:t> (دلالت) آن را القا می کنند. ص 53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هر تفسیری، وانگهی چون علم عموماً، به سوی اثبات کردن میل می کند. ص 53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جامعه شناسی نیز سعی می کند از راه تفسیر، معانی را برای ما به اثبات برساند. ص </a:t>
            </a:r>
            <a:r>
              <a:rPr lang="fa-IR" smtClean="0">
                <a:effectLst/>
                <a:latin typeface="Calibri" panose="020F0502020204030204" pitchFamily="34" charset="0"/>
                <a:ea typeface="Calibri" panose="020F0502020204030204" pitchFamily="34" charset="0"/>
                <a:cs typeface="B Lotus" panose="00000400000000000000" pitchFamily="2" charset="-78"/>
              </a:rPr>
              <a:t>53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635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تفسیری که او لغت شناسی می نامد: مبتنی است بر فهم معنای لغوی متون، نقد اسناد و بررسی ها و غیره. ص 53</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b="1">
                <a:solidFill>
                  <a:srgbClr val="00B0F0"/>
                </a:solidFill>
                <a:latin typeface="Calibri" panose="020F0502020204030204" pitchFamily="34" charset="0"/>
                <a:ea typeface="Calibri" panose="020F0502020204030204" pitchFamily="34" charset="0"/>
                <a:cs typeface="B Lotus" panose="00000400000000000000" pitchFamily="2" charset="-78"/>
              </a:rPr>
              <a:t>تفسیر برآوردی </a:t>
            </a:r>
            <a:r>
              <a:rPr lang="fa-IR">
                <a:latin typeface="Calibri" panose="020F0502020204030204" pitchFamily="34" charset="0"/>
                <a:ea typeface="Calibri" panose="020F0502020204030204" pitchFamily="34" charset="0"/>
                <a:cs typeface="B Lotus" panose="00000400000000000000" pitchFamily="2" charset="-78"/>
              </a:rPr>
              <a:t>یا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ارزش شناختی </a:t>
            </a:r>
            <a:r>
              <a:rPr lang="fa-IR">
                <a:latin typeface="Calibri" panose="020F0502020204030204" pitchFamily="34" charset="0"/>
                <a:ea typeface="Calibri" panose="020F0502020204030204" pitchFamily="34" charset="0"/>
                <a:cs typeface="B Lotus" panose="00000400000000000000" pitchFamily="2" charset="-78"/>
              </a:rPr>
              <a:t>می نامد، تفسیری است که موضوع را ارزیابی کرده و درباره آن حکم ارزشی در جهت تحسین یا تقبیح، تایید یا تکذیب صادر می کند. ص 53</a:t>
            </a:r>
            <a:endParaRPr lang="en-US" sz="2000">
              <a:latin typeface="Calibri" panose="020F0502020204030204" pitchFamily="34" charset="0"/>
              <a:ea typeface="Calibri" panose="020F0502020204030204" pitchFamily="34" charset="0"/>
              <a:cs typeface="Arial" panose="020B0604020202020204" pitchFamily="34" charset="0"/>
            </a:endParaRPr>
          </a:p>
          <a:p>
            <a:r>
              <a:rPr lang="fa-IR">
                <a:latin typeface="Calibri" panose="020F0502020204030204" pitchFamily="34" charset="0"/>
                <a:ea typeface="Calibri" panose="020F0502020204030204" pitchFamily="34" charset="0"/>
                <a:cs typeface="B Lotus" panose="00000400000000000000" pitchFamily="2" charset="-78"/>
              </a:rPr>
              <a:t>رابطه وسایل به هدف است، ما به ویژه معنای عملی را که با شناخت کامل مناسب ترین وسایل، متوجه یک هدف آگانه است، با درجه صراحت بالاتری می فهمیم. ص 55</a:t>
            </a:r>
            <a:endParaRPr lang="fa-IR"/>
          </a:p>
          <a:p>
            <a:endParaRPr lang="fa-IR"/>
          </a:p>
        </p:txBody>
      </p:sp>
    </p:spTree>
    <p:extLst>
      <p:ext uri="{BB962C8B-B14F-4D97-AF65-F5344CB8AC3E}">
        <p14:creationId xmlns:p14="http://schemas.microsoft.com/office/powerpoint/2010/main" val="83951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بدون دقت مفهومی، عملی که شایسته این نام باشد وجود ندارد. ص 55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از مفاهیم دقیق تری برخوردار است، زیرا می توان آنها را به صورت عددی تعیین کرد، از آن جمله اند مفاهیم توان، قدرت حجم نیرو و غیره؛ اما همین مفاهیم وقتی در علوم انسانی به کار می روند، سرچشمة همه گونه ابهام، دو پهلویی و شبهه می شوند. ص 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یک تحلیل چگونه می تواند دقیق باشد، در حالی که ابزار فکری به کار رفته در آن دقیق نیستند؟ وبر، برای اینکه مفاهیمی که در روش تاریخی به کار می روند از دقت کافی برخوردارباشند، مفهوم نمونه مثالی را ابداع کرده است. ص 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55406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هیچگاه از همچشمی فرضیه ها و از هماوردی نظریه ها در امان نیست. ص 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تحویل تفاوت های کیفی به کمیت های قابل اندازه گیری دقیق است، بدیهی است که این روش واقعیت را از غنای منفرد بودن تهیه می سازد؛ بدین ترتیب که آن را به مفاهیمی بدل می کند که اعتبار محتوای آن به سبب عام تر شدن، فقیر تر نیز می شود. ص 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41735" y="4373168"/>
            <a:ext cx="4613108" cy="2321152"/>
          </a:xfrm>
          <a:prstGeom prst="rect">
            <a:avLst/>
          </a:prstGeom>
        </p:spPr>
      </p:pic>
    </p:spTree>
    <p:extLst>
      <p:ext uri="{BB962C8B-B14F-4D97-AF65-F5344CB8AC3E}">
        <p14:creationId xmlns:p14="http://schemas.microsoft.com/office/powerpoint/2010/main" val="3034124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 تشدید یکسویه یک یا چند دیدگاه و با به هم پیوستن تعداد پدیده های مجزا، پراکنده و تودار که گاهی به تعداد زیاد می یابیم، گاهی به تعداد کم و جابه جا هیچ، که برحسب دیدگاههای یک سویه پیشین انتخاب و برای تشکیل یک تابلوی فکری همگن مرتب شده اند، یک نمونه مثالی ساخته می شود. صص 56-57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وبر مفهوم قدیمی علم را رد می کند، که به موجب آن علم می تواند به جوهر اشیا دست یافته و آنها را در یک نظام کامل، که برگردان ذهنی وفادار به هر واقعیتی باشد، گرد آورد. ص 57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گوناگونی ژرفایی یک پدیده جزئی را باز تولید کند. ص 57</a:t>
            </a:r>
            <a:endParaRPr lang="fa-IR"/>
          </a:p>
        </p:txBody>
      </p:sp>
    </p:spTree>
    <p:extLst>
      <p:ext uri="{BB962C8B-B14F-4D97-AF65-F5344CB8AC3E}">
        <p14:creationId xmlns:p14="http://schemas.microsoft.com/office/powerpoint/2010/main" val="759484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سرمایه دارینمایش منفردی از زندگی اقتصادی، پرتستانیسم از زندگی دینی، و رمانتسیم از زندگی هنری است؛ همین طور، سرمایه داری ایام باستان خصوصیات ویژه خودش را دارد که متفاوت از خصوصیاتسرمایه داری عصر جدید است، یا اینکه، سرمایه داری انگلوساکسن از سرمایهداری اروپای قاره ای متمایز است. ص 58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46382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شخص «زیاد و کم» شده ای است که صفات نمونه ای موجود در رفتار خسیس را به صورت مثالی آشکار می کند. ص 59</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اصالت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آیین اقتصادی سرمایه داری </a:t>
            </a:r>
            <a:r>
              <a:rPr lang="fa-IR">
                <a:latin typeface="Calibri" panose="020F0502020204030204" pitchFamily="34" charset="0"/>
                <a:ea typeface="Calibri" panose="020F0502020204030204" pitchFamily="34" charset="0"/>
                <a:cs typeface="B Lotus" panose="00000400000000000000" pitchFamily="2" charset="-78"/>
              </a:rPr>
              <a:t>را تعریف می کند، حتی اگر این صفات جز به صورت پراکنده در واقعیت دیده نشوند. ص 59</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59524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بنابراین در تشکیل یک نمونه مثالی، فراوانی یک عنصر اهمیت کمتری دارد تا خصوصیت ویژه و اصلی که فردیت و یکتایی چنین سازمان اقصتادی را تعیین می کند. ص 59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ما را از واقعیت بالفعل دور می کند تا از لحاظ عقلی و علمی بهتر بر آن اشراف پیدا کنیم، هرچند این اشراف ضرورتاً عام و شامل نباشد. ص 60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19803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نمونه مثالی هیچ عنصر سرمشق قرار گرفتنی ندارد، و نباید آن را، نه با یک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مدل ارزش شناختی </a:t>
            </a:r>
            <a:r>
              <a:rPr lang="fa-IR">
                <a:latin typeface="Calibri" panose="020F0502020204030204" pitchFamily="34" charset="0"/>
                <a:ea typeface="Calibri" panose="020F0502020204030204" pitchFamily="34" charset="0"/>
                <a:cs typeface="B Lotus" panose="00000400000000000000" pitchFamily="2" charset="-78"/>
              </a:rPr>
              <a:t>و نه با یک قاعده عملی برای کنش، اشتباه کرد. ص 61</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فضلت منطقی است نه اخلاقی، و از هرگونه ارزیابی مبراست. ص 61</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هریک می تواند بحق مدعی باشد که معرف «ایده» مسیحیت است، به همان اندازه ای که صفات ویژه معنادار پدیده منفرد مسیحیت را در واقعیت دست چین کرده باشد. ص 64</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481026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حال که شناخت ما از واقعیت نامتناهی لزوماً جزئی و ناتمام است، بنابراین، تقریبی نیز هست. ص 64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باری، غیرواقعی بودن نمونه مثالی به آن معنای یک مفهوم حد و میزان می دهد که به کمک آن هم می توان توسعه و تحول واقعی را اندازه رفت، و هم مهم ترین عناصر زندگی تجربی را روشن کرد. ص 65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امکان عینی و علت ذاتیرا پیش می کشد. ص 66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وبر آن را کهکشان علت ها می نامد، ربط می دهد. ص 67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پیروزی ایرانیان شرایط مساعدی برای رشد یک فرهنگ سازی دین سالاری در یونان، که مبانی آن بر اسرار غیبی و وحی است. ص </a:t>
            </a:r>
            <a:r>
              <a:rPr lang="fa-IR" smtClean="0">
                <a:effectLst/>
                <a:latin typeface="Calibri" panose="020F0502020204030204" pitchFamily="34" charset="0"/>
                <a:ea typeface="Calibri" panose="020F0502020204030204" pitchFamily="34" charset="0"/>
                <a:cs typeface="B Lotus" panose="00000400000000000000" pitchFamily="2" charset="-78"/>
              </a:rPr>
              <a:t>69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091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زیرا تاریخ علت منحصر به فرد نمی شناسد. ص 70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با مفهوم خالصاً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طبیعت گرایانه </a:t>
            </a:r>
            <a:r>
              <a:rPr lang="fa-IR">
                <a:latin typeface="Calibri" panose="020F0502020204030204" pitchFamily="34" charset="0"/>
                <a:ea typeface="Calibri" panose="020F0502020204030204" pitchFamily="34" charset="0"/>
                <a:cs typeface="B Lotus" panose="00000400000000000000" pitchFamily="2" charset="-78"/>
              </a:rPr>
              <a:t>و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جبر گرایانه </a:t>
            </a:r>
            <a:r>
              <a:rPr lang="fa-IR">
                <a:latin typeface="Calibri" panose="020F0502020204030204" pitchFamily="34" charset="0"/>
                <a:ea typeface="Calibri" panose="020F0502020204030204" pitchFamily="34" charset="0"/>
                <a:cs typeface="B Lotus" panose="00000400000000000000" pitchFamily="2" charset="-78"/>
              </a:rPr>
              <a:t>تاریخ به مخالفت می پردازد. ص 72</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هیچ مانع منطقی در برابر یک علم امر منفرد وجود ندارد. ص 72</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95744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واقع، از ویژگی های کنش اجتماعی این است که رفتار دیگران به وجه معنا داری مرجع قرار می گیرند، یا به این دلیل که کنشگر امیدوار است که دیگران مطابق با توافقی که آشکارا صورت گرفته، عمل خواهند کرد، یا از مقررات اجتماعی جاری متابعت خواهند نمود، خواه به دلیل ملاحظه داشتن از کیفرهای احتمالی در صورت نقض مقررات، خواه به دلیل اندیشه داشتن از اینکه ممکن است دیگران را دچار زحمت کنند و غیره. صص 73-74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404676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مقایسه کنش واقعی کنشگر با این کنش مثالی است که جامعه شناس خواهد دانست که کنشگر حق داشته است روی انتظاراتی که به کنش هایش جهت داده اند، حساب کند یا عناصر بیرونی پیش بینی ناپذیری که موجب انحراف کنش از هدف اولیه اش شده است چه هستند؟ ص 74</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شناخت شهودی او ممکن است آنچه را که در نظر اکثر قریب به اتفاق حقوقدانان بدیهی و مسلم می نماید، به مسائل قابل توجهی مبدل کند. ص 75</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سطح تربیت و سطح تحقیق. ص 75</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34874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سایه کار و کیفیت درس هایش به چنین توفیقی دست می یابد. ص 76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مسائل ایدئولوژیکی و عملی باشد، یابد بدون تبعیض همان حق به عقاید رقیب داده شود، دانشگاه نباید در انحصار هیچ نظام عقیدتی خاصی باشد. ص </a:t>
            </a:r>
            <a:r>
              <a:rPr lang="fa-IR" smtClean="0">
                <a:effectLst/>
                <a:latin typeface="Calibri" panose="020F0502020204030204" pitchFamily="34" charset="0"/>
                <a:ea typeface="Calibri" panose="020F0502020204030204" pitchFamily="34" charset="0"/>
                <a:cs typeface="B Lotus" panose="00000400000000000000" pitchFamily="2" charset="-78"/>
              </a:rPr>
              <a:t>77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030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به جنبه های منفرد و کیفی پدیده، توجه نشان می دهد، اما این روش نیز وقتی می خواهد به شناختی نایل شود، نمی توان از مفاهیم چشم پوشی کند. ص 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این جامعه شناسی ها بیشتر افکار اصلاح طلب بوده اند تا علم به معنای اخص کلمه. ص 9</a:t>
            </a:r>
            <a:endParaRPr lang="fa-IR" smtClean="0"/>
          </a:p>
          <a:p>
            <a:endParaRPr lang="fa-IR"/>
          </a:p>
        </p:txBody>
      </p:sp>
      <p:pic>
        <p:nvPicPr>
          <p:cNvPr id="4" name="Picture 3"/>
          <p:cNvPicPr>
            <a:picLocks noChangeAspect="1"/>
          </p:cNvPicPr>
          <p:nvPr/>
        </p:nvPicPr>
        <p:blipFill>
          <a:blip r:embed="rId2"/>
          <a:stretch>
            <a:fillRect/>
          </a:stretch>
        </p:blipFill>
        <p:spPr>
          <a:xfrm>
            <a:off x="1174331" y="3575968"/>
            <a:ext cx="3217195" cy="2735932"/>
          </a:xfrm>
          <a:prstGeom prst="rect">
            <a:avLst/>
          </a:prstGeom>
        </p:spPr>
      </p:pic>
    </p:spTree>
    <p:extLst>
      <p:ext uri="{BB962C8B-B14F-4D97-AF65-F5344CB8AC3E}">
        <p14:creationId xmlns:p14="http://schemas.microsoft.com/office/powerpoint/2010/main" val="2585611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lnSpc>
                <a:spcPct val="115000"/>
              </a:lnSpc>
            </a:pPr>
            <a:r>
              <a:rPr lang="fa-IR">
                <a:solidFill>
                  <a:prstClr val="black"/>
                </a:solidFill>
                <a:latin typeface="Calibri" panose="020F0502020204030204" pitchFamily="34" charset="0"/>
                <a:ea typeface="Calibri" panose="020F0502020204030204" pitchFamily="34" charset="0"/>
                <a:cs typeface="B Lotus" panose="00000400000000000000" pitchFamily="2" charset="-78"/>
              </a:rPr>
              <a:t>بنابراین، روشن بینی، فضیلت اصلی یک درس دانشگاهی است. ص 78</a:t>
            </a:r>
            <a:endParaRPr lang="en-US" sz="200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pPr>
            <a:r>
              <a:rPr lang="fa-IR">
                <a:solidFill>
                  <a:prstClr val="black"/>
                </a:solidFill>
                <a:latin typeface="Calibri" panose="020F0502020204030204" pitchFamily="34" charset="0"/>
                <a:ea typeface="Calibri" panose="020F0502020204030204" pitchFamily="34" charset="0"/>
                <a:cs typeface="B Lotus" panose="00000400000000000000" pitchFamily="2" charset="-78"/>
              </a:rPr>
              <a:t>علم بنا بر ماهیتش از قبول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داوری های ارزشی </a:t>
            </a:r>
            <a:r>
              <a:rPr lang="fa-IR">
                <a:solidFill>
                  <a:prstClr val="black"/>
                </a:solidFill>
                <a:latin typeface="Calibri" panose="020F0502020204030204" pitchFamily="34" charset="0"/>
                <a:ea typeface="Calibri" panose="020F0502020204030204" pitchFamily="34" charset="0"/>
                <a:cs typeface="B Lotus" panose="00000400000000000000" pitchFamily="2" charset="-78"/>
              </a:rPr>
              <a:t>رویگردان است. ص 78</a:t>
            </a:r>
            <a:endParaRPr lang="en-US" sz="200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pPr>
            <a:r>
              <a:rPr lang="fa-IR">
                <a:solidFill>
                  <a:prstClr val="black"/>
                </a:solidFill>
                <a:latin typeface="Calibri" panose="020F0502020204030204" pitchFamily="34" charset="0"/>
                <a:ea typeface="Calibri" panose="020F0502020204030204" pitchFamily="34" charset="0"/>
                <a:cs typeface="B Lotus" panose="00000400000000000000" pitchFamily="2" charset="-78"/>
              </a:rPr>
              <a:t>کوتاه سخن، یک دانشمند نه یک طبیعت گرا باید باشد، نه یک روح گرا، نه حتی یک علم گرا. ص 80</a:t>
            </a:r>
            <a:endParaRPr lang="en-US" sz="200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r>
              <a:rPr lang="fa-IR">
                <a:solidFill>
                  <a:prstClr val="black"/>
                </a:solidFill>
                <a:latin typeface="Calibri" panose="020F0502020204030204" pitchFamily="34" charset="0"/>
                <a:ea typeface="Calibri" panose="020F0502020204030204" pitchFamily="34" charset="0"/>
                <a:cs typeface="B Lotus" panose="00000400000000000000" pitchFamily="2" charset="-78"/>
              </a:rPr>
              <a:t>اما هرگز به ما نمی گوید، چه باید بکنیم. ص 80</a:t>
            </a:r>
            <a:endParaRPr lang="fa-IR">
              <a:solidFill>
                <a:prstClr val="black"/>
              </a:solidFill>
            </a:endParaRPr>
          </a:p>
          <a:p>
            <a:endParaRPr lang="fa-IR"/>
          </a:p>
        </p:txBody>
      </p:sp>
    </p:spTree>
    <p:extLst>
      <p:ext uri="{BB962C8B-B14F-4D97-AF65-F5344CB8AC3E}">
        <p14:creationId xmlns:p14="http://schemas.microsoft.com/office/powerpoint/2010/main" val="387588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درباره ارزش زنگی با این که زندگی به زحمتش می رازد یا نه، موعظه کند. ص 81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علم نظری است. ص 81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معمولاً جامعه شناسی را علم وقایع اجتماعی تعریف می کنند، اما به مجرد اینکه می خواهند مفهوم واقعه اجتماعی را تصریح کنند، اختلاف نظرها و آشتفگی ها بروز می کند. ص </a:t>
            </a:r>
            <a:r>
              <a:rPr lang="fa-IR" smtClean="0">
                <a:effectLst/>
                <a:latin typeface="Calibri" panose="020F0502020204030204" pitchFamily="34" charset="0"/>
                <a:ea typeface="Calibri" panose="020F0502020204030204" pitchFamily="34" charset="0"/>
                <a:cs typeface="B Lotus" panose="00000400000000000000" pitchFamily="2" charset="-78"/>
              </a:rPr>
              <a:t>83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8574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ساخت های جامعه، نهادها، خلقیات، باورهای جمعی و غیره می دانند. ص 83</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که ساخت ها و نهاد های اجتماعی را از کنش گوناگون انسان، که در عین حال معناساز و معنا پرور است، جدا نمی کند. ص 84</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1162384" y="3219648"/>
            <a:ext cx="3795982" cy="2727228"/>
          </a:xfrm>
          <a:prstGeom prst="rect">
            <a:avLst/>
          </a:prstGeom>
        </p:spPr>
      </p:pic>
    </p:spTree>
    <p:extLst>
      <p:ext uri="{BB962C8B-B14F-4D97-AF65-F5344CB8AC3E}">
        <p14:creationId xmlns:p14="http://schemas.microsoft.com/office/powerpoint/2010/main" val="1296857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چگونه روابط اجتماعی گوناگون را ارزیابی، ایجاد یا تخریب می کنند. ص 84</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زندگی انسان را در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متن جامعه </a:t>
            </a:r>
            <a:r>
              <a:rPr lang="fa-IR">
                <a:latin typeface="Calibri" panose="020F0502020204030204" pitchFamily="34" charset="0"/>
                <a:ea typeface="Calibri" panose="020F0502020204030204" pitchFamily="34" charset="0"/>
                <a:cs typeface="B Lotus" panose="00000400000000000000" pitchFamily="2" charset="-78"/>
              </a:rPr>
              <a:t>بفهمد. ص 84</a:t>
            </a:r>
            <a:endParaRPr lang="en-US" sz="2000">
              <a:latin typeface="Calibri" panose="020F0502020204030204" pitchFamily="34" charset="0"/>
              <a:ea typeface="Calibri" panose="020F0502020204030204" pitchFamily="34" charset="0"/>
              <a:cs typeface="Arial" panose="020B0604020202020204" pitchFamily="34" charset="0"/>
            </a:endParaRPr>
          </a:p>
          <a:p>
            <a:r>
              <a:rPr lang="fa-IR">
                <a:latin typeface="Calibri" panose="020F0502020204030204" pitchFamily="34" charset="0"/>
                <a:ea typeface="Calibri" panose="020F0502020204030204" pitchFamily="34" charset="0"/>
                <a:cs typeface="B Lotus" panose="00000400000000000000" pitchFamily="2" charset="-78"/>
              </a:rPr>
              <a:t>دلیل اهمیتی که وبر به مفهوم نسبی بودن معانی می دهد. ص 85</a:t>
            </a:r>
            <a:endParaRPr lang="fa-IR"/>
          </a:p>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684" y="3889420"/>
            <a:ext cx="8944541" cy="2422480"/>
          </a:xfrm>
          <a:prstGeom prst="rect">
            <a:avLst/>
          </a:prstGeom>
        </p:spPr>
      </p:pic>
    </p:spTree>
    <p:extLst>
      <p:ext uri="{BB962C8B-B14F-4D97-AF65-F5344CB8AC3E}">
        <p14:creationId xmlns:p14="http://schemas.microsoft.com/office/powerpoint/2010/main" val="374522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شاید هیچ کس، بهتر از کسی ک هقصد تجاوز به حریم یک قانون را دراد، اعتبار مفاد و ضمانت های اجرایی آن را نشناسد. ص 85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یک قانون شناختی نایل گردد، مخالفت نیست. ص 86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611083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92450" y="1825625"/>
            <a:ext cx="7361349" cy="4351338"/>
          </a:xfrm>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گروه اجتماعی، نهاد، حاکمیت حقوق دیوان سالاری پیشگام بوده است، همچنین سعی کرده است، بر مبنای قواعد عمومی تجربه از راه بررسی های آماری معنای متداولی را که انسان ها از تمکین به یک رفتار اجتماعی در نظر دارند، معلوم کند. ص 86</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روش تعمیمی </a:t>
            </a:r>
            <a:r>
              <a:rPr lang="fa-IR">
                <a:latin typeface="Calibri" panose="020F0502020204030204" pitchFamily="34" charset="0"/>
                <a:ea typeface="Calibri" panose="020F0502020204030204" pitchFamily="34" charset="0"/>
                <a:cs typeface="B Lotus" panose="00000400000000000000" pitchFamily="2" charset="-78"/>
              </a:rPr>
              <a:t>یا از </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روش تفریدی </a:t>
            </a:r>
            <a:r>
              <a:rPr lang="fa-IR">
                <a:latin typeface="Calibri" panose="020F0502020204030204" pitchFamily="34" charset="0"/>
                <a:ea typeface="Calibri" panose="020F0502020204030204" pitchFamily="34" charset="0"/>
                <a:cs typeface="B Lotus" panose="00000400000000000000" pitchFamily="2" charset="-78"/>
              </a:rPr>
              <a:t>استفاده کند. ص 86</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به نام </a:t>
            </a:r>
            <a:r>
              <a:rPr lang="fa-IR">
                <a:solidFill>
                  <a:srgbClr val="FF0000"/>
                </a:solidFill>
                <a:latin typeface="Calibri" panose="020F0502020204030204" pitchFamily="34" charset="0"/>
                <a:ea typeface="Calibri" panose="020F0502020204030204" pitchFamily="34" charset="0"/>
                <a:cs typeface="B Lotus" panose="00000400000000000000" pitchFamily="2" charset="-78"/>
              </a:rPr>
              <a:t>پیش داوری </a:t>
            </a:r>
            <a:r>
              <a:rPr lang="fa-IR">
                <a:latin typeface="Calibri" panose="020F0502020204030204" pitchFamily="34" charset="0"/>
                <a:ea typeface="Calibri" panose="020F0502020204030204" pitchFamily="34" charset="0"/>
                <a:cs typeface="B Lotus" panose="00000400000000000000" pitchFamily="2" charset="-78"/>
              </a:rPr>
              <a:t>یا توصیه های تجربه نشده فلسفی، افق ار بر روی خود نبسته ایم، دلیلی ندارد که جامعه شناسی بنابر تصمیم قبلی، </a:t>
            </a:r>
            <a:r>
              <a:rPr lang="fa-IR">
                <a:latin typeface="Calibri" panose="020F0502020204030204" pitchFamily="34" charset="0"/>
                <a:ea typeface="Calibri" panose="020F0502020204030204" pitchFamily="34" charset="0"/>
                <a:cs typeface="B Lotus" panose="00000400000000000000" pitchFamily="2" charset="-78"/>
              </a:rPr>
              <a:t>از </a:t>
            </a:r>
            <a:r>
              <a:rPr lang="fa-IR" smtClean="0">
                <a:latin typeface="Calibri" panose="020F0502020204030204" pitchFamily="34" charset="0"/>
                <a:ea typeface="Calibri" panose="020F0502020204030204" pitchFamily="34" charset="0"/>
                <a:cs typeface="B Lotus" panose="00000400000000000000" pitchFamily="2" charset="-78"/>
              </a:rPr>
              <a:t>مطالعه </a:t>
            </a:r>
            <a:r>
              <a:rPr lang="fa-IR">
                <a:latin typeface="Calibri" panose="020F0502020204030204" pitchFamily="34" charset="0"/>
                <a:ea typeface="Calibri" panose="020F0502020204030204" pitchFamily="34" charset="0"/>
                <a:cs typeface="B Lotus" panose="00000400000000000000" pitchFamily="2" charset="-78"/>
              </a:rPr>
              <a:t>امر جزئی و منفرد چشم بپوشد. ص 86</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837820" y="2614411"/>
            <a:ext cx="2806700" cy="3562552"/>
          </a:xfrm>
          <a:prstGeom prst="rect">
            <a:avLst/>
          </a:prstGeom>
        </p:spPr>
      </p:pic>
    </p:spTree>
    <p:extLst>
      <p:ext uri="{BB962C8B-B14F-4D97-AF65-F5344CB8AC3E}">
        <p14:creationId xmlns:p14="http://schemas.microsoft.com/office/powerpoint/2010/main" val="1873508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بنابراین وقتی وبر عنوان جامعه شناسی تفهمی را به کار میبرد، به هیچ وجه قصدش این نیست که برای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تفهم، نسبت به تبیین، </a:t>
            </a:r>
            <a:r>
              <a:rPr lang="fa-IR" smtClean="0">
                <a:effectLst/>
                <a:latin typeface="Calibri" panose="020F0502020204030204" pitchFamily="34" charset="0"/>
                <a:ea typeface="Calibri" panose="020F0502020204030204" pitchFamily="34" charset="0"/>
                <a:cs typeface="B Lotus" panose="00000400000000000000" pitchFamily="2" charset="-78"/>
              </a:rPr>
              <a:t>شرف بیشتری قائل شود  یا دیگر گرایش های جامعه شناسی را تخطئه کند، بکله می خواهد منحصراً ناکافی بودنشان را که گاهی تعمدی است، بر نموده و تنگیبرخی از دیدگاه ها را نشان دهد. ص 86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b="1" smtClean="0">
                <a:solidFill>
                  <a:srgbClr val="00B0F0"/>
                </a:solidFill>
                <a:effectLst/>
                <a:latin typeface="Calibri" panose="020F0502020204030204" pitchFamily="34" charset="0"/>
                <a:ea typeface="Calibri" panose="020F0502020204030204" pitchFamily="34" charset="0"/>
                <a:cs typeface="B Lotus" panose="00000400000000000000" pitchFamily="2" charset="-78"/>
              </a:rPr>
              <a:t>جامعه یک جوهر ناب نیست</a:t>
            </a:r>
            <a:r>
              <a:rPr lang="fa-IR" smtClean="0">
                <a:effectLst/>
                <a:latin typeface="Calibri" panose="020F0502020204030204" pitchFamily="34" charset="0"/>
                <a:ea typeface="Calibri" panose="020F0502020204030204" pitchFamily="34" charset="0"/>
                <a:cs typeface="B Lotus" panose="00000400000000000000" pitchFamily="2" charset="-78"/>
              </a:rPr>
              <a:t>، بلکه از انواع و اقسام شبکه های رابطه ها، مبادله ها و ستیزه ها که از جهت یابی های گوناگون کنش انسانی: سیاسی، اقتصادی، دینی، حقوی هنری و غیره فراهم آمده، تشکیل شده است. ص 88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18216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پاسخ گوی تقسیم کار جامعه شناختی به مقتضای بررسی وجوه گوناگون واقعیت اجتماعی هستند. ص 88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مفهوم تفهم در نظریه وبر هم به مفهوم تفسیر مرتبط است (به طوری که در پاره ای از متون این دو را به جای یکدیگر به کار می برد) و هم به مفهوم علیت. ص 89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9622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پرسش وبر این است: در چه شرایطی تفهم نمی تواند جامعه شناسی ما را به حقانیتی که برای همه خواستار حقیقت معتبر باشد، برساند؟ ص 90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معنای یک کنش یا یک رابطه اجتماعی. ص 90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گفت فهمیدن، یعنی درک بداهت معنای یک کنش. ص 92</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یک عمل ریاضی حاصل می گردد. ص 92</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5" name="Picture 4"/>
          <p:cNvPicPr>
            <a:picLocks noChangeAspect="1"/>
          </p:cNvPicPr>
          <p:nvPr/>
        </p:nvPicPr>
        <p:blipFill>
          <a:blip r:embed="rId2"/>
          <a:stretch>
            <a:fillRect/>
          </a:stretch>
        </p:blipFill>
        <p:spPr>
          <a:xfrm>
            <a:off x="1350538" y="2895063"/>
            <a:ext cx="1985090" cy="2911465"/>
          </a:xfrm>
          <a:prstGeom prst="rect">
            <a:avLst/>
          </a:prstGeom>
        </p:spPr>
      </p:pic>
    </p:spTree>
    <p:extLst>
      <p:ext uri="{BB962C8B-B14F-4D97-AF65-F5344CB8AC3E}">
        <p14:creationId xmlns:p14="http://schemas.microsoft.com/office/powerpoint/2010/main" val="4290258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معنای یک کنش یا یک رابطه اجتماعی. ص 90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گفت فهمیدن، یعنی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درک بداهت معنای یک کنش</a:t>
            </a:r>
            <a:r>
              <a:rPr lang="fa-IR" smtClean="0">
                <a:effectLst/>
                <a:latin typeface="Calibri" panose="020F0502020204030204" pitchFamily="34" charset="0"/>
                <a:ea typeface="Calibri" panose="020F0502020204030204" pitchFamily="34" charset="0"/>
                <a:cs typeface="B Lotus" panose="00000400000000000000" pitchFamily="2" charset="-78"/>
              </a:rPr>
              <a:t>. ص 92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یک عمل ریاضی حاصل می گردد. ص 92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منطقی معطوف به فهم معنای یک کنش یا یک رفتار است. ص 93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تفهم یک روش کمکی مفید است، نه ضروری. ص 94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زیرا تجربه واقعی، خواه تجربه واقعی شخصی باشد، خواه بازآفرینی ذهنی تجربة دیگری از راه همدلی، به خودی خود اعتبار یک مشاهدة علمی را ندارد. ص 95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این یکی از اصیل ترین عناصر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نظریة علیّت </a:t>
            </a:r>
            <a:r>
              <a:rPr lang="fa-IR" smtClean="0">
                <a:effectLst/>
                <a:latin typeface="Calibri" panose="020F0502020204030204" pitchFamily="34" charset="0"/>
                <a:ea typeface="Calibri" panose="020F0502020204030204" pitchFamily="34" charset="0"/>
                <a:cs typeface="B Lotus" panose="00000400000000000000" pitchFamily="2" charset="-78"/>
              </a:rPr>
              <a:t>وبر است. ص 96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80952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این جامعه شناسی ها بیشتر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افکار اصلاح طلب </a:t>
            </a:r>
            <a:r>
              <a:rPr lang="fa-IR" smtClean="0">
                <a:effectLst/>
                <a:latin typeface="Calibri" panose="020F0502020204030204" pitchFamily="34" charset="0"/>
                <a:ea typeface="Calibri" panose="020F0502020204030204" pitchFamily="34" charset="0"/>
                <a:cs typeface="B Lotus" panose="00000400000000000000" pitchFamily="2" charset="-78"/>
              </a:rPr>
              <a:t>بوده اند تا علم به معنای اخص کلمه. ص 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 شاید هر علمی به موجب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اصول موضوع </a:t>
            </a:r>
            <a:r>
              <a:rPr lang="fa-IR" smtClean="0">
                <a:effectLst/>
                <a:latin typeface="Calibri" panose="020F0502020204030204" pitchFamily="34" charset="0"/>
                <a:ea typeface="Calibri" panose="020F0502020204030204" pitchFamily="34" charset="0"/>
                <a:cs typeface="B Lotus" panose="00000400000000000000" pitchFamily="2" charset="-78"/>
              </a:rPr>
              <a:t>ویژه اش شاخة مستقلی تشکیل دهد، اما واقعیت تجربی هرگز به بخش های مستقل تقسیم نمی شود که علم بتواند آنها را میان خود، به شیوه ای که سیاست، دنیا را به دولت های مستقل تقسیم کرده است. ص 10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983582" y="4001293"/>
            <a:ext cx="3251534" cy="2426145"/>
          </a:xfrm>
          <a:prstGeom prst="rect">
            <a:avLst/>
          </a:prstGeom>
        </p:spPr>
      </p:pic>
    </p:spTree>
    <p:extLst>
      <p:ext uri="{BB962C8B-B14F-4D97-AF65-F5344CB8AC3E}">
        <p14:creationId xmlns:p14="http://schemas.microsoft.com/office/powerpoint/2010/main" val="3865364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یک اعتبار عینی نسبی کسب می کنند. ص 97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استفاده از پول یک کنش اجتماعی است، چرا که به فرد به این امید که توده انبوه و ناشناسی از مردم در جریان مبادلات از سکه های فلزی یا از اسکناس های بانکی به شیوه معناداری استفاده خواهندکرد، به رفتار خود جهت میدهد. ص </a:t>
            </a:r>
            <a:r>
              <a:rPr lang="fa-IR" smtClean="0">
                <a:effectLst/>
                <a:latin typeface="Calibri" panose="020F0502020204030204" pitchFamily="34" charset="0"/>
                <a:ea typeface="Calibri" panose="020F0502020204030204" pitchFamily="34" charset="0"/>
                <a:cs typeface="B Lotus" panose="00000400000000000000" pitchFamily="2" charset="-78"/>
              </a:rPr>
              <a:t>98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7053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بنابراین، پیش فرض اساسی یک کنش اجتماعی، نسبیت معنا دار آن به رفتار دیگری است. ص 98</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سنت را چونان ارزشی که باید مراعات گردد، در نظر می گیرد. ص 100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کنشگر عقلانی معطوف به هدف، در نگاه جامعه شناسی تفهمی از</a:t>
            </a: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 اولویتی </a:t>
            </a:r>
            <a:r>
              <a:rPr lang="fa-IR">
                <a:latin typeface="Calibri" panose="020F0502020204030204" pitchFamily="34" charset="0"/>
                <a:ea typeface="Calibri" panose="020F0502020204030204" pitchFamily="34" charset="0"/>
                <a:cs typeface="B Lotus" panose="00000400000000000000" pitchFamily="2" charset="-78"/>
              </a:rPr>
              <a:t>برخوردار است، زیرا واجد بالاتری ندرجه بداهت عقلانی است. ص 101</a:t>
            </a:r>
            <a:endParaRPr lang="en-US" sz="2000">
              <a:latin typeface="Calibri" panose="020F0502020204030204" pitchFamily="34" charset="0"/>
              <a:ea typeface="Calibri" panose="020F0502020204030204" pitchFamily="34" charset="0"/>
              <a:cs typeface="Arial" panose="020B0604020202020204" pitchFamily="34" charset="0"/>
            </a:endParaRPr>
          </a:p>
          <a:p>
            <a:r>
              <a:rPr lang="fa-IR">
                <a:latin typeface="Calibri" panose="020F0502020204030204" pitchFamily="34" charset="0"/>
                <a:ea typeface="Calibri" panose="020F0502020204030204" pitchFamily="34" charset="0"/>
                <a:cs typeface="B Lotus" panose="00000400000000000000" pitchFamily="2" charset="-78"/>
              </a:rPr>
              <a:t>کنش عقلانی معطوف به هدف یک حالت نظری نهایی است که در برخی از سطوح دارای مناسباتی یا کنش عقلانی معطوف به ارزش است. ص 102</a:t>
            </a:r>
            <a:endParaRPr lang="fa-IR"/>
          </a:p>
          <a:p>
            <a:endParaRPr lang="fa-IR"/>
          </a:p>
        </p:txBody>
      </p:sp>
    </p:spTree>
    <p:extLst>
      <p:ext uri="{BB962C8B-B14F-4D97-AF65-F5344CB8AC3E}">
        <p14:creationId xmlns:p14="http://schemas.microsoft.com/office/powerpoint/2010/main" val="3723258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نمونه مثالی، ضرورتاً ما را از واقعیت تجربی دور می کند، تا از لحاظ نظری بهتر بر آن اشراف پیدا کنیم. ص 106</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خلاصه کلام، نظم قانونی و نظم سیاسی غالباً به صورت منازعه آشتی ناپذیری با هم در مقابله اند. ص 120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بعد دیگر جامعه شناسی وبر، تاریخی بودن آن است. ص 132</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887747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جامعه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شناسی وبر تاریخی است، چراکه </a:t>
            </a:r>
            <a:r>
              <a:rPr lang="fa-IR" b="1" smtClean="0">
                <a:solidFill>
                  <a:srgbClr val="00B0F0"/>
                </a:solidFill>
                <a:effectLst/>
                <a:latin typeface="Calibri" panose="020F0502020204030204" pitchFamily="34" charset="0"/>
                <a:ea typeface="Calibri" panose="020F0502020204030204" pitchFamily="34" charset="0"/>
                <a:cs typeface="B Lotus" panose="00000400000000000000" pitchFamily="2" charset="-78"/>
              </a:rPr>
              <a:t>تفهمی</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 است</a:t>
            </a:r>
            <a:r>
              <a:rPr lang="fa-IR" smtClean="0">
                <a:effectLst/>
                <a:latin typeface="Calibri" panose="020F0502020204030204" pitchFamily="34" charset="0"/>
                <a:ea typeface="Calibri" panose="020F0502020204030204" pitchFamily="34" charset="0"/>
                <a:cs typeface="B Lotus" panose="00000400000000000000" pitchFamily="2" charset="-78"/>
              </a:rPr>
              <a:t>. ص 133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بنابراین، عقلانی شدن فزاینده، به هیچ وجه آگاهی بهتر یا شناخت بیشتر از شرایطی که در آن زندگی می کنیم، نیست. ص 140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عقلانیت انسان را از روشن بینی بی نیاز نمی کند. ص 142</a:t>
            </a:r>
            <a:endParaRPr lang="fa-IR"/>
          </a:p>
        </p:txBody>
      </p:sp>
      <p:pic>
        <p:nvPicPr>
          <p:cNvPr id="4" name="Picture 3"/>
          <p:cNvPicPr>
            <a:picLocks noChangeAspect="1"/>
          </p:cNvPicPr>
          <p:nvPr/>
        </p:nvPicPr>
        <p:blipFill>
          <a:blip r:embed="rId2"/>
          <a:stretch>
            <a:fillRect/>
          </a:stretch>
        </p:blipFill>
        <p:spPr>
          <a:xfrm>
            <a:off x="838200" y="3394205"/>
            <a:ext cx="3060813" cy="2194545"/>
          </a:xfrm>
          <a:prstGeom prst="rect">
            <a:avLst/>
          </a:prstGeom>
        </p:spPr>
      </p:pic>
    </p:spTree>
    <p:extLst>
      <p:ext uri="{BB962C8B-B14F-4D97-AF65-F5344CB8AC3E}">
        <p14:creationId xmlns:p14="http://schemas.microsoft.com/office/powerpoint/2010/main" val="2940921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رفتاری که هدف آن تامین نیازهاباشد، اقتصادی است. با این همه، هنوز بدین صورت این تعریف برای جامعه شناسی کاملاً رضایت بخش نیست، زیرا، در آن بر مفهوم مصرف، یعنی بر روابط با اشیایی که می توانند نیازها را تامین کنند، تاکید شده است. ص 144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اقتصاد همیشه رابطه تنگاتنگی با قدرت سیاسی داشته است که بتواند با فشارهای حقوقی ترتیب عوامل تولید را تضمین کند. ص </a:t>
            </a:r>
            <a:r>
              <a:rPr lang="fa-IR" smtClean="0">
                <a:effectLst/>
                <a:latin typeface="Calibri" panose="020F0502020204030204" pitchFamily="34" charset="0"/>
                <a:ea typeface="Calibri" panose="020F0502020204030204" pitchFamily="34" charset="0"/>
                <a:cs typeface="B Lotus" panose="00000400000000000000" pitchFamily="2" charset="-78"/>
              </a:rPr>
              <a:t>152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4880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امکان استفاده از آن کالا در هدف های اقتصادی ناظر است، مثلاً اسب به عنوان نیروی بارکش، نرده آهنی به عنوان حفاظ، بر همین روال، ملک، رهن، مشتری و غیره از آن جهت استفاده در هدف های اقتصادی منظور هستند. ص 155</a:t>
            </a:r>
            <a:endParaRPr lang="en-US" sz="2000">
              <a:latin typeface="Calibri" panose="020F0502020204030204" pitchFamily="34" charset="0"/>
              <a:ea typeface="Calibri" panose="020F0502020204030204" pitchFamily="34" charset="0"/>
              <a:cs typeface="Arial" panose="020B0604020202020204" pitchFamily="34" charset="0"/>
            </a:endParaRPr>
          </a:p>
          <a:p>
            <a:r>
              <a:rPr lang="fa-IR">
                <a:latin typeface="Calibri" panose="020F0502020204030204" pitchFamily="34" charset="0"/>
                <a:ea typeface="Calibri" panose="020F0502020204030204" pitchFamily="34" charset="0"/>
                <a:cs typeface="B Lotus" panose="00000400000000000000" pitchFamily="2" charset="-78"/>
              </a:rPr>
              <a:t>از واژه مبادله، سازش علایق میان کارگزاران اقتصادی است، که بر مبنای یک «ارزش هم ارز» کالاهایشان یا امکاناتش را رد و بدل می کنند. صص 155-156</a:t>
            </a:r>
            <a:endParaRPr lang="fa-IR"/>
          </a:p>
          <a:p>
            <a:endParaRPr lang="fa-IR"/>
          </a:p>
        </p:txBody>
      </p:sp>
      <p:pic>
        <p:nvPicPr>
          <p:cNvPr id="4" name="Picture 3"/>
          <p:cNvPicPr>
            <a:picLocks noChangeAspect="1"/>
          </p:cNvPicPr>
          <p:nvPr/>
        </p:nvPicPr>
        <p:blipFill>
          <a:blip r:embed="rId2"/>
          <a:stretch>
            <a:fillRect/>
          </a:stretch>
        </p:blipFill>
        <p:spPr>
          <a:xfrm>
            <a:off x="1491937" y="4330700"/>
            <a:ext cx="2305050" cy="1981200"/>
          </a:xfrm>
          <a:prstGeom prst="rect">
            <a:avLst/>
          </a:prstGeom>
        </p:spPr>
      </p:pic>
    </p:spTree>
    <p:extLst>
      <p:ext uri="{BB962C8B-B14F-4D97-AF65-F5344CB8AC3E}">
        <p14:creationId xmlns:p14="http://schemas.microsoft.com/office/powerpoint/2010/main" val="3222608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مبادله همه چیز در گرو ارزیابی متقابل شیء مبادله شدنی است. ص 156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پس مبادله در بازار چیزی بیش از مبادله پایاپای کالاست، زیرا مستلزم پیش بینی و تابع مقررات است. ص 156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بازار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غیر شخصی ترین </a:t>
            </a:r>
            <a:r>
              <a:rPr lang="fa-IR" smtClean="0">
                <a:effectLst/>
                <a:latin typeface="Calibri" panose="020F0502020204030204" pitchFamily="34" charset="0"/>
                <a:ea typeface="Calibri" panose="020F0502020204030204" pitchFamily="34" charset="0"/>
                <a:cs typeface="B Lotus" panose="00000400000000000000" pitchFamily="2" charset="-78"/>
              </a:rPr>
              <a:t>رابطه میان انسان هاست. ص 156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101918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b="1">
                <a:solidFill>
                  <a:srgbClr val="FF0000"/>
                </a:solidFill>
                <a:latin typeface="Calibri" panose="020F0502020204030204" pitchFamily="34" charset="0"/>
                <a:ea typeface="Calibri" panose="020F0502020204030204" pitchFamily="34" charset="0"/>
                <a:cs typeface="B Lotus" panose="00000400000000000000" pitchFamily="2" charset="-78"/>
              </a:rPr>
              <a:t>تعیین کننده عقلانی شدن </a:t>
            </a:r>
            <a:r>
              <a:rPr lang="fa-IR">
                <a:latin typeface="Calibri" panose="020F0502020204030204" pitchFamily="34" charset="0"/>
                <a:ea typeface="Calibri" panose="020F0502020204030204" pitchFamily="34" charset="0"/>
                <a:cs typeface="B Lotus" panose="00000400000000000000" pitchFamily="2" charset="-78"/>
              </a:rPr>
              <a:t>اقتصاد است، یا دقیق تر گفته شود بوده است، چون که این نظم علاوه بر پیوستگی مبادله، مستلزم یک تضمین حقوقی و غیر مستقیم مستلزم یک پشتوانه سیاسی است تا بتواند نظم مبادلات را تامین کند. ص 157</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در هرحال، حادترین مسئله اقتصادی زمان ما، مسئله مقابله اقتصادی مبتنی بر بازار و اقتصاد برنامه ای است. ص 158</a:t>
            </a:r>
            <a:endParaRPr lang="en-US" sz="20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0151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باید دانست که تفاوت اصلی آنها بیشتر سیاسی است، همانطور که می توان از نشوته های لنین متوجه این مطلب شد. ص 158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طبقه دارا، که با تملک یک انحصار شناخته می شود، طبقه مولد که صفت مشترکش حضور فعال در بخش های متفاوت بازرگانی صنعتی یا کشاورزی است، و بالاخره طبقه اجتماعی، که ملاک تشخیص آن مبتنی بر جایگاهی است که شخص در سلسله مراتب جامعه اشغال می کند (طبقه کارگر، طبقات متوسط، و غیره). ص 159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طبقه هرگز یک جماعت نیست. از نمونه شناسی های وبر، به یقین نمونه شناسی شهر ها، کامل تر از بقیه است. ص 160</a:t>
            </a:r>
            <a:endParaRPr lang="fa-IR"/>
          </a:p>
        </p:txBody>
      </p:sp>
    </p:spTree>
    <p:extLst>
      <p:ext uri="{BB962C8B-B14F-4D97-AF65-F5344CB8AC3E}">
        <p14:creationId xmlns:p14="http://schemas.microsoft.com/office/powerpoint/2010/main" val="1062800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فهمیدن شکل جدید سرمایه داری است که در حدود سه قرن از پیدایش آن می گذرد. ص 163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دوم، آزادی داد و ستد که جانشینی محدودیت غیر عقلانی آن شده است؛ سوم وجود یک فن عقلانی، که در عین حال در تونایی پیشبینی و هم قدرت ماشینی عظیمی را داشت هاست، چه در زمینه تولید و چه در زمینه نقل و انتقال کالاها؛ چهارم وجود نظام حقوقی عقلانی و خالی از هرگونه ابهام؛ پنجم آزادی کار در این معنا که افرادی که توان کاری خود را می فروشند، آن را نه فقط به دلایل تکلیف حقوقی، بلکه به دلیال اقتصادی انجاممی دهند؛ ششم بازرگانی شدن اقتصاد، دراین معنا برای کسانی که مایلند در فعالیت بنگاه مشارکت کنند، این امکان از راه سهامدار شدن آنان به وجود می آید. ص 164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23770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98621" y="1161224"/>
            <a:ext cx="9998242" cy="4913512"/>
          </a:xfrm>
          <a:prstGeom prst="rect">
            <a:avLst/>
          </a:prstGeom>
        </p:spPr>
      </p:pic>
    </p:spTree>
    <p:extLst>
      <p:ext uri="{BB962C8B-B14F-4D97-AF65-F5344CB8AC3E}">
        <p14:creationId xmlns:p14="http://schemas.microsoft.com/office/powerpoint/2010/main" val="364301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به طور کلی سرمایه داری در اقتصاد نتیجه عقلانی شدن فزاینده تمدن غربی، از عصر یونان باستان است. ص 164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برای تخصصی شدن کارها ایجاد کرد. ص 166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بنابرای نرفتار معنادار انسان دینی مورد اعتنای وبر است. ص 167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می توان نتیجه گرفت که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عقلانی کردن </a:t>
            </a:r>
            <a:r>
              <a:rPr lang="fa-IR" smtClean="0">
                <a:effectLst/>
                <a:latin typeface="Calibri" panose="020F0502020204030204" pitchFamily="34" charset="0"/>
                <a:ea typeface="Calibri" panose="020F0502020204030204" pitchFamily="34" charset="0"/>
                <a:cs typeface="B Lotus" panose="00000400000000000000" pitchFamily="2" charset="-78"/>
              </a:rPr>
              <a:t>و </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رستگاری</a:t>
            </a:r>
            <a:r>
              <a:rPr lang="fa-IR" smtClean="0">
                <a:effectLst/>
                <a:latin typeface="Calibri" panose="020F0502020204030204" pitchFamily="34" charset="0"/>
                <a:ea typeface="Calibri" panose="020F0502020204030204" pitchFamily="34" charset="0"/>
                <a:cs typeface="B Lotus" panose="00000400000000000000" pitchFamily="2" charset="-78"/>
              </a:rPr>
              <a:t> به یک جدایی قاطسع میان خلقیات عادی انسان و خلقیات غیر عادی دینی منتهی می شود. ص 170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مسئله تنش میان دین و رفتارهای اجتماعی دیگر، بیش از هر مسئله </a:t>
            </a:r>
            <a:r>
              <a:rPr lang="fa-IR" smtClean="0">
                <a:effectLst/>
                <a:latin typeface="Calibri" panose="020F0502020204030204" pitchFamily="34" charset="0"/>
                <a:ea typeface="Calibri" panose="020F0502020204030204" pitchFamily="34" charset="0"/>
                <a:cs typeface="B Lotus" panose="00000400000000000000" pitchFamily="2" charset="-78"/>
              </a:rPr>
              <a:t>ای توجه وبر </a:t>
            </a:r>
            <a:r>
              <a:rPr lang="fa-IR" smtClean="0">
                <a:effectLst/>
                <a:latin typeface="Calibri" panose="020F0502020204030204" pitchFamily="34" charset="0"/>
                <a:ea typeface="Calibri" panose="020F0502020204030204" pitchFamily="34" charset="0"/>
                <a:cs typeface="B Lotus" panose="00000400000000000000" pitchFamily="2" charset="-78"/>
              </a:rPr>
              <a:t>را به خود جلب کرده است: او این مسئله را به تفصیل در اقتصاد و جامعه و در جلد اول جامعه شناسی دینی مطرح کرده است. ص 170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63881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از احکام اخلاق عملی در جهت کارسازی با دنیا تشکیل شده اند، چنین تنشهایی دیده نمی شود، بلکه در ادیان اعتقادی مبتنی بر ایده رستگاری است که تنش ها بصورت حادی ظاهر می گردند. ص 171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خدایان ممکن است یک معنای جهانی داشته باشند با این که خدایان محلی یا مخصوص و ویژه یک شهر باشند. ص 177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تخصصی کردن خدایان، افتراقی کیفی در میان آنها به وجود آورده است، و بازتاب آن بر روی سلوک زندگی مومنان گوناگون بوده است. ص 179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نیاز به نظم اجازه می دهد مفهوم تابو(محرمات) را درک کنیم. ص 179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16924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 عقلانی شدن اعتقادات دینی، این پندار که به مجب آن می توان خدا را تحت فشار گذاشتتدریجاً زایل شد و جایشرا به کیش خداپرستی داد. نتیجه آن اخلاقی تر شدن دین بود، چراکه اعمال خلاف هنجارها به عنوان سرپیچی از اراده الاهی تعبیر می شود. ص 180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بلکه مبتنی بر قبول بی قید و شرط حقایق مبتنی بر وحی و اصول جزمی است. ص 183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نمونه های برجسته رفتار دینی را مشخص می کند. ص 183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بلکه در مقایسه با رفتار کشیش بررسی می کند. ص 183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 هنوز تصورات مابعد الطبیعی و اخلاق دینی مخصوص، نظام یافته نیستند. ص 185</a:t>
            </a:r>
            <a:endParaRPr lang="fa-IR"/>
          </a:p>
        </p:txBody>
      </p:sp>
    </p:spTree>
    <p:extLst>
      <p:ext uri="{BB962C8B-B14F-4D97-AF65-F5344CB8AC3E}">
        <p14:creationId xmlns:p14="http://schemas.microsoft.com/office/powerpoint/2010/main" val="2976067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 به طور کلی هرجا که هیئت روحانی سازمان یافته وجود ندارد، از نظام یافتگی زندگی دینی هم اثری نیست. ص 185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پیامبر آیین خود را بدون کم ترین چشم داشت مادی، تنها به خاطر خود آیین تبلیغ می کند. پیامبر خدمتشان را رایگان عرضه می کند. صص 185-186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چون شخصیتی که باید سرمشق قرار گیرد معرفی نماید، قائل گردید. ص 186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تجربه این معرفت هرچه عمیق تر باشد کمتر به دیگران انتقال پذیر خواهد بود، مشکل اینجاست که معرفت انتقال ناپذیر، بنا به تعریف، علم به حساب نیم آید. صص 187-188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درگذشته بورژوها عموماً از متدین ترین مردم بوده اند. </a:t>
            </a:r>
            <a:r>
              <a:rPr lang="fa-IR" smtClean="0">
                <a:effectLst/>
                <a:latin typeface="Calibri" panose="020F0502020204030204" pitchFamily="34" charset="0"/>
                <a:ea typeface="Calibri" panose="020F0502020204030204" pitchFamily="34" charset="0"/>
                <a:cs typeface="B Lotus" panose="00000400000000000000" pitchFamily="2" charset="-78"/>
              </a:rPr>
              <a:t>ص 190</a:t>
            </a:r>
            <a:endParaRPr lang="fa-IR"/>
          </a:p>
        </p:txBody>
      </p:sp>
    </p:spTree>
    <p:extLst>
      <p:ext uri="{BB962C8B-B14F-4D97-AF65-F5344CB8AC3E}">
        <p14:creationId xmlns:p14="http://schemas.microsoft.com/office/powerpoint/2010/main" val="2158646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به یک اعتبار این کتاب پاسخی است به جزم گرایی اسکولاستیکی مارکسیسم، آن جایی که مکتب اخیر فکر می کند توانسته است از لحاظ متافیزیکی همه رویدادهای تمدن را به یک تنها علت تقلیل دهد: در تحلیل نهایی، این پیکر اقتصادی است حیات اجتماعی را تبیین می کند. ص 192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باید خلقیات مخصوص اولین کارفرمایان سرمایه داری اروپایی را به حساب آورد و فهمید که درست جای همین خلقیات در تمدن هیا دیگر خالی بود. ص 193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این اعتقاد، هر سحر و جادویی را باطل و دنیا را پرتو عقل گرایی فزاینده افسون زدایی می کند. ص 195</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442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فردیت تمدن غربی را که فقط آن توانسته است اقتصاد عقلانی، حقوق عقلانی، هنر عقلانی و غیره به بار آورد، به تایید برساند. ص 201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کیش سنت پرستی کنفسیوسی مانع رشد اقتصادی شده است، مؤمن پرتستانی به انباشتن ثروت دائماً فزاینده ای که در اصل آن را محکوم می کند، نائل آمده است. ص 203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280339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سرانجام، وبردر خود رفتار دینی تنشی بسیار عمیق کشف می کند. ص 204</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مراقبه ازبالاترین خیر رستگاری نداشتن و راه های رحمت الاهی از خصلت سحری و قدسی زدودن. ص 205</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جامعه شناسی سیاسی وبر جامعه شناسی حاکمیت است. ص 206</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771342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 این مشخصات بدیهی است که سیاست را نباید با دولت که یکی از تظاهرات تاریخی سیاست و دقیقاً وجهی از آن که با جنبش عقلانی شدن تمدن جدید متناظر است اشتباه کرد. ص 206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عبارتند از تخصصی عقلانی شدن و حقوق و نتایج مترتب برآن است که عبارتند از تخصصی شدن قدرت قانون گذاری وقضایی، و از سوی دیگر یک نهاد پلیس موظف به حمایت از امنیت افراد و تامین نظم عمومی. ص 206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دین سالاری با سلطة معنوی مشخص می گردد، معنایش این است که «کلیساها» خصوصیت یک بنگاه را پیدا کنند که آن نیز متکی بر مقرراتی عقلانی و اقتداری اداری است. ص 207</a:t>
            </a:r>
            <a:endParaRPr lang="fa-IR"/>
          </a:p>
        </p:txBody>
      </p:sp>
    </p:spTree>
    <p:extLst>
      <p:ext uri="{BB962C8B-B14F-4D97-AF65-F5344CB8AC3E}">
        <p14:creationId xmlns:p14="http://schemas.microsoft.com/office/powerpoint/2010/main" val="2916762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نفس خود باید خصلت نوعی گروه سیاسی را تبیین کرد. ص 207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به طرزمعنا داری به اقتضای این سرزمین و مردم آن جهت می گیرد. ص 208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زور وسیله اختصاصی گروه سیاسی است. ص 208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204584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برای حفظ نظم درونی و مواهبی که برآن مترتب است، خواه برای دفاع از جمعیت در برابر تهدید های خارجی. ص 208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اساس هر سلطه سیاسی، رابطه بنیادی فرماندهی و فرمانبرداری وجود دارد. ص 209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رهبر بنا به سرشت، عامل سازمان گروه سیاسی است. ص 209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یا احسایس از غرور و سرافرازی همراه است، که ممکن است برحسب موارد به یک خصلت ظفرمندی مبدل گردد. ص 210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نظر وبر مفهوم حیثیت یک مفهوم اساسی است، یزرا این مفهوم روشنگر برخی از ساخت های سیاسی نظیر ابرقدرت، ملت یا امپریالیسم است. ص 211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6995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علاوه بر اخلاق و سیاست، نظریه شناخت و روح و دین را به عوامل ساده جامعه شناختی تقلیل می دهد. ص 11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فعالیت های انسانی، نهادها و گروهبندی های اجتماعی سرشت بندی غایت شناختی دارند، چرا که توسعه و استقرار آنها معطوف به یک هدف است. ص 14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838199" y="3874169"/>
            <a:ext cx="2903621" cy="2185528"/>
          </a:xfrm>
          <a:prstGeom prst="rect">
            <a:avLst/>
          </a:prstGeom>
        </p:spPr>
      </p:pic>
    </p:spTree>
    <p:extLst>
      <p:ext uri="{BB962C8B-B14F-4D97-AF65-F5344CB8AC3E}">
        <p14:creationId xmlns:p14="http://schemas.microsoft.com/office/powerpoint/2010/main" val="2850500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خواست اعمال نفوذ در روابط بین المللی، خواه به نام اراده ضمیمه کردن و تهاجم باشد یا استقرار صلح، حکایت از اراده تحکیم حیثیت دارد. ص 211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از نظر وی، معیار اجتماع همزبان با همدین نیز برای ملت قانع کننده نیست. ص 212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784564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ملت واقعیتی متعلق به سپر ایمان و عواطف است. ص 213</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سازمان هایی که خالصاً صنفی و در خدمت منافع مادی هستند مخالفت بیشتری با وجهه کاریسمایی رهبر ابراز می کنند تا احزاب مرامی (ایدئولوژیک). ص 214</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او کمتر به جنبه انسان شناختی مسئله اعتنا دارد تا جنبه قومی آن. ص 214</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643278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lnSpc>
                <a:spcPct val="115000"/>
              </a:lnSpc>
            </a:pP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نخست</a:t>
            </a:r>
            <a:r>
              <a:rPr lang="fa-IR" smtClean="0">
                <a:effectLst/>
                <a:latin typeface="Calibri" panose="020F0502020204030204" pitchFamily="34" charset="0"/>
                <a:ea typeface="Calibri" panose="020F0502020204030204" pitchFamily="34" charset="0"/>
                <a:cs typeface="B Lotus" panose="00000400000000000000" pitchFamily="2" charset="-78"/>
              </a:rPr>
              <a:t> حاکمیت قانونی که سرشت عقلانی دارد: مبنای ان براعتقاد به قانونی بودن مقرراتی است که به شیوه عقلانی وضع گردیده اند و بر مشروعیت رهبراین است که مطابق قانون تعیین شده اند. </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a:t>
            </a: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دوم</a:t>
            </a:r>
            <a:r>
              <a:rPr lang="fa-IR" smtClean="0">
                <a:effectLst/>
                <a:latin typeface="Calibri" panose="020F0502020204030204" pitchFamily="34" charset="0"/>
                <a:ea typeface="Calibri" panose="020F0502020204030204" pitchFamily="34" charset="0"/>
                <a:cs typeface="B Lotus" panose="00000400000000000000" pitchFamily="2" charset="-78"/>
              </a:rPr>
              <a:t> حاکمیت سنتی است که مبنایش اعتقاد بر قداست سنت های موجود و بر مشروعیت کسانی است که به موجب رسوم جاری به قدرت می رسند.</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سوم </a:t>
            </a:r>
            <a:r>
              <a:rPr lang="fa-IR" smtClean="0">
                <a:effectLst/>
                <a:latin typeface="Calibri" panose="020F0502020204030204" pitchFamily="34" charset="0"/>
                <a:ea typeface="Calibri" panose="020F0502020204030204" pitchFamily="34" charset="0"/>
                <a:cs typeface="B Lotus" panose="00000400000000000000" pitchFamily="2" charset="-78"/>
              </a:rPr>
              <a:t>حاکمیت کاریسمایی است که مبنای آن بر اعتقاد افراد به ارزشهای شخصی یک مرد است که از قداست، تهور یا تجربیاتش مایه می گیرد. حاکمیت قانونی غیر شخصی ترین نوع سلطه است، حاکمیت سنتی برپارسایی و پرهیزگاری رهبر مبتنی است، حاکمیت کاریسمایی از مراتب استثنایی است. ص 216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5783233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بوروکراسی (دیوان سالاری) بارزترین شکل نوعی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حاکمیت قانونی </a:t>
            </a:r>
            <a:r>
              <a:rPr lang="fa-IR" smtClean="0">
                <a:effectLst/>
                <a:latin typeface="Calibri" panose="020F0502020204030204" pitchFamily="34" charset="0"/>
                <a:ea typeface="Calibri" panose="020F0502020204030204" pitchFamily="34" charset="0"/>
                <a:cs typeface="B Lotus" panose="00000400000000000000" pitchFamily="2" charset="-78"/>
              </a:rPr>
              <a:t>است. ص 217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چیرگی روابط بر ضوابط در تمشیت امور و بی اعتنایی به صلاحیت، کاردانی و تخصص افرادی است که بر سر پست ها گمارده می شوند، و فقدان نظام ارتقای منظم و پاداش مالی است، زیرا برحسب موارد، خدمت گذاران فرمانروای سنتی یا از سفره خانه فرمانروا نیازمندی های خودرا تامین می کنند یا به انواع و اقسام باج ستانی (خراج، عشریه، مالیات، رسومات و...) ازرعایا دست دراز می کنند، بگذریم که در پاره ای موارد این مأموریت ها خریداری می شوند. ص 218</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وانگهی پاتریمونیالیسم برای ما (اروپاییان) شناخته ترین شکل حاکمیت سنتی است، چه اکثرمونارشی های قدیم ی اروپایی از همین نمونه هستند. ص 219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نسبت به فعالیت عادی اقتصادی است. ص 219</a:t>
            </a:r>
            <a:endParaRPr lang="fa-IR"/>
          </a:p>
        </p:txBody>
      </p:sp>
    </p:spTree>
    <p:extLst>
      <p:ext uri="{BB962C8B-B14F-4D97-AF65-F5344CB8AC3E}">
        <p14:creationId xmlns:p14="http://schemas.microsoft.com/office/powerpoint/2010/main" val="681544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زیرا نه نهاد ها را قبول دارد و نه قوانین و مقررات را و نه راه و رسم جاری را و نه راه و رسم پیشین را . ص 221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عقلانی شدن حقوق، اهمیت یافتن توده مردم، تمرکز فزاینده در اثر توسعه تسهیلات در امر ارتباطات، تمرکز بنگاه ها و کارخانه ها، گسترش مداخله دولت در زمینه های گوناگون فعالیت های انسانی و مخصوصاً توسعه روند عقلانی شدن فناوری. ص 223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گفتن ندارد که نظام دیوان سالاری  از این راه تاثیر قاطعی بر روی جهت گیری فرهنگی داشته است. ص 224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دولت جدید غربی را سازمان های اداری می داند: نباید لحظه ای به ناروا تحت تاثیر هیچ یک از محاکم مخالف قرار گرفت، خواه نمایندگی های شورایی منافع باشد خواه کمیسیون های پارلمانی، یا «شوراهایی با سرشت دیکتاتوری»... و نهایتاً ناسزاگویی ها علیه دیوان سالاری مقدس. ص 225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695597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lnSpc>
                <a:spcPct val="115000"/>
              </a:lnSpc>
            </a:pPr>
            <a:r>
              <a:rPr lang="fa-IR" sz="2000">
                <a:solidFill>
                  <a:prstClr val="black"/>
                </a:solidFill>
                <a:latin typeface="Calibri" panose="020F0502020204030204" pitchFamily="34" charset="0"/>
                <a:ea typeface="Calibri" panose="020F0502020204030204" pitchFamily="34" charset="0"/>
                <a:cs typeface="B Lotus" panose="00000400000000000000" pitchFamily="2" charset="-78"/>
              </a:rPr>
              <a:t>غیر شخصی بودن نظام اداری، زیرا کارمند وظیفه اش را بدون هیچ عشق و اشتیاقی انجام می دهد، غالب بدون روح صوری گری در سازمان اداری، چون به طور یکسان دراختیار همه کسانی است کهمطابق مقررات با آن سروکار پیدا می کنند، و این مقررات باید مطابق اختیارات پیش بینی شده اجرا گردد، نه به میلو خواهش کارمند یا ارباب رجوع، بالاخره، کارمندان تمایل دارند که کارها را درجهتی عادی و سودمند انجام دهند. ص 226</a:t>
            </a:r>
            <a:endParaRPr lang="en-US" sz="140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1653453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پاتریمونیالیسم رایج ترین صورت حاکمیت سنتی است، نزدیکی اش با بوروکراسی در این است که آن نیز منافی استثنائات ونهادی دیرنده و مستمر است، با این تفاوت که هنجاری را که مرجع قرار می دهد فاقد عنصر عقلاین و فنی است، بلکه محتوایی ملموسدارد که هما ناعتبار سنت به عنوان یک اصل عدول ناپذیر، به دلیل رسم موجود است. ص 226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
        <p:nvSpPr>
          <p:cNvPr id="4" name="Rectangle 3"/>
          <p:cNvSpPr/>
          <p:nvPr/>
        </p:nvSpPr>
        <p:spPr>
          <a:xfrm>
            <a:off x="2837456" y="4396890"/>
            <a:ext cx="3374642"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latin typeface="Calibri" panose="020F0502020204030204" pitchFamily="34" charset="0"/>
                <a:ea typeface="Calibri" panose="020F0502020204030204" pitchFamily="34" charset="0"/>
                <a:cs typeface="B Lotus" panose="00000400000000000000" pitchFamily="2" charset="-78"/>
              </a:rPr>
              <a:t>حاکمیت </a:t>
            </a:r>
            <a:r>
              <a:rPr lang="fa-IR" sz="5400" b="1" cap="none" spc="0" smtClean="0">
                <a:ln w="22225">
                  <a:solidFill>
                    <a:schemeClr val="accent2"/>
                  </a:solidFill>
                  <a:prstDash val="solid"/>
                </a:ln>
                <a:solidFill>
                  <a:schemeClr val="accent2">
                    <a:lumMod val="40000"/>
                    <a:lumOff val="60000"/>
                  </a:schemeClr>
                </a:solidFill>
                <a:effectLst/>
                <a:latin typeface="Calibri" panose="020F0502020204030204" pitchFamily="34" charset="0"/>
                <a:ea typeface="Calibri" panose="020F0502020204030204" pitchFamily="34" charset="0"/>
                <a:cs typeface="B Lotus" panose="00000400000000000000" pitchFamily="2" charset="-78"/>
              </a:rPr>
              <a:t>سنتی</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3274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واقع چگونه می توان تداوم یک نین قدرتی را پس از مرگ رهبر کاریسمایی تامین کرد؟ برای بازگشت به زندگی روزمره و به یک وضعیت عادی و با ثبات چگونه عمل کرد؟ باری، چنی ناست سرنوشت هر سلطه ای از این نوع: دیر یازود، آن به یک رژیم سنتی یا قانونی باز می گردد. ص 230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بنابراین بزرگترین مسئله سلطه کاریسمائي، مسئله جانشینی است</a:t>
            </a:r>
            <a:r>
              <a:rPr lang="fa-IR" smtClean="0">
                <a:effectLst/>
                <a:latin typeface="Calibri" panose="020F0502020204030204" pitchFamily="34" charset="0"/>
                <a:ea typeface="Calibri" panose="020F0502020204030204" pitchFamily="34" charset="0"/>
                <a:cs typeface="B Lotus" panose="00000400000000000000" pitchFamily="2" charset="-78"/>
              </a:rPr>
              <a:t>. ص 230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درحالی که </a:t>
            </a:r>
            <a:r>
              <a:rPr lang="fa-IR" smtClean="0">
                <a:effectLst/>
                <a:latin typeface="Calibri" panose="020F0502020204030204" pitchFamily="34" charset="0"/>
                <a:ea typeface="Calibri" panose="020F0502020204030204" pitchFamily="34" charset="0"/>
                <a:cs typeface="B Lotus" panose="00000400000000000000" pitchFamily="2" charset="-78"/>
              </a:rPr>
              <a:t>کاریسما </a:t>
            </a:r>
            <a:r>
              <a:rPr lang="fa-IR" smtClean="0">
                <a:effectLst/>
                <a:latin typeface="Calibri" panose="020F0502020204030204" pitchFamily="34" charset="0"/>
                <a:ea typeface="Calibri" panose="020F0502020204030204" pitchFamily="34" charset="0"/>
                <a:cs typeface="B Lotus" panose="00000400000000000000" pitchFamily="2" charset="-78"/>
              </a:rPr>
              <a:t>نه آموختنی است و نه القا کردنی، بلکه ظاهر می شود و حس می شود و هواداران، ستاد کل رهبری، نفع مادی و معنوی در تمدید این سلطه دارند؟ مشکل اینجاست که اطاعت هواداران، اخلاص محض به شخص رهبر است و فاقد استمراری است که مایه نیرومندی اطاعت از سنت یا از قانون است. ص 230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36036396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کاریسم مخصوصاً نسبت به تفکر پوتوپیایی حساس است. ص 231</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شرح مراحل و عواملی که در عقلانی شدن حقوق جدید در چارچوب ویژه عقلانی شدن تمدن غربی، مؤثر بوده اند. ص 232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پیشرفت در عقلاین کردن حقوق لزوماً معنایش این نیست که مردم نیز به طور فزاینده رفتارشان را با اعتبار صوری آن مطابقت داده اند. ص 233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وجود یک دستگاه قهری لازم است. ص 234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میان حقوق اثباتی و حقوق طبیعی. ص 237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r>
              <a:rPr lang="fa-IR" smtClean="0">
                <a:effectLst/>
                <a:latin typeface="Calibri" panose="020F0502020204030204" pitchFamily="34" charset="0"/>
                <a:ea typeface="Calibri" panose="020F0502020204030204" pitchFamily="34" charset="0"/>
                <a:cs typeface="B Lotus" panose="00000400000000000000" pitchFamily="2" charset="-78"/>
              </a:rPr>
              <a:t>اما جامعه شناسی تفهمی حقوق چنین محدودیتی نمی شناسد. ص 237</a:t>
            </a:r>
            <a:endParaRPr lang="fa-IR"/>
          </a:p>
        </p:txBody>
      </p:sp>
    </p:spTree>
    <p:extLst>
      <p:ext uri="{BB962C8B-B14F-4D97-AF65-F5344CB8AC3E}">
        <p14:creationId xmlns:p14="http://schemas.microsoft.com/office/powerpoint/2010/main" val="216662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 احتمالاً پاسخی بوده است به اشتباهات سیاسی یا اقتصادی (البته نه منحصراً همان طور که بعضی ها گمان کرده اند) و مخصوصاً دینی. ص 242</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بتواند ثابت کند که حقوق ابتدایی خصلتی کاریسمایی داشته است. ص 244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روحانی یا رهبر کاریسمایی منادی حقوق هستند. ص 244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85194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این مجموعه های گوناگون ارزشها را بدون تمیز درهم بیامیزیم. ص 15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نقش یک عوام فریب یا پیامبررا بازی کند، نه سخنانی در هواست و نه تاکید یک عقیده ساده، بلکه بیان انضباطی است که شخصاً رعایت می کرد. ص 16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pic>
        <p:nvPicPr>
          <p:cNvPr id="4" name="Picture 3"/>
          <p:cNvPicPr>
            <a:picLocks noChangeAspect="1"/>
          </p:cNvPicPr>
          <p:nvPr/>
        </p:nvPicPr>
        <p:blipFill>
          <a:blip r:embed="rId2"/>
          <a:stretch>
            <a:fillRect/>
          </a:stretch>
        </p:blipFill>
        <p:spPr>
          <a:xfrm>
            <a:off x="1207920" y="3673356"/>
            <a:ext cx="4085975" cy="2804396"/>
          </a:xfrm>
          <a:prstGeom prst="rect">
            <a:avLst/>
          </a:prstGeom>
        </p:spPr>
      </p:pic>
      <p:sp>
        <p:nvSpPr>
          <p:cNvPr id="5" name="Flowchart: Alternate Process 4"/>
          <p:cNvSpPr/>
          <p:nvPr/>
        </p:nvSpPr>
        <p:spPr>
          <a:xfrm>
            <a:off x="3078051" y="4893972"/>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6648659" y="4152224"/>
            <a:ext cx="3685624"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rPr>
              <a:t>یک عقیده ساده</a:t>
            </a:r>
            <a:endParaRPr lang="en-US"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9840728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بدون توجه به دشواری های آن در عمل، عقلانی کند، شرح دهیم، و نه بالاخره هم بستگی ها و تفاوتهایی را که میان پاسخ های قضایی مستشاران رومی و فتواهای مفتی های اسلامی وجود دارد، نشان دهیم.ص 247</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سعالمی در این دنیا که رو به لذات و پشت به خدا و شای دبه دلیل خصلت عمیقاً اشرافی اش، پشت به برادری انسانی دارد؟ جامعه شناس، کارش را از این واقعیت که آثار هنری وجود دارند، آغاز می کند.ص 252</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658422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نمی تواند تایید کند که یک اثر هنری کامل از لحاظ هنری بالاتر از یک اثر هنری کامل دیگر است. ص 253</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نه پیشگویی و نه صدور بیانیه درباره هنر است، وظیفه اش منحصراً عبارت از تحلیل روابط است که به شویه تجربی، میان گرایش های گونگون یک هنر یا میان هنرها یا سبک های هنری، قابل اثبات اند. ص 254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و به صدور احکام ارزشی نپردازد. ص 254</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که گمان شود که انسان پرولتر تنها یک نوع یا یک سبک معین هنری را می فهمد و جز آ نقادر به فهم انواع یا سبک های دیگر نیست. ص 255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این قبیل کشمکش ها دخالت کند، در غیر این صورت دیگر علم نخواهد بود. ص 255</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815664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تبیین روابط محتمل میان این فنون نوین و انگیزه های جامعه شناختی یا دینی است که الهام بخش هنرمندان در این دوره های تاریخی متفاوت بوده اند. ص 256</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با این وصف، موسیقی واقعاً عقلانی نشد مگر با تشکیل آن به صورت یک هنر مستقل و پرداخت به آن با انگیزه های صرفاً زیبایی شناختی. ص </a:t>
            </a:r>
            <a:r>
              <a:rPr lang="fa-IR" smtClean="0">
                <a:effectLst/>
                <a:latin typeface="Calibri" panose="020F0502020204030204" pitchFamily="34" charset="0"/>
                <a:ea typeface="Calibri" panose="020F0502020204030204" pitchFamily="34" charset="0"/>
                <a:cs typeface="B Lotus" panose="00000400000000000000" pitchFamily="2" charset="-78"/>
              </a:rPr>
              <a:t>259</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3523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بر پایه تقسیم هارمونیک فاصله پنجم صورت گرفته است. ص 260</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در این باره اظهار می دارد که </a:t>
            </a:r>
            <a:r>
              <a:rPr lang="fa-IR">
                <a:solidFill>
                  <a:srgbClr val="FF0000"/>
                </a:solidFill>
                <a:latin typeface="Calibri" panose="020F0502020204030204" pitchFamily="34" charset="0"/>
                <a:ea typeface="Calibri" panose="020F0502020204030204" pitchFamily="34" charset="0"/>
                <a:cs typeface="B Lotus" panose="00000400000000000000" pitchFamily="2" charset="-78"/>
              </a:rPr>
              <a:t>برای جامعه شناسی کارهای تجربی </a:t>
            </a:r>
            <a:r>
              <a:rPr lang="fa-IR">
                <a:latin typeface="Calibri" panose="020F0502020204030204" pitchFamily="34" charset="0"/>
                <a:ea typeface="Calibri" panose="020F0502020204030204" pitchFamily="34" charset="0"/>
                <a:cs typeface="B Lotus" panose="00000400000000000000" pitchFamily="2" charset="-78"/>
              </a:rPr>
              <a:t>و سیاه مشق ها همان اندازه مهم اند که کارهای کامل و به انجام رسیده. ص 262</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این حکم که یک فن معین پیوسته یک نوع اقتصاد به بارآورد یا آن را مشروط می کند صحیح نیست. ص 264</a:t>
            </a:r>
            <a:endParaRPr 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a:latin typeface="Calibri" panose="020F0502020204030204" pitchFamily="34" charset="0"/>
                <a:ea typeface="Calibri" panose="020F0502020204030204" pitchFamily="34" charset="0"/>
                <a:cs typeface="B Lotus" panose="00000400000000000000" pitchFamily="2" charset="-78"/>
              </a:rPr>
              <a:t>که عنصر فن را باید چونان عامل منحصر به فرد توسعه فرهنگی ملاحظه کرد. ص 265</a:t>
            </a:r>
            <a:endParaRPr lang="en-US" sz="2000">
              <a:latin typeface="Calibri" panose="020F0502020204030204" pitchFamily="34" charset="0"/>
              <a:ea typeface="Calibri" panose="020F0502020204030204" pitchFamily="34" charset="0"/>
              <a:cs typeface="Arial" panose="020B0604020202020204" pitchFamily="34" charset="0"/>
            </a:endParaRPr>
          </a:p>
          <a:p>
            <a:endParaRPr lang="fa-IR"/>
          </a:p>
        </p:txBody>
      </p:sp>
    </p:spTree>
    <p:extLst>
      <p:ext uri="{BB962C8B-B14F-4D97-AF65-F5344CB8AC3E}">
        <p14:creationId xmlns:p14="http://schemas.microsoft.com/office/powerpoint/2010/main" val="2096398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نبوغ انسانی همیشه فراتر از آفرینش های خود اوست. ص 267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در یک معنا، هر علم انسانی به نحوی با امر اجتماعی سروکار دارد. ص 270</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 </a:t>
            </a:r>
            <a:endParaRPr lang="fa-IR"/>
          </a:p>
        </p:txBody>
      </p:sp>
    </p:spTree>
    <p:extLst>
      <p:ext uri="{BB962C8B-B14F-4D97-AF65-F5344CB8AC3E}">
        <p14:creationId xmlns:p14="http://schemas.microsoft.com/office/powerpoint/2010/main" val="299087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عقلانی شدن عبارت از سازمان دادن زندگی، به وسیلة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تقسیم و هم سازی فعالیت های گوناگون</a:t>
            </a:r>
            <a:r>
              <a:rPr lang="fa-IR" smtClean="0">
                <a:effectLst/>
                <a:latin typeface="Calibri" panose="020F0502020204030204" pitchFamily="34" charset="0"/>
                <a:ea typeface="Calibri" panose="020F0502020204030204" pitchFamily="34" charset="0"/>
                <a:cs typeface="B Lotus" panose="00000400000000000000" pitchFamily="2" charset="-78"/>
              </a:rPr>
              <a:t>، بر پایه شناخت دقیق مناسبات میان انسان ها با ابزارهای و محیطشان، به منظور تحصیل کارایی و بازده بیشتر است. ص 17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fa-IR" smtClean="0">
                <a:effectLst/>
                <a:latin typeface="Calibri" panose="020F0502020204030204" pitchFamily="34" charset="0"/>
                <a:ea typeface="Calibri" panose="020F0502020204030204" pitchFamily="34" charset="0"/>
                <a:cs typeface="B Lotus" panose="00000400000000000000" pitchFamily="2" charset="-78"/>
              </a:rPr>
              <a:t>پالایش هوشمندانه </a:t>
            </a:r>
            <a:r>
              <a:rPr lang="fa-IR" b="1" smtClean="0">
                <a:solidFill>
                  <a:srgbClr val="FF0000"/>
                </a:solidFill>
                <a:effectLst/>
                <a:latin typeface="Calibri" panose="020F0502020204030204" pitchFamily="34" charset="0"/>
                <a:ea typeface="Calibri" panose="020F0502020204030204" pitchFamily="34" charset="0"/>
                <a:cs typeface="B Lotus" panose="00000400000000000000" pitchFamily="2" charset="-78"/>
              </a:rPr>
              <a:t>سلوک زندگی و چیرگی فزاینده </a:t>
            </a:r>
            <a:r>
              <a:rPr lang="fa-IR" smtClean="0">
                <a:effectLst/>
                <a:latin typeface="Calibri" panose="020F0502020204030204" pitchFamily="34" charset="0"/>
                <a:ea typeface="Calibri" panose="020F0502020204030204" pitchFamily="34" charset="0"/>
                <a:cs typeface="B Lotus" panose="00000400000000000000" pitchFamily="2" charset="-78"/>
              </a:rPr>
              <a:t>بر دنیای خارجی تعریف می کند. ص 17</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763196" y="4487042"/>
            <a:ext cx="6665607" cy="923330"/>
          </a:xfrm>
          <a:prstGeom prst="rect">
            <a:avLst/>
          </a:prstGeom>
          <a:noFill/>
        </p:spPr>
        <p:txBody>
          <a:bodyPr wrap="square" lIns="91440" tIns="45720" rIns="91440" bIns="45720">
            <a:spAutoFit/>
          </a:bodyPr>
          <a:lstStyle/>
          <a:p>
            <a:pPr algn="ctr"/>
            <a:r>
              <a:rPr lang="fa-IR" sz="54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Lotus" panose="00000400000000000000" pitchFamily="2" charset="-78"/>
              </a:rPr>
              <a:t>تحصیل کارایی و بازده بیشتر </a:t>
            </a:r>
            <a:endParaRPr lang="fa-IR"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4121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6461</Words>
  <Application>Microsoft Office PowerPoint</Application>
  <PresentationFormat>Widescreen</PresentationFormat>
  <Paragraphs>242</Paragraphs>
  <Slides>84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B Lotus</vt:lpstr>
      <vt:lpstr>B Zar</vt:lpstr>
      <vt:lpstr>Calibri</vt:lpstr>
      <vt:lpstr>Calibri Light</vt:lpstr>
      <vt:lpstr>Times New Roman</vt:lpstr>
      <vt:lpstr>Office Theme</vt:lpstr>
      <vt:lpstr>نام کتاب: جامعه شناسی ماکس وبر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جامعه شناسی ماکس وبر ژولین فروند/ عبدالحسین نیک گهر</dc:title>
  <dc:creator>MaZz!i</dc:creator>
  <cp:lastModifiedBy>MaZz!i</cp:lastModifiedBy>
  <cp:revision>38</cp:revision>
  <dcterms:created xsi:type="dcterms:W3CDTF">2023-12-30T15:15:28Z</dcterms:created>
  <dcterms:modified xsi:type="dcterms:W3CDTF">2023-12-30T20:13:40Z</dcterms:modified>
</cp:coreProperties>
</file>