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6" r:id="rId4"/>
    <p:sldId id="258" r:id="rId5"/>
    <p:sldId id="259" r:id="rId6"/>
    <p:sldId id="260" r:id="rId7"/>
    <p:sldId id="261" r:id="rId8"/>
    <p:sldId id="262" r:id="rId9"/>
    <p:sldId id="263" r:id="rId10"/>
    <p:sldId id="287"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94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AB3A868-1C45-4F7C-90DD-D6BEB9448CF0}" type="datetimeFigureOut">
              <a:rPr lang="fa-IR" smtClean="0"/>
              <a:t>22/06/1445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66314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B3A868-1C45-4F7C-90DD-D6BEB9448CF0}" type="datetimeFigureOut">
              <a:rPr lang="fa-IR" smtClean="0"/>
              <a:t>22/06/1445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1689810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B3A868-1C45-4F7C-90DD-D6BEB9448CF0}" type="datetimeFigureOut">
              <a:rPr lang="fa-IR" smtClean="0"/>
              <a:t>22/06/1445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372297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AB3A868-1C45-4F7C-90DD-D6BEB9448CF0}" type="datetimeFigureOut">
              <a:rPr lang="fa-IR" smtClean="0"/>
              <a:t>22/06/1445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1712193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3A868-1C45-4F7C-90DD-D6BEB9448CF0}" type="datetimeFigureOut">
              <a:rPr lang="fa-IR" smtClean="0"/>
              <a:t>22/06/1445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307940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AB3A868-1C45-4F7C-90DD-D6BEB9448CF0}" type="datetimeFigureOut">
              <a:rPr lang="fa-IR" smtClean="0"/>
              <a:t>22/06/1445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41523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AB3A868-1C45-4F7C-90DD-D6BEB9448CF0}" type="datetimeFigureOut">
              <a:rPr lang="fa-IR" smtClean="0"/>
              <a:t>22/06/1445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112342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AB3A868-1C45-4F7C-90DD-D6BEB9448CF0}" type="datetimeFigureOut">
              <a:rPr lang="fa-IR" smtClean="0"/>
              <a:t>22/06/1445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131770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3A868-1C45-4F7C-90DD-D6BEB9448CF0}" type="datetimeFigureOut">
              <a:rPr lang="fa-IR" smtClean="0"/>
              <a:t>22/06/1445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30416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3A868-1C45-4F7C-90DD-D6BEB9448CF0}" type="datetimeFigureOut">
              <a:rPr lang="fa-IR" smtClean="0"/>
              <a:t>22/06/1445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2189200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3A868-1C45-4F7C-90DD-D6BEB9448CF0}" type="datetimeFigureOut">
              <a:rPr lang="fa-IR" smtClean="0"/>
              <a:t>22/06/1445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5E4DD1-39AB-49AC-8DDC-94DAFC5E3A44}" type="slidenum">
              <a:rPr lang="fa-IR" smtClean="0"/>
              <a:t>‹#›</a:t>
            </a:fld>
            <a:endParaRPr lang="fa-IR"/>
          </a:p>
        </p:txBody>
      </p:sp>
    </p:spTree>
    <p:extLst>
      <p:ext uri="{BB962C8B-B14F-4D97-AF65-F5344CB8AC3E}">
        <p14:creationId xmlns:p14="http://schemas.microsoft.com/office/powerpoint/2010/main" val="237221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B3A868-1C45-4F7C-90DD-D6BEB9448CF0}" type="datetimeFigureOut">
              <a:rPr lang="fa-IR" smtClean="0"/>
              <a:t>22/06/1445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E4DD1-39AB-49AC-8DDC-94DAFC5E3A44}" type="slidenum">
              <a:rPr lang="fa-IR" smtClean="0"/>
              <a:t>‹#›</a:t>
            </a:fld>
            <a:endParaRPr lang="fa-IR"/>
          </a:p>
        </p:txBody>
      </p:sp>
    </p:spTree>
    <p:extLst>
      <p:ext uri="{BB962C8B-B14F-4D97-AF65-F5344CB8AC3E}">
        <p14:creationId xmlns:p14="http://schemas.microsoft.com/office/powerpoint/2010/main" val="1974060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 </a:t>
            </a:r>
            <a:r>
              <a:rPr lang="fa-IR" sz="4000" smtClean="0">
                <a:cs typeface="B Zar" panose="00000400000000000000" pitchFamily="2" charset="-78"/>
              </a:rPr>
              <a:t>کاربرد </a:t>
            </a:r>
            <a:r>
              <a:rPr lang="fa-IR" sz="4000">
                <a:cs typeface="B Zar" panose="00000400000000000000" pitchFamily="2" charset="-78"/>
              </a:rPr>
              <a:t>نظريه گفتمان </a:t>
            </a:r>
            <a:r>
              <a:rPr lang="fa-IR" sz="4000">
                <a:cs typeface="B Zar" panose="00000400000000000000" pitchFamily="2" charset="-78"/>
              </a:rPr>
              <a:t>در </a:t>
            </a:r>
            <a:r>
              <a:rPr lang="fa-IR" sz="4000" smtClean="0">
                <a:cs typeface="B Zar" panose="00000400000000000000" pitchFamily="2" charset="-78"/>
              </a:rPr>
              <a:t>جامعه شناسي </a:t>
            </a:r>
            <a:r>
              <a:rPr lang="fa-IR" sz="4000">
                <a:cs typeface="B Zar" panose="00000400000000000000" pitchFamily="2" charset="-78"/>
              </a:rPr>
              <a:t>معرفت</a:t>
            </a:r>
            <a:r>
              <a:rPr lang="fa-IR" sz="4000" smtClean="0">
                <a:cs typeface="B Zar" panose="00000400000000000000" pitchFamily="2" charset="-78"/>
              </a:rPr>
              <a:t> </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 </a:t>
            </a:r>
            <a:r>
              <a:rPr lang="fa-IR" smtClean="0">
                <a:cs typeface="B Zar" panose="00000400000000000000" pitchFamily="2" charset="-78"/>
              </a:rPr>
              <a:t>محمد توکل ،نوح منوری</a:t>
            </a:r>
          </a:p>
          <a:p>
            <a:r>
              <a:rPr lang="fa-IR" smtClean="0">
                <a:solidFill>
                  <a:srgbClr val="FF0000"/>
                </a:solidFill>
                <a:cs typeface="B Zar" panose="00000400000000000000" pitchFamily="2" charset="-78"/>
              </a:rPr>
              <a:t>منبع: </a:t>
            </a:r>
            <a:r>
              <a:rPr lang="fa-IR" smtClean="0">
                <a:cs typeface="B Zar" panose="00000400000000000000" pitchFamily="2" charset="-78"/>
              </a:rPr>
              <a:t>معرفت فرهنگی و اجتماعی. سال هفتم شماره سوم پیاپی 27، تابستان 1395</a:t>
            </a:r>
          </a:p>
          <a:p>
            <a:r>
              <a:rPr lang="fa-IR" smtClean="0">
                <a:cs typeface="B Zar" panose="00000400000000000000" pitchFamily="2" charset="-78"/>
              </a:rPr>
              <a:t>صص 73-94</a:t>
            </a:r>
            <a:endParaRPr lang="fa-IR">
              <a:cs typeface="B Zar" panose="00000400000000000000" pitchFamily="2" charset="-78"/>
            </a:endParaRPr>
          </a:p>
        </p:txBody>
      </p:sp>
    </p:spTree>
    <p:extLst>
      <p:ext uri="{BB962C8B-B14F-4D97-AF65-F5344CB8AC3E}">
        <p14:creationId xmlns:p14="http://schemas.microsoft.com/office/powerpoint/2010/main" val="1523806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234376" y="1905794"/>
            <a:ext cx="7119424" cy="4351338"/>
          </a:xfrm>
        </p:spPr>
        <p:txBody>
          <a:bodyPr/>
          <a:lstStyle/>
          <a:p>
            <a:pPr algn="just"/>
            <a:r>
              <a:rPr lang="fa-IR" b="1" smtClean="0">
                <a:solidFill>
                  <a:srgbClr val="FF0000"/>
                </a:solidFill>
                <a:cs typeface="B Zar" panose="00000400000000000000" pitchFamily="2" charset="-78"/>
              </a:rPr>
              <a:t>نظریه های تلقیقی سطوح خرد و کلان درباره فن آوری: </a:t>
            </a:r>
            <a:r>
              <a:rPr lang="fa-IR" smtClean="0">
                <a:cs typeface="B Zar" panose="00000400000000000000" pitchFamily="2" charset="-78"/>
              </a:rPr>
              <a:t>ویلیام داتن به کمک آرای نیکلاس گارنهام، چهارچوب نظری «بازپیکربندی دستیابی» را در تحلیل مسائل مربوط به جامعه اطلاعاتی ارائه کرد. بازپیکربندی دستیابی، قدرت ارتباطی نسبی کنشگران را تغییر می دهد که گارنهام آن را ظرفیت تسلط دانش، اقتصاد و ظرفیتهای فناوری برای دستیابی، طراحی، تولید به کارگیری، تملک و کنترل تدبیر وسایل ارتباطی تعریف می کند (داتن، 1384، 35) </a:t>
            </a:r>
          </a:p>
          <a:p>
            <a:endParaRPr lang="fa-IR"/>
          </a:p>
        </p:txBody>
      </p:sp>
      <p:pic>
        <p:nvPicPr>
          <p:cNvPr id="4" name="Picture 3"/>
          <p:cNvPicPr>
            <a:picLocks noChangeAspect="1"/>
          </p:cNvPicPr>
          <p:nvPr/>
        </p:nvPicPr>
        <p:blipFill>
          <a:blip r:embed="rId2"/>
          <a:stretch>
            <a:fillRect/>
          </a:stretch>
        </p:blipFill>
        <p:spPr>
          <a:xfrm>
            <a:off x="838199" y="1905794"/>
            <a:ext cx="3396177" cy="2764680"/>
          </a:xfrm>
          <a:prstGeom prst="rect">
            <a:avLst/>
          </a:prstGeom>
        </p:spPr>
      </p:pic>
      <p:sp>
        <p:nvSpPr>
          <p:cNvPr id="5" name="TextBox 4"/>
          <p:cNvSpPr txBox="1"/>
          <p:nvPr/>
        </p:nvSpPr>
        <p:spPr>
          <a:xfrm>
            <a:off x="1642989" y="5094471"/>
            <a:ext cx="1786596"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نیکلاس گارنهام</a:t>
            </a:r>
            <a:endParaRPr lang="fa-IR" b="1">
              <a:solidFill>
                <a:srgbClr val="FF0000"/>
              </a:solidFill>
              <a:cs typeface="B Zar" panose="00000400000000000000" pitchFamily="2" charset="-78"/>
            </a:endParaRPr>
          </a:p>
        </p:txBody>
      </p:sp>
      <p:sp>
        <p:nvSpPr>
          <p:cNvPr id="6" name="Flowchart: Alternate Process 5"/>
          <p:cNvSpPr/>
          <p:nvPr/>
        </p:nvSpPr>
        <p:spPr>
          <a:xfrm>
            <a:off x="4558518" y="5023265"/>
            <a:ext cx="2883877" cy="1336431"/>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ظرفیت تسلط دانش، اقتصاد و ظرفیتهای فناوری</a:t>
            </a:r>
            <a:endParaRPr lang="fa-IR" b="1">
              <a:solidFill>
                <a:srgbClr val="FF0000"/>
              </a:solidFill>
            </a:endParaRPr>
          </a:p>
        </p:txBody>
      </p:sp>
      <p:sp>
        <p:nvSpPr>
          <p:cNvPr id="7" name="Flowchart: Document 6"/>
          <p:cNvSpPr/>
          <p:nvPr/>
        </p:nvSpPr>
        <p:spPr>
          <a:xfrm>
            <a:off x="8247186" y="5023265"/>
            <a:ext cx="2686929" cy="1448973"/>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قدرت ارتباطی نسبی</a:t>
            </a:r>
            <a:endParaRPr lang="fa-IR" sz="2000" b="1">
              <a:solidFill>
                <a:srgbClr val="FF0000"/>
              </a:solidFill>
            </a:endParaRPr>
          </a:p>
        </p:txBody>
      </p:sp>
    </p:spTree>
    <p:extLst>
      <p:ext uri="{BB962C8B-B14F-4D97-AF65-F5344CB8AC3E}">
        <p14:creationId xmlns:p14="http://schemas.microsoft.com/office/powerpoint/2010/main" val="3765378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572000" y="1825625"/>
            <a:ext cx="6781800" cy="4351338"/>
          </a:xfrm>
        </p:spPr>
        <p:txBody>
          <a:bodyPr/>
          <a:lstStyle/>
          <a:p>
            <a:pPr algn="just"/>
            <a:r>
              <a:rPr lang="fa-IR" b="1" smtClean="0">
                <a:solidFill>
                  <a:srgbClr val="FF0000"/>
                </a:solidFill>
                <a:cs typeface="B Zar" panose="00000400000000000000" pitchFamily="2" charset="-78"/>
              </a:rPr>
              <a:t>فناوری و قدرت در جامعه اطلاعاتی: </a:t>
            </a:r>
            <a:r>
              <a:rPr lang="fa-IR" smtClean="0">
                <a:cs typeface="B Zar" panose="00000400000000000000" pitchFamily="2" charset="-78"/>
              </a:rPr>
              <a:t>برتراند راسل معتقد است که منابع قدرت در هر جامعه با توجه به ویژگی های ساختاری غالب در آن جامعه تعیین می شود (راسل، 1371، 29) از نظر وی برخی از مهم ترین منابع قدرتف عبارت از دانش، سازمان ها(سیاست، اقتصاد، ارتش یا دین) و فرد هستند (همان 55-71)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61757" y="1966302"/>
            <a:ext cx="3269566" cy="2400300"/>
          </a:xfrm>
          <a:prstGeom prst="rect">
            <a:avLst/>
          </a:prstGeom>
        </p:spPr>
      </p:pic>
      <p:sp>
        <p:nvSpPr>
          <p:cNvPr id="5" name="TextBox 4"/>
          <p:cNvSpPr txBox="1"/>
          <p:nvPr/>
        </p:nvSpPr>
        <p:spPr>
          <a:xfrm>
            <a:off x="2039815" y="4698609"/>
            <a:ext cx="1730327"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برتراند راسل</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4141967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 جمع بندی نظری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مسئله تعین اجتماعی معرفت در جامعه اطلاعاتی، به سمتی کشیده شده است که در آن، علوم و فناوری های نوین، به عنوان یکی از ارکان معرفتی سازنده جامعه،از مولفه های اجتماعی کلان و خرد تاثیر می پذیرند. </a:t>
            </a:r>
            <a:endParaRPr lang="fa-IR">
              <a:cs typeface="B Zar" panose="00000400000000000000" pitchFamily="2" charset="-78"/>
            </a:endParaRPr>
          </a:p>
        </p:txBody>
      </p:sp>
      <p:sp>
        <p:nvSpPr>
          <p:cNvPr id="4" name="Flowchart: Data 3"/>
          <p:cNvSpPr/>
          <p:nvPr/>
        </p:nvSpPr>
        <p:spPr>
          <a:xfrm>
            <a:off x="1505243" y="3460652"/>
            <a:ext cx="2912013" cy="1997613"/>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مولفه های اجتماعی کلان و خرد</a:t>
            </a:r>
            <a:endParaRPr lang="fa-IR" b="1">
              <a:solidFill>
                <a:srgbClr val="FF0000"/>
              </a:solidFill>
            </a:endParaRPr>
          </a:p>
        </p:txBody>
      </p:sp>
      <p:sp>
        <p:nvSpPr>
          <p:cNvPr id="5" name="Flowchart: Multidocument 4"/>
          <p:cNvSpPr/>
          <p:nvPr/>
        </p:nvSpPr>
        <p:spPr>
          <a:xfrm>
            <a:off x="6203852" y="3601329"/>
            <a:ext cx="3305908" cy="1856936"/>
          </a:xfrm>
          <a:prstGeom prst="flowChartMulti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تعین اجتماعی معرفت</a:t>
            </a:r>
            <a:endParaRPr lang="fa-IR" sz="2000" b="1">
              <a:solidFill>
                <a:srgbClr val="FF0000"/>
              </a:solidFill>
            </a:endParaRPr>
          </a:p>
        </p:txBody>
      </p:sp>
    </p:spTree>
    <p:extLst>
      <p:ext uri="{BB962C8B-B14F-4D97-AF65-F5344CB8AC3E}">
        <p14:creationId xmlns:p14="http://schemas.microsoft.com/office/powerpoint/2010/main" val="279480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ج) ملاحظه روش شناختی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از </a:t>
            </a:r>
            <a:r>
              <a:rPr lang="fa-IR" b="1" smtClean="0">
                <a:solidFill>
                  <a:srgbClr val="FF0000"/>
                </a:solidFill>
                <a:cs typeface="B Zar" panose="00000400000000000000" pitchFamily="2" charset="-78"/>
              </a:rPr>
              <a:t>روش پژوهش اسنادی </a:t>
            </a:r>
            <a:r>
              <a:rPr lang="fa-IR" smtClean="0">
                <a:cs typeface="B Zar" panose="00000400000000000000" pitchFamily="2" charset="-78"/>
              </a:rPr>
              <a:t>استفاده شده است. روش اسنادیف تحلیل آن دسته از از اسناد شامل اطلاعات درباره پدیده ها یا موضوعاتی است که پژوهشگر قصد مطالعه آن ها را دارد. با این روش، امکان کاوش تفسیری درباره دیدگاه های اجتماعی پیشین میسر می شود. </a:t>
            </a:r>
            <a:endParaRPr lang="fa-IR">
              <a:cs typeface="B Zar" panose="00000400000000000000" pitchFamily="2" charset="-78"/>
            </a:endParaRPr>
          </a:p>
        </p:txBody>
      </p:sp>
      <p:sp>
        <p:nvSpPr>
          <p:cNvPr id="4" name="Flowchart: Off-page Connector 3"/>
          <p:cNvSpPr/>
          <p:nvPr/>
        </p:nvSpPr>
        <p:spPr>
          <a:xfrm>
            <a:off x="984738" y="3798277"/>
            <a:ext cx="3573194" cy="1659988"/>
          </a:xfrm>
          <a:prstGeom prst="flowChartOffpage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دیدگاه های اجتماعی پیشین</a:t>
            </a:r>
            <a:endParaRPr lang="fa-IR" sz="2400" b="1">
              <a:solidFill>
                <a:srgbClr val="FF0000"/>
              </a:solidFill>
            </a:endParaRPr>
          </a:p>
        </p:txBody>
      </p:sp>
    </p:spTree>
    <p:extLst>
      <p:ext uri="{BB962C8B-B14F-4D97-AF65-F5344CB8AC3E}">
        <p14:creationId xmlns:p14="http://schemas.microsoft.com/office/powerpoint/2010/main" val="1577584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ادامه مقاله در جهت رسیدن به هدف و پاسخ به مسئله اصلی، گام های زیر را دنبال می کند: </a:t>
            </a:r>
          </a:p>
          <a:p>
            <a:pPr algn="just"/>
            <a:r>
              <a:rPr lang="fa-IR" smtClean="0">
                <a:cs typeface="B Zar" panose="00000400000000000000" pitchFamily="2" charset="-78"/>
              </a:rPr>
              <a:t>1- بررسی چشم انداز ها و مواضع معرفتی بل در بستن نظری  جامعه پساصنعتی و اطلاعاتی</a:t>
            </a:r>
          </a:p>
          <a:p>
            <a:pPr algn="just"/>
            <a:r>
              <a:rPr lang="fa-IR" smtClean="0">
                <a:cs typeface="B Zar" panose="00000400000000000000" pitchFamily="2" charset="-78"/>
              </a:rPr>
              <a:t>2- واکاوی تحلیلی و ارزیابی مواضع معرفتی بل از منظر جامعه شناسی معرفت</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rot="20004265">
            <a:off x="1879211" y="4783016"/>
            <a:ext cx="702285" cy="702285"/>
          </a:xfrm>
          <a:prstGeom prst="rect">
            <a:avLst/>
          </a:prstGeom>
        </p:spPr>
      </p:pic>
    </p:spTree>
    <p:extLst>
      <p:ext uri="{BB962C8B-B14F-4D97-AF65-F5344CB8AC3E}">
        <p14:creationId xmlns:p14="http://schemas.microsoft.com/office/powerpoint/2010/main" val="57483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چشم انداز ها و موا</a:t>
            </a:r>
            <a:r>
              <a:rPr lang="fa-IR" smtClean="0">
                <a:solidFill>
                  <a:srgbClr val="FF0000"/>
                </a:solidFill>
                <a:cs typeface="B Zar" panose="00000400000000000000" pitchFamily="2" charset="-78"/>
              </a:rPr>
              <a:t>ض</a:t>
            </a:r>
            <a:r>
              <a:rPr lang="fa-IR" smtClean="0">
                <a:solidFill>
                  <a:srgbClr val="FF0000"/>
                </a:solidFill>
                <a:cs typeface="B Zar" panose="00000400000000000000" pitchFamily="2" charset="-78"/>
              </a:rPr>
              <a:t>ع معرفتی بل در بستر نظری جامعه پسا صنعتی و اطلاعاتی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دهه 1950 (موسوم به دهه موج فزاینده گسترش سرمایه داری) شماری از جامعه شناسان در دانشگاه های آمریکا متقاعد شدند که مسائل جامعه غرب کم و بیش حل شده و شرایط وفاق اجتماعی بر مبنای تحقق تقریبی پروژه روشنگری رخ داده است (پارسا، 1380، 17-16)</a:t>
            </a:r>
            <a:endParaRPr lang="fa-IR">
              <a:cs typeface="B Zar" panose="00000400000000000000" pitchFamily="2" charset="-78"/>
            </a:endParaRPr>
          </a:p>
        </p:txBody>
      </p:sp>
      <p:sp>
        <p:nvSpPr>
          <p:cNvPr id="4" name="Flowchart: Connector 3"/>
          <p:cNvSpPr/>
          <p:nvPr/>
        </p:nvSpPr>
        <p:spPr>
          <a:xfrm>
            <a:off x="2363372" y="3516923"/>
            <a:ext cx="2250831" cy="1674055"/>
          </a:xfrm>
          <a:prstGeom prst="flowChartConnector">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شرایط وفاق اجتماعی</a:t>
            </a:r>
            <a:endParaRPr lang="fa-IR" sz="2400" b="1">
              <a:solidFill>
                <a:srgbClr val="FF0000"/>
              </a:solidFill>
            </a:endParaRPr>
          </a:p>
        </p:txBody>
      </p:sp>
    </p:spTree>
    <p:extLst>
      <p:ext uri="{BB962C8B-B14F-4D97-AF65-F5344CB8AC3E}">
        <p14:creationId xmlns:p14="http://schemas.microsoft.com/office/powerpoint/2010/main" val="597987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 پدیده های جدید اجتماعی، اطلاعاتی و رسانه ای را طی یک رشته مطالعات و بررسی های تاثیر گذار، ابتدا با ابداع مفهوم موقتی پایان ایدئولوژی توصیف کرد و این موضوع مقدمه ای بود تا مفهوم جامعه پسا صنعتی را مطرح سازد(پارسا، 1380، 115)</a:t>
            </a:r>
            <a:endParaRPr lang="fa-IR">
              <a:cs typeface="B Zar" panose="00000400000000000000" pitchFamily="2" charset="-78"/>
            </a:endParaRPr>
          </a:p>
        </p:txBody>
      </p:sp>
      <p:sp>
        <p:nvSpPr>
          <p:cNvPr id="4" name="Flowchart: Punched Tape 3"/>
          <p:cNvSpPr/>
          <p:nvPr/>
        </p:nvSpPr>
        <p:spPr>
          <a:xfrm>
            <a:off x="1716258" y="3784209"/>
            <a:ext cx="3840480" cy="1955409"/>
          </a:xfrm>
          <a:prstGeom prst="flowChartPunchedTap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مفهوم موقتی پایان ایدئولوژی</a:t>
            </a:r>
            <a:endParaRPr lang="fa-IR" sz="2400" b="1">
              <a:solidFill>
                <a:srgbClr val="FF0000"/>
              </a:solidFill>
            </a:endParaRPr>
          </a:p>
        </p:txBody>
      </p:sp>
      <p:sp>
        <p:nvSpPr>
          <p:cNvPr id="5" name="Flowchart: Terminator 4"/>
          <p:cNvSpPr/>
          <p:nvPr/>
        </p:nvSpPr>
        <p:spPr>
          <a:xfrm>
            <a:off x="6485206" y="4220308"/>
            <a:ext cx="3263705" cy="984738"/>
          </a:xfrm>
          <a:prstGeom prst="flowChartTermina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مفهوم جامعه پسا صنعتی</a:t>
            </a:r>
            <a:endParaRPr lang="fa-IR" b="1">
              <a:solidFill>
                <a:srgbClr val="FF0000"/>
              </a:solidFill>
            </a:endParaRPr>
          </a:p>
        </p:txBody>
      </p:sp>
    </p:spTree>
    <p:extLst>
      <p:ext uri="{BB962C8B-B14F-4D97-AF65-F5344CB8AC3E}">
        <p14:creationId xmlns:p14="http://schemas.microsoft.com/office/powerpoint/2010/main" val="66762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از نظر بل، ایدئولوژی (به عنوان شاخه ای از معرفت) در جامعه اطلاعاتی دیگر قدرت ندارد. زیرا اندیشه حقیقی، قدرت ترغیبی، قابلیت و نیروی محرکه کنشی خود را از دست داده است. </a:t>
            </a:r>
            <a:endParaRPr lang="fa-IR">
              <a:cs typeface="B Zar" panose="00000400000000000000" pitchFamily="2" charset="-78"/>
            </a:endParaRPr>
          </a:p>
        </p:txBody>
      </p:sp>
      <p:sp>
        <p:nvSpPr>
          <p:cNvPr id="4" name="Flowchart: Preparation 3"/>
          <p:cNvSpPr/>
          <p:nvPr/>
        </p:nvSpPr>
        <p:spPr>
          <a:xfrm>
            <a:off x="1448971" y="3685735"/>
            <a:ext cx="4389120" cy="1645920"/>
          </a:xfrm>
          <a:prstGeom prst="flowChartPreparat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قدرت ترغیبی، قابلیت و نیروی محرکه</a:t>
            </a:r>
            <a:endParaRPr lang="fa-IR" sz="2000" b="1">
              <a:solidFill>
                <a:srgbClr val="FF0000"/>
              </a:solidFill>
            </a:endParaRPr>
          </a:p>
        </p:txBody>
      </p:sp>
    </p:spTree>
    <p:extLst>
      <p:ext uri="{BB962C8B-B14F-4D97-AF65-F5344CB8AC3E}">
        <p14:creationId xmlns:p14="http://schemas.microsoft.com/office/powerpoint/2010/main" val="1264210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نقد جامعه شناسی معرفتی به مارکسیسم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اعتقاد بل کلیت مفهوم صنعتی، به </a:t>
            </a:r>
            <a:r>
              <a:rPr lang="fa-IR" b="1" smtClean="0">
                <a:solidFill>
                  <a:srgbClr val="FF0000"/>
                </a:solidFill>
                <a:cs typeface="B Zar" panose="00000400000000000000" pitchFamily="2" charset="-78"/>
              </a:rPr>
              <a:t>بعد اجتماعی- فنی </a:t>
            </a:r>
            <a:r>
              <a:rPr lang="fa-IR" smtClean="0">
                <a:cs typeface="B Zar" panose="00000400000000000000" pitchFamily="2" charset="-78"/>
              </a:rPr>
              <a:t>و کلیت مفهوم سرمایه داری به بعد اجتماعی – اقتصادی اشاره دارد. از نظر وی، خلط این دو مفهوم  از آن جا ناشی می شود که مارکس تصور می کرد شیوه تولید، تعیین کننده و در برگیرنده همه ابعاد دیگر جامعه است و با توجه به این که سرمایه داری شیوه رایج تولید در جامعه غربی است. </a:t>
            </a:r>
            <a:endParaRPr lang="fa-IR">
              <a:cs typeface="B Zar" panose="00000400000000000000" pitchFamily="2" charset="-78"/>
            </a:endParaRPr>
          </a:p>
        </p:txBody>
      </p:sp>
      <p:sp>
        <p:nvSpPr>
          <p:cNvPr id="4" name="Flowchart: Alternate Process 3"/>
          <p:cNvSpPr/>
          <p:nvPr/>
        </p:nvSpPr>
        <p:spPr>
          <a:xfrm>
            <a:off x="2405575" y="4023360"/>
            <a:ext cx="2630659" cy="1434905"/>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کلیت مفهوم صنعتی</a:t>
            </a:r>
            <a:endParaRPr lang="fa-IR" sz="2400" b="1">
              <a:solidFill>
                <a:srgbClr val="FF0000"/>
              </a:solidFill>
            </a:endParaRPr>
          </a:p>
        </p:txBody>
      </p:sp>
    </p:spTree>
    <p:extLst>
      <p:ext uri="{BB962C8B-B14F-4D97-AF65-F5344CB8AC3E}">
        <p14:creationId xmlns:p14="http://schemas.microsoft.com/office/powerpoint/2010/main" val="18994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در قرن نوزدهم، شیوه سرمایه داری روابط اجتماعی (تولید کالایی و مالکیت خصوصی) مسلط شد، اما این امر به معنای تلقی روبنا از شیوه تولید در جامعه نیست. </a:t>
            </a:r>
          </a:p>
          <a:p>
            <a:pPr algn="just"/>
            <a:endParaRPr lang="fa-IR">
              <a:cs typeface="B Zar" panose="00000400000000000000" pitchFamily="2" charset="-78"/>
            </a:endParaRPr>
          </a:p>
        </p:txBody>
      </p:sp>
      <p:sp>
        <p:nvSpPr>
          <p:cNvPr id="4" name="Flowchart: Off-page Connector 3"/>
          <p:cNvSpPr/>
          <p:nvPr/>
        </p:nvSpPr>
        <p:spPr>
          <a:xfrm>
            <a:off x="1969477" y="3516923"/>
            <a:ext cx="2700997" cy="1744394"/>
          </a:xfrm>
          <a:prstGeom prst="flowChartOffpage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شیوه سرمایه داری روابط اجتماعی</a:t>
            </a:r>
            <a:endParaRPr lang="fa-IR" sz="2000" b="1">
              <a:solidFill>
                <a:srgbClr val="FF0000"/>
              </a:solidFill>
            </a:endParaRPr>
          </a:p>
        </p:txBody>
      </p:sp>
    </p:spTree>
    <p:extLst>
      <p:ext uri="{BB962C8B-B14F-4D97-AF65-F5344CB8AC3E}">
        <p14:creationId xmlns:p14="http://schemas.microsoft.com/office/powerpoint/2010/main" val="88410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چکیده</a:t>
            </a:r>
            <a:endParaRPr lang="fa-IR">
              <a:cs typeface="B Zar" panose="00000400000000000000" pitchFamily="2" charset="-78"/>
            </a:endParaRPr>
          </a:p>
        </p:txBody>
      </p:sp>
      <p:sp>
        <p:nvSpPr>
          <p:cNvPr id="3" name="Content Placeholder 2"/>
          <p:cNvSpPr>
            <a:spLocks noGrp="1"/>
          </p:cNvSpPr>
          <p:nvPr>
            <p:ph idx="1"/>
          </p:nvPr>
        </p:nvSpPr>
        <p:spPr>
          <a:xfrm>
            <a:off x="3780430" y="1825625"/>
            <a:ext cx="7573370" cy="4351338"/>
          </a:xfrm>
        </p:spPr>
        <p:txBody>
          <a:bodyPr>
            <a:normAutofit/>
          </a:bodyPr>
          <a:lstStyle/>
          <a:p>
            <a:pPr algn="just"/>
            <a:r>
              <a:rPr lang="fa-IR" smtClean="0">
                <a:cs typeface="B Zar" panose="00000400000000000000" pitchFamily="2" charset="-78"/>
              </a:rPr>
              <a:t>یکی از موضوعات در جامعه شناسی معرفت جدید، توجه به چگونگی روابط دو قلمرو معرفت و جامعه در ابعادی  مانند علم، فناوری، سازمان ها و گروه های حرفه ای و مسائل اجتماعی آن ها در جامعه اطلاعاتی است. دنیل بل، به عنوان پیشگام نظریه پردازی با اندیشه هایش در مورد </a:t>
            </a:r>
            <a:r>
              <a:rPr lang="fa-IR" b="1" smtClean="0">
                <a:solidFill>
                  <a:srgbClr val="FF0000"/>
                </a:solidFill>
                <a:cs typeface="B Zar" panose="00000400000000000000" pitchFamily="2" charset="-78"/>
              </a:rPr>
              <a:t>جامعه پسا صنعتی و اطلاعاتی </a:t>
            </a:r>
            <a:r>
              <a:rPr lang="fa-IR" smtClean="0">
                <a:cs typeface="B Zar" panose="00000400000000000000" pitchFamily="2" charset="-78"/>
              </a:rPr>
              <a:t>چشم انداز ها و مواضع معرفتی جدیدی را پیش روی بازسازی جامعه شناسی معرفت قرار داده است.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9665"/>
            <a:ext cx="2619375" cy="1743075"/>
          </a:xfrm>
          <a:prstGeom prst="rect">
            <a:avLst/>
          </a:prstGeom>
        </p:spPr>
      </p:pic>
      <p:sp>
        <p:nvSpPr>
          <p:cNvPr id="5" name="TextBox 4"/>
          <p:cNvSpPr txBox="1"/>
          <p:nvPr/>
        </p:nvSpPr>
        <p:spPr>
          <a:xfrm>
            <a:off x="1610436" y="3998794"/>
            <a:ext cx="1255594"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دنیل بل</a:t>
            </a:r>
            <a:endParaRPr lang="fa-IR" b="1">
              <a:solidFill>
                <a:srgbClr val="FF0000"/>
              </a:solidFill>
            </a:endParaRPr>
          </a:p>
        </p:txBody>
      </p:sp>
      <p:sp>
        <p:nvSpPr>
          <p:cNvPr id="6" name="Flowchart: Alternate Process 5"/>
          <p:cNvSpPr/>
          <p:nvPr/>
        </p:nvSpPr>
        <p:spPr>
          <a:xfrm>
            <a:off x="2057978" y="4758330"/>
            <a:ext cx="3166280" cy="125559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چشم انداز ها و مواضع معرفتی جدیدی</a:t>
            </a:r>
            <a:endParaRPr lang="fa-IR" sz="2000" b="1">
              <a:solidFill>
                <a:srgbClr val="FF0000"/>
              </a:solidFill>
            </a:endParaRPr>
          </a:p>
        </p:txBody>
      </p:sp>
      <p:sp>
        <p:nvSpPr>
          <p:cNvPr id="7" name="Flowchart: Data 6"/>
          <p:cNvSpPr/>
          <p:nvPr/>
        </p:nvSpPr>
        <p:spPr>
          <a:xfrm>
            <a:off x="6668086" y="4658282"/>
            <a:ext cx="2489982" cy="1455691"/>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بازسازی جامعه شناسی معرفت</a:t>
            </a:r>
            <a:endParaRPr lang="fa-IR" b="1">
              <a:solidFill>
                <a:srgbClr val="FF0000"/>
              </a:solidFill>
            </a:endParaRPr>
          </a:p>
        </p:txBody>
      </p:sp>
    </p:spTree>
    <p:extLst>
      <p:ext uri="{BB962C8B-B14F-4D97-AF65-F5344CB8AC3E}">
        <p14:creationId xmlns:p14="http://schemas.microsoft.com/office/powerpoint/2010/main" val="182095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1-3 گروه ها و سازمان های معرفتی حرفه یا و تناقض ها در منطق تحلیلی قلمروهای سه گانه جامعه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 جامعه پسا صنعتی را نوعی بر ساخته منطقی می دانسته که ممکن است در آینده تحقق یابد (بل، 1999، 14) از نظر وبستر نیز  جامعه پسا صنعتی بل، تنها به عنوان سنخ آرمانی از یک ساختار اجتماعی قابل دفاع بود (وبستر، 1390، 83)</a:t>
            </a:r>
          </a:p>
          <a:p>
            <a:pPr algn="just"/>
            <a:endParaRPr lang="fa-IR">
              <a:cs typeface="B Zar" panose="00000400000000000000" pitchFamily="2" charset="-78"/>
            </a:endParaRPr>
          </a:p>
          <a:p>
            <a:pPr algn="just"/>
            <a:r>
              <a:rPr lang="fa-IR" smtClean="0">
                <a:cs typeface="B Zar" panose="00000400000000000000" pitchFamily="2" charset="-78"/>
              </a:rPr>
              <a:t>بل معتقد بود  که بخش بزرگی از طبقه کارگر، دیگر جزء لایه های زیرین جامعه نیست و در شمار نخبگان فنی و حرفه ای جدید محسوب می شود. در واقع کل مفهوم طبقه در جامعه جدید در حال باز تعریف شده است (همان: 60)</a:t>
            </a:r>
            <a:endParaRPr lang="fa-IR">
              <a:cs typeface="B Zar" panose="00000400000000000000" pitchFamily="2" charset="-78"/>
            </a:endParaRPr>
          </a:p>
        </p:txBody>
      </p:sp>
      <p:sp>
        <p:nvSpPr>
          <p:cNvPr id="4" name="5-Point Star 3"/>
          <p:cNvSpPr/>
          <p:nvPr/>
        </p:nvSpPr>
        <p:spPr>
          <a:xfrm>
            <a:off x="1899137" y="4529797"/>
            <a:ext cx="5008100" cy="2082017"/>
          </a:xfrm>
          <a:prstGeom prst="star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سنخ آرمانی از یک ساختار اجتماعی</a:t>
            </a:r>
            <a:endParaRPr lang="fa-IR" sz="2000" b="1">
              <a:solidFill>
                <a:srgbClr val="FF0000"/>
              </a:solidFill>
            </a:endParaRPr>
          </a:p>
        </p:txBody>
      </p:sp>
    </p:spTree>
    <p:extLst>
      <p:ext uri="{BB962C8B-B14F-4D97-AF65-F5344CB8AC3E}">
        <p14:creationId xmlns:p14="http://schemas.microsoft.com/office/powerpoint/2010/main" val="2468709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 به این نتیجه رسید که با برتری یافتن مشاغل تخصصی و فنی، طبقه نوظهوری متشکل از متخصصان در حل شکل گرفتن است که در </a:t>
            </a:r>
            <a:r>
              <a:rPr lang="fa-IR" b="1" smtClean="0">
                <a:solidFill>
                  <a:srgbClr val="FF0000"/>
                </a:solidFill>
                <a:cs typeface="B Zar" panose="00000400000000000000" pitchFamily="2" charset="-78"/>
              </a:rPr>
              <a:t>عرصه های اقتصادی، سیاسی و اجتماعی</a:t>
            </a:r>
            <a:r>
              <a:rPr lang="fa-IR" smtClean="0">
                <a:cs typeface="B Zar" panose="00000400000000000000" pitchFamily="2" charset="-78"/>
              </a:rPr>
              <a:t>، بیشترین اقتدار را دارند. البته او اصرار داشت که متخصصان باید بتوانند به طور مستقل تصمیم بگیرند. </a:t>
            </a:r>
            <a:endParaRPr lang="fa-IR">
              <a:cs typeface="B Zar" panose="00000400000000000000" pitchFamily="2" charset="-78"/>
            </a:endParaRPr>
          </a:p>
        </p:txBody>
      </p:sp>
      <p:sp>
        <p:nvSpPr>
          <p:cNvPr id="4" name="Flowchart: Manual Input 3"/>
          <p:cNvSpPr/>
          <p:nvPr/>
        </p:nvSpPr>
        <p:spPr>
          <a:xfrm>
            <a:off x="838200" y="3756074"/>
            <a:ext cx="4079630" cy="1688123"/>
          </a:xfrm>
          <a:prstGeom prst="flowChartManualIn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برتری یافتن مشاغل تخصصی و فنی</a:t>
            </a:r>
            <a:endParaRPr lang="fa-IR" sz="2000" b="1">
              <a:solidFill>
                <a:srgbClr val="FF0000"/>
              </a:solidFill>
            </a:endParaRPr>
          </a:p>
        </p:txBody>
      </p:sp>
    </p:spTree>
    <p:extLst>
      <p:ext uri="{BB962C8B-B14F-4D97-AF65-F5344CB8AC3E}">
        <p14:creationId xmlns:p14="http://schemas.microsoft.com/office/powerpoint/2010/main" val="3825191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1-4 مسائل جامعه اطلاعاتی در بعد اقتصاد اطلاعات و در مصاف با فرهنگ پست مدرنیسم</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بحران سرمایه داری در دهه 1970 و نوسازی جوامع پسا صنعتی به  کمک توسعه فناوری های ارتباطی و اطلاعاتی، بل رد سال 1979 به جای اصطلاح جامعه پسا صنعتی، از اصطلاح  جامعه اطلاعاتی استفاده کرد. (معتمد نژاد، 1389، 59)</a:t>
            </a:r>
          </a:p>
          <a:p>
            <a:pPr algn="just"/>
            <a:r>
              <a:rPr lang="fa-IR" smtClean="0">
                <a:cs typeface="B Zar" panose="00000400000000000000" pitchFamily="2" charset="-78"/>
              </a:rPr>
              <a:t>از مهم ترین تبعات دوره جدید را بی ثباتی سبک زندگی آزادانه تر، لذت طلبی، علاقه به بازی، تفریح و نمایش قلمداد می کرد که ارزش های سنتی را از میان برده اند. اغلب این  تغییرات رهاورد نفوذ و گسترش غیر عقلانی بودن و لذت طلبی پسامدرنیسم در جامعه اطلاعاتی هستند. </a:t>
            </a:r>
            <a:endParaRPr lang="fa-IR">
              <a:cs typeface="B Zar" panose="00000400000000000000" pitchFamily="2" charset="-78"/>
            </a:endParaRPr>
          </a:p>
        </p:txBody>
      </p:sp>
      <p:sp>
        <p:nvSpPr>
          <p:cNvPr id="4" name="Flowchart: Document 3"/>
          <p:cNvSpPr/>
          <p:nvPr/>
        </p:nvSpPr>
        <p:spPr>
          <a:xfrm>
            <a:off x="1322363" y="4515729"/>
            <a:ext cx="4051495" cy="1661234"/>
          </a:xfrm>
          <a:prstGeom prst="flowChartDocumen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نفوذ و گسترش غیر عقلانی بودن و لذت طلبی</a:t>
            </a:r>
            <a:endParaRPr lang="fa-IR" sz="2000" b="1">
              <a:solidFill>
                <a:srgbClr val="FF0000"/>
              </a:solidFill>
            </a:endParaRPr>
          </a:p>
        </p:txBody>
      </p:sp>
    </p:spTree>
    <p:extLst>
      <p:ext uri="{BB962C8B-B14F-4D97-AF65-F5344CB8AC3E}">
        <p14:creationId xmlns:p14="http://schemas.microsoft.com/office/powerpoint/2010/main" val="416010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برخلاف ادعای آغازین بل مبنی بر وجود قلمرو های سه گانه مستقل (اجتماعی، سیاسی و فرهنگی) جامعه پسا صنعتی مورد نظر او را باید به عنوان کلیتی به هم وابسته در نظر گرفت. </a:t>
            </a:r>
            <a:endParaRPr lang="fa-IR">
              <a:cs typeface="B Zar" panose="00000400000000000000" pitchFamily="2" charset="-78"/>
            </a:endParaRPr>
          </a:p>
        </p:txBody>
      </p:sp>
      <p:sp>
        <p:nvSpPr>
          <p:cNvPr id="4" name="Flowchart: Internal Storage 3"/>
          <p:cNvSpPr/>
          <p:nvPr/>
        </p:nvSpPr>
        <p:spPr>
          <a:xfrm>
            <a:off x="2658794" y="3516923"/>
            <a:ext cx="2912012" cy="2039815"/>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قلمرو های سه گانه مستقل</a:t>
            </a:r>
            <a:endParaRPr lang="fa-IR" sz="2000" b="1">
              <a:solidFill>
                <a:srgbClr val="FF0000"/>
              </a:solidFill>
            </a:endParaRPr>
          </a:p>
        </p:txBody>
      </p:sp>
    </p:spTree>
    <p:extLst>
      <p:ext uri="{BB962C8B-B14F-4D97-AF65-F5344CB8AC3E}">
        <p14:creationId xmlns:p14="http://schemas.microsoft.com/office/powerpoint/2010/main" val="261663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37428" y="1825625"/>
            <a:ext cx="7316371" cy="4351338"/>
          </a:xfrm>
        </p:spPr>
        <p:txBody>
          <a:bodyPr/>
          <a:lstStyle/>
          <a:p>
            <a:pPr algn="just"/>
            <a:r>
              <a:rPr lang="fa-IR" smtClean="0">
                <a:cs typeface="B Zar" panose="00000400000000000000" pitchFamily="2" charset="-78"/>
              </a:rPr>
              <a:t>مانند بسیاری از جامعه شناسان صاحب نظر در باب معرفت (مانند سن سیمون، امیل دورکیم، اگوست کنت، ماکس وبر، جرج زیمل و ماکس شلر)، بل به مقوله زمان و در نتیجه، پویایی در فهم جامعه توجه دارد. او مسیر تکامل جوامع یعنی از پیشا صنعتی به صنعتی و پساصنعتی را متنظار با تغییرات در نظام معرفتی (علم) و نظام اشتغال در نظر گرفته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18210" y="1825625"/>
            <a:ext cx="2936338" cy="2447925"/>
          </a:xfrm>
          <a:prstGeom prst="rect">
            <a:avLst/>
          </a:prstGeom>
        </p:spPr>
      </p:pic>
      <p:sp>
        <p:nvSpPr>
          <p:cNvPr id="5" name="TextBox 4"/>
          <p:cNvSpPr txBox="1"/>
          <p:nvPr/>
        </p:nvSpPr>
        <p:spPr>
          <a:xfrm>
            <a:off x="1730326" y="4642338"/>
            <a:ext cx="1223889"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ماکس شلر</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440943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لحاظ عمق تعین، بل معتقد به تعین اجتماعی محتوای معرفت  (در مقابل  شکل و صورت معرفت است) از نظر او، انسان را از دیگر انواع متمایز و متفاوت می سازد، زبان است</a:t>
            </a:r>
          </a:p>
          <a:p>
            <a:pPr algn="just"/>
            <a:endParaRPr lang="fa-IR">
              <a:cs typeface="B Zar" panose="00000400000000000000" pitchFamily="2" charset="-78"/>
            </a:endParaRPr>
          </a:p>
          <a:p>
            <a:pPr algn="just"/>
            <a:r>
              <a:rPr lang="fa-IR" smtClean="0">
                <a:cs typeface="B Zar" panose="00000400000000000000" pitchFamily="2" charset="-78"/>
              </a:rPr>
              <a:t>به لحاظ درجه تعین، بل تلاش کرده است تا رویکرد علی را کنار بگذارد و به </a:t>
            </a:r>
            <a:r>
              <a:rPr lang="fa-IR" b="1" smtClean="0">
                <a:solidFill>
                  <a:srgbClr val="FF0000"/>
                </a:solidFill>
                <a:cs typeface="B Zar" panose="00000400000000000000" pitchFamily="2" charset="-78"/>
              </a:rPr>
              <a:t>«تاثیر و گرایش» </a:t>
            </a:r>
            <a:r>
              <a:rPr lang="fa-IR" smtClean="0">
                <a:cs typeface="B Zar" panose="00000400000000000000" pitchFamily="2" charset="-78"/>
              </a:rPr>
              <a:t>مولفه های اجتماعی در معرفت تمرکز کند. از نظر وی فن اوری به شکل گیری جامعه پسا صنعتی و اطلاعاتی کمک کرده است. </a:t>
            </a:r>
            <a:endParaRPr lang="fa-IR">
              <a:cs typeface="B Zar" panose="00000400000000000000" pitchFamily="2" charset="-78"/>
            </a:endParaRPr>
          </a:p>
        </p:txBody>
      </p:sp>
      <p:sp>
        <p:nvSpPr>
          <p:cNvPr id="4" name="Flowchart: Card 3"/>
          <p:cNvSpPr/>
          <p:nvPr/>
        </p:nvSpPr>
        <p:spPr>
          <a:xfrm>
            <a:off x="1406769" y="4473527"/>
            <a:ext cx="3742007" cy="1378633"/>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شکل گیری جامعه پسا صنعتی و اطلاعاتی</a:t>
            </a:r>
            <a:endParaRPr lang="fa-IR" sz="2000" b="1">
              <a:solidFill>
                <a:srgbClr val="FF0000"/>
              </a:solidFill>
            </a:endParaRPr>
          </a:p>
        </p:txBody>
      </p:sp>
    </p:spTree>
    <p:extLst>
      <p:ext uri="{BB962C8B-B14F-4D97-AF65-F5344CB8AC3E}">
        <p14:creationId xmlns:p14="http://schemas.microsoft.com/office/powerpoint/2010/main" val="550201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لحاظ سطح تعین، نظریه های بل نشانگر تاکید او بر گروه ها و سازمان های نوظهور اجتماعی است. او حرکت بشر از کار یدی به کار فکری را با استفاده از جایگاه افراد در نظام شغلی آشکار می کند. </a:t>
            </a:r>
            <a:endParaRPr lang="fa-IR">
              <a:cs typeface="B Zar" panose="00000400000000000000" pitchFamily="2" charset="-78"/>
            </a:endParaRPr>
          </a:p>
        </p:txBody>
      </p:sp>
      <p:sp>
        <p:nvSpPr>
          <p:cNvPr id="4" name="Flowchart: Alternate Process 3"/>
          <p:cNvSpPr/>
          <p:nvPr/>
        </p:nvSpPr>
        <p:spPr>
          <a:xfrm>
            <a:off x="1955409" y="3291840"/>
            <a:ext cx="3052689" cy="1631852"/>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گروه ها و سازمان های نوظهور اجتماعی</a:t>
            </a:r>
            <a:endParaRPr lang="fa-IR" sz="2000" b="1">
              <a:solidFill>
                <a:srgbClr val="FF0000"/>
              </a:solidFill>
            </a:endParaRPr>
          </a:p>
        </p:txBody>
      </p:sp>
    </p:spTree>
    <p:extLst>
      <p:ext uri="{BB962C8B-B14F-4D97-AF65-F5344CB8AC3E}">
        <p14:creationId xmlns:p14="http://schemas.microsoft.com/office/powerpoint/2010/main" val="325681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یکی از مهم ترین عوامل مسلط تعین</a:t>
            </a:r>
            <a:r>
              <a:rPr lang="fa-IR" smtClean="0">
                <a:solidFill>
                  <a:srgbClr val="FF0000"/>
                </a:solidFill>
                <a:cs typeface="B Zar" panose="00000400000000000000" pitchFamily="2" charset="-78"/>
              </a:rPr>
              <a:t>، </a:t>
            </a:r>
            <a:r>
              <a:rPr lang="fa-IR" smtClean="0">
                <a:cs typeface="B Zar" panose="00000400000000000000" pitchFamily="2" charset="-78"/>
              </a:rPr>
              <a:t>در جامعه پساصنعتی  و اطلاعاتی، </a:t>
            </a:r>
            <a:r>
              <a:rPr lang="fa-IR" b="1" smtClean="0">
                <a:solidFill>
                  <a:srgbClr val="FF0000"/>
                </a:solidFill>
                <a:cs typeface="B Zar" panose="00000400000000000000" pitchFamily="2" charset="-78"/>
              </a:rPr>
              <a:t>فن آوری های نوین </a:t>
            </a:r>
            <a:r>
              <a:rPr lang="fa-IR" smtClean="0">
                <a:cs typeface="B Zar" panose="00000400000000000000" pitchFamily="2" charset="-78"/>
              </a:rPr>
              <a:t>است. بل با ذکر مثالی درباره فن آوری های اختراع شده بین سالهای 1800 تا 1980، سه نسل از افراد را با یکدیگر مقایسه می کند و فن آوری هر دوره را برآمده  از شرایط و تحولات اجتماعی می داند. </a:t>
            </a:r>
            <a:endParaRPr lang="fa-IR">
              <a:cs typeface="B Zar" panose="00000400000000000000" pitchFamily="2" charset="-78"/>
            </a:endParaRPr>
          </a:p>
        </p:txBody>
      </p:sp>
      <p:sp>
        <p:nvSpPr>
          <p:cNvPr id="4" name="Flowchart: Punched Tape 3"/>
          <p:cNvSpPr/>
          <p:nvPr/>
        </p:nvSpPr>
        <p:spPr>
          <a:xfrm>
            <a:off x="1744393" y="3896750"/>
            <a:ext cx="3235569" cy="1209821"/>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شرایط و تحولات اجتماعی</a:t>
            </a:r>
            <a:endParaRPr lang="fa-IR" sz="2000" b="1">
              <a:solidFill>
                <a:srgbClr val="FF0000"/>
              </a:solidFill>
            </a:endParaRPr>
          </a:p>
        </p:txBody>
      </p:sp>
    </p:spTree>
    <p:extLst>
      <p:ext uri="{BB962C8B-B14F-4D97-AF65-F5344CB8AC3E}">
        <p14:creationId xmlns:p14="http://schemas.microsoft.com/office/powerpoint/2010/main" val="3669854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فناوری انسان را از قل</a:t>
            </a:r>
            <a:r>
              <a:rPr lang="fa-IR" b="1" smtClean="0">
                <a:solidFill>
                  <a:srgbClr val="FF0000"/>
                </a:solidFill>
                <a:cs typeface="B Zar" panose="00000400000000000000" pitchFamily="2" charset="-78"/>
              </a:rPr>
              <a:t>مرو ضرورت، به قلمرو آزادی </a:t>
            </a:r>
            <a:r>
              <a:rPr lang="fa-IR" smtClean="0">
                <a:cs typeface="B Zar" panose="00000400000000000000" pitchFamily="2" charset="-78"/>
              </a:rPr>
              <a:t>هدایت کرده است. از دیدگاه بل، این موضوع که احتمال از فن اوری برای افزایش قدرت نخبگان و محدود کردن آزادی توده ها استفاده می شود، ربط چندانی به خود فناوری ندارد. </a:t>
            </a:r>
            <a:endParaRPr lang="fa-IR">
              <a:cs typeface="B Zar" panose="00000400000000000000" pitchFamily="2" charset="-78"/>
            </a:endParaRPr>
          </a:p>
        </p:txBody>
      </p:sp>
      <p:sp>
        <p:nvSpPr>
          <p:cNvPr id="4" name="Flowchart: Off-page Connector 3"/>
          <p:cNvSpPr/>
          <p:nvPr/>
        </p:nvSpPr>
        <p:spPr>
          <a:xfrm>
            <a:off x="1800665" y="3643532"/>
            <a:ext cx="3559126" cy="1758462"/>
          </a:xfrm>
          <a:prstGeom prst="flowChartOffpage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افزایش قدرت نخبگان و محدود کردن آزادی توده ها</a:t>
            </a:r>
            <a:endParaRPr lang="fa-IR" sz="2000" b="1">
              <a:solidFill>
                <a:srgbClr val="FF0000"/>
              </a:solidFill>
            </a:endParaRPr>
          </a:p>
        </p:txBody>
      </p:sp>
    </p:spTree>
    <p:extLst>
      <p:ext uri="{BB962C8B-B14F-4D97-AF65-F5344CB8AC3E}">
        <p14:creationId xmlns:p14="http://schemas.microsoft.com/office/powerpoint/2010/main" val="1403533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چالش های نظری مهم درباره بل رابطه مواضع نظری او با رویکرد جبرگرایی فناوری است. مطابق آرای بل، عموم مردم نقشی در</a:t>
            </a:r>
            <a:r>
              <a:rPr lang="fa-IR" b="1" smtClean="0">
                <a:solidFill>
                  <a:srgbClr val="FF0000"/>
                </a:solidFill>
                <a:cs typeface="B Zar" panose="00000400000000000000" pitchFamily="2" charset="-78"/>
              </a:rPr>
              <a:t> روند تحولات اجتماعی </a:t>
            </a:r>
            <a:r>
              <a:rPr lang="fa-IR" smtClean="0">
                <a:cs typeface="B Zar" panose="00000400000000000000" pitchFamily="2" charset="-78"/>
              </a:rPr>
              <a:t>ندارند یا حتی در جامعه یا مسائلی رو به رو می شوند که به آن ها مربوط نیست. </a:t>
            </a:r>
            <a:endParaRPr lang="fa-IR">
              <a:cs typeface="B Zar" panose="00000400000000000000" pitchFamily="2" charset="-78"/>
            </a:endParaRPr>
          </a:p>
        </p:txBody>
      </p:sp>
    </p:spTree>
    <p:extLst>
      <p:ext uri="{BB962C8B-B14F-4D97-AF65-F5344CB8AC3E}">
        <p14:creationId xmlns:p14="http://schemas.microsoft.com/office/powerpoint/2010/main" val="146353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مقاله و استفاده از روش اسنادی و با ارائه مدل تحقیقی پیشنهادی به واکاوی و ارزیابی آن بخش از دیدگاه های بل که متضمن اشارت هایی برای جامعه شناسی معرفت جدید است می پردازد. در این راستا ضمن استخراج مدل تحلیلی بل در تعریف جامعه و چگونگی کاربست مقوله زمان و پویایی در آن، عمق، درجه ، سطح ، اهداف و عامل مسلط تعیین، تحلیل می شود.  </a:t>
            </a:r>
            <a:endParaRPr lang="fa-IR" smtClean="0">
              <a:cs typeface="B Zar" panose="00000400000000000000" pitchFamily="2" charset="-78"/>
            </a:endParaRPr>
          </a:p>
        </p:txBody>
      </p:sp>
      <p:sp>
        <p:nvSpPr>
          <p:cNvPr id="4" name="Flowchart: Decision 3"/>
          <p:cNvSpPr/>
          <p:nvPr/>
        </p:nvSpPr>
        <p:spPr>
          <a:xfrm>
            <a:off x="1392702" y="3840480"/>
            <a:ext cx="4009292" cy="1814732"/>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اشارت هایی برای جامعه شناسی معرفت جدید</a:t>
            </a:r>
            <a:endParaRPr lang="fa-IR" b="1">
              <a:solidFill>
                <a:srgbClr val="FF0000"/>
              </a:solidFill>
            </a:endParaRPr>
          </a:p>
        </p:txBody>
      </p:sp>
      <p:sp>
        <p:nvSpPr>
          <p:cNvPr id="5" name="Flowchart: Data 4"/>
          <p:cNvSpPr/>
          <p:nvPr/>
        </p:nvSpPr>
        <p:spPr>
          <a:xfrm>
            <a:off x="7047914" y="4051495"/>
            <a:ext cx="2518117" cy="1603717"/>
          </a:xfrm>
          <a:prstGeom prst="flowChartInputOutp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کاربست مقوله زمان و پویایی در آن</a:t>
            </a:r>
            <a:endParaRPr lang="fa-IR" sz="2000" b="1">
              <a:solidFill>
                <a:srgbClr val="FF0000"/>
              </a:solidFill>
            </a:endParaRPr>
          </a:p>
        </p:txBody>
      </p:sp>
    </p:spTree>
    <p:extLst>
      <p:ext uri="{BB962C8B-B14F-4D97-AF65-F5344CB8AC3E}">
        <p14:creationId xmlns:p14="http://schemas.microsoft.com/office/powerpoint/2010/main" val="4076116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تعین اجتماعی از نظر بل، بیشتر ناظر به سه معرفت یعنی علم (و فناوری)، ایدئولوژی و دین است. او زایش برخی از علوم (مانند سایبرنتیک و نظریه بازی) با پارادایم های علمی را متاثر از عوامل اجتماعی می داند. ایدئولوژی (به ویژه مارکسیسم) در شرایط و اقتضاهای اجتمایع خاصی شکل گرفت و از دهه 1950 به بعد، دلیل وجودی آن از بین رفت. </a:t>
            </a:r>
            <a:endParaRPr lang="fa-IR">
              <a:cs typeface="B Zar" panose="00000400000000000000" pitchFamily="2" charset="-78"/>
            </a:endParaRPr>
          </a:p>
        </p:txBody>
      </p:sp>
      <p:sp>
        <p:nvSpPr>
          <p:cNvPr id="4" name="Flowchart: Connector 3"/>
          <p:cNvSpPr/>
          <p:nvPr/>
        </p:nvSpPr>
        <p:spPr>
          <a:xfrm>
            <a:off x="1997612" y="3854548"/>
            <a:ext cx="3108960" cy="1871003"/>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علم (و فناوری)، ایدئولوژی و دین</a:t>
            </a:r>
            <a:endParaRPr lang="fa-IR" sz="2000" b="1">
              <a:solidFill>
                <a:srgbClr val="FF0000"/>
              </a:solidFill>
            </a:endParaRPr>
          </a:p>
        </p:txBody>
      </p:sp>
    </p:spTree>
    <p:extLst>
      <p:ext uri="{BB962C8B-B14F-4D97-AF65-F5344CB8AC3E}">
        <p14:creationId xmlns:p14="http://schemas.microsoft.com/office/powerpoint/2010/main" val="4118936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بحث و نتیجه گیری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بازگشت به هدف و مسئله اصلی مقاله، مهم ترین دستاوردها و ارزیابی های نظری در واکاوی مولفه های جامعه شناسی معرفت در اندیشه های بل عبارتند از : </a:t>
            </a:r>
          </a:p>
          <a:p>
            <a:pPr algn="just"/>
            <a:r>
              <a:rPr lang="fa-IR" smtClean="0">
                <a:cs typeface="B Zar" panose="00000400000000000000" pitchFamily="2" charset="-78"/>
              </a:rPr>
              <a:t>1- مدل تحلیل بل مبنی بر انفصال میان قلمروهای سه گانه در جامعه، در عمل بر خلاف مدعیات و مضامین نظری او در بحث از </a:t>
            </a:r>
            <a:r>
              <a:rPr lang="fa-IR" b="1" smtClean="0">
                <a:solidFill>
                  <a:srgbClr val="FF0000"/>
                </a:solidFill>
                <a:cs typeface="B Zar" panose="00000400000000000000" pitchFamily="2" charset="-78"/>
              </a:rPr>
              <a:t>مولفه های فناوری، معرفت و جامعه پسا صنعتی و اطلاعاتی </a:t>
            </a:r>
            <a:r>
              <a:rPr lang="fa-IR" smtClean="0">
                <a:cs typeface="B Zar" panose="00000400000000000000" pitchFamily="2" charset="-78"/>
              </a:rPr>
              <a:t>است. او به مقوله  زمان و تاثیر پویایی جامعه بر معرفت به ویژه علم، فنآوری، ایدئولوژی و دین توجه کرد. </a:t>
            </a:r>
          </a:p>
        </p:txBody>
      </p:sp>
    </p:spTree>
    <p:extLst>
      <p:ext uri="{BB962C8B-B14F-4D97-AF65-F5344CB8AC3E}">
        <p14:creationId xmlns:p14="http://schemas.microsoft.com/office/powerpoint/2010/main" val="1754862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مسئله مرکزی جامعه شناسی معرفت، یعنی تعین اجتماعی معرفت، در بستر جهانی شدن جامعه اطلاعاتی و جدید، مدی تحلیلی را ایجاب می کند که همزمان به مولفه های </a:t>
            </a:r>
            <a:r>
              <a:rPr lang="fa-IR" b="1" smtClean="0">
                <a:solidFill>
                  <a:srgbClr val="FF0000"/>
                </a:solidFill>
                <a:cs typeface="B Zar" panose="00000400000000000000" pitchFamily="2" charset="-78"/>
              </a:rPr>
              <a:t>قدرت و فن آوری، ماهیت ساختاری</a:t>
            </a:r>
            <a:r>
              <a:rPr lang="fa-IR" smtClean="0">
                <a:cs typeface="B Zar" panose="00000400000000000000" pitchFamily="2" charset="-78"/>
              </a:rPr>
              <a:t> و عاملیتی فناوری های ارتباطی و اطلاعاتی و همچنین متقابل میان جامعه و معرفت معطوف باشد. </a:t>
            </a:r>
            <a:endParaRPr lang="fa-IR">
              <a:cs typeface="B Zar" panose="00000400000000000000" pitchFamily="2" charset="-78"/>
            </a:endParaRPr>
          </a:p>
        </p:txBody>
      </p:sp>
    </p:spTree>
    <p:extLst>
      <p:ext uri="{BB962C8B-B14F-4D97-AF65-F5344CB8AC3E}">
        <p14:creationId xmlns:p14="http://schemas.microsoft.com/office/powerpoint/2010/main" val="57325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به نظر می رسد با در نظر گرفتن اقتضائات روند جهانی شدن جامعه اطلاعاتی و در هم تندیگی </a:t>
            </a:r>
            <a:r>
              <a:rPr lang="fa-IR" b="1" smtClean="0">
                <a:solidFill>
                  <a:srgbClr val="FF0000"/>
                </a:solidFill>
                <a:cs typeface="B Zar" panose="00000400000000000000" pitchFamily="2" charset="-78"/>
              </a:rPr>
              <a:t>مناسبات سیاسی و اقتصادی </a:t>
            </a:r>
            <a:r>
              <a:rPr lang="fa-IR" smtClean="0">
                <a:cs typeface="B Zar" panose="00000400000000000000" pitchFamily="2" charset="-78"/>
              </a:rPr>
              <a:t>با مسئله اقتصادی با مسئله قدرت،  تحلیل مسئله کانونی «تعیین اجتماعی معرفت» در اندیشه بل و سایر جامعه شناسان جامعه اطلاعاتی ایجاب می کند تا روباط متقابل میان جامعه و معرفت (علوم و فنآوری های ارتباطی و اطلاعاتی) با توجه به تاثیر متقابل علم و جامعه و همچنین ماهیت ساختاری یا عاملیتی فنآوری لحاظ شود. </a:t>
            </a:r>
            <a:endParaRPr lang="fa-IR">
              <a:cs typeface="B Zar" panose="00000400000000000000" pitchFamily="2" charset="-78"/>
            </a:endParaRPr>
          </a:p>
        </p:txBody>
      </p:sp>
      <p:sp>
        <p:nvSpPr>
          <p:cNvPr id="4" name="Flowchart: Data 3"/>
          <p:cNvSpPr/>
          <p:nvPr/>
        </p:nvSpPr>
        <p:spPr>
          <a:xfrm>
            <a:off x="1744393" y="4234376"/>
            <a:ext cx="2757268" cy="1631852"/>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ماهیت ساختاری یا عاملیتی</a:t>
            </a:r>
            <a:endParaRPr lang="fa-IR" b="1">
              <a:solidFill>
                <a:srgbClr val="FF0000"/>
              </a:solidFill>
            </a:endParaRPr>
          </a:p>
        </p:txBody>
      </p:sp>
      <p:sp>
        <p:nvSpPr>
          <p:cNvPr id="5" name="Flowchart: Internal Storage 4"/>
          <p:cNvSpPr/>
          <p:nvPr/>
        </p:nvSpPr>
        <p:spPr>
          <a:xfrm>
            <a:off x="5880295" y="4234376"/>
            <a:ext cx="3094893" cy="1519310"/>
          </a:xfrm>
          <a:prstGeom prst="flowChartInternalStorag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تحلیل مسئله کانونی</a:t>
            </a:r>
            <a:endParaRPr lang="fa-IR" sz="2000" b="1">
              <a:solidFill>
                <a:srgbClr val="FF0000"/>
              </a:solidFill>
            </a:endParaRPr>
          </a:p>
        </p:txBody>
      </p:sp>
    </p:spTree>
    <p:extLst>
      <p:ext uri="{BB962C8B-B14F-4D97-AF65-F5344CB8AC3E}">
        <p14:creationId xmlns:p14="http://schemas.microsoft.com/office/powerpoint/2010/main" val="218223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واژه های کلیدی: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اطلاعاتی، جامعه پساصنعتی، جامعه شناس علم و فن اوری، جامعه شناسی معرفت جدید، دنیل بل، ساختار، عاملیت، قدرت معرفت نظری</a:t>
            </a:r>
            <a:endParaRPr lang="fa-IR">
              <a:cs typeface="B Zar" panose="00000400000000000000" pitchFamily="2" charset="-78"/>
            </a:endParaRPr>
          </a:p>
        </p:txBody>
      </p:sp>
    </p:spTree>
    <p:extLst>
      <p:ext uri="{BB962C8B-B14F-4D97-AF65-F5344CB8AC3E}">
        <p14:creationId xmlns:p14="http://schemas.microsoft.com/office/powerpoint/2010/main" val="254519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طرح مساله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rtl="0"/>
            <a:r>
              <a:rPr lang="fa-IR" smtClean="0">
                <a:cs typeface="B Zar" panose="00000400000000000000" pitchFamily="2" charset="-78"/>
              </a:rPr>
              <a:t>مسئله مرکزی  جامعه شناسی معرفت، «</a:t>
            </a:r>
            <a:r>
              <a:rPr lang="fa-IR" smtClean="0">
                <a:solidFill>
                  <a:srgbClr val="FF0000"/>
                </a:solidFill>
                <a:cs typeface="B Zar" panose="00000400000000000000" pitchFamily="2" charset="-78"/>
              </a:rPr>
              <a:t>تعیین اجتماعی معرفت</a:t>
            </a:r>
            <a:r>
              <a:rPr lang="fa-IR" smtClean="0">
                <a:cs typeface="B Zar" panose="00000400000000000000" pitchFamily="2" charset="-78"/>
              </a:rPr>
              <a:t>» است. جامعه شناسی معرفت جدید که برخی آن را چرخش از دیدگاه کلاسیک جامعه شناسی معرفت می دانند، هنگامی اتفاق افتاد که فرهنگ، معرفت و زبان به  عنوان مضامین محوری جریان جدید جامعه شناسی مطرح شدند، وجه مشخصه این جریان، فاصله گرفتن از </a:t>
            </a:r>
            <a:r>
              <a:rPr lang="fa-IR" smtClean="0">
                <a:cs typeface="B Zar" panose="00000400000000000000" pitchFamily="2" charset="-78"/>
              </a:rPr>
              <a:t>ن</a:t>
            </a:r>
            <a:r>
              <a:rPr lang="fa-IR" smtClean="0">
                <a:cs typeface="B Zar" panose="00000400000000000000" pitchFamily="2" charset="-78"/>
              </a:rPr>
              <a:t>ظریه های ساختار اجتماعی و توجه به فضای معنا در جامعه، شکل گیری، تبادل و بازتولید آن است. در جامعه شناسی معرفت جدید، مسائلی نظیر انواع جدید قدرت و جنسیت به جای نظریه های کلاسیک اقتصادی، طبقاتی و نهادی مطرح می شود و تمرکز بر معرفت روزمره و مسائل جامعه معرفتی و فن آوری اطلاعات است (توکل، 1387، 12-11)</a:t>
            </a:r>
            <a:endParaRPr lang="fa-IR">
              <a:cs typeface="B Zar" panose="00000400000000000000" pitchFamily="2" charset="-78"/>
            </a:endParaRPr>
          </a:p>
        </p:txBody>
      </p:sp>
      <p:sp>
        <p:nvSpPr>
          <p:cNvPr id="4" name="Flowchart: Alternate Process 3"/>
          <p:cNvSpPr/>
          <p:nvPr/>
        </p:nvSpPr>
        <p:spPr>
          <a:xfrm>
            <a:off x="2053883" y="4881489"/>
            <a:ext cx="3108960" cy="1252025"/>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نظریه های کلاسیک اقتصادی، طبقاتی و نهادی</a:t>
            </a:r>
            <a:endParaRPr lang="fa-IR" b="1">
              <a:solidFill>
                <a:srgbClr val="FF0000"/>
              </a:solidFill>
            </a:endParaRPr>
          </a:p>
        </p:txBody>
      </p:sp>
      <p:sp>
        <p:nvSpPr>
          <p:cNvPr id="5" name="Flowchart: Punched Tape 4"/>
          <p:cNvSpPr/>
          <p:nvPr/>
        </p:nvSpPr>
        <p:spPr>
          <a:xfrm>
            <a:off x="6429521" y="4726745"/>
            <a:ext cx="3657600" cy="1406769"/>
          </a:xfrm>
          <a:prstGeom prst="flowChartPunchedTap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تمرکز بر معرفت روزمره و مسائل جامعه معرفتی و فن آوری اطلاعات</a:t>
            </a:r>
            <a:endParaRPr lang="fa-IR" sz="2000" b="1">
              <a:solidFill>
                <a:srgbClr val="FF0000"/>
              </a:solidFill>
            </a:endParaRPr>
          </a:p>
        </p:txBody>
      </p:sp>
    </p:spTree>
    <p:extLst>
      <p:ext uri="{BB962C8B-B14F-4D97-AF65-F5344CB8AC3E}">
        <p14:creationId xmlns:p14="http://schemas.microsoft.com/office/powerpoint/2010/main" val="251355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60652" y="1825625"/>
            <a:ext cx="7893148" cy="4351338"/>
          </a:xfrm>
        </p:spPr>
        <p:txBody>
          <a:bodyPr/>
          <a:lstStyle/>
          <a:p>
            <a:pPr algn="just"/>
            <a:r>
              <a:rPr lang="fa-IR" smtClean="0">
                <a:cs typeface="B Zar" panose="00000400000000000000" pitchFamily="2" charset="-78"/>
              </a:rPr>
              <a:t>بر اساس </a:t>
            </a:r>
            <a:r>
              <a:rPr lang="fa-IR" b="1" smtClean="0">
                <a:solidFill>
                  <a:srgbClr val="FF0000"/>
                </a:solidFill>
                <a:cs typeface="B Zar" panose="00000400000000000000" pitchFamily="2" charset="-78"/>
              </a:rPr>
              <a:t>منطق کل گرا- ضد کل گرایی</a:t>
            </a:r>
            <a:r>
              <a:rPr lang="fa-IR" smtClean="0">
                <a:cs typeface="B Zar" panose="00000400000000000000" pitchFamily="2" charset="-78"/>
              </a:rPr>
              <a:t>، بل پافشاری می کند که بخش های سازنده جوامع پیشرفته یعنی ساخت اجتماعی، سیاسی  و فرهنگی، به طور بنیادی جدا از یکدیگرند (بل، 1980، 329) به عبارت دیگر، جامعه به عنوان مجموعه ای یگانه ای و یکپارچه کاوش پذیر نیست. وبستر معتقد است که بل دارای نگرش جبرگرایی فناورانه است. زیرا مانند هنری سن سیمون و بسیاری دیگر، فرض کرده است که فن اوری ها، کارگزاران دگرگونی اجتماعی اند و به رغم داشتن تاثیرات اجتماعی، از بیرون جهان اجتماعی آمده اند (1390، 97) بل نتوانسته از باور به جامعه به عنوان کلیت صرف نظر کند و به مناسبات میان قلمروهای سه گانه بازگشته است (استینفلس، 1979، 169)</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55870" y="1825625"/>
            <a:ext cx="2504782" cy="2381250"/>
          </a:xfrm>
          <a:prstGeom prst="rect">
            <a:avLst/>
          </a:prstGeom>
        </p:spPr>
      </p:pic>
      <p:sp>
        <p:nvSpPr>
          <p:cNvPr id="5" name="TextBox 4"/>
          <p:cNvSpPr txBox="1"/>
          <p:nvPr/>
        </p:nvSpPr>
        <p:spPr>
          <a:xfrm>
            <a:off x="1237957" y="4501662"/>
            <a:ext cx="1575581"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هنری سن سیمون</a:t>
            </a:r>
            <a:endParaRPr lang="fa-IR">
              <a:solidFill>
                <a:srgbClr val="FF0000"/>
              </a:solidFill>
            </a:endParaRPr>
          </a:p>
        </p:txBody>
      </p:sp>
    </p:spTree>
    <p:extLst>
      <p:ext uri="{BB962C8B-B14F-4D97-AF65-F5344CB8AC3E}">
        <p14:creationId xmlns:p14="http://schemas.microsoft.com/office/powerpoint/2010/main" val="85767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ملاحظات نظری و روشی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مناقشه های نظری درباره فناوری، ساختار و عاملیت، پیش روی جامعه شناسی معرفت، جامعه اطلاعاتی</a:t>
            </a:r>
          </a:p>
          <a:p>
            <a:pPr algn="just"/>
            <a:r>
              <a:rPr lang="fa-IR" smtClean="0">
                <a:cs typeface="B Zar" panose="00000400000000000000" pitchFamily="2" charset="-78"/>
              </a:rPr>
              <a:t>بر اساس پارادایم دو وجهی فن اوری، به متغیرهای انتخاب، کنش  و سوژگی انسان ها در مواجهه با فن اوری ها توجه می شود. بسیاری از نظریه های جامعه اطلاعاتی در این پارادایم قرار دارند (بهرامی کمیل، 1391، 37) می توان برای فن اوری، هم ویژگی عاملیت و هم ساختاری قایل شد. </a:t>
            </a:r>
            <a:endParaRPr lang="fa-IR">
              <a:cs typeface="B Zar" panose="00000400000000000000" pitchFamily="2" charset="-78"/>
            </a:endParaRPr>
          </a:p>
        </p:txBody>
      </p:sp>
      <p:sp>
        <p:nvSpPr>
          <p:cNvPr id="4" name="Flowchart: Off-page Connector 3"/>
          <p:cNvSpPr/>
          <p:nvPr/>
        </p:nvSpPr>
        <p:spPr>
          <a:xfrm>
            <a:off x="1927274" y="4234375"/>
            <a:ext cx="2996418" cy="1758462"/>
          </a:xfrm>
          <a:prstGeom prst="flowChartOffpage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متغیرهای انتخاب، کنش  و سوژگی انسان ها</a:t>
            </a:r>
            <a:endParaRPr lang="fa-IR" sz="2000" b="1">
              <a:solidFill>
                <a:srgbClr val="FF0000"/>
              </a:solidFill>
            </a:endParaRPr>
          </a:p>
        </p:txBody>
      </p:sp>
    </p:spTree>
    <p:extLst>
      <p:ext uri="{BB962C8B-B14F-4D97-AF65-F5344CB8AC3E}">
        <p14:creationId xmlns:p14="http://schemas.microsoft.com/office/powerpoint/2010/main" val="1001005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FF0000"/>
                </a:solidFill>
                <a:cs typeface="B Zar" panose="00000400000000000000" pitchFamily="2" charset="-78"/>
              </a:rPr>
              <a:t>کشاکش نظری میان عاملیت و ساختار در ماهیت فن آوری</a:t>
            </a:r>
            <a:r>
              <a:rPr lang="fa-IR" smtClean="0">
                <a:cs typeface="B Zar" panose="00000400000000000000" pitchFamily="2" charset="-78"/>
              </a:rPr>
              <a:t>: در میان نظریه ها می توان به ویژگی ساختاری فناوری و تغییرات فنی (تکنیکی) در جامعه اشاره کرد. کنش و بخشی از معرفت انسانی، با تاثیر پذیری و در محدوده ای مشخص از محیط فنآورانه شکل می گیرد. طبیعی است که فناوری بخشی از ساختار جامعه را تشکیل داده است و ممکن است به تحدید یا تقویت کنش و معرفت انسانی بینجامد</a:t>
            </a:r>
          </a:p>
        </p:txBody>
      </p:sp>
      <p:sp>
        <p:nvSpPr>
          <p:cNvPr id="4" name="Flowchart: Alternate Process 3"/>
          <p:cNvSpPr/>
          <p:nvPr/>
        </p:nvSpPr>
        <p:spPr>
          <a:xfrm>
            <a:off x="838200" y="3882683"/>
            <a:ext cx="3502856" cy="160371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تاثیر پذیری و در محدوده ای مشخص از محیط فنآورانه</a:t>
            </a:r>
            <a:endParaRPr lang="fa-IR" sz="2000" b="1">
              <a:solidFill>
                <a:srgbClr val="FF0000"/>
              </a:solidFill>
            </a:endParaRPr>
          </a:p>
        </p:txBody>
      </p:sp>
    </p:spTree>
    <p:extLst>
      <p:ext uri="{BB962C8B-B14F-4D97-AF65-F5344CB8AC3E}">
        <p14:creationId xmlns:p14="http://schemas.microsoft.com/office/powerpoint/2010/main" val="1965906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2414</Words>
  <Application>Microsoft Office PowerPoint</Application>
  <PresentationFormat>Widescreen</PresentationFormat>
  <Paragraphs>91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 Zar</vt:lpstr>
      <vt:lpstr>Calibri</vt:lpstr>
      <vt:lpstr>Calibri Light</vt:lpstr>
      <vt:lpstr>Times New Roman</vt:lpstr>
      <vt:lpstr>Office Theme</vt:lpstr>
      <vt:lpstr>عنوان مقاله: کاربرد نظريه گفتمان در جامعه شناسي معرفت </vt:lpstr>
      <vt:lpstr>چکیده</vt:lpstr>
      <vt:lpstr>PowerPoint Presentation</vt:lpstr>
      <vt:lpstr>PowerPoint Presentation</vt:lpstr>
      <vt:lpstr>واژه های کلیدی: </vt:lpstr>
      <vt:lpstr>طرح مساله</vt:lpstr>
      <vt:lpstr>PowerPoint Presentation</vt:lpstr>
      <vt:lpstr>ملاحظات نظری و روشی</vt:lpstr>
      <vt:lpstr>PowerPoint Presentation</vt:lpstr>
      <vt:lpstr>PowerPoint Presentation</vt:lpstr>
      <vt:lpstr>PowerPoint Presentation</vt:lpstr>
      <vt:lpstr>ب) جمع بندی نظری </vt:lpstr>
      <vt:lpstr>ج) ملاحظه روش شناختی</vt:lpstr>
      <vt:lpstr>PowerPoint Presentation</vt:lpstr>
      <vt:lpstr>چشم انداز ها و مواضع معرفتی بل در بستر نظری جامعه پسا صنعتی و اطلاعاتی</vt:lpstr>
      <vt:lpstr>PowerPoint Presentation</vt:lpstr>
      <vt:lpstr>PowerPoint Presentation</vt:lpstr>
      <vt:lpstr>نقد جامعه شناسی معرفتی به مارکسیسم </vt:lpstr>
      <vt:lpstr>PowerPoint Presentation</vt:lpstr>
      <vt:lpstr>1-3 گروه ها و سازمان های معرفتی حرفه یا و تناقض ها در منطق تحلیلی قلمروهای سه گانه جامعه</vt:lpstr>
      <vt:lpstr>PowerPoint Presentation</vt:lpstr>
      <vt:lpstr>1-4 مسائل جامعه اطلاعاتی در بعد اقتصاد اطلاعات و در مصاف با فرهنگ پست مدرنیسم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بحث و نتیجه گیری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28</cp:revision>
  <dcterms:created xsi:type="dcterms:W3CDTF">2024-01-03T17:50:13Z</dcterms:created>
  <dcterms:modified xsi:type="dcterms:W3CDTF">2024-01-03T20:39:19Z</dcterms:modified>
</cp:coreProperties>
</file>