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80" r:id="rId4"/>
    <p:sldId id="281" r:id="rId5"/>
    <p:sldId id="263" r:id="rId6"/>
    <p:sldId id="264" r:id="rId7"/>
    <p:sldId id="265" r:id="rId8"/>
    <p:sldId id="266" r:id="rId9"/>
    <p:sldId id="282" r:id="rId10"/>
    <p:sldId id="267" r:id="rId11"/>
    <p:sldId id="268" r:id="rId12"/>
    <p:sldId id="269" r:id="rId13"/>
    <p:sldId id="270" r:id="rId14"/>
    <p:sldId id="271" r:id="rId15"/>
    <p:sldId id="272" r:id="rId16"/>
    <p:sldId id="273" r:id="rId17"/>
    <p:sldId id="274" r:id="rId18"/>
    <p:sldId id="275" r:id="rId19"/>
    <p:sldId id="283" r:id="rId20"/>
    <p:sldId id="276" r:id="rId21"/>
    <p:sldId id="277" r:id="rId22"/>
    <p:sldId id="278" r:id="rId23"/>
    <p:sldId id="279" r:id="rId24"/>
    <p:sldId id="284" r:id="rId25"/>
    <p:sldId id="257" r:id="rId26"/>
    <p:sldId id="259" r:id="rId27"/>
    <p:sldId id="260" r:id="rId28"/>
    <p:sldId id="261" r:id="rId29"/>
  </p:sldIdLst>
  <p:sldSz cx="12192000" cy="6858000"/>
  <p:notesSz cx="6646863" cy="97774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68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91A8FDF-8749-4757-8707-6DEDE1475692}" type="datetimeFigureOut">
              <a:rPr lang="fa-IR" smtClean="0"/>
              <a:t>24/06/1445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119007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1A8FDF-8749-4757-8707-6DEDE1475692}" type="datetimeFigureOut">
              <a:rPr lang="fa-IR" smtClean="0"/>
              <a:t>24/06/1445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262707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1A8FDF-8749-4757-8707-6DEDE1475692}" type="datetimeFigureOut">
              <a:rPr lang="fa-IR" smtClean="0"/>
              <a:t>24/06/1445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101041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91A8FDF-8749-4757-8707-6DEDE1475692}" type="datetimeFigureOut">
              <a:rPr lang="fa-IR" smtClean="0"/>
              <a:t>24/06/1445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217412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A8FDF-8749-4757-8707-6DEDE1475692}" type="datetimeFigureOut">
              <a:rPr lang="fa-IR" smtClean="0"/>
              <a:t>24/06/1445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62187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91A8FDF-8749-4757-8707-6DEDE1475692}" type="datetimeFigureOut">
              <a:rPr lang="fa-IR" smtClean="0"/>
              <a:t>24/06/1445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90577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91A8FDF-8749-4757-8707-6DEDE1475692}" type="datetimeFigureOut">
              <a:rPr lang="fa-IR" smtClean="0"/>
              <a:t>24/06/1445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174711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91A8FDF-8749-4757-8707-6DEDE1475692}" type="datetimeFigureOut">
              <a:rPr lang="fa-IR" smtClean="0"/>
              <a:t>24/06/1445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203816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A8FDF-8749-4757-8707-6DEDE1475692}" type="datetimeFigureOut">
              <a:rPr lang="fa-IR" smtClean="0"/>
              <a:t>24/06/1445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246592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A8FDF-8749-4757-8707-6DEDE1475692}" type="datetimeFigureOut">
              <a:rPr lang="fa-IR" smtClean="0"/>
              <a:t>24/06/1445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202861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A8FDF-8749-4757-8707-6DEDE1475692}" type="datetimeFigureOut">
              <a:rPr lang="fa-IR" smtClean="0"/>
              <a:t>24/06/1445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8AAA14E-A1B8-4977-9FB8-89D823B1B827}" type="slidenum">
              <a:rPr lang="fa-IR" smtClean="0"/>
              <a:t>‹#›</a:t>
            </a:fld>
            <a:endParaRPr lang="fa-IR"/>
          </a:p>
        </p:txBody>
      </p:sp>
    </p:spTree>
    <p:extLst>
      <p:ext uri="{BB962C8B-B14F-4D97-AF65-F5344CB8AC3E}">
        <p14:creationId xmlns:p14="http://schemas.microsoft.com/office/powerpoint/2010/main" val="1704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1A8FDF-8749-4757-8707-6DEDE1475692}" type="datetimeFigureOut">
              <a:rPr lang="fa-IR" smtClean="0"/>
              <a:t>24/06/1445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AAA14E-A1B8-4977-9FB8-89D823B1B827}" type="slidenum">
              <a:rPr lang="fa-IR" smtClean="0"/>
              <a:t>‹#›</a:t>
            </a:fld>
            <a:endParaRPr lang="fa-IR"/>
          </a:p>
        </p:txBody>
      </p:sp>
    </p:spTree>
    <p:extLst>
      <p:ext uri="{BB962C8B-B14F-4D97-AF65-F5344CB8AC3E}">
        <p14:creationId xmlns:p14="http://schemas.microsoft.com/office/powerpoint/2010/main" val="216512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i="0" smtClean="0">
                <a:solidFill>
                  <a:srgbClr val="FF0000"/>
                </a:solidFill>
                <a:effectLst/>
                <a:latin typeface="B Mitra" panose="00000400000000000000" pitchFamily="2" charset="-78"/>
                <a:cs typeface="B Zar" panose="00000400000000000000" pitchFamily="2" charset="-78"/>
              </a:rPr>
              <a:t>عنوان مقاله: </a:t>
            </a:r>
            <a:r>
              <a:rPr lang="fa-IR" sz="3200" i="0" smtClean="0">
                <a:solidFill>
                  <a:srgbClr val="0D0D0D"/>
                </a:solidFill>
                <a:effectLst/>
                <a:latin typeface="B Mitra" panose="00000400000000000000" pitchFamily="2" charset="-78"/>
                <a:cs typeface="B Zar" panose="00000400000000000000" pitchFamily="2" charset="-78"/>
              </a:rPr>
              <a:t>بررسی انطباق نظری و رفتاری در هنجارهای اخلاق علمی دانشجویان</a:t>
            </a:r>
            <a:r>
              <a:rPr lang="fa-IR" sz="3200" smtClean="0">
                <a:cs typeface="B Zar" panose="00000400000000000000" pitchFamily="2" charset="-78"/>
              </a:rPr>
              <a:t> </a:t>
            </a:r>
            <a:endParaRPr lang="fa-IR" sz="3200">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i="0" smtClean="0">
                <a:solidFill>
                  <a:srgbClr val="FF0000"/>
                </a:solidFill>
                <a:effectLst/>
                <a:latin typeface="B Lotus" panose="00000400000000000000" pitchFamily="2" charset="-78"/>
                <a:cs typeface="B Zar" panose="00000400000000000000" pitchFamily="2" charset="-78"/>
              </a:rPr>
              <a:t>نویسندگان: </a:t>
            </a:r>
            <a:r>
              <a:rPr lang="fa-IR" i="0" smtClean="0">
                <a:solidFill>
                  <a:srgbClr val="0D0D0D"/>
                </a:solidFill>
                <a:effectLst/>
                <a:latin typeface="B Lotus" panose="00000400000000000000" pitchFamily="2" charset="-78"/>
                <a:cs typeface="B Zar" panose="00000400000000000000" pitchFamily="2" charset="-78"/>
              </a:rPr>
              <a:t>شهلا خلفی</a:t>
            </a:r>
            <a:r>
              <a:rPr lang="fa-IR" sz="800" i="0" smtClean="0">
                <a:solidFill>
                  <a:srgbClr val="0D0D0D"/>
                </a:solidFill>
                <a:effectLst/>
                <a:latin typeface="B Lotus" panose="00000400000000000000" pitchFamily="2" charset="-78"/>
                <a:cs typeface="B Zar" panose="00000400000000000000" pitchFamily="2" charset="-78"/>
              </a:rPr>
              <a:t>9 </a:t>
            </a:r>
            <a:r>
              <a:rPr lang="fa-IR" i="0" smtClean="0">
                <a:solidFill>
                  <a:srgbClr val="0D0D0D"/>
                </a:solidFill>
                <a:effectLst/>
                <a:latin typeface="B Lotus" panose="00000400000000000000" pitchFamily="2" charset="-78"/>
                <a:cs typeface="B Zar" panose="00000400000000000000" pitchFamily="2" charset="-78"/>
              </a:rPr>
              <a:t>محمدرضا جوادی یگانه</a:t>
            </a:r>
            <a:r>
              <a:rPr lang="fa-IR" sz="800" i="0" smtClean="0">
                <a:solidFill>
                  <a:srgbClr val="0D0D0D"/>
                </a:solidFill>
                <a:effectLst/>
                <a:latin typeface="B Lotus" panose="00000400000000000000" pitchFamily="2" charset="-78"/>
                <a:cs typeface="B Zar" panose="00000400000000000000" pitchFamily="2" charset="-78"/>
              </a:rPr>
              <a:t>9 </a:t>
            </a:r>
            <a:r>
              <a:rPr lang="fa-IR" i="0" smtClean="0">
                <a:solidFill>
                  <a:srgbClr val="0D0D0D"/>
                </a:solidFill>
                <a:effectLst/>
                <a:latin typeface="B Lotus" panose="00000400000000000000" pitchFamily="2" charset="-78"/>
                <a:cs typeface="B Zar" panose="00000400000000000000" pitchFamily="2" charset="-78"/>
              </a:rPr>
              <a:t>مهرداد نوابخش</a:t>
            </a:r>
            <a:r>
              <a:rPr lang="fa-IR" smtClean="0">
                <a:cs typeface="B Zar" panose="00000400000000000000" pitchFamily="2" charset="-78"/>
              </a:rPr>
              <a:t> </a:t>
            </a:r>
          </a:p>
          <a:p>
            <a:r>
              <a:rPr lang="fa-IR" smtClean="0">
                <a:solidFill>
                  <a:srgbClr val="FF0000"/>
                </a:solidFill>
                <a:cs typeface="B Zar" panose="00000400000000000000" pitchFamily="2" charset="-78"/>
              </a:rPr>
              <a:t>منبع: </a:t>
            </a:r>
            <a:r>
              <a:rPr lang="fa-IR" i="0" smtClean="0">
                <a:solidFill>
                  <a:srgbClr val="000000"/>
                </a:solidFill>
                <a:effectLst/>
                <a:latin typeface="B Lotus" panose="00000400000000000000" pitchFamily="2" charset="-78"/>
                <a:cs typeface="B Zar" panose="00000400000000000000" pitchFamily="2" charset="-78"/>
              </a:rPr>
              <a:t>فصلنامه تحقیقات فرهنگی ایران، دورة نهم، شمارة ،3پاییز </a:t>
            </a:r>
            <a:r>
              <a:rPr lang="fa-IR" smtClean="0">
                <a:solidFill>
                  <a:srgbClr val="000000"/>
                </a:solidFill>
                <a:latin typeface="B Lotus" panose="00000400000000000000" pitchFamily="2" charset="-78"/>
                <a:cs typeface="B Zar" panose="00000400000000000000" pitchFamily="2" charset="-78"/>
              </a:rPr>
              <a:t>1395 </a:t>
            </a:r>
            <a:r>
              <a:rPr lang="fa-IR" i="0" smtClean="0">
                <a:solidFill>
                  <a:srgbClr val="000000"/>
                </a:solidFill>
                <a:effectLst/>
                <a:latin typeface="B Lotus" panose="00000400000000000000" pitchFamily="2" charset="-78"/>
                <a:cs typeface="B Zar" panose="00000400000000000000" pitchFamily="2" charset="-78"/>
              </a:rPr>
              <a:t>صص 55-31</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6002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ودادهیر و همکاران (1387): در </a:t>
            </a:r>
            <a:r>
              <a:rPr lang="fa-IR" smtClean="0">
                <a:solidFill>
                  <a:srgbClr val="FF0000"/>
                </a:solidFill>
                <a:cs typeface="B Zar" panose="00000400000000000000" pitchFamily="2" charset="-78"/>
              </a:rPr>
              <a:t>تحقیقی تحلیلی- تطبیقی </a:t>
            </a:r>
            <a:r>
              <a:rPr lang="fa-IR" smtClean="0">
                <a:cs typeface="B Zar" panose="00000400000000000000" pitchFamily="2" charset="-78"/>
              </a:rPr>
              <a:t>درباره معیارهای رفتار اخلاقی در انجام کار عمی ف نظریات رابرت مرتن و دیوید رزنیک در جامعه شناسی، آداب و اخلاق در علم و فناوری را تشریح نموده و مورد مقایسه تحلیلی قرار داده اند. بر اساس این تحلیل مقایسه ای، مرتن علم را نهاد اجتماعی نظام مندی می داند که دارای مجموعه متمایزی از هنجارها و آداب نهادینه شده و الزام آور است که از حیث اخلاقی بر دانشمندان اعمال اقتدار می کنند اما رزنیک علم را به مثابه حرفه ای می داند که دارای اخلاق خاص خود است و رعایت اخلاق حرفه ای بر کارکرد علم تاثیری مثبت دارد. نتایج نهایی از مقایسه نظریات مرتن و رزنیک حاکی از ان است که از نظر هر دو صاحب نظر، اقتدا به معیار های اخلاقی برای صیانت از علم و فناوری در برابر هرگونه  عمل فساد آمیز و فریبکاری ضروی است. </a:t>
            </a:r>
            <a:endParaRPr lang="fa-IR">
              <a:cs typeface="B Zar" panose="00000400000000000000" pitchFamily="2" charset="-78"/>
            </a:endParaRPr>
          </a:p>
        </p:txBody>
      </p:sp>
      <p:sp>
        <p:nvSpPr>
          <p:cNvPr id="4" name="Flowchart: Alternate Process 3"/>
          <p:cNvSpPr/>
          <p:nvPr/>
        </p:nvSpPr>
        <p:spPr>
          <a:xfrm>
            <a:off x="1786597" y="5050302"/>
            <a:ext cx="2954215" cy="88626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مجموعه متمایزی از هنجارها و آداب</a:t>
            </a:r>
            <a:endParaRPr lang="fa-IR" sz="2000" b="1">
              <a:solidFill>
                <a:srgbClr val="FF0000"/>
              </a:solidFill>
            </a:endParaRPr>
          </a:p>
        </p:txBody>
      </p:sp>
    </p:spTree>
    <p:extLst>
      <p:ext uri="{BB962C8B-B14F-4D97-AF65-F5344CB8AC3E}">
        <p14:creationId xmlns:p14="http://schemas.microsoft.com/office/powerpoint/2010/main" val="88766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مقاله حاضر ازمجموعه نظریات آداب علم، نظریه جامعه شناسی علم، هنجارهای علم مرتن و </a:t>
            </a:r>
            <a:r>
              <a:rPr lang="fa-IR" b="1" smtClean="0">
                <a:solidFill>
                  <a:srgbClr val="FF0000"/>
                </a:solidFill>
                <a:cs typeface="B Zar" panose="00000400000000000000" pitchFamily="2" charset="-78"/>
              </a:rPr>
              <a:t>ضد هنجارهای علم </a:t>
            </a:r>
            <a:r>
              <a:rPr lang="fa-IR" smtClean="0">
                <a:cs typeface="B Zar" panose="00000400000000000000" pitchFamily="2" charset="-78"/>
              </a:rPr>
              <a:t>مورد تاکید میتروف و همچنین اخلاق علم از نظر رزنیک، معیارهای اخلاقی رزنیک به عنوان معیارهای اخلاق علمی دانشجویان دکتری انتخاب و ترجیحات نظری و رفتاری دانشجویان نسبت به این معیارها و نیز </a:t>
            </a:r>
            <a:r>
              <a:rPr lang="fa-IR" b="1" smtClean="0">
                <a:solidFill>
                  <a:srgbClr val="FF0000"/>
                </a:solidFill>
                <a:cs typeface="B Zar" panose="00000400000000000000" pitchFamily="2" charset="-78"/>
              </a:rPr>
              <a:t>میزان واریانس </a:t>
            </a:r>
            <a:r>
              <a:rPr lang="fa-IR" smtClean="0">
                <a:cs typeface="B Zar" panose="00000400000000000000" pitchFamily="2" charset="-78"/>
              </a:rPr>
              <a:t>و </a:t>
            </a:r>
            <a:r>
              <a:rPr lang="fa-IR" b="1" smtClean="0">
                <a:solidFill>
                  <a:srgbClr val="FF0000"/>
                </a:solidFill>
                <a:cs typeface="B Zar" panose="00000400000000000000" pitchFamily="2" charset="-78"/>
              </a:rPr>
              <a:t>انطباق سطح نظری و رفتاری </a:t>
            </a:r>
            <a:r>
              <a:rPr lang="fa-IR" smtClean="0">
                <a:cs typeface="B Zar" panose="00000400000000000000" pitchFamily="2" charset="-78"/>
              </a:rPr>
              <a:t>معیارهای فوق مورد سنجش قرار گرفت. </a:t>
            </a:r>
            <a:endParaRPr lang="fa-IR">
              <a:cs typeface="B Zar" panose="00000400000000000000" pitchFamily="2" charset="-78"/>
            </a:endParaRPr>
          </a:p>
        </p:txBody>
      </p:sp>
    </p:spTree>
    <p:extLst>
      <p:ext uri="{BB962C8B-B14F-4D97-AF65-F5344CB8AC3E}">
        <p14:creationId xmlns:p14="http://schemas.microsoft.com/office/powerpoint/2010/main" val="39658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ترجیحات هنجارهای اخلاق علمی دانشجویان دکتری در سطح نظری چه ترتیبی دارند؟ ترجیحات هنجارهای اخلاق علمی دانشجویان دکتری در سطح رفتاری چه ترتیبی دارند؟ میزان و درصد ناهماهنگی و عدم انطباق بین ترجیحات نظری و رفتاری هنجارهای اخلاق علمی در میان دانشجویان دکتری چگونه است؟ این انطباق یا عدم انطباق در گروه های مختلف تحصیلی چه شرایطی دارد؟ بررسی این انطباق در 12 معیار اخلاق علمی واکاوی شده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35087" y="4151940"/>
            <a:ext cx="1157947" cy="1650690"/>
          </a:xfrm>
          <a:prstGeom prst="rect">
            <a:avLst/>
          </a:prstGeom>
        </p:spPr>
      </p:pic>
    </p:spTree>
    <p:extLst>
      <p:ext uri="{BB962C8B-B14F-4D97-AF65-F5344CB8AC3E}">
        <p14:creationId xmlns:p14="http://schemas.microsoft.com/office/powerpoint/2010/main" val="2217073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نظریه </a:t>
            </a:r>
            <a:r>
              <a:rPr lang="fa-IR">
                <a:solidFill>
                  <a:srgbClr val="FF0000"/>
                </a:solidFill>
                <a:cs typeface="B Zar" panose="00000400000000000000" pitchFamily="2" charset="-78"/>
              </a:rPr>
              <a:t>رشد </a:t>
            </a:r>
            <a:r>
              <a:rPr lang="fa-IR" smtClean="0">
                <a:solidFill>
                  <a:srgbClr val="FF0000"/>
                </a:solidFill>
                <a:cs typeface="B Zar" panose="00000400000000000000" pitchFamily="2" charset="-78"/>
              </a:rPr>
              <a:t>اخلاقی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نظر اسایون (2006) رشد اخلاقی به </a:t>
            </a:r>
            <a:r>
              <a:rPr lang="fa-IR" b="1" smtClean="0">
                <a:solidFill>
                  <a:srgbClr val="FF0000"/>
                </a:solidFill>
                <a:cs typeface="B Zar" panose="00000400000000000000" pitchFamily="2" charset="-78"/>
              </a:rPr>
              <a:t>رابطه بین استدلال اخلاقی  و رفتار اخلاقی </a:t>
            </a:r>
            <a:r>
              <a:rPr lang="fa-IR" smtClean="0">
                <a:cs typeface="B Zar" panose="00000400000000000000" pitchFamily="2" charset="-78"/>
              </a:rPr>
              <a:t>مربوط می شود. اگر افراد طبق اصول اخلاقی خود عمل نکنند باید اخلاقیات آنها را زیر سوال برد. </a:t>
            </a:r>
          </a:p>
          <a:p>
            <a:pPr algn="just"/>
            <a:r>
              <a:rPr lang="fa-IR" smtClean="0">
                <a:cs typeface="B Zar" panose="00000400000000000000" pitchFamily="2" charset="-78"/>
              </a:rPr>
              <a:t>از دیدگاه کلبرگ تفکر و عمل اخلاقی در سطح عالی تر درک اخلاقی به هم نزدیک می شوند. افرادی که تفکر اخلاقی پخته ای دارند در می یابند که رفتار کردن مطابق با اعتقاداتشان برای ایجاد عدالت اهمیت زیادی دارد. دانشجویان از یک دیدگاه دوگانه در مورد جهان که خوب و بد را تایید می کند، به دیدگاه چندگانه و بالقوه می رسند. ترنزینی و پاسکارلا، در تحقیقاتشان نشان داده اند که پیچیدگی فزاینده ای در استدلال اخلاقی وجود دارد که طی تحصیلات بالا رخ می دهد. به طور کلی افراد، شیوه های پیچیده تری از تفکر و ارزش گذاری ار طی تحصیل کسب می کنند (ر ک، شعبانی، 1391، 81-42)</a:t>
            </a:r>
            <a:endParaRPr lang="fa-IR">
              <a:cs typeface="B Zar" panose="00000400000000000000" pitchFamily="2" charset="-78"/>
            </a:endParaRPr>
          </a:p>
        </p:txBody>
      </p:sp>
    </p:spTree>
    <p:extLst>
      <p:ext uri="{BB962C8B-B14F-4D97-AF65-F5344CB8AC3E}">
        <p14:creationId xmlns:p14="http://schemas.microsoft.com/office/powerpoint/2010/main" val="408088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137094" y="1825625"/>
            <a:ext cx="8216705" cy="4351338"/>
          </a:xfrm>
        </p:spPr>
        <p:txBody>
          <a:bodyPr/>
          <a:lstStyle/>
          <a:p>
            <a:pPr algn="just"/>
            <a:r>
              <a:rPr lang="fa-IR" smtClean="0">
                <a:cs typeface="B Zar" panose="00000400000000000000" pitchFamily="2" charset="-78"/>
              </a:rPr>
              <a:t>نظریات پارسونز (ر. ک ریتزر، 1379، 135-134) که ناظر به وجود نظم و وفاق در ساختارهای اجتماعی و عناصر و هنجارهای آن است می تواند تبیین کننده انطباق و همنوایی افراد با هنجارها و انتظارات اخلاقی (هنجارهای اخلاق علمی در این بررسی) باشد و بنابراین این نظریه می تواند موید جنبه ایجابی رشد اخلاق علمی که حاصل</a:t>
            </a:r>
            <a:r>
              <a:rPr lang="fa-IR" b="1" smtClean="0">
                <a:solidFill>
                  <a:srgbClr val="FF0000"/>
                </a:solidFill>
                <a:cs typeface="B Zar" panose="00000400000000000000" pitchFamily="2" charset="-78"/>
              </a:rPr>
              <a:t> انطباق سطح نظری هنجارهای اخلاقی با سطح رفتاری هنجارهای اخلاق علمی </a:t>
            </a:r>
            <a:r>
              <a:rPr lang="fa-IR" smtClean="0">
                <a:cs typeface="B Zar" panose="00000400000000000000" pitchFamily="2" charset="-78"/>
              </a:rPr>
              <a:t>است، باشدو اما نظریه انحرافات مرتن بیشتر تبیین کننده عدم انطباق و همنوایی افراد با هنجارها و انتظارات اخلاقی (هنجارهی اخلاق علمی در این بررسی) و بنابراین عدم رشد اخلاق علمی است، یعنی موید جنبه سلبی نظریه رشد اخلاقی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2008505"/>
            <a:ext cx="2298894" cy="2619375"/>
          </a:xfrm>
          <a:prstGeom prst="rect">
            <a:avLst/>
          </a:prstGeom>
        </p:spPr>
      </p:pic>
      <p:sp>
        <p:nvSpPr>
          <p:cNvPr id="5" name="TextBox 4"/>
          <p:cNvSpPr txBox="1"/>
          <p:nvPr/>
        </p:nvSpPr>
        <p:spPr>
          <a:xfrm>
            <a:off x="1350498" y="4937760"/>
            <a:ext cx="1491176" cy="400110"/>
          </a:xfrm>
          <a:prstGeom prst="rect">
            <a:avLst/>
          </a:prstGeom>
          <a:noFill/>
        </p:spPr>
        <p:txBody>
          <a:bodyPr wrap="square" rtlCol="1">
            <a:spAutoFit/>
          </a:bodyPr>
          <a:lstStyle/>
          <a:p>
            <a:pPr algn="ctr"/>
            <a:r>
              <a:rPr lang="fa-IR" sz="2000" b="1" smtClean="0">
                <a:cs typeface="B Zar" panose="00000400000000000000" pitchFamily="2" charset="-78"/>
              </a:rPr>
              <a:t>پارسونز</a:t>
            </a:r>
            <a:endParaRPr lang="fa-IR" sz="2000" b="1">
              <a:cs typeface="B Zar" panose="00000400000000000000" pitchFamily="2" charset="-78"/>
            </a:endParaRPr>
          </a:p>
        </p:txBody>
      </p:sp>
    </p:spTree>
    <p:extLst>
      <p:ext uri="{BB962C8B-B14F-4D97-AF65-F5344CB8AC3E}">
        <p14:creationId xmlns:p14="http://schemas.microsoft.com/office/powerpoint/2010/main" val="3765504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بحث اصلی در این نظریه این است که انسان در جامعه در جایگاه های متفاوتی از سلسله مراتب اجتماعی قرار می گیرد و با توجه به جایگاهی که در آن قرار می گیرد، نقش هایی به او محول می گردد(چه به صورت انتسابی و چه به صورت اکتسابی) بر اساس این نقش های انتسابی یا اکتسابی، انتظاراتی از او به وجود می آید که می تواند شامل انتظارات  رد درون یک نقش  و نیز در برگیرنده انتظارات بین نقش ها باشد </a:t>
            </a:r>
          </a:p>
          <a:p>
            <a:pPr algn="just"/>
            <a:endParaRPr lang="fa-IR">
              <a:cs typeface="B Zar" panose="00000400000000000000" pitchFamily="2" charset="-78"/>
            </a:endParaRPr>
          </a:p>
        </p:txBody>
      </p:sp>
      <p:sp>
        <p:nvSpPr>
          <p:cNvPr id="4" name="Flowchart: Decision 3"/>
          <p:cNvSpPr/>
          <p:nvPr/>
        </p:nvSpPr>
        <p:spPr>
          <a:xfrm>
            <a:off x="2518117" y="4164037"/>
            <a:ext cx="3165231" cy="170219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جایگاه </a:t>
            </a:r>
            <a:r>
              <a:rPr lang="fa-IR" sz="2000" b="1">
                <a:solidFill>
                  <a:srgbClr val="FF0000"/>
                </a:solidFill>
                <a:cs typeface="B Zar" panose="00000400000000000000" pitchFamily="2" charset="-78"/>
              </a:rPr>
              <a:t>های </a:t>
            </a:r>
            <a:r>
              <a:rPr lang="fa-IR" sz="2000" b="1" smtClean="0">
                <a:solidFill>
                  <a:srgbClr val="FF0000"/>
                </a:solidFill>
                <a:cs typeface="B Zar" panose="00000400000000000000" pitchFamily="2" charset="-78"/>
              </a:rPr>
              <a:t>متفاوت</a:t>
            </a:r>
            <a:endParaRPr lang="fa-IR" sz="2000" b="1">
              <a:solidFill>
                <a:srgbClr val="FF0000"/>
              </a:solidFill>
            </a:endParaRPr>
          </a:p>
        </p:txBody>
      </p:sp>
    </p:spTree>
    <p:extLst>
      <p:ext uri="{BB962C8B-B14F-4D97-AF65-F5344CB8AC3E}">
        <p14:creationId xmlns:p14="http://schemas.microsoft.com/office/powerpoint/2010/main" val="1215342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رزنیک با دید حرفه ای به نهاد علم می پردازد و برای کارایی و بهره وری بیشتر این نهاد، مجموعه یا دوازده گانه از اصول اخلاقی  و حرفه ای را پیشنهاد می کند که عبارتند از : درست کاری، دقت، بلند نظری، آزادی، اعتبار (مدرکف تعلمی، مسئولیت اجتماعی، قانون مداری، فرصت احترام متقابل، کارایی، احترام و رعایت حقوق آزمودنی ها (موضوعات) برای انجام کار علمی از نظر او علم مسئولیت اجتماعی دارد. بنابراینف هنجارها و اخلاق علم برای علم ضروری است (ودادهیر و همکاران، 1387، 17-6)</a:t>
            </a:r>
            <a:endParaRPr lang="fa-IR">
              <a:cs typeface="B Zar" panose="00000400000000000000" pitchFamily="2" charset="-78"/>
            </a:endParaRPr>
          </a:p>
        </p:txBody>
      </p:sp>
    </p:spTree>
    <p:extLst>
      <p:ext uri="{BB962C8B-B14F-4D97-AF65-F5344CB8AC3E}">
        <p14:creationId xmlns:p14="http://schemas.microsoft.com/office/powerpoint/2010/main" val="239413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چارچوب نظری تحقیق</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ن</a:t>
            </a:r>
            <a:r>
              <a:rPr lang="fa-IR" smtClean="0">
                <a:cs typeface="B Zar" panose="00000400000000000000" pitchFamily="2" charset="-78"/>
              </a:rPr>
              <a:t>ظریه رشد اخلاقی، نظریه مرتن، نظریه پارسونز، نظریه گافمن، </a:t>
            </a:r>
            <a:r>
              <a:rPr lang="fa-IR">
                <a:cs typeface="B Zar" panose="00000400000000000000" pitchFamily="2" charset="-78"/>
              </a:rPr>
              <a:t>ن</a:t>
            </a:r>
            <a:r>
              <a:rPr lang="fa-IR" smtClean="0">
                <a:cs typeface="B Zar" panose="00000400000000000000" pitchFamily="2" charset="-78"/>
              </a:rPr>
              <a:t>ظریه تعارض نقش دارندورف و نظریه معیارهای اخلاقی علمی رزنیک ، چارچوب نظری این مقاله را تشکیل می دهد. </a:t>
            </a:r>
            <a:endParaRPr lang="fa-IR">
              <a:cs typeface="B Zar" panose="00000400000000000000" pitchFamily="2" charset="-78"/>
            </a:endParaRPr>
          </a:p>
        </p:txBody>
      </p:sp>
    </p:spTree>
    <p:extLst>
      <p:ext uri="{BB962C8B-B14F-4D97-AF65-F5344CB8AC3E}">
        <p14:creationId xmlns:p14="http://schemas.microsoft.com/office/powerpoint/2010/main" val="678318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فرضیه های تحقیق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4135902" y="1825625"/>
            <a:ext cx="7217898" cy="4351338"/>
          </a:xfrm>
        </p:spPr>
        <p:txBody>
          <a:bodyPr>
            <a:normAutofit/>
          </a:bodyPr>
          <a:lstStyle/>
          <a:p>
            <a:pPr algn="just"/>
            <a:r>
              <a:rPr lang="fa-IR" smtClean="0">
                <a:cs typeface="B Zar" panose="00000400000000000000" pitchFamily="2" charset="-78"/>
              </a:rPr>
              <a:t>در این پژوهش بر اساس دلالت های نظریه های مورد بحث فرضیه های زیر مظرح اند: </a:t>
            </a:r>
          </a:p>
          <a:p>
            <a:pPr algn="just"/>
            <a:r>
              <a:rPr lang="fa-IR" smtClean="0">
                <a:cs typeface="B Zar" panose="00000400000000000000" pitchFamily="2" charset="-78"/>
              </a:rPr>
              <a:t>1- به نظر می رسد بین انتظارات درون نقشی جایگاه دانشجویی در هر یک از سطوح نظری  و رفتاری انطباق  وجود ندارد. یعنی مجموعه انتظارات و وظایف مربوط به هنجارهای اخلاق علمی درون نقش دانشجویی گاه با یکدیگر ناهماهنگی، تضاد، تعارض، تزاحم یا تداخل دارند و انتظارات متناقضی در درون نقش شکل می گیرد که فرد در پذیرش آنها دچار تناقض و ناهماهنگی شده و باعث می شود هم در سطح نظری و هم در سطح رفتاری قادر به ایجاد هماهنگی و انطباق بین انی انتظارات نباشد</a:t>
            </a:r>
          </a:p>
        </p:txBody>
      </p:sp>
      <p:pic>
        <p:nvPicPr>
          <p:cNvPr id="4" name="Picture 3"/>
          <p:cNvPicPr>
            <a:picLocks noChangeAspect="1"/>
          </p:cNvPicPr>
          <p:nvPr/>
        </p:nvPicPr>
        <p:blipFill>
          <a:blip r:embed="rId2"/>
          <a:stretch>
            <a:fillRect/>
          </a:stretch>
        </p:blipFill>
        <p:spPr>
          <a:xfrm>
            <a:off x="838200" y="2747010"/>
            <a:ext cx="3297702" cy="2095500"/>
          </a:xfrm>
          <a:prstGeom prst="rect">
            <a:avLst/>
          </a:prstGeom>
        </p:spPr>
      </p:pic>
    </p:spTree>
    <p:extLst>
      <p:ext uri="{BB962C8B-B14F-4D97-AF65-F5344CB8AC3E}">
        <p14:creationId xmlns:p14="http://schemas.microsoft.com/office/powerpoint/2010/main" val="189113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2- به نظر می رسد بین </a:t>
            </a:r>
            <a:r>
              <a:rPr lang="fa-IR" b="1">
                <a:solidFill>
                  <a:srgbClr val="FF0000"/>
                </a:solidFill>
                <a:cs typeface="B Zar" panose="00000400000000000000" pitchFamily="2" charset="-78"/>
              </a:rPr>
              <a:t>ترجیحات نظری و رفتاری </a:t>
            </a:r>
            <a:r>
              <a:rPr lang="fa-IR">
                <a:cs typeface="B Zar" panose="00000400000000000000" pitchFamily="2" charset="-78"/>
              </a:rPr>
              <a:t>مربوط به هنجارهای اخلاق علمی دانشجویان دکتری انطباق وجود ندارد. به نحوی که </a:t>
            </a:r>
            <a:r>
              <a:rPr lang="fa-IR">
                <a:cs typeface="B Zar" panose="00000400000000000000" pitchFamily="2" charset="-78"/>
              </a:rPr>
              <a:t>دانشجو </a:t>
            </a:r>
            <a:r>
              <a:rPr lang="fa-IR" smtClean="0">
                <a:cs typeface="B Zar" panose="00000400000000000000" pitchFamily="2" charset="-78"/>
              </a:rPr>
              <a:t>الزاما </a:t>
            </a:r>
            <a:r>
              <a:rPr lang="fa-IR">
                <a:cs typeface="B Zar" panose="00000400000000000000" pitchFamily="2" charset="-78"/>
              </a:rPr>
              <a:t>در سطح نظری قادر به پذیرش آنها هست ولی در سطح رفتاری و عملی نمی تواند این انتظارات را براورده سازد ولذا </a:t>
            </a:r>
            <a:r>
              <a:rPr lang="fa-IR">
                <a:cs typeface="B Zar" panose="00000400000000000000" pitchFamily="2" charset="-78"/>
              </a:rPr>
              <a:t>عدم </a:t>
            </a:r>
            <a:r>
              <a:rPr lang="fa-IR" smtClean="0">
                <a:cs typeface="B Zar" panose="00000400000000000000" pitchFamily="2" charset="-78"/>
              </a:rPr>
              <a:t>انطباق </a:t>
            </a:r>
            <a:r>
              <a:rPr lang="fa-IR">
                <a:cs typeface="B Zar" panose="00000400000000000000" pitchFamily="2" charset="-78"/>
              </a:rPr>
              <a:t>سطح </a:t>
            </a:r>
            <a:r>
              <a:rPr lang="fa-IR" smtClean="0">
                <a:cs typeface="B Zar" panose="00000400000000000000" pitchFamily="2" charset="-78"/>
              </a:rPr>
              <a:t>نظری </a:t>
            </a:r>
            <a:r>
              <a:rPr lang="fa-IR">
                <a:cs typeface="B Zar" panose="00000400000000000000" pitchFamily="2" charset="-78"/>
              </a:rPr>
              <a:t>و رفتاری پدید می آید</a:t>
            </a:r>
            <a:r>
              <a:rPr lang="fa-IR">
                <a:cs typeface="B Zar" panose="00000400000000000000" pitchFamily="2" charset="-78"/>
              </a:rPr>
              <a:t>. </a:t>
            </a:r>
            <a:endParaRPr lang="fa-IR" smtClean="0">
              <a:cs typeface="B Zar" panose="00000400000000000000" pitchFamily="2" charset="-78"/>
            </a:endParaRPr>
          </a:p>
          <a:p>
            <a:pPr algn="just"/>
            <a:endParaRPr lang="fa-IR">
              <a:cs typeface="B Zar" panose="00000400000000000000" pitchFamily="2" charset="-78"/>
            </a:endParaRPr>
          </a:p>
          <a:p>
            <a:endParaRPr lang="fa-IR"/>
          </a:p>
        </p:txBody>
      </p:sp>
    </p:spTree>
    <p:extLst>
      <p:ext uri="{BB962C8B-B14F-4D97-AF65-F5344CB8AC3E}">
        <p14:creationId xmlns:p14="http://schemas.microsoft.com/office/powerpoint/2010/main" val="47019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هدف از بررسی موضوع مقاله حاضر که از نظریه رشد اخلاقی، </a:t>
            </a:r>
            <a:r>
              <a:rPr lang="fa-IR" smtClean="0">
                <a:cs typeface="B Zar" panose="00000400000000000000" pitchFamily="2" charset="-78"/>
              </a:rPr>
              <a:t>نظریه مرتن، نظریه </a:t>
            </a:r>
            <a:r>
              <a:rPr lang="fa-IR" smtClean="0">
                <a:cs typeface="B Zar" panose="00000400000000000000" pitchFamily="2" charset="-78"/>
              </a:rPr>
              <a:t>پارسونز ، نظریه های گافمن، نظریه تعارض درون نقش دارندروف و نظریه معیارهای اخلاقی علمی رزنیک بهره گرفته است، دست </a:t>
            </a:r>
            <a:r>
              <a:rPr lang="fa-IR" smtClean="0">
                <a:cs typeface="B Zar" panose="00000400000000000000" pitchFamily="2" charset="-78"/>
              </a:rPr>
              <a:t>یابی </a:t>
            </a:r>
            <a:r>
              <a:rPr lang="fa-IR" smtClean="0">
                <a:cs typeface="B Zar" panose="00000400000000000000" pitchFamily="2" charset="-78"/>
              </a:rPr>
              <a:t>به ترجیحات نظری و رفتاری مربوط به هنجارهای </a:t>
            </a:r>
            <a:r>
              <a:rPr lang="fa-IR" smtClean="0">
                <a:cs typeface="B Zar" panose="00000400000000000000" pitchFamily="2" charset="-78"/>
              </a:rPr>
              <a:t>اخلاق </a:t>
            </a:r>
            <a:r>
              <a:rPr lang="fa-IR" smtClean="0">
                <a:cs typeface="B Zar" panose="00000400000000000000" pitchFamily="2" charset="-78"/>
              </a:rPr>
              <a:t>علمی دانشجویان دکتری و میزان انطباق و عدم انطباق انها است. در این پژوهش با روش پیمایش ب وسیله پرسشنامه اعتبار یافته با پایایی 81 و 80 درصد 196 دانشجوی دکتری به صورت تمام شماری در سه گروه علوم پایه، فنی مهندسی و علوم انسانی دانشگاه شهید بهشتی تحت آزمون قرار گرفته اند. </a:t>
            </a:r>
          </a:p>
        </p:txBody>
      </p:sp>
      <p:sp>
        <p:nvSpPr>
          <p:cNvPr id="4" name="Flowchart: Data 3"/>
          <p:cNvSpPr/>
          <p:nvPr/>
        </p:nvSpPr>
        <p:spPr>
          <a:xfrm>
            <a:off x="1336011" y="4489693"/>
            <a:ext cx="2504469" cy="1433015"/>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دست یابی به ترجیحات نظری و رفتاری</a:t>
            </a:r>
            <a:endParaRPr lang="fa-IR" sz="2000" b="1">
              <a:solidFill>
                <a:srgbClr val="FF0000"/>
              </a:solidFill>
            </a:endParaRPr>
          </a:p>
        </p:txBody>
      </p:sp>
      <p:sp>
        <p:nvSpPr>
          <p:cNvPr id="5" name="Flowchart: Decision 4"/>
          <p:cNvSpPr/>
          <p:nvPr/>
        </p:nvSpPr>
        <p:spPr>
          <a:xfrm>
            <a:off x="6682154" y="4354756"/>
            <a:ext cx="3657601" cy="1822207"/>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سه گروه علوم پایه، فنی مهندسی و علوم انسانی</a:t>
            </a:r>
            <a:endParaRPr lang="fa-IR" sz="2000" b="1">
              <a:solidFill>
                <a:srgbClr val="FF0000"/>
              </a:solidFill>
            </a:endParaRPr>
          </a:p>
        </p:txBody>
      </p:sp>
    </p:spTree>
    <p:extLst>
      <p:ext uri="{BB962C8B-B14F-4D97-AF65-F5344CB8AC3E}">
        <p14:creationId xmlns:p14="http://schemas.microsoft.com/office/powerpoint/2010/main" val="3689815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یافته های تحقیق</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یافته های این تحقیق به شرح زیر مطرح می شود. </a:t>
            </a:r>
          </a:p>
          <a:p>
            <a:pPr algn="just"/>
            <a:r>
              <a:rPr lang="fa-IR" smtClean="0">
                <a:cs typeface="B Zar" panose="00000400000000000000" pitchFamily="2" charset="-78"/>
              </a:rPr>
              <a:t>تحلیل های امار توصیفی: </a:t>
            </a:r>
          </a:p>
          <a:p>
            <a:pPr algn="just"/>
            <a:r>
              <a:rPr lang="fa-IR" smtClean="0">
                <a:cs typeface="B Zar" panose="00000400000000000000" pitchFamily="2" charset="-78"/>
              </a:rPr>
              <a:t>از میان 196پرسشنامه تکمیل و جمع اوری شده از دانشجویان دکتری 55/1 درصد مرد و 44/9 درصد زن، 57/03 درصد متاهل و 42/97 درصد مجرد، 36/73 درصد رشته گروه علوم انسانی 30/10 درصد فنی مهندسی و 33/16 ردصد علوم پایه 50/51 درصد شاغل و 49/49 درصد غیر شاغل، 43/43 درصد علوم پایه، 50/51 درصد شاغل و 49/49 درصد غیر شاغل 22/23 درصد دارای درآمد کمتر از یک میلیون 46/66 درصد بین یک تا دو میلیون  و 30/31 درصد با درآمد بیش از دو میلیون بودند </a:t>
            </a:r>
            <a:endParaRPr lang="fa-IR">
              <a:cs typeface="B Zar" panose="00000400000000000000" pitchFamily="2" charset="-78"/>
            </a:endParaRPr>
          </a:p>
        </p:txBody>
      </p:sp>
    </p:spTree>
    <p:extLst>
      <p:ext uri="{BB962C8B-B14F-4D97-AF65-F5344CB8AC3E}">
        <p14:creationId xmlns:p14="http://schemas.microsoft.com/office/powerpoint/2010/main" val="433098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بحث و نتیجه گیری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نتایج به دست آمده، 16/33 درصد دانشجویان دکتری در ترجیحات نظری و رفتاری مربوط به هنجارهای اخلاق علمی، دارای انطباق بیش از 60 درصد (عدم انطباق کمتر از 40 درصد) و 83/68 درصد آنان ، دارای عدم انطباق بیش از 40 درصد هستند. همچنین 45 درصد از افراد مورد بررسی دارای انطباق بالای 50 درصد بوده و 55 درصد آنان دارای انطباق نظری و رفتاری کمتر از 50 درصد هستند که می تواند ناظر به میزان رشد در اخلاق علمی باشد.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953359" y="4178105"/>
            <a:ext cx="1438128" cy="1438128"/>
          </a:xfrm>
          <a:prstGeom prst="rect">
            <a:avLst/>
          </a:prstGeom>
        </p:spPr>
      </p:pic>
    </p:spTree>
    <p:extLst>
      <p:ext uri="{BB962C8B-B14F-4D97-AF65-F5344CB8AC3E}">
        <p14:creationId xmlns:p14="http://schemas.microsoft.com/office/powerpoint/2010/main" val="1022370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گزینش دانشجوی دکتری به صورت تمام وقت عملا با شکست مواجه شده است</a:t>
            </a:r>
            <a:r>
              <a:rPr lang="fa-IR" smtClean="0">
                <a:cs typeface="B Zar" panose="00000400000000000000" pitchFamily="2" charset="-78"/>
              </a:rPr>
              <a:t>، دانشجو باید بتواند بپذیرد که برای دست یابی به مقطع دکتری باید به  لحاظ فرصت و ترجیحات زندگی هزینه کند و نتواند ترجیحات رفتاری مربوط به هنجارهای اخلاق علمی تحصیل را مطابق ترجیحات نظری تحقق بخشد و در صورت عدم امکان تحقق انطباق نظری و رفتاری و اولویت بخشی به آن،  در فرصت مقتضی دیگری اقدام به تحصیل نماید تا </a:t>
            </a:r>
            <a:r>
              <a:rPr lang="fa-IR" b="1" smtClean="0">
                <a:solidFill>
                  <a:srgbClr val="FF0000"/>
                </a:solidFill>
                <a:cs typeface="B Zar" panose="00000400000000000000" pitchFamily="2" charset="-78"/>
              </a:rPr>
              <a:t>یک ارزش، حق، دستاورد و فوریت، فدای ارزش، حق، دستاورد و فوریتی</a:t>
            </a:r>
            <a:r>
              <a:rPr lang="fa-IR" smtClean="0">
                <a:cs typeface="B Zar" panose="00000400000000000000" pitchFamily="2" charset="-78"/>
              </a:rPr>
              <a:t> دیگر نگردد. </a:t>
            </a:r>
            <a:endParaRPr lang="fa-IR">
              <a:cs typeface="B Zar" panose="00000400000000000000" pitchFamily="2" charset="-78"/>
            </a:endParaRPr>
          </a:p>
        </p:txBody>
      </p:sp>
    </p:spTree>
    <p:extLst>
      <p:ext uri="{BB962C8B-B14F-4D97-AF65-F5344CB8AC3E}">
        <p14:creationId xmlns:p14="http://schemas.microsoft.com/office/powerpoint/2010/main" val="2286702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میزان عدم انطباق نظری و رفتاری با رویکرد دیگری نیز قابل تبیین است در جوامعی که زبان وانمودی به عنوان ابزاری برای پیشبرد اهداف، ارتقای منزلت و دست یابی به منابع کمیاب موفق باشد، انگیزه صرف هزینه برای دست یابی به آن اهداف، منزلت و منابع کمیاب مضمحل خواهد شد. </a:t>
            </a:r>
          </a:p>
        </p:txBody>
      </p:sp>
      <p:sp>
        <p:nvSpPr>
          <p:cNvPr id="4" name="Flowchart: Process 3"/>
          <p:cNvSpPr/>
          <p:nvPr/>
        </p:nvSpPr>
        <p:spPr>
          <a:xfrm>
            <a:off x="2307102" y="3727938"/>
            <a:ext cx="4065563" cy="1758462"/>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1- پیشبرد اهداف</a:t>
            </a:r>
          </a:p>
          <a:p>
            <a:pPr algn="ctr"/>
            <a:r>
              <a:rPr lang="fa-IR" sz="2800" b="1" smtClean="0">
                <a:solidFill>
                  <a:srgbClr val="FF0000"/>
                </a:solidFill>
                <a:cs typeface="B Zar" panose="00000400000000000000" pitchFamily="2" charset="-78"/>
              </a:rPr>
              <a:t>2- </a:t>
            </a:r>
            <a:r>
              <a:rPr lang="fa-IR" sz="2800" b="1">
                <a:solidFill>
                  <a:srgbClr val="FF0000"/>
                </a:solidFill>
                <a:cs typeface="B Zar" panose="00000400000000000000" pitchFamily="2" charset="-78"/>
              </a:rPr>
              <a:t>ارتقای </a:t>
            </a:r>
            <a:r>
              <a:rPr lang="fa-IR" sz="2800" b="1">
                <a:solidFill>
                  <a:srgbClr val="FF0000"/>
                </a:solidFill>
                <a:cs typeface="B Zar" panose="00000400000000000000" pitchFamily="2" charset="-78"/>
              </a:rPr>
              <a:t>منزلت </a:t>
            </a:r>
            <a:endParaRPr lang="fa-IR" sz="2800" b="1" smtClean="0">
              <a:solidFill>
                <a:srgbClr val="FF0000"/>
              </a:solidFill>
              <a:cs typeface="B Zar" panose="00000400000000000000" pitchFamily="2" charset="-78"/>
            </a:endParaRPr>
          </a:p>
          <a:p>
            <a:pPr algn="ctr"/>
            <a:r>
              <a:rPr lang="fa-IR" sz="2800" b="1" smtClean="0">
                <a:solidFill>
                  <a:srgbClr val="FF0000"/>
                </a:solidFill>
                <a:cs typeface="B Zar" panose="00000400000000000000" pitchFamily="2" charset="-78"/>
              </a:rPr>
              <a:t>3- </a:t>
            </a:r>
            <a:r>
              <a:rPr lang="fa-IR" sz="2800" b="1">
                <a:solidFill>
                  <a:srgbClr val="FF0000"/>
                </a:solidFill>
                <a:cs typeface="B Zar" panose="00000400000000000000" pitchFamily="2" charset="-78"/>
              </a:rPr>
              <a:t>دست یابی به منابع کمیاب</a:t>
            </a:r>
            <a:endParaRPr lang="fa-IR" sz="2800" b="1">
              <a:solidFill>
                <a:srgbClr val="FF0000"/>
              </a:solidFill>
            </a:endParaRPr>
          </a:p>
        </p:txBody>
      </p:sp>
    </p:spTree>
    <p:extLst>
      <p:ext uri="{BB962C8B-B14F-4D97-AF65-F5344CB8AC3E}">
        <p14:creationId xmlns:p14="http://schemas.microsoft.com/office/powerpoint/2010/main" val="4026476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استفاده از </a:t>
            </a:r>
            <a:r>
              <a:rPr lang="fa-IR" b="1">
                <a:solidFill>
                  <a:srgbClr val="FF0000"/>
                </a:solidFill>
                <a:cs typeface="B Zar" panose="00000400000000000000" pitchFamily="2" charset="-78"/>
              </a:rPr>
              <a:t>این قواعد کنشی </a:t>
            </a:r>
            <a:r>
              <a:rPr lang="fa-IR">
                <a:cs typeface="B Zar" panose="00000400000000000000" pitchFamily="2" charset="-78"/>
              </a:rPr>
              <a:t>در همه عرصه های مهم اجتماعی، از جمله عرصه های علمی با نبوغ خاصی عجین گشته که با وجود عدم انطباق نظری و رفتاری در هنجارهای </a:t>
            </a:r>
            <a:r>
              <a:rPr lang="fa-IR">
                <a:cs typeface="B Zar" panose="00000400000000000000" pitchFamily="2" charset="-78"/>
              </a:rPr>
              <a:t>اخلاق </a:t>
            </a:r>
            <a:r>
              <a:rPr lang="fa-IR" smtClean="0">
                <a:cs typeface="B Zar" panose="00000400000000000000" pitchFamily="2" charset="-78"/>
              </a:rPr>
              <a:t>علمی، </a:t>
            </a:r>
            <a:r>
              <a:rPr lang="fa-IR">
                <a:cs typeface="B Zar" panose="00000400000000000000" pitchFamily="2" charset="-78"/>
              </a:rPr>
              <a:t>نتیجه آن، پیشبرد اهداف، ارتقای منزلت و دست یابی به مناب کمیاب در عرصه علمی است. </a:t>
            </a:r>
          </a:p>
          <a:p>
            <a:endParaRPr lang="fa-IR"/>
          </a:p>
        </p:txBody>
      </p:sp>
    </p:spTree>
    <p:extLst>
      <p:ext uri="{BB962C8B-B14F-4D97-AF65-F5344CB8AC3E}">
        <p14:creationId xmlns:p14="http://schemas.microsoft.com/office/powerpoint/2010/main" val="1522839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3476625" y="1197735"/>
            <a:ext cx="6493640" cy="4699034"/>
          </a:xfrm>
          <a:prstGeom prst="rect">
            <a:avLst/>
          </a:prstGeom>
        </p:spPr>
      </p:pic>
    </p:spTree>
    <p:extLst>
      <p:ext uri="{BB962C8B-B14F-4D97-AF65-F5344CB8AC3E}">
        <p14:creationId xmlns:p14="http://schemas.microsoft.com/office/powerpoint/2010/main" val="72064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81564" y="1027906"/>
            <a:ext cx="9136689" cy="5408761"/>
          </a:xfrm>
          <a:prstGeom prst="rect">
            <a:avLst/>
          </a:prstGeom>
        </p:spPr>
      </p:pic>
    </p:spTree>
    <p:extLst>
      <p:ext uri="{BB962C8B-B14F-4D97-AF65-F5344CB8AC3E}">
        <p14:creationId xmlns:p14="http://schemas.microsoft.com/office/powerpoint/2010/main" val="3169396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90919" y="631065"/>
            <a:ext cx="9737550" cy="5475254"/>
          </a:xfrm>
          <a:prstGeom prst="rect">
            <a:avLst/>
          </a:prstGeom>
        </p:spPr>
      </p:pic>
    </p:spTree>
    <p:extLst>
      <p:ext uri="{BB962C8B-B14F-4D97-AF65-F5344CB8AC3E}">
        <p14:creationId xmlns:p14="http://schemas.microsoft.com/office/powerpoint/2010/main" val="1545298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926466" y="847467"/>
            <a:ext cx="9046334" cy="5379468"/>
          </a:xfrm>
          <a:prstGeom prst="rect">
            <a:avLst/>
          </a:prstGeom>
        </p:spPr>
      </p:pic>
    </p:spTree>
    <p:extLst>
      <p:ext uri="{BB962C8B-B14F-4D97-AF65-F5344CB8AC3E}">
        <p14:creationId xmlns:p14="http://schemas.microsoft.com/office/powerpoint/2010/main" val="358814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نتایج حاصله حاکی از </a:t>
            </a:r>
            <a:r>
              <a:rPr lang="fa-IR">
                <a:cs typeface="B Zar" panose="00000400000000000000" pitchFamily="2" charset="-78"/>
              </a:rPr>
              <a:t>عدم </a:t>
            </a:r>
            <a:r>
              <a:rPr lang="fa-IR" smtClean="0">
                <a:cs typeface="B Zar" panose="00000400000000000000" pitchFamily="2" charset="-78"/>
              </a:rPr>
              <a:t>انطباق </a:t>
            </a:r>
            <a:r>
              <a:rPr lang="fa-IR">
                <a:cs typeface="B Zar" panose="00000400000000000000" pitchFamily="2" charset="-78"/>
              </a:rPr>
              <a:t>کامل بین ترجیحات نظری و رفتاری در هنجارهای اخلاق علمی دانشجویان دکتری است16/33  درصد دانشجویان دانشجویان در ترجیحات ظنری و رفتاری مربوط به هنجارهای اخلاق علمی  دارای انطباق بیش از 60 درصد و83/68 درصد آنان دارای عدم اطنباق بیش از 40 درصد هستند و میزان عدم انطباق  در ترجیحات نظری و رفتاری مربوط به هنجراهیا اخلاق علمی در میان سه گروه تحصیلی متفاوت است</a:t>
            </a:r>
            <a:r>
              <a:rPr lang="fa-IR">
                <a:cs typeface="B Zar" panose="00000400000000000000" pitchFamily="2" charset="-78"/>
              </a:rPr>
              <a:t>. </a:t>
            </a:r>
            <a:endParaRPr lang="fa-IR"/>
          </a:p>
        </p:txBody>
      </p:sp>
      <p:sp>
        <p:nvSpPr>
          <p:cNvPr id="4" name="Flowchart: Predefined Process 3"/>
          <p:cNvSpPr/>
          <p:nvPr/>
        </p:nvSpPr>
        <p:spPr>
          <a:xfrm>
            <a:off x="2124222" y="4001294"/>
            <a:ext cx="2700996" cy="1913206"/>
          </a:xfrm>
          <a:prstGeom prst="flowChartPredefined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عدم انطباق کامل</a:t>
            </a:r>
            <a:endParaRPr lang="fa-IR" sz="2000" b="1">
              <a:solidFill>
                <a:srgbClr val="FF0000"/>
              </a:solidFill>
            </a:endParaRPr>
          </a:p>
        </p:txBody>
      </p:sp>
    </p:spTree>
    <p:extLst>
      <p:ext uri="{BB962C8B-B14F-4D97-AF65-F5344CB8AC3E}">
        <p14:creationId xmlns:p14="http://schemas.microsoft.com/office/powerpoint/2010/main" val="257276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نتایج تحقیق نشان می دهد </a:t>
            </a:r>
            <a:r>
              <a:rPr lang="fa-IR">
                <a:cs typeface="B Zar" panose="00000400000000000000" pitchFamily="2" charset="-78"/>
              </a:rPr>
              <a:t>ترجیحات </a:t>
            </a:r>
            <a:r>
              <a:rPr lang="fa-IR" smtClean="0">
                <a:cs typeface="B Zar" panose="00000400000000000000" pitchFamily="2" charset="-78"/>
              </a:rPr>
              <a:t>مربوط </a:t>
            </a:r>
            <a:r>
              <a:rPr lang="fa-IR">
                <a:cs typeface="B Zar" panose="00000400000000000000" pitchFamily="2" charset="-78"/>
              </a:rPr>
              <a:t>به هنجارهای اخلاق علمی (انتظارات درون نقشی) در هر یک از </a:t>
            </a:r>
            <a:r>
              <a:rPr lang="fa-IR">
                <a:cs typeface="B Zar" panose="00000400000000000000" pitchFamily="2" charset="-78"/>
              </a:rPr>
              <a:t>سطوح </a:t>
            </a:r>
            <a:r>
              <a:rPr lang="fa-IR">
                <a:cs typeface="B Zar" panose="00000400000000000000" pitchFamily="2" charset="-78"/>
              </a:rPr>
              <a:t>ن</a:t>
            </a:r>
            <a:r>
              <a:rPr lang="fa-IR" smtClean="0">
                <a:cs typeface="B Zar" panose="00000400000000000000" pitchFamily="2" charset="-78"/>
              </a:rPr>
              <a:t>ظری </a:t>
            </a:r>
            <a:r>
              <a:rPr lang="fa-IR">
                <a:cs typeface="B Zar" panose="00000400000000000000" pitchFamily="2" charset="-78"/>
              </a:rPr>
              <a:t>و </a:t>
            </a:r>
            <a:r>
              <a:rPr lang="fa-IR">
                <a:cs typeface="B Zar" panose="00000400000000000000" pitchFamily="2" charset="-78"/>
              </a:rPr>
              <a:t>رفتاری </a:t>
            </a:r>
            <a:r>
              <a:rPr lang="fa-IR" smtClean="0">
                <a:cs typeface="B Zar" panose="00000400000000000000" pitchFamily="2" charset="-78"/>
              </a:rPr>
              <a:t>جداگانه </a:t>
            </a:r>
            <a:r>
              <a:rPr lang="fa-IR">
                <a:cs typeface="B Zar" panose="00000400000000000000" pitchFamily="2" charset="-78"/>
              </a:rPr>
              <a:t>دارای انطباق بوده ولی در مقایسه میان ترجیحات نظری و رفتاری مربوط به اخلاق علمی (انتظارات درون نقشی)، انطباق بالایی وجود ندارد. </a:t>
            </a:r>
            <a:endParaRPr lang="fa-IR">
              <a:cs typeface="B Zar" panose="00000400000000000000" pitchFamily="2" charset="-78"/>
            </a:endParaRPr>
          </a:p>
        </p:txBody>
      </p:sp>
      <p:sp>
        <p:nvSpPr>
          <p:cNvPr id="4" name="Flowchart: Decision 3"/>
          <p:cNvSpPr/>
          <p:nvPr/>
        </p:nvSpPr>
        <p:spPr>
          <a:xfrm>
            <a:off x="1041009" y="3657601"/>
            <a:ext cx="2546253" cy="1786597"/>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دارای انطباق</a:t>
            </a:r>
            <a:endParaRPr lang="fa-IR" sz="2000" b="1">
              <a:solidFill>
                <a:srgbClr val="FF0000"/>
              </a:solidFill>
            </a:endParaRPr>
          </a:p>
        </p:txBody>
      </p:sp>
    </p:spTree>
    <p:extLst>
      <p:ext uri="{BB962C8B-B14F-4D97-AF65-F5344CB8AC3E}">
        <p14:creationId xmlns:p14="http://schemas.microsoft.com/office/powerpoint/2010/main" val="355728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واژگان کلیدی :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انطباق، ترجیحات ظنری و رفتاری، انتظارات درون نقشی، هنجارهای اخلاق علمی</a:t>
            </a:r>
            <a:endParaRPr lang="fa-IR">
              <a:cs typeface="B Zar" panose="00000400000000000000" pitchFamily="2" charset="-78"/>
            </a:endParaRPr>
          </a:p>
        </p:txBody>
      </p:sp>
    </p:spTree>
    <p:extLst>
      <p:ext uri="{BB962C8B-B14F-4D97-AF65-F5344CB8AC3E}">
        <p14:creationId xmlns:p14="http://schemas.microsoft.com/office/powerpoint/2010/main" val="200771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اهداف اولیه خود با </a:t>
            </a:r>
            <a:r>
              <a:rPr lang="fa-IR" smtClean="0">
                <a:cs typeface="B Zar" panose="00000400000000000000" pitchFamily="2" charset="-78"/>
              </a:rPr>
              <a:t>نتایج و </a:t>
            </a:r>
            <a:r>
              <a:rPr lang="fa-IR" smtClean="0">
                <a:cs typeface="B Zar" panose="00000400000000000000" pitchFamily="2" charset="-78"/>
              </a:rPr>
              <a:t>دستاوردهای نهایی را مورد ارزیابی قرار دهد. دانشگاه از یک سو به منزله یک نهاد علمی، به منظور  دست یابی به بهره وری بالا در تولید علم و معرفت و دانش فنی و ینز تحقق اهداف اساسی خود، مستلزم انطباق نظری و رفتاری در هنجارهای </a:t>
            </a:r>
            <a:r>
              <a:rPr lang="fa-IR" smtClean="0">
                <a:cs typeface="B Zar" panose="00000400000000000000" pitchFamily="2" charset="-78"/>
              </a:rPr>
              <a:t>اخلاق </a:t>
            </a:r>
            <a:r>
              <a:rPr lang="fa-IR" smtClean="0">
                <a:cs typeface="B Zar" panose="00000400000000000000" pitchFamily="2" charset="-78"/>
              </a:rPr>
              <a:t>علمی است و از سوی دیگر به عنوان یک نهاد علمی و اجتماعی، منعکس کننده </a:t>
            </a:r>
            <a:r>
              <a:rPr lang="fa-IR" smtClean="0">
                <a:cs typeface="B Zar" panose="00000400000000000000" pitchFamily="2" charset="-78"/>
              </a:rPr>
              <a:t>واقعیت </a:t>
            </a:r>
            <a:r>
              <a:rPr lang="fa-IR" smtClean="0">
                <a:cs typeface="B Zar" panose="00000400000000000000" pitchFamily="2" charset="-78"/>
              </a:rPr>
              <a:t>های اجتماعی و اخلاقی جامعه است. دانشجویان دکتری نیز به عنوان گروه تاثیر گذار در </a:t>
            </a:r>
            <a:r>
              <a:rPr lang="fa-IR" b="1" smtClean="0">
                <a:solidFill>
                  <a:srgbClr val="FF0000"/>
                </a:solidFill>
                <a:cs typeface="B Zar" panose="00000400000000000000" pitchFamily="2" charset="-78"/>
              </a:rPr>
              <a:t>تمامیت نظام اجتماعی </a:t>
            </a:r>
            <a:r>
              <a:rPr lang="fa-IR" smtClean="0">
                <a:cs typeface="B Zar" panose="00000400000000000000" pitchFamily="2" charset="-78"/>
              </a:rPr>
              <a:t>که از اهمیت بسیار والایی برخوردارند. </a:t>
            </a:r>
            <a:endParaRPr lang="fa-IR">
              <a:cs typeface="B Zar" panose="00000400000000000000" pitchFamily="2" charset="-78"/>
            </a:endParaRPr>
          </a:p>
        </p:txBody>
      </p:sp>
    </p:spTree>
    <p:extLst>
      <p:ext uri="{BB962C8B-B14F-4D97-AF65-F5344CB8AC3E}">
        <p14:creationId xmlns:p14="http://schemas.microsoft.com/office/powerpoint/2010/main" val="374881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همین اساس در </a:t>
            </a:r>
            <a:r>
              <a:rPr lang="fa-IR" smtClean="0">
                <a:cs typeface="B Zar" panose="00000400000000000000" pitchFamily="2" charset="-78"/>
              </a:rPr>
              <a:t>مقاله </a:t>
            </a:r>
            <a:r>
              <a:rPr lang="fa-IR" smtClean="0">
                <a:cs typeface="B Zar" panose="00000400000000000000" pitchFamily="2" charset="-78"/>
              </a:rPr>
              <a:t>حاضر، میزان انطباق و عدم انطباق نظری و رفتاری هنجارهای اخلاق علمی دانشجویان دکتری سه گروه فنی و مهندسی، علوم پایه و علوم انسانی، بر اساس معیارهای اخلاق علمی رزنیک مورد آزمون قرار گرفته و توازن و هماهنگ آنها در سطح نظری و رفتاری در بستر روابط و مناسبات اخلاقی اجتماعی علمی مورد بررسی قرار گرفته است. </a:t>
            </a:r>
            <a:endParaRPr lang="fa-IR">
              <a:cs typeface="B Zar" panose="00000400000000000000" pitchFamily="2" charset="-78"/>
            </a:endParaRPr>
          </a:p>
        </p:txBody>
      </p:sp>
      <p:sp>
        <p:nvSpPr>
          <p:cNvPr id="4" name="Flowchart: Alternate Process 3"/>
          <p:cNvSpPr/>
          <p:nvPr/>
        </p:nvSpPr>
        <p:spPr>
          <a:xfrm>
            <a:off x="1069145" y="3643533"/>
            <a:ext cx="3249637" cy="1892808"/>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روابط و مناسبات اخلاقی اجتماعی علمی</a:t>
            </a:r>
            <a:endParaRPr lang="fa-IR" sz="2000" b="1">
              <a:solidFill>
                <a:srgbClr val="FF0000"/>
              </a:solidFill>
            </a:endParaRPr>
          </a:p>
        </p:txBody>
      </p:sp>
    </p:spTree>
    <p:extLst>
      <p:ext uri="{BB962C8B-B14F-4D97-AF65-F5344CB8AC3E}">
        <p14:creationId xmlns:p14="http://schemas.microsoft.com/office/powerpoint/2010/main" val="116533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شعبانی (1391) «فرا تحلیل تحول اخلاقی در </a:t>
            </a:r>
            <a:r>
              <a:rPr lang="fa-IR" smtClean="0">
                <a:cs typeface="B Zar" panose="00000400000000000000" pitchFamily="2" charset="-78"/>
              </a:rPr>
              <a:t>تحقیقات </a:t>
            </a:r>
            <a:r>
              <a:rPr lang="fa-IR" smtClean="0">
                <a:cs typeface="B Zar" panose="00000400000000000000" pitchFamily="2" charset="-78"/>
              </a:rPr>
              <a:t>انجام شده طی سال های 1365 تا 1368 یکی از تحقیقات مهم است که بر اساس نتایج تحقیقا  اسلاوین </a:t>
            </a:r>
            <a:r>
              <a:rPr lang="fa-IR" smtClean="0">
                <a:cs typeface="B Zar" panose="00000400000000000000" pitchFamily="2" charset="-78"/>
              </a:rPr>
              <a:t>و کلبرگ به نتیجه مهم دست یافته است: </a:t>
            </a:r>
          </a:p>
          <a:p>
            <a:pPr algn="just"/>
            <a:r>
              <a:rPr lang="fa-IR" smtClean="0">
                <a:cs typeface="B Zar" panose="00000400000000000000" pitchFamily="2" charset="-78"/>
              </a:rPr>
              <a:t>رشد اخلاقی به رابطه بین استدلال اخلاقی (اخلاق نظری) و رفتار اخلاقی (اخلاق رفتاری) مربوط می شود و اگر افراد طبق اصول اخلاقی ای که برای پیروی خود برگزیده اندف عمل نکنند باید اخلاقیات آنها را زیر سوال برد. کلبرگ به این نتیجه می رسد که تفکر و عمل اخلاقی در سطح عالی تر درک اخلاقی به هم نزدیک می شوند. </a:t>
            </a:r>
            <a:endParaRPr lang="fa-IR">
              <a:cs typeface="B Zar" panose="00000400000000000000" pitchFamily="2" charset="-78"/>
            </a:endParaRPr>
          </a:p>
        </p:txBody>
      </p:sp>
      <p:sp>
        <p:nvSpPr>
          <p:cNvPr id="4" name="Flowchart: Alternate Process 3"/>
          <p:cNvSpPr/>
          <p:nvPr/>
        </p:nvSpPr>
        <p:spPr>
          <a:xfrm>
            <a:off x="1364566" y="4712677"/>
            <a:ext cx="3362178" cy="1223889"/>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استدلال اخلاقی و رفتار اخلاقی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2287865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افرادی که تفکر اخلاقی پخته ای دارند، در می یابند که رفتار کردن مطابق با اعتقاداتشان برای ایجاد عدالت اهمیت زیادی دارد... دانشجویان از یک دیدگاه دو گانه در مورد جهان  که خوب و بد را تایید می کند به دیدگاه چندگاه و بالقوه می رسند. در تحقیقات دیگر، ترتزینی و پاسکارلا نشان دادند که پیچیدگی ای فزاینده در استدلال اخلاقی وجود دارد که در تحصیلات بالا رخ می دهند و افراد شیوه های پیچیده تری از تفکر و ارزشگذاری را طی نحصیل کسب می کنند (شعبانی، 1391، 61-60)</a:t>
            </a:r>
            <a:endParaRPr lang="fa-IR">
              <a:cs typeface="B Zar" panose="00000400000000000000" pitchFamily="2" charset="-78"/>
            </a:endParaRPr>
          </a:p>
        </p:txBody>
      </p:sp>
      <p:sp>
        <p:nvSpPr>
          <p:cNvPr id="4" name="Flowchart: Data 3"/>
          <p:cNvSpPr/>
          <p:nvPr/>
        </p:nvSpPr>
        <p:spPr>
          <a:xfrm>
            <a:off x="2307101" y="3967089"/>
            <a:ext cx="2841674" cy="1836537"/>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تفکر و ارزشگذاری</a:t>
            </a:r>
            <a:endParaRPr lang="fa-IR" sz="2000" b="1">
              <a:solidFill>
                <a:srgbClr val="FF0000"/>
              </a:solidFill>
            </a:endParaRPr>
          </a:p>
        </p:txBody>
      </p:sp>
    </p:spTree>
    <p:extLst>
      <p:ext uri="{BB962C8B-B14F-4D97-AF65-F5344CB8AC3E}">
        <p14:creationId xmlns:p14="http://schemas.microsoft.com/office/powerpoint/2010/main" val="2288040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2085</Words>
  <Application>Microsoft Office PowerPoint</Application>
  <PresentationFormat>Widescreen</PresentationFormat>
  <Paragraphs>52</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B Lotus</vt:lpstr>
      <vt:lpstr>B Mitra</vt:lpstr>
      <vt:lpstr>B Zar</vt:lpstr>
      <vt:lpstr>Calibri</vt:lpstr>
      <vt:lpstr>Calibri Light</vt:lpstr>
      <vt:lpstr>Times New Roman</vt:lpstr>
      <vt:lpstr>Office Theme</vt:lpstr>
      <vt:lpstr>عنوان مقاله: بررسی انطباق نظری و رفتاری در هنجارهای اخلاق علمی دانشجویان </vt:lpstr>
      <vt:lpstr>چکیده</vt:lpstr>
      <vt:lpstr>PowerPoint Presentation</vt:lpstr>
      <vt:lpstr>PowerPoint Presentation</vt:lpstr>
      <vt:lpstr>واژگان کلیدی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نظریه رشد اخلاقی</vt:lpstr>
      <vt:lpstr>PowerPoint Presentation</vt:lpstr>
      <vt:lpstr>PowerPoint Presentation</vt:lpstr>
      <vt:lpstr>PowerPoint Presentation</vt:lpstr>
      <vt:lpstr>چارچوب نظری تحقیق</vt:lpstr>
      <vt:lpstr>فرضیه های تحقیق</vt:lpstr>
      <vt:lpstr>PowerPoint Presentation</vt:lpstr>
      <vt:lpstr>یافته های تحقیق</vt:lpstr>
      <vt:lpstr>بحث و نتیجه گیری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20</cp:revision>
  <cp:lastPrinted>2024-01-05T19:40:09Z</cp:lastPrinted>
  <dcterms:created xsi:type="dcterms:W3CDTF">2024-01-05T16:12:50Z</dcterms:created>
  <dcterms:modified xsi:type="dcterms:W3CDTF">2024-01-05T19:40:30Z</dcterms:modified>
</cp:coreProperties>
</file>