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8" r:id="rId4"/>
    <p:sldId id="258" r:id="rId5"/>
    <p:sldId id="259" r:id="rId6"/>
    <p:sldId id="260" r:id="rId7"/>
    <p:sldId id="261" r:id="rId8"/>
    <p:sldId id="262" r:id="rId9"/>
    <p:sldId id="263" r:id="rId10"/>
    <p:sldId id="269" r:id="rId11"/>
    <p:sldId id="264" r:id="rId12"/>
    <p:sldId id="265" r:id="rId13"/>
    <p:sldId id="266" r:id="rId14"/>
    <p:sldId id="267" r:id="rId1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84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1AA64C7-3BC1-476A-AAFB-A09BBA3B5093}" type="datetimeFigureOut">
              <a:rPr lang="fa-IR" smtClean="0"/>
              <a:t>25/06/1445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269661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1AA64C7-3BC1-476A-AAFB-A09BBA3B5093}" type="datetimeFigureOut">
              <a:rPr lang="fa-IR" smtClean="0"/>
              <a:t>25/06/1445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195659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1AA64C7-3BC1-476A-AAFB-A09BBA3B5093}" type="datetimeFigureOut">
              <a:rPr lang="fa-IR" smtClean="0"/>
              <a:t>25/06/1445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293053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1AA64C7-3BC1-476A-AAFB-A09BBA3B5093}" type="datetimeFigureOut">
              <a:rPr lang="fa-IR" smtClean="0"/>
              <a:t>25/06/1445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271487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A64C7-3BC1-476A-AAFB-A09BBA3B5093}" type="datetimeFigureOut">
              <a:rPr lang="fa-IR" smtClean="0"/>
              <a:t>25/06/1445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376968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1AA64C7-3BC1-476A-AAFB-A09BBA3B5093}" type="datetimeFigureOut">
              <a:rPr lang="fa-IR" smtClean="0"/>
              <a:t>25/06/1445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332896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1AA64C7-3BC1-476A-AAFB-A09BBA3B5093}" type="datetimeFigureOut">
              <a:rPr lang="fa-IR" smtClean="0"/>
              <a:t>25/06/1445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135316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1AA64C7-3BC1-476A-AAFB-A09BBA3B5093}" type="datetimeFigureOut">
              <a:rPr lang="fa-IR" smtClean="0"/>
              <a:t>25/06/1445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349261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64C7-3BC1-476A-AAFB-A09BBA3B5093}" type="datetimeFigureOut">
              <a:rPr lang="fa-IR" smtClean="0"/>
              <a:t>25/06/1445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340101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A64C7-3BC1-476A-AAFB-A09BBA3B5093}" type="datetimeFigureOut">
              <a:rPr lang="fa-IR" smtClean="0"/>
              <a:t>25/06/1445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101606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A64C7-3BC1-476A-AAFB-A09BBA3B5093}" type="datetimeFigureOut">
              <a:rPr lang="fa-IR" smtClean="0"/>
              <a:t>25/06/1445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5E10C0-44E2-4E55-905E-2810F9E92D81}" type="slidenum">
              <a:rPr lang="fa-IR" smtClean="0"/>
              <a:t>‹#›</a:t>
            </a:fld>
            <a:endParaRPr lang="fa-IR"/>
          </a:p>
        </p:txBody>
      </p:sp>
    </p:spTree>
    <p:extLst>
      <p:ext uri="{BB962C8B-B14F-4D97-AF65-F5344CB8AC3E}">
        <p14:creationId xmlns:p14="http://schemas.microsoft.com/office/powerpoint/2010/main" val="86163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AA64C7-3BC1-476A-AAFB-A09BBA3B5093}" type="datetimeFigureOut">
              <a:rPr lang="fa-IR" smtClean="0"/>
              <a:t>25/06/1445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5E10C0-44E2-4E55-905E-2810F9E92D81}" type="slidenum">
              <a:rPr lang="fa-IR" smtClean="0"/>
              <a:t>‹#›</a:t>
            </a:fld>
            <a:endParaRPr lang="fa-IR"/>
          </a:p>
        </p:txBody>
      </p:sp>
    </p:spTree>
    <p:extLst>
      <p:ext uri="{BB962C8B-B14F-4D97-AF65-F5344CB8AC3E}">
        <p14:creationId xmlns:p14="http://schemas.microsoft.com/office/powerpoint/2010/main" val="1582731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800" smtClean="0">
                <a:solidFill>
                  <a:srgbClr val="FF0000"/>
                </a:solidFill>
                <a:cs typeface="B Zar" panose="00000400000000000000" pitchFamily="2" charset="-78"/>
              </a:rPr>
              <a:t>نکات مقاله:</a:t>
            </a:r>
            <a:r>
              <a:rPr lang="fa-IR" sz="4800" smtClean="0">
                <a:cs typeface="B Zar" panose="00000400000000000000" pitchFamily="2" charset="-78"/>
              </a:rPr>
              <a:t>تجربه زیسته «تعلیق استقلال اقتصادی و استراتژی های مواجهه با آن</a:t>
            </a:r>
            <a:endParaRPr lang="fa-IR" sz="4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 </a:t>
            </a:r>
            <a:r>
              <a:rPr lang="fa-IR" smtClean="0">
                <a:cs typeface="B Zar" panose="00000400000000000000" pitchFamily="2" charset="-78"/>
              </a:rPr>
              <a:t>علیرضا خزایی وحید شالچی</a:t>
            </a:r>
          </a:p>
          <a:p>
            <a:r>
              <a:rPr lang="fa-IR" smtClean="0">
                <a:solidFill>
                  <a:srgbClr val="FF0000"/>
                </a:solidFill>
                <a:cs typeface="B Zar" panose="00000400000000000000" pitchFamily="2" charset="-78"/>
              </a:rPr>
              <a:t>منبع: </a:t>
            </a:r>
            <a:r>
              <a:rPr lang="fa-IR" smtClean="0">
                <a:cs typeface="B Zar" panose="00000400000000000000" pitchFamily="2" charset="-78"/>
              </a:rPr>
              <a:t>فصلنامه انجمن ایرانی مطالعات فرهنگ و ارتباطات سال چهاردهم شماره 52 پاییز 1397</a:t>
            </a:r>
            <a:r>
              <a:rPr lang="en-US" smtClean="0">
                <a:cs typeface="B Zar" panose="00000400000000000000" pitchFamily="2" charset="-78"/>
              </a:rPr>
              <a:t/>
            </a:r>
            <a:br>
              <a:rPr lang="en-US" smtClean="0">
                <a:cs typeface="B Zar" panose="00000400000000000000" pitchFamily="2" charset="-78"/>
              </a:rPr>
            </a:b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722399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در این روش نمونه ر اهداف مربوط به تم ها و مقولات محوری تعیین می کند . در این روش باید سعی شود که با انتخاب موارد اندک اما با بیشترین تفاوت ممکن – دامنه نوسان و تفاوت در میدان آشکار شود. هدف ما نیز دست یابی به تفاوت های ممکن در </a:t>
            </a:r>
            <a:r>
              <a:rPr lang="fa-IR" b="1" smtClean="0">
                <a:solidFill>
                  <a:srgbClr val="FF0000"/>
                </a:solidFill>
                <a:cs typeface="B Zar" panose="00000400000000000000" pitchFamily="2" charset="-78"/>
              </a:rPr>
              <a:t>استراتژی های مقابله و مواجهه افراد </a:t>
            </a:r>
            <a:r>
              <a:rPr lang="fa-IR" smtClean="0">
                <a:cs typeface="B Zar" panose="00000400000000000000" pitchFamily="2" charset="-78"/>
              </a:rPr>
              <a:t>با وضعیت تاخیر با تعلیق استقلال است. به همین دلیل کسانی را برای نمونه انتخاب کردیم که هر کدام به نظر خصلت های خاصی داشتند و راهکارهای متفاوتی را در کنار آمدن با اوضاع استفاده می کردند.</a:t>
            </a:r>
            <a:endParaRPr lang="fa-IR"/>
          </a:p>
        </p:txBody>
      </p:sp>
    </p:spTree>
    <p:extLst>
      <p:ext uri="{BB962C8B-B14F-4D97-AF65-F5344CB8AC3E}">
        <p14:creationId xmlns:p14="http://schemas.microsoft.com/office/powerpoint/2010/main" val="371999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کیلانا فرگوسن </a:t>
            </a:r>
            <a:r>
              <a:rPr lang="fa-IR" smtClean="0">
                <a:cs typeface="B Zar" panose="00000400000000000000" pitchFamily="2" charset="-78"/>
              </a:rPr>
              <a:t>تز دکترای خود را به بررسی تجربه زیسته مردان بیکار آفریقای آمریکای تبار پرداخته است. نمونه ای مورد مطالعه از میان مردان سیاهپوست شهر کوچکی در میشیگان انتخاب شده ه نرخ بیکاری بالایی داشته است. برای تحلیل نیز از </a:t>
            </a:r>
            <a:r>
              <a:rPr lang="fa-IR" b="1" smtClean="0">
                <a:solidFill>
                  <a:srgbClr val="FF0000"/>
                </a:solidFill>
                <a:cs typeface="B Zar" panose="00000400000000000000" pitchFamily="2" charset="-78"/>
              </a:rPr>
              <a:t>روش تحلیل روایت کل نگر </a:t>
            </a:r>
            <a:r>
              <a:rPr lang="fa-IR" smtClean="0">
                <a:cs typeface="B Zar" panose="00000400000000000000" pitchFamily="2" charset="-78"/>
              </a:rPr>
              <a:t>استفاده شده است. یکی از مضمون های مهم در تحلیل به دست امده «درس گرفتن از پدر» است که به تجربه کودکان با پدرهایشان به عنوان الگویی برای تقلید از آن اشاره دارد. اکثر مصاحبه شوندگان اشاره داشته اند که در کودکی قصد داشتند راه پدرانشان را ادامه دهند و قدم بر جای پای آن ها بگذارند اما پدرهایشان به آن تذکر می دادند که باید «بهتر از آنان عمل کنند». </a:t>
            </a:r>
            <a:endParaRPr lang="fa-IR">
              <a:cs typeface="B Zar" panose="00000400000000000000" pitchFamily="2" charset="-78"/>
            </a:endParaRPr>
          </a:p>
        </p:txBody>
      </p:sp>
    </p:spTree>
    <p:extLst>
      <p:ext uri="{BB962C8B-B14F-4D97-AF65-F5344CB8AC3E}">
        <p14:creationId xmlns:p14="http://schemas.microsoft.com/office/powerpoint/2010/main" val="1200432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تعلیق وضعیتی نمایشی- داستانی است که در آن اوضاع و احوال در عدم قظعیتی آزارنده به سر می برد: «انجام نشدن کاری یا بلاتکلیف ماندن امری بدون مشخص بودن زمان قطعی نجم یافتن آن . </a:t>
            </a:r>
            <a:r>
              <a:rPr lang="fa-IR" b="1" smtClean="0">
                <a:solidFill>
                  <a:srgbClr val="FF0000"/>
                </a:solidFill>
                <a:cs typeface="B Zar" panose="00000400000000000000" pitchFamily="2" charset="-78"/>
              </a:rPr>
              <a:t>تعلیق در نمایشنامه یا داستان نویسی </a:t>
            </a:r>
            <a:r>
              <a:rPr lang="fa-IR" smtClean="0">
                <a:cs typeface="B Zar" panose="00000400000000000000" pitchFamily="2" charset="-78"/>
              </a:rPr>
              <a:t>ابزاری است در دستان نویسنده برای ترغیب کردن خواننده به ادامه داستان بنای تعلیق بر حس ندانستن و عدم آگاهی پی ریزی می شود آینده شخصیت داستان برای ما مبهم است سیر اتفاقات  در هاله ای از ابهام است و خواننده  با اشتیاق داستان یا نمایشنامه را اداه می دهد تا دوباره به وضعیی پایدار برسد. </a:t>
            </a:r>
            <a:endParaRPr lang="fa-IR">
              <a:cs typeface="B Zar" panose="00000400000000000000" pitchFamily="2" charset="-78"/>
            </a:endParaRPr>
          </a:p>
        </p:txBody>
      </p:sp>
      <p:sp>
        <p:nvSpPr>
          <p:cNvPr id="4" name="Flowchart: Document 3"/>
          <p:cNvSpPr/>
          <p:nvPr/>
        </p:nvSpPr>
        <p:spPr>
          <a:xfrm>
            <a:off x="1603717" y="4262511"/>
            <a:ext cx="3334043" cy="1603717"/>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بنای تعلیق بر حس ندانستن و عدم آگاهی</a:t>
            </a:r>
            <a:endParaRPr lang="fa-IR" sz="2000" b="1">
              <a:solidFill>
                <a:srgbClr val="FF0000"/>
              </a:solidFill>
            </a:endParaRPr>
          </a:p>
        </p:txBody>
      </p:sp>
    </p:spTree>
    <p:extLst>
      <p:ext uri="{BB962C8B-B14F-4D97-AF65-F5344CB8AC3E}">
        <p14:creationId xmlns:p14="http://schemas.microsoft.com/office/powerpoint/2010/main" val="441712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516922" y="1825625"/>
            <a:ext cx="7836877" cy="4351338"/>
          </a:xfrm>
        </p:spPr>
        <p:txBody>
          <a:bodyPr/>
          <a:lstStyle/>
          <a:p>
            <a:pPr algn="just"/>
            <a:r>
              <a:rPr lang="fa-IR" smtClean="0">
                <a:cs typeface="B Zar" panose="00000400000000000000" pitchFamily="2" charset="-78"/>
              </a:rPr>
              <a:t>از نظر گافمن پیش فرض موقعیت های اجتماعی شکل گیری یک توافق بین طرفین درگیر است. «طرف های مشارکت کننده شکل گیری و بقای این لایه ظاهری موافقت این پوسته توافق را با مخفی کردن خواسته های خود در پشت گفته هایی که انعکاس دهنده ارزش های مشترک و ظاهرا مورد حمایت افراد حاضر هستند تسهیل می کنند... مشارکت کنندگان ب همکاری یکدیگر به تثبیت یک تعریف فراگیر از موقعیت کمک می کنند، تعریفی که خیلی شامل توافق واقعی بر سر واقعیت موجود نیست و بیشتر مستلزم توافقی است واقعی در مورد این که  ادعاهای چه کسی را در مورد چه مسائلی باید موقتا پذیرفت و احترام گذاشت.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566182" cy="2095500"/>
          </a:xfrm>
          <a:prstGeom prst="rect">
            <a:avLst/>
          </a:prstGeom>
        </p:spPr>
      </p:pic>
      <p:sp>
        <p:nvSpPr>
          <p:cNvPr id="5" name="TextBox 4"/>
          <p:cNvSpPr txBox="1"/>
          <p:nvPr/>
        </p:nvSpPr>
        <p:spPr>
          <a:xfrm>
            <a:off x="1406769" y="4318782"/>
            <a:ext cx="1378634" cy="400110"/>
          </a:xfrm>
          <a:prstGeom prst="rect">
            <a:avLst/>
          </a:prstGeom>
          <a:noFill/>
        </p:spPr>
        <p:txBody>
          <a:bodyPr wrap="square" rtlCol="1">
            <a:spAutoFit/>
          </a:bodyPr>
          <a:lstStyle/>
          <a:p>
            <a:pPr algn="ctr"/>
            <a:r>
              <a:rPr lang="fa-IR" sz="2000" smtClean="0">
                <a:solidFill>
                  <a:srgbClr val="FF0000"/>
                </a:solidFill>
                <a:cs typeface="B Zar" panose="00000400000000000000" pitchFamily="2" charset="-78"/>
              </a:rPr>
              <a:t>گافمن</a:t>
            </a:r>
            <a:endParaRPr lang="fa-IR" sz="2000">
              <a:solidFill>
                <a:srgbClr val="FF0000"/>
              </a:solidFill>
              <a:cs typeface="B Zar" panose="00000400000000000000" pitchFamily="2" charset="-78"/>
            </a:endParaRPr>
          </a:p>
        </p:txBody>
      </p:sp>
    </p:spTree>
    <p:extLst>
      <p:ext uri="{BB962C8B-B14F-4D97-AF65-F5344CB8AC3E}">
        <p14:creationId xmlns:p14="http://schemas.microsoft.com/office/powerpoint/2010/main" val="4162222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291840" y="1825625"/>
            <a:ext cx="8061960" cy="4351338"/>
          </a:xfrm>
        </p:spPr>
        <p:txBody>
          <a:bodyPr/>
          <a:lstStyle/>
          <a:p>
            <a:pPr algn="just"/>
            <a:r>
              <a:rPr lang="fa-IR" smtClean="0">
                <a:cs typeface="B Zar" panose="00000400000000000000" pitchFamily="2" charset="-78"/>
              </a:rPr>
              <a:t>سخن گفتن از توسعه در سنت جامعه شناسی، ریشه در دوران پس از جنگ جهانی دوم دارد. تحت تاثیر شکوفایی بخش هایی از اروپا به علاوه آمریکا، در دوران پس از این جنگ، توهمی دامن زده شد که گویی بر خلاف پیش بینی های «بدبینانه» ی مارکس، نه تنها فقر و پرولتاریا در حال گسترش نیست بلکه روز به روز توده مردم و متعاقبا کشورهای مختلف از زندگی روزمره بهتر و راحت تری بهره مند می شوند.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453640" cy="2409825"/>
          </a:xfrm>
          <a:prstGeom prst="rect">
            <a:avLst/>
          </a:prstGeom>
        </p:spPr>
      </p:pic>
      <p:sp>
        <p:nvSpPr>
          <p:cNvPr id="5" name="TextBox 4"/>
          <p:cNvSpPr txBox="1"/>
          <p:nvPr/>
        </p:nvSpPr>
        <p:spPr>
          <a:xfrm>
            <a:off x="1322363" y="4684542"/>
            <a:ext cx="1139483"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مارکس</a:t>
            </a:r>
            <a:endParaRPr lang="fa-IR" sz="2000" b="1">
              <a:solidFill>
                <a:srgbClr val="FF0000"/>
              </a:solidFill>
            </a:endParaRPr>
          </a:p>
        </p:txBody>
      </p:sp>
      <p:sp>
        <p:nvSpPr>
          <p:cNvPr id="6" name="Flowchart: Internal Storage 5"/>
          <p:cNvSpPr/>
          <p:nvPr/>
        </p:nvSpPr>
        <p:spPr>
          <a:xfrm>
            <a:off x="5444197" y="4684542"/>
            <a:ext cx="3545058" cy="1280160"/>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ریشه در دوران پس از جنگ جهانی دوم</a:t>
            </a:r>
            <a:endParaRPr lang="fa-IR" sz="2000" b="1">
              <a:solidFill>
                <a:srgbClr val="FF0000"/>
              </a:solidFill>
            </a:endParaRPr>
          </a:p>
        </p:txBody>
      </p:sp>
    </p:spTree>
    <p:extLst>
      <p:ext uri="{BB962C8B-B14F-4D97-AF65-F5344CB8AC3E}">
        <p14:creationId xmlns:p14="http://schemas.microsoft.com/office/powerpoint/2010/main" val="167900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r>
              <a:rPr lang="fa-IR"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پژوهش در پی ان است که با بهره گیری از روش پدیدارشناسی به بررسی تجربه ی زیسته گروهی از افراد بپردازد که پیگیری تحصیلات تکمیلی از سوی آنان باعث به تاخیر افتادن استقلال اقتصادی آن ها شده است و به بیانی دیگر، ان ها را در </a:t>
            </a:r>
            <a:r>
              <a:rPr lang="fa-IR" b="1" smtClean="0">
                <a:solidFill>
                  <a:srgbClr val="FF0000"/>
                </a:solidFill>
                <a:cs typeface="B Zar" panose="00000400000000000000" pitchFamily="2" charset="-78"/>
              </a:rPr>
              <a:t>وضعیت تعلیق استقلال </a:t>
            </a:r>
            <a:r>
              <a:rPr lang="fa-IR" smtClean="0">
                <a:cs typeface="B Zar" panose="00000400000000000000" pitchFamily="2" charset="-78"/>
              </a:rPr>
              <a:t>آن ها شده است و به بیانی دیگر، آن هر در وضعیت «تعلیق استقلال» قرار داده است. علاوه بر این، تمرکز پژوهش بر بررسی و ارزیابی استراتژی های مختلف آن ها برای مواجهه با این وضعیت است و در نهایت پاسخ گفتن به این پرسش که کدام یک از این استراتژی ها از همه بیشتر  در برابر این وضعیت آسیب پذیر است.. </a:t>
            </a:r>
            <a:endParaRPr lang="fa-IR">
              <a:cs typeface="B Zar" panose="00000400000000000000" pitchFamily="2" charset="-78"/>
            </a:endParaRPr>
          </a:p>
        </p:txBody>
      </p:sp>
    </p:spTree>
    <p:extLst>
      <p:ext uri="{BB962C8B-B14F-4D97-AF65-F5344CB8AC3E}">
        <p14:creationId xmlns:p14="http://schemas.microsoft.com/office/powerpoint/2010/main" val="209222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چکیده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نتایج چنین نشان داد که یده تحصیلات عالی به عنوان راه مطمئن تحرک اجتماعی، عمیقا با چالش مواجه شده است و ادامه تحصیلات برای اکثر دانشجویان تحصیلات تکمیلی با دشوارهای گوناگون روبرو شده است. متغیرهایی همچون سرمایه ی اجتماعی فرد، دسترسی به مهارت ها و تحصیلاتی که تقاضای  بیشتری در بازار کار دارند و ...در پیگیری استراتژی های مختلف در مواجهه با این وضعیت موثراند. در این میان، استراتژی «</a:t>
            </a:r>
            <a:r>
              <a:rPr lang="fa-IR" smtClean="0">
                <a:solidFill>
                  <a:srgbClr val="FF0000"/>
                </a:solidFill>
                <a:cs typeface="B Zar" panose="00000400000000000000" pitchFamily="2" charset="-78"/>
              </a:rPr>
              <a:t>تسلیم و بازگشت به خانه</a:t>
            </a:r>
            <a:r>
              <a:rPr lang="fa-IR" smtClean="0">
                <a:cs typeface="B Zar" panose="00000400000000000000" pitchFamily="2" charset="-78"/>
              </a:rPr>
              <a:t>» در مواجهه با این وضعیت موثرند در این میان، استراتژی «تسلیم و بازگشت به خانه» هم رایج ترین استراتژی در بین این گروه است و هم بیشترین طیف آسیب پذیران را در خود جای داده است</a:t>
            </a:r>
            <a:endParaRPr lang="fa-IR"/>
          </a:p>
        </p:txBody>
      </p:sp>
    </p:spTree>
    <p:extLst>
      <p:ext uri="{BB962C8B-B14F-4D97-AF65-F5344CB8AC3E}">
        <p14:creationId xmlns:p14="http://schemas.microsoft.com/office/powerpoint/2010/main" val="415616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تجربه زیسته، تعلیق استقلال اقتصادی، پدیدارشناسی</a:t>
            </a:r>
            <a:endParaRPr lang="fa-IR">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4294" y="3016155"/>
            <a:ext cx="4018168" cy="2250174"/>
          </a:xfrm>
          <a:prstGeom prst="rect">
            <a:avLst/>
          </a:prstGeom>
        </p:spPr>
      </p:pic>
    </p:spTree>
    <p:extLst>
      <p:ext uri="{BB962C8B-B14F-4D97-AF65-F5344CB8AC3E}">
        <p14:creationId xmlns:p14="http://schemas.microsoft.com/office/powerpoint/2010/main" val="3871209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استقلال در فضای روان شناختی اش عموما در نسبت با «</a:t>
            </a:r>
            <a:r>
              <a:rPr lang="fa-IR" smtClean="0">
                <a:solidFill>
                  <a:srgbClr val="FF0000"/>
                </a:solidFill>
                <a:cs typeface="B Zar" panose="00000400000000000000" pitchFamily="2" charset="-78"/>
              </a:rPr>
              <a:t>هویت</a:t>
            </a:r>
            <a:r>
              <a:rPr lang="fa-IR" smtClean="0">
                <a:cs typeface="B Zar" panose="00000400000000000000" pitchFamily="2" charset="-78"/>
              </a:rPr>
              <a:t>» فهم می شود. شخصی درای استقلال قلمداد می شود که هویت قوام یافته ای داشته  باشد و بتواند زندگی، رفتار، منش و نظریات خود را مدیریت کند. به عبارت دیگر، </a:t>
            </a:r>
            <a:r>
              <a:rPr lang="fa-IR" smtClean="0">
                <a:solidFill>
                  <a:srgbClr val="002060"/>
                </a:solidFill>
                <a:cs typeface="B Zar" panose="00000400000000000000" pitchFamily="2" charset="-78"/>
              </a:rPr>
              <a:t>فرد م</a:t>
            </a:r>
            <a:r>
              <a:rPr lang="fa-IR" smtClean="0">
                <a:solidFill>
                  <a:srgbClr val="002060"/>
                </a:solidFill>
                <a:cs typeface="B Zar" panose="00000400000000000000" pitchFamily="2" charset="-78"/>
              </a:rPr>
              <a:t>س</a:t>
            </a:r>
            <a:r>
              <a:rPr lang="fa-IR" smtClean="0">
                <a:solidFill>
                  <a:srgbClr val="002060"/>
                </a:solidFill>
                <a:cs typeface="B Zar" panose="00000400000000000000" pitchFamily="2" charset="-78"/>
              </a:rPr>
              <a:t>تقل </a:t>
            </a:r>
            <a:r>
              <a:rPr lang="fa-IR" smtClean="0">
                <a:cs typeface="B Zar" panose="00000400000000000000" pitchFamily="2" charset="-78"/>
              </a:rPr>
              <a:t>دیگر کودک نیست و به یک بزرگسال بدل شده است.</a:t>
            </a:r>
            <a:endParaRPr lang="fa-IR">
              <a:cs typeface="B Zar" panose="00000400000000000000" pitchFamily="2" charset="-78"/>
            </a:endParaRPr>
          </a:p>
        </p:txBody>
      </p:sp>
      <p:sp>
        <p:nvSpPr>
          <p:cNvPr id="4" name="Flowchart: Process 3"/>
          <p:cNvSpPr/>
          <p:nvPr/>
        </p:nvSpPr>
        <p:spPr>
          <a:xfrm>
            <a:off x="2019869" y="3835021"/>
            <a:ext cx="3998794" cy="16377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زندگی</a:t>
            </a:r>
          </a:p>
          <a:p>
            <a:pPr algn="ctr"/>
            <a:r>
              <a:rPr lang="fa-IR" sz="2000" b="1" smtClean="0">
                <a:solidFill>
                  <a:srgbClr val="FF0000"/>
                </a:solidFill>
                <a:cs typeface="B Zar" panose="00000400000000000000" pitchFamily="2" charset="-78"/>
              </a:rPr>
              <a:t>2-</a:t>
            </a:r>
            <a:r>
              <a:rPr lang="fa-IR" sz="2000" b="1" smtClean="0">
                <a:solidFill>
                  <a:srgbClr val="FF0000"/>
                </a:solidFill>
                <a:cs typeface="B Zar" panose="00000400000000000000" pitchFamily="2" charset="-78"/>
              </a:rPr>
              <a:t> رفتار</a:t>
            </a:r>
          </a:p>
          <a:p>
            <a:pPr algn="ctr"/>
            <a:r>
              <a:rPr lang="fa-IR" sz="2000" b="1" smtClean="0">
                <a:solidFill>
                  <a:srgbClr val="FF0000"/>
                </a:solidFill>
                <a:cs typeface="B Zar" panose="00000400000000000000" pitchFamily="2" charset="-78"/>
              </a:rPr>
              <a:t>3-</a:t>
            </a:r>
            <a:r>
              <a:rPr lang="fa-IR" sz="2000" b="1" smtClean="0">
                <a:solidFill>
                  <a:srgbClr val="FF0000"/>
                </a:solidFill>
                <a:cs typeface="B Zar" panose="00000400000000000000" pitchFamily="2" charset="-78"/>
              </a:rPr>
              <a:t> منش </a:t>
            </a:r>
          </a:p>
          <a:p>
            <a:pPr algn="ctr"/>
            <a:r>
              <a:rPr lang="fa-IR" sz="2000" b="1" smtClean="0">
                <a:solidFill>
                  <a:srgbClr val="FF0000"/>
                </a:solidFill>
                <a:cs typeface="B Zar" panose="00000400000000000000" pitchFamily="2" charset="-78"/>
              </a:rPr>
              <a:t>4-</a:t>
            </a:r>
            <a:r>
              <a:rPr lang="fa-IR" sz="2000" b="1" smtClean="0">
                <a:solidFill>
                  <a:srgbClr val="FF0000"/>
                </a:solidFill>
                <a:cs typeface="B Zar" panose="00000400000000000000" pitchFamily="2" charset="-78"/>
              </a:rPr>
              <a:t> نظریات</a:t>
            </a:r>
            <a:endParaRPr lang="fa-IR" sz="2000" b="1">
              <a:solidFill>
                <a:srgbClr val="FF0000"/>
              </a:solidFill>
            </a:endParaRPr>
          </a:p>
        </p:txBody>
      </p:sp>
    </p:spTree>
    <p:extLst>
      <p:ext uri="{BB962C8B-B14F-4D97-AF65-F5344CB8AC3E}">
        <p14:creationId xmlns:p14="http://schemas.microsoft.com/office/powerpoint/2010/main" val="1547447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تحصیلات </a:t>
            </a:r>
            <a:r>
              <a:rPr lang="fa-IR" b="1" smtClean="0">
                <a:solidFill>
                  <a:srgbClr val="FF0000"/>
                </a:solidFill>
                <a:cs typeface="B Zar" panose="00000400000000000000" pitchFamily="2" charset="-78"/>
              </a:rPr>
              <a:t>هم کارکردی مستقیم و هم کارکردی پنهان برای نظام اقتصادی </a:t>
            </a:r>
            <a:r>
              <a:rPr lang="fa-IR" smtClean="0">
                <a:cs typeface="B Zar" panose="00000400000000000000" pitchFamily="2" charset="-78"/>
              </a:rPr>
              <a:t>دارد. کارکرد مستقیم آن آماده سازی نیروی کار ماهر است و کارکرد غیر مستقیم آن، به خصوص در قتصادهایی که توان جذب بالایی در نیروی کار ندارند، به تاخیر انداختن ورود نیروی کار اما اگر کماکان حتی پس از اتمام دوران تحصیلات عالی، دسترسی به شغلی مناسب فراهم نباشد، آن گاه این کارکرد پنهان تحصیلات نیز با اختلال مواجه می شود با توجه به اوضاع اقتصادی  در یک دهه اخیر، سطح اشتغال در بین جوانان ایرانی نیز کاهش چشمگیری داشته است. </a:t>
            </a:r>
            <a:endParaRPr lang="fa-IR">
              <a:cs typeface="B Zar" panose="00000400000000000000" pitchFamily="2" charset="-78"/>
            </a:endParaRPr>
          </a:p>
        </p:txBody>
      </p:sp>
    </p:spTree>
    <p:extLst>
      <p:ext uri="{BB962C8B-B14F-4D97-AF65-F5344CB8AC3E}">
        <p14:creationId xmlns:p14="http://schemas.microsoft.com/office/powerpoint/2010/main" val="143548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علت تمرکز ما بر بر مردان در این پژوهش این است که به صورت سنتی «</a:t>
            </a:r>
            <a:r>
              <a:rPr lang="fa-IR" b="1" smtClean="0">
                <a:solidFill>
                  <a:srgbClr val="FF0000"/>
                </a:solidFill>
                <a:cs typeface="B Zar" panose="00000400000000000000" pitchFamily="2" charset="-78"/>
              </a:rPr>
              <a:t>نان آوری</a:t>
            </a:r>
            <a:r>
              <a:rPr lang="fa-IR" smtClean="0">
                <a:cs typeface="B Zar" panose="00000400000000000000" pitchFamily="2" charset="-78"/>
              </a:rPr>
              <a:t>» وظیفه ای مردانه پنداشته می شود، از همین رو، به تاخیر افتادن این امر، به احتمال فراوان بیش از هر گروهی بر مردان تاثیر خواهد گذاشت. بنا بر </a:t>
            </a:r>
            <a:r>
              <a:rPr lang="fa-IR" b="1" smtClean="0">
                <a:solidFill>
                  <a:srgbClr val="FF0000"/>
                </a:solidFill>
                <a:cs typeface="B Zar" panose="00000400000000000000" pitchFamily="2" charset="-78"/>
              </a:rPr>
              <a:t>تحقیق های میدانی </a:t>
            </a:r>
            <a:r>
              <a:rPr lang="fa-IR" smtClean="0">
                <a:cs typeface="B Zar" panose="00000400000000000000" pitchFamily="2" charset="-78"/>
              </a:rPr>
              <a:t>در ایران، با بالا رفتن سن مردان جوان، ازآن ها انتظار می رود و این انتظار نه فقط از سمت دیگران، بلکه از سوی خود جوانان نیز مشاهده می شود که شغلی پیدا کرده است و به ازدواج و تشکیل خانواده بپردازند</a:t>
            </a:r>
            <a:endParaRPr lang="fa-IR">
              <a:cs typeface="B Zar" panose="00000400000000000000" pitchFamily="2" charset="-78"/>
            </a:endParaRPr>
          </a:p>
        </p:txBody>
      </p:sp>
    </p:spTree>
    <p:extLst>
      <p:ext uri="{BB962C8B-B14F-4D97-AF65-F5344CB8AC3E}">
        <p14:creationId xmlns:p14="http://schemas.microsoft.com/office/powerpoint/2010/main" val="248686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فن مانن </a:t>
            </a:r>
            <a:r>
              <a:rPr lang="fa-IR" smtClean="0">
                <a:cs typeface="B Zar" panose="00000400000000000000" pitchFamily="2" charset="-78"/>
              </a:rPr>
              <a:t>بیش از هر چیز توضیح می دهد که در پژوهش های پدیدارشناسانه، مرحله استخراج داده ها به هیچ وجه مرحله ای جدا از تحیق نیست  و پژوهشگر باید بیاموزد که معناهای عمیق تر پدیده مورد مطالعه را در هنگام پژوهش کسب کند. همچنین داده ها و موادی که باید در نهایت به دست بیایند از گستره ی متفاوتی کسب می شود، از جمله تجربه شخصی محقق، لغت شناسی و ریشه یابی اصطلاحات مورد استفاده مصاحبه شوندگان، اصطلاحات و تکه کلام ها، تجربیات دیگر افراد، بیوگرافی ها، توصیفات تجربی در منابع ادبی و هنری  غیره. </a:t>
            </a:r>
            <a:endParaRPr lang="fa-IR">
              <a:cs typeface="B Zar" panose="00000400000000000000" pitchFamily="2" charset="-78"/>
            </a:endParaRPr>
          </a:p>
        </p:txBody>
      </p:sp>
      <p:sp>
        <p:nvSpPr>
          <p:cNvPr id="4" name="Flowchart: Process 3"/>
          <p:cNvSpPr/>
          <p:nvPr/>
        </p:nvSpPr>
        <p:spPr>
          <a:xfrm>
            <a:off x="1828800" y="4515729"/>
            <a:ext cx="3685735"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smtClean="0">
                <a:solidFill>
                  <a:srgbClr val="FF0000"/>
                </a:solidFill>
                <a:cs typeface="B Zar" panose="00000400000000000000" pitchFamily="2" charset="-78"/>
              </a:rPr>
              <a:t>1- تجربه شخصی محقق</a:t>
            </a:r>
          </a:p>
          <a:p>
            <a:pPr algn="ctr"/>
            <a:r>
              <a:rPr lang="fa-IR" sz="2400" smtClean="0">
                <a:solidFill>
                  <a:srgbClr val="FF0000"/>
                </a:solidFill>
                <a:cs typeface="B Zar" panose="00000400000000000000" pitchFamily="2" charset="-78"/>
              </a:rPr>
              <a:t>2-</a:t>
            </a:r>
            <a:r>
              <a:rPr lang="fa-IR" sz="2400" smtClean="0">
                <a:solidFill>
                  <a:srgbClr val="FF0000"/>
                </a:solidFill>
                <a:cs typeface="B Zar" panose="00000400000000000000" pitchFamily="2" charset="-78"/>
              </a:rPr>
              <a:t> لغت شناسی و  ریشه یابی اصطلاحات</a:t>
            </a:r>
            <a:endParaRPr lang="fa-IR" sz="2400">
              <a:solidFill>
                <a:srgbClr val="FF0000"/>
              </a:solidFill>
            </a:endParaRPr>
          </a:p>
        </p:txBody>
      </p:sp>
    </p:spTree>
    <p:extLst>
      <p:ext uri="{BB962C8B-B14F-4D97-AF65-F5344CB8AC3E}">
        <p14:creationId xmlns:p14="http://schemas.microsoft.com/office/powerpoint/2010/main" val="274551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پژوهش های کیفی از شیوه هیا نمونه گیری غیر احتمالی و هدفمند استفاده می شود. پژوهشگر  با توجه به نیات و سوالات تحقیقش به سراغ نمونه می رود. در ادبایت پژوهش های کیفی روش های نمونه گیری فراوانی ساخته شده است که برخی از آن ها به کار ما نزدیکترند اما از میان آن ها ما روش نمونه گیری و «با حداکثر تنوع» را انتخاب کرده ایم. </a:t>
            </a:r>
            <a:endParaRPr lang="fa-IR">
              <a:cs typeface="B Zar" panose="00000400000000000000" pitchFamily="2" charset="-78"/>
            </a:endParaRPr>
          </a:p>
        </p:txBody>
      </p:sp>
    </p:spTree>
    <p:extLst>
      <p:ext uri="{BB962C8B-B14F-4D97-AF65-F5344CB8AC3E}">
        <p14:creationId xmlns:p14="http://schemas.microsoft.com/office/powerpoint/2010/main" val="4255018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1282</Words>
  <Application>Microsoft Office PowerPoint</Application>
  <PresentationFormat>Widescreen</PresentationFormat>
  <Paragraphs>29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 Zar</vt:lpstr>
      <vt:lpstr>Calibri</vt:lpstr>
      <vt:lpstr>Calibri Light</vt:lpstr>
      <vt:lpstr>Times New Roman</vt:lpstr>
      <vt:lpstr>Office Theme</vt:lpstr>
      <vt:lpstr>نکات مقاله:تجربه زیسته «تعلیق استقلال اقتصادی و استراتژی های مواجهه با آن</vt:lpstr>
      <vt:lpstr>چکیده </vt:lpstr>
      <vt:lpstr>چکیده</vt:lpstr>
      <vt:lpstr>واژگان کلیدی: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تجربه زیسته «تعلیق استقلال اقتصادی و استراتژی های مواجهه با آن</dc:title>
  <dc:creator>MaZz!i</dc:creator>
  <cp:lastModifiedBy>MaZz!i</cp:lastModifiedBy>
  <cp:revision>11</cp:revision>
  <dcterms:created xsi:type="dcterms:W3CDTF">2024-01-05T20:37:44Z</dcterms:created>
  <dcterms:modified xsi:type="dcterms:W3CDTF">2024-01-05T21:21:14Z</dcterms:modified>
</cp:coreProperties>
</file>