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07" r:id="rId4"/>
    <p:sldId id="258" r:id="rId5"/>
    <p:sldId id="259" r:id="rId6"/>
    <p:sldId id="260" r:id="rId7"/>
    <p:sldId id="308" r:id="rId8"/>
    <p:sldId id="261" r:id="rId9"/>
    <p:sldId id="310" r:id="rId10"/>
    <p:sldId id="309" r:id="rId11"/>
    <p:sldId id="311" r:id="rId12"/>
    <p:sldId id="262" r:id="rId13"/>
    <p:sldId id="312" r:id="rId14"/>
    <p:sldId id="263" r:id="rId15"/>
    <p:sldId id="264" r:id="rId16"/>
    <p:sldId id="315" r:id="rId17"/>
    <p:sldId id="313" r:id="rId18"/>
    <p:sldId id="314" r:id="rId19"/>
    <p:sldId id="265" r:id="rId20"/>
    <p:sldId id="316" r:id="rId21"/>
    <p:sldId id="266" r:id="rId22"/>
    <p:sldId id="317" r:id="rId23"/>
    <p:sldId id="267" r:id="rId24"/>
    <p:sldId id="377" r:id="rId25"/>
    <p:sldId id="318" r:id="rId26"/>
    <p:sldId id="268" r:id="rId27"/>
    <p:sldId id="269" r:id="rId28"/>
    <p:sldId id="270" r:id="rId29"/>
    <p:sldId id="271" r:id="rId30"/>
    <p:sldId id="272" r:id="rId31"/>
    <p:sldId id="319" r:id="rId32"/>
    <p:sldId id="273" r:id="rId33"/>
    <p:sldId id="274" r:id="rId34"/>
    <p:sldId id="275" r:id="rId35"/>
    <p:sldId id="276" r:id="rId36"/>
    <p:sldId id="277" r:id="rId37"/>
    <p:sldId id="278" r:id="rId38"/>
    <p:sldId id="320" r:id="rId39"/>
    <p:sldId id="279" r:id="rId40"/>
    <p:sldId id="321" r:id="rId41"/>
    <p:sldId id="280" r:id="rId42"/>
    <p:sldId id="281" r:id="rId43"/>
    <p:sldId id="282" r:id="rId44"/>
    <p:sldId id="378" r:id="rId45"/>
    <p:sldId id="322" r:id="rId46"/>
    <p:sldId id="283" r:id="rId47"/>
    <p:sldId id="323" r:id="rId48"/>
    <p:sldId id="284" r:id="rId49"/>
    <p:sldId id="379" r:id="rId50"/>
    <p:sldId id="285" r:id="rId51"/>
    <p:sldId id="286" r:id="rId52"/>
    <p:sldId id="287" r:id="rId53"/>
    <p:sldId id="288" r:id="rId54"/>
    <p:sldId id="289" r:id="rId55"/>
    <p:sldId id="324" r:id="rId56"/>
    <p:sldId id="290" r:id="rId57"/>
    <p:sldId id="325" r:id="rId58"/>
    <p:sldId id="291" r:id="rId59"/>
    <p:sldId id="292" r:id="rId60"/>
    <p:sldId id="380" r:id="rId61"/>
    <p:sldId id="293" r:id="rId62"/>
    <p:sldId id="381" r:id="rId63"/>
    <p:sldId id="326" r:id="rId64"/>
    <p:sldId id="294" r:id="rId65"/>
    <p:sldId id="295" r:id="rId66"/>
    <p:sldId id="296" r:id="rId67"/>
    <p:sldId id="297" r:id="rId68"/>
    <p:sldId id="298" r:id="rId69"/>
    <p:sldId id="299" r:id="rId70"/>
    <p:sldId id="327" r:id="rId71"/>
    <p:sldId id="300" r:id="rId72"/>
    <p:sldId id="303" r:id="rId73"/>
    <p:sldId id="301" r:id="rId74"/>
    <p:sldId id="302" r:id="rId75"/>
    <p:sldId id="304" r:id="rId76"/>
    <p:sldId id="305" r:id="rId77"/>
    <p:sldId id="306"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68" r:id="rId97"/>
    <p:sldId id="346" r:id="rId98"/>
    <p:sldId id="347" r:id="rId99"/>
    <p:sldId id="348" r:id="rId100"/>
    <p:sldId id="349" r:id="rId101"/>
    <p:sldId id="350" r:id="rId102"/>
    <p:sldId id="351" r:id="rId103"/>
    <p:sldId id="352" r:id="rId104"/>
    <p:sldId id="369" r:id="rId105"/>
    <p:sldId id="353" r:id="rId106"/>
    <p:sldId id="370" r:id="rId107"/>
    <p:sldId id="354" r:id="rId108"/>
    <p:sldId id="355" r:id="rId109"/>
    <p:sldId id="356" r:id="rId110"/>
    <p:sldId id="357" r:id="rId111"/>
    <p:sldId id="371" r:id="rId112"/>
    <p:sldId id="375" r:id="rId113"/>
    <p:sldId id="358" r:id="rId114"/>
    <p:sldId id="365" r:id="rId115"/>
    <p:sldId id="373" r:id="rId116"/>
    <p:sldId id="366" r:id="rId117"/>
    <p:sldId id="374" r:id="rId118"/>
    <p:sldId id="367" r:id="rId119"/>
    <p:sldId id="376" r:id="rId120"/>
    <p:sldId id="359" r:id="rId121"/>
    <p:sldId id="360" r:id="rId122"/>
    <p:sldId id="361" r:id="rId123"/>
    <p:sldId id="362" r:id="rId124"/>
    <p:sldId id="363" r:id="rId125"/>
    <p:sldId id="364" r:id="rId126"/>
  </p:sldIdLst>
  <p:sldSz cx="12192000" cy="6858000"/>
  <p:notesSz cx="6646863" cy="97774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906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1BDB546-6E23-4354-8A9B-91313A610E06}" type="datetimeFigureOut">
              <a:rPr lang="fa-IR" smtClean="0"/>
              <a:t>17/07/1445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857CA3-7B03-4505-9C55-FF7BE3825CCE}" type="slidenum">
              <a:rPr lang="fa-IR" smtClean="0"/>
              <a:t>‹#›</a:t>
            </a:fld>
            <a:endParaRPr lang="fa-IR"/>
          </a:p>
        </p:txBody>
      </p:sp>
    </p:spTree>
    <p:extLst>
      <p:ext uri="{BB962C8B-B14F-4D97-AF65-F5344CB8AC3E}">
        <p14:creationId xmlns:p14="http://schemas.microsoft.com/office/powerpoint/2010/main" val="292947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1BDB546-6E23-4354-8A9B-91313A610E06}" type="datetimeFigureOut">
              <a:rPr lang="fa-IR" smtClean="0"/>
              <a:t>17/07/1445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857CA3-7B03-4505-9C55-FF7BE3825CCE}" type="slidenum">
              <a:rPr lang="fa-IR" smtClean="0"/>
              <a:t>‹#›</a:t>
            </a:fld>
            <a:endParaRPr lang="fa-IR"/>
          </a:p>
        </p:txBody>
      </p:sp>
    </p:spTree>
    <p:extLst>
      <p:ext uri="{BB962C8B-B14F-4D97-AF65-F5344CB8AC3E}">
        <p14:creationId xmlns:p14="http://schemas.microsoft.com/office/powerpoint/2010/main" val="252814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1BDB546-6E23-4354-8A9B-91313A610E06}" type="datetimeFigureOut">
              <a:rPr lang="fa-IR" smtClean="0"/>
              <a:t>17/07/1445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857CA3-7B03-4505-9C55-FF7BE3825CCE}" type="slidenum">
              <a:rPr lang="fa-IR" smtClean="0"/>
              <a:t>‹#›</a:t>
            </a:fld>
            <a:endParaRPr lang="fa-IR"/>
          </a:p>
        </p:txBody>
      </p:sp>
    </p:spTree>
    <p:extLst>
      <p:ext uri="{BB962C8B-B14F-4D97-AF65-F5344CB8AC3E}">
        <p14:creationId xmlns:p14="http://schemas.microsoft.com/office/powerpoint/2010/main" val="161455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1BDB546-6E23-4354-8A9B-91313A610E06}" type="datetimeFigureOut">
              <a:rPr lang="fa-IR" smtClean="0"/>
              <a:t>17/07/1445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857CA3-7B03-4505-9C55-FF7BE3825CCE}" type="slidenum">
              <a:rPr lang="fa-IR" smtClean="0"/>
              <a:t>‹#›</a:t>
            </a:fld>
            <a:endParaRPr lang="fa-IR"/>
          </a:p>
        </p:txBody>
      </p:sp>
    </p:spTree>
    <p:extLst>
      <p:ext uri="{BB962C8B-B14F-4D97-AF65-F5344CB8AC3E}">
        <p14:creationId xmlns:p14="http://schemas.microsoft.com/office/powerpoint/2010/main" val="266105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DB546-6E23-4354-8A9B-91313A610E06}" type="datetimeFigureOut">
              <a:rPr lang="fa-IR" smtClean="0"/>
              <a:t>17/07/1445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857CA3-7B03-4505-9C55-FF7BE3825CCE}" type="slidenum">
              <a:rPr lang="fa-IR" smtClean="0"/>
              <a:t>‹#›</a:t>
            </a:fld>
            <a:endParaRPr lang="fa-IR"/>
          </a:p>
        </p:txBody>
      </p:sp>
    </p:spTree>
    <p:extLst>
      <p:ext uri="{BB962C8B-B14F-4D97-AF65-F5344CB8AC3E}">
        <p14:creationId xmlns:p14="http://schemas.microsoft.com/office/powerpoint/2010/main" val="383349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1BDB546-6E23-4354-8A9B-91313A610E06}" type="datetimeFigureOut">
              <a:rPr lang="fa-IR" smtClean="0"/>
              <a:t>17/07/1445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857CA3-7B03-4505-9C55-FF7BE3825CCE}" type="slidenum">
              <a:rPr lang="fa-IR" smtClean="0"/>
              <a:t>‹#›</a:t>
            </a:fld>
            <a:endParaRPr lang="fa-IR"/>
          </a:p>
        </p:txBody>
      </p:sp>
    </p:spTree>
    <p:extLst>
      <p:ext uri="{BB962C8B-B14F-4D97-AF65-F5344CB8AC3E}">
        <p14:creationId xmlns:p14="http://schemas.microsoft.com/office/powerpoint/2010/main" val="42814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1BDB546-6E23-4354-8A9B-91313A610E06}" type="datetimeFigureOut">
              <a:rPr lang="fa-IR" smtClean="0"/>
              <a:t>17/07/1445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7857CA3-7B03-4505-9C55-FF7BE3825CCE}" type="slidenum">
              <a:rPr lang="fa-IR" smtClean="0"/>
              <a:t>‹#›</a:t>
            </a:fld>
            <a:endParaRPr lang="fa-IR"/>
          </a:p>
        </p:txBody>
      </p:sp>
    </p:spTree>
    <p:extLst>
      <p:ext uri="{BB962C8B-B14F-4D97-AF65-F5344CB8AC3E}">
        <p14:creationId xmlns:p14="http://schemas.microsoft.com/office/powerpoint/2010/main" val="201100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1BDB546-6E23-4354-8A9B-91313A610E06}" type="datetimeFigureOut">
              <a:rPr lang="fa-IR" smtClean="0"/>
              <a:t>17/07/1445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7857CA3-7B03-4505-9C55-FF7BE3825CCE}" type="slidenum">
              <a:rPr lang="fa-IR" smtClean="0"/>
              <a:t>‹#›</a:t>
            </a:fld>
            <a:endParaRPr lang="fa-IR"/>
          </a:p>
        </p:txBody>
      </p:sp>
    </p:spTree>
    <p:extLst>
      <p:ext uri="{BB962C8B-B14F-4D97-AF65-F5344CB8AC3E}">
        <p14:creationId xmlns:p14="http://schemas.microsoft.com/office/powerpoint/2010/main" val="401285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DB546-6E23-4354-8A9B-91313A610E06}" type="datetimeFigureOut">
              <a:rPr lang="fa-IR" smtClean="0"/>
              <a:t>17/07/1445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7857CA3-7B03-4505-9C55-FF7BE3825CCE}" type="slidenum">
              <a:rPr lang="fa-IR" smtClean="0"/>
              <a:t>‹#›</a:t>
            </a:fld>
            <a:endParaRPr lang="fa-IR"/>
          </a:p>
        </p:txBody>
      </p:sp>
    </p:spTree>
    <p:extLst>
      <p:ext uri="{BB962C8B-B14F-4D97-AF65-F5344CB8AC3E}">
        <p14:creationId xmlns:p14="http://schemas.microsoft.com/office/powerpoint/2010/main" val="424684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DB546-6E23-4354-8A9B-91313A610E06}" type="datetimeFigureOut">
              <a:rPr lang="fa-IR" smtClean="0"/>
              <a:t>17/07/1445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857CA3-7B03-4505-9C55-FF7BE3825CCE}" type="slidenum">
              <a:rPr lang="fa-IR" smtClean="0"/>
              <a:t>‹#›</a:t>
            </a:fld>
            <a:endParaRPr lang="fa-IR"/>
          </a:p>
        </p:txBody>
      </p:sp>
    </p:spTree>
    <p:extLst>
      <p:ext uri="{BB962C8B-B14F-4D97-AF65-F5344CB8AC3E}">
        <p14:creationId xmlns:p14="http://schemas.microsoft.com/office/powerpoint/2010/main" val="60211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DB546-6E23-4354-8A9B-91313A610E06}" type="datetimeFigureOut">
              <a:rPr lang="fa-IR" smtClean="0"/>
              <a:t>17/07/1445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857CA3-7B03-4505-9C55-FF7BE3825CCE}" type="slidenum">
              <a:rPr lang="fa-IR" smtClean="0"/>
              <a:t>‹#›</a:t>
            </a:fld>
            <a:endParaRPr lang="fa-IR"/>
          </a:p>
        </p:txBody>
      </p:sp>
    </p:spTree>
    <p:extLst>
      <p:ext uri="{BB962C8B-B14F-4D97-AF65-F5344CB8AC3E}">
        <p14:creationId xmlns:p14="http://schemas.microsoft.com/office/powerpoint/2010/main" val="413571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1BDB546-6E23-4354-8A9B-91313A610E06}" type="datetimeFigureOut">
              <a:rPr lang="fa-IR" smtClean="0"/>
              <a:t>17/07/1445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7857CA3-7B03-4505-9C55-FF7BE3825CCE}" type="slidenum">
              <a:rPr lang="fa-IR" smtClean="0"/>
              <a:t>‹#›</a:t>
            </a:fld>
            <a:endParaRPr lang="fa-IR"/>
          </a:p>
        </p:txBody>
      </p:sp>
    </p:spTree>
    <p:extLst>
      <p:ext uri="{BB962C8B-B14F-4D97-AF65-F5344CB8AC3E}">
        <p14:creationId xmlns:p14="http://schemas.microsoft.com/office/powerpoint/2010/main" val="255928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jobira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cs typeface="B Zar" panose="00000400000000000000" pitchFamily="2" charset="-78"/>
              </a:rPr>
              <a:t>رابطه سرمایه اجتماعی با هویت اجتماعی دانشجویان«مطالعه موردی یازده دانشگاه دانشگاه دولتی شهر تهران- مهر 1382</a:t>
            </a:r>
            <a:endParaRPr lang="fa-IR">
              <a:cs typeface="B Zar" panose="00000400000000000000" pitchFamily="2" charset="-78"/>
            </a:endParaRPr>
          </a:p>
        </p:txBody>
      </p:sp>
      <p:sp>
        <p:nvSpPr>
          <p:cNvPr id="3" name="Subtitle 2"/>
          <p:cNvSpPr>
            <a:spLocks noGrp="1"/>
          </p:cNvSpPr>
          <p:nvPr>
            <p:ph type="subTitle" idx="1"/>
          </p:nvPr>
        </p:nvSpPr>
        <p:spPr/>
        <p:txBody>
          <a:bodyPr>
            <a:normAutofit fontScale="92500" lnSpcReduction="10000"/>
          </a:bodyPr>
          <a:lstStyle/>
          <a:p>
            <a:r>
              <a:rPr lang="fa-IR" smtClean="0">
                <a:cs typeface="B Zar" panose="00000400000000000000" pitchFamily="2" charset="-78"/>
              </a:rPr>
              <a:t>نویسندگان: فریدون وحیدا، صمد کلانتری،ابوالقاسم فاتحی</a:t>
            </a:r>
          </a:p>
          <a:p>
            <a:r>
              <a:rPr lang="fa-IR" smtClean="0">
                <a:cs typeface="B Zar" panose="00000400000000000000" pitchFamily="2" charset="-78"/>
              </a:rPr>
              <a:t>مجله پژوهشی دانشگاه اصفهان (علوم انسانی)</a:t>
            </a:r>
          </a:p>
          <a:p>
            <a:r>
              <a:rPr lang="fa-IR" smtClean="0">
                <a:cs typeface="B Zar" panose="00000400000000000000" pitchFamily="2" charset="-78"/>
              </a:rPr>
              <a:t>جلد هفدهم شماره 2 سال 1383</a:t>
            </a:r>
          </a:p>
          <a:p>
            <a:r>
              <a:rPr lang="fa-IR" smtClean="0">
                <a:cs typeface="B Zar" panose="00000400000000000000" pitchFamily="2" charset="-78"/>
              </a:rPr>
              <a:t>صص 92-52</a:t>
            </a:r>
            <a:endParaRPr lang="fa-IR">
              <a:cs typeface="B Zar" panose="00000400000000000000" pitchFamily="2" charset="-78"/>
            </a:endParaRPr>
          </a:p>
        </p:txBody>
      </p:sp>
    </p:spTree>
    <p:extLst>
      <p:ext uri="{BB962C8B-B14F-4D97-AF65-F5344CB8AC3E}">
        <p14:creationId xmlns:p14="http://schemas.microsoft.com/office/powerpoint/2010/main" val="221883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solidFill>
                  <a:srgbClr val="FF0000"/>
                </a:solidFill>
                <a:cs typeface="B Zar" panose="00000400000000000000" pitchFamily="2" charset="-78"/>
              </a:rPr>
              <a:t>سوالات فرعی</a:t>
            </a:r>
            <a:r>
              <a:rPr lang="fa-IR">
                <a:solidFill>
                  <a:srgbClr val="FF0000"/>
                </a:solidFill>
                <a:cs typeface="B Zar" panose="00000400000000000000" pitchFamily="2" charset="-78"/>
              </a:rPr>
              <a:t> </a:t>
            </a: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1- </a:t>
            </a:r>
            <a:r>
              <a:rPr lang="fa-IR">
                <a:cs typeface="B Zar" panose="00000400000000000000" pitchFamily="2" charset="-78"/>
              </a:rPr>
              <a:t>چه  نوع همبستگی بین بعد ارتباط سرمایه اجتماعی دانشجویان با نحوه تعریف و برداشت آنان از جنبه های اجتماعی هویتی خویش از نظر شدت و جهت وجود دارد؟ </a:t>
            </a:r>
          </a:p>
          <a:p>
            <a:pPr algn="just"/>
            <a:r>
              <a:rPr lang="fa-IR">
                <a:cs typeface="B Zar" panose="00000400000000000000" pitchFamily="2" charset="-78"/>
              </a:rPr>
              <a:t>2- چه نوع همبستگی بین بعد ساختاری سرمایه اجتماعی دانشجویان یا نحوه تعریف و برداشت آنان از جنبه های اجتماعی هویتی خویش از نظر شدت و جهت وجود دارد؟ </a:t>
            </a:r>
          </a:p>
          <a:p>
            <a:pPr algn="just"/>
            <a:r>
              <a:rPr lang="fa-IR">
                <a:cs typeface="B Zar" panose="00000400000000000000" pitchFamily="2" charset="-78"/>
              </a:rPr>
              <a:t>3- آیا تفاوت معناداری بین دختران و پسران دانشجو با میزان برخورداری آنان از سرمایه اجتماعی وجود دارد؟ </a:t>
            </a:r>
          </a:p>
          <a:p>
            <a:pPr algn="just"/>
            <a:endParaRPr lang="fa-IR">
              <a:cs typeface="B Zar" panose="00000400000000000000" pitchFamily="2" charset="-78"/>
            </a:endParaRPr>
          </a:p>
        </p:txBody>
      </p:sp>
      <p:sp>
        <p:nvSpPr>
          <p:cNvPr id="4" name="Flowchart: Off-page Connector 3"/>
          <p:cNvSpPr/>
          <p:nvPr/>
        </p:nvSpPr>
        <p:spPr>
          <a:xfrm>
            <a:off x="1575582" y="4304714"/>
            <a:ext cx="2307101" cy="1420837"/>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نحوه تعریف و برداشت</a:t>
            </a:r>
            <a:endParaRPr lang="fa-IR" sz="2000" b="1">
              <a:solidFill>
                <a:srgbClr val="FF0000"/>
              </a:solidFill>
            </a:endParaRPr>
          </a:p>
        </p:txBody>
      </p:sp>
    </p:spTree>
    <p:extLst>
      <p:ext uri="{BB962C8B-B14F-4D97-AF65-F5344CB8AC3E}">
        <p14:creationId xmlns:p14="http://schemas.microsoft.com/office/powerpoint/2010/main" val="30230478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هیدی چانگ (1997) برای سیاست های عمومی دولت دو تولید سرمایه اجتماعی نقش موثری قایل است. منظور وی از سیاست های عمومی یکی تشخیص درست ان دسته از ارزشهای اجتماعی است که می تواند بیشترین پیوند  را در میان افراد جامعه ایجاد کند و دیگری استفاده از مدیرانی است که در شناخت درست شبکه های اجتماعی اشتباه نمی کنند (به ویژه مدیران نهاد های اجتماعی کننده) مدیرانی که از پیش زمینه های گروه ها و سلایق مختلف جامعه به وبی اگاهند و در </a:t>
            </a:r>
            <a:r>
              <a:rPr lang="fa-IR" b="1">
                <a:solidFill>
                  <a:srgbClr val="FF0000"/>
                </a:solidFill>
                <a:cs typeface="B Zar" panose="00000400000000000000" pitchFamily="2" charset="-78"/>
              </a:rPr>
              <a:t>به کارگیری </a:t>
            </a:r>
            <a:r>
              <a:rPr lang="fa-IR" b="1">
                <a:solidFill>
                  <a:srgbClr val="FF0000"/>
                </a:solidFill>
                <a:cs typeface="B Zar" panose="00000400000000000000" pitchFamily="2" charset="-78"/>
              </a:rPr>
              <a:t>خرده </a:t>
            </a:r>
            <a:r>
              <a:rPr lang="fa-IR" b="1" smtClean="0">
                <a:solidFill>
                  <a:srgbClr val="FF0000"/>
                </a:solidFill>
                <a:cs typeface="B Zar" panose="00000400000000000000" pitchFamily="2" charset="-78"/>
              </a:rPr>
              <a:t>فرهنگ های </a:t>
            </a:r>
            <a:r>
              <a:rPr lang="fa-IR" b="1">
                <a:solidFill>
                  <a:srgbClr val="FF0000"/>
                </a:solidFill>
                <a:cs typeface="B Zar" panose="00000400000000000000" pitchFamily="2" charset="-78"/>
              </a:rPr>
              <a:t>متفاوت </a:t>
            </a:r>
            <a:r>
              <a:rPr lang="fa-IR">
                <a:cs typeface="B Zar" panose="00000400000000000000" pitchFamily="2" charset="-78"/>
              </a:rPr>
              <a:t>در جهت فرهنگ عمومی و ملی مهارت  دارند. کی لای (1997) معتقد است دولت از طریق افزایش ملزومات جامعه مدنی تشویق اخلاق شهروندی، بستر سازی برای ایجاد فضای اعتماد اجتماعی و کمک به  نهاد های اجتماعی کننده می تواند مسیر تولید سرمایه اجتماعی را آسان و بی مانع سازد. </a:t>
            </a:r>
          </a:p>
          <a:p>
            <a:pPr algn="just"/>
            <a:endParaRPr lang="fa-IR">
              <a:cs typeface="B Zar" panose="00000400000000000000" pitchFamily="2" charset="-78"/>
            </a:endParaRPr>
          </a:p>
        </p:txBody>
      </p:sp>
    </p:spTree>
    <p:extLst>
      <p:ext uri="{BB962C8B-B14F-4D97-AF65-F5344CB8AC3E}">
        <p14:creationId xmlns:p14="http://schemas.microsoft.com/office/powerpoint/2010/main" val="20635991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کروو (2000) </a:t>
            </a:r>
            <a:r>
              <a:rPr lang="fa-IR" b="1" smtClean="0">
                <a:solidFill>
                  <a:srgbClr val="FF0000"/>
                </a:solidFill>
                <a:cs typeface="B Zar" panose="00000400000000000000" pitchFamily="2" charset="-78"/>
              </a:rPr>
              <a:t>نقش دولت را تولید و افزایش سرمایه اجتماعی </a:t>
            </a:r>
            <a:r>
              <a:rPr lang="fa-IR" smtClean="0">
                <a:cs typeface="B Zar" panose="00000400000000000000" pitchFamily="2" charset="-78"/>
              </a:rPr>
              <a:t>را</a:t>
            </a:r>
            <a:r>
              <a:rPr lang="fa-IR" b="1" smtClean="0">
                <a:solidFill>
                  <a:srgbClr val="FF0000"/>
                </a:solidFill>
                <a:cs typeface="B Zar" panose="00000400000000000000" pitchFamily="2" charset="-78"/>
              </a:rPr>
              <a:t> </a:t>
            </a:r>
            <a:r>
              <a:rPr lang="fa-IR" smtClean="0">
                <a:cs typeface="B Zar" panose="00000400000000000000" pitchFamily="2" charset="-78"/>
              </a:rPr>
              <a:t>استفاده از مدیرانی می داند که از توانایی اعتماد سازی بالایی برخوردار باشند. وی اعتماد سازی را برای مدیران جامعه، نوعی فرصت سازی و افزایش ظرفیت های اجتماعی برای افزایش سرمایه اجتماعی و اعتماد سوزی را نوی فرصت سوزی و کاهش ظرفیت های اجتماعی برای فرسایش سرمایه اجتماعی می داند. وی معتقد است عرضه و ارایه کنش های مانند همکاری، تعاون، مشارکت، وفاق و ... از سوی کنش گران اجتماعی (مردم)، بستگی به میزان تقاضاهای دارد که از سوی مدیران اجتماعی جامعه از طریق فرصت سازی و افزایش ظرفتی های جامعه ایجاد می شود. استون (1995) معتقد است دولت از طریق ازایش انسجام فرهنگ عمومی و تقویت سیاست های حمایت از گروه های کم درآمد می تواند در تولید سرمایه اجتماعی نقش موثری داشته باشد. </a:t>
            </a:r>
            <a:endParaRPr lang="fa-IR">
              <a:cs typeface="B Zar" panose="00000400000000000000" pitchFamily="2" charset="-78"/>
            </a:endParaRPr>
          </a:p>
        </p:txBody>
      </p:sp>
    </p:spTree>
    <p:extLst>
      <p:ext uri="{BB962C8B-B14F-4D97-AF65-F5344CB8AC3E}">
        <p14:creationId xmlns:p14="http://schemas.microsoft.com/office/powerpoint/2010/main" val="38199932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5- وجود همبستگی مثبت و معنادار میان میزان برخورداری دانشجویان از سرمایه اجتماعی با هویت اجتماعی انان نشان می دهد اولا سرمایه اجتماعی دانشجویان در نحوه تعریف و برداشت انان از هویت اجتماعی خود نقش موثری دارد و به نحوه بروز آن در اشکال مختلف مانند هویت خانوادگی، ملی و مذهبی کمک می کند. ثانیا سرمایه اجتماعی نقشی موثر  و تسهیل کننده ای در ایجاد و بروز هویت اجتماعی دارد. پوتنام (1998) و اکسلی و همکاران (1990) رابطه میان سرمایه اجتماعی و هویت اجتماعی را مورد تایید قرار داده اند. پوتنام، سرمایه اجتماعی را اساس </a:t>
            </a:r>
            <a:r>
              <a:rPr lang="fa-IR" b="1" smtClean="0">
                <a:solidFill>
                  <a:srgbClr val="FF0000"/>
                </a:solidFill>
                <a:cs typeface="B Zar" panose="00000400000000000000" pitchFamily="2" charset="-78"/>
              </a:rPr>
              <a:t>هویت، شناسایی و اعتبار جامعه</a:t>
            </a:r>
            <a:r>
              <a:rPr lang="fa-IR" smtClean="0">
                <a:cs typeface="B Zar" panose="00000400000000000000" pitchFamily="2" charset="-78"/>
              </a:rPr>
              <a:t> می داند و اکسلی به تعامل دو سویه این دو مفهوم اشاره یم کند و از نهاد های تعلیم و تربیت به ویژه مدارس به عنوان نهاد های تولید سرمایه اجتماعی و هویت اجتماعی یاد می کند. </a:t>
            </a:r>
            <a:endParaRPr lang="fa-IR">
              <a:cs typeface="B Zar" panose="00000400000000000000" pitchFamily="2" charset="-78"/>
            </a:endParaRPr>
          </a:p>
        </p:txBody>
      </p:sp>
      <p:sp>
        <p:nvSpPr>
          <p:cNvPr id="4" name="Flowchart: Process 3"/>
          <p:cNvSpPr/>
          <p:nvPr/>
        </p:nvSpPr>
        <p:spPr>
          <a:xfrm>
            <a:off x="1800665" y="5190978"/>
            <a:ext cx="2926080" cy="87219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هویت خانوادگی، ملی و مذهبی</a:t>
            </a:r>
            <a:endParaRPr lang="fa-IR" b="1">
              <a:solidFill>
                <a:srgbClr val="FF0000"/>
              </a:solidFill>
            </a:endParaRPr>
          </a:p>
        </p:txBody>
      </p:sp>
    </p:spTree>
    <p:extLst>
      <p:ext uri="{BB962C8B-B14F-4D97-AF65-F5344CB8AC3E}">
        <p14:creationId xmlns:p14="http://schemas.microsoft.com/office/powerpoint/2010/main" val="41969027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روابط بین دو بعد سرمایه اجتماعی با استفاده روش تحلیل رگسیون بررسی شد. با توجه به مقدار اصلاح شده </a:t>
            </a:r>
            <a:r>
              <a:rPr lang="en-US" smtClean="0">
                <a:cs typeface="B Zar" panose="00000400000000000000" pitchFamily="2" charset="-78"/>
              </a:rPr>
              <a:t>R2</a:t>
            </a:r>
            <a:r>
              <a:rPr lang="fa-IR" smtClean="0">
                <a:cs typeface="B Zar" panose="00000400000000000000" pitchFamily="2" charset="-78"/>
              </a:rPr>
              <a:t> می توان نتیجه گرفت که 88 درصد تغییرات در شکل گیری سرمایه اجتماعی دانشجویان می تواند توسط این دو بعد تبیین شود. </a:t>
            </a:r>
          </a:p>
        </p:txBody>
      </p:sp>
    </p:spTree>
    <p:extLst>
      <p:ext uri="{BB962C8B-B14F-4D97-AF65-F5344CB8AC3E}">
        <p14:creationId xmlns:p14="http://schemas.microsoft.com/office/powerpoint/2010/main" val="1512128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مقدار ضریب تاثیر بعد ارتباطی  بتا= 93 درصد  و بعد ساختاری بتا= 37 درصد است. مقدار ضریب تاثیر بعد ارتباطی نشان می دهد این بعد (که می توان  آن را بخش سخت افزاری سرمایه اجتماعی دانست) در تولید سرمایه اجتماعی نقش موثرتری دارد. بنابراین دو شاخص اعتماد اجتماعی و تعهد اجتماعی (شاخص های بعد ارتباطی) نسبت به تعاملات و تعلقات اجتماعی (شاخص های بعد ساختاری) در ایجاد هویت اجتماعی نقش موثرتری دارند. یافته های نظری پژوهش و به ویژه عقاید پوتنام مبنی بر این که صرف وجو تعداد گروه های اجتماعی و با وجود تعاملات اجتماعی میان گروه ها و نهاد های اجتماعی </a:t>
            </a:r>
            <a:r>
              <a:rPr lang="fa-IR">
                <a:cs typeface="B Zar" panose="00000400000000000000" pitchFamily="2" charset="-78"/>
              </a:rPr>
              <a:t>منجر </a:t>
            </a:r>
            <a:r>
              <a:rPr lang="fa-IR" smtClean="0">
                <a:cs typeface="B Zar" panose="00000400000000000000" pitchFamily="2" charset="-78"/>
              </a:rPr>
              <a:t>به </a:t>
            </a:r>
            <a:r>
              <a:rPr lang="fa-IR">
                <a:cs typeface="B Zar" panose="00000400000000000000" pitchFamily="2" charset="-78"/>
              </a:rPr>
              <a:t>تولید سرمایه اجتماعی نمی شود، مگر آن که اعتماد و تعهد اجتماعی در میان این گروه ها و نهاد های اجتماعی وجود داشته باشد، این یافته را تایید می کند. </a:t>
            </a:r>
            <a:endParaRPr lang="fa-IR">
              <a:cs typeface="B Zar" panose="00000400000000000000" pitchFamily="2" charset="-78"/>
            </a:endParaRPr>
          </a:p>
        </p:txBody>
      </p:sp>
      <p:sp>
        <p:nvSpPr>
          <p:cNvPr id="4" name="Flowchart: Process 3"/>
          <p:cNvSpPr/>
          <p:nvPr/>
        </p:nvSpPr>
        <p:spPr>
          <a:xfrm>
            <a:off x="1111348" y="5009345"/>
            <a:ext cx="3629464" cy="87219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گروه </a:t>
            </a:r>
            <a:r>
              <a:rPr lang="fa-IR" sz="2400" b="1">
                <a:solidFill>
                  <a:srgbClr val="FF0000"/>
                </a:solidFill>
                <a:cs typeface="B Zar" panose="00000400000000000000" pitchFamily="2" charset="-78"/>
              </a:rPr>
              <a:t>ها و نهاد های اجتماعی</a:t>
            </a:r>
            <a:endParaRPr lang="fa-IR" sz="2400" b="1">
              <a:solidFill>
                <a:srgbClr val="FF0000"/>
              </a:solidFill>
            </a:endParaRPr>
          </a:p>
        </p:txBody>
      </p:sp>
    </p:spTree>
    <p:extLst>
      <p:ext uri="{BB962C8B-B14F-4D97-AF65-F5344CB8AC3E}">
        <p14:creationId xmlns:p14="http://schemas.microsoft.com/office/powerpoint/2010/main" val="24685639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7- با وجود تاثیر مثبت و معناداری که هر دو بعد ارتباطی و ساختاری سرمایه اجتماعی به صورت توامان بر ایجاد هویت اجتماعی دانشجویان داشتندف اما نتایج رابطه معناداری را بین بعد ساختاری (به تنهایی) با هویت اجتماعی تایید نکرد. </a:t>
            </a:r>
          </a:p>
        </p:txBody>
      </p:sp>
    </p:spTree>
    <p:extLst>
      <p:ext uri="{BB962C8B-B14F-4D97-AF65-F5344CB8AC3E}">
        <p14:creationId xmlns:p14="http://schemas.microsoft.com/office/powerpoint/2010/main" val="21344371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8- بعد ارتباطی سرمای اجتماعی (دو شاخص اعتماد اجتماعی و تعهد اجتماعی دانشجویان) به طر مستقیم و موثر در ایجاد و بروز  هویت اجتماعی نقش دارد</a:t>
            </a:r>
            <a:r>
              <a:rPr lang="fa-IR">
                <a:cs typeface="B Zar" panose="00000400000000000000" pitchFamily="2" charset="-78"/>
              </a:rPr>
              <a:t>. </a:t>
            </a:r>
            <a:r>
              <a:rPr lang="fa-IR" smtClean="0">
                <a:cs typeface="B Zar" panose="00000400000000000000" pitchFamily="2" charset="-78"/>
              </a:rPr>
              <a:t>این </a:t>
            </a:r>
            <a:r>
              <a:rPr lang="fa-IR">
                <a:cs typeface="B Zar" panose="00000400000000000000" pitchFamily="2" charset="-78"/>
              </a:rPr>
              <a:t>نتیجه نشان می دهد </a:t>
            </a:r>
            <a:r>
              <a:rPr lang="fa-IR">
                <a:solidFill>
                  <a:srgbClr val="FF0000"/>
                </a:solidFill>
                <a:cs typeface="B Zar" panose="00000400000000000000" pitchFamily="2" charset="-78"/>
              </a:rPr>
              <a:t>گسترش اعتماد اجتماعی و تعهد اجتماعی</a:t>
            </a:r>
            <a:r>
              <a:rPr lang="fa-IR">
                <a:cs typeface="B Zar" panose="00000400000000000000" pitchFamily="2" charset="-78"/>
              </a:rPr>
              <a:t> در میان دانشجویان، به افزایش و تقویت هویت اجتماعی آنان منجر می شود. </a:t>
            </a:r>
          </a:p>
          <a:p>
            <a:pPr algn="just"/>
            <a:r>
              <a:rPr lang="fa-IR">
                <a:cs typeface="B Zar" panose="00000400000000000000" pitchFamily="2" charset="-78"/>
              </a:rPr>
              <a:t>9- بعد ارتباطی سرمایه اجتماعی (دو شاخص اعتماد اجتماعی و تعهد اجتماعی دانشجویان) به طور مستقیم و موثر در ایجاد و بروز هویت اجتماعی نقش دارد. این نتیجه نشان می دهد گسترش اتماد اجتماعی و تعهد اجتماعی در </a:t>
            </a:r>
            <a:r>
              <a:rPr lang="fa-IR">
                <a:cs typeface="B Zar" panose="00000400000000000000" pitchFamily="2" charset="-78"/>
              </a:rPr>
              <a:t>میان </a:t>
            </a:r>
            <a:r>
              <a:rPr lang="fa-IR" smtClean="0">
                <a:cs typeface="B Zar" panose="00000400000000000000" pitchFamily="2" charset="-78"/>
              </a:rPr>
              <a:t>دانشجویان، </a:t>
            </a:r>
            <a:r>
              <a:rPr lang="fa-IR">
                <a:cs typeface="B Zar" panose="00000400000000000000" pitchFamily="2" charset="-78"/>
              </a:rPr>
              <a:t>به افزایش و تقویت هویت اجتماعی آنان منجر می شود. </a:t>
            </a:r>
          </a:p>
          <a:p>
            <a:endParaRPr lang="fa-IR"/>
          </a:p>
        </p:txBody>
      </p:sp>
    </p:spTree>
    <p:extLst>
      <p:ext uri="{BB962C8B-B14F-4D97-AF65-F5344CB8AC3E}">
        <p14:creationId xmlns:p14="http://schemas.microsoft.com/office/powerpoint/2010/main" val="14862827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10- بعد ساختاری سرمایه اجتماعی (دو شاخص تعلقات اجتماعی و تعاملا اجتماعی) به صورت غیر مستقیم در ایجاد هویت اجتماعی دانشجویان نقش دادر. بعد ساختاری از طریق بعد ارتباطی در ایجاد هویت اجتماعی نقش می کند. در تحقیقات  تزال و فوشل (1998) نیز میان بعد ساختاری و خلاقیت و نواوری کارکنان شرکت های الکترونیکی چندملیتی همبستگی معناداری یافت نشد. بر اساس نتایج مطالعات نظری پژوهش حاضر، اعتماد اجتماعی (شاخص مهم بعد ارتباطی) از بعد ساختایر  سرمایه اجتماعی مهم تر است، به گونه ای که معنادار شدن بعد ساختاری در گروی وجود اعتماد اجتماعی است (زیرا اعتماد جنبه نرم افزاری سرمایه اجتماعی است). </a:t>
            </a:r>
            <a:endParaRPr lang="fa-IR">
              <a:cs typeface="B Zar" panose="00000400000000000000" pitchFamily="2" charset="-78"/>
            </a:endParaRPr>
          </a:p>
        </p:txBody>
      </p:sp>
      <p:sp>
        <p:nvSpPr>
          <p:cNvPr id="4" name="Flowchart: Data 3"/>
          <p:cNvSpPr/>
          <p:nvPr/>
        </p:nvSpPr>
        <p:spPr>
          <a:xfrm>
            <a:off x="1617785" y="4698609"/>
            <a:ext cx="3108960" cy="1478354"/>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بعد ساختاری و خلاقیت و نواوری کارکنان</a:t>
            </a:r>
            <a:endParaRPr lang="fa-IR" sz="2000" b="1">
              <a:solidFill>
                <a:srgbClr val="FF0000"/>
              </a:solidFill>
            </a:endParaRPr>
          </a:p>
        </p:txBody>
      </p:sp>
    </p:spTree>
    <p:extLst>
      <p:ext uri="{BB962C8B-B14F-4D97-AF65-F5344CB8AC3E}">
        <p14:creationId xmlns:p14="http://schemas.microsoft.com/office/powerpoint/2010/main" val="28641570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به عنوان نمونه پوتنام، صرف وجود تعداد گروه های اجتماعی و تعداد اعضای آنان (شاخص مهم بعد ساختاری) را نشانه وجود سرمایه اجتماعی نمی داند، بلکه تولید سرمایه اجتماعی توسط گروه های اجتماعی را منوط به </a:t>
            </a:r>
            <a:r>
              <a:rPr lang="fa-IR" b="1">
                <a:solidFill>
                  <a:srgbClr val="FF0000"/>
                </a:solidFill>
                <a:cs typeface="B Zar" panose="00000400000000000000" pitchFamily="2" charset="-78"/>
              </a:rPr>
              <a:t>وجود </a:t>
            </a:r>
            <a:r>
              <a:rPr lang="fa-IR" b="1">
                <a:solidFill>
                  <a:srgbClr val="FF0000"/>
                </a:solidFill>
                <a:cs typeface="B Zar" panose="00000400000000000000" pitchFamily="2" charset="-78"/>
              </a:rPr>
              <a:t>اعتماد </a:t>
            </a:r>
            <a:r>
              <a:rPr lang="fa-IR" b="1" smtClean="0">
                <a:solidFill>
                  <a:srgbClr val="FF0000"/>
                </a:solidFill>
                <a:cs typeface="B Zar" panose="00000400000000000000" pitchFamily="2" charset="-78"/>
              </a:rPr>
              <a:t>درون </a:t>
            </a:r>
            <a:r>
              <a:rPr lang="fa-IR" b="1">
                <a:solidFill>
                  <a:srgbClr val="FF0000"/>
                </a:solidFill>
                <a:cs typeface="B Zar" panose="00000400000000000000" pitchFamily="2" charset="-78"/>
              </a:rPr>
              <a:t>گروهی و میان گروهی گروه های اجتماعی </a:t>
            </a:r>
            <a:r>
              <a:rPr lang="fa-IR">
                <a:cs typeface="B Zar" panose="00000400000000000000" pitchFamily="2" charset="-78"/>
              </a:rPr>
              <a:t>می داند. </a:t>
            </a:r>
          </a:p>
          <a:p>
            <a:pPr algn="just"/>
            <a:endParaRPr lang="fa-IR">
              <a:cs typeface="B Zar" panose="00000400000000000000" pitchFamily="2" charset="-78"/>
            </a:endParaRPr>
          </a:p>
        </p:txBody>
      </p:sp>
    </p:spTree>
    <p:extLst>
      <p:ext uri="{BB962C8B-B14F-4D97-AF65-F5344CB8AC3E}">
        <p14:creationId xmlns:p14="http://schemas.microsoft.com/office/powerpoint/2010/main" val="12184015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10- بیشترین سرمایه اجتماعی متعلق به طبقه بالای اجتماعی و کمترین میزان متعلق به طبقه پایین است. با توجه به این طبقه بالا قشر محدودی از جامعه را تشکیل می دهد و طبقات متوسط و پایین، بیشترین حجم جمعیتی را به خود اختصاص داده اند، این یافته نیز نشان می دهد، اولا در کل میزان سرمایه اجتماعی جامعه کاهش یافته است، ثانیا توزیع آن </a:t>
            </a:r>
            <a:r>
              <a:rPr lang="fa-IR" b="1" smtClean="0">
                <a:solidFill>
                  <a:srgbClr val="FF0000"/>
                </a:solidFill>
                <a:cs typeface="B Zar" panose="00000400000000000000" pitchFamily="2" charset="-78"/>
              </a:rPr>
              <a:t>کاملا نابرابر </a:t>
            </a:r>
            <a:r>
              <a:rPr lang="fa-IR" smtClean="0">
                <a:cs typeface="B Zar" panose="00000400000000000000" pitchFamily="2" charset="-78"/>
              </a:rPr>
              <a:t>می باشد. </a:t>
            </a:r>
          </a:p>
          <a:p>
            <a:pPr algn="just"/>
            <a:r>
              <a:rPr lang="fa-IR" smtClean="0">
                <a:cs typeface="B Zar" panose="00000400000000000000" pitchFamily="2" charset="-78"/>
              </a:rPr>
              <a:t>11- سرمایه گذاری برای تولید، حفظ و افزایش سرمایه اجتماعی دانشجویان، قطعا به گسترش و تعمیق  هویت اجتماعی آنان منجر می شود. </a:t>
            </a:r>
            <a:endParaRPr lang="fa-IR">
              <a:cs typeface="B Zar" panose="00000400000000000000" pitchFamily="2" charset="-78"/>
            </a:endParaRPr>
          </a:p>
        </p:txBody>
      </p:sp>
    </p:spTree>
    <p:extLst>
      <p:ext uri="{BB962C8B-B14F-4D97-AF65-F5344CB8AC3E}">
        <p14:creationId xmlns:p14="http://schemas.microsoft.com/office/powerpoint/2010/main" val="422425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389120" y="1825625"/>
            <a:ext cx="6964680" cy="4351338"/>
          </a:xfrm>
        </p:spPr>
        <p:txBody>
          <a:bodyPr/>
          <a:lstStyle/>
          <a:p>
            <a:pPr algn="just"/>
            <a:r>
              <a:rPr lang="fa-IR">
                <a:cs typeface="B Zar" panose="00000400000000000000" pitchFamily="2" charset="-78"/>
              </a:rPr>
              <a:t>4- چه نوع همبستگی بین سطح تحصیلات پدر دانشجویان با میزان برخورداری دانشجویان از سرمایه اجتماعی وجود دارد؟ </a:t>
            </a:r>
          </a:p>
          <a:p>
            <a:pPr algn="just"/>
            <a:r>
              <a:rPr lang="fa-IR">
                <a:cs typeface="B Zar" panose="00000400000000000000" pitchFamily="2" charset="-78"/>
              </a:rPr>
              <a:t>5- چه نوع همبستگی بین سطح تحصیلات مادر دانشجویان با میزان برخورداری دانشجویان از سرمایه اجتماعی وجود دارد؟ </a:t>
            </a:r>
          </a:p>
          <a:p>
            <a:pPr algn="just"/>
            <a:r>
              <a:rPr lang="fa-IR">
                <a:cs typeface="B Zar" panose="00000400000000000000" pitchFamily="2" charset="-78"/>
              </a:rPr>
              <a:t>6- آیاا تفاوت معناداری بین مادران شاغل و غیر شاغل دانشجویان با میزان برخورداری دانشجویان از سرمایه اجتماعی وجود دارد؟ </a:t>
            </a:r>
          </a:p>
          <a:p>
            <a:pPr algn="just"/>
            <a:r>
              <a:rPr lang="fa-IR">
                <a:cs typeface="B Zar" panose="00000400000000000000" pitchFamily="2" charset="-78"/>
              </a:rPr>
              <a:t>7- آیا تفاوت معناداری بین دانشجویان مهاجر و بومی با میزان برخورداری آنان از سرمایه اجتماعی وجود دارد؟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3373475" cy="4096873"/>
          </a:xfrm>
          <a:prstGeom prst="rect">
            <a:avLst/>
          </a:prstGeom>
        </p:spPr>
      </p:pic>
    </p:spTree>
    <p:extLst>
      <p:ext uri="{BB962C8B-B14F-4D97-AF65-F5344CB8AC3E}">
        <p14:creationId xmlns:p14="http://schemas.microsoft.com/office/powerpoint/2010/main" val="21863030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پیشنهادات</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ctr"/>
            <a:r>
              <a:rPr lang="fa-IR" b="1" smtClean="0">
                <a:solidFill>
                  <a:srgbClr val="FF0000"/>
                </a:solidFill>
                <a:cs typeface="B Zar" panose="00000400000000000000" pitchFamily="2" charset="-78"/>
              </a:rPr>
              <a:t>الف- پیشنهادات پژوهشی</a:t>
            </a:r>
          </a:p>
          <a:p>
            <a:pPr algn="just"/>
            <a:r>
              <a:rPr lang="fa-IR" smtClean="0">
                <a:cs typeface="B Zar" panose="00000400000000000000" pitchFamily="2" charset="-78"/>
              </a:rPr>
              <a:t>برخورد علمی و محققانه با مشکلات و ریشه یابی منطقی و عالمانه مسایل اجتماعی ایران و به ویژه پرهیز از پرداختن به معلول ها و بزرگ کردن آنها  مستلزم انجام پزوهش هایی نظام دار و هدفمند درباره حلقه های مفقوده چرخه تولید سرمایه اجتماعی در ایران است. به همین منظور پیشنهادات زیر ارایه می شود، امید است بتواند موثر و راهگشا باشد.</a:t>
            </a:r>
          </a:p>
        </p:txBody>
      </p:sp>
      <p:sp>
        <p:nvSpPr>
          <p:cNvPr id="4" name="Flowchart: Card 3"/>
          <p:cNvSpPr/>
          <p:nvPr/>
        </p:nvSpPr>
        <p:spPr>
          <a:xfrm>
            <a:off x="838200" y="4572000"/>
            <a:ext cx="3888545" cy="1089282"/>
          </a:xfrm>
          <a:prstGeom prst="flowChartPunchedCar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ریشه یابی منطقی و عالمانه مسایل اجتماعی ایران</a:t>
            </a:r>
            <a:endParaRPr lang="fa-IR" sz="1400" b="1">
              <a:solidFill>
                <a:srgbClr val="FF0000"/>
              </a:solidFill>
            </a:endParaRPr>
          </a:p>
        </p:txBody>
      </p:sp>
      <p:sp>
        <p:nvSpPr>
          <p:cNvPr id="5" name="Flowchart: Process 4"/>
          <p:cNvSpPr/>
          <p:nvPr/>
        </p:nvSpPr>
        <p:spPr>
          <a:xfrm>
            <a:off x="7329266" y="4572000"/>
            <a:ext cx="3643533" cy="108928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حلقه های مفقوده چرخه تولید سرمایه اجتماعی</a:t>
            </a:r>
            <a:endParaRPr lang="fa-IR" sz="2000" b="1">
              <a:solidFill>
                <a:srgbClr val="FF0000"/>
              </a:solidFill>
            </a:endParaRPr>
          </a:p>
        </p:txBody>
      </p:sp>
    </p:spTree>
    <p:extLst>
      <p:ext uri="{BB962C8B-B14F-4D97-AF65-F5344CB8AC3E}">
        <p14:creationId xmlns:p14="http://schemas.microsoft.com/office/powerpoint/2010/main" val="23254600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1- با توجه به نقش موثر محلات و شبکه های ارتباطی دوستانه در تولید سرمایه اجتماعی به عنوان شبکه های خود جوش، غیر رسمی و غیر دولتی که با کمترین هزینه مالی می توانند بیشترین سرمایه اجتماعی را با سهولت تولید کنند</a:t>
            </a:r>
            <a:r>
              <a:rPr lang="fa-IR">
                <a:cs typeface="B Zar" panose="00000400000000000000" pitchFamily="2" charset="-78"/>
              </a:rPr>
              <a:t>، </a:t>
            </a:r>
            <a:r>
              <a:rPr lang="fa-IR" smtClean="0">
                <a:cs typeface="B Zar" panose="00000400000000000000" pitchFamily="2" charset="-78"/>
              </a:rPr>
              <a:t>پیشنهاد </a:t>
            </a:r>
            <a:r>
              <a:rPr lang="fa-IR">
                <a:cs typeface="B Zar" panose="00000400000000000000" pitchFamily="2" charset="-78"/>
              </a:rPr>
              <a:t>می شود نقش شبکه های ارتباطی دوستانه در تولید سرمایه اجتماعی به عنوان یک موضوع مستقل مورد پژوهش قرار گیرد. </a:t>
            </a:r>
          </a:p>
          <a:p>
            <a:endParaRPr lang="fa-IR"/>
          </a:p>
        </p:txBody>
      </p:sp>
      <p:sp>
        <p:nvSpPr>
          <p:cNvPr id="4" name="Flowchart: Internal Storage 3"/>
          <p:cNvSpPr/>
          <p:nvPr/>
        </p:nvSpPr>
        <p:spPr>
          <a:xfrm>
            <a:off x="1223889" y="3938954"/>
            <a:ext cx="2715065" cy="1659988"/>
          </a:xfrm>
          <a:prstGeom prst="flowChartInternalStorag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شبکه های خود جوش، غیر رسمی و غیر دولتی</a:t>
            </a:r>
            <a:endParaRPr lang="fa-IR" sz="2000" b="1">
              <a:solidFill>
                <a:srgbClr val="FF0000"/>
              </a:solidFill>
            </a:endParaRPr>
          </a:p>
        </p:txBody>
      </p:sp>
      <p:sp>
        <p:nvSpPr>
          <p:cNvPr id="5" name="Flowchart: Predefined Process 4"/>
          <p:cNvSpPr/>
          <p:nvPr/>
        </p:nvSpPr>
        <p:spPr>
          <a:xfrm>
            <a:off x="5008098" y="3938954"/>
            <a:ext cx="2912012" cy="1659988"/>
          </a:xfrm>
          <a:prstGeom prst="flowChartPredefined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نقش شبکه های </a:t>
            </a:r>
            <a:r>
              <a:rPr lang="fa-IR" sz="2000" b="1">
                <a:solidFill>
                  <a:srgbClr val="FF0000"/>
                </a:solidFill>
                <a:cs typeface="B Zar" panose="00000400000000000000" pitchFamily="2" charset="-78"/>
              </a:rPr>
              <a:t>ارتباطی </a:t>
            </a:r>
            <a:r>
              <a:rPr lang="fa-IR" sz="2000" b="1" smtClean="0">
                <a:solidFill>
                  <a:srgbClr val="FF0000"/>
                </a:solidFill>
                <a:cs typeface="B Zar" panose="00000400000000000000" pitchFamily="2" charset="-78"/>
              </a:rPr>
              <a:t>دوستانه</a:t>
            </a:r>
            <a:endParaRPr lang="fa-IR" sz="2000" b="1">
              <a:solidFill>
                <a:srgbClr val="FF0000"/>
              </a:solidFill>
            </a:endParaRPr>
          </a:p>
        </p:txBody>
      </p:sp>
      <p:sp>
        <p:nvSpPr>
          <p:cNvPr id="6" name="Flowchart: Multidocument 5"/>
          <p:cNvSpPr/>
          <p:nvPr/>
        </p:nvSpPr>
        <p:spPr>
          <a:xfrm>
            <a:off x="8820443" y="3938955"/>
            <a:ext cx="1800665" cy="1561514"/>
          </a:xfrm>
          <a:prstGeom prst="flowChartMulti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نقش موثر محلات</a:t>
            </a:r>
            <a:endParaRPr lang="fa-IR" sz="2000" b="1">
              <a:solidFill>
                <a:srgbClr val="FF0000"/>
              </a:solidFill>
            </a:endParaRPr>
          </a:p>
        </p:txBody>
      </p:sp>
    </p:spTree>
    <p:extLst>
      <p:ext uri="{BB962C8B-B14F-4D97-AF65-F5344CB8AC3E}">
        <p14:creationId xmlns:p14="http://schemas.microsoft.com/office/powerpoint/2010/main" val="1657150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2- با توجه به این که امروزه مسئولیت تولید، حفظ، افزایش و یا فرسایش سرمایه اجتماعی مستقمیا متوجه دولت (مجموعه قوای سه گانه) است، پیشنهاد می شود این موضوع به صورت مستقل مورد مطالعه قرار گیرد.</a:t>
            </a:r>
            <a:endParaRPr lang="fa-IR">
              <a:cs typeface="B Zar" panose="00000400000000000000" pitchFamily="2" charset="-78"/>
            </a:endParaRPr>
          </a:p>
        </p:txBody>
      </p:sp>
      <p:sp>
        <p:nvSpPr>
          <p:cNvPr id="4" name="Flowchart: Card 3"/>
          <p:cNvSpPr/>
          <p:nvPr/>
        </p:nvSpPr>
        <p:spPr>
          <a:xfrm>
            <a:off x="1463040" y="3474720"/>
            <a:ext cx="3010486" cy="1505243"/>
          </a:xfrm>
          <a:prstGeom prst="flowChartPunchedCar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مسئولیت تولید، حفظ، افزایش و یا فرسایش</a:t>
            </a:r>
            <a:endParaRPr lang="fa-IR" sz="2000" b="1">
              <a:solidFill>
                <a:srgbClr val="FF0000"/>
              </a:solidFill>
            </a:endParaRPr>
          </a:p>
        </p:txBody>
      </p:sp>
    </p:spTree>
    <p:extLst>
      <p:ext uri="{BB962C8B-B14F-4D97-AF65-F5344CB8AC3E}">
        <p14:creationId xmlns:p14="http://schemas.microsoft.com/office/powerpoint/2010/main" val="13069885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 از آن جا که این اصطلاح از غرب وارد کشورهای جهان سوم و از جمله ایران شده است و مانند هر لصطلاح وارداتی دیگر نیز به بومی شدن دارد. بنابراین شایسته است پژوهشگران و متفکران ایرانی در دانشگاه ها و سایر مراکز علمی با انجام مطالعات بنیادی و پردامنه ابعاد تئوریک آن راشکافته و این مفهوم را بر اساس فرهنگ و مسایل اجتماعی ایران بازسازی کنند  تا در این زمینه به حد نظریه پردازی برسند و بدین طریق تا حدی از فقر نظری موجود کاسته شود. </a:t>
            </a:r>
            <a:endParaRPr lang="fa-IR">
              <a:cs typeface="B Zar" panose="00000400000000000000" pitchFamily="2" charset="-78"/>
            </a:endParaRPr>
          </a:p>
        </p:txBody>
      </p:sp>
      <p:sp>
        <p:nvSpPr>
          <p:cNvPr id="4" name="Flowchart: Punched Tape 3"/>
          <p:cNvSpPr/>
          <p:nvPr/>
        </p:nvSpPr>
        <p:spPr>
          <a:xfrm>
            <a:off x="1758461" y="4417254"/>
            <a:ext cx="2532184" cy="1378634"/>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مطالعات بنیادی و پردامنه</a:t>
            </a:r>
            <a:endParaRPr lang="fa-IR" sz="2000" b="1">
              <a:solidFill>
                <a:srgbClr val="FF0000"/>
              </a:solidFill>
            </a:endParaRPr>
          </a:p>
        </p:txBody>
      </p:sp>
      <p:sp>
        <p:nvSpPr>
          <p:cNvPr id="5" name="Flowchart: Decision 4"/>
          <p:cNvSpPr/>
          <p:nvPr/>
        </p:nvSpPr>
        <p:spPr>
          <a:xfrm>
            <a:off x="6808764" y="4178104"/>
            <a:ext cx="3685735" cy="1856934"/>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بر اساس فرهنگ و مسایل اجتماعی ایران</a:t>
            </a:r>
            <a:endParaRPr lang="fa-IR" sz="2000" b="1">
              <a:solidFill>
                <a:srgbClr val="FF0000"/>
              </a:solidFill>
            </a:endParaRPr>
          </a:p>
        </p:txBody>
      </p:sp>
    </p:spTree>
    <p:extLst>
      <p:ext uri="{BB962C8B-B14F-4D97-AF65-F5344CB8AC3E}">
        <p14:creationId xmlns:p14="http://schemas.microsoft.com/office/powerpoint/2010/main" val="30090191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4- یکی از عوامل موثر در تولید یا کاهش سرمایه اجتماعی نقش مدیریت های کلان اجتماعی در اداره و هماهنگ کردن نهاد های مرجع جامعه است. بررسی این نقش از منظر جامعه شناختی می تواند کمک خوبی برای فرایند تولید سرمایه اجتماعی در ایران باشد. به همین دلیل پیشنهاد می گردد این مساله به عنوان یک موضوع پژوهشی مورد توجه قرار گیرد. </a:t>
            </a:r>
          </a:p>
        </p:txBody>
      </p:sp>
    </p:spTree>
    <p:extLst>
      <p:ext uri="{BB962C8B-B14F-4D97-AF65-F5344CB8AC3E}">
        <p14:creationId xmlns:p14="http://schemas.microsoft.com/office/powerpoint/2010/main" val="26257901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5- اهمیت مطالعه در زمینه نقش وسایل ارتباط جمعی به ویژه رسانه های ملی (مطبوعات و صداوسیما) در تولید یا کاهش سرمایه اجتماعی، مورد دیگری است که شایسته است از سوی پژوهشگران مورد توجه قرار گیرد. </a:t>
            </a:r>
          </a:p>
          <a:p>
            <a:pPr algn="just"/>
            <a:r>
              <a:rPr lang="fa-IR">
                <a:cs typeface="B Zar" panose="00000400000000000000" pitchFamily="2" charset="-78"/>
              </a:rPr>
              <a:t>6- با توجه به تنوع قومیت ها در ایران، مطالعه نقش آنان در </a:t>
            </a:r>
            <a:r>
              <a:rPr lang="fa-IR" b="1">
                <a:solidFill>
                  <a:srgbClr val="FF0000"/>
                </a:solidFill>
                <a:cs typeface="B Zar" panose="00000400000000000000" pitchFamily="2" charset="-78"/>
              </a:rPr>
              <a:t>تولید یا کاهش سرمایه اجتماعی </a:t>
            </a:r>
            <a:r>
              <a:rPr lang="fa-IR">
                <a:cs typeface="B Zar" panose="00000400000000000000" pitchFamily="2" charset="-78"/>
              </a:rPr>
              <a:t>به عنوان یک موضوع مستقل پیشنهاد می گردد. </a:t>
            </a:r>
          </a:p>
          <a:p>
            <a:endParaRPr lang="fa-IR"/>
          </a:p>
        </p:txBody>
      </p:sp>
      <p:sp>
        <p:nvSpPr>
          <p:cNvPr id="4" name="Flowchart: Card 3"/>
          <p:cNvSpPr/>
          <p:nvPr/>
        </p:nvSpPr>
        <p:spPr>
          <a:xfrm>
            <a:off x="1026942" y="4346917"/>
            <a:ext cx="2926080" cy="1167618"/>
          </a:xfrm>
          <a:prstGeom prst="flowChartPunchedCar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نقش وسایل ارتباط جمعی</a:t>
            </a:r>
            <a:endParaRPr lang="fa-IR" sz="2000" b="1">
              <a:solidFill>
                <a:srgbClr val="FF0000"/>
              </a:solidFill>
            </a:endParaRPr>
          </a:p>
        </p:txBody>
      </p:sp>
    </p:spTree>
    <p:extLst>
      <p:ext uri="{BB962C8B-B14F-4D97-AF65-F5344CB8AC3E}">
        <p14:creationId xmlns:p14="http://schemas.microsoft.com/office/powerpoint/2010/main" val="21181894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ب) پیشنهادات اجرایی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1- سرمایه گذاری ملی، برای تولید و افزایش سرمایه اجتماعی به طور رسمی و به عنوان یک سیاست عمومی از سوی نهاد های مسئول  تعیین گردد و سار و کارهای لازم  برای تحقق آن پیش بینی شود (با تاکید بر دانشجویان)</a:t>
            </a:r>
          </a:p>
          <a:p>
            <a:pPr algn="just"/>
            <a:r>
              <a:rPr lang="fa-IR" smtClean="0">
                <a:cs typeface="B Zar" panose="00000400000000000000" pitchFamily="2" charset="-78"/>
              </a:rPr>
              <a:t>2- دولت ساز و کارهای لازم را به منظور افزایش مشارکت های داوطلبانه شهروندان در فعالیت های که جنبه های عمومی و غیر انتفاعی دارد، پیش بینی و به  موقع اجرا گذارد (با تاکید بر دانشجویان)</a:t>
            </a:r>
          </a:p>
          <a:p>
            <a:pPr algn="just"/>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Data 3"/>
          <p:cNvSpPr/>
          <p:nvPr/>
        </p:nvSpPr>
        <p:spPr>
          <a:xfrm>
            <a:off x="838200" y="4290646"/>
            <a:ext cx="3297702" cy="1280161"/>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افزایش مشارکت های داوطلبانه شهروندان</a:t>
            </a:r>
          </a:p>
        </p:txBody>
      </p:sp>
    </p:spTree>
    <p:extLst>
      <p:ext uri="{BB962C8B-B14F-4D97-AF65-F5344CB8AC3E}">
        <p14:creationId xmlns:p14="http://schemas.microsoft.com/office/powerpoint/2010/main" val="2055936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3- طراحی  و اجرای برنامه هایی به منظور افزایش سطح تعهد، مسئولیت پذیری و نظم فرد یو اجتماعی در دانش آموزان (مقاطع مختلف) داشجویان، شهورندان (با توجه به گروه های سنی و شغلی)</a:t>
            </a:r>
          </a:p>
          <a:p>
            <a:endParaRPr lang="fa-IR"/>
          </a:p>
        </p:txBody>
      </p:sp>
    </p:spTree>
    <p:extLst>
      <p:ext uri="{BB962C8B-B14F-4D97-AF65-F5344CB8AC3E}">
        <p14:creationId xmlns:p14="http://schemas.microsoft.com/office/powerpoint/2010/main" val="25835955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4- تشویق آن دسته از سیاست های عمومی که تقویت ارزش ها و هنجارهای مشترک اجتماعی را به دنبال دارد و پرهیز از سیاست های عمومی که تخریب شبکه ها و روابط اجتماعی را در پی دارد(با تاکید بر دانشجویان)</a:t>
            </a:r>
          </a:p>
          <a:p>
            <a:pPr algn="just"/>
            <a:endParaRPr lang="fa-IR">
              <a:cs typeface="B Zar" panose="00000400000000000000" pitchFamily="2" charset="-78"/>
            </a:endParaRPr>
          </a:p>
        </p:txBody>
      </p:sp>
    </p:spTree>
    <p:extLst>
      <p:ext uri="{BB962C8B-B14F-4D97-AF65-F5344CB8AC3E}">
        <p14:creationId xmlns:p14="http://schemas.microsoft.com/office/powerpoint/2010/main" val="42663334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5- ایجاد تحول اساسی در </a:t>
            </a:r>
            <a:r>
              <a:rPr lang="fa-IR" b="1">
                <a:solidFill>
                  <a:srgbClr val="FF0000"/>
                </a:solidFill>
                <a:cs typeface="B Zar" panose="00000400000000000000" pitchFamily="2" charset="-78"/>
              </a:rPr>
              <a:t>کارکرد نهاد هایی که وظیفه جامعه پذیری را بر عهده دارند</a:t>
            </a:r>
            <a:r>
              <a:rPr lang="fa-IR">
                <a:cs typeface="B Zar" panose="00000400000000000000" pitchFamily="2" charset="-78"/>
              </a:rPr>
              <a:t>. به ویژه سازمان ها و نهادهایی که در شکل گیری احساس هویت اجتماعی در نوجوانان و جوانان موثرند. </a:t>
            </a:r>
          </a:p>
          <a:p>
            <a:pPr algn="just"/>
            <a:r>
              <a:rPr lang="fa-IR">
                <a:cs typeface="B Zar" panose="00000400000000000000" pitchFamily="2" charset="-78"/>
              </a:rPr>
              <a:t>6- ارایه آموزش های عمومی به مردم در خصوص معرفی سرمایه اجتماعی و نقش و اهمیت این سرمایه در توسعه پایدار، تقویت فرهنگ عمومی، کاهش آسیب های اجتماعی، سلامت اجتماعی، افزایش انسجام اجتماعی و...</a:t>
            </a:r>
          </a:p>
          <a:p>
            <a:endParaRPr lang="fa-IR"/>
          </a:p>
        </p:txBody>
      </p:sp>
    </p:spTree>
    <p:extLst>
      <p:ext uri="{BB962C8B-B14F-4D97-AF65-F5344CB8AC3E}">
        <p14:creationId xmlns:p14="http://schemas.microsoft.com/office/powerpoint/2010/main" val="314099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فرضیه ی اصلی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en-US" smtClean="0">
                <a:cs typeface="B Zar" panose="00000400000000000000" pitchFamily="2" charset="-78"/>
              </a:rPr>
              <a:t>H1: </a:t>
            </a:r>
            <a:r>
              <a:rPr lang="fa-IR" smtClean="0">
                <a:cs typeface="B Zar" panose="00000400000000000000" pitchFamily="2" charset="-78"/>
              </a:rPr>
              <a:t> بین میزان برخورداری دانشجویان از سرمایه اجتماعی و نحوه تعریف و برداشت آنان از جنبه های اجتماعی هویتی خویش همبستگی قوی، مستقیم و معناداری وجود دارد. </a:t>
            </a:r>
          </a:p>
        </p:txBody>
      </p:sp>
      <p:pic>
        <p:nvPicPr>
          <p:cNvPr id="4" name="Picture 3"/>
          <p:cNvPicPr>
            <a:picLocks noChangeAspect="1"/>
          </p:cNvPicPr>
          <p:nvPr/>
        </p:nvPicPr>
        <p:blipFill>
          <a:blip r:embed="rId2"/>
          <a:stretch>
            <a:fillRect/>
          </a:stretch>
        </p:blipFill>
        <p:spPr>
          <a:xfrm>
            <a:off x="3758051" y="2962789"/>
            <a:ext cx="5475308" cy="3214174"/>
          </a:xfrm>
          <a:prstGeom prst="rect">
            <a:avLst/>
          </a:prstGeom>
        </p:spPr>
      </p:pic>
    </p:spTree>
    <p:extLst>
      <p:ext uri="{BB962C8B-B14F-4D97-AF65-F5344CB8AC3E}">
        <p14:creationId xmlns:p14="http://schemas.microsoft.com/office/powerpoint/2010/main" val="4978220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55844" y="638732"/>
            <a:ext cx="9444251" cy="5579174"/>
          </a:xfrm>
          <a:prstGeom prst="rect">
            <a:avLst/>
          </a:prstGeom>
        </p:spPr>
      </p:pic>
    </p:spTree>
    <p:extLst>
      <p:ext uri="{BB962C8B-B14F-4D97-AF65-F5344CB8AC3E}">
        <p14:creationId xmlns:p14="http://schemas.microsoft.com/office/powerpoint/2010/main" val="27910130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00401" y="2292825"/>
            <a:ext cx="9365938" cy="2865046"/>
          </a:xfrm>
          <a:prstGeom prst="rect">
            <a:avLst/>
          </a:prstGeom>
        </p:spPr>
      </p:pic>
    </p:spTree>
    <p:extLst>
      <p:ext uri="{BB962C8B-B14F-4D97-AF65-F5344CB8AC3E}">
        <p14:creationId xmlns:p14="http://schemas.microsoft.com/office/powerpoint/2010/main" val="16747631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91820" y="404264"/>
            <a:ext cx="10358651" cy="5772699"/>
          </a:xfrm>
          <a:prstGeom prst="rect">
            <a:avLst/>
          </a:prstGeom>
        </p:spPr>
      </p:pic>
    </p:spTree>
    <p:extLst>
      <p:ext uri="{BB962C8B-B14F-4D97-AF65-F5344CB8AC3E}">
        <p14:creationId xmlns:p14="http://schemas.microsoft.com/office/powerpoint/2010/main" val="42918026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540301"/>
            <a:ext cx="10515600" cy="5585068"/>
          </a:xfrm>
          <a:prstGeom prst="rect">
            <a:avLst/>
          </a:prstGeom>
        </p:spPr>
      </p:pic>
    </p:spTree>
    <p:extLst>
      <p:ext uri="{BB962C8B-B14F-4D97-AF65-F5344CB8AC3E}">
        <p14:creationId xmlns:p14="http://schemas.microsoft.com/office/powerpoint/2010/main" val="6824031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1" y="1027906"/>
            <a:ext cx="10153504" cy="4860747"/>
          </a:xfrm>
          <a:prstGeom prst="rect">
            <a:avLst/>
          </a:prstGeom>
        </p:spPr>
      </p:pic>
    </p:spTree>
    <p:extLst>
      <p:ext uri="{BB962C8B-B14F-4D97-AF65-F5344CB8AC3E}">
        <p14:creationId xmlns:p14="http://schemas.microsoft.com/office/powerpoint/2010/main" val="8429038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92108" y="1883392"/>
            <a:ext cx="9150072" cy="3055120"/>
          </a:xfrm>
          <a:prstGeom prst="rect">
            <a:avLst/>
          </a:prstGeom>
        </p:spPr>
      </p:pic>
    </p:spTree>
    <p:extLst>
      <p:ext uri="{BB962C8B-B14F-4D97-AF65-F5344CB8AC3E}">
        <p14:creationId xmlns:p14="http://schemas.microsoft.com/office/powerpoint/2010/main" val="382956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solidFill>
                  <a:srgbClr val="FF0000"/>
                </a:solidFill>
                <a:cs typeface="B Zar" panose="00000400000000000000" pitchFamily="2" charset="-78"/>
              </a:rPr>
              <a:t>فرضیه های فرعی: </a:t>
            </a:r>
          </a:p>
        </p:txBody>
      </p:sp>
      <p:sp>
        <p:nvSpPr>
          <p:cNvPr id="3" name="Content Placeholder 2"/>
          <p:cNvSpPr>
            <a:spLocks noGrp="1"/>
          </p:cNvSpPr>
          <p:nvPr>
            <p:ph idx="1"/>
          </p:nvPr>
        </p:nvSpPr>
        <p:spPr/>
        <p:txBody>
          <a:bodyPr>
            <a:normAutofit lnSpcReduction="10000"/>
          </a:bodyPr>
          <a:lstStyle/>
          <a:p>
            <a:pPr algn="just"/>
            <a:r>
              <a:rPr lang="en-US" smtClean="0">
                <a:cs typeface="B Zar" panose="00000400000000000000" pitchFamily="2" charset="-78"/>
              </a:rPr>
              <a:t>H1</a:t>
            </a:r>
            <a:r>
              <a:rPr lang="fa-IR">
                <a:cs typeface="B Zar" panose="00000400000000000000" pitchFamily="2" charset="-78"/>
              </a:rPr>
              <a:t>- بین بعد ارتباطی سرمایه اجتماعی دانشجویان با نحوه تعریف و برداشتآنان از جنبه های اجتماعی هویتی خویش همبستگی قوی، مستقیم و معناداری وجود دارد. </a:t>
            </a:r>
          </a:p>
          <a:p>
            <a:pPr algn="just"/>
            <a:r>
              <a:rPr lang="en-US" smtClean="0">
                <a:cs typeface="B Zar" panose="00000400000000000000" pitchFamily="2" charset="-78"/>
              </a:rPr>
              <a:t>H2</a:t>
            </a:r>
            <a:r>
              <a:rPr lang="fa-IR">
                <a:cs typeface="B Zar" panose="00000400000000000000" pitchFamily="2" charset="-78"/>
              </a:rPr>
              <a:t>:  بین بعد ساختاری سرمایه اجتماعی دانشجویان با نحوه تعریف و برداشت آنان از جنبه های اجتماعی هویتی خویش همبستگی قوی، مستقیم و معناداری وجود دارد. </a:t>
            </a:r>
          </a:p>
          <a:p>
            <a:pPr algn="just"/>
            <a:r>
              <a:rPr lang="en-US">
                <a:cs typeface="B Zar" panose="00000400000000000000" pitchFamily="2" charset="-78"/>
              </a:rPr>
              <a:t>H3</a:t>
            </a:r>
            <a:r>
              <a:rPr lang="fa-IR">
                <a:cs typeface="B Zar" panose="00000400000000000000" pitchFamily="2" charset="-78"/>
              </a:rPr>
              <a:t>: بین بعد ساختاری سرمایه اجتماعی دانشجویان با نحوه تعریف  برداشت آنان از جنبه های اجتماعی هویتی خویش همبستگی قوی، مستقیم و معناداری وجود دارد. </a:t>
            </a:r>
          </a:p>
          <a:p>
            <a:pPr algn="just"/>
            <a:r>
              <a:rPr lang="en-US">
                <a:cs typeface="B Zar" panose="00000400000000000000" pitchFamily="2" charset="-78"/>
              </a:rPr>
              <a:t>H4</a:t>
            </a:r>
            <a:r>
              <a:rPr lang="fa-IR">
                <a:cs typeface="B Zar" panose="00000400000000000000" pitchFamily="2" charset="-78"/>
              </a:rPr>
              <a:t>: بین دانشجویان دختر و پسر با میزان برخورداری آنان از سرمایه اجتماعی تفاوت معناداری وجود دارد. </a:t>
            </a:r>
          </a:p>
          <a:p>
            <a:pPr algn="just"/>
            <a:r>
              <a:rPr lang="en-US">
                <a:cs typeface="B Zar" panose="00000400000000000000" pitchFamily="2" charset="-78"/>
              </a:rPr>
              <a:t>H5</a:t>
            </a:r>
            <a:r>
              <a:rPr lang="fa-IR">
                <a:cs typeface="B Zar" panose="00000400000000000000" pitchFamily="2" charset="-78"/>
              </a:rPr>
              <a:t>: بین تحصیلات پدر دانشجویان با میزان برخورداری دانشجویان از سرمایه اجتماعی تفاوت معناداری وجود دارد.</a:t>
            </a:r>
          </a:p>
        </p:txBody>
      </p:sp>
    </p:spTree>
    <p:extLst>
      <p:ext uri="{BB962C8B-B14F-4D97-AF65-F5344CB8AC3E}">
        <p14:creationId xmlns:p14="http://schemas.microsoft.com/office/powerpoint/2010/main" val="244106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en-US" smtClean="0">
                <a:cs typeface="B Zar" panose="00000400000000000000" pitchFamily="2" charset="-78"/>
              </a:rPr>
              <a:t>H6: </a:t>
            </a:r>
            <a:r>
              <a:rPr lang="fa-IR" smtClean="0">
                <a:cs typeface="B Zar" panose="00000400000000000000" pitchFamily="2" charset="-78"/>
              </a:rPr>
              <a:t> بین سطح تحصیلات مادر دانشجویان با میزان برخورداری دانشجویان از سرمایه اجتماعی تفاوت معناداری وجود دارد. </a:t>
            </a:r>
          </a:p>
          <a:p>
            <a:pPr algn="just"/>
            <a:r>
              <a:rPr lang="en-US" smtClean="0">
                <a:cs typeface="B Zar" panose="00000400000000000000" pitchFamily="2" charset="-78"/>
              </a:rPr>
              <a:t>H7:</a:t>
            </a:r>
            <a:r>
              <a:rPr lang="fa-IR" smtClean="0">
                <a:cs typeface="B Zar" panose="00000400000000000000" pitchFamily="2" charset="-78"/>
              </a:rPr>
              <a:t> بین مادران شغال و غیر شاغل دانشجویان با میزان برخورداری دانشجویان از سرمایه اجتماعی تفاوت معناداری وجود دارد. </a:t>
            </a:r>
          </a:p>
          <a:p>
            <a:pPr algn="just"/>
            <a:r>
              <a:rPr lang="en-US" smtClean="0">
                <a:cs typeface="B Zar" panose="00000400000000000000" pitchFamily="2" charset="-78"/>
              </a:rPr>
              <a:t>H8: </a:t>
            </a:r>
            <a:r>
              <a:rPr lang="fa-IR" smtClean="0">
                <a:cs typeface="B Zar" panose="00000400000000000000" pitchFamily="2" charset="-78"/>
              </a:rPr>
              <a:t> بین دانشجویان مهاجر و بومی با میزان برخورداری آنان از سرمایه اجتماعی تفاوت معناداری وجود دارد. </a:t>
            </a:r>
          </a:p>
          <a:p>
            <a:pPr algn="just"/>
            <a:r>
              <a:rPr lang="en-US" smtClean="0">
                <a:cs typeface="B Zar" panose="00000400000000000000" pitchFamily="2" charset="-78"/>
              </a:rPr>
              <a:t>H9</a:t>
            </a:r>
            <a:r>
              <a:rPr lang="fa-IR" smtClean="0">
                <a:cs typeface="B Zar" panose="00000400000000000000" pitchFamily="2" charset="-78"/>
              </a:rPr>
              <a:t>: بین نوع طبقه اجتماعی دانشجویان با میزان برخورداری آنان از سرمایه اجتماعی تفاوت معناداری وجود دارد. </a:t>
            </a:r>
          </a:p>
          <a:p>
            <a:pPr algn="just"/>
            <a:endParaRPr lang="fa-IR">
              <a:cs typeface="B Zar" panose="00000400000000000000" pitchFamily="2" charset="-78"/>
            </a:endParaRPr>
          </a:p>
        </p:txBody>
      </p:sp>
    </p:spTree>
    <p:extLst>
      <p:ext uri="{BB962C8B-B14F-4D97-AF65-F5344CB8AC3E}">
        <p14:creationId xmlns:p14="http://schemas.microsoft.com/office/powerpoint/2010/main" val="426051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ضرورت و اهمیت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دانشویان مهم ترین سرمایه های انسانی و آینده سازان جامعه هستند. اگاهی و اطلاع از میزان سرمایه اجتماعی آنان و دانستن نوع ارتباط آن با نحوه تعریف و برداشت آنان و از جنبه های اجتماعی هویتی خویش برای هر نوع برنامه ریزی اجتماعی و فرهنگی آنان لازم و ضروری است. </a:t>
            </a:r>
          </a:p>
          <a:p>
            <a:pPr algn="just"/>
            <a:r>
              <a:rPr lang="fa-IR" smtClean="0">
                <a:cs typeface="B Zar" panose="00000400000000000000" pitchFamily="2" charset="-78"/>
              </a:rPr>
              <a:t>پیامدهای مثبت افزایش سرمایه اجتماعی و منفی کاهش آن از سو پژوهشگران به اثبات رسیده است. آنان سرمایه اجتماعی را اساس هویت شناسایی اعتبار جامعه می دانند. افزایش سطح بی اعتمادی در جامعه، کاهش سطح تعهد اجتماعی، پایین آمدن میزان مشارکت های اجتماعی و افزایش آسیب های اجتماعی را معلول کاهش سرمایه اجتماعی می دانند (فوکویاما ، 1997، کلمن، 1988، پوتنام، 1990)</a:t>
            </a:r>
            <a:endParaRPr lang="fa-IR">
              <a:cs typeface="B Zar" panose="00000400000000000000" pitchFamily="2" charset="-78"/>
            </a:endParaRPr>
          </a:p>
        </p:txBody>
      </p:sp>
      <p:sp>
        <p:nvSpPr>
          <p:cNvPr id="4" name="Flowchart: Card 3"/>
          <p:cNvSpPr/>
          <p:nvPr/>
        </p:nvSpPr>
        <p:spPr>
          <a:xfrm>
            <a:off x="1448974" y="4873161"/>
            <a:ext cx="2996418" cy="1303802"/>
          </a:xfrm>
          <a:prstGeom prst="flowChartPunchedCar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هر نوع برنامه ریزی اجتماعی و فرهنگی</a:t>
            </a:r>
            <a:endParaRPr lang="fa-IR" sz="2000" b="1">
              <a:solidFill>
                <a:srgbClr val="FF0000"/>
              </a:solidFill>
            </a:endParaRPr>
          </a:p>
        </p:txBody>
      </p:sp>
    </p:spTree>
    <p:extLst>
      <p:ext uri="{BB962C8B-B14F-4D97-AF65-F5344CB8AC3E}">
        <p14:creationId xmlns:p14="http://schemas.microsoft.com/office/powerpoint/2010/main" val="216316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گزارشی که سازمان همکاری های اقتصادی و توسعه، او ای سی دی در سال 2001 منشتر کرد، ارتباط میان سرمایه اجتماعی با مفاهیمی </a:t>
            </a:r>
            <a:r>
              <a:rPr lang="fa-IR" smtClean="0">
                <a:cs typeface="B Zar" panose="00000400000000000000" pitchFamily="2" charset="-78"/>
              </a:rPr>
              <a:t>مانند: </a:t>
            </a:r>
            <a:r>
              <a:rPr lang="fa-IR">
                <a:solidFill>
                  <a:srgbClr val="FF0000"/>
                </a:solidFill>
                <a:cs typeface="B Zar" panose="00000400000000000000" pitchFamily="2" charset="-78"/>
              </a:rPr>
              <a:t>بهبود سلامت</a:t>
            </a:r>
            <a:r>
              <a:rPr lang="fa-IR">
                <a:cs typeface="B Zar" panose="00000400000000000000" pitchFamily="2" charset="-78"/>
              </a:rPr>
              <a:t>، </a:t>
            </a:r>
            <a:r>
              <a:rPr lang="fa-IR">
                <a:solidFill>
                  <a:srgbClr val="00B0F0"/>
                </a:solidFill>
                <a:cs typeface="B Zar" panose="00000400000000000000" pitchFamily="2" charset="-78"/>
              </a:rPr>
              <a:t>خشنودی بیشتر</a:t>
            </a:r>
            <a:r>
              <a:rPr lang="fa-IR">
                <a:cs typeface="B Zar" panose="00000400000000000000" pitchFamily="2" charset="-78"/>
              </a:rPr>
              <a:t>، </a:t>
            </a:r>
            <a:r>
              <a:rPr lang="fa-IR">
                <a:solidFill>
                  <a:srgbClr val="FF0000"/>
                </a:solidFill>
                <a:cs typeface="B Zar" panose="00000400000000000000" pitchFamily="2" charset="-78"/>
              </a:rPr>
              <a:t>مراقبت بهتر از کودکان</a:t>
            </a:r>
            <a:r>
              <a:rPr lang="fa-IR">
                <a:cs typeface="B Zar" panose="00000400000000000000" pitchFamily="2" charset="-78"/>
              </a:rPr>
              <a:t>، </a:t>
            </a:r>
            <a:r>
              <a:rPr lang="fa-IR">
                <a:solidFill>
                  <a:srgbClr val="00B0F0"/>
                </a:solidFill>
                <a:cs typeface="B Zar" panose="00000400000000000000" pitchFamily="2" charset="-78"/>
              </a:rPr>
              <a:t>جرایم کمتر </a:t>
            </a:r>
            <a:r>
              <a:rPr lang="fa-IR">
                <a:cs typeface="B Zar" panose="00000400000000000000" pitchFamily="2" charset="-78"/>
              </a:rPr>
              <a:t>و </a:t>
            </a:r>
            <a:r>
              <a:rPr lang="fa-IR">
                <a:solidFill>
                  <a:srgbClr val="FF0000"/>
                </a:solidFill>
                <a:cs typeface="B Zar" panose="00000400000000000000" pitchFamily="2" charset="-78"/>
              </a:rPr>
              <a:t>برخورداری از حکومتی بهتر </a:t>
            </a:r>
            <a:r>
              <a:rPr lang="fa-IR">
                <a:cs typeface="B Zar" panose="00000400000000000000" pitchFamily="2" charset="-78"/>
              </a:rPr>
              <a:t>مورد تایید قرار گرفت. </a:t>
            </a:r>
          </a:p>
          <a:p>
            <a:pPr algn="just"/>
            <a:endParaRPr lang="fa-IR">
              <a:cs typeface="B Zar" panose="00000400000000000000" pitchFamily="2" charset="-78"/>
            </a:endParaRPr>
          </a:p>
        </p:txBody>
      </p:sp>
    </p:spTree>
    <p:extLst>
      <p:ext uri="{BB962C8B-B14F-4D97-AF65-F5344CB8AC3E}">
        <p14:creationId xmlns:p14="http://schemas.microsoft.com/office/powerpoint/2010/main" val="387007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لدمن و همکاران (1999) در تحقیقات خود که در 39 کشور توسعه یافته  و در حال توسعه انجام داده اند، نشان داده اند که سرمایه اجتماعی از </a:t>
            </a:r>
            <a:r>
              <a:rPr lang="fa-IR" smtClean="0">
                <a:cs typeface="B Zar" panose="00000400000000000000" pitchFamily="2" charset="-78"/>
              </a:rPr>
              <a:t>طریق </a:t>
            </a:r>
            <a:r>
              <a:rPr lang="fa-IR">
                <a:cs typeface="B Zar" panose="00000400000000000000" pitchFamily="2" charset="-78"/>
              </a:rPr>
              <a:t>تقویت و گسترش ارزش ها و هنجارهای مشترک سبب کاهش خشونت در جامعه می شود و در نتیجه از وقوع جرم و خشونت پیشگیری می کند. موسر و هلند (1988) در تحقیقات خود نشان داده اند که سرمایه اجتماعی در خانواده باعث فراهم آوردن شبکه حمایت برای اعضای خانواده می شود (شریغیان، ثانی ، 1380)</a:t>
            </a:r>
          </a:p>
          <a:p>
            <a:pPr algn="just"/>
            <a:endParaRPr lang="fa-IR">
              <a:cs typeface="B Zar" panose="00000400000000000000" pitchFamily="2" charset="-78"/>
            </a:endParaRPr>
          </a:p>
        </p:txBody>
      </p:sp>
      <p:sp>
        <p:nvSpPr>
          <p:cNvPr id="4" name="Flowchart: Alternate Process 3"/>
          <p:cNvSpPr/>
          <p:nvPr/>
        </p:nvSpPr>
        <p:spPr>
          <a:xfrm>
            <a:off x="838200" y="4234375"/>
            <a:ext cx="3882683" cy="123795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از طریق تقویت و گسترش ارزش ها و هنجارهای مشترک</a:t>
            </a:r>
            <a:endParaRPr lang="fa-IR" sz="2000" b="1">
              <a:solidFill>
                <a:srgbClr val="FF0000"/>
              </a:solidFill>
            </a:endParaRPr>
          </a:p>
        </p:txBody>
      </p:sp>
    </p:spTree>
    <p:extLst>
      <p:ext uri="{BB962C8B-B14F-4D97-AF65-F5344CB8AC3E}">
        <p14:creationId xmlns:p14="http://schemas.microsoft.com/office/powerpoint/2010/main" val="2420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نشانه های کاهش سرمایه اجتماعی در ایران را می توان از دغدغه های مسئولی که در خلال نوشته ها، گفته ها و گزارشات رسمی و غیر رسمی آنان دیده می شودف استخراج و گزارش کرد. علاوه بر این ، متفکرانی که درباره مشکلات </a:t>
            </a:r>
            <a:r>
              <a:rPr lang="fa-IR" smtClean="0">
                <a:cs typeface="B Zar" panose="00000400000000000000" pitchFamily="2" charset="-78"/>
              </a:rPr>
              <a:t> </a:t>
            </a:r>
            <a:r>
              <a:rPr lang="fa-IR">
                <a:cs typeface="B Zar" panose="00000400000000000000" pitchFamily="2" charset="-78"/>
              </a:rPr>
              <a:t>اجتماعی ایران </a:t>
            </a:r>
            <a:r>
              <a:rPr lang="fa-IR" smtClean="0">
                <a:cs typeface="B Zar" panose="00000400000000000000" pitchFamily="2" charset="-78"/>
              </a:rPr>
              <a:t>بحث </a:t>
            </a:r>
            <a:r>
              <a:rPr lang="fa-IR">
                <a:cs typeface="B Zar" panose="00000400000000000000" pitchFamily="2" charset="-78"/>
              </a:rPr>
              <a:t>کرده اند، نگرانی را ابراز داشته اند که این بحث را تکمیل می کند. </a:t>
            </a:r>
          </a:p>
          <a:p>
            <a:pPr algn="just"/>
            <a:endParaRPr lang="fa-IR">
              <a:cs typeface="B Zar" panose="00000400000000000000" pitchFamily="2" charset="-78"/>
            </a:endParaRPr>
          </a:p>
        </p:txBody>
      </p:sp>
      <p:sp>
        <p:nvSpPr>
          <p:cNvPr id="4" name="Flowchart: Process 3"/>
          <p:cNvSpPr/>
          <p:nvPr/>
        </p:nvSpPr>
        <p:spPr>
          <a:xfrm>
            <a:off x="1167618" y="3713871"/>
            <a:ext cx="3137095" cy="135049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گزارشات رسمی و غیر رسمی</a:t>
            </a:r>
            <a:endParaRPr lang="fa-IR" sz="2000" b="1">
              <a:solidFill>
                <a:srgbClr val="FF0000"/>
              </a:solidFill>
            </a:endParaRPr>
          </a:p>
        </p:txBody>
      </p:sp>
    </p:spTree>
    <p:extLst>
      <p:ext uri="{BB962C8B-B14F-4D97-AF65-F5344CB8AC3E}">
        <p14:creationId xmlns:p14="http://schemas.microsoft.com/office/powerpoint/2010/main" val="2155670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121834" y="1825625"/>
            <a:ext cx="7231966" cy="4351338"/>
          </a:xfrm>
        </p:spPr>
        <p:txBody>
          <a:bodyPr/>
          <a:lstStyle/>
          <a:p>
            <a:pPr algn="just"/>
            <a:r>
              <a:rPr lang="fa-IR" smtClean="0">
                <a:cs typeface="B Zar" panose="00000400000000000000" pitchFamily="2" charset="-78"/>
              </a:rPr>
              <a:t>از فقر، فساد، </a:t>
            </a:r>
            <a:r>
              <a:rPr lang="fa-IR" b="1" smtClean="0">
                <a:solidFill>
                  <a:srgbClr val="FF0000"/>
                </a:solidFill>
                <a:cs typeface="B Zar" panose="00000400000000000000" pitchFamily="2" charset="-78"/>
              </a:rPr>
              <a:t>تبعیض</a:t>
            </a:r>
            <a:r>
              <a:rPr lang="fa-IR" smtClean="0">
                <a:cs typeface="B Zar" panose="00000400000000000000" pitchFamily="2" charset="-78"/>
              </a:rPr>
              <a:t>، توزیع نامطلوب درامدها،  اختلال در توسعه سرمایه انسانی، کارایی پایین نظام اداری، رقابت پذیری پایین اقتصاد ملی و تعادل  نامناسب با اقتصاد جهان به عنوان مسائل اساسی کشور بارها یاد شد. در تدوین بودجه سال 1381 کل کشور به افزایش سرمایه اجتماعی و مبارزه با فقرف فساد و تبعیض اشاره شده است (</a:t>
            </a:r>
            <a:r>
              <a:rPr lang="en-US" smtClean="0">
                <a:cs typeface="B Zar" panose="00000400000000000000" pitchFamily="2" charset="-78"/>
                <a:hlinkClick r:id="rId2"/>
              </a:rPr>
              <a:t>www.jobiran.com</a:t>
            </a:r>
            <a:r>
              <a:rPr lang="fa-IR" smtClean="0">
                <a:cs typeface="B Zar" panose="00000400000000000000" pitchFamily="2" charset="-78"/>
              </a:rPr>
              <a:t>) فقر، تورم، رشوه خواری و اختلاس، انحراف و اشفتگی اجتماعی و سازمانی، کاهش وحدت و انسجام اجتماعی، بی اعتمادی، تفاخر و تجمل گراییف کاهش پای بندی مذهبی (رفیع پور، 1377، 157)</a:t>
            </a:r>
            <a:endParaRPr lang="fa-IR">
              <a:cs typeface="B Zar"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43" y="1825625"/>
            <a:ext cx="2962275" cy="3412806"/>
          </a:xfrm>
          <a:prstGeom prst="rect">
            <a:avLst/>
          </a:prstGeom>
        </p:spPr>
      </p:pic>
    </p:spTree>
    <p:extLst>
      <p:ext uri="{BB962C8B-B14F-4D97-AF65-F5344CB8AC3E}">
        <p14:creationId xmlns:p14="http://schemas.microsoft.com/office/powerpoint/2010/main" val="305517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چکیده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مقاله پژوهشی حاضر به بررسی رابطه میزان سرمایه اجتماعی دانشجویان با نحوه تعریف و برداشت آنان از جنبه های اجتماعی هویت خود پرداخته است. </a:t>
            </a:r>
            <a:r>
              <a:rPr lang="fa-IR" b="1" smtClean="0">
                <a:solidFill>
                  <a:srgbClr val="FF0000"/>
                </a:solidFill>
                <a:cs typeface="B Zar" panose="00000400000000000000" pitchFamily="2" charset="-78"/>
              </a:rPr>
              <a:t>تعداد 700 نفر دانشجو </a:t>
            </a:r>
            <a:r>
              <a:rPr lang="fa-IR" smtClean="0">
                <a:cs typeface="B Zar" panose="00000400000000000000" pitchFamily="2" charset="-78"/>
              </a:rPr>
              <a:t>به عنوان گروه نمونه از یازده دانشگاه  دولتی روزانه شهر تهران با استفاده از روش نمونه گیری مطبق متناسب انتخاب شدند. سرمایه اجتماعی که نوعی تولید اجتماعی قابل مدیریت به شمار می آید، </a:t>
            </a:r>
            <a:r>
              <a:rPr lang="fa-IR" b="1" smtClean="0">
                <a:solidFill>
                  <a:srgbClr val="FF0000"/>
                </a:solidFill>
                <a:cs typeface="B Zar" panose="00000400000000000000" pitchFamily="2" charset="-78"/>
              </a:rPr>
              <a:t>مقوله ای تازه و نسبتا ناشناخته </a:t>
            </a:r>
            <a:r>
              <a:rPr lang="fa-IR" smtClean="0">
                <a:cs typeface="B Zar" panose="00000400000000000000" pitchFamily="2" charset="-78"/>
              </a:rPr>
              <a:t>در کنش های اجتماعی محسوب می شود. در این تحقیق سرمایه اجتماعی یک شاخص ترکیبی است  که شامل احساس تعهد تعلق و اعتماد افراد به نهاد ها و گروه های اجتماعی و نیز بیان گر سطح علاقه آنان به تعاملات اجتماعی (عضویت آنان در گروه های اجتماعی) می باشد. </a:t>
            </a:r>
            <a:endParaRPr lang="fa-IR">
              <a:cs typeface="B Zar" panose="00000400000000000000" pitchFamily="2" charset="-78"/>
            </a:endParaRPr>
          </a:p>
        </p:txBody>
      </p:sp>
      <p:sp>
        <p:nvSpPr>
          <p:cNvPr id="4" name="Flowchart: Decision 3"/>
          <p:cNvSpPr/>
          <p:nvPr/>
        </p:nvSpPr>
        <p:spPr>
          <a:xfrm>
            <a:off x="1480081" y="4698610"/>
            <a:ext cx="3415476" cy="136734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نوعی تولید اجتماعی قابل مدیریت</a:t>
            </a:r>
            <a:endParaRPr lang="fa-IR" sz="2000" b="1">
              <a:solidFill>
                <a:srgbClr val="FF0000"/>
              </a:solidFill>
            </a:endParaRPr>
          </a:p>
        </p:txBody>
      </p:sp>
    </p:spTree>
    <p:extLst>
      <p:ext uri="{BB962C8B-B14F-4D97-AF65-F5344CB8AC3E}">
        <p14:creationId xmlns:p14="http://schemas.microsoft.com/office/powerpoint/2010/main" val="3199602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فرار مغز ها، افزایش نرخ خودکشی (رنانی، 1381) کاهش روابط مثبت در همسایگان، رشد فردگرایی افراطی شهروندان (شارع پور، 1380) این نگرانی ها </a:t>
            </a:r>
            <a:r>
              <a:rPr lang="fa-IR" smtClean="0">
                <a:cs typeface="B Zar" panose="00000400000000000000" pitchFamily="2" charset="-78"/>
              </a:rPr>
              <a:t>اهم</a:t>
            </a:r>
            <a:r>
              <a:rPr lang="fa-IR">
                <a:cs typeface="B Zar" panose="00000400000000000000" pitchFamily="2" charset="-78"/>
              </a:rPr>
              <a:t>ی</a:t>
            </a:r>
            <a:r>
              <a:rPr lang="fa-IR" smtClean="0">
                <a:cs typeface="B Zar" panose="00000400000000000000" pitchFamily="2" charset="-78"/>
              </a:rPr>
              <a:t>ت </a:t>
            </a:r>
            <a:r>
              <a:rPr lang="fa-IR">
                <a:cs typeface="B Zar" panose="00000400000000000000" pitchFamily="2" charset="-78"/>
              </a:rPr>
              <a:t>و ضرورت پرداختن به مقوله سرمایه اجتماعی را روشن می سازد، سرمایه ای که از ظرفیت و توانایی های بالایی برای حل مشکلات یاد شده برخوردار است. </a:t>
            </a:r>
          </a:p>
        </p:txBody>
      </p:sp>
      <p:sp>
        <p:nvSpPr>
          <p:cNvPr id="4" name="Flowchart: Alternate Process 3"/>
          <p:cNvSpPr/>
          <p:nvPr/>
        </p:nvSpPr>
        <p:spPr>
          <a:xfrm>
            <a:off x="1448972" y="4009292"/>
            <a:ext cx="3376246" cy="132236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ظرفیت و توانایی های </a:t>
            </a:r>
            <a:r>
              <a:rPr lang="fa-IR" sz="2000" b="1" smtClean="0">
                <a:solidFill>
                  <a:srgbClr val="FF0000"/>
                </a:solidFill>
                <a:cs typeface="B Zar" panose="00000400000000000000" pitchFamily="2" charset="-78"/>
              </a:rPr>
              <a:t>بالا</a:t>
            </a:r>
            <a:endParaRPr lang="fa-IR" sz="2000" b="1">
              <a:solidFill>
                <a:srgbClr val="FF0000"/>
              </a:solidFill>
            </a:endParaRPr>
          </a:p>
        </p:txBody>
      </p:sp>
    </p:spTree>
    <p:extLst>
      <p:ext uri="{BB962C8B-B14F-4D97-AF65-F5344CB8AC3E}">
        <p14:creationId xmlns:p14="http://schemas.microsoft.com/office/powerpoint/2010/main" val="2744598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پیشینه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تاکنون با عنوان تحقیق حاضر در داخل پژوهشی صورت نگرفته است. دو مورد پژوهش مشابه انجام شده است. ملاحسنی (1381) در پژوهش خود نشان داد بین میزان سرمایه اجتماعی دانش اموزان دبیرستانی و نوع دینداری آنان رابطه معنی داری وجود دارد. بدین معنی که میزان سرمایه اجتماعی در دینداران سنتی و قومیت گرا بیشتر از انواع دیگر است. وی نشان داد که: </a:t>
            </a:r>
          </a:p>
          <a:p>
            <a:pPr algn="just"/>
            <a:r>
              <a:rPr lang="fa-IR" smtClean="0">
                <a:cs typeface="B Zar" panose="00000400000000000000" pitchFamily="2" charset="-78"/>
              </a:rPr>
              <a:t>1- به طور کلی میزان سرمایه اجتماعی دانش اموزان دبیرستانی در حد متوسط به بالا یم کشد. </a:t>
            </a:r>
          </a:p>
          <a:p>
            <a:pPr algn="just"/>
            <a:r>
              <a:rPr lang="fa-IR" smtClean="0">
                <a:cs typeface="B Zar" panose="00000400000000000000" pitchFamily="2" charset="-78"/>
              </a:rPr>
              <a:t>2- میزان سرمایه اجتماعی دختران کمی بیشتر از پسران است </a:t>
            </a:r>
          </a:p>
          <a:p>
            <a:pPr algn="just"/>
            <a:r>
              <a:rPr lang="fa-IR" smtClean="0">
                <a:cs typeface="B Zar" panose="00000400000000000000" pitchFamily="2" charset="-78"/>
              </a:rPr>
              <a:t>3-میزان سرمایه اجتماعی دانش اموزان اهل سنت بیشتر از دانش آموزان شیعه است</a:t>
            </a:r>
          </a:p>
        </p:txBody>
      </p:sp>
      <p:sp>
        <p:nvSpPr>
          <p:cNvPr id="4" name="Flowchart: Process 3"/>
          <p:cNvSpPr/>
          <p:nvPr/>
        </p:nvSpPr>
        <p:spPr>
          <a:xfrm>
            <a:off x="1364567" y="5064369"/>
            <a:ext cx="2827606" cy="94253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دینداران سنتی و قومیت گرا</a:t>
            </a:r>
            <a:endParaRPr lang="fa-IR" sz="2000" b="1">
              <a:solidFill>
                <a:srgbClr val="FF0000"/>
              </a:solidFill>
            </a:endParaRPr>
          </a:p>
        </p:txBody>
      </p:sp>
    </p:spTree>
    <p:extLst>
      <p:ext uri="{BB962C8B-B14F-4D97-AF65-F5344CB8AC3E}">
        <p14:creationId xmlns:p14="http://schemas.microsoft.com/office/powerpoint/2010/main" val="3864376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4- میزان سرمایه اجتماعی روستانشینان بیشتر از شهرنشینان است. </a:t>
            </a:r>
          </a:p>
          <a:p>
            <a:pPr algn="just"/>
            <a:r>
              <a:rPr lang="fa-IR">
                <a:cs typeface="B Zar" panose="00000400000000000000" pitchFamily="2" charset="-78"/>
              </a:rPr>
              <a:t>5- میزان سرمایه اجتماعی کسانی که در گروه های اجتماعی عضو هستند بیشتر از کسانی است که عضو نیستند. </a:t>
            </a:r>
          </a:p>
          <a:p>
            <a:pPr algn="just"/>
            <a:r>
              <a:rPr lang="fa-IR">
                <a:cs typeface="B Zar" panose="00000400000000000000" pitchFamily="2" charset="-78"/>
              </a:rPr>
              <a:t>6- میزان سرمایه اجتماعی فرزندانی که والدین آنان جرو بحث می کنند کمتر از کسانی است که جر و بحث نمی کنند. </a:t>
            </a:r>
          </a:p>
          <a:p>
            <a:pPr algn="just"/>
            <a:endParaRPr lang="fa-IR">
              <a:cs typeface="B Zar" panose="00000400000000000000" pitchFamily="2" charset="-78"/>
            </a:endParaRPr>
          </a:p>
        </p:txBody>
      </p:sp>
    </p:spTree>
    <p:extLst>
      <p:ext uri="{BB962C8B-B14F-4D97-AF65-F5344CB8AC3E}">
        <p14:creationId xmlns:p14="http://schemas.microsoft.com/office/powerpoint/2010/main" val="355369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5458265" y="1825625"/>
            <a:ext cx="5895534" cy="4351338"/>
          </a:xfrm>
        </p:spPr>
        <p:txBody>
          <a:bodyPr/>
          <a:lstStyle/>
          <a:p>
            <a:pPr algn="just"/>
            <a:r>
              <a:rPr lang="fa-IR" smtClean="0">
                <a:cs typeface="B Zar" panose="00000400000000000000" pitchFamily="2" charset="-78"/>
              </a:rPr>
              <a:t>در پژوهش دیگر (شاعر پور، 1380) ثابت کرد: بین سرمایه فرهنگی جوانان تهرانی با هویت اجتماعی آنان همبستگی مثبت وجود دارد. از تحقیقات خارجی اکسلی و دیگران (1990) اثر متقابل سرمایه اجتماعی و هویت اجتماعی را مورد مطالعه قرار دادند. آنان معتقدند که </a:t>
            </a:r>
            <a:r>
              <a:rPr lang="fa-IR" b="1" smtClean="0">
                <a:solidFill>
                  <a:srgbClr val="FF0000"/>
                </a:solidFill>
                <a:cs typeface="B Zar" panose="00000400000000000000" pitchFamily="2" charset="-78"/>
              </a:rPr>
              <a:t>مدارس</a:t>
            </a:r>
            <a:r>
              <a:rPr lang="fa-IR" smtClean="0">
                <a:cs typeface="B Zar" panose="00000400000000000000" pitchFamily="2" charset="-78"/>
              </a:rPr>
              <a:t>، ظرفیت بالایی برای تولید سرمایه اجتماعی دارند. </a:t>
            </a:r>
            <a:endParaRPr lang="fa-IR">
              <a:cs typeface="B Zar" panose="00000400000000000000" pitchFamily="2" charset="-78"/>
            </a:endParaRPr>
          </a:p>
        </p:txBody>
      </p:sp>
      <p:sp>
        <p:nvSpPr>
          <p:cNvPr id="4" name="Flowchart: Predefined Process 3"/>
          <p:cNvSpPr/>
          <p:nvPr/>
        </p:nvSpPr>
        <p:spPr>
          <a:xfrm>
            <a:off x="5964702" y="4815646"/>
            <a:ext cx="1800666" cy="1177192"/>
          </a:xfrm>
          <a:prstGeom prst="flowChartPredefined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شکل گیری هویت اجتماعی</a:t>
            </a:r>
            <a:endParaRPr lang="fa-IR" sz="2000" b="1">
              <a:solidFill>
                <a:srgbClr val="FF0000"/>
              </a:solidFill>
            </a:endParaRPr>
          </a:p>
        </p:txBody>
      </p:sp>
      <p:pic>
        <p:nvPicPr>
          <p:cNvPr id="6" name="Picture 5"/>
          <p:cNvPicPr>
            <a:picLocks noChangeAspect="1"/>
          </p:cNvPicPr>
          <p:nvPr/>
        </p:nvPicPr>
        <p:blipFill>
          <a:blip r:embed="rId2"/>
          <a:stretch>
            <a:fillRect/>
          </a:stretch>
        </p:blipFill>
        <p:spPr>
          <a:xfrm>
            <a:off x="992944" y="1956729"/>
            <a:ext cx="4226170" cy="4036109"/>
          </a:xfrm>
          <a:prstGeom prst="rect">
            <a:avLst/>
          </a:prstGeom>
        </p:spPr>
      </p:pic>
    </p:spTree>
    <p:extLst>
      <p:ext uri="{BB962C8B-B14F-4D97-AF65-F5344CB8AC3E}">
        <p14:creationId xmlns:p14="http://schemas.microsoft.com/office/powerpoint/2010/main" val="2652839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نتایج این پژوهش نشان می دهد که سرمایه اجتماعی در شکل گیری هویت اجتماعی نقش بسزایی دارد. سرمایه اجتماعی و </a:t>
            </a:r>
            <a:r>
              <a:rPr lang="fa-IR" b="1">
                <a:solidFill>
                  <a:srgbClr val="FF0000"/>
                </a:solidFill>
                <a:cs typeface="B Zar" panose="00000400000000000000" pitchFamily="2" charset="-78"/>
              </a:rPr>
              <a:t>هویت اجتماعی </a:t>
            </a:r>
            <a:r>
              <a:rPr lang="fa-IR">
                <a:cs typeface="B Zar" panose="00000400000000000000" pitchFamily="2" charset="-78"/>
              </a:rPr>
              <a:t>به صورت تعاملی سبب تقویت یکدیگر می شوند(شریفیان ثانی، 1380)</a:t>
            </a:r>
          </a:p>
          <a:p>
            <a:pPr algn="just"/>
            <a:r>
              <a:rPr lang="fa-IR">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860584"/>
            <a:ext cx="2719052" cy="1359526"/>
          </a:xfrm>
          <a:prstGeom prst="rect">
            <a:avLst/>
          </a:prstGeom>
        </p:spPr>
      </p:pic>
      <p:pic>
        <p:nvPicPr>
          <p:cNvPr id="5" name="Picture 4"/>
          <p:cNvPicPr>
            <a:picLocks noChangeAspect="1"/>
          </p:cNvPicPr>
          <p:nvPr/>
        </p:nvPicPr>
        <p:blipFill>
          <a:blip r:embed="rId3"/>
          <a:stretch>
            <a:fillRect/>
          </a:stretch>
        </p:blipFill>
        <p:spPr>
          <a:xfrm>
            <a:off x="4192171" y="3165712"/>
            <a:ext cx="6724358" cy="2749269"/>
          </a:xfrm>
          <a:prstGeom prst="rect">
            <a:avLst/>
          </a:prstGeom>
        </p:spPr>
      </p:pic>
    </p:spTree>
    <p:extLst>
      <p:ext uri="{BB962C8B-B14F-4D97-AF65-F5344CB8AC3E}">
        <p14:creationId xmlns:p14="http://schemas.microsoft.com/office/powerpoint/2010/main" val="151745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ساندرز (2000) وجود رابطه میان هویت قومی و سرمایه اجتماعی را به اثبات رساند و نشان داد شبکه های اجتماعی و سرمایه اجتماعی منتج از آن برای مطالعه قومیت در جوامع متکثر دارای اهمیت هستند.</a:t>
            </a:r>
          </a:p>
        </p:txBody>
      </p:sp>
    </p:spTree>
    <p:extLst>
      <p:ext uri="{BB962C8B-B14F-4D97-AF65-F5344CB8AC3E}">
        <p14:creationId xmlns:p14="http://schemas.microsoft.com/office/powerpoint/2010/main" val="3049601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384644" y="1825625"/>
            <a:ext cx="7969155" cy="4351338"/>
          </a:xfrm>
        </p:spPr>
        <p:txBody>
          <a:bodyPr/>
          <a:lstStyle/>
          <a:p>
            <a:pPr algn="just"/>
            <a:r>
              <a:rPr lang="fa-IR" smtClean="0">
                <a:cs typeface="B Zar" panose="00000400000000000000" pitchFamily="2" charset="-78"/>
              </a:rPr>
              <a:t>چشم انداز نظری پژوهش حاضر در بخش متغیر مستقل (سرمایه اجتماعی) بر اساس نظرات کلمن، پوتنام و فوکویاما درباره عناصر و شاخص های اصلی در ساخت مفهوم سرمایه اجتماعی به صورت ترکیبی شکل گرفته است. نظرات گسترده و عمیق کلمن درباره «اعتماد» و «احساس تعهد» به عنوان دو عنصر اصلی مفهوم سرمایه اجتماعی رهیافت خوبی  بود تا این دو عنصر اساسی به عنوان دو شاخص  اصلی در ساخت مفهوم سرمایه اجتماعی انتخاب شوند. تاکید پوتنام درباره «</a:t>
            </a:r>
            <a:r>
              <a:rPr lang="fa-IR" smtClean="0">
                <a:solidFill>
                  <a:srgbClr val="FF0000"/>
                </a:solidFill>
                <a:cs typeface="B Zar" panose="00000400000000000000" pitchFamily="2" charset="-78"/>
              </a:rPr>
              <a:t>احساس تعلق</a:t>
            </a:r>
            <a:r>
              <a:rPr lang="fa-IR" smtClean="0">
                <a:cs typeface="B Zar" panose="00000400000000000000" pitchFamily="2" charset="-78"/>
              </a:rPr>
              <a:t>» و </a:t>
            </a:r>
            <a:r>
              <a:rPr lang="fa-IR" smtClean="0">
                <a:solidFill>
                  <a:srgbClr val="FF0000"/>
                </a:solidFill>
                <a:cs typeface="B Zar" panose="00000400000000000000" pitchFamily="2" charset="-78"/>
              </a:rPr>
              <a:t>تعاملات اجتماعی</a:t>
            </a:r>
            <a:r>
              <a:rPr lang="fa-IR" smtClean="0">
                <a:cs typeface="B Zar" panose="00000400000000000000" pitchFamily="2" charset="-78"/>
              </a:rPr>
              <a:t>» به عنوان دو عنصر اصلی دیگر در مفهوم سرمایه اجتماعی سبب شد تا محقق این دو عنصر را به عنوان شاخص های  سوم و چهارم در ساخت مفهوم سرمایه اجتماعی انتخاب کنند.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396319" cy="2514600"/>
          </a:xfrm>
          <a:prstGeom prst="rect">
            <a:avLst/>
          </a:prstGeom>
        </p:spPr>
      </p:pic>
      <p:sp>
        <p:nvSpPr>
          <p:cNvPr id="5" name="TextBox 4"/>
          <p:cNvSpPr txBox="1"/>
          <p:nvPr/>
        </p:nvSpPr>
        <p:spPr>
          <a:xfrm>
            <a:off x="1282890" y="4572000"/>
            <a:ext cx="1351128"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فوکویاما</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1079867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فوکویاما نیز شاخص های یادشده را از عناصر اصلی مفهم سرمایه اجتماعی می داند. با توجه به مجموع نظرات یاد شده، چارچوب نظری تحقیق ترکیبی است از هنجارهای اعتماد ، احساس تعلق و احساس تعهد به گروه های نخستین، شبکه های محلی و گروه های اجتماعی که از عقابید این متفکران سرچشمه می گیرد. بر همین اساس، در این تحقیق منظور از سرمایه اجتماعی یک شاخص ترکیبی است که شامل احساس تعهد، تعلق و اعتماد افراد به نهادها و گروه های اجتماعی و نیز بیان گر سطح علاقه آنان به تعاملات اجتماعی (عضویت آنان در گروه های اجتماعی) می باشد. </a:t>
            </a:r>
            <a:endParaRPr lang="fa-IR">
              <a:cs typeface="B Zar" panose="00000400000000000000" pitchFamily="2" charset="-78"/>
            </a:endParaRPr>
          </a:p>
        </p:txBody>
      </p:sp>
      <p:sp>
        <p:nvSpPr>
          <p:cNvPr id="4" name="Flowchart: Process 3"/>
          <p:cNvSpPr/>
          <p:nvPr/>
        </p:nvSpPr>
        <p:spPr>
          <a:xfrm>
            <a:off x="950742" y="4729265"/>
            <a:ext cx="2368061" cy="11932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هنجارهای اعتماد ، احساس تعلق و احساس تعهد</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4375052" y="4307043"/>
            <a:ext cx="5922499" cy="2004857"/>
          </a:xfrm>
          <a:prstGeom prst="rect">
            <a:avLst/>
          </a:prstGeom>
        </p:spPr>
      </p:pic>
    </p:spTree>
    <p:extLst>
      <p:ext uri="{BB962C8B-B14F-4D97-AF65-F5344CB8AC3E}">
        <p14:creationId xmlns:p14="http://schemas.microsoft.com/office/powerpoint/2010/main" val="2249409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به منظور سنجش سرمایه اجتماعی، برای آن </a:t>
            </a:r>
            <a:r>
              <a:rPr lang="fa-IR" b="1">
                <a:solidFill>
                  <a:srgbClr val="FF0000"/>
                </a:solidFill>
                <a:cs typeface="B Zar" panose="00000400000000000000" pitchFamily="2" charset="-78"/>
              </a:rPr>
              <a:t>دو بعد </a:t>
            </a:r>
            <a:r>
              <a:rPr lang="fa-IR">
                <a:cs typeface="B Zar" panose="00000400000000000000" pitchFamily="2" charset="-78"/>
              </a:rPr>
              <a:t>در نظر گرفته شد: </a:t>
            </a:r>
            <a:r>
              <a:rPr lang="fa-IR">
                <a:solidFill>
                  <a:srgbClr val="FF0000"/>
                </a:solidFill>
                <a:cs typeface="B Zar" panose="00000400000000000000" pitchFamily="2" charset="-78"/>
              </a:rPr>
              <a:t>الف-</a:t>
            </a:r>
            <a:r>
              <a:rPr lang="fa-IR">
                <a:cs typeface="B Zar" panose="00000400000000000000" pitchFamily="2" charset="-78"/>
              </a:rPr>
              <a:t> </a:t>
            </a:r>
            <a:r>
              <a:rPr lang="fa-IR">
                <a:solidFill>
                  <a:srgbClr val="FF0000"/>
                </a:solidFill>
                <a:cs typeface="B Zar" panose="00000400000000000000" pitchFamily="2" charset="-78"/>
              </a:rPr>
              <a:t>بعد ارتباطی </a:t>
            </a:r>
            <a:r>
              <a:rPr lang="fa-IR">
                <a:cs typeface="B Zar" panose="00000400000000000000" pitchFamily="2" charset="-78"/>
              </a:rPr>
              <a:t>که منظور از آن وجود میزان اعتماد  و  تعهد اجتماعی در نزد دانشجویان است. </a:t>
            </a:r>
            <a:r>
              <a:rPr lang="fa-IR">
                <a:solidFill>
                  <a:srgbClr val="FF0000"/>
                </a:solidFill>
                <a:cs typeface="B Zar" panose="00000400000000000000" pitchFamily="2" charset="-78"/>
              </a:rPr>
              <a:t>ب- بعد ساختاری </a:t>
            </a:r>
            <a:r>
              <a:rPr lang="fa-IR">
                <a:cs typeface="B Zar" panose="00000400000000000000" pitchFamily="2" charset="-78"/>
              </a:rPr>
              <a:t>که منظور از آن وجود میزان تعلقات و تعاملات اجتماعی در نزد </a:t>
            </a:r>
            <a:r>
              <a:rPr lang="fa-IR" smtClean="0">
                <a:cs typeface="B Zar" panose="00000400000000000000" pitchFamily="2" charset="-78"/>
              </a:rPr>
              <a:t>دانشجویان </a:t>
            </a:r>
            <a:r>
              <a:rPr lang="fa-IR">
                <a:cs typeface="B Zar" panose="00000400000000000000" pitchFamily="2" charset="-78"/>
              </a:rPr>
              <a:t>است. این دو بعد از طریق چهار شاخص اعتماد اجتماعی، تعهد اجتماعی، تعلقات اجتماعی و تعاملات اجتماعی توسط پرسشنامه اعتبار یابی شده و اندازه گیری شدند. با توجه به مقدار </a:t>
            </a:r>
            <a:r>
              <a:rPr lang="en-US">
                <a:cs typeface="B Zar" panose="00000400000000000000" pitchFamily="2" charset="-78"/>
              </a:rPr>
              <a:t>R2</a:t>
            </a:r>
            <a:r>
              <a:rPr lang="fa-IR">
                <a:cs typeface="B Zar" panose="00000400000000000000" pitchFamily="2" charset="-78"/>
              </a:rPr>
              <a:t> محاسبه شده، این دو بعد توانسته اند به میزان 88 درصد سرمایه اجتماعی را تبیین کنند. از مجموع نمرات چهار شاخص میزان سرمایه اجتماعی دانشجویان به دست </a:t>
            </a:r>
            <a:r>
              <a:rPr lang="fa-IR" smtClean="0">
                <a:cs typeface="B Zar" panose="00000400000000000000" pitchFamily="2" charset="-78"/>
              </a:rPr>
              <a:t>آمد</a:t>
            </a:r>
            <a:r>
              <a:rPr lang="fa-IR">
                <a:cs typeface="B Zar" panose="00000400000000000000" pitchFamily="2" charset="-78"/>
              </a:rPr>
              <a:t>. </a:t>
            </a:r>
          </a:p>
        </p:txBody>
      </p:sp>
      <p:sp>
        <p:nvSpPr>
          <p:cNvPr id="4" name="Flowchart: Process 3"/>
          <p:cNvSpPr/>
          <p:nvPr/>
        </p:nvSpPr>
        <p:spPr>
          <a:xfrm>
            <a:off x="1336431" y="4487594"/>
            <a:ext cx="4572000"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چهار شاخص اعتماد اجتماعی، تعهد اجتماعی، تعلقات اجتماعی و تعاملات اجتماعی</a:t>
            </a:r>
            <a:endParaRPr lang="fa-IR" sz="2000" b="1">
              <a:solidFill>
                <a:srgbClr val="FF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6434" y="874163"/>
            <a:ext cx="883994" cy="883994"/>
          </a:xfrm>
          <a:prstGeom prst="rect">
            <a:avLst/>
          </a:prstGeom>
        </p:spPr>
      </p:pic>
    </p:spTree>
    <p:extLst>
      <p:ext uri="{BB962C8B-B14F-4D97-AF65-F5344CB8AC3E}">
        <p14:creationId xmlns:p14="http://schemas.microsoft.com/office/powerpoint/2010/main" val="2793572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چهارچوب نظری متغیر وابسته (هویت اجتماعی) بر اساس دیدگاه کنش متقابل نمادی به ویژه عقاید روزنبرگ درباره خود- انگاره های اجتماعی افراد تنظیم شده است. در این تحقیق منظور از هویت اجتماعی تنها اشاره به ان دسته از خود- انگاره های افراد است که ناشی از عضویت آنان در گروه های اجتماعی باشد و به نوعی بیان گر برداشت اجتماعی آنان از خویش باشد. </a:t>
            </a:r>
            <a:endParaRPr lang="fa-IR">
              <a:cs typeface="B Zar" panose="00000400000000000000" pitchFamily="2" charset="-78"/>
            </a:endParaRPr>
          </a:p>
        </p:txBody>
      </p:sp>
      <p:sp>
        <p:nvSpPr>
          <p:cNvPr id="4" name="Flowchart: Punched Tape 3"/>
          <p:cNvSpPr/>
          <p:nvPr/>
        </p:nvSpPr>
        <p:spPr>
          <a:xfrm>
            <a:off x="1406769" y="3854547"/>
            <a:ext cx="2377440" cy="1561514"/>
          </a:xfrm>
          <a:prstGeom prst="flowChartPunchedTap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کنش متقابل نمادی</a:t>
            </a:r>
            <a:endParaRPr lang="fa-IR" sz="2400" b="1">
              <a:solidFill>
                <a:srgbClr val="FF0000"/>
              </a:solidFill>
            </a:endParaRPr>
          </a:p>
        </p:txBody>
      </p:sp>
      <p:sp>
        <p:nvSpPr>
          <p:cNvPr id="5" name="Flowchart: Data 4"/>
          <p:cNvSpPr/>
          <p:nvPr/>
        </p:nvSpPr>
        <p:spPr>
          <a:xfrm>
            <a:off x="4352778" y="3937025"/>
            <a:ext cx="2518117" cy="1744395"/>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خود- انگاره های افراد</a:t>
            </a:r>
            <a:endParaRPr lang="fa-IR" sz="2000" b="1">
              <a:solidFill>
                <a:srgbClr val="FF0000"/>
              </a:solidFill>
            </a:endParaRPr>
          </a:p>
        </p:txBody>
      </p:sp>
      <p:sp>
        <p:nvSpPr>
          <p:cNvPr id="6" name="Flowchart: Multidocument 5"/>
          <p:cNvSpPr/>
          <p:nvPr/>
        </p:nvSpPr>
        <p:spPr>
          <a:xfrm>
            <a:off x="7439464" y="3854547"/>
            <a:ext cx="2886222" cy="2039816"/>
          </a:xfrm>
          <a:prstGeom prst="flowChartMulti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بیان گر برداشت اجتماعی آنان</a:t>
            </a:r>
            <a:endParaRPr lang="fa-IR" sz="2400" b="1">
              <a:solidFill>
                <a:srgbClr val="FF0000"/>
              </a:solidFill>
            </a:endParaRPr>
          </a:p>
        </p:txBody>
      </p:sp>
    </p:spTree>
    <p:extLst>
      <p:ext uri="{BB962C8B-B14F-4D97-AF65-F5344CB8AC3E}">
        <p14:creationId xmlns:p14="http://schemas.microsoft.com/office/powerpoint/2010/main" val="1291804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نتایج پژوهش حاضر که با دو روش توصیفی و همبستگی انجام شده است، فرضیه اصلی تحقیق را به قرار زیر به اثبات رساند: بین میزان سرمایه اجتماعی دانشجویان و نحوه تعریف آنان از جنبه های اجتماعی هویت خود، همبستگی مثبت و معنادار و نسبتا ضعیفی وجود دارد (با احتمال </a:t>
            </a:r>
            <a:r>
              <a:rPr lang="en-US">
                <a:cs typeface="B Zar" panose="00000400000000000000" pitchFamily="2" charset="-78"/>
              </a:rPr>
              <a:t>p=0/000</a:t>
            </a:r>
            <a:r>
              <a:rPr lang="fa-IR">
                <a:cs typeface="B Zar" panose="00000400000000000000" pitchFamily="2" charset="-78"/>
              </a:rPr>
              <a:t> و </a:t>
            </a:r>
            <a:r>
              <a:rPr lang="en-US">
                <a:cs typeface="B Zar" panose="00000400000000000000" pitchFamily="2" charset="-78"/>
              </a:rPr>
              <a:t>r=0/1919</a:t>
            </a:r>
            <a:r>
              <a:rPr lang="fa-IR">
                <a:cs typeface="B Zar" panose="00000400000000000000" pitchFamily="2" charset="-78"/>
              </a:rPr>
              <a:t>) این یافته نشان می دهد، تقویت ورشد سرمایه اجتماعی دانشجویان به تقویت هویت اجتماعی آنان منجر می شود و به دانشجویان در نحوه بروز اشکال مختلف هویت اجتماعی خود مانند. هویت </a:t>
            </a:r>
            <a:r>
              <a:rPr lang="fa-IR" smtClean="0">
                <a:cs typeface="B Zar" panose="00000400000000000000" pitchFamily="2" charset="-78"/>
              </a:rPr>
              <a:t>خانوادگی، </a:t>
            </a:r>
            <a:r>
              <a:rPr lang="fa-IR">
                <a:cs typeface="B Zar" panose="00000400000000000000" pitchFamily="2" charset="-78"/>
              </a:rPr>
              <a:t>ملی و مذهبی کمک می کند. </a:t>
            </a:r>
          </a:p>
          <a:p>
            <a:pPr algn="just"/>
            <a:endParaRPr lang="fa-IR">
              <a:cs typeface="B Zar" panose="00000400000000000000" pitchFamily="2" charset="-78"/>
            </a:endParaRPr>
          </a:p>
        </p:txBody>
      </p:sp>
      <p:sp>
        <p:nvSpPr>
          <p:cNvPr id="4" name="Flowchart: Process 3"/>
          <p:cNvSpPr/>
          <p:nvPr/>
        </p:nvSpPr>
        <p:spPr>
          <a:xfrm>
            <a:off x="1252025" y="4403189"/>
            <a:ext cx="2729132" cy="143490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هویت خانوادگی، ملی و مذهب</a:t>
            </a:r>
            <a:endParaRPr lang="fa-IR" sz="2000" b="1">
              <a:solidFill>
                <a:srgbClr val="FF0000"/>
              </a:solidFill>
            </a:endParaRPr>
          </a:p>
        </p:txBody>
      </p:sp>
      <p:sp>
        <p:nvSpPr>
          <p:cNvPr id="5" name="Flowchart: Predefined Process 4"/>
          <p:cNvSpPr/>
          <p:nvPr/>
        </p:nvSpPr>
        <p:spPr>
          <a:xfrm>
            <a:off x="6865034" y="4318782"/>
            <a:ext cx="2504049" cy="1575581"/>
          </a:xfrm>
          <a:prstGeom prst="flowChartPredefined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دو روش توصیفی و همبستگی</a:t>
            </a:r>
            <a:endParaRPr lang="fa-IR" sz="2000" b="1">
              <a:solidFill>
                <a:srgbClr val="FF0000"/>
              </a:solidFill>
            </a:endParaRPr>
          </a:p>
        </p:txBody>
      </p:sp>
    </p:spTree>
    <p:extLst>
      <p:ext uri="{BB962C8B-B14F-4D97-AF65-F5344CB8AC3E}">
        <p14:creationId xmlns:p14="http://schemas.microsoft.com/office/powerpoint/2010/main" val="1487151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نوع هویت از هویت فردی کاملا جداست (شایان فر، 1377، 579) برای ساخت و اندازه گیری  این متغیر از آزمون بیست جمله ای کوهن و مک پارتلند معروف به آزمون </a:t>
            </a:r>
            <a:r>
              <a:rPr lang="en-US" smtClean="0">
                <a:cs typeface="B Zar" panose="00000400000000000000" pitchFamily="2" charset="-78"/>
              </a:rPr>
              <a:t>TST</a:t>
            </a:r>
            <a:r>
              <a:rPr lang="fa-IR" smtClean="0">
                <a:cs typeface="B Zar" panose="00000400000000000000" pitchFamily="2" charset="-78"/>
              </a:rPr>
              <a:t> استفاده شده است. در این آزمون از پاسخ گویان خواسته می شود در پاسخ به این سوال که «من کیستم؟» </a:t>
            </a:r>
            <a:r>
              <a:rPr lang="fa-IR" smtClean="0">
                <a:solidFill>
                  <a:srgbClr val="FF0000"/>
                </a:solidFill>
                <a:cs typeface="B Zar" panose="00000400000000000000" pitchFamily="2" charset="-78"/>
              </a:rPr>
              <a:t>بیست جمله</a:t>
            </a:r>
            <a:r>
              <a:rPr lang="fa-IR" smtClean="0">
                <a:cs typeface="B Zar" panose="00000400000000000000" pitchFamily="2" charset="-78"/>
              </a:rPr>
              <a:t> بنویسند. پاسخ های پاسخ گویان توسط دو داور مطالعه 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53800" y="2659965"/>
            <a:ext cx="660010" cy="660010"/>
          </a:xfrm>
          <a:prstGeom prst="rect">
            <a:avLst/>
          </a:prstGeom>
        </p:spPr>
      </p:pic>
    </p:spTree>
    <p:extLst>
      <p:ext uri="{BB962C8B-B14F-4D97-AF65-F5344CB8AC3E}">
        <p14:creationId xmlns:p14="http://schemas.microsoft.com/office/powerpoint/2010/main" val="3334266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داوران به هر پاسخ (یک جمله از بیست جمله در هر پرسشنامه) که بر یک جنبه اجتماعی فرد دلالت داشت، </a:t>
            </a:r>
            <a:r>
              <a:rPr lang="fa-IR">
                <a:solidFill>
                  <a:srgbClr val="FF0000"/>
                </a:solidFill>
                <a:cs typeface="B Zar" panose="00000400000000000000" pitchFamily="2" charset="-78"/>
              </a:rPr>
              <a:t>امتیاز </a:t>
            </a:r>
            <a:r>
              <a:rPr lang="en-US">
                <a:solidFill>
                  <a:srgbClr val="FF0000"/>
                </a:solidFill>
                <a:cs typeface="B Zar" panose="00000400000000000000" pitchFamily="2" charset="-78"/>
              </a:rPr>
              <a:t>S</a:t>
            </a:r>
            <a:r>
              <a:rPr lang="fa-IR">
                <a:solidFill>
                  <a:srgbClr val="FF0000"/>
                </a:solidFill>
                <a:cs typeface="B Zar" panose="00000400000000000000" pitchFamily="2" charset="-78"/>
              </a:rPr>
              <a:t> </a:t>
            </a:r>
            <a:r>
              <a:rPr lang="fa-IR">
                <a:cs typeface="B Zar" panose="00000400000000000000" pitchFamily="2" charset="-78"/>
              </a:rPr>
              <a:t>(اجتماعی) و به پاسخ هایی که فقط ناظر به جنبه ها و تمایلات شخصی </a:t>
            </a:r>
            <a:r>
              <a:rPr lang="fa-IR" smtClean="0">
                <a:cs typeface="B Zar" panose="00000400000000000000" pitchFamily="2" charset="-78"/>
              </a:rPr>
              <a:t>بود </a:t>
            </a:r>
            <a:r>
              <a:rPr lang="fa-IR">
                <a:solidFill>
                  <a:srgbClr val="FF0000"/>
                </a:solidFill>
                <a:cs typeface="B Zar" panose="00000400000000000000" pitchFamily="2" charset="-78"/>
              </a:rPr>
              <a:t>امتیاز </a:t>
            </a:r>
            <a:r>
              <a:rPr lang="en-US">
                <a:solidFill>
                  <a:srgbClr val="FF0000"/>
                </a:solidFill>
                <a:cs typeface="B Zar" panose="00000400000000000000" pitchFamily="2" charset="-78"/>
              </a:rPr>
              <a:t>I</a:t>
            </a:r>
            <a:r>
              <a:rPr lang="fa-IR">
                <a:solidFill>
                  <a:srgbClr val="FF0000"/>
                </a:solidFill>
                <a:cs typeface="B Zar" panose="00000400000000000000" pitchFamily="2" charset="-78"/>
              </a:rPr>
              <a:t> </a:t>
            </a:r>
            <a:r>
              <a:rPr lang="fa-IR">
                <a:cs typeface="B Zar" panose="00000400000000000000" pitchFamily="2" charset="-78"/>
              </a:rPr>
              <a:t>(فردی) دادند. منظور از جنبه های اجتماعی پاسخ هایی است که ناظر بهه یک هدف اجتماعی، گروه اجتماعی، وابستگی اجتماعی و ... باشد مانند جملاتی که فرد درباره خانواده، مذهب و کشور خود بیان می کند. منظور از امتیاز «</a:t>
            </a:r>
            <a:r>
              <a:rPr lang="en-US">
                <a:cs typeface="B Zar" panose="00000400000000000000" pitchFamily="2" charset="-78"/>
              </a:rPr>
              <a:t>I</a:t>
            </a:r>
            <a:r>
              <a:rPr lang="fa-IR">
                <a:cs typeface="B Zar" panose="00000400000000000000" pitchFamily="2" charset="-78"/>
              </a:rPr>
              <a:t>»  پاسخ هایی است که نتوان هیچ هدف اجتماعی یا تمایل به گروه های اجتماعی را در آن پیدا کرد. </a:t>
            </a:r>
          </a:p>
        </p:txBody>
      </p:sp>
      <p:sp>
        <p:nvSpPr>
          <p:cNvPr id="4" name="Flowchart: Process 3"/>
          <p:cNvSpPr/>
          <p:nvPr/>
        </p:nvSpPr>
        <p:spPr>
          <a:xfrm>
            <a:off x="970671" y="4346917"/>
            <a:ext cx="3910818" cy="14208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هدف اجتماعی یا تمایل به گروه های اجتماعی</a:t>
            </a:r>
            <a:endParaRPr lang="fa-IR" sz="2000" b="1">
              <a:solidFill>
                <a:srgbClr val="FF0000"/>
              </a:solidFill>
            </a:endParaRPr>
          </a:p>
        </p:txBody>
      </p:sp>
    </p:spTree>
    <p:extLst>
      <p:ext uri="{BB962C8B-B14F-4D97-AF65-F5344CB8AC3E}">
        <p14:creationId xmlns:p14="http://schemas.microsoft.com/office/powerpoint/2010/main" val="2424779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مواردی که درباره نحوه  امتیاز دهی بین دو داور اختلاف نظر بود، از داور سوم استفاده شده است. بنابراین </a:t>
            </a:r>
            <a:r>
              <a:rPr lang="fa-IR" b="1" smtClean="0">
                <a:solidFill>
                  <a:srgbClr val="FF0000"/>
                </a:solidFill>
                <a:cs typeface="B Zar" panose="00000400000000000000" pitchFamily="2" charset="-78"/>
              </a:rPr>
              <a:t>تعریف عملی هویت اجتماعی </a:t>
            </a:r>
            <a:r>
              <a:rPr lang="fa-IR" smtClean="0">
                <a:cs typeface="B Zar" panose="00000400000000000000" pitchFamily="2" charset="-78"/>
              </a:rPr>
              <a:t>عبارت است از مجموع تعداد جملاتی است که افراد گروه نمونه آماری درباره هویت خانوادگی، مذهبی و ملی خود گفته اند، تعداد جملاتی که پاسخ گویان درباره هویت فردی خود گفته اند، در هویت اجتماعی آنان محسوب نشده است. </a:t>
            </a:r>
            <a:endParaRPr lang="fa-IR">
              <a:cs typeface="B Zar" panose="00000400000000000000" pitchFamily="2" charset="-78"/>
            </a:endParaRPr>
          </a:p>
        </p:txBody>
      </p:sp>
      <p:sp>
        <p:nvSpPr>
          <p:cNvPr id="4" name="Flowchart: Document 3"/>
          <p:cNvSpPr/>
          <p:nvPr/>
        </p:nvSpPr>
        <p:spPr>
          <a:xfrm>
            <a:off x="1406769" y="3868615"/>
            <a:ext cx="2236763" cy="1533379"/>
          </a:xfrm>
          <a:prstGeom prst="flowChart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هویت خانوادگی، مذهبی و </a:t>
            </a:r>
            <a:r>
              <a:rPr lang="fa-IR" sz="2400" b="1" smtClean="0">
                <a:solidFill>
                  <a:srgbClr val="FF0000"/>
                </a:solidFill>
                <a:cs typeface="B Zar" panose="00000400000000000000" pitchFamily="2" charset="-78"/>
              </a:rPr>
              <a:t>ملی</a:t>
            </a:r>
            <a:endParaRPr lang="fa-IR" sz="2400" b="1">
              <a:solidFill>
                <a:srgbClr val="FF0000"/>
              </a:solidFill>
            </a:endParaRPr>
          </a:p>
        </p:txBody>
      </p:sp>
      <p:sp>
        <p:nvSpPr>
          <p:cNvPr id="5" name="Flowchart: Decision 4"/>
          <p:cNvSpPr/>
          <p:nvPr/>
        </p:nvSpPr>
        <p:spPr>
          <a:xfrm>
            <a:off x="4508695" y="3885848"/>
            <a:ext cx="2532184" cy="1322363"/>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هویت فردی</a:t>
            </a:r>
            <a:endParaRPr lang="fa-IR" sz="2000" b="1">
              <a:solidFill>
                <a:srgbClr val="FF0000"/>
              </a:solidFill>
            </a:endParaRPr>
          </a:p>
        </p:txBody>
      </p:sp>
      <p:sp>
        <p:nvSpPr>
          <p:cNvPr id="6" name="Flowchart: Predefined Process 5"/>
          <p:cNvSpPr/>
          <p:nvPr/>
        </p:nvSpPr>
        <p:spPr>
          <a:xfrm>
            <a:off x="7906043" y="3790540"/>
            <a:ext cx="2504050" cy="1512980"/>
          </a:xfrm>
          <a:prstGeom prst="flowChartPredefined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اختلاف نظر</a:t>
            </a:r>
            <a:endParaRPr lang="fa-IR" sz="2000" b="1">
              <a:solidFill>
                <a:srgbClr val="FF0000"/>
              </a:solidFill>
            </a:endParaRPr>
          </a:p>
        </p:txBody>
      </p:sp>
    </p:spTree>
    <p:extLst>
      <p:ext uri="{BB962C8B-B14F-4D97-AF65-F5344CB8AC3E}">
        <p14:creationId xmlns:p14="http://schemas.microsoft.com/office/powerpoint/2010/main" val="3601783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a:solidFill>
                  <a:srgbClr val="FF0000"/>
                </a:solidFill>
                <a:cs typeface="B Zar" panose="00000400000000000000" pitchFamily="2" charset="-78"/>
              </a:rPr>
              <a:t>مفهوم سرمایه </a:t>
            </a:r>
            <a:r>
              <a:rPr lang="fa-IR" smtClean="0">
                <a:solidFill>
                  <a:srgbClr val="FF0000"/>
                </a:solidFill>
                <a:cs typeface="B Zar" panose="00000400000000000000" pitchFamily="2" charset="-78"/>
              </a:rPr>
              <a:t>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واژه سرمایه یکی از مهم ترین مفاهیم اقتصادی است که در بحث سرمایه اجتماعی با رویکرد بین رشته ای به کار می رود که لزوما رنگ اقتصادی ندارد و در این جا حکم استعاره را دارد. بین مفهوم سرمایه در اقتصاد و سرمایه  در بحث سرمایه اجتماعی تفاوت به شرح زیر وجود دارد:</a:t>
            </a:r>
          </a:p>
          <a:p>
            <a:pPr algn="just"/>
            <a:endParaRPr lang="fa-IR">
              <a:cs typeface="B Zar" panose="00000400000000000000" pitchFamily="2" charset="-78"/>
            </a:endParaRPr>
          </a:p>
        </p:txBody>
      </p:sp>
      <p:sp>
        <p:nvSpPr>
          <p:cNvPr id="4" name="Flowchart: Process 3"/>
          <p:cNvSpPr/>
          <p:nvPr/>
        </p:nvSpPr>
        <p:spPr>
          <a:xfrm>
            <a:off x="1178684" y="3840479"/>
            <a:ext cx="2774650" cy="12956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واژه سرمایه یکی از مهم ترین مفاهیم اقتصادی است</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4642196" y="3252568"/>
            <a:ext cx="6022742" cy="2219764"/>
          </a:xfrm>
          <a:prstGeom prst="rect">
            <a:avLst/>
          </a:prstGeom>
        </p:spPr>
      </p:pic>
    </p:spTree>
    <p:extLst>
      <p:ext uri="{BB962C8B-B14F-4D97-AF65-F5344CB8AC3E}">
        <p14:creationId xmlns:p14="http://schemas.microsoft.com/office/powerpoint/2010/main" val="1827627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solidFill>
                  <a:srgbClr val="FF0000"/>
                </a:solidFill>
                <a:cs typeface="B Zar" panose="00000400000000000000" pitchFamily="2" charset="-78"/>
              </a:rPr>
              <a:t>ویژگی های مفهوم سرمایه در سرمایه </a:t>
            </a:r>
            <a:r>
              <a:rPr lang="fa-IR" b="1" smtClean="0">
                <a:solidFill>
                  <a:srgbClr val="FF0000"/>
                </a:solidFill>
                <a:cs typeface="B Zar" panose="00000400000000000000" pitchFamily="2" charset="-78"/>
              </a:rPr>
              <a:t>اجتماعی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838200" y="1858114"/>
            <a:ext cx="10515600" cy="4351338"/>
          </a:xfrm>
        </p:spPr>
        <p:txBody>
          <a:bodyPr/>
          <a:lstStyle/>
          <a:p>
            <a:pPr algn="just"/>
            <a:r>
              <a:rPr lang="fa-IR" smtClean="0">
                <a:cs typeface="B Zar" panose="00000400000000000000" pitchFamily="2" charset="-78"/>
              </a:rPr>
              <a:t>1- سرمایه اجتماعی مالک خصوصی ندارد و مالک آن گروه یا جامعه است. </a:t>
            </a:r>
          </a:p>
          <a:p>
            <a:pPr algn="just"/>
            <a:r>
              <a:rPr lang="fa-IR" smtClean="0">
                <a:cs typeface="B Zar" panose="00000400000000000000" pitchFamily="2" charset="-78"/>
              </a:rPr>
              <a:t>2- فرد به تنهایی حق قاونی اجرای حقوق مالکیت را ندارد. </a:t>
            </a:r>
          </a:p>
          <a:p>
            <a:pPr algn="just"/>
            <a:r>
              <a:rPr lang="fa-IR" smtClean="0">
                <a:cs typeface="B Zar" panose="00000400000000000000" pitchFamily="2" charset="-78"/>
              </a:rPr>
              <a:t>3- کارایی سرمایه یعنی </a:t>
            </a:r>
            <a:r>
              <a:rPr lang="fa-IR" b="1" smtClean="0">
                <a:solidFill>
                  <a:srgbClr val="FF0000"/>
                </a:solidFill>
                <a:cs typeface="B Zar" panose="00000400000000000000" pitchFamily="2" charset="-78"/>
              </a:rPr>
              <a:t>انتظار انسجام اجتماعی</a:t>
            </a:r>
            <a:r>
              <a:rPr lang="fa-IR" smtClean="0">
                <a:cs typeface="B Zar" panose="00000400000000000000" pitchFamily="2" charset="-78"/>
              </a:rPr>
              <a:t>، </a:t>
            </a:r>
            <a:r>
              <a:rPr lang="fa-IR" b="1" smtClean="0">
                <a:solidFill>
                  <a:srgbClr val="FF0000"/>
                </a:solidFill>
                <a:cs typeface="B Zar" panose="00000400000000000000" pitchFamily="2" charset="-78"/>
              </a:rPr>
              <a:t>همکاری و اعتماد بیشتر </a:t>
            </a:r>
            <a:r>
              <a:rPr lang="fa-IR" smtClean="0">
                <a:cs typeface="B Zar" panose="00000400000000000000" pitchFamily="2" charset="-78"/>
              </a:rPr>
              <a:t>و </a:t>
            </a:r>
            <a:r>
              <a:rPr lang="fa-IR" b="1" smtClean="0">
                <a:solidFill>
                  <a:srgbClr val="FF0000"/>
                </a:solidFill>
                <a:cs typeface="B Zar" panose="00000400000000000000" pitchFamily="2" charset="-78"/>
              </a:rPr>
              <a:t>سود مادی </a:t>
            </a:r>
            <a:r>
              <a:rPr lang="fa-IR" smtClean="0">
                <a:cs typeface="B Zar" panose="00000400000000000000" pitchFamily="2" charset="-78"/>
              </a:rPr>
              <a:t>حاصل از سرمایه اجتماعی جنبه فرعی آن را تشکیل می دهد. </a:t>
            </a:r>
          </a:p>
          <a:p>
            <a:pPr algn="just"/>
            <a:r>
              <a:rPr lang="fa-IR" smtClean="0">
                <a:cs typeface="B Zar" panose="00000400000000000000" pitchFamily="2" charset="-78"/>
              </a:rPr>
              <a:t>4- مصرف سرمایه باعث افزایش آن می شود. </a:t>
            </a:r>
          </a:p>
          <a:p>
            <a:pPr algn="just"/>
            <a:r>
              <a:rPr lang="fa-IR" smtClean="0">
                <a:cs typeface="B Zar" panose="00000400000000000000" pitchFamily="2" charset="-78"/>
              </a:rPr>
              <a:t>5- این سرمایه قابلیت صادرات و واردات را ندارد. </a:t>
            </a:r>
            <a:endParaRPr lang="fa-IR">
              <a:cs typeface="B Zar" panose="00000400000000000000" pitchFamily="2" charset="-78"/>
            </a:endParaRPr>
          </a:p>
        </p:txBody>
      </p:sp>
    </p:spTree>
    <p:extLst>
      <p:ext uri="{BB962C8B-B14F-4D97-AF65-F5344CB8AC3E}">
        <p14:creationId xmlns:p14="http://schemas.microsoft.com/office/powerpoint/2010/main" val="213441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ویژگی های مفهوم سرمایه در اقتصاد</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سرمایه با مالکیت فردی عجین است و معمولا فرد و یا افرادی مالک آن هستند. </a:t>
            </a:r>
          </a:p>
          <a:p>
            <a:pPr algn="just"/>
            <a:r>
              <a:rPr lang="fa-IR" smtClean="0">
                <a:cs typeface="B Zar" panose="00000400000000000000" pitchFamily="2" charset="-78"/>
              </a:rPr>
              <a:t>2- فرد به تنهایی یا افراد در قالب شرکت حق قانونی اجرای حقوق مالکیت را دارد. </a:t>
            </a:r>
          </a:p>
          <a:p>
            <a:pPr algn="just"/>
            <a:r>
              <a:rPr lang="fa-IR" smtClean="0">
                <a:cs typeface="B Zar" panose="00000400000000000000" pitchFamily="2" charset="-78"/>
              </a:rPr>
              <a:t>3- کارایی سرمایه یعنی انتظار بازدهی و رسیدن به سود مادی و انسجام اجتماعی، همکاری و اعتماد بیشتر جنبه فرعی آن را تشکیل می دهد. </a:t>
            </a:r>
          </a:p>
          <a:p>
            <a:pPr algn="just"/>
            <a:r>
              <a:rPr lang="fa-IR" smtClean="0">
                <a:cs typeface="B Zar" panose="00000400000000000000" pitchFamily="2" charset="-78"/>
              </a:rPr>
              <a:t>4- مصرف سرمایه باعث کاهش آن می شود. </a:t>
            </a:r>
          </a:p>
          <a:p>
            <a:pPr algn="just"/>
            <a:r>
              <a:rPr lang="fa-IR" smtClean="0">
                <a:cs typeface="B Zar" panose="00000400000000000000" pitchFamily="2" charset="-78"/>
              </a:rPr>
              <a:t>5- این سرمایه قابلیت صادرات و واردات را دارد.  </a:t>
            </a:r>
            <a:endParaRPr lang="fa-IR">
              <a:cs typeface="B Zar" panose="00000400000000000000" pitchFamily="2" charset="-78"/>
            </a:endParaRPr>
          </a:p>
        </p:txBody>
      </p:sp>
    </p:spTree>
    <p:extLst>
      <p:ext uri="{BB962C8B-B14F-4D97-AF65-F5344CB8AC3E}">
        <p14:creationId xmlns:p14="http://schemas.microsoft.com/office/powerpoint/2010/main" val="2943904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چند تعریف سرمایه اجتماعی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سرمایه اجتماعی را می توان به عنوان مجموعه ی معینی از هنجارها یا ارزشهای غیر رسمی تعریف کرد که اعضای گروهی که همکاری و تعاون میانشان برقرار است در آن سهیم هستند(فوکویاما، 1999 به نقل علوی 1380)</a:t>
            </a:r>
          </a:p>
          <a:p>
            <a:pPr algn="just"/>
            <a:r>
              <a:rPr lang="fa-IR" smtClean="0">
                <a:cs typeface="B Zar" panose="00000400000000000000" pitchFamily="2" charset="-78"/>
              </a:rPr>
              <a:t>2- سرمایه اجتماعی، مجموعه هنجارهای موجود در </a:t>
            </a:r>
            <a:r>
              <a:rPr lang="fa-IR" b="1" smtClean="0">
                <a:solidFill>
                  <a:srgbClr val="FF0000"/>
                </a:solidFill>
                <a:cs typeface="B Zar" panose="00000400000000000000" pitchFamily="2" charset="-78"/>
              </a:rPr>
              <a:t>سیستم های اجتماعی </a:t>
            </a:r>
            <a:r>
              <a:rPr lang="fa-IR" smtClean="0">
                <a:cs typeface="B Zar" panose="00000400000000000000" pitchFamily="2" charset="-78"/>
              </a:rPr>
              <a:t>است که موجب ارقای سطح همکاری اعضای آن جامعه و پایین آمدن سطح هزینه های تبادلات  و ارتباطات سیستم هیا اجتماعی می شود (فوکویاما، 1999، همان)</a:t>
            </a:r>
          </a:p>
          <a:p>
            <a:pPr algn="just"/>
            <a:r>
              <a:rPr lang="fa-IR" smtClean="0">
                <a:cs typeface="B Zar" panose="00000400000000000000" pitchFamily="2" charset="-78"/>
              </a:rPr>
              <a:t>3- سرمایه اجتماعی، مجموعه منابعی است که در </a:t>
            </a:r>
            <a:r>
              <a:rPr lang="fa-IR" b="1" smtClean="0">
                <a:solidFill>
                  <a:srgbClr val="FF0000"/>
                </a:solidFill>
                <a:cs typeface="B Zar" panose="00000400000000000000" pitchFamily="2" charset="-78"/>
              </a:rPr>
              <a:t>ذات روابط خانوادگی </a:t>
            </a:r>
            <a:r>
              <a:rPr lang="fa-IR" smtClean="0">
                <a:cs typeface="B Zar" panose="00000400000000000000" pitchFamily="2" charset="-78"/>
              </a:rPr>
              <a:t>و در سازمان اجتماعی وجود دارد و برای اجتماعی شدن کودک و جوان سودمند است (جیمز کلمن، 1980 و لوری 1987، همان)</a:t>
            </a:r>
            <a:endParaRPr lang="fa-IR">
              <a:cs typeface="B Zar" panose="00000400000000000000" pitchFamily="2" charset="-78"/>
            </a:endParaRPr>
          </a:p>
        </p:txBody>
      </p:sp>
    </p:spTree>
    <p:extLst>
      <p:ext uri="{BB962C8B-B14F-4D97-AF65-F5344CB8AC3E}">
        <p14:creationId xmlns:p14="http://schemas.microsoft.com/office/powerpoint/2010/main" val="1051203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887350" y="1825625"/>
            <a:ext cx="6466449" cy="4351338"/>
          </a:xfrm>
        </p:spPr>
        <p:txBody>
          <a:bodyPr>
            <a:normAutofit/>
          </a:bodyPr>
          <a:lstStyle/>
          <a:p>
            <a:pPr algn="just"/>
            <a:r>
              <a:rPr lang="fa-IR" smtClean="0">
                <a:cs typeface="B Zar" panose="00000400000000000000" pitchFamily="2" charset="-78"/>
              </a:rPr>
              <a:t>توسلی (1381) معتقد است، مفهوم سرمایه اجتماعی صبغه جامعه شناختی دارد، به این لحاظ که هم می تواند از جامعه سنتی برگرفته شود و هم از </a:t>
            </a:r>
            <a:r>
              <a:rPr lang="fa-IR" b="1" smtClean="0">
                <a:solidFill>
                  <a:srgbClr val="FF0000"/>
                </a:solidFill>
                <a:cs typeface="B Zar" panose="00000400000000000000" pitchFamily="2" charset="-78"/>
              </a:rPr>
              <a:t>محیط های سازمانی نوین</a:t>
            </a:r>
            <a:r>
              <a:rPr lang="fa-IR" smtClean="0">
                <a:cs typeface="B Zar" panose="00000400000000000000" pitchFamily="2" charset="-78"/>
              </a:rPr>
              <a:t> نشات بگیرد. </a:t>
            </a:r>
          </a:p>
          <a:p>
            <a:pPr algn="just"/>
            <a:r>
              <a:rPr lang="fa-IR" smtClean="0">
                <a:cs typeface="B Zar" panose="00000400000000000000" pitchFamily="2" charset="-78"/>
              </a:rPr>
              <a:t>نتیجه بررسی های نظری نشان می دهدف سرمایه اجتماعی را می توان مجموعه ای از منابع و ذخایر ارزمندی دانست که به صورت ذاتی و نهفته در روابط اجتماعی گروه های نخستین، ثانوی و در سازمان اجتماعی جامعه (نهاد های رسمی و غیر رسمی) وجود دارد. </a:t>
            </a:r>
            <a:endParaRPr lang="fa-IR">
              <a:cs typeface="B Zar" panose="00000400000000000000" pitchFamily="2" charset="-78"/>
            </a:endParaRPr>
          </a:p>
        </p:txBody>
      </p:sp>
      <p:sp>
        <p:nvSpPr>
          <p:cNvPr id="4" name="Flowchart: Off-page Connector 3"/>
          <p:cNvSpPr/>
          <p:nvPr/>
        </p:nvSpPr>
        <p:spPr>
          <a:xfrm>
            <a:off x="838199" y="5290698"/>
            <a:ext cx="1406769" cy="886265"/>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محیط های سازمانی نوین</a:t>
            </a:r>
            <a:endParaRPr lang="fa-IR" sz="2000" b="1">
              <a:solidFill>
                <a:srgbClr val="FF0000"/>
              </a:solidFill>
            </a:endParaRPr>
          </a:p>
        </p:txBody>
      </p:sp>
      <p:sp>
        <p:nvSpPr>
          <p:cNvPr id="5" name="Flowchart: Decision 4"/>
          <p:cNvSpPr/>
          <p:nvPr/>
        </p:nvSpPr>
        <p:spPr>
          <a:xfrm>
            <a:off x="2912012" y="5173615"/>
            <a:ext cx="2574387" cy="1003348"/>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به صورت ذاتی و نهفته</a:t>
            </a:r>
            <a:endParaRPr lang="fa-IR" sz="2000" b="1">
              <a:solidFill>
                <a:srgbClr val="FF0000"/>
              </a:solidFill>
            </a:endParaRPr>
          </a:p>
        </p:txBody>
      </p:sp>
      <p:pic>
        <p:nvPicPr>
          <p:cNvPr id="6" name="Picture 5"/>
          <p:cNvPicPr>
            <a:picLocks noChangeAspect="1"/>
          </p:cNvPicPr>
          <p:nvPr/>
        </p:nvPicPr>
        <p:blipFill>
          <a:blip r:embed="rId2"/>
          <a:stretch>
            <a:fillRect/>
          </a:stretch>
        </p:blipFill>
        <p:spPr>
          <a:xfrm>
            <a:off x="838199" y="1983545"/>
            <a:ext cx="3944815" cy="2841673"/>
          </a:xfrm>
          <a:prstGeom prst="rect">
            <a:avLst/>
          </a:prstGeom>
        </p:spPr>
      </p:pic>
    </p:spTree>
    <p:extLst>
      <p:ext uri="{BB962C8B-B14F-4D97-AF65-F5344CB8AC3E}">
        <p14:creationId xmlns:p14="http://schemas.microsoft.com/office/powerpoint/2010/main" val="251608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برخی از ذخایر ارزشمند که گاه از آن به عنوان </a:t>
            </a:r>
            <a:r>
              <a:rPr lang="fa-IR" b="1">
                <a:solidFill>
                  <a:srgbClr val="FF0000"/>
                </a:solidFill>
                <a:cs typeface="B Zar" panose="00000400000000000000" pitchFamily="2" charset="-78"/>
              </a:rPr>
              <a:t>ارزش های اجتماعی </a:t>
            </a:r>
            <a:r>
              <a:rPr lang="fa-IR">
                <a:cs typeface="B Zar" panose="00000400000000000000" pitchFamily="2" charset="-78"/>
              </a:rPr>
              <a:t>نیز یاد می شود، عبارتند از : صداقتف حسن تفاهم، همدردی، دوستی، همبستگی، فداکاری و ... سرمایه اجتماعی از طریق این منابع ار کنشگران را در سطوح مختلف خرد، میانی و کلان جامعه ، آسان، سریع، کم هزینه و مطمئن می سازد و بدین وسیله آنان را در رسیدن به اهداف مشترک اجتماعی کمک می کند. اعتماد اجتماعی، تعهد اجتماعی و تعلقات اجتماعی از مهم ترین مولفه های سرمایه اجتماعی شناخته شده اند. </a:t>
            </a:r>
          </a:p>
          <a:p>
            <a:pPr algn="just"/>
            <a:endParaRPr lang="fa-IR">
              <a:cs typeface="B Zar" panose="00000400000000000000" pitchFamily="2" charset="-78"/>
            </a:endParaRPr>
          </a:p>
        </p:txBody>
      </p:sp>
      <p:sp>
        <p:nvSpPr>
          <p:cNvPr id="4" name="Flowchart: Alternate Process 3"/>
          <p:cNvSpPr/>
          <p:nvPr/>
        </p:nvSpPr>
        <p:spPr>
          <a:xfrm>
            <a:off x="838200" y="4397401"/>
            <a:ext cx="5022166" cy="146304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اعتماد اجتماعی، تعهد اجتماعی و تعلقات اجتماعی</a:t>
            </a:r>
            <a:endParaRPr lang="fa-IR" sz="2000" b="1">
              <a:solidFill>
                <a:srgbClr val="FF0000"/>
              </a:solidFill>
            </a:endParaRPr>
          </a:p>
        </p:txBody>
      </p:sp>
      <p:sp>
        <p:nvSpPr>
          <p:cNvPr id="5" name="Flowchart: Predefined Process 4"/>
          <p:cNvSpPr/>
          <p:nvPr/>
        </p:nvSpPr>
        <p:spPr>
          <a:xfrm>
            <a:off x="6780628" y="4137149"/>
            <a:ext cx="3038621" cy="1983544"/>
          </a:xfrm>
          <a:prstGeom prst="flowChartPredefined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00B0F0"/>
                </a:solidFill>
                <a:cs typeface="B Zar" panose="00000400000000000000" pitchFamily="2" charset="-78"/>
              </a:rPr>
              <a:t>در سطوح مختلف خرد، میانی و کلان جامعه</a:t>
            </a:r>
            <a:endParaRPr lang="fa-IR" b="1">
              <a:solidFill>
                <a:srgbClr val="00B0F0"/>
              </a:solidFill>
            </a:endParaRPr>
          </a:p>
        </p:txBody>
      </p:sp>
    </p:spTree>
    <p:extLst>
      <p:ext uri="{BB962C8B-B14F-4D97-AF65-F5344CB8AC3E}">
        <p14:creationId xmlns:p14="http://schemas.microsoft.com/office/powerpoint/2010/main" val="1388265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آراء و نظرات متفکران درباره سرمایه 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نظرات کلمن</a:t>
            </a:r>
          </a:p>
          <a:p>
            <a:pPr algn="just"/>
            <a:r>
              <a:rPr lang="fa-IR" smtClean="0">
                <a:cs typeface="B Zar" panose="00000400000000000000" pitchFamily="2" charset="-78"/>
              </a:rPr>
              <a:t>کلمن (1989) سرمایه اجتماعی را منابع و انرژی های نهفته در جامعه می داند که سبب فعال شدن ارتبطات در میان مردم می شود. وی این منابع را اعتماد، همدلی، تفاهم و ارزش های مشترکی می داند که شبکه انسانی  واجتماعی را به هم  متصل می سازد و امکان کارهای دسته جمعی را فراهم می آورد. از نظر کلمن سرمایه اجتماعی، منبعی است که می تواند سطح روابط فردی را به سطح روابط اجتماعی ارتقا دهد و دو عنصر اساسی دارد: یکی ساخت اجتماعی و دیگری کنش های کنشگران . </a:t>
            </a:r>
            <a:endParaRPr lang="fa-IR">
              <a:cs typeface="B Zar" panose="00000400000000000000" pitchFamily="2" charset="-78"/>
            </a:endParaRPr>
          </a:p>
        </p:txBody>
      </p:sp>
    </p:spTree>
    <p:extLst>
      <p:ext uri="{BB962C8B-B14F-4D97-AF65-F5344CB8AC3E}">
        <p14:creationId xmlns:p14="http://schemas.microsoft.com/office/powerpoint/2010/main" val="402752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آزمون فرضیه های تحقیق متناسب با سطح سنجش متغیرها از آزمون های </a:t>
            </a:r>
            <a:r>
              <a:rPr lang="en-US" smtClean="0">
                <a:cs typeface="B Zar" panose="00000400000000000000" pitchFamily="2" charset="-78"/>
              </a:rPr>
              <a:t>RS</a:t>
            </a:r>
            <a:r>
              <a:rPr lang="fa-IR" smtClean="0">
                <a:cs typeface="B Zar" panose="00000400000000000000" pitchFamily="2" charset="-78"/>
              </a:rPr>
              <a:t> (بررسی همبستگی) ، </a:t>
            </a:r>
            <a:r>
              <a:rPr lang="en-US" smtClean="0">
                <a:cs typeface="B Zar" panose="00000400000000000000" pitchFamily="2" charset="-78"/>
              </a:rPr>
              <a:t>T</a:t>
            </a:r>
            <a:r>
              <a:rPr lang="fa-IR" smtClean="0">
                <a:cs typeface="B Zar" panose="00000400000000000000" pitchFamily="2" charset="-78"/>
              </a:rPr>
              <a:t> (بررسی مقایسه تفاوت متغیرها دوسطحی) و </a:t>
            </a:r>
            <a:r>
              <a:rPr lang="en-US" smtClean="0">
                <a:cs typeface="B Zar" panose="00000400000000000000" pitchFamily="2" charset="-78"/>
              </a:rPr>
              <a:t>F</a:t>
            </a:r>
            <a:r>
              <a:rPr lang="fa-IR" smtClean="0">
                <a:cs typeface="B Zar" panose="00000400000000000000" pitchFamily="2" charset="-78"/>
              </a:rPr>
              <a:t> (بررسی مقایسه تفاوت متغیرهای بیش از دو سطح) استفاده شد. </a:t>
            </a:r>
            <a:endParaRPr lang="fa-IR">
              <a:cs typeface="B Zar" panose="00000400000000000000" pitchFamily="2" charset="-78"/>
            </a:endParaRPr>
          </a:p>
        </p:txBody>
      </p:sp>
      <p:sp>
        <p:nvSpPr>
          <p:cNvPr id="4" name="Flowchart: Decision 3"/>
          <p:cNvSpPr/>
          <p:nvPr/>
        </p:nvSpPr>
        <p:spPr>
          <a:xfrm>
            <a:off x="1237958" y="3432516"/>
            <a:ext cx="2278966" cy="1491176"/>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مقایسه تفاوت</a:t>
            </a:r>
            <a:endParaRPr lang="fa-IR" sz="2000" b="1">
              <a:solidFill>
                <a:srgbClr val="FF0000"/>
              </a:solidFill>
            </a:endParaRPr>
          </a:p>
        </p:txBody>
      </p:sp>
    </p:spTree>
    <p:extLst>
      <p:ext uri="{BB962C8B-B14F-4D97-AF65-F5344CB8AC3E}">
        <p14:creationId xmlns:p14="http://schemas.microsoft.com/office/powerpoint/2010/main" val="3549059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207434" y="1825625"/>
            <a:ext cx="8146366" cy="4351338"/>
          </a:xfrm>
        </p:spPr>
        <p:txBody>
          <a:bodyPr/>
          <a:lstStyle/>
          <a:p>
            <a:pPr algn="just"/>
            <a:r>
              <a:rPr lang="fa-IR">
                <a:cs typeface="B Zar" panose="00000400000000000000" pitchFamily="2" charset="-78"/>
              </a:rPr>
              <a:t>او از اعتماد، </a:t>
            </a:r>
            <a:r>
              <a:rPr lang="fa-IR" smtClean="0">
                <a:cs typeface="B Zar" panose="00000400000000000000" pitchFamily="2" charset="-78"/>
              </a:rPr>
              <a:t>اختیار، </a:t>
            </a:r>
            <a:r>
              <a:rPr lang="fa-IR">
                <a:cs typeface="B Zar" panose="00000400000000000000" pitchFamily="2" charset="-78"/>
              </a:rPr>
              <a:t>تعهدات، انتظارات و هنجارها به عنوان عناصر سرمایه اجتماعی یاد می کند و بر نقش گروه های نخستین مانند، خانواده، دوستانف همسایگان و محله در تولید  سرمایه اجتماعی تاکید دارد. وی در تحقیقات خود سرمایه اجتماعی  را در سه سطح خرد، میانی و کلان مورد مطالعه قرار داده است. کلید واژه های اصلی در مطالعات کلمن اعتماد است. اعتماد فردی بین دو کنشگر (در سطح خرد) اعتماد متقابل گروه ها با یکدیگر (در سطح میانی) و نظام های اعتماد که در سطح نهاد ها و سازمان های اجتماعی وجود دارد و از آن به نام اعتماد اجتماعی در سطح کلان یاد می کند. کلمن، منبع سرمایه اجتماعی را در ذات روابط اجتماعی می داند.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022572"/>
            <a:ext cx="2256692" cy="2676525"/>
          </a:xfrm>
          <a:prstGeom prst="rect">
            <a:avLst/>
          </a:prstGeom>
        </p:spPr>
      </p:pic>
      <p:sp>
        <p:nvSpPr>
          <p:cNvPr id="5" name="TextBox 4"/>
          <p:cNvSpPr txBox="1"/>
          <p:nvPr/>
        </p:nvSpPr>
        <p:spPr>
          <a:xfrm>
            <a:off x="1252025" y="4846315"/>
            <a:ext cx="1266092" cy="369332"/>
          </a:xfrm>
          <a:prstGeom prst="rect">
            <a:avLst/>
          </a:prstGeom>
          <a:noFill/>
        </p:spPr>
        <p:txBody>
          <a:bodyPr wrap="square" rtlCol="1">
            <a:spAutoFit/>
          </a:bodyPr>
          <a:lstStyle/>
          <a:p>
            <a:r>
              <a:rPr lang="fa-IR" b="1" smtClean="0">
                <a:solidFill>
                  <a:srgbClr val="FF0000"/>
                </a:solidFill>
                <a:cs typeface="B Zar" panose="00000400000000000000" pitchFamily="2" charset="-78"/>
              </a:rPr>
              <a:t>جیمز کلمن</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507814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روابط اجتماعی باید ویژگی های زیر را دارا باشد: </a:t>
            </a:r>
          </a:p>
          <a:p>
            <a:pPr algn="just"/>
            <a:r>
              <a:rPr lang="fa-IR" smtClean="0">
                <a:cs typeface="B Zar" panose="00000400000000000000" pitchFamily="2" charset="-78"/>
              </a:rPr>
              <a:t>1- بر اساس </a:t>
            </a:r>
            <a:r>
              <a:rPr lang="fa-IR" b="1" smtClean="0">
                <a:solidFill>
                  <a:srgbClr val="FF0000"/>
                </a:solidFill>
                <a:cs typeface="B Zar" panose="00000400000000000000" pitchFamily="2" charset="-78"/>
              </a:rPr>
              <a:t>نظام تعهدات و انتظارات </a:t>
            </a:r>
            <a:r>
              <a:rPr lang="fa-IR" smtClean="0">
                <a:cs typeface="B Zar" panose="00000400000000000000" pitchFamily="2" charset="-78"/>
              </a:rPr>
              <a:t>ایجاد شده باشد</a:t>
            </a:r>
          </a:p>
          <a:p>
            <a:pPr algn="just"/>
            <a:r>
              <a:rPr lang="fa-IR" smtClean="0">
                <a:cs typeface="B Zar" panose="00000400000000000000" pitchFamily="2" charset="-78"/>
              </a:rPr>
              <a:t>2- از ظرفیت بالقوه ای برای مبادله سریع و آسان اطلاعات برخوردار باشد</a:t>
            </a:r>
          </a:p>
          <a:p>
            <a:pPr algn="just"/>
            <a:r>
              <a:rPr lang="fa-IR" smtClean="0">
                <a:cs typeface="B Zar" panose="00000400000000000000" pitchFamily="2" charset="-78"/>
              </a:rPr>
              <a:t>3- مبتنی بر ارزش ها و هنجارهای پذیرفته شده و مشترک اجتماعی باشد. </a:t>
            </a:r>
          </a:p>
          <a:p>
            <a:pPr algn="just"/>
            <a:r>
              <a:rPr lang="fa-IR" smtClean="0">
                <a:cs typeface="B Zar" panose="00000400000000000000" pitchFamily="2" charset="-78"/>
              </a:rPr>
              <a:t>4- از ضمانت های اجرایی موثر(رسمی و غیر رسمی) برخوردار باشد. </a:t>
            </a:r>
          </a:p>
          <a:p>
            <a:pPr algn="just"/>
            <a:endParaRPr lang="fa-IR" smtClean="0">
              <a:cs typeface="B Zar" panose="00000400000000000000" pitchFamily="2" charset="-78"/>
            </a:endParaRPr>
          </a:p>
        </p:txBody>
      </p:sp>
      <p:sp>
        <p:nvSpPr>
          <p:cNvPr id="4" name="Flowchart: Terminator 3"/>
          <p:cNvSpPr/>
          <p:nvPr/>
        </p:nvSpPr>
        <p:spPr>
          <a:xfrm>
            <a:off x="6654018" y="4797083"/>
            <a:ext cx="3404382" cy="1055077"/>
          </a:xfrm>
          <a:prstGeom prst="flowChartTermina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تعهدات و انتظارات ایجاد شده</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937846" y="1825625"/>
            <a:ext cx="2438400" cy="3899926"/>
          </a:xfrm>
          <a:prstGeom prst="rect">
            <a:avLst/>
          </a:prstGeom>
        </p:spPr>
      </p:pic>
    </p:spTree>
    <p:extLst>
      <p:ext uri="{BB962C8B-B14F-4D97-AF65-F5344CB8AC3E}">
        <p14:creationId xmlns:p14="http://schemas.microsoft.com/office/powerpoint/2010/main" val="1588367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نظرات پوتنام </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پوتنام (1993) سرمایه اجتماعی را مجموع منابعی می داند که از طریق روابط بین افراد، </a:t>
            </a:r>
            <a:r>
              <a:rPr lang="fa-IR" b="1" smtClean="0">
                <a:solidFill>
                  <a:srgbClr val="FF0000"/>
                </a:solidFill>
                <a:cs typeface="B Zar" panose="00000400000000000000" pitchFamily="2" charset="-78"/>
              </a:rPr>
              <a:t>شبکه های اجتماعی و هنجارهای متقابل و اعتماد</a:t>
            </a:r>
            <a:r>
              <a:rPr lang="fa-IR" smtClean="0">
                <a:cs typeface="B Zar" panose="00000400000000000000" pitchFamily="2" charset="-78"/>
              </a:rPr>
              <a:t> تولید می شود. سرمایه اجتماعی به بیان ویژگی هایی از یک سازمان و یا ساختار اجتماعی می پردازد. ویژگی هایی مانند اعتماد، هنجارها و شبکه هایی ه جامعه را در فعالیت های هماهنگف کارامد می سازد و انجام کارهای بزرگی را که بدون وجود سرمایه اجتماعی دست یافتنی نیست، ممکن می سازد. </a:t>
            </a:r>
          </a:p>
          <a:p>
            <a:pPr algn="just"/>
            <a:r>
              <a:rPr lang="fa-IR" smtClean="0">
                <a:cs typeface="B Zar" panose="00000400000000000000" pitchFamily="2" charset="-78"/>
              </a:rPr>
              <a:t>پوتنام را می توان ادامه دهنده ی راه کلمن در اروپا دانست. برای اولین بار کلمن، مفهوم سرمایه اجتماعی را در آمریکای شمالی و پوتنام، در اروپا وارد عرصه سیاسی کرد و برای توضیح ویژگی های جامعه مدنی و رسیدن به توسعه سیاسی و اقتصادی، از آن استفاده کردند. </a:t>
            </a:r>
            <a:endParaRPr lang="fa-IR">
              <a:cs typeface="B Zar" panose="00000400000000000000" pitchFamily="2" charset="-78"/>
            </a:endParaRPr>
          </a:p>
        </p:txBody>
      </p:sp>
      <p:sp>
        <p:nvSpPr>
          <p:cNvPr id="4" name="Flowchart: Alternate Process 3"/>
          <p:cNvSpPr/>
          <p:nvPr/>
        </p:nvSpPr>
        <p:spPr>
          <a:xfrm>
            <a:off x="1337482" y="5008728"/>
            <a:ext cx="2743200" cy="116823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رسیدن به توسعه سیاسی و اقتصادی</a:t>
            </a:r>
            <a:endParaRPr lang="fa-IR" sz="2000" b="1">
              <a:solidFill>
                <a:srgbClr val="FF0000"/>
              </a:solidFill>
            </a:endParaRPr>
          </a:p>
        </p:txBody>
      </p:sp>
    </p:spTree>
    <p:extLst>
      <p:ext uri="{BB962C8B-B14F-4D97-AF65-F5344CB8AC3E}">
        <p14:creationId xmlns:p14="http://schemas.microsoft.com/office/powerpoint/2010/main" val="2862152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نقطه عزیمت پوتنام در تعریف سرمایه اجتماعی فرد است، اما واحد مطالعه وس طح تحلیل وی در تحقیقاتش نوعا کلان است. واحد مطالعه او اغلب رژیم سیاسی و حکومت های ملی است. پوتنام سرمایه اجتماعی را اساس هویت، شناسایی  و اعتبار جامعه می داند که از طریق اعتماد سازی، مردم را به تعاملات و تعلقات اجتماعی برای رسیدن به اهداف مشخص ترغیب می کند. وی عناصر اساسی سرمایه اجتمیاع را تعهد و اعتماد مقابل، ارزش ها و هنجارهای مشترک، احساس تعلق، صداقت و تعاملات اجتماعی می داند. </a:t>
            </a:r>
            <a:endParaRPr lang="fa-IR">
              <a:cs typeface="B Zar" panose="00000400000000000000" pitchFamily="2" charset="-78"/>
            </a:endParaRPr>
          </a:p>
        </p:txBody>
      </p:sp>
      <p:sp>
        <p:nvSpPr>
          <p:cNvPr id="4" name="Flowchart: Document 3"/>
          <p:cNvSpPr/>
          <p:nvPr/>
        </p:nvSpPr>
        <p:spPr>
          <a:xfrm>
            <a:off x="1280160" y="4346917"/>
            <a:ext cx="3671667" cy="1561514"/>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واحد مطالعه او اغلب رژیم سیاسی و حکومت های ملی است</a:t>
            </a:r>
            <a:endParaRPr lang="fa-IR" sz="2000" b="1">
              <a:solidFill>
                <a:srgbClr val="FF0000"/>
              </a:solidFill>
            </a:endParaRPr>
          </a:p>
        </p:txBody>
      </p:sp>
      <p:sp>
        <p:nvSpPr>
          <p:cNvPr id="5" name="Flowchart: Data 4"/>
          <p:cNvSpPr/>
          <p:nvPr/>
        </p:nvSpPr>
        <p:spPr>
          <a:xfrm>
            <a:off x="5950634" y="4346917"/>
            <a:ext cx="5064369" cy="1463040"/>
          </a:xfrm>
          <a:prstGeom prst="flowChartInputOutp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تعهد و اعتماد مقابل، ارزش ها و هنجارهای مشترک، احساس تعلق، صداقت و تعاملات اجتماعی</a:t>
            </a:r>
            <a:endParaRPr lang="fa-IR" sz="2000" b="1">
              <a:solidFill>
                <a:srgbClr val="FF0000"/>
              </a:solidFill>
            </a:endParaRPr>
          </a:p>
        </p:txBody>
      </p:sp>
    </p:spTree>
    <p:extLst>
      <p:ext uri="{BB962C8B-B14F-4D97-AF65-F5344CB8AC3E}">
        <p14:creationId xmlns:p14="http://schemas.microsoft.com/office/powerpoint/2010/main" val="959067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buNone/>
            </a:pPr>
            <a:r>
              <a:rPr lang="fa-IR">
                <a:cs typeface="B Zar" panose="00000400000000000000" pitchFamily="2" charset="-78"/>
              </a:rPr>
              <a:t>از نگاهی دیگر، سرمایه اجتماعی از نظر پوتنام را می توان سازه ای نظری متشکل از دو بافت اصلی دانست. یکی بافت شبکه یا سرمایه اجتماعی که وی از آن به عنوان پدیده ساختاری یاد کرده  که ارتباط دهنده و تعهد آور است (اشاره به بعد ساختاری سرمایه اجتماعی) و دیگری بافت هنجاری به ویژه اعتماد است که وی از آن به عنوان یک پدیده فرهنگی نام می برد (اشاره به بعد ارتباطی سرمایه اجتماعی)</a:t>
            </a:r>
            <a:endParaRPr lang="fa-IR">
              <a:cs typeface="B Zar" panose="00000400000000000000" pitchFamily="2" charset="-78"/>
            </a:endParaRPr>
          </a:p>
        </p:txBody>
      </p:sp>
    </p:spTree>
    <p:extLst>
      <p:ext uri="{BB962C8B-B14F-4D97-AF65-F5344CB8AC3E}">
        <p14:creationId xmlns:p14="http://schemas.microsoft.com/office/powerpoint/2010/main" val="2268336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881488" y="1825625"/>
            <a:ext cx="6472311" cy="4351338"/>
          </a:xfrm>
        </p:spPr>
        <p:txBody>
          <a:bodyPr>
            <a:normAutofit/>
          </a:bodyPr>
          <a:lstStyle/>
          <a:p>
            <a:pPr marL="0" indent="0" algn="just">
              <a:buNone/>
            </a:pPr>
            <a:r>
              <a:rPr lang="fa-IR" smtClean="0">
                <a:cs typeface="B Zar" panose="00000400000000000000" pitchFamily="2" charset="-78"/>
              </a:rPr>
              <a:t>پوتنام </a:t>
            </a:r>
            <a:r>
              <a:rPr lang="fa-IR">
                <a:cs typeface="B Zar" panose="00000400000000000000" pitchFamily="2" charset="-78"/>
              </a:rPr>
              <a:t>به وجود رابطه میان سرمایه اجتماعی و نظام سیاسی اعتقاد دارد. از نظر وی اعتماد اجتماعی </a:t>
            </a:r>
            <a:r>
              <a:rPr lang="fa-IR" b="1">
                <a:solidFill>
                  <a:srgbClr val="FF0000"/>
                </a:solidFill>
                <a:cs typeface="B Zar" panose="00000400000000000000" pitchFamily="2" charset="-78"/>
              </a:rPr>
              <a:t>حلقه واسطه میان سرمایه اجتماعی و نظام سیاسی </a:t>
            </a:r>
            <a:r>
              <a:rPr lang="fa-IR">
                <a:cs typeface="B Zar" panose="00000400000000000000" pitchFamily="2" charset="-78"/>
              </a:rPr>
              <a:t>است. هر اندازه یک نظام سیاسی بتواند اعتماد اجتماعی بیشتری را به دست آورد، به ثبات بیشتر و مشکلات کمتری دست پیدا خواهد کرد.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96498" y="2141940"/>
            <a:ext cx="3416179" cy="3416179"/>
          </a:xfrm>
          <a:prstGeom prst="rect">
            <a:avLst/>
          </a:prstGeom>
        </p:spPr>
      </p:pic>
    </p:spTree>
    <p:extLst>
      <p:ext uri="{BB962C8B-B14F-4D97-AF65-F5344CB8AC3E}">
        <p14:creationId xmlns:p14="http://schemas.microsoft.com/office/powerpoint/2010/main" val="1058115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نظرات فوکویاما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فوکویاما (1997)، سرمایه اجتماعی را ذخیره ی جامعه از ارزش های مشترک و موثر و نیز هنجارهای غیر رسمی و جاافتاده می داند که همکاری میان دو یا چند نفر را تشویق می کند. به نظر وی الزامات اساسی سرمایه اجتماعی عبارتند از: هنجارهای غیر رسمی، صداقت و اعتماد. واحد تحلیل وی در مطالعاتش واحد های میانی و کلان جامعه است. او از این مفهوم  برای بیان نظم اخلاقی جامعه و رسیدن مجدد جامعه به نظم اجتماعی استفاده کرده است و هدفش از طرح سرمایه اجتماعی، رسیدن به توسعه اقتصادی است. فوکویاما، نسبت به دیگران از منابع سرمایه اجتماعی دسته بندی منظم تری ارایه می دهد. </a:t>
            </a:r>
            <a:endParaRPr lang="fa-IR">
              <a:cs typeface="B Zar" panose="00000400000000000000" pitchFamily="2" charset="-78"/>
            </a:endParaRPr>
          </a:p>
        </p:txBody>
      </p:sp>
      <p:sp>
        <p:nvSpPr>
          <p:cNvPr id="4" name="Flowchart: Alternate Process 3"/>
          <p:cNvSpPr/>
          <p:nvPr/>
        </p:nvSpPr>
        <p:spPr>
          <a:xfrm>
            <a:off x="1828800" y="4642338"/>
            <a:ext cx="3995225" cy="125202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هنجارهای غیر رسمی، صداقت و اعتماد</a:t>
            </a:r>
            <a:endParaRPr lang="fa-IR" sz="2000" b="1">
              <a:solidFill>
                <a:srgbClr val="FF0000"/>
              </a:solidFill>
            </a:endParaRPr>
          </a:p>
        </p:txBody>
      </p:sp>
    </p:spTree>
    <p:extLst>
      <p:ext uri="{BB962C8B-B14F-4D97-AF65-F5344CB8AC3E}">
        <p14:creationId xmlns:p14="http://schemas.microsoft.com/office/powerpoint/2010/main" val="2774405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وی منبع سرمایه اجتماعی را در </a:t>
            </a:r>
            <a:r>
              <a:rPr lang="fa-IR" b="1">
                <a:solidFill>
                  <a:srgbClr val="FF0000"/>
                </a:solidFill>
                <a:cs typeface="B Zar" panose="00000400000000000000" pitchFamily="2" charset="-78"/>
              </a:rPr>
              <a:t>چهار گروه </a:t>
            </a:r>
            <a:r>
              <a:rPr lang="fa-IR">
                <a:cs typeface="B Zar" panose="00000400000000000000" pitchFamily="2" charset="-78"/>
              </a:rPr>
              <a:t>قرار می دهد: </a:t>
            </a:r>
          </a:p>
          <a:p>
            <a:pPr algn="just"/>
            <a:r>
              <a:rPr lang="fa-IR">
                <a:cs typeface="B Zar" panose="00000400000000000000" pitchFamily="2" charset="-78"/>
              </a:rPr>
              <a:t>1- منابعی که به صورت نهادی ساخته می شود. </a:t>
            </a:r>
          </a:p>
          <a:p>
            <a:pPr algn="just"/>
            <a:r>
              <a:rPr lang="fa-IR">
                <a:cs typeface="B Zar" panose="00000400000000000000" pitchFamily="2" charset="-78"/>
              </a:rPr>
              <a:t>2- منابع خودجوش</a:t>
            </a:r>
          </a:p>
          <a:p>
            <a:pPr algn="just"/>
            <a:r>
              <a:rPr lang="fa-IR">
                <a:cs typeface="B Zar" panose="00000400000000000000" pitchFamily="2" charset="-78"/>
              </a:rPr>
              <a:t>3- منابع برون زا مانند دین، ایدئولوژی، فرهنگ و تجربه تاریخی مشترک</a:t>
            </a:r>
          </a:p>
          <a:p>
            <a:pPr algn="just"/>
            <a:r>
              <a:rPr lang="fa-IR">
                <a:cs typeface="B Zar" panose="00000400000000000000" pitchFamily="2" charset="-78"/>
              </a:rPr>
              <a:t>4- منابع طبیعی که از طریق نظام خویشاوندی و یا قومیت و نژاد ساخته می شود.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24635" y="2110154"/>
            <a:ext cx="857030" cy="857030"/>
          </a:xfrm>
          <a:prstGeom prst="rect">
            <a:avLst/>
          </a:prstGeom>
        </p:spPr>
      </p:pic>
    </p:spTree>
    <p:extLst>
      <p:ext uri="{BB962C8B-B14F-4D97-AF65-F5344CB8AC3E}">
        <p14:creationId xmlns:p14="http://schemas.microsoft.com/office/powerpoint/2010/main" val="1154277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علاقه فوکویاما در ورود به بحث سرمایه اجتماعی را نمی توان جدای از علایق وی در استفاده از ای مفهوم برای نیل جوامع به توسعه اقتصادی دانست. او موفقیت اقتصادی هر کشوری را مرهون دو عنصر اساسی می داند. یکی اعتماد که محور اساسی نظراتش را درباره سرمایه اجتماعی تشکیل می دهد و دیگری ساختار نهادهای اقتصادی. وی </a:t>
            </a:r>
            <a:r>
              <a:rPr lang="fa-IR" b="1" smtClean="0">
                <a:solidFill>
                  <a:srgbClr val="FF0000"/>
                </a:solidFill>
                <a:cs typeface="B Zar" panose="00000400000000000000" pitchFamily="2" charset="-78"/>
              </a:rPr>
              <a:t>بر خلاف دیگران</a:t>
            </a:r>
            <a:r>
              <a:rPr lang="fa-IR" smtClean="0">
                <a:cs typeface="B Zar" panose="00000400000000000000" pitchFamily="2" charset="-78"/>
              </a:rPr>
              <a:t>، اعتماد، شبکه های اجتماعی، جامعه مدنی و سایر موارد دیگری که با سرمایه اجتماعی را متعلق به گروه ها و سازمان های غیر دولتی  و نیز هنجارهای غیر رسمی جامعه مانند خانواده، قومیت ها و نژاد ها می داند. به اعتقاد وی افراد به تنهایی در تولید سرمایه اجتماعی نقش ناچیزی دارند. </a:t>
            </a:r>
            <a:endParaRPr lang="fa-IR">
              <a:cs typeface="B Zar" panose="00000400000000000000" pitchFamily="2" charset="-78"/>
            </a:endParaRPr>
          </a:p>
        </p:txBody>
      </p:sp>
    </p:spTree>
    <p:extLst>
      <p:ext uri="{BB962C8B-B14F-4D97-AF65-F5344CB8AC3E}">
        <p14:creationId xmlns:p14="http://schemas.microsoft.com/office/powerpoint/2010/main" val="367622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نظرات </a:t>
            </a:r>
            <a:r>
              <a:rPr lang="fa-IR" b="1">
                <a:ln w="22225">
                  <a:solidFill>
                    <a:schemeClr val="accent2"/>
                  </a:solidFill>
                  <a:prstDash val="solid"/>
                </a:ln>
                <a:solidFill>
                  <a:schemeClr val="accent2">
                    <a:lumMod val="40000"/>
                    <a:lumOff val="60000"/>
                  </a:schemeClr>
                </a:solidFill>
                <a:cs typeface="B Zar" panose="00000400000000000000" pitchFamily="2" charset="-78"/>
              </a:rPr>
              <a:t>این سه متفکر </a:t>
            </a:r>
            <a:r>
              <a:rPr lang="fa-IR">
                <a:cs typeface="B Zar" panose="00000400000000000000" pitchFamily="2" charset="-78"/>
              </a:rPr>
              <a:t>در جدول شماره یک آمده است. این جدول توسط محقق بر اساس ادبیات و مبانی پژوهش تهیه و تنظیم شده است.</a:t>
            </a:r>
            <a:endParaRPr lang="fa-IR">
              <a:cs typeface="B Zar" panose="00000400000000000000" pitchFamily="2" charset="-78"/>
            </a:endParaRPr>
          </a:p>
        </p:txBody>
      </p:sp>
    </p:spTree>
    <p:extLst>
      <p:ext uri="{BB962C8B-B14F-4D97-AF65-F5344CB8AC3E}">
        <p14:creationId xmlns:p14="http://schemas.microsoft.com/office/powerpoint/2010/main" val="83331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واژه های کلیدی: </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سرمایه اجتماعی، هویت اجتماعی، اعتماد اجماعی، تعهد اجتماعیف تعلقات اجتماعی، تعاملات اجتماعی</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788407" y="2869589"/>
            <a:ext cx="6893684" cy="2954436"/>
          </a:xfrm>
          <a:prstGeom prst="rect">
            <a:avLst/>
          </a:prstGeom>
        </p:spPr>
      </p:pic>
    </p:spTree>
    <p:extLst>
      <p:ext uri="{BB962C8B-B14F-4D97-AF65-F5344CB8AC3E}">
        <p14:creationId xmlns:p14="http://schemas.microsoft.com/office/powerpoint/2010/main" val="1720340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42190" y="1197735"/>
            <a:ext cx="10411610" cy="4863318"/>
          </a:xfrm>
          <a:prstGeom prst="rect">
            <a:avLst/>
          </a:prstGeom>
        </p:spPr>
      </p:pic>
    </p:spTree>
    <p:extLst>
      <p:ext uri="{BB962C8B-B14F-4D97-AF65-F5344CB8AC3E}">
        <p14:creationId xmlns:p14="http://schemas.microsoft.com/office/powerpoint/2010/main" val="1090015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23140" y="1339404"/>
            <a:ext cx="10930660" cy="4386922"/>
          </a:xfrm>
          <a:prstGeom prst="rect">
            <a:avLst/>
          </a:prstGeom>
        </p:spPr>
      </p:pic>
    </p:spTree>
    <p:extLst>
      <p:ext uri="{BB962C8B-B14F-4D97-AF65-F5344CB8AC3E}">
        <p14:creationId xmlns:p14="http://schemas.microsoft.com/office/powerpoint/2010/main" val="2672990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91636" y="2459865"/>
            <a:ext cx="11208727" cy="2515595"/>
          </a:xfrm>
          <a:prstGeom prst="rect">
            <a:avLst/>
          </a:prstGeom>
        </p:spPr>
      </p:pic>
    </p:spTree>
    <p:extLst>
      <p:ext uri="{BB962C8B-B14F-4D97-AF65-F5344CB8AC3E}">
        <p14:creationId xmlns:p14="http://schemas.microsoft.com/office/powerpoint/2010/main" val="2689839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اگرچه کوشش های محققان توانسته است تا حدود زیادی از کاستی ها و ابهامات نظری این مفهوم بکاهد، اما با این وجود تا رسیدن به یک توافق و اجماع نسبتا همگانی و تبدیل مفهوم سرمایه اجتماعی راه درازی در پیش است. </a:t>
            </a:r>
            <a:endParaRPr lang="fa-IR">
              <a:cs typeface="B Zar" panose="00000400000000000000" pitchFamily="2" charset="-78"/>
            </a:endParaRPr>
          </a:p>
        </p:txBody>
      </p:sp>
      <p:sp>
        <p:nvSpPr>
          <p:cNvPr id="4" name="Flowchart: Process 3"/>
          <p:cNvSpPr/>
          <p:nvPr/>
        </p:nvSpPr>
        <p:spPr>
          <a:xfrm>
            <a:off x="1125416" y="3924886"/>
            <a:ext cx="3770141"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تبدیل مفهوم سرمایه اجتماعی</a:t>
            </a:r>
            <a:endParaRPr lang="fa-IR" sz="2400" b="1">
              <a:solidFill>
                <a:srgbClr val="FF0000"/>
              </a:solidFill>
            </a:endParaRPr>
          </a:p>
        </p:txBody>
      </p:sp>
      <p:sp>
        <p:nvSpPr>
          <p:cNvPr id="5" name="Flowchart: Internal Storage 4"/>
          <p:cNvSpPr/>
          <p:nvPr/>
        </p:nvSpPr>
        <p:spPr>
          <a:xfrm>
            <a:off x="6288258" y="3348111"/>
            <a:ext cx="4431323" cy="2236763"/>
          </a:xfrm>
          <a:prstGeom prst="flowChartInternalStorag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یک توافق و اجماع نسبتا همگانی</a:t>
            </a:r>
            <a:endParaRPr lang="fa-IR" sz="2400" b="1">
              <a:solidFill>
                <a:srgbClr val="FF0000"/>
              </a:solidFill>
            </a:endParaRPr>
          </a:p>
        </p:txBody>
      </p:sp>
    </p:spTree>
    <p:extLst>
      <p:ext uri="{BB962C8B-B14F-4D97-AF65-F5344CB8AC3E}">
        <p14:creationId xmlns:p14="http://schemas.microsoft.com/office/powerpoint/2010/main" val="2118820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4000" smtClean="0">
                <a:solidFill>
                  <a:srgbClr val="FF0000"/>
                </a:solidFill>
                <a:cs typeface="B Zar" panose="00000400000000000000" pitchFamily="2" charset="-78"/>
              </a:rPr>
              <a:t>هویت اجتماعی در دیدگاه کنش متقابل نمادی و عقاید روزنبرگ</a:t>
            </a:r>
            <a:endParaRPr lang="fa-IR" sz="4000">
              <a:solidFill>
                <a:srgbClr val="FF0000"/>
              </a:solidFill>
              <a:cs typeface="B Zar" panose="00000400000000000000" pitchFamily="2" charset="-78"/>
            </a:endParaRPr>
          </a:p>
        </p:txBody>
      </p:sp>
      <p:sp>
        <p:nvSpPr>
          <p:cNvPr id="3" name="Content Placeholder 2"/>
          <p:cNvSpPr>
            <a:spLocks noGrp="1"/>
          </p:cNvSpPr>
          <p:nvPr>
            <p:ph idx="1"/>
          </p:nvPr>
        </p:nvSpPr>
        <p:spPr>
          <a:xfrm>
            <a:off x="838200" y="1690688"/>
            <a:ext cx="10515600" cy="4351338"/>
          </a:xfrm>
        </p:spPr>
        <p:txBody>
          <a:bodyPr>
            <a:normAutofit/>
          </a:bodyPr>
          <a:lstStyle/>
          <a:p>
            <a:pPr algn="just"/>
            <a:r>
              <a:rPr lang="fa-IR" smtClean="0">
                <a:cs typeface="B Zar" panose="00000400000000000000" pitchFamily="2" charset="-78"/>
              </a:rPr>
              <a:t>در دیدگاه کنش متقابل نمادی تاکید بر کنش متقابل اجتماعی است. فرایندی که طی ان دو یا چند انسان همدیگر را از راه هی کلامی، جسمی و یا عاطفی تحت تاثیر قرار می دهند. در فرایند کنش متقابل اجتماعی، افراد در ارزش های یکدیگر سهیم می شوند و یا تشریک مساعی یکدیگر، </a:t>
            </a:r>
            <a:r>
              <a:rPr lang="fa-IR" smtClean="0">
                <a:solidFill>
                  <a:srgbClr val="FF0000"/>
                </a:solidFill>
                <a:cs typeface="B Zar" panose="00000400000000000000" pitchFamily="2" charset="-78"/>
              </a:rPr>
              <a:t>الگوهای اجتماعی </a:t>
            </a:r>
            <a:r>
              <a:rPr lang="fa-IR" smtClean="0">
                <a:cs typeface="B Zar" panose="00000400000000000000" pitchFamily="2" charset="-78"/>
              </a:rPr>
              <a:t>را به وجود می آورند.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08124" y="3193366"/>
            <a:ext cx="5222338" cy="2924510"/>
          </a:xfrm>
          <a:prstGeom prst="rect">
            <a:avLst/>
          </a:prstGeom>
        </p:spPr>
      </p:pic>
    </p:spTree>
    <p:extLst>
      <p:ext uri="{BB962C8B-B14F-4D97-AF65-F5344CB8AC3E}">
        <p14:creationId xmlns:p14="http://schemas.microsoft.com/office/powerpoint/2010/main" val="494441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629464" y="1825625"/>
            <a:ext cx="7724335" cy="4351338"/>
          </a:xfrm>
        </p:spPr>
        <p:txBody>
          <a:bodyPr/>
          <a:lstStyle/>
          <a:p>
            <a:pPr algn="just"/>
            <a:r>
              <a:rPr lang="fa-IR">
                <a:cs typeface="B Zar" panose="00000400000000000000" pitchFamily="2" charset="-78"/>
              </a:rPr>
              <a:t>هویت اجتماعی به عنوان </a:t>
            </a:r>
            <a:r>
              <a:rPr lang="fa-IR" b="1">
                <a:solidFill>
                  <a:srgbClr val="FF0000"/>
                </a:solidFill>
                <a:cs typeface="B Zar" panose="00000400000000000000" pitchFamily="2" charset="-78"/>
              </a:rPr>
              <a:t>یک کل به هم پیوسته </a:t>
            </a:r>
            <a:r>
              <a:rPr lang="fa-IR">
                <a:cs typeface="B Zar" panose="00000400000000000000" pitchFamily="2" charset="-78"/>
              </a:rPr>
              <a:t>دارای حقیقت (ذات) و واقعیت است که برجستگی هر یک از اشکال هویتی را در آن می توان مشاهده کرد. اگر چه از هویت اجتماعی تعاریف و تعابیر گوناگونی شده است، اما تعریف مورد ن</a:t>
            </a:r>
            <a:r>
              <a:rPr lang="fa-IR" smtClean="0">
                <a:cs typeface="B Zar" panose="00000400000000000000" pitchFamily="2" charset="-78"/>
              </a:rPr>
              <a:t>ظر </a:t>
            </a:r>
            <a:r>
              <a:rPr lang="fa-IR">
                <a:cs typeface="B Zar" panose="00000400000000000000" pitchFamily="2" charset="-78"/>
              </a:rPr>
              <a:t>این پژوهش بر اساس عقاید روزنبرگ شکل گرفته است. کارهای روزنبرگ (1979) درباره مفهوم «خود» و «برداشت از خود» یا «خودانگاره» از اهمیت ویژه ای برخوردار است. نظرات وی بر اساس عقاید «مید و کولی» شکل گرفته است. عقاید «روزنبرگ» نشان می دهد که مفهوم «برداشت </a:t>
            </a:r>
            <a:r>
              <a:rPr lang="fa-IR" smtClean="0">
                <a:cs typeface="B Zar" panose="00000400000000000000" pitchFamily="2" charset="-78"/>
              </a:rPr>
              <a:t>از </a:t>
            </a:r>
            <a:r>
              <a:rPr lang="fa-IR">
                <a:cs typeface="B Zar" panose="00000400000000000000" pitchFamily="2" charset="-78"/>
              </a:rPr>
              <a:t>خود یا «خودانگاره» پیش از آن  که ناظر به </a:t>
            </a:r>
            <a:r>
              <a:rPr lang="fa-IR" b="1">
                <a:solidFill>
                  <a:srgbClr val="FF0000"/>
                </a:solidFill>
                <a:cs typeface="B Zar" panose="00000400000000000000" pitchFamily="2" charset="-78"/>
              </a:rPr>
              <a:t>ویژگی های هویت فردی </a:t>
            </a:r>
            <a:r>
              <a:rPr lang="fa-IR">
                <a:cs typeface="B Zar" panose="00000400000000000000" pitchFamily="2" charset="-78"/>
              </a:rPr>
              <a:t>شخص باشد، بیانگر ویژگی های هویت اجتماعی شخص است. </a:t>
            </a:r>
          </a:p>
        </p:txBody>
      </p:sp>
      <p:pic>
        <p:nvPicPr>
          <p:cNvPr id="4" name="Picture 3"/>
          <p:cNvPicPr>
            <a:picLocks noChangeAspect="1"/>
          </p:cNvPicPr>
          <p:nvPr/>
        </p:nvPicPr>
        <p:blipFill>
          <a:blip r:embed="rId2"/>
          <a:stretch>
            <a:fillRect/>
          </a:stretch>
        </p:blipFill>
        <p:spPr>
          <a:xfrm>
            <a:off x="838200" y="1825625"/>
            <a:ext cx="2791264" cy="2438400"/>
          </a:xfrm>
          <a:prstGeom prst="rect">
            <a:avLst/>
          </a:prstGeom>
        </p:spPr>
      </p:pic>
      <p:sp>
        <p:nvSpPr>
          <p:cNvPr id="5" name="TextBox 4"/>
          <p:cNvSpPr txBox="1"/>
          <p:nvPr/>
        </p:nvSpPr>
        <p:spPr>
          <a:xfrm>
            <a:off x="974774" y="4527996"/>
            <a:ext cx="2518116" cy="461665"/>
          </a:xfrm>
          <a:prstGeom prst="rect">
            <a:avLst/>
          </a:prstGeom>
          <a:noFill/>
        </p:spPr>
        <p:txBody>
          <a:bodyPr wrap="square" rtlCol="1">
            <a:spAutoFit/>
          </a:bodyPr>
          <a:lstStyle/>
          <a:p>
            <a:r>
              <a:rPr lang="fa-IR" sz="2400" b="1" smtClean="0">
                <a:solidFill>
                  <a:srgbClr val="FF0000"/>
                </a:solidFill>
                <a:cs typeface="B Zar" panose="00000400000000000000" pitchFamily="2" charset="-78"/>
              </a:rPr>
              <a:t>جورج هربرت مید</a:t>
            </a:r>
            <a:endParaRPr lang="fa-IR" sz="2400" b="1">
              <a:solidFill>
                <a:srgbClr val="FF0000"/>
              </a:solidFill>
              <a:cs typeface="B Zar" panose="00000400000000000000" pitchFamily="2" charset="-78"/>
            </a:endParaRPr>
          </a:p>
        </p:txBody>
      </p:sp>
    </p:spTree>
    <p:extLst>
      <p:ext uri="{BB962C8B-B14F-4D97-AF65-F5344CB8AC3E}">
        <p14:creationId xmlns:p14="http://schemas.microsoft.com/office/powerpoint/2010/main" val="2643396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اگر پژوهشگران نظرات دیدگاه کنش متقابل نمادی و به ویژه «</a:t>
            </a:r>
            <a:r>
              <a:rPr lang="fa-IR" smtClean="0">
                <a:cs typeface="B Zar" panose="00000400000000000000" pitchFamily="2" charset="-78"/>
              </a:rPr>
              <a:t>روزنبرگ</a:t>
            </a:r>
            <a:r>
              <a:rPr lang="fa-IR" smtClean="0">
                <a:cs typeface="B Zar" panose="00000400000000000000" pitchFamily="2" charset="-78"/>
              </a:rPr>
              <a:t>» درباره جنبه های اجتماعی مفهوم «برداشت از خود» را با دقت دنبال نکنند، ممکن است در درک استدلال «کوهن» و مک پارتلند» که چگونه می توان با اجرای آزمون بیست جمله ای «من کیستم؟» هویت اجتماعی افراد را تعیین کرد، دچار اشتباه شوند. روزنبرگ، میان «خود» و «برداشت از خود» تمایز </a:t>
            </a:r>
            <a:r>
              <a:rPr lang="fa-IR" smtClean="0">
                <a:cs typeface="B Zar" panose="00000400000000000000" pitchFamily="2" charset="-78"/>
              </a:rPr>
              <a:t>قایل </a:t>
            </a:r>
            <a:r>
              <a:rPr lang="fa-IR" smtClean="0">
                <a:cs typeface="B Zar" panose="00000400000000000000" pitchFamily="2" charset="-78"/>
              </a:rPr>
              <a:t>است. وی «خود» را مفهومی عام تر از «برداشت از خود» می داند و برای آن دو صفت شناسا و شناخته را بر می شمارد، در حالی که «برداشت از خود» را فقط ناظر به جنبه شناخته خود می داند. </a:t>
            </a:r>
            <a:endParaRPr lang="fa-IR">
              <a:cs typeface="B Zar" panose="00000400000000000000" pitchFamily="2" charset="-78"/>
            </a:endParaRPr>
          </a:p>
        </p:txBody>
      </p:sp>
      <p:sp>
        <p:nvSpPr>
          <p:cNvPr id="4" name="Flowchart: Off-page Connector 3"/>
          <p:cNvSpPr/>
          <p:nvPr/>
        </p:nvSpPr>
        <p:spPr>
          <a:xfrm>
            <a:off x="838200" y="4403188"/>
            <a:ext cx="2307101" cy="1125415"/>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مفهومی عام تر از «برداشت از خود»</a:t>
            </a:r>
            <a:endParaRPr lang="fa-IR" b="1">
              <a:solidFill>
                <a:srgbClr val="FF0000"/>
              </a:solidFill>
            </a:endParaRPr>
          </a:p>
        </p:txBody>
      </p:sp>
    </p:spTree>
    <p:extLst>
      <p:ext uri="{BB962C8B-B14F-4D97-AF65-F5344CB8AC3E}">
        <p14:creationId xmlns:p14="http://schemas.microsoft.com/office/powerpoint/2010/main" val="3176553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روزنبرگ «برداشت از خود» را چنین تعریف می کند. «</a:t>
            </a:r>
            <a:r>
              <a:rPr lang="fa-IR" b="1">
                <a:solidFill>
                  <a:srgbClr val="FF0000"/>
                </a:solidFill>
                <a:cs typeface="B Zar" panose="00000400000000000000" pitchFamily="2" charset="-78"/>
              </a:rPr>
              <a:t>جامعیت اندیشه ها و احساساتی </a:t>
            </a:r>
            <a:r>
              <a:rPr lang="fa-IR">
                <a:cs typeface="B Zar" panose="00000400000000000000" pitchFamily="2" charset="-78"/>
              </a:rPr>
              <a:t>که فرد در ارجاع به خودش به عنوان یک شناخته عینی دارد. (روزنبرگ، 1979، به نقل از ریتزر، برگردان ثلاثی، 289) بنابراین «برداشت از خود» با آن که بخش کوچکتر شخصیت کلی فرد </a:t>
            </a:r>
            <a:r>
              <a:rPr lang="fa-IR" smtClean="0">
                <a:cs typeface="B Zar" panose="00000400000000000000" pitchFamily="2" charset="-78"/>
              </a:rPr>
              <a:t>است،  </a:t>
            </a:r>
            <a:r>
              <a:rPr lang="fa-IR">
                <a:cs typeface="B Zar" panose="00000400000000000000" pitchFamily="2" charset="-78"/>
              </a:rPr>
              <a:t>اهمیت فوق العاده دارد. در «برداشت از خود» </a:t>
            </a:r>
            <a:r>
              <a:rPr lang="fa-IR" smtClean="0">
                <a:cs typeface="B Zar" panose="00000400000000000000" pitchFamily="2" charset="-78"/>
              </a:rPr>
              <a:t>فرد، </a:t>
            </a:r>
            <a:r>
              <a:rPr lang="fa-IR">
                <a:cs typeface="B Zar" panose="00000400000000000000" pitchFamily="2" charset="-78"/>
              </a:rPr>
              <a:t>مجموعه ی اطلاعات و دیدگاهیهای منحصر به فردی را که درباره خودش دارد به دیگران و </a:t>
            </a:r>
            <a:r>
              <a:rPr lang="fa-IR" smtClean="0">
                <a:cs typeface="B Zar" panose="00000400000000000000" pitchFamily="2" charset="-78"/>
              </a:rPr>
              <a:t>به </a:t>
            </a:r>
            <a:r>
              <a:rPr lang="fa-IR">
                <a:cs typeface="B Zar" panose="00000400000000000000" pitchFamily="2" charset="-78"/>
              </a:rPr>
              <a:t>جامعه منتقل و منعکس می کند. </a:t>
            </a:r>
          </a:p>
          <a:p>
            <a:pPr algn="just"/>
            <a:endParaRPr lang="fa-IR">
              <a:cs typeface="B Zar" panose="00000400000000000000" pitchFamily="2" charset="-78"/>
            </a:endParaRPr>
          </a:p>
        </p:txBody>
      </p:sp>
      <p:sp>
        <p:nvSpPr>
          <p:cNvPr id="4" name="Flowchart: Card 3"/>
          <p:cNvSpPr/>
          <p:nvPr/>
        </p:nvSpPr>
        <p:spPr>
          <a:xfrm>
            <a:off x="1603718" y="4227341"/>
            <a:ext cx="2883877" cy="1364566"/>
          </a:xfrm>
          <a:prstGeom prst="flowChartPunchedCar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مجموعه ی اطلاعات و دیدگاهیهای منحصر به فردی</a:t>
            </a:r>
            <a:endParaRPr lang="fa-IR" sz="2000" b="1">
              <a:solidFill>
                <a:srgbClr val="FF0000"/>
              </a:solidFill>
            </a:endParaRPr>
          </a:p>
        </p:txBody>
      </p:sp>
      <p:sp>
        <p:nvSpPr>
          <p:cNvPr id="5" name="Flowchart: Predefined Process 4"/>
          <p:cNvSpPr/>
          <p:nvPr/>
        </p:nvSpPr>
        <p:spPr>
          <a:xfrm>
            <a:off x="7793501" y="4107766"/>
            <a:ext cx="2588455" cy="1603717"/>
          </a:xfrm>
          <a:prstGeom prst="flowChartPredefined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برداشت از خود</a:t>
            </a:r>
            <a:endParaRPr lang="fa-IR" sz="2400" b="1">
              <a:solidFill>
                <a:srgbClr val="FF0000"/>
              </a:solidFill>
            </a:endParaRPr>
          </a:p>
        </p:txBody>
      </p:sp>
    </p:spTree>
    <p:extLst>
      <p:ext uri="{BB962C8B-B14F-4D97-AF65-F5344CB8AC3E}">
        <p14:creationId xmlns:p14="http://schemas.microsoft.com/office/powerpoint/2010/main" val="39824513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اعتقاد روزنبرگ بخش کوچکی از این اطلاعات را برداشت های فردی که مربوط به هویت های فردی شخص است تشکیل می دهد، در حالی که قسمت اعظم عناصر این مجموعه اطلاعات را رویکرد ها و برداشت های اجتماعی تشکیل می دهد. وی برای «برداشت از خود» چهار ویژگی  قایل است که هر کدام با یکدیگر متفاوتند. باید به هنگام مطالعه و تحقیق درباره خودانگاره به این ویژگی ها و تمایزات توجه کرد، چرا که در غیر این صورت ممکن </a:t>
            </a:r>
            <a:r>
              <a:rPr lang="fa-IR" smtClean="0">
                <a:cs typeface="B Zar" panose="00000400000000000000" pitchFamily="2" charset="-78"/>
              </a:rPr>
              <a:t>است </a:t>
            </a:r>
            <a:r>
              <a:rPr lang="fa-IR" smtClean="0">
                <a:cs typeface="B Zar" panose="00000400000000000000" pitchFamily="2" charset="-78"/>
              </a:rPr>
              <a:t>مفهوم «برداشت از خود» تماما ناشی از تمایلات فردی و شخصی است و ربطی به «هویت اجتماعی» ندارد، در حالی که بیشترین بخش «برداشت از خود» را اطلاعات مربوط به هویت اجتماعی تشکیل می دهد. چهار ویژگی که روزنبرگ برای مفهوم «برداشت از خود» یا «خودانگاره» قایل شده است، عبارتند از: </a:t>
            </a:r>
          </a:p>
          <a:p>
            <a:pPr algn="just"/>
            <a:r>
              <a:rPr lang="fa-IR" smtClean="0">
                <a:solidFill>
                  <a:srgbClr val="FF0000"/>
                </a:solidFill>
                <a:cs typeface="B Zar" panose="00000400000000000000" pitchFamily="2" charset="-78"/>
              </a:rPr>
              <a:t>1</a:t>
            </a:r>
            <a:r>
              <a:rPr lang="fa-IR" b="1" smtClean="0">
                <a:solidFill>
                  <a:srgbClr val="FF0000"/>
                </a:solidFill>
                <a:cs typeface="B Zar" panose="00000400000000000000" pitchFamily="2" charset="-78"/>
              </a:rPr>
              <a:t>- ویژگی محتوایی 2-ویژگی ساختاری 3- ویژگی ابعادی 4- ویژگی مرزی</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239563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1- منظور روزنبرگ از ویژگی محتوایی «</a:t>
            </a:r>
            <a:r>
              <a:rPr lang="fa-IR" smtClean="0">
                <a:solidFill>
                  <a:srgbClr val="FF0000"/>
                </a:solidFill>
                <a:cs typeface="B Zar" panose="00000400000000000000" pitchFamily="2" charset="-78"/>
              </a:rPr>
              <a:t>برداشت از خود</a:t>
            </a:r>
            <a:r>
              <a:rPr lang="fa-IR" smtClean="0">
                <a:cs typeface="B Zar" panose="00000400000000000000" pitchFamily="2" charset="-78"/>
              </a:rPr>
              <a:t>» این است که میان </a:t>
            </a:r>
            <a:r>
              <a:rPr lang="fa-IR" smtClean="0">
                <a:solidFill>
                  <a:srgbClr val="FF0000"/>
                </a:solidFill>
                <a:cs typeface="B Zar" panose="00000400000000000000" pitchFamily="2" charset="-78"/>
              </a:rPr>
              <a:t>«هویت اجتماعی</a:t>
            </a:r>
            <a:r>
              <a:rPr lang="fa-IR" smtClean="0">
                <a:cs typeface="B Zar" panose="00000400000000000000" pitchFamily="2" charset="-78"/>
              </a:rPr>
              <a:t>» و «</a:t>
            </a:r>
            <a:r>
              <a:rPr lang="fa-IR" b="1" smtClean="0">
                <a:solidFill>
                  <a:srgbClr val="FF0000"/>
                </a:solidFill>
                <a:cs typeface="B Zar" panose="00000400000000000000" pitchFamily="2" charset="-78"/>
              </a:rPr>
              <a:t>تمایلات فردی</a:t>
            </a:r>
            <a:r>
              <a:rPr lang="fa-IR" smtClean="0">
                <a:cs typeface="B Zar" panose="00000400000000000000" pitchFamily="2" charset="-78"/>
              </a:rPr>
              <a:t>» وجود دارد. برخی از جملاتی که افراد با پاسخ گوین در برابر این سوال که من کیستم؟ می دهند، دقیقا ناظر به تمایلات فردی و شخصی آنان است به گونه ای که نمی توان هیچ هدف اجتمیاع را در ان پیدا کرد. </a:t>
            </a:r>
            <a:endParaRPr lang="fa-IR">
              <a:cs typeface="B Zar" panose="00000400000000000000" pitchFamily="2" charset="-78"/>
            </a:endParaRPr>
          </a:p>
        </p:txBody>
      </p:sp>
    </p:spTree>
    <p:extLst>
      <p:ext uri="{BB962C8B-B14F-4D97-AF65-F5344CB8AC3E}">
        <p14:creationId xmlns:p14="http://schemas.microsoft.com/office/powerpoint/2010/main" val="417503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235568" y="1825625"/>
            <a:ext cx="8118231" cy="4351338"/>
          </a:xfrm>
        </p:spPr>
        <p:txBody>
          <a:bodyPr>
            <a:normAutofit lnSpcReduction="10000"/>
          </a:bodyPr>
          <a:lstStyle/>
          <a:p>
            <a:pPr algn="just"/>
            <a:r>
              <a:rPr lang="fa-IR" smtClean="0">
                <a:cs typeface="B Zar" panose="00000400000000000000" pitchFamily="2" charset="-78"/>
              </a:rPr>
              <a:t>هدف اصلی این پژوهشف سنجش میزان سرمیه اجتماعی دانشجویان و بررسی نوع همبستگی آن از نظر شدت و جهت با نحوه تعریف و </a:t>
            </a:r>
            <a:r>
              <a:rPr lang="fa-IR" b="1" smtClean="0">
                <a:solidFill>
                  <a:srgbClr val="FF0000"/>
                </a:solidFill>
                <a:cs typeface="B Zar" panose="00000400000000000000" pitchFamily="2" charset="-78"/>
              </a:rPr>
              <a:t>برداشت آنان از جنبه های اجتماعی هویت خود </a:t>
            </a:r>
            <a:r>
              <a:rPr lang="fa-IR" smtClean="0">
                <a:cs typeface="B Zar" panose="00000400000000000000" pitchFamily="2" charset="-78"/>
              </a:rPr>
              <a:t>است. اهداف فرعی آن عبارتند از: </a:t>
            </a:r>
          </a:p>
          <a:p>
            <a:pPr algn="just"/>
            <a:r>
              <a:rPr lang="fa-IR" smtClean="0">
                <a:cs typeface="B Zar" panose="00000400000000000000" pitchFamily="2" charset="-78"/>
              </a:rPr>
              <a:t>1- بررسی </a:t>
            </a:r>
            <a:r>
              <a:rPr lang="fa-IR" b="1" smtClean="0">
                <a:solidFill>
                  <a:srgbClr val="FF0000"/>
                </a:solidFill>
                <a:cs typeface="B Zar" panose="00000400000000000000" pitchFamily="2" charset="-78"/>
              </a:rPr>
              <a:t> مفهوم </a:t>
            </a:r>
            <a:r>
              <a:rPr lang="fa-IR" smtClean="0">
                <a:cs typeface="B Zar" panose="00000400000000000000" pitchFamily="2" charset="-78"/>
              </a:rPr>
              <a:t>سرمایه اجتماعی </a:t>
            </a:r>
          </a:p>
          <a:p>
            <a:pPr algn="just"/>
            <a:r>
              <a:rPr lang="fa-IR" smtClean="0">
                <a:cs typeface="B Zar" panose="00000400000000000000" pitchFamily="2" charset="-78"/>
              </a:rPr>
              <a:t>2-  تعیین نوع رابطه میان ابعاد ارتباطی و ساختاری سرمایه اجتماعی دانشجویان با جنبه های اجتماعی هویت آنان</a:t>
            </a:r>
          </a:p>
          <a:p>
            <a:pPr algn="just"/>
            <a:r>
              <a:rPr lang="fa-IR" smtClean="0">
                <a:cs typeface="B Zar" panose="00000400000000000000" pitchFamily="2" charset="-78"/>
              </a:rPr>
              <a:t>3- تعیین نوع رابطه مان جنسیت دانشجویان یا میزان سرمایه اجتماعی آنان</a:t>
            </a:r>
          </a:p>
          <a:p>
            <a:pPr algn="just"/>
            <a:r>
              <a:rPr lang="fa-IR" smtClean="0">
                <a:cs typeface="B Zar" panose="00000400000000000000" pitchFamily="2" charset="-78"/>
              </a:rPr>
              <a:t>4- تعیین نوع رابطه میان تحصیلات پدر یا میزان سرمایه اجتماعی دانشجویان</a:t>
            </a:r>
          </a:p>
        </p:txBody>
      </p:sp>
      <p:pic>
        <p:nvPicPr>
          <p:cNvPr id="4" name="Picture 3"/>
          <p:cNvPicPr>
            <a:picLocks noChangeAspect="1"/>
          </p:cNvPicPr>
          <p:nvPr/>
        </p:nvPicPr>
        <p:blipFill>
          <a:blip r:embed="rId2"/>
          <a:stretch>
            <a:fillRect/>
          </a:stretch>
        </p:blipFill>
        <p:spPr>
          <a:xfrm>
            <a:off x="838200" y="2929731"/>
            <a:ext cx="2143125" cy="2143125"/>
          </a:xfrm>
          <a:prstGeom prst="rect">
            <a:avLst/>
          </a:prstGeom>
        </p:spPr>
      </p:pic>
    </p:spTree>
    <p:extLst>
      <p:ext uri="{BB962C8B-B14F-4D97-AF65-F5344CB8AC3E}">
        <p14:creationId xmlns:p14="http://schemas.microsoft.com/office/powerpoint/2010/main" val="1841037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حالی که برخی از پاسخ های انان، حاوی محتوا و مضامینی است که بر اساس میانگین قضاوت  چند داور به خوبی می توان تمایلات اجتماعی را در آن مشاهده کرد (نتایج اجرای این آزمون در پژوهش حاضر به خوبی موید این مطلب است)</a:t>
            </a:r>
          </a:p>
          <a:p>
            <a:pPr algn="just"/>
            <a:r>
              <a:rPr lang="fa-IR">
                <a:cs typeface="B Zar" panose="00000400000000000000" pitchFamily="2" charset="-78"/>
              </a:rPr>
              <a:t>2- منظور روزنبرگ از ویژگی ساختاری «برداشت از خود» این است که میان تمایلات فردی با تمایلات اجتماعی فرد رابطه وجود دارد. </a:t>
            </a:r>
          </a:p>
          <a:p>
            <a:pPr algn="just"/>
            <a:r>
              <a:rPr lang="fa-IR">
                <a:cs typeface="B Zar" panose="00000400000000000000" pitchFamily="2" charset="-78"/>
              </a:rPr>
              <a:t>3- منظور روزنبرگ از ویژگی ابعادی «برداشت از خود» اشاره به رویکرد ها و احساساتی است که فرد درباره خود خویش دارد. </a:t>
            </a:r>
          </a:p>
          <a:p>
            <a:endParaRPr lang="fa-IR"/>
          </a:p>
        </p:txBody>
      </p:sp>
    </p:spTree>
    <p:extLst>
      <p:ext uri="{BB962C8B-B14F-4D97-AF65-F5344CB8AC3E}">
        <p14:creationId xmlns:p14="http://schemas.microsoft.com/office/powerpoint/2010/main" val="34046172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4- منظور روزنبرگ از ویژگی مرزی «برداشت از خود» اشاره به قلمروهای بسط این مفهوم است که مرزهای شناخته های وی را از مرزهای ناشناخته اش جدا می سازد. شخص در برابر این شناخته ها از خود واکنش نشان می دهد و ان ها را سبب سربلندی یا شرمساری خود می داند. به عنوان مثال از این که تیم محبوب کشورش پیروز و یا شکست می خورد، احساس سربلندی یا شرمساری می کند(ریتزر، 1988، برگردان ثلاثی ، 1377، 290)</a:t>
            </a:r>
          </a:p>
          <a:p>
            <a:pPr algn="just"/>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731520" y="4149969"/>
            <a:ext cx="3108960" cy="157558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مرزهای شناخته های وی را از مرزهای ناشناخته اش</a:t>
            </a:r>
            <a:endParaRPr lang="fa-IR" sz="2000" b="1">
              <a:solidFill>
                <a:srgbClr val="FF0000"/>
              </a:solidFill>
            </a:endParaRPr>
          </a:p>
        </p:txBody>
      </p:sp>
      <p:sp>
        <p:nvSpPr>
          <p:cNvPr id="5" name="Flowchart: Data 4"/>
          <p:cNvSpPr/>
          <p:nvPr/>
        </p:nvSpPr>
        <p:spPr>
          <a:xfrm>
            <a:off x="4712677" y="4065563"/>
            <a:ext cx="3446585" cy="1744394"/>
          </a:xfrm>
          <a:prstGeom prst="flowChartInputOutp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قلمروهای بسط این مفهوم</a:t>
            </a:r>
            <a:endParaRPr lang="fa-IR" sz="2000" b="1">
              <a:solidFill>
                <a:srgbClr val="FF0000"/>
              </a:solidFill>
            </a:endParaRPr>
          </a:p>
        </p:txBody>
      </p:sp>
      <p:sp>
        <p:nvSpPr>
          <p:cNvPr id="6" name="Flowchart: Decision 5"/>
          <p:cNvSpPr/>
          <p:nvPr/>
        </p:nvSpPr>
        <p:spPr>
          <a:xfrm>
            <a:off x="8693835" y="4389120"/>
            <a:ext cx="2463018" cy="109728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واکنش</a:t>
            </a:r>
            <a:endParaRPr lang="fa-IR" sz="2000" b="1">
              <a:solidFill>
                <a:srgbClr val="FF0000"/>
              </a:solidFill>
            </a:endParaRPr>
          </a:p>
        </p:txBody>
      </p:sp>
    </p:spTree>
    <p:extLst>
      <p:ext uri="{BB962C8B-B14F-4D97-AF65-F5344CB8AC3E}">
        <p14:creationId xmlns:p14="http://schemas.microsoft.com/office/powerpoint/2010/main" val="32309566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بنابراین به هنگام تعریف هویت باید موضوع، ماهیت و فرایند های پیچیده شکل گیری آن را از اشکال بروز آن تفکیک نمود. موضوع آن ممکن است فرد، گروه، جامعه، سازمان و ... باشد.</a:t>
            </a:r>
            <a:endParaRPr lang="fa-IR"/>
          </a:p>
        </p:txBody>
      </p:sp>
    </p:spTree>
    <p:extLst>
      <p:ext uri="{BB962C8B-B14F-4D97-AF65-F5344CB8AC3E}">
        <p14:creationId xmlns:p14="http://schemas.microsoft.com/office/powerpoint/2010/main" val="3507416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5064369" y="1825625"/>
            <a:ext cx="6289430" cy="4351338"/>
          </a:xfrm>
        </p:spPr>
        <p:txBody>
          <a:bodyPr/>
          <a:lstStyle/>
          <a:p>
            <a:pPr algn="just"/>
            <a:r>
              <a:rPr lang="fa-IR" smtClean="0">
                <a:cs typeface="B Zar" panose="00000400000000000000" pitchFamily="2" charset="-78"/>
              </a:rPr>
              <a:t>اما </a:t>
            </a:r>
            <a:r>
              <a:rPr lang="fa-IR">
                <a:cs typeface="B Zar" panose="00000400000000000000" pitchFamily="2" charset="-78"/>
              </a:rPr>
              <a:t>هویت پس از شکل گیری ممکن است در اشکال مختلف ظاهر شود و به صورت احساس علاقه به خود (هویت فردی)، احساس علاقه به خانواده (هویت خانوادگی)، احساس علاقه به ارزش های دینی (هویت دینی) و احساس تعلق و علاقه به ارزشهای ملی مانند آب خاک، زبان و ...(هویت ملی) باشد. </a:t>
            </a:r>
          </a:p>
          <a:p>
            <a:pPr algn="just"/>
            <a:endParaRPr lang="fa-IR">
              <a:cs typeface="B Zar" panose="00000400000000000000" pitchFamily="2" charset="-78"/>
            </a:endParaRPr>
          </a:p>
        </p:txBody>
      </p:sp>
      <p:sp>
        <p:nvSpPr>
          <p:cNvPr id="4" name="Flowchart: Decision 3"/>
          <p:cNvSpPr/>
          <p:nvPr/>
        </p:nvSpPr>
        <p:spPr>
          <a:xfrm>
            <a:off x="3909058" y="4117503"/>
            <a:ext cx="3812345" cy="1666057"/>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موضوع، ماهیت و فرایند های پیچیده شکل گیری آن</a:t>
            </a:r>
            <a:endParaRPr lang="fa-IR" sz="2000" b="1">
              <a:solidFill>
                <a:srgbClr val="FF0000"/>
              </a:solidFill>
            </a:endParaRPr>
          </a:p>
        </p:txBody>
      </p:sp>
      <p:sp>
        <p:nvSpPr>
          <p:cNvPr id="5" name="Flowchart: Process 4"/>
          <p:cNvSpPr/>
          <p:nvPr/>
        </p:nvSpPr>
        <p:spPr>
          <a:xfrm>
            <a:off x="7932419" y="4268249"/>
            <a:ext cx="3530990" cy="1364566"/>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موضوع آن ممکن است فرد، گروه، جامعه، سازمان و ... </a:t>
            </a:r>
            <a:r>
              <a:rPr lang="fa-IR" b="1" smtClean="0">
                <a:solidFill>
                  <a:srgbClr val="FF0000"/>
                </a:solidFill>
                <a:cs typeface="B Zar" panose="00000400000000000000" pitchFamily="2" charset="-78"/>
              </a:rPr>
              <a:t>باشد</a:t>
            </a:r>
            <a:endParaRPr lang="fa-IR" b="1">
              <a:solidFill>
                <a:srgbClr val="FF0000"/>
              </a:solidFill>
            </a:endParaRPr>
          </a:p>
        </p:txBody>
      </p:sp>
      <p:pic>
        <p:nvPicPr>
          <p:cNvPr id="6" name="Picture 5"/>
          <p:cNvPicPr>
            <a:picLocks noChangeAspect="1"/>
          </p:cNvPicPr>
          <p:nvPr/>
        </p:nvPicPr>
        <p:blipFill>
          <a:blip r:embed="rId2"/>
          <a:stretch>
            <a:fillRect/>
          </a:stretch>
        </p:blipFill>
        <p:spPr>
          <a:xfrm>
            <a:off x="936674" y="1825624"/>
            <a:ext cx="3705664" cy="2442625"/>
          </a:xfrm>
          <a:prstGeom prst="rect">
            <a:avLst/>
          </a:prstGeom>
        </p:spPr>
      </p:pic>
    </p:spTree>
    <p:extLst>
      <p:ext uri="{BB962C8B-B14F-4D97-AF65-F5344CB8AC3E}">
        <p14:creationId xmlns:p14="http://schemas.microsoft.com/office/powerpoint/2010/main" val="3232273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پژوهش تاکید بر </a:t>
            </a:r>
            <a:r>
              <a:rPr lang="fa-IR" b="1" smtClean="0">
                <a:solidFill>
                  <a:srgbClr val="FF0000"/>
                </a:solidFill>
                <a:cs typeface="B Zar" panose="00000400000000000000" pitchFamily="2" charset="-78"/>
              </a:rPr>
              <a:t>اشکال بروز هویت اجتماعی </a:t>
            </a:r>
            <a:r>
              <a:rPr lang="fa-IR" smtClean="0">
                <a:cs typeface="B Zar" panose="00000400000000000000" pitchFamily="2" charset="-78"/>
              </a:rPr>
              <a:t>است. نظریه پردازان نحوه ی شکل گیری، تغییر و بروز هویت را از سه دیدگاه متفاوت مورد بحث قرار داده اند. </a:t>
            </a:r>
            <a:r>
              <a:rPr lang="fa-IR" b="1" smtClean="0">
                <a:solidFill>
                  <a:srgbClr val="FF0000"/>
                </a:solidFill>
                <a:cs typeface="B Zar" panose="00000400000000000000" pitchFamily="2" charset="-78"/>
              </a:rPr>
              <a:t>دیدگاه اول </a:t>
            </a:r>
            <a:r>
              <a:rPr lang="fa-IR" smtClean="0">
                <a:cs typeface="B Zar" panose="00000400000000000000" pitchFamily="2" charset="-78"/>
              </a:rPr>
              <a:t>بر تغییرات ایجاد شده در خود – انگاره توجه دارد. بدین معنا که افراد در تعریف و برداشت از خود چه نوع ویژگی هایی را به خود نسبت می دهند، </a:t>
            </a:r>
            <a:r>
              <a:rPr lang="fa-IR" b="1" smtClean="0">
                <a:solidFill>
                  <a:srgbClr val="FF0000"/>
                </a:solidFill>
                <a:cs typeface="B Zar" panose="00000400000000000000" pitchFamily="2" charset="-78"/>
              </a:rPr>
              <a:t>دیدگاه  دوم </a:t>
            </a:r>
            <a:r>
              <a:rPr lang="fa-IR" smtClean="0">
                <a:cs typeface="B Zar" panose="00000400000000000000" pitchFamily="2" charset="-78"/>
              </a:rPr>
              <a:t>بر عزت نفس فرد توجه دارد. منظور این است که فرد تا چه اندازه احساس مثبت یا منفی نسبت به خود دارد. دیدگاه سوم بر تغییرات ایجاد شده در حس هویت تاکید می کند. حس این که او چه کسی است از کجا امده و به کجامی ورد (اشتین برگ، 1999 به نقل از شارع پور :167) تحقیق حار در دیدگاه اول و با تاکید بر دو ویژگی محتوایی و ساختاری برداشت از خود صورت گرفته است. </a:t>
            </a:r>
            <a:endParaRPr lang="fa-IR">
              <a:cs typeface="B Zar" panose="00000400000000000000" pitchFamily="2" charset="-78"/>
            </a:endParaRPr>
          </a:p>
        </p:txBody>
      </p:sp>
    </p:spTree>
    <p:extLst>
      <p:ext uri="{BB962C8B-B14F-4D97-AF65-F5344CB8AC3E}">
        <p14:creationId xmlns:p14="http://schemas.microsoft.com/office/powerpoint/2010/main" val="10474794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توضیحات مبسوطی که درباره هوی داده شد، منظور از </a:t>
            </a:r>
            <a:r>
              <a:rPr lang="fa-IR" b="1" smtClean="0">
                <a:solidFill>
                  <a:srgbClr val="FF0000"/>
                </a:solidFill>
                <a:cs typeface="B Zar" panose="00000400000000000000" pitchFamily="2" charset="-78"/>
              </a:rPr>
              <a:t>هویت اجتماعی </a:t>
            </a:r>
            <a:r>
              <a:rPr lang="fa-IR" smtClean="0">
                <a:cs typeface="B Zar" panose="00000400000000000000" pitchFamily="2" charset="-78"/>
              </a:rPr>
              <a:t>تنها اشاره به آن دسته از خود- انگاره های افراد است که ناشی از عضویت آنان در گروه های اجتماعی باشد و به نوعی بیانگر برداشت های اجتماعی آنان از خود باشد. این نوع هویت از هویت فردی کاملا جداست. </a:t>
            </a:r>
            <a:endParaRPr lang="fa-IR">
              <a:cs typeface="B Zar" panose="00000400000000000000" pitchFamily="2" charset="-78"/>
            </a:endParaRPr>
          </a:p>
        </p:txBody>
      </p:sp>
      <p:sp>
        <p:nvSpPr>
          <p:cNvPr id="4" name="Flowchart: Data 3"/>
          <p:cNvSpPr/>
          <p:nvPr/>
        </p:nvSpPr>
        <p:spPr>
          <a:xfrm>
            <a:off x="1678159" y="3784209"/>
            <a:ext cx="2053883" cy="1322363"/>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خود- انگاره های افراد</a:t>
            </a:r>
            <a:endParaRPr lang="fa-IR" sz="2000" b="1">
              <a:solidFill>
                <a:srgbClr val="FF0000"/>
              </a:solidFill>
            </a:endParaRPr>
          </a:p>
        </p:txBody>
      </p:sp>
      <p:sp>
        <p:nvSpPr>
          <p:cNvPr id="5" name="Flowchart: Alternate Process 4"/>
          <p:cNvSpPr/>
          <p:nvPr/>
        </p:nvSpPr>
        <p:spPr>
          <a:xfrm>
            <a:off x="7399607" y="3854549"/>
            <a:ext cx="3587262" cy="115355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بیانگر برداشت های اجتماعی آنان</a:t>
            </a:r>
            <a:endParaRPr lang="fa-IR" sz="2000" b="1">
              <a:solidFill>
                <a:srgbClr val="FF0000"/>
              </a:solidFill>
            </a:endParaRPr>
          </a:p>
        </p:txBody>
      </p:sp>
      <p:sp>
        <p:nvSpPr>
          <p:cNvPr id="6" name="Flowchart: Card 5"/>
          <p:cNvSpPr/>
          <p:nvPr/>
        </p:nvSpPr>
        <p:spPr>
          <a:xfrm>
            <a:off x="4572001" y="3643533"/>
            <a:ext cx="2110153" cy="1575581"/>
          </a:xfrm>
          <a:prstGeom prst="flowChartPunchedCar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عضویت آنان در گروه های اجتماعی</a:t>
            </a:r>
            <a:endParaRPr lang="fa-IR" sz="2000" b="1">
              <a:solidFill>
                <a:srgbClr val="FF0000"/>
              </a:solidFill>
            </a:endParaRPr>
          </a:p>
        </p:txBody>
      </p:sp>
    </p:spTree>
    <p:extLst>
      <p:ext uri="{BB962C8B-B14F-4D97-AF65-F5344CB8AC3E}">
        <p14:creationId xmlns:p14="http://schemas.microsoft.com/office/powerpoint/2010/main" val="1912400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مدل های تحلیلی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چهارچوب نظری و بررسی های پیمایشی، دو مدل، یکی مدل تحلیل مطاعات نظری(مدل شماره 1) و دیگری مدل تحلیلی مطالعات پیمایشی (مدل شماره 2) طراحی شد. در این مدل ها متغیرهایی که در سطح میانی و کلان بوده اند کنار گذاشته شده وتنها </a:t>
            </a:r>
            <a:r>
              <a:rPr lang="fa-IR" b="1" smtClean="0">
                <a:solidFill>
                  <a:srgbClr val="FF0000"/>
                </a:solidFill>
                <a:cs typeface="B Zar" panose="00000400000000000000" pitchFamily="2" charset="-78"/>
              </a:rPr>
              <a:t>چهار</a:t>
            </a:r>
            <a:r>
              <a:rPr lang="fa-IR" smtClean="0">
                <a:cs typeface="B Zar" panose="00000400000000000000" pitchFamily="2" charset="-78"/>
              </a:rPr>
              <a:t> متغیر اصلی که مورد وفاق اکثریت نظریه پردازان بود در سطح خرد- فرد مورد توجه قرار گرفت.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rot="1254568">
            <a:off x="1770697" y="4564291"/>
            <a:ext cx="958435" cy="1024686"/>
          </a:xfrm>
          <a:prstGeom prst="rect">
            <a:avLst/>
          </a:prstGeom>
        </p:spPr>
      </p:pic>
    </p:spTree>
    <p:extLst>
      <p:ext uri="{BB962C8B-B14F-4D97-AF65-F5344CB8AC3E}">
        <p14:creationId xmlns:p14="http://schemas.microsoft.com/office/powerpoint/2010/main" val="12676210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30310" y="643133"/>
            <a:ext cx="10323490" cy="5533830"/>
          </a:xfrm>
          <a:prstGeom prst="rect">
            <a:avLst/>
          </a:prstGeom>
        </p:spPr>
      </p:pic>
    </p:spTree>
    <p:extLst>
      <p:ext uri="{BB962C8B-B14F-4D97-AF65-F5344CB8AC3E}">
        <p14:creationId xmlns:p14="http://schemas.microsoft.com/office/powerpoint/2010/main" val="22774018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78039" y="669701"/>
            <a:ext cx="9787943" cy="5503293"/>
          </a:xfrm>
          <a:prstGeom prst="rect">
            <a:avLst/>
          </a:prstGeom>
        </p:spPr>
      </p:pic>
    </p:spTree>
    <p:extLst>
      <p:ext uri="{BB962C8B-B14F-4D97-AF65-F5344CB8AC3E}">
        <p14:creationId xmlns:p14="http://schemas.microsoft.com/office/powerpoint/2010/main" val="22850100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نتایج آماری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الف- نتایج اماری توصیفی مربوط به ویژگی های جمعیتی و اجتماعی گروه نمونه</a:t>
            </a:r>
          </a:p>
          <a:p>
            <a:pPr algn="just"/>
            <a:r>
              <a:rPr lang="fa-IR" smtClean="0">
                <a:cs typeface="B Zar" panose="00000400000000000000" pitchFamily="2" charset="-78"/>
              </a:rPr>
              <a:t>1- تقریبا نیمی از نمونه آماری را دانشجویان پسر و نیم دیگر را دانشجویان دختر تشکیل داده اند</a:t>
            </a:r>
          </a:p>
          <a:p>
            <a:pPr algn="just"/>
            <a:r>
              <a:rPr lang="fa-IR" smtClean="0">
                <a:cs typeface="B Zar" panose="00000400000000000000" pitchFamily="2" charset="-78"/>
              </a:rPr>
              <a:t>2- سن اکثریت افراد نمونه آماری (90/4 درصد) در دامنه سن 25-19 سال قرار دارد. </a:t>
            </a:r>
          </a:p>
          <a:p>
            <a:pPr algn="just"/>
            <a:r>
              <a:rPr lang="fa-IR" smtClean="0">
                <a:cs typeface="B Zar" panose="00000400000000000000" pitchFamily="2" charset="-78"/>
              </a:rPr>
              <a:t>3- حدود 88/5 درصد از دانشجویان جرد و 11 درصد متاهل هستند. </a:t>
            </a:r>
          </a:p>
          <a:p>
            <a:pPr algn="just"/>
            <a:r>
              <a:rPr lang="fa-IR" smtClean="0">
                <a:cs typeface="B Zar" panose="00000400000000000000" pitchFamily="2" charset="-78"/>
              </a:rPr>
              <a:t>4- تقریبا نیمی از دانشجویان مهاجر و نیم دیگر بومی هستند.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49673" y="4271749"/>
            <a:ext cx="1521941" cy="1103407"/>
          </a:xfrm>
          <a:prstGeom prst="rect">
            <a:avLst/>
          </a:prstGeom>
        </p:spPr>
      </p:pic>
    </p:spTree>
    <p:extLst>
      <p:ext uri="{BB962C8B-B14F-4D97-AF65-F5344CB8AC3E}">
        <p14:creationId xmlns:p14="http://schemas.microsoft.com/office/powerpoint/2010/main" val="180061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5- تعیین نوع رابطه میان تحصیلات مادر با میزان سرمایه اجتماعی دانشجویان</a:t>
            </a:r>
          </a:p>
          <a:p>
            <a:pPr algn="just"/>
            <a:r>
              <a:rPr lang="fa-IR">
                <a:cs typeface="B Zar" panose="00000400000000000000" pitchFamily="2" charset="-78"/>
              </a:rPr>
              <a:t>6- تعیین نوع رابطه میان اشتغال مادر با میزان سرمایه اجتماعی دانشجویان</a:t>
            </a:r>
          </a:p>
          <a:p>
            <a:pPr algn="just"/>
            <a:r>
              <a:rPr lang="fa-IR">
                <a:cs typeface="B Zar" panose="00000400000000000000" pitchFamily="2" charset="-78"/>
              </a:rPr>
              <a:t>7- تعیین نوع رابطه میان مهاجرت دانشجویان با میزان سرمایه اجتماعی</a:t>
            </a:r>
          </a:p>
          <a:p>
            <a:pPr algn="just"/>
            <a:r>
              <a:rPr lang="fa-IR">
                <a:cs typeface="B Zar" panose="00000400000000000000" pitchFamily="2" charset="-78"/>
              </a:rPr>
              <a:t>8- تعیین نوع رابطه مین طبقه اجتماعی دانشجویان با میزان سرمایه اجتماعی دانشجویان</a:t>
            </a:r>
          </a:p>
          <a:p>
            <a:pPr algn="just"/>
            <a:endParaRPr lang="fa-IR">
              <a:cs typeface="B Zar" panose="00000400000000000000" pitchFamily="2" charset="-78"/>
            </a:endParaRPr>
          </a:p>
        </p:txBody>
      </p:sp>
    </p:spTree>
    <p:extLst>
      <p:ext uri="{BB962C8B-B14F-4D97-AF65-F5344CB8AC3E}">
        <p14:creationId xmlns:p14="http://schemas.microsoft.com/office/powerpoint/2010/main" val="24457175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5- به طور کلی والدین دانشجویان اکثرا با سواد هستند . میزان با سوادی در پدران 4 درصد بیشتر از مادران اس. سطح باسوادی پدران نیز بیشتر از مادران است (از نظر مدرک تحصیلی)</a:t>
            </a:r>
          </a:p>
          <a:p>
            <a:pPr algn="just"/>
            <a:r>
              <a:rPr lang="fa-IR">
                <a:cs typeface="B Zar" panose="00000400000000000000" pitchFamily="2" charset="-78"/>
              </a:rPr>
              <a:t>6- تقریبا نزدیک به نیمی از دانشجویان (46 درصد) پدرانشان از مزدبگیران بخش دولتی و نزدیک به یک سوم آنان (28/5 درصد) از کارکنان مستقل هستند (مشاغل آزاد)</a:t>
            </a:r>
          </a:p>
          <a:p>
            <a:pPr algn="just"/>
            <a:r>
              <a:rPr lang="fa-IR">
                <a:cs typeface="B Zar" panose="00000400000000000000" pitchFamily="2" charset="-78"/>
              </a:rPr>
              <a:t>7- بیشتر دانشجویان (73 درصد) مادرانشان غیر شاغل (خانه دار) هستند. </a:t>
            </a:r>
          </a:p>
          <a:p>
            <a:pPr algn="just"/>
            <a:r>
              <a:rPr lang="fa-IR">
                <a:cs typeface="B Zar" panose="00000400000000000000" pitchFamily="2" charset="-78"/>
              </a:rPr>
              <a:t>8- پدران اکثر دانشجویان (83 درصد) </a:t>
            </a:r>
            <a:r>
              <a:rPr lang="fa-IR" smtClean="0">
                <a:cs typeface="B Zar" panose="00000400000000000000" pitchFamily="2" charset="-78"/>
              </a:rPr>
              <a:t>مالک </a:t>
            </a:r>
            <a:r>
              <a:rPr lang="fa-IR">
                <a:cs typeface="B Zar" panose="00000400000000000000" pitchFamily="2" charset="-78"/>
              </a:rPr>
              <a:t>منزل شخصی هستند</a:t>
            </a:r>
          </a:p>
          <a:p>
            <a:pPr algn="just"/>
            <a:r>
              <a:rPr lang="fa-IR">
                <a:cs typeface="B Zar" panose="00000400000000000000" pitchFamily="2" charset="-78"/>
              </a:rPr>
              <a:t> 9- ازنظر نوع منطقه سکونت شهری، بیشتر دانشجویان (65 درصد) در مناطق متوسط شهری زندگی می کنند. </a:t>
            </a:r>
          </a:p>
          <a:p>
            <a:pPr algn="just"/>
            <a:endParaRPr lang="fa-IR">
              <a:cs typeface="B Zar" panose="00000400000000000000" pitchFamily="2" charset="-78"/>
            </a:endParaRPr>
          </a:p>
        </p:txBody>
      </p:sp>
    </p:spTree>
    <p:extLst>
      <p:ext uri="{BB962C8B-B14F-4D97-AF65-F5344CB8AC3E}">
        <p14:creationId xmlns:p14="http://schemas.microsoft.com/office/powerpoint/2010/main" val="34133242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b="1">
                <a:solidFill>
                  <a:srgbClr val="FF0000"/>
                </a:solidFill>
                <a:cs typeface="B Zar" panose="00000400000000000000" pitchFamily="2" charset="-78"/>
              </a:rPr>
              <a:t>ب) نتایج آمار توصیفی مربوط به شاخص های سرمایه اجتماعی در گروه نمونه </a:t>
            </a: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میزان برخورداری 14 درصد از دانشجویان در حد زیاد و بسیار زیاد و 41 درصد در حد کم و بسیار کم می باشد</a:t>
            </a:r>
            <a:r>
              <a:rPr lang="en-US" smtClean="0">
                <a:cs typeface="B Zar" panose="00000400000000000000" pitchFamily="2" charset="-78"/>
              </a:rPr>
              <a:t>. </a:t>
            </a:r>
          </a:p>
          <a:p>
            <a:pPr algn="just"/>
            <a:r>
              <a:rPr lang="fa-IR" smtClean="0">
                <a:cs typeface="B Zar" panose="00000400000000000000" pitchFamily="2" charset="-78"/>
              </a:rPr>
              <a:t>2- بیشترین میزان سرمایه اجتماعی دانشجویان (78/5 درصد) متعلق به گروه های نخستین مانند خویشاوندان و دوستان و کمترین آن به احزاب و فعالان سیاسی تعلق دارد. بین این دو طیف بیشترین میزان سرمایه اجتماعی دانشجویان به ترتیب به شبکه های محلی (21 درصد) پلیس و نیروی انتظامی (20 درصد) بسیج (15 درصد) مطبوعات (13 درصد)، صدا و سیما (12 درصد)، شبکه های اجتماعی (11 درصد)، قومیت ها و مذاهب (10 درصد)، نهاد های حکومتی مانند قوه مجریه، مقننه و قضاییه (9/5 درصد) تعلق دارد. نتایج مربوط به این داده ها ی آماری در جدول شماره دو و سه آمده است.</a:t>
            </a:r>
            <a:endParaRPr lang="fa-IR">
              <a:cs typeface="B Zar" panose="00000400000000000000" pitchFamily="2" charset="-78"/>
            </a:endParaRPr>
          </a:p>
        </p:txBody>
      </p:sp>
    </p:spTree>
    <p:extLst>
      <p:ext uri="{BB962C8B-B14F-4D97-AF65-F5344CB8AC3E}">
        <p14:creationId xmlns:p14="http://schemas.microsoft.com/office/powerpoint/2010/main" val="19013981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نمره مربوط به مقیاس اجتماعی برای 616 نفر گروه نمونه آماری محاسبه شد. مجموع نمرات افراد در پنج طیف (از بسیار کم تا بسیار زیاد) تقسیم گردید که نتایج آن در جدول زیر ارائه شده است</a:t>
            </a:r>
            <a:endParaRPr lang="fa-IR">
              <a:cs typeface="B Zar" panose="00000400000000000000" pitchFamily="2" charset="-78"/>
            </a:endParaRPr>
          </a:p>
        </p:txBody>
      </p:sp>
    </p:spTree>
    <p:extLst>
      <p:ext uri="{BB962C8B-B14F-4D97-AF65-F5344CB8AC3E}">
        <p14:creationId xmlns:p14="http://schemas.microsoft.com/office/powerpoint/2010/main" val="3313736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76807" y="1690688"/>
            <a:ext cx="9347142" cy="3529269"/>
          </a:xfrm>
          <a:prstGeom prst="rect">
            <a:avLst/>
          </a:prstGeom>
        </p:spPr>
      </p:pic>
    </p:spTree>
    <p:extLst>
      <p:ext uri="{BB962C8B-B14F-4D97-AF65-F5344CB8AC3E}">
        <p14:creationId xmlns:p14="http://schemas.microsoft.com/office/powerpoint/2010/main" val="3381980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618186"/>
            <a:ext cx="10765665" cy="5584456"/>
          </a:xfrm>
          <a:prstGeom prst="rect">
            <a:avLst/>
          </a:prstGeom>
        </p:spPr>
      </p:pic>
    </p:spTree>
    <p:extLst>
      <p:ext uri="{BB962C8B-B14F-4D97-AF65-F5344CB8AC3E}">
        <p14:creationId xmlns:p14="http://schemas.microsoft.com/office/powerpoint/2010/main" val="9660212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نمودار زیر بر اساس جدول شماره 3 رسم شده است</a:t>
            </a:r>
            <a:endParaRPr lang="fa-IR" b="1">
              <a:solidFill>
                <a:srgbClr val="FF0000"/>
              </a:solidFill>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26524" y="1828800"/>
            <a:ext cx="10027276" cy="4275786"/>
          </a:xfrm>
          <a:prstGeom prst="rect">
            <a:avLst/>
          </a:prstGeom>
        </p:spPr>
      </p:pic>
    </p:spTree>
    <p:extLst>
      <p:ext uri="{BB962C8B-B14F-4D97-AF65-F5344CB8AC3E}">
        <p14:creationId xmlns:p14="http://schemas.microsoft.com/office/powerpoint/2010/main" val="2089168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منظور بررسی فرضیه محوری و اصلی پژوهش مبنی بر  وجود همبستگی قوی، مستقیم و معنادار میان میزان سرمایه اجتماعی دانشجویان  و نحوه تعریف و برداشت آنان از هویت اجتماعی خویش از ضریب همبستگی اسپرمن (</a:t>
            </a:r>
            <a:r>
              <a:rPr lang="en-US" smtClean="0">
                <a:cs typeface="B Zar" panose="00000400000000000000" pitchFamily="2" charset="-78"/>
              </a:rPr>
              <a:t>Rs</a:t>
            </a:r>
            <a:r>
              <a:rPr lang="fa-IR" smtClean="0">
                <a:cs typeface="B Zar" panose="00000400000000000000" pitchFamily="2" charset="-78"/>
              </a:rPr>
              <a:t>) استفاده شد. نتایج این آزمون فرضیه اصلی تحقیق را تایید می کند و نشان می دهد دانشجویانی که از سرمایه اجتماعی بیشتری برخوردارند در برداشت های اجتماعی از خود و بروز اشکال مختلف هویت اجتماعی خویش مانند هویت خانوادگی، مذهبی و ملی موفق ترند (با احتمال </a:t>
            </a:r>
            <a:r>
              <a:rPr lang="en-US" smtClean="0">
                <a:cs typeface="B Zar" panose="00000400000000000000" pitchFamily="2" charset="-78"/>
              </a:rPr>
              <a:t>p=0/000</a:t>
            </a:r>
            <a:r>
              <a:rPr lang="fa-IR" smtClean="0">
                <a:cs typeface="B Zar" panose="00000400000000000000" pitchFamily="2" charset="-78"/>
              </a:rPr>
              <a:t> و </a:t>
            </a:r>
            <a:r>
              <a:rPr lang="en-US" smtClean="0">
                <a:cs typeface="B Zar" panose="00000400000000000000" pitchFamily="2" charset="-78"/>
              </a:rPr>
              <a:t>r=0/1919</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308295" y="4389120"/>
            <a:ext cx="3643533" cy="1111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وجود همبستگی قوی، مستقیم و معنادار</a:t>
            </a:r>
            <a:endParaRPr lang="fa-IR" sz="2000" b="1">
              <a:solidFill>
                <a:srgbClr val="FF0000"/>
              </a:solidFill>
            </a:endParaRPr>
          </a:p>
        </p:txBody>
      </p:sp>
    </p:spTree>
    <p:extLst>
      <p:ext uri="{BB962C8B-B14F-4D97-AF65-F5344CB8AC3E}">
        <p14:creationId xmlns:p14="http://schemas.microsoft.com/office/powerpoint/2010/main" val="34747831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فرضیه دوم:</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بین بعد ارتباطی سرمایه اتماعی دانشجویان با نحوه تعریف و برداشت آنان از تعریف و برداشت انان از تعریف اجتماعی خود همبستگی مستقیم و معنادار مشاهده شد (با احتمال </a:t>
            </a:r>
            <a:r>
              <a:rPr lang="en-US" smtClean="0">
                <a:cs typeface="B Zar" panose="00000400000000000000" pitchFamily="2" charset="-78"/>
              </a:rPr>
              <a:t>p=0/000</a:t>
            </a:r>
            <a:r>
              <a:rPr lang="fa-IR" smtClean="0">
                <a:cs typeface="B Zar" panose="00000400000000000000" pitchFamily="2" charset="-78"/>
              </a:rPr>
              <a:t> </a:t>
            </a:r>
            <a:r>
              <a:rPr lang="en-US" smtClean="0">
                <a:cs typeface="B Zar" panose="00000400000000000000" pitchFamily="2" charset="-78"/>
              </a:rPr>
              <a:t>r=0/207</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630194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فرضیه سوم</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بین بعد ساختاری سرمایه اجتماعی دانشجویان با نحوه تعریف و برداشت آنان از هویت اجتماعی خود تفاوت معناداری مشاهده نشده است (</a:t>
            </a:r>
            <a:r>
              <a:rPr lang="en-US" smtClean="0">
                <a:cs typeface="B Zar" panose="00000400000000000000" pitchFamily="2" charset="-78"/>
              </a:rPr>
              <a:t>P=0/123 , r=0/006</a:t>
            </a:r>
            <a:r>
              <a:rPr lang="fa-IR" smtClean="0">
                <a:cs typeface="B Zar" panose="00000400000000000000" pitchFamily="2" charset="-78"/>
              </a:rPr>
              <a:t>) این یافته فرضیه سوم تحقیق را تایید نمی کند. بنابراین عضویت دانشجویان در گروه های اجتماعی و نیز احساس تعلق انان به گروه های اجتماعی در نحوه تعریف و برداشت آنان از هویت اجتماعی خود نقش موثری نداشته است. </a:t>
            </a:r>
            <a:endParaRPr lang="fa-IR">
              <a:cs typeface="B Zar" panose="00000400000000000000" pitchFamily="2" charset="-78"/>
            </a:endParaRPr>
          </a:p>
        </p:txBody>
      </p:sp>
    </p:spTree>
    <p:extLst>
      <p:ext uri="{BB962C8B-B14F-4D97-AF65-F5344CB8AC3E}">
        <p14:creationId xmlns:p14="http://schemas.microsoft.com/office/powerpoint/2010/main" val="22927892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74254" y="2251881"/>
            <a:ext cx="8843492" cy="2478431"/>
          </a:xfrm>
          <a:prstGeom prst="rect">
            <a:avLst/>
          </a:prstGeom>
        </p:spPr>
      </p:pic>
    </p:spTree>
    <p:extLst>
      <p:ext uri="{BB962C8B-B14F-4D97-AF65-F5344CB8AC3E}">
        <p14:creationId xmlns:p14="http://schemas.microsoft.com/office/powerpoint/2010/main" val="2755230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4000" b="1">
                <a:solidFill>
                  <a:srgbClr val="FF0000"/>
                </a:solidFill>
                <a:cs typeface="B Zar" panose="00000400000000000000" pitchFamily="2" charset="-78"/>
              </a:rPr>
              <a:t>متناسب با اهداف اصلی و فرعی سوالات زیر مطرح شد: </a:t>
            </a:r>
          </a:p>
        </p:txBody>
      </p:sp>
      <p:sp>
        <p:nvSpPr>
          <p:cNvPr id="3" name="Content Placeholder 2"/>
          <p:cNvSpPr>
            <a:spLocks noGrp="1"/>
          </p:cNvSpPr>
          <p:nvPr>
            <p:ph idx="1"/>
          </p:nvPr>
        </p:nvSpPr>
        <p:spPr/>
        <p:txBody>
          <a:bodyPr>
            <a:normAutofit/>
          </a:bodyPr>
          <a:lstStyle/>
          <a:p>
            <a:pPr algn="just"/>
            <a:r>
              <a:rPr lang="fa-IR" sz="3200" b="1">
                <a:solidFill>
                  <a:srgbClr val="FF0000"/>
                </a:solidFill>
                <a:cs typeface="B Zar" panose="00000400000000000000" pitchFamily="2" charset="-78"/>
              </a:rPr>
              <a:t>سوال </a:t>
            </a:r>
            <a:r>
              <a:rPr lang="fa-IR" sz="3200" b="1" smtClean="0">
                <a:solidFill>
                  <a:srgbClr val="FF0000"/>
                </a:solidFill>
                <a:cs typeface="B Zar" panose="00000400000000000000" pitchFamily="2" charset="-78"/>
              </a:rPr>
              <a:t>اصلی: </a:t>
            </a:r>
            <a:r>
              <a:rPr lang="fa-IR" sz="3200" smtClean="0">
                <a:cs typeface="B Zar" panose="00000400000000000000" pitchFamily="2" charset="-78"/>
              </a:rPr>
              <a:t>چه نوع همبستگی بین میزان برخورداری دانشجویان از سرمایه اجتماعی با نحوه ی تعریف و برداشت آنان از جنبه هیا اجتماعی هویتی خویش از نظر شدت و جهت وجود دارد؟ </a:t>
            </a:r>
          </a:p>
        </p:txBody>
      </p:sp>
      <p:pic>
        <p:nvPicPr>
          <p:cNvPr id="4" name="Picture 3"/>
          <p:cNvPicPr>
            <a:picLocks noChangeAspect="1"/>
          </p:cNvPicPr>
          <p:nvPr/>
        </p:nvPicPr>
        <p:blipFill>
          <a:blip r:embed="rId2"/>
          <a:stretch>
            <a:fillRect/>
          </a:stretch>
        </p:blipFill>
        <p:spPr>
          <a:xfrm>
            <a:off x="2224967" y="3307080"/>
            <a:ext cx="2445507" cy="2445507"/>
          </a:xfrm>
          <a:prstGeom prst="rect">
            <a:avLst/>
          </a:prstGeom>
        </p:spPr>
      </p:pic>
    </p:spTree>
    <p:extLst>
      <p:ext uri="{BB962C8B-B14F-4D97-AF65-F5344CB8AC3E}">
        <p14:creationId xmlns:p14="http://schemas.microsoft.com/office/powerpoint/2010/main" val="21649811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25572" y="2210938"/>
            <a:ext cx="7540855" cy="2759632"/>
          </a:xfrm>
          <a:prstGeom prst="rect">
            <a:avLst/>
          </a:prstGeom>
        </p:spPr>
      </p:pic>
    </p:spTree>
    <p:extLst>
      <p:ext uri="{BB962C8B-B14F-4D97-AF65-F5344CB8AC3E}">
        <p14:creationId xmlns:p14="http://schemas.microsoft.com/office/powerpoint/2010/main" val="14351497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فرضیه چهارم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دانشجویان پسر نسبت به دنشجویان دختر از سرمایه اتماعی بیشتری برخوردارند. جدول شماره شش نتایج مربوط به این فرضیه را نشان می دهد. </a:t>
            </a:r>
          </a:p>
          <a:p>
            <a:pPr algn="just"/>
            <a:r>
              <a:rPr lang="fa-IR">
                <a:cs typeface="B Zar" panose="00000400000000000000" pitchFamily="2" charset="-78"/>
              </a:rPr>
              <a:t> </a:t>
            </a:r>
            <a:r>
              <a:rPr lang="fa-IR" smtClean="0">
                <a:cs typeface="B Zar" panose="00000400000000000000" pitchFamily="2" charset="-78"/>
              </a:rPr>
              <a:t>به منظور بررسی تفاوت میانگین نمره سرمایه اجتماعی بین دو گروه پسران و دختران با توجه به سطح سنجش متغیر (اسمی) از آزمون </a:t>
            </a:r>
            <a:r>
              <a:rPr lang="en-US" smtClean="0">
                <a:cs typeface="B Zar" panose="00000400000000000000" pitchFamily="2" charset="-78"/>
              </a:rPr>
              <a:t>T</a:t>
            </a:r>
            <a:r>
              <a:rPr lang="fa-IR" smtClean="0">
                <a:cs typeface="B Zar" panose="00000400000000000000" pitchFamily="2" charset="-78"/>
              </a:rPr>
              <a:t> استفاده شد. نتایج این آزمون نشان می دهدف میانگین نمره سرمایه اجتماعی پسران ئبالاتر از دختران است (14/2 در برابر 13/68 با انحراف استاندارد تقریبا یکسان و ناچیز). این تفاوت از لحاظ آماری در سطح اطمینان 99/5 درصد معنی دار است.</a:t>
            </a:r>
          </a:p>
          <a:p>
            <a:pPr algn="just"/>
            <a:r>
              <a:rPr lang="fa-IR" smtClean="0">
                <a:cs typeface="B Zar" panose="00000400000000000000" pitchFamily="2" charset="-78"/>
              </a:rPr>
              <a:t>این یافته فرضیه چهارم تحقیق را تایید می کند. همین نتیجه درباره دو بعد ارتباطی و ساختاری سرمایه اجتماعی نیز صادق است. </a:t>
            </a:r>
            <a:endParaRPr lang="fa-IR">
              <a:cs typeface="B Zar" panose="00000400000000000000" pitchFamily="2" charset="-78"/>
            </a:endParaRPr>
          </a:p>
        </p:txBody>
      </p:sp>
    </p:spTree>
    <p:extLst>
      <p:ext uri="{BB962C8B-B14F-4D97-AF65-F5344CB8AC3E}">
        <p14:creationId xmlns:p14="http://schemas.microsoft.com/office/powerpoint/2010/main" val="41106502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73557" y="1568262"/>
            <a:ext cx="9721821" cy="3772858"/>
          </a:xfrm>
          <a:prstGeom prst="rect">
            <a:avLst/>
          </a:prstGeom>
        </p:spPr>
      </p:pic>
    </p:spTree>
    <p:extLst>
      <p:ext uri="{BB962C8B-B14F-4D97-AF65-F5344CB8AC3E}">
        <p14:creationId xmlns:p14="http://schemas.microsoft.com/office/powerpoint/2010/main" val="12171564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فرضیه پنجم</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سرمایه اجتماعی در دانشجویانی که پدرانشان از تحصیلات بالاتری برخوردارند، بیشتر از دانشجویانی است که پدرانشان از تحصیلات کمتری برخوردارند. جدول شماره هفت نتایج مربوط به این فرضیه را نشان می دهد. </a:t>
            </a:r>
            <a:endParaRPr lang="fa-IR">
              <a:cs typeface="B Zar" panose="00000400000000000000" pitchFamily="2" charset="-78"/>
            </a:endParaRPr>
          </a:p>
        </p:txBody>
      </p:sp>
    </p:spTree>
    <p:extLst>
      <p:ext uri="{BB962C8B-B14F-4D97-AF65-F5344CB8AC3E}">
        <p14:creationId xmlns:p14="http://schemas.microsoft.com/office/powerpoint/2010/main" val="4619031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منظور بررسی این فرضیه با وجه به سطح سنش متغیر تحصیلات (فاصله ای) از ضریب همبستگی اسپیرمن استفاه گردید. اطلاعات جدول زیر نشان می دهد که سرمایه اجتماعی دانشجویان در سطح 99/9 درصد اطمینان با سطح تحصیلات پدر همبستگی مثبت و معناداری دارد. این یافته، فرضیه پنجم تحقیق را تایید می کند و نشان می دهد با افزایش سطح تحصیلات پدر، میزن برخورداری فرزندان دانشجویان آنان از سرمایه اجتماعی نیز افزایش می یابد. </a:t>
            </a:r>
            <a:endParaRPr lang="fa-IR">
              <a:cs typeface="B Zar" panose="00000400000000000000" pitchFamily="2" charset="-78"/>
            </a:endParaRPr>
          </a:p>
        </p:txBody>
      </p:sp>
    </p:spTree>
    <p:extLst>
      <p:ext uri="{BB962C8B-B14F-4D97-AF65-F5344CB8AC3E}">
        <p14:creationId xmlns:p14="http://schemas.microsoft.com/office/powerpoint/2010/main" val="2372582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10276" y="2115403"/>
            <a:ext cx="9371448" cy="2797447"/>
          </a:xfrm>
          <a:prstGeom prst="rect">
            <a:avLst/>
          </a:prstGeom>
        </p:spPr>
      </p:pic>
    </p:spTree>
    <p:extLst>
      <p:ext uri="{BB962C8B-B14F-4D97-AF65-F5344CB8AC3E}">
        <p14:creationId xmlns:p14="http://schemas.microsoft.com/office/powerpoint/2010/main" val="4122001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فرضیه ششم</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سرمایه اجتماعی در دانشجویانی که مادرانشان از تحصیلات بالاتری برخوردارند، بیشتر از دانشجویانی است که مادرانشان از تحصیلات کمتری برخوردارند. جدول شماره هشت نتایج مربوط به این فرضیه را نشان می دهد. </a:t>
            </a:r>
            <a:endParaRPr lang="fa-IR">
              <a:cs typeface="B Zar" panose="00000400000000000000" pitchFamily="2" charset="-78"/>
            </a:endParaRPr>
          </a:p>
        </p:txBody>
      </p:sp>
    </p:spTree>
    <p:extLst>
      <p:ext uri="{BB962C8B-B14F-4D97-AF65-F5344CB8AC3E}">
        <p14:creationId xmlns:p14="http://schemas.microsoft.com/office/powerpoint/2010/main" val="35417469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منظور برررسی این فرضیه با توجه به سطح سنجش متغیر تحصیلات (فاصله ای) از ضریب همبستگی اسپریمن استفاده گردید. اطلاعات جدول زیر نشان می دهد که میزان سرمایه اجتماعی دانشجویان در سطح 100 درصد اطمینان همبستگی مثبت و معناداری با سطح تحصیلات مادران آنان دارد. این یافته، فرضیه ششم تحقیق را تایید می کند و نشان می دهد با افزایش سطح تحصیلات مادرف میزان برخورداری فرزندان دانشجوی آنان از سرمایه اجتماعی نیز افزایش می یابد. </a:t>
            </a:r>
            <a:endParaRPr lang="fa-IR">
              <a:cs typeface="B Zar" panose="00000400000000000000" pitchFamily="2" charset="-78"/>
            </a:endParaRPr>
          </a:p>
        </p:txBody>
      </p:sp>
    </p:spTree>
    <p:extLst>
      <p:ext uri="{BB962C8B-B14F-4D97-AF65-F5344CB8AC3E}">
        <p14:creationId xmlns:p14="http://schemas.microsoft.com/office/powerpoint/2010/main" val="36043396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00679" y="2210937"/>
            <a:ext cx="8990641" cy="2580647"/>
          </a:xfrm>
          <a:prstGeom prst="rect">
            <a:avLst/>
          </a:prstGeom>
        </p:spPr>
      </p:pic>
    </p:spTree>
    <p:extLst>
      <p:ext uri="{BB962C8B-B14F-4D97-AF65-F5344CB8AC3E}">
        <p14:creationId xmlns:p14="http://schemas.microsoft.com/office/powerpoint/2010/main" val="5321868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فرضیه هفتم</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سرمایه اجتماعی در دانشجویانی که مادرانشان شاغل اند بیشتر از دانشجویانی است که مادرانشان خانه دار هستند. جدول شماره نه نتایج مربوط به این فرضیه را نشان می دهد. </a:t>
            </a:r>
          </a:p>
          <a:p>
            <a:pPr algn="just"/>
            <a:r>
              <a:rPr lang="fa-IR" smtClean="0">
                <a:cs typeface="B Zar" panose="00000400000000000000" pitchFamily="2" charset="-78"/>
              </a:rPr>
              <a:t>به منظور بررسی این فرضیه با توجه به سطح سنجش متغیر (اسمی) از آزمون </a:t>
            </a:r>
            <a:r>
              <a:rPr lang="en-US" smtClean="0">
                <a:cs typeface="B Zar" panose="00000400000000000000" pitchFamily="2" charset="-78"/>
              </a:rPr>
              <a:t>T</a:t>
            </a:r>
            <a:r>
              <a:rPr lang="fa-IR" smtClean="0">
                <a:cs typeface="B Zar" panose="00000400000000000000" pitchFamily="2" charset="-78"/>
              </a:rPr>
              <a:t> استفاده شد. نتایج این آزمون نشان می دهد میانگین نمره سرمایه اجتماعی در دانشجویاین که مادرانشان شاغل اند بیشتر از دانشجویانی است که مادرانشان خانه دار هستند. این تفاوت از لحاظ آماری با 100 درصد اطمینانف معنی دار است. این یافته، فرضیه هفتم را تایید می کند. </a:t>
            </a:r>
            <a:endParaRPr lang="fa-IR">
              <a:cs typeface="B Zar" panose="00000400000000000000" pitchFamily="2" charset="-78"/>
            </a:endParaRPr>
          </a:p>
        </p:txBody>
      </p:sp>
    </p:spTree>
    <p:extLst>
      <p:ext uri="{BB962C8B-B14F-4D97-AF65-F5344CB8AC3E}">
        <p14:creationId xmlns:p14="http://schemas.microsoft.com/office/powerpoint/2010/main" val="869639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lgn="just">
              <a:spcBef>
                <a:spcPts val="1000"/>
              </a:spcBef>
            </a:pPr>
            <a:r>
              <a:rPr lang="fa-IR" sz="2800" b="1">
                <a:solidFill>
                  <a:srgbClr val="FF0000"/>
                </a:solidFill>
                <a:latin typeface="Calibri" panose="020F0502020204030204"/>
                <a:ea typeface="+mn-ea"/>
                <a:cs typeface="B Zar" panose="00000400000000000000" pitchFamily="2" charset="-78"/>
              </a:rPr>
              <a:t>در پاسخ به سوالات بالا، فرضیه های زیر مطرح شده </a:t>
            </a:r>
            <a:r>
              <a:rPr lang="fa-IR" sz="2800" b="1" smtClean="0">
                <a:solidFill>
                  <a:srgbClr val="FF0000"/>
                </a:solidFill>
                <a:latin typeface="Calibri" panose="020F0502020204030204"/>
                <a:ea typeface="+mn-ea"/>
                <a:cs typeface="B Zar" panose="00000400000000000000" pitchFamily="2" charset="-78"/>
              </a:rPr>
              <a:t>اند</a:t>
            </a:r>
            <a:r>
              <a:rPr lang="fa-IR" sz="2800" b="1">
                <a:solidFill>
                  <a:srgbClr val="FF0000"/>
                </a:solidFill>
                <a:latin typeface="Calibri" panose="020F0502020204030204"/>
                <a:ea typeface="+mn-ea"/>
                <a:cs typeface="B Zar" panose="00000400000000000000" pitchFamily="2" charset="-78"/>
              </a:rPr>
              <a:t>:</a:t>
            </a:r>
            <a:endParaRPr lang="fa-IR" b="1">
              <a:solidFill>
                <a:srgbClr val="FF0000"/>
              </a:solidFill>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985647" y="1690688"/>
            <a:ext cx="5778525" cy="3845346"/>
          </a:xfrm>
          <a:prstGeom prst="rect">
            <a:avLst/>
          </a:prstGeom>
        </p:spPr>
      </p:pic>
    </p:spTree>
    <p:extLst>
      <p:ext uri="{BB962C8B-B14F-4D97-AF65-F5344CB8AC3E}">
        <p14:creationId xmlns:p14="http://schemas.microsoft.com/office/powerpoint/2010/main" val="8929417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50086" y="1953053"/>
            <a:ext cx="9091827" cy="4055244"/>
          </a:xfrm>
          <a:prstGeom prst="rect">
            <a:avLst/>
          </a:prstGeom>
        </p:spPr>
      </p:pic>
    </p:spTree>
    <p:extLst>
      <p:ext uri="{BB962C8B-B14F-4D97-AF65-F5344CB8AC3E}">
        <p14:creationId xmlns:p14="http://schemas.microsoft.com/office/powerpoint/2010/main" val="10138523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فرضیه هشتم</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سرمایه اجتماعی دانشجویان بومی بیشتر از دانشجویان غیر بومی و مهاجر است. جدول شماره ده نتایج مربوط به این فرضیه را نشان می دهد. </a:t>
            </a:r>
          </a:p>
          <a:p>
            <a:pPr algn="just"/>
            <a:r>
              <a:rPr lang="fa-IR" smtClean="0">
                <a:cs typeface="B Zar" panose="00000400000000000000" pitchFamily="2" charset="-78"/>
              </a:rPr>
              <a:t>به منظور بررسی فرضیه هشتم تحقیق با توجه به سطح سنجش متغیر (اسمی) از آمون</a:t>
            </a:r>
            <a:r>
              <a:rPr lang="fa-IR">
                <a:cs typeface="B Zar" panose="00000400000000000000" pitchFamily="2" charset="-78"/>
              </a:rPr>
              <a:t> </a:t>
            </a:r>
            <a:r>
              <a:rPr lang="en-US" smtClean="0">
                <a:cs typeface="B Zar" panose="00000400000000000000" pitchFamily="2" charset="-78"/>
              </a:rPr>
              <a:t>T</a:t>
            </a:r>
            <a:r>
              <a:rPr lang="fa-IR" smtClean="0">
                <a:cs typeface="B Zar" panose="00000400000000000000" pitchFamily="2" charset="-78"/>
              </a:rPr>
              <a:t> استفاده شده است. نتایج این آزمون نشان می دهد </a:t>
            </a:r>
            <a:r>
              <a:rPr lang="fa-IR" b="1" smtClean="0">
                <a:solidFill>
                  <a:srgbClr val="FF0000"/>
                </a:solidFill>
                <a:cs typeface="B Zar" panose="00000400000000000000" pitchFamily="2" charset="-78"/>
              </a:rPr>
              <a:t>میانگین نمره سرمایه اجتماعی دانشجویان بومی </a:t>
            </a:r>
            <a:r>
              <a:rPr lang="fa-IR" smtClean="0">
                <a:cs typeface="B Zar" panose="00000400000000000000" pitchFamily="2" charset="-78"/>
              </a:rPr>
              <a:t>بیشتر از دانشجویان غیر بومی و مهاجر است. این تفاوت از لحاظ اماری در سطح 99/5 درصد اطمینان معنی دار است، این یافته فرضیه فوق را تایید  می کند. </a:t>
            </a:r>
            <a:endParaRPr lang="fa-IR">
              <a:cs typeface="B Zar" panose="00000400000000000000" pitchFamily="2" charset="-78"/>
            </a:endParaRPr>
          </a:p>
        </p:txBody>
      </p:sp>
    </p:spTree>
    <p:extLst>
      <p:ext uri="{BB962C8B-B14F-4D97-AF65-F5344CB8AC3E}">
        <p14:creationId xmlns:p14="http://schemas.microsoft.com/office/powerpoint/2010/main" val="26965686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53085" y="1583141"/>
            <a:ext cx="9200100" cy="3857637"/>
          </a:xfrm>
          <a:prstGeom prst="rect">
            <a:avLst/>
          </a:prstGeom>
        </p:spPr>
      </p:pic>
    </p:spTree>
    <p:extLst>
      <p:ext uri="{BB962C8B-B14F-4D97-AF65-F5344CB8AC3E}">
        <p14:creationId xmlns:p14="http://schemas.microsoft.com/office/powerpoint/2010/main" val="15115550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فرضیه نهم</a:t>
            </a:r>
            <a:r>
              <a:rPr lang="fa-IR" b="1" smtClean="0">
                <a:solidFill>
                  <a:srgbClr val="FF0000"/>
                </a:solidFill>
                <a:cs typeface="B Zar" panose="00000400000000000000" pitchFamily="2" charset="-78"/>
              </a:rPr>
              <a:t>:</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بیشترین میزان سرمایه اجتماعی متعلق به دانشجویان طبقه بالا و کمترین آن مربوط به دانشجویان طبقه پایین است. جدول شماره یازده نتایج مربوط به این فرضیه را نشان می دهد. </a:t>
            </a:r>
          </a:p>
          <a:p>
            <a:pPr algn="just"/>
            <a:r>
              <a:rPr lang="fa-IR" smtClean="0">
                <a:cs typeface="B Zar" panose="00000400000000000000" pitchFamily="2" charset="-78"/>
              </a:rPr>
              <a:t>با استفاده از شش متغیر تحصیلات پدر، تحصیلات مادر، شغل پدر، مالکیت منزل مسکونی پدر، درآمد ماهانه خانوار و نوع منطقه مسکونی، متغیر جدیدی به نام طبقه اجتماعی ساخته شد. سپس با توجه به پاسخ پاسخ گویان به متغیرهای یاشده، طبقه اجتماعی در سه گروه بالا، متوسط و پایین تعریف عمیاتی شد. برای مقایسه میانگین نمره سرمایه اجتماعی دانشجویان در میان سه طبقه یاد شده و به منظور فرضیه نهم با توجه به سطح سنجش متغیر از آزمون تحلیل انالیز واریانس استفاده گردید. اطلاعات جدول زیر نشان می دهد،  بیشترین میزان سرمایه اجتماعی متعلق به دانشجویان طبقه بالا و کمترین آن مربوط به دنشجویان طبقه پایین است (انحراف استاندارد در هر سه طبقه یکسان است) تفاوت میان این سه طبقه از لحاظ میزان برخورداری از سرمایه اجتماعی از نظر آماری معنی دار است (</a:t>
            </a:r>
            <a:r>
              <a:rPr lang="en-US" smtClean="0">
                <a:cs typeface="B Zar" panose="00000400000000000000" pitchFamily="2" charset="-78"/>
              </a:rPr>
              <a:t>F Prub=0/000</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6290543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87687" y="2142699"/>
            <a:ext cx="8616625" cy="3204108"/>
          </a:xfrm>
          <a:prstGeom prst="rect">
            <a:avLst/>
          </a:prstGeom>
        </p:spPr>
      </p:pic>
    </p:spTree>
    <p:extLst>
      <p:ext uri="{BB962C8B-B14F-4D97-AF65-F5344CB8AC3E}">
        <p14:creationId xmlns:p14="http://schemas.microsoft.com/office/powerpoint/2010/main" val="24892117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5- تجزیه و تحلیل داده ها و نتیجه گیری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1- در کل میزان برخورداری دانشجویان از سرمایه اجتماعی چندان رضایت بخش نیست. کاهش میزان سرمایه اجتماعی دانشجویان اگرچه هنوز به نقطه بحرانی نرسیده است، اما با توجه به نقش دانشجویان به عنوان منابع انسانی جامعه این مشکل زنگ خطر را به صدا در می آورد. </a:t>
            </a:r>
          </a:p>
        </p:txBody>
      </p:sp>
      <p:pic>
        <p:nvPicPr>
          <p:cNvPr id="4" name="Picture 3"/>
          <p:cNvPicPr>
            <a:picLocks noChangeAspect="1"/>
          </p:cNvPicPr>
          <p:nvPr/>
        </p:nvPicPr>
        <p:blipFill>
          <a:blip r:embed="rId2"/>
          <a:stretch>
            <a:fillRect/>
          </a:stretch>
        </p:blipFill>
        <p:spPr>
          <a:xfrm>
            <a:off x="5016831" y="3365535"/>
            <a:ext cx="2803336" cy="2811428"/>
          </a:xfrm>
          <a:prstGeom prst="rect">
            <a:avLst/>
          </a:prstGeom>
        </p:spPr>
      </p:pic>
    </p:spTree>
    <p:extLst>
      <p:ext uri="{BB962C8B-B14F-4D97-AF65-F5344CB8AC3E}">
        <p14:creationId xmlns:p14="http://schemas.microsoft.com/office/powerpoint/2010/main" val="7213837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2- بیشترین میزان سرمایه اجتماعی دانجشویان متعلق به گروه های نخستین مانند خانواده، خویشاوندان و دوستان است. این ایفته نشان می دهد که با وجود تاثیرپذیری ساختار خانواده، نظام خویشاوندان و گروه های دوستی از زندگی صنعتی و شهرنشینی و کاهش انسجام در این گروه ها، هنوز منابع اصلی سرمایه اجتماعی را باید در گروه های نخستین جست و جو کرد. یافته های مبانی بینشی و نظری تحقیق بر نقش گروه های نخستین و به ویژه خانواده ها در تولید سرمایه اجتماعی تاکید دارد و منابع اصلی سرمایه اجتماعی را در ذات روابط اجتماعی موجود در این گروه ها می داند (کلمن، لوری، پوتنم، فوکویاما)</a:t>
            </a:r>
            <a:endParaRPr lang="fa-IR">
              <a:cs typeface="B Zar" panose="00000400000000000000" pitchFamily="2" charset="-78"/>
            </a:endParaRPr>
          </a:p>
        </p:txBody>
      </p:sp>
    </p:spTree>
    <p:extLst>
      <p:ext uri="{BB962C8B-B14F-4D97-AF65-F5344CB8AC3E}">
        <p14:creationId xmlns:p14="http://schemas.microsoft.com/office/powerpoint/2010/main" val="3503038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3- </a:t>
            </a:r>
            <a:r>
              <a:rPr lang="fa-IR" b="1" smtClean="0">
                <a:solidFill>
                  <a:srgbClr val="FF0000"/>
                </a:solidFill>
                <a:cs typeface="B Zar" panose="00000400000000000000" pitchFamily="2" charset="-78"/>
              </a:rPr>
              <a:t>پس از گروه های نخستین، بیشترین میزان سرمایه اجتماعی توزیع شده از سوی دانشجویان، متعلق به شبکه های محلی و شبکه های اجتماعی است</a:t>
            </a:r>
            <a:r>
              <a:rPr lang="fa-IR" smtClean="0">
                <a:cs typeface="B Zar" panose="00000400000000000000" pitchFamily="2" charset="-78"/>
              </a:rPr>
              <a:t>. میانگین فاصله ی بین میزان این سرمایه در شبکه های محلی (همسایگان، اهالی محلی و گروه های محلی) و شبکه های اجتماعی (گروه های اجتماعی استانی و ملی) یا گروه های نخستین زیاد( حدود 62 درصد) و یا نهاد های دولتی و مدنی کم است. شبکه های محلی و اجتماعی نقش واسط بین گروه های نخستین و نهاد های مدنی را بازی می کنند. این شبکه ها به عنوان شبکه های تسهیل کننده و ارتباطی میان نهاد های نخستین جامعه یا نهاد های دولتی و مدنی، نقش موثر و سازنده ای را در تولید سرمایه اجتماعی کل  جامعه ایفا می کنند. هر گونه اختلال در این گونه شبه های ارتباطی، رابطه میان نهاد های دولتی و مدنی با مشکل مواجه می سازد. جین جاکوب (1961) معتقد است شبکه های اجتماعی همکاری مردم با دولت را تسهیل می کند. کلمن (1961) نقش شبکه های محلی و اجتماعی را مکمل نقش گره های نخستین در تولید سرمایه اجتماعی می داند. </a:t>
            </a:r>
            <a:endParaRPr lang="fa-IR">
              <a:cs typeface="B Zar" panose="00000400000000000000" pitchFamily="2" charset="-78"/>
            </a:endParaRPr>
          </a:p>
        </p:txBody>
      </p:sp>
    </p:spTree>
    <p:extLst>
      <p:ext uri="{BB962C8B-B14F-4D97-AF65-F5344CB8AC3E}">
        <p14:creationId xmlns:p14="http://schemas.microsoft.com/office/powerpoint/2010/main" val="7699928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متاسفانه داده های این جدول اختلال وضعیت در این شبکه ها را نشان می </a:t>
            </a:r>
            <a:r>
              <a:rPr lang="fa-IR" smtClean="0">
                <a:cs typeface="B Zar" panose="00000400000000000000" pitchFamily="2" charset="-78"/>
              </a:rPr>
              <a:t>دهد. </a:t>
            </a:r>
            <a:r>
              <a:rPr lang="fa-IR" smtClean="0">
                <a:cs typeface="B Zar" panose="00000400000000000000" pitchFamily="2" charset="-78"/>
              </a:rPr>
              <a:t>به دلیل فعال نبودن شبکه های محلی و اجتماعی در تولید سرمایه اجتماعی و قرار نگرفتن آنها ر نقش واقعی خود (نقش ارتباطی و انتقالی بین گروه های نخستین و دولت) فاصله بین میزان برخورداری گروه های نخستین از سرمایه اجتماعی از نهاد های دولتی و مدنبی بسیار زیاد است. </a:t>
            </a:r>
            <a:endParaRPr lang="fa-IR">
              <a:cs typeface="B Zar" panose="00000400000000000000" pitchFamily="2" charset="-78"/>
            </a:endParaRPr>
          </a:p>
        </p:txBody>
      </p:sp>
      <p:sp>
        <p:nvSpPr>
          <p:cNvPr id="4" name="Flowchart: Process 3"/>
          <p:cNvSpPr/>
          <p:nvPr/>
        </p:nvSpPr>
        <p:spPr>
          <a:xfrm>
            <a:off x="959542" y="3896751"/>
            <a:ext cx="3162291" cy="105066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اختلال وضعیت در این شبکه ها</a:t>
            </a:r>
            <a:endParaRPr lang="fa-IR" sz="2000" b="1">
              <a:solidFill>
                <a:srgbClr val="FF0000"/>
              </a:solidFill>
            </a:endParaRPr>
          </a:p>
        </p:txBody>
      </p:sp>
    </p:spTree>
    <p:extLst>
      <p:ext uri="{BB962C8B-B14F-4D97-AF65-F5344CB8AC3E}">
        <p14:creationId xmlns:p14="http://schemas.microsoft.com/office/powerpoint/2010/main" val="37428136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cs typeface="B Zar" panose="00000400000000000000" pitchFamily="2" charset="-78"/>
              </a:rPr>
              <a:t>4- پس از  شبکه های محلی و اجتماعی، نهاد های دولتی و مدنی (رسمی و غیررسمی) مانند قوه های مجریه، مقننه و قضاییه، گروه ها و احزاب اجتماعی و سیاسی، وسایل ارتباط جمعی قرار دارند</a:t>
            </a:r>
            <a:r>
              <a:rPr lang="fa-IR" smtClean="0">
                <a:cs typeface="B Zar" panose="00000400000000000000" pitchFamily="2" charset="-78"/>
              </a:rPr>
              <a:t>. سرمایه اجتماعی مربوط به این نهاد ها در مقایسه با گروه های نخستن و شبکه های محلی و اجتماعی بسیار کم می باشد. سرمایه اجتماعی، نوعی تولید اجتماعی است که از سوی دولت (مجموعه ی نهاد های دولتی مجلس، قوه مجریه، قوه قضاییه) قابل مدیریت است. نو مدیریت دولت بر مجموع منابع سرمایه اجتماعی می تواند  منجر به تولیدف حفظ و افزایش سرمایه اجتماعی و یا فرسایش و نابودی آن شود. </a:t>
            </a:r>
            <a:r>
              <a:rPr lang="fa-IR" smtClean="0">
                <a:cs typeface="B Zar" panose="00000400000000000000" pitchFamily="2" charset="-78"/>
              </a:rPr>
              <a:t>نقش برجسته و ممتاز دولت و اسخراج سرماه اجتماعی از منابع ذاتی و نهفته موجود در گروه های نخستینف شبکه های محلی و اجتماعی از سوی بسیاری از پژوهشگران مورد تاکید قرار گرفته است. </a:t>
            </a:r>
            <a:endParaRPr lang="fa-IR">
              <a:cs typeface="B Zar" panose="00000400000000000000" pitchFamily="2" charset="-78"/>
            </a:endParaRPr>
          </a:p>
        </p:txBody>
      </p:sp>
    </p:spTree>
    <p:extLst>
      <p:ext uri="{BB962C8B-B14F-4D97-AF65-F5344CB8AC3E}">
        <p14:creationId xmlns:p14="http://schemas.microsoft.com/office/powerpoint/2010/main" val="985503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9226</Words>
  <Application>Microsoft Office PowerPoint</Application>
  <PresentationFormat>Widescreen</PresentationFormat>
  <Paragraphs>270</Paragraphs>
  <Slides>125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125</vt:i4>
      </vt:variant>
    </vt:vector>
  </HeadingPairs>
  <TitlesOfParts>
    <vt:vector size="131" baseType="lpstr">
      <vt:lpstr>Arial</vt:lpstr>
      <vt:lpstr>B Zar</vt:lpstr>
      <vt:lpstr>Calibri</vt:lpstr>
      <vt:lpstr>Calibri Light</vt:lpstr>
      <vt:lpstr>Times New Roman</vt:lpstr>
      <vt:lpstr>Office Theme</vt:lpstr>
      <vt:lpstr>رابطه سرمایه اجتماعی با هویت اجتماعی دانشجویان«مطالعه موردی یازده دانشگاه دانشگاه دولتی شهر تهران- مهر 1382</vt:lpstr>
      <vt:lpstr>چکیده</vt:lpstr>
      <vt:lpstr>PowerPoint Presentation</vt:lpstr>
      <vt:lpstr>PowerPoint Presentation</vt:lpstr>
      <vt:lpstr>واژه های کلیدی: </vt:lpstr>
      <vt:lpstr>مقدمه</vt:lpstr>
      <vt:lpstr>PowerPoint Presentation</vt:lpstr>
      <vt:lpstr>متناسب با اهداف اصلی و فرعی سوالات زیر مطرح شد: </vt:lpstr>
      <vt:lpstr>در پاسخ به سوالات بالا، فرضیه های زیر مطرح شده اند:</vt:lpstr>
      <vt:lpstr>سوالات فرعی </vt:lpstr>
      <vt:lpstr>PowerPoint Presentation</vt:lpstr>
      <vt:lpstr>فرضیه ی اصلی</vt:lpstr>
      <vt:lpstr>فرضیه های فرعی: </vt:lpstr>
      <vt:lpstr>PowerPoint Presentation</vt:lpstr>
      <vt:lpstr>ضرورت و اهمیت  پژوهش</vt:lpstr>
      <vt:lpstr>PowerPoint Presentation</vt:lpstr>
      <vt:lpstr>PowerPoint Presentation</vt:lpstr>
      <vt:lpstr>PowerPoint Presentation</vt:lpstr>
      <vt:lpstr>PowerPoint Presentation</vt:lpstr>
      <vt:lpstr>PowerPoint Presentation</vt:lpstr>
      <vt:lpstr>پیشینه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مفهوم سرمایه اجتماعی</vt:lpstr>
      <vt:lpstr>ویژگی های مفهوم سرمایه در سرمایه اجتماعی</vt:lpstr>
      <vt:lpstr>ویژگی های مفهوم سرمایه در اقتصاد</vt:lpstr>
      <vt:lpstr>چند تعریف سرمایه اجتماعی</vt:lpstr>
      <vt:lpstr>PowerPoint Presentation</vt:lpstr>
      <vt:lpstr>PowerPoint Presentation</vt:lpstr>
      <vt:lpstr>آراء و نظرات متفکران درباره سرمایه اجتماعی</vt:lpstr>
      <vt:lpstr>PowerPoint Presentation</vt:lpstr>
      <vt:lpstr>PowerPoint Presentation</vt:lpstr>
      <vt:lpstr>نظرات پوتنام </vt:lpstr>
      <vt:lpstr>PowerPoint Presentation</vt:lpstr>
      <vt:lpstr>PowerPoint Presentation</vt:lpstr>
      <vt:lpstr>PowerPoint Presentation</vt:lpstr>
      <vt:lpstr>نظرات فوکویاما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هویت اجتماعی در دیدگاه کنش متقابل نمادی و عقاید روزنبرگ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مدل های تحلیلی</vt:lpstr>
      <vt:lpstr>PowerPoint Presentation</vt:lpstr>
      <vt:lpstr>PowerPoint Presentation</vt:lpstr>
      <vt:lpstr>نتایج آماری تحقیق</vt:lpstr>
      <vt:lpstr>PowerPoint Presentation</vt:lpstr>
      <vt:lpstr>ب) نتایج آمار توصیفی مربوط به شاخص های سرمایه اجتماعی در گروه نمونه </vt:lpstr>
      <vt:lpstr>PowerPoint Presentation</vt:lpstr>
      <vt:lpstr>PowerPoint Presentation</vt:lpstr>
      <vt:lpstr>PowerPoint Presentation</vt:lpstr>
      <vt:lpstr>نمودار زیر بر اساس جدول شماره 3 رسم شده است</vt:lpstr>
      <vt:lpstr>PowerPoint Presentation</vt:lpstr>
      <vt:lpstr>فرضیه دوم:</vt:lpstr>
      <vt:lpstr>فرضیه سوم</vt:lpstr>
      <vt:lpstr>PowerPoint Presentation</vt:lpstr>
      <vt:lpstr>PowerPoint Presentation</vt:lpstr>
      <vt:lpstr>فرضیه چهارم</vt:lpstr>
      <vt:lpstr>PowerPoint Presentation</vt:lpstr>
      <vt:lpstr>فرضیه پنجم</vt:lpstr>
      <vt:lpstr>PowerPoint Presentation</vt:lpstr>
      <vt:lpstr>PowerPoint Presentation</vt:lpstr>
      <vt:lpstr>فرضیه ششم</vt:lpstr>
      <vt:lpstr>PowerPoint Presentation</vt:lpstr>
      <vt:lpstr>PowerPoint Presentation</vt:lpstr>
      <vt:lpstr>فرضیه هفتم</vt:lpstr>
      <vt:lpstr>PowerPoint Presentation</vt:lpstr>
      <vt:lpstr>فرضیه هشتم</vt:lpstr>
      <vt:lpstr>PowerPoint Presentation</vt:lpstr>
      <vt:lpstr>فرضیه نهم:</vt:lpstr>
      <vt:lpstr>PowerPoint Presentation</vt:lpstr>
      <vt:lpstr>5- تجزیه و تحلیل داده ها و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پیشنهادات</vt:lpstr>
      <vt:lpstr>PowerPoint Presentation</vt:lpstr>
      <vt:lpstr>PowerPoint Presentation</vt:lpstr>
      <vt:lpstr>PowerPoint Presentation</vt:lpstr>
      <vt:lpstr>PowerPoint Presentation</vt:lpstr>
      <vt:lpstr>PowerPoint Presentation</vt:lpstr>
      <vt:lpstr>ب) پیشنهادات اجرایی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رابطه سرمایه اجتماعی با هویت اجتماعی دانشجویان«مطالعه موردی یازده دانشگاه دانشگاه دولتی شهر تهران- مهر 1382</dc:title>
  <dc:creator>MaZz!i</dc:creator>
  <cp:lastModifiedBy>MaZz!i</cp:lastModifiedBy>
  <cp:revision>129</cp:revision>
  <cp:lastPrinted>2024-01-27T11:54:23Z</cp:lastPrinted>
  <dcterms:created xsi:type="dcterms:W3CDTF">2024-01-19T21:05:00Z</dcterms:created>
  <dcterms:modified xsi:type="dcterms:W3CDTF">2024-01-27T11:54:48Z</dcterms:modified>
</cp:coreProperties>
</file>