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70" d="100"/>
          <a:sy n="70" d="100"/>
        </p:scale>
        <p:origin x="726" y="72"/>
      </p:cViewPr>
      <p:guideLst/>
    </p:cSldViewPr>
  </p:slideViewPr>
  <p:outlineViewPr>
    <p:cViewPr>
      <p:scale>
        <a:sx n="33" d="100"/>
        <a:sy n="33" d="100"/>
      </p:scale>
      <p:origin x="0" y="-930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5B6A718-ECFD-4A4A-AAC3-D2E2DF26C1BA}" type="datetimeFigureOut">
              <a:rPr lang="fa-IR" smtClean="0"/>
              <a:t>17/07/1445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409E89-02B5-488A-AA7F-0D9ADD2C9FEF}" type="slidenum">
              <a:rPr lang="fa-IR" smtClean="0"/>
              <a:t>‹#›</a:t>
            </a:fld>
            <a:endParaRPr lang="fa-IR"/>
          </a:p>
        </p:txBody>
      </p:sp>
    </p:spTree>
    <p:extLst>
      <p:ext uri="{BB962C8B-B14F-4D97-AF65-F5344CB8AC3E}">
        <p14:creationId xmlns:p14="http://schemas.microsoft.com/office/powerpoint/2010/main" val="1173165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5B6A718-ECFD-4A4A-AAC3-D2E2DF26C1BA}" type="datetimeFigureOut">
              <a:rPr lang="fa-IR" smtClean="0"/>
              <a:t>17/07/1445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409E89-02B5-488A-AA7F-0D9ADD2C9FEF}" type="slidenum">
              <a:rPr lang="fa-IR" smtClean="0"/>
              <a:t>‹#›</a:t>
            </a:fld>
            <a:endParaRPr lang="fa-IR"/>
          </a:p>
        </p:txBody>
      </p:sp>
    </p:spTree>
    <p:extLst>
      <p:ext uri="{BB962C8B-B14F-4D97-AF65-F5344CB8AC3E}">
        <p14:creationId xmlns:p14="http://schemas.microsoft.com/office/powerpoint/2010/main" val="511402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5B6A718-ECFD-4A4A-AAC3-D2E2DF26C1BA}" type="datetimeFigureOut">
              <a:rPr lang="fa-IR" smtClean="0"/>
              <a:t>17/07/1445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409E89-02B5-488A-AA7F-0D9ADD2C9FEF}" type="slidenum">
              <a:rPr lang="fa-IR" smtClean="0"/>
              <a:t>‹#›</a:t>
            </a:fld>
            <a:endParaRPr lang="fa-IR"/>
          </a:p>
        </p:txBody>
      </p:sp>
    </p:spTree>
    <p:extLst>
      <p:ext uri="{BB962C8B-B14F-4D97-AF65-F5344CB8AC3E}">
        <p14:creationId xmlns:p14="http://schemas.microsoft.com/office/powerpoint/2010/main" val="1060595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5B6A718-ECFD-4A4A-AAC3-D2E2DF26C1BA}" type="datetimeFigureOut">
              <a:rPr lang="fa-IR" smtClean="0"/>
              <a:t>17/07/1445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409E89-02B5-488A-AA7F-0D9ADD2C9FEF}" type="slidenum">
              <a:rPr lang="fa-IR" smtClean="0"/>
              <a:t>‹#›</a:t>
            </a:fld>
            <a:endParaRPr lang="fa-IR"/>
          </a:p>
        </p:txBody>
      </p:sp>
    </p:spTree>
    <p:extLst>
      <p:ext uri="{BB962C8B-B14F-4D97-AF65-F5344CB8AC3E}">
        <p14:creationId xmlns:p14="http://schemas.microsoft.com/office/powerpoint/2010/main" val="1628817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B6A718-ECFD-4A4A-AAC3-D2E2DF26C1BA}" type="datetimeFigureOut">
              <a:rPr lang="fa-IR" smtClean="0"/>
              <a:t>17/07/1445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F409E89-02B5-488A-AA7F-0D9ADD2C9FEF}" type="slidenum">
              <a:rPr lang="fa-IR" smtClean="0"/>
              <a:t>‹#›</a:t>
            </a:fld>
            <a:endParaRPr lang="fa-IR"/>
          </a:p>
        </p:txBody>
      </p:sp>
    </p:spTree>
    <p:extLst>
      <p:ext uri="{BB962C8B-B14F-4D97-AF65-F5344CB8AC3E}">
        <p14:creationId xmlns:p14="http://schemas.microsoft.com/office/powerpoint/2010/main" val="1207004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D5B6A718-ECFD-4A4A-AAC3-D2E2DF26C1BA}" type="datetimeFigureOut">
              <a:rPr lang="fa-IR" smtClean="0"/>
              <a:t>17/07/1445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F409E89-02B5-488A-AA7F-0D9ADD2C9FEF}" type="slidenum">
              <a:rPr lang="fa-IR" smtClean="0"/>
              <a:t>‹#›</a:t>
            </a:fld>
            <a:endParaRPr lang="fa-IR"/>
          </a:p>
        </p:txBody>
      </p:sp>
    </p:spTree>
    <p:extLst>
      <p:ext uri="{BB962C8B-B14F-4D97-AF65-F5344CB8AC3E}">
        <p14:creationId xmlns:p14="http://schemas.microsoft.com/office/powerpoint/2010/main" val="1735401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5B6A718-ECFD-4A4A-AAC3-D2E2DF26C1BA}" type="datetimeFigureOut">
              <a:rPr lang="fa-IR" smtClean="0"/>
              <a:t>17/07/1445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F409E89-02B5-488A-AA7F-0D9ADD2C9FEF}" type="slidenum">
              <a:rPr lang="fa-IR" smtClean="0"/>
              <a:t>‹#›</a:t>
            </a:fld>
            <a:endParaRPr lang="fa-IR"/>
          </a:p>
        </p:txBody>
      </p:sp>
    </p:spTree>
    <p:extLst>
      <p:ext uri="{BB962C8B-B14F-4D97-AF65-F5344CB8AC3E}">
        <p14:creationId xmlns:p14="http://schemas.microsoft.com/office/powerpoint/2010/main" val="104405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5B6A718-ECFD-4A4A-AAC3-D2E2DF26C1BA}" type="datetimeFigureOut">
              <a:rPr lang="fa-IR" smtClean="0"/>
              <a:t>17/07/1445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F409E89-02B5-488A-AA7F-0D9ADD2C9FEF}" type="slidenum">
              <a:rPr lang="fa-IR" smtClean="0"/>
              <a:t>‹#›</a:t>
            </a:fld>
            <a:endParaRPr lang="fa-IR"/>
          </a:p>
        </p:txBody>
      </p:sp>
    </p:spTree>
    <p:extLst>
      <p:ext uri="{BB962C8B-B14F-4D97-AF65-F5344CB8AC3E}">
        <p14:creationId xmlns:p14="http://schemas.microsoft.com/office/powerpoint/2010/main" val="805369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6A718-ECFD-4A4A-AAC3-D2E2DF26C1BA}" type="datetimeFigureOut">
              <a:rPr lang="fa-IR" smtClean="0"/>
              <a:t>17/07/1445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F409E89-02B5-488A-AA7F-0D9ADD2C9FEF}" type="slidenum">
              <a:rPr lang="fa-IR" smtClean="0"/>
              <a:t>‹#›</a:t>
            </a:fld>
            <a:endParaRPr lang="fa-IR"/>
          </a:p>
        </p:txBody>
      </p:sp>
    </p:spTree>
    <p:extLst>
      <p:ext uri="{BB962C8B-B14F-4D97-AF65-F5344CB8AC3E}">
        <p14:creationId xmlns:p14="http://schemas.microsoft.com/office/powerpoint/2010/main" val="3479132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6A718-ECFD-4A4A-AAC3-D2E2DF26C1BA}" type="datetimeFigureOut">
              <a:rPr lang="fa-IR" smtClean="0"/>
              <a:t>17/07/1445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F409E89-02B5-488A-AA7F-0D9ADD2C9FEF}" type="slidenum">
              <a:rPr lang="fa-IR" smtClean="0"/>
              <a:t>‹#›</a:t>
            </a:fld>
            <a:endParaRPr lang="fa-IR"/>
          </a:p>
        </p:txBody>
      </p:sp>
    </p:spTree>
    <p:extLst>
      <p:ext uri="{BB962C8B-B14F-4D97-AF65-F5344CB8AC3E}">
        <p14:creationId xmlns:p14="http://schemas.microsoft.com/office/powerpoint/2010/main" val="2871239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6A718-ECFD-4A4A-AAC3-D2E2DF26C1BA}" type="datetimeFigureOut">
              <a:rPr lang="fa-IR" smtClean="0"/>
              <a:t>17/07/1445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F409E89-02B5-488A-AA7F-0D9ADD2C9FEF}" type="slidenum">
              <a:rPr lang="fa-IR" smtClean="0"/>
              <a:t>‹#›</a:t>
            </a:fld>
            <a:endParaRPr lang="fa-IR"/>
          </a:p>
        </p:txBody>
      </p:sp>
    </p:spTree>
    <p:extLst>
      <p:ext uri="{BB962C8B-B14F-4D97-AF65-F5344CB8AC3E}">
        <p14:creationId xmlns:p14="http://schemas.microsoft.com/office/powerpoint/2010/main" val="1947141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5B6A718-ECFD-4A4A-AAC3-D2E2DF26C1BA}" type="datetimeFigureOut">
              <a:rPr lang="fa-IR" smtClean="0"/>
              <a:t>17/07/1445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F409E89-02B5-488A-AA7F-0D9ADD2C9FEF}" type="slidenum">
              <a:rPr lang="fa-IR" smtClean="0"/>
              <a:t>‹#›</a:t>
            </a:fld>
            <a:endParaRPr lang="fa-IR"/>
          </a:p>
        </p:txBody>
      </p:sp>
    </p:spTree>
    <p:extLst>
      <p:ext uri="{BB962C8B-B14F-4D97-AF65-F5344CB8AC3E}">
        <p14:creationId xmlns:p14="http://schemas.microsoft.com/office/powerpoint/2010/main" val="3151965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just"/>
            <a:r>
              <a:rPr lang="fa-IR" sz="4400" smtClean="0">
                <a:solidFill>
                  <a:srgbClr val="FF0000"/>
                </a:solidFill>
                <a:cs typeface="B Zar" panose="00000400000000000000" pitchFamily="2" charset="-78"/>
              </a:rPr>
              <a:t>عنوان مقاله: </a:t>
            </a:r>
            <a:r>
              <a:rPr lang="fa-IR" sz="4400" smtClean="0">
                <a:cs typeface="B Zar" panose="00000400000000000000" pitchFamily="2" charset="-78"/>
              </a:rPr>
              <a:t>گزارشی از اولین سفر ناصرالدین شاه به فرانسه (از یادداشت های خطی: پرنس ژیلن ریشارد)</a:t>
            </a:r>
            <a:endParaRPr lang="fa-IR" sz="4400">
              <a:cs typeface="B Zar" panose="00000400000000000000" pitchFamily="2" charset="-78"/>
            </a:endParaRPr>
          </a:p>
        </p:txBody>
      </p:sp>
      <p:sp>
        <p:nvSpPr>
          <p:cNvPr id="3" name="Subtitle 2"/>
          <p:cNvSpPr>
            <a:spLocks noGrp="1"/>
          </p:cNvSpPr>
          <p:nvPr>
            <p:ph type="subTitle" idx="1"/>
          </p:nvPr>
        </p:nvSpPr>
        <p:spPr/>
        <p:txBody>
          <a:bodyPr>
            <a:normAutofit/>
          </a:bodyPr>
          <a:lstStyle/>
          <a:p>
            <a:r>
              <a:rPr lang="fa-IR" sz="2800" smtClean="0">
                <a:solidFill>
                  <a:srgbClr val="FF0000"/>
                </a:solidFill>
                <a:cs typeface="B Zar" panose="00000400000000000000" pitchFamily="2" charset="-78"/>
              </a:rPr>
              <a:t>ترجمه: </a:t>
            </a:r>
            <a:r>
              <a:rPr lang="fa-IR" sz="2800" smtClean="0">
                <a:cs typeface="B Zar" panose="00000400000000000000" pitchFamily="2" charset="-78"/>
              </a:rPr>
              <a:t>دکتر فریدون وحیدا</a:t>
            </a:r>
          </a:p>
          <a:p>
            <a:r>
              <a:rPr lang="fa-IR" sz="2800" b="1" smtClean="0">
                <a:solidFill>
                  <a:srgbClr val="FF0000"/>
                </a:solidFill>
                <a:cs typeface="B Zar" panose="00000400000000000000" pitchFamily="2" charset="-78"/>
              </a:rPr>
              <a:t>منبع: </a:t>
            </a:r>
            <a:r>
              <a:rPr lang="fa-IR" sz="2800" smtClean="0">
                <a:cs typeface="B Zar" panose="00000400000000000000" pitchFamily="2" charset="-78"/>
              </a:rPr>
              <a:t>مجله وحید، خرداد 1351، شماره 102</a:t>
            </a:r>
          </a:p>
          <a:p>
            <a:r>
              <a:rPr lang="fa-IR" sz="2800" smtClean="0">
                <a:cs typeface="B Zar" panose="00000400000000000000" pitchFamily="2" charset="-78"/>
              </a:rPr>
              <a:t>صص 436-440</a:t>
            </a:r>
            <a:endParaRPr lang="fa-IR" sz="2800">
              <a:cs typeface="B Zar" panose="00000400000000000000" pitchFamily="2" charset="-78"/>
            </a:endParaRPr>
          </a:p>
        </p:txBody>
      </p:sp>
      <p:pic>
        <p:nvPicPr>
          <p:cNvPr id="4" name="Picture 3"/>
          <p:cNvPicPr>
            <a:picLocks noChangeAspect="1"/>
          </p:cNvPicPr>
          <p:nvPr/>
        </p:nvPicPr>
        <p:blipFill>
          <a:blip r:embed="rId2"/>
          <a:stretch>
            <a:fillRect/>
          </a:stretch>
        </p:blipFill>
        <p:spPr>
          <a:xfrm>
            <a:off x="450376" y="3509963"/>
            <a:ext cx="2497539" cy="2858397"/>
          </a:xfrm>
          <a:prstGeom prst="rect">
            <a:avLst/>
          </a:prstGeom>
        </p:spPr>
      </p:pic>
    </p:spTree>
    <p:extLst>
      <p:ext uri="{BB962C8B-B14F-4D97-AF65-F5344CB8AC3E}">
        <p14:creationId xmlns:p14="http://schemas.microsoft.com/office/powerpoint/2010/main" val="1341085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یازدهم ژوئیه  1873</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برگزاری نمایش سیرک در حضور  شاه که سخت شیفته و مسحور به نظر می رسد . بلیط ورودی برای یک نفر به قیمت پنجاه فرانک جلوی در به فروش می رسد سالن از جمعیت پر است و زنان به تعداد زیاد و با آرایش کامل قسمت اعظم جمعیت را تشکیل می دهند. </a:t>
            </a:r>
            <a:endParaRPr lang="fa-IR">
              <a:cs typeface="B Zar" panose="00000400000000000000" pitchFamily="2" charset="-78"/>
            </a:endParaRPr>
          </a:p>
        </p:txBody>
      </p:sp>
    </p:spTree>
    <p:extLst>
      <p:ext uri="{BB962C8B-B14F-4D97-AF65-F5344CB8AC3E}">
        <p14:creationId xmlns:p14="http://schemas.microsoft.com/office/powerpoint/2010/main" val="3994976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دوازدهم ژوئیه 1873</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a:xfrm>
            <a:off x="4203510" y="1825625"/>
            <a:ext cx="7150290" cy="4351338"/>
          </a:xfrm>
        </p:spPr>
        <p:txBody>
          <a:bodyPr/>
          <a:lstStyle/>
          <a:p>
            <a:pPr algn="just"/>
            <a:r>
              <a:rPr lang="fa-IR" smtClean="0">
                <a:cs typeface="B Zar" panose="00000400000000000000" pitchFamily="2" charset="-78"/>
              </a:rPr>
              <a:t>مارشال باتفاق همه اطرافیان خود به سوی پاریس حرکت می کند. مهمانی بزرگی در اپرا (</a:t>
            </a:r>
            <a:r>
              <a:rPr lang="en-US" smtClean="0">
                <a:cs typeface="B Zar" panose="00000400000000000000" pitchFamily="2" charset="-78"/>
              </a:rPr>
              <a:t>Opera</a:t>
            </a:r>
            <a:r>
              <a:rPr lang="fa-IR" smtClean="0">
                <a:cs typeface="B Zar" panose="00000400000000000000" pitchFamily="2" charset="-78"/>
              </a:rPr>
              <a:t>) برگزار می گردد. وضع سالن عالی است شاه مشغول به نظر نمی رسد. آريالای دو بروگلی (</a:t>
            </a:r>
            <a:r>
              <a:rPr lang="en-US" smtClean="0">
                <a:cs typeface="B Zar" panose="00000400000000000000" pitchFamily="2" charset="-78"/>
              </a:rPr>
              <a:t>M.de Broglie</a:t>
            </a:r>
            <a:r>
              <a:rPr lang="fa-IR" smtClean="0">
                <a:cs typeface="B Zar" panose="00000400000000000000" pitchFamily="2" charset="-78"/>
              </a:rPr>
              <a:t>) جلوی لژ مهمانی به طرز ناشایستی به خواب رفته است. سالن بسیار زیبا است.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054858" y="1825625"/>
            <a:ext cx="2780164" cy="2380653"/>
          </a:xfrm>
          <a:prstGeom prst="rect">
            <a:avLst/>
          </a:prstGeom>
        </p:spPr>
      </p:pic>
    </p:spTree>
    <p:extLst>
      <p:ext uri="{BB962C8B-B14F-4D97-AF65-F5344CB8AC3E}">
        <p14:creationId xmlns:p14="http://schemas.microsoft.com/office/powerpoint/2010/main" val="107983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سیزدهم ژوئیه 1873</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برگزاری مسابقات ساب دوانی در لونشان، مسابقه پرش از مانع که اعضای انجمن تضویق را سخت به خشم می آورد. شب هنگام شاه برای تماشای  چراغانی های پاریس و گروه های مشعل دار به میدان تروکدرو (</a:t>
            </a:r>
            <a:r>
              <a:rPr lang="en-US" smtClean="0">
                <a:cs typeface="B Zar" panose="00000400000000000000" pitchFamily="2" charset="-78"/>
              </a:rPr>
              <a:t>Tracadeo</a:t>
            </a:r>
            <a:r>
              <a:rPr lang="fa-IR" smtClean="0">
                <a:cs typeface="B Zar" panose="00000400000000000000" pitchFamily="2" charset="-78"/>
              </a:rPr>
              <a:t>) می رود. اگر هوا نسماعد نبود منظره بسیار جالب و تماشایی می شد. من شام را در خانواده (</a:t>
            </a:r>
            <a:r>
              <a:rPr lang="en-US" smtClean="0">
                <a:cs typeface="B Zar" panose="00000400000000000000" pitchFamily="2" charset="-78"/>
              </a:rPr>
              <a:t>Seilliere</a:t>
            </a:r>
            <a:r>
              <a:rPr lang="fa-IR" smtClean="0">
                <a:cs typeface="B Zar" panose="00000400000000000000" pitchFamily="2" charset="-78"/>
              </a:rPr>
              <a:t>) صرف کرده و بع اتفاق روزان (</a:t>
            </a:r>
            <a:r>
              <a:rPr lang="en-US" smtClean="0">
                <a:cs typeface="B Zar" panose="00000400000000000000" pitchFamily="2" charset="-78"/>
              </a:rPr>
              <a:t>Rozan</a:t>
            </a:r>
            <a:r>
              <a:rPr lang="fa-IR" smtClean="0">
                <a:cs typeface="B Zar" panose="00000400000000000000" pitchFamily="2" charset="-78"/>
              </a:rPr>
              <a:t>) خانم دو  گالیفه (</a:t>
            </a:r>
            <a:r>
              <a:rPr lang="en-US" smtClean="0">
                <a:cs typeface="B Zar" panose="00000400000000000000" pitchFamily="2" charset="-78"/>
              </a:rPr>
              <a:t>M me de Galeffet</a:t>
            </a:r>
            <a:r>
              <a:rPr lang="fa-IR" smtClean="0">
                <a:cs typeface="B Zar" panose="00000400000000000000" pitchFamily="2" charset="-78"/>
              </a:rPr>
              <a:t>) و خانم بوشه  (</a:t>
            </a:r>
            <a:r>
              <a:rPr lang="en-US" smtClean="0">
                <a:cs typeface="B Zar" panose="00000400000000000000" pitchFamily="2" charset="-78"/>
              </a:rPr>
              <a:t>M me Bocher</a:t>
            </a:r>
            <a:r>
              <a:rPr lang="fa-IR" smtClean="0">
                <a:cs typeface="B Zar" panose="00000400000000000000" pitchFamily="2" charset="-78"/>
              </a:rPr>
              <a:t>) برای شرکت در جشن ها به راه افتاده از میان صفوف می گذریم و به راحتی به مقصد می رسیم. به هنگام بازگشت از ملتزمین رکاب جدامانده خود را در کالسکه ای تنها در میان جمعیت های برادران (</a:t>
            </a:r>
            <a:r>
              <a:rPr lang="en-US" smtClean="0">
                <a:cs typeface="B Zar" panose="00000400000000000000" pitchFamily="2" charset="-78"/>
              </a:rPr>
              <a:t>Les Freres</a:t>
            </a:r>
            <a:r>
              <a:rPr lang="fa-IR" smtClean="0">
                <a:cs typeface="B Zar" panose="00000400000000000000" pitchFamily="2" charset="-78"/>
              </a:rPr>
              <a:t>) و دوستان (</a:t>
            </a:r>
            <a:r>
              <a:rPr lang="en-US" smtClean="0">
                <a:cs typeface="B Zar" panose="00000400000000000000" pitchFamily="2" charset="-78"/>
              </a:rPr>
              <a:t>Les Amis</a:t>
            </a:r>
            <a:r>
              <a:rPr lang="fa-IR" smtClean="0">
                <a:cs typeface="B Zar" panose="00000400000000000000" pitchFamily="2" charset="-78"/>
              </a:rPr>
              <a:t>) می یابیم که در فاصله میان فلکه و ابلیسک (</a:t>
            </a:r>
            <a:r>
              <a:rPr lang="en-US" smtClean="0">
                <a:cs typeface="B Zar" panose="00000400000000000000" pitchFamily="2" charset="-78"/>
              </a:rPr>
              <a:t>Obelisque</a:t>
            </a:r>
            <a:r>
              <a:rPr lang="fa-IR" smtClean="0">
                <a:cs typeface="B Zar" panose="00000400000000000000" pitchFamily="2" charset="-78"/>
              </a:rPr>
              <a:t>) ما را به یاد ناسزاها و دشنام های سخت می گیرند. </a:t>
            </a:r>
            <a:endParaRPr lang="fa-IR">
              <a:cs typeface="B Zar" panose="00000400000000000000" pitchFamily="2" charset="-78"/>
            </a:endParaRPr>
          </a:p>
        </p:txBody>
      </p:sp>
    </p:spTree>
    <p:extLst>
      <p:ext uri="{BB962C8B-B14F-4D97-AF65-F5344CB8AC3E}">
        <p14:creationId xmlns:p14="http://schemas.microsoft.com/office/powerpoint/2010/main" val="2243179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چهاردهم ژوییه 1873</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پس از پانزده روز برای اولین بار در پاریس می مانیم. امروز بدون طی کردن ورسای سپری می شود.</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477938" y="2759080"/>
            <a:ext cx="3066765" cy="3308131"/>
          </a:xfrm>
          <a:prstGeom prst="rect">
            <a:avLst/>
          </a:prstGeom>
        </p:spPr>
      </p:pic>
    </p:spTree>
    <p:extLst>
      <p:ext uri="{BB962C8B-B14F-4D97-AF65-F5344CB8AC3E}">
        <p14:creationId xmlns:p14="http://schemas.microsoft.com/office/powerpoint/2010/main" val="1034844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پانزدهم ژویه 1873</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a:xfrm>
            <a:off x="4012442" y="1825625"/>
            <a:ext cx="7341358" cy="4351338"/>
          </a:xfrm>
        </p:spPr>
        <p:txBody>
          <a:bodyPr/>
          <a:lstStyle/>
          <a:p>
            <a:pPr algn="just"/>
            <a:r>
              <a:rPr lang="fa-IR" smtClean="0">
                <a:cs typeface="B Zar" panose="00000400000000000000" pitchFamily="2" charset="-78"/>
              </a:rPr>
              <a:t>برگزاری شب نشینی بزرگ در  الیزه موفقیت کامل ولی جمعیتش در حدود 26000 نفر به  جمع 2500 نفر مدعو پیوسته است و سالن ها گنجایش بیش از 1500 نفر ندارند. خوشبختانه عده زیادی برای تماشای چراغانی ها در باغچه ها به گردش می پردازند. شاه بسیار خوشحال به نظر می رسد و خود را به ویژه به بلندی دامن خانم ها مشغول می داردو در خروجی و رختکن ها به طرز بدی ترتیب یافته اند و پیدا کردن پالتوها و کالسکه ها بسیار مشک است.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961029" y="1989398"/>
            <a:ext cx="2805752" cy="2219325"/>
          </a:xfrm>
          <a:prstGeom prst="rect">
            <a:avLst/>
          </a:prstGeom>
        </p:spPr>
      </p:pic>
    </p:spTree>
    <p:extLst>
      <p:ext uri="{BB962C8B-B14F-4D97-AF65-F5344CB8AC3E}">
        <p14:creationId xmlns:p14="http://schemas.microsoft.com/office/powerpoint/2010/main" val="2432931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شانزدهم ژوییه 1873</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مارشال برای استقرار به ورسای باز می گردد.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300518" y="2497309"/>
            <a:ext cx="3271482" cy="3528960"/>
          </a:xfrm>
          <a:prstGeom prst="rect">
            <a:avLst/>
          </a:prstGeom>
        </p:spPr>
      </p:pic>
    </p:spTree>
    <p:extLst>
      <p:ext uri="{BB962C8B-B14F-4D97-AF65-F5344CB8AC3E}">
        <p14:creationId xmlns:p14="http://schemas.microsoft.com/office/powerpoint/2010/main" val="3312166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هفدهم ژوئیه 1873</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شاه به ورسای آمده در نشست مجس که پیرامون قانون نظامی بحث و گفت و گو می شود حضور می یابد. </a:t>
            </a:r>
          </a:p>
          <a:p>
            <a:pPr algn="just"/>
            <a:r>
              <a:rPr lang="fa-IR" smtClean="0">
                <a:cs typeface="B Zar" panose="00000400000000000000" pitchFamily="2" charset="-78"/>
              </a:rPr>
              <a:t>شب از طرف دوک دو بروگلی مهمانی بزرگی در وزارت امور خارجه برگزار می گردد.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109449" y="3339931"/>
            <a:ext cx="2630038" cy="2837032"/>
          </a:xfrm>
          <a:prstGeom prst="rect">
            <a:avLst/>
          </a:prstGeom>
        </p:spPr>
      </p:pic>
    </p:spTree>
    <p:extLst>
      <p:ext uri="{BB962C8B-B14F-4D97-AF65-F5344CB8AC3E}">
        <p14:creationId xmlns:p14="http://schemas.microsoft.com/office/powerpoint/2010/main" val="2291511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سفری به شهر کوچک فرنه ماسه که در منطقه ارن فرانسه واقع است با آقای ژرژ لوپز رییس کتابخانه شهر دارای این شهر آشنا شدم. نامبرده که سخت شیفته جمع آوری آثار کهن بوده و به مطالعه کتب تاریخ و شناخت گذشته ملل کهن دلبستگی و یادداشت پس از آگاهی بر ایرانی بودنم سخن از ایران و تاریخ کهنسال آن به میان آورده  اظهار داشت از یادداشت های پرنس ژیلن- ریشارد فرانسوا ماری دو برگ دوسن وینوک صاحب شنوی رن و معاون مارشال ماک ماهون  رییس جمهور کشور فرانسه (1879-1873) نسخه ای خطی در اختیار دارم که شامل گزارشی از اولین سفر ناصرالدین شاه به فرانسه است. با نشیدن خبر به دیدن اصل گزارش علاقه نشان داده به مطالعه آن موفق شدم و چون آن را، هر چند ناتمام بود، تازه و جالب یافتم رونویسی از آن برداشتم که ترجمه آن اینک به خوانندگان گرامی مجله وحید تقدیم می گردد. </a:t>
            </a:r>
            <a:endParaRPr lang="fa-IR">
              <a:cs typeface="B Zar" panose="00000400000000000000" pitchFamily="2" charset="-78"/>
            </a:endParaRPr>
          </a:p>
        </p:txBody>
      </p:sp>
    </p:spTree>
    <p:extLst>
      <p:ext uri="{BB962C8B-B14F-4D97-AF65-F5344CB8AC3E}">
        <p14:creationId xmlns:p14="http://schemas.microsoft.com/office/powerpoint/2010/main" val="207842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ششم ژوئیه 1873- رسیدن شاه ایران</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 من مارشال را در ایستگاه پسی همراهی می کنم در این ایستگاه در ساعت شش و در هوایی فرحبخش  شاه پیاده می شود. مارشال همراه شاه صدر اعظم و دوک دو بروگلی در کالسکه سوار می شود. روزنامه  نگاران آنان را محاصره کرده چند کالسکه ای را که به ایرانیان ملتزم  رکاب اختصاص داده شده است، اشتغال می کنند، کمی بعد مشاهده می شود که همگی آنان در پی جمع همراهان  در حرکتند. در مسیر جمعیتی انبوه به چشم می خورد در مح طاف نصرت (</a:t>
            </a:r>
            <a:r>
              <a:rPr lang="en-US" smtClean="0">
                <a:cs typeface="B Zar" panose="00000400000000000000" pitchFamily="2" charset="-78"/>
              </a:rPr>
              <a:t>Arc de Triomphe</a:t>
            </a:r>
            <a:r>
              <a:rPr lang="fa-IR" smtClean="0">
                <a:cs typeface="B Zar" panose="00000400000000000000" pitchFamily="2" charset="-78"/>
              </a:rPr>
              <a:t>) به وسیله یکی  از اعضای انجمن شهر سخنرانی به عمل آمد. شاه تحت تاثیر شکوه و عظمت طاق نصرت قرار گرفته است. ساعت 8 به کاخ ریاست جمهوری می رسیم. </a:t>
            </a:r>
          </a:p>
          <a:p>
            <a:pPr algn="just"/>
            <a:endParaRPr lang="fa-IR">
              <a:cs typeface="B Zar" panose="00000400000000000000" pitchFamily="2" charset="-78"/>
            </a:endParaRPr>
          </a:p>
        </p:txBody>
      </p:sp>
    </p:spTree>
    <p:extLst>
      <p:ext uri="{BB962C8B-B14F-4D97-AF65-F5344CB8AC3E}">
        <p14:creationId xmlns:p14="http://schemas.microsoft.com/office/powerpoint/2010/main" val="4026369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شاه در یکی از دور ترین اطاق ها دسته گل بسیار زیبایی می یابد که از طرف یکی از خوش محضرترین خانم ها اهدا شده است. این خانم قصد داشت  آدرس خود را روی دسته گل بگذارد شاه متوجه مطلب شده از یکی از همراهان سوال می کند آیا این اطاق را دری پنهانی هست یا نه؟ </a:t>
            </a:r>
          </a:p>
          <a:p>
            <a:pPr algn="just"/>
            <a:r>
              <a:rPr lang="fa-IR" smtClean="0">
                <a:cs typeface="B Zar" panose="00000400000000000000" pitchFamily="2" charset="-78"/>
              </a:rPr>
              <a:t>مارشال لحظه ای چند پس از ورود به کاخ ریاست جمهوری شاه را ترک کرده و به ورسای باز می گردد. </a:t>
            </a:r>
          </a:p>
          <a:p>
            <a:pPr algn="just"/>
            <a:endParaRPr lang="fa-IR">
              <a:cs typeface="B Zar" panose="00000400000000000000" pitchFamily="2" charset="-78"/>
            </a:endParaRPr>
          </a:p>
        </p:txBody>
      </p:sp>
    </p:spTree>
    <p:extLst>
      <p:ext uri="{BB962C8B-B14F-4D97-AF65-F5344CB8AC3E}">
        <p14:creationId xmlns:p14="http://schemas.microsoft.com/office/powerpoint/2010/main" val="3267160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هفتم ژوئیه 1873</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مجلس طرح قانونی مربوط به تحدید سازمان ارتش قرائت می شود جلسه بسیار پر شور و هیجان است. نمایندگان تصمیم می گیرند، همگی در مراسم سان که روز دهم در لونشان (</a:t>
            </a:r>
            <a:r>
              <a:rPr lang="en-US" smtClean="0">
                <a:cs typeface="B Zar" panose="00000400000000000000" pitchFamily="2" charset="-78"/>
              </a:rPr>
              <a:t>Longchamp</a:t>
            </a:r>
            <a:r>
              <a:rPr lang="fa-IR" smtClean="0">
                <a:cs typeface="B Zar" panose="00000400000000000000" pitchFamily="2" charset="-78"/>
              </a:rPr>
              <a:t>) برگزار می شود شرکت کنند. این کار آشفتگی و دگرگونی بزرگی در ترتیب جاها به وجود آورده و د رحدود 60000 فرانک تمام خواهد شد. آنان به اندازه ای بر سر این موضوع  تحریک شدهاند که یکی از مسائل مهم روز، مساله ادامه محاصره تا پانزدهم نوامبر را بدون بحث و گفت و گو از نظر می گذارنند من مجبورم همه شب را بر سر تغییر  نظم و ترتیب تریبون های لونشان بگذارم. </a:t>
            </a:r>
            <a:endParaRPr lang="fa-IR">
              <a:cs typeface="B Zar" panose="00000400000000000000" pitchFamily="2" charset="-78"/>
            </a:endParaRPr>
          </a:p>
        </p:txBody>
      </p:sp>
    </p:spTree>
    <p:extLst>
      <p:ext uri="{BB962C8B-B14F-4D97-AF65-F5344CB8AC3E}">
        <p14:creationId xmlns:p14="http://schemas.microsoft.com/office/powerpoint/2010/main" val="3930009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هشتم ژوئیه 1873</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شاه برای بازدید رییس مجلس و مارشال با یک کالسکه چهل اسبه به ورسای می آید. گردش در پارک،  شام صد و پنجاه نفری در تاار آینه، نتیجه بسیار خوب، شام مختصر، گرما بی نهایت. شاه در برابر شکوه و عظمت ورسای در شگفتی است. تماشای فوران سرشار و چراغانی شده آب ها پس از شامف جمعیت بیرون از اندازه، موفقیت کامل. مشعل داران  و دسته های تیپ ششم زره دار شاه را تا پاریس همراهی می کنند. </a:t>
            </a:r>
            <a:endParaRPr lang="fa-IR">
              <a:cs typeface="B Zar" panose="00000400000000000000" pitchFamily="2" charset="-78"/>
            </a:endParaRPr>
          </a:p>
        </p:txBody>
      </p:sp>
    </p:spTree>
    <p:extLst>
      <p:ext uri="{BB962C8B-B14F-4D97-AF65-F5344CB8AC3E}">
        <p14:creationId xmlns:p14="http://schemas.microsoft.com/office/powerpoint/2010/main" val="2138966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نهم ژوییه 1873</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به انجام رساندن مامورتی خود در سازمان دادن تریبون ها تمام روی را در پاریس و لونشان به این سوی و آن سوی دویدم</a:t>
            </a:r>
            <a:endParaRPr lang="fa-IR">
              <a:cs typeface="B Zar" panose="00000400000000000000" pitchFamily="2" charset="-78"/>
            </a:endParaRPr>
          </a:p>
        </p:txBody>
      </p:sp>
      <p:pic>
        <p:nvPicPr>
          <p:cNvPr id="5" name="Picture 4"/>
          <p:cNvPicPr>
            <a:picLocks noChangeAspect="1"/>
          </p:cNvPicPr>
          <p:nvPr/>
        </p:nvPicPr>
        <p:blipFill>
          <a:blip r:embed="rId2"/>
          <a:stretch>
            <a:fillRect/>
          </a:stretch>
        </p:blipFill>
        <p:spPr>
          <a:xfrm>
            <a:off x="1341462" y="2813989"/>
            <a:ext cx="3694562" cy="3116746"/>
          </a:xfrm>
          <a:prstGeom prst="rect">
            <a:avLst/>
          </a:prstGeom>
        </p:spPr>
      </p:pic>
    </p:spTree>
    <p:extLst>
      <p:ext uri="{BB962C8B-B14F-4D97-AF65-F5344CB8AC3E}">
        <p14:creationId xmlns:p14="http://schemas.microsoft.com/office/powerpoint/2010/main" val="1242771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دهم ژوئیه </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مراسم سان بزرگ 650000 نفر در میدان مسابقات حاضر شده اند ساعت 9 در محل دروازه مادرید (</a:t>
            </a:r>
            <a:r>
              <a:rPr lang="en-US" smtClean="0">
                <a:cs typeface="B Zar" panose="00000400000000000000" pitchFamily="2" charset="-78"/>
              </a:rPr>
              <a:t>Grille de Madrid</a:t>
            </a:r>
            <a:r>
              <a:rPr lang="fa-IR" smtClean="0">
                <a:cs typeface="B Zar" panose="00000400000000000000" pitchFamily="2" charset="-78"/>
              </a:rPr>
              <a:t>) بر اسب می نشینم شاه بر اسب عربی سفیدی که دم صورتی رنگش  با الماس پوشیده شده سوار می شود. من از طرف مارشال نامور راهنمایی نفرات اول ستون برای گذشتن از جلوی سپاهیان یم باشم. سواره نظام در میدان مشق جایگزین شده است. پیاده نظام در پیست بزرگ سپاهیان با شکوه و مجللند. </a:t>
            </a:r>
            <a:endParaRPr lang="fa-IR">
              <a:cs typeface="B Zar" panose="00000400000000000000" pitchFamily="2" charset="-78"/>
            </a:endParaRPr>
          </a:p>
        </p:txBody>
      </p:sp>
    </p:spTree>
    <p:extLst>
      <p:ext uri="{BB962C8B-B14F-4D97-AF65-F5344CB8AC3E}">
        <p14:creationId xmlns:p14="http://schemas.microsoft.com/office/powerpoint/2010/main" val="2767657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شاه با دقت زیادی به گردان سن سیر (</a:t>
            </a:r>
            <a:r>
              <a:rPr lang="en-US" smtClean="0">
                <a:cs typeface="B Zar" panose="00000400000000000000" pitchFamily="2" charset="-78"/>
              </a:rPr>
              <a:t>Saint cyr</a:t>
            </a:r>
            <a:r>
              <a:rPr lang="fa-IR" smtClean="0">
                <a:cs typeface="B Zar" panose="00000400000000000000" pitchFamily="2" charset="-78"/>
              </a:rPr>
              <a:t>) نگاه می کند. او از اسب پیاده شده برای مشاهده رژه به جایگاه افتخار بالا می رود. مارشال روبروی تریبون ها بر اسب باقی می ماند. او از عهده رام کردن مرکب خود که اسبی بسیار دشوار است برنیامده بر اسب دیگری می نشیند و اسب خود را به من می سپارد. این مرکب سرکش دو یا سه بار مرا با خطر  زمین خوردن مواجه می کند. رژه دو ساعت و نیم به درازا می کشد و بسیار خوب برگزار می گردد تنها وضع چند گردان پیاده نظام چندان رضایت بخش نیست. وضع زره داران عالیست  و با شور و هیجان زیادی از آنان استقبال می شود. در پایان رژه مارشال برای ادای سلام به سوی شاه می رود و فریادهای زنده باد ماک ماهون، زنده باد مارشال او را همراهی می کنند. او به وسیله جمعیت تا دروازه جمعیت تا دروازه سن کلو (</a:t>
            </a:r>
            <a:r>
              <a:rPr lang="en-US" smtClean="0">
                <a:cs typeface="B Zar" panose="00000400000000000000" pitchFamily="2" charset="-78"/>
              </a:rPr>
              <a:t>Saint cloud</a:t>
            </a:r>
            <a:r>
              <a:rPr lang="fa-IR" smtClean="0">
                <a:cs typeface="B Zar" panose="00000400000000000000" pitchFamily="2" charset="-78"/>
              </a:rPr>
              <a:t>) بدرقه می شود. </a:t>
            </a:r>
            <a:endParaRPr lang="fa-IR">
              <a:cs typeface="B Zar" panose="00000400000000000000" pitchFamily="2" charset="-78"/>
            </a:endParaRPr>
          </a:p>
        </p:txBody>
      </p:sp>
    </p:spTree>
    <p:extLst>
      <p:ext uri="{BB962C8B-B14F-4D97-AF65-F5344CB8AC3E}">
        <p14:creationId xmlns:p14="http://schemas.microsoft.com/office/powerpoint/2010/main" val="2390442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1353</Words>
  <Application>Microsoft Office PowerPoint</Application>
  <PresentationFormat>Widescreen</PresentationFormat>
  <Paragraphs>33</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 Zar</vt:lpstr>
      <vt:lpstr>Calibri</vt:lpstr>
      <vt:lpstr>Calibri Light</vt:lpstr>
      <vt:lpstr>Times New Roman</vt:lpstr>
      <vt:lpstr>Office Theme</vt:lpstr>
      <vt:lpstr>عنوان مقاله: گزارشی از اولین سفر ناصرالدین شاه به فرانسه (از یادداشت های خطی: پرنس ژیلن ریشارد)</vt:lpstr>
      <vt:lpstr>PowerPoint Presentation</vt:lpstr>
      <vt:lpstr>ششم ژوئیه 1873- رسیدن شاه ایران</vt:lpstr>
      <vt:lpstr>PowerPoint Presentation</vt:lpstr>
      <vt:lpstr>هفتم ژوئیه 1873</vt:lpstr>
      <vt:lpstr>هشتم ژوئیه 1873</vt:lpstr>
      <vt:lpstr>نهم ژوییه 1873</vt:lpstr>
      <vt:lpstr>دهم ژوئیه </vt:lpstr>
      <vt:lpstr>PowerPoint Presentation</vt:lpstr>
      <vt:lpstr>یازدهم ژوئیه  1873</vt:lpstr>
      <vt:lpstr>دوازدهم ژوئیه 1873</vt:lpstr>
      <vt:lpstr>سیزدهم ژوئیه 1873</vt:lpstr>
      <vt:lpstr>چهاردهم ژوییه 1873</vt:lpstr>
      <vt:lpstr>پانزدهم ژویه 1873</vt:lpstr>
      <vt:lpstr>شانزدهم ژوییه 1873</vt:lpstr>
      <vt:lpstr>هفدهم ژوئیه 1873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گزارشی از اولین سفر ناصرالدین شاه به فرانسه (از یادداشت های خطی: پرنس ژیلن ریشارد)</dc:title>
  <dc:creator>MaZz!i</dc:creator>
  <cp:lastModifiedBy>MaZz!i</cp:lastModifiedBy>
  <cp:revision>20</cp:revision>
  <cp:lastPrinted>2024-01-27T13:10:32Z</cp:lastPrinted>
  <dcterms:created xsi:type="dcterms:W3CDTF">2024-01-27T12:07:51Z</dcterms:created>
  <dcterms:modified xsi:type="dcterms:W3CDTF">2024-01-27T13:10:57Z</dcterms:modified>
</cp:coreProperties>
</file>