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79" r:id="rId10"/>
    <p:sldId id="264" r:id="rId11"/>
    <p:sldId id="280" r:id="rId12"/>
    <p:sldId id="265" r:id="rId13"/>
    <p:sldId id="266" r:id="rId14"/>
    <p:sldId id="267" r:id="rId15"/>
    <p:sldId id="268" r:id="rId16"/>
    <p:sldId id="281" r:id="rId17"/>
    <p:sldId id="269" r:id="rId18"/>
    <p:sldId id="282" r:id="rId19"/>
    <p:sldId id="270" r:id="rId20"/>
    <p:sldId id="271" r:id="rId21"/>
    <p:sldId id="272" r:id="rId22"/>
    <p:sldId id="283" r:id="rId23"/>
    <p:sldId id="273" r:id="rId24"/>
    <p:sldId id="274" r:id="rId25"/>
    <p:sldId id="275" r:id="rId26"/>
    <p:sldId id="276" r:id="rId27"/>
    <p:sldId id="277" r:id="rId28"/>
    <p:sldId id="278" r:id="rId29"/>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210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45DCF48-9990-48F1-A236-AE8FC12DA6D3}" type="datetimeFigureOut">
              <a:rPr lang="fa-IR" smtClean="0"/>
              <a:t>30/07/1445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5190C9A-9A6D-43D6-BF73-A0ED47647C50}" type="slidenum">
              <a:rPr lang="fa-IR" smtClean="0"/>
              <a:t>‹#›</a:t>
            </a:fld>
            <a:endParaRPr lang="fa-IR"/>
          </a:p>
        </p:txBody>
      </p:sp>
    </p:spTree>
    <p:extLst>
      <p:ext uri="{BB962C8B-B14F-4D97-AF65-F5344CB8AC3E}">
        <p14:creationId xmlns:p14="http://schemas.microsoft.com/office/powerpoint/2010/main" val="419514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45DCF48-9990-48F1-A236-AE8FC12DA6D3}" type="datetimeFigureOut">
              <a:rPr lang="fa-IR" smtClean="0"/>
              <a:t>30/07/1445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5190C9A-9A6D-43D6-BF73-A0ED47647C50}" type="slidenum">
              <a:rPr lang="fa-IR" smtClean="0"/>
              <a:t>‹#›</a:t>
            </a:fld>
            <a:endParaRPr lang="fa-IR"/>
          </a:p>
        </p:txBody>
      </p:sp>
    </p:spTree>
    <p:extLst>
      <p:ext uri="{BB962C8B-B14F-4D97-AF65-F5344CB8AC3E}">
        <p14:creationId xmlns:p14="http://schemas.microsoft.com/office/powerpoint/2010/main" val="1650933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45DCF48-9990-48F1-A236-AE8FC12DA6D3}" type="datetimeFigureOut">
              <a:rPr lang="fa-IR" smtClean="0"/>
              <a:t>30/07/1445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5190C9A-9A6D-43D6-BF73-A0ED47647C50}" type="slidenum">
              <a:rPr lang="fa-IR" smtClean="0"/>
              <a:t>‹#›</a:t>
            </a:fld>
            <a:endParaRPr lang="fa-IR"/>
          </a:p>
        </p:txBody>
      </p:sp>
    </p:spTree>
    <p:extLst>
      <p:ext uri="{BB962C8B-B14F-4D97-AF65-F5344CB8AC3E}">
        <p14:creationId xmlns:p14="http://schemas.microsoft.com/office/powerpoint/2010/main" val="123522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45DCF48-9990-48F1-A236-AE8FC12DA6D3}" type="datetimeFigureOut">
              <a:rPr lang="fa-IR" smtClean="0"/>
              <a:t>30/07/1445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5190C9A-9A6D-43D6-BF73-A0ED47647C50}" type="slidenum">
              <a:rPr lang="fa-IR" smtClean="0"/>
              <a:t>‹#›</a:t>
            </a:fld>
            <a:endParaRPr lang="fa-IR"/>
          </a:p>
        </p:txBody>
      </p:sp>
    </p:spTree>
    <p:extLst>
      <p:ext uri="{BB962C8B-B14F-4D97-AF65-F5344CB8AC3E}">
        <p14:creationId xmlns:p14="http://schemas.microsoft.com/office/powerpoint/2010/main" val="2279320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5DCF48-9990-48F1-A236-AE8FC12DA6D3}" type="datetimeFigureOut">
              <a:rPr lang="fa-IR" smtClean="0"/>
              <a:t>30/07/1445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5190C9A-9A6D-43D6-BF73-A0ED47647C50}" type="slidenum">
              <a:rPr lang="fa-IR" smtClean="0"/>
              <a:t>‹#›</a:t>
            </a:fld>
            <a:endParaRPr lang="fa-IR"/>
          </a:p>
        </p:txBody>
      </p:sp>
    </p:spTree>
    <p:extLst>
      <p:ext uri="{BB962C8B-B14F-4D97-AF65-F5344CB8AC3E}">
        <p14:creationId xmlns:p14="http://schemas.microsoft.com/office/powerpoint/2010/main" val="1793263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945DCF48-9990-48F1-A236-AE8FC12DA6D3}" type="datetimeFigureOut">
              <a:rPr lang="fa-IR" smtClean="0"/>
              <a:t>30/07/1445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5190C9A-9A6D-43D6-BF73-A0ED47647C50}" type="slidenum">
              <a:rPr lang="fa-IR" smtClean="0"/>
              <a:t>‹#›</a:t>
            </a:fld>
            <a:endParaRPr lang="fa-IR"/>
          </a:p>
        </p:txBody>
      </p:sp>
    </p:spTree>
    <p:extLst>
      <p:ext uri="{BB962C8B-B14F-4D97-AF65-F5344CB8AC3E}">
        <p14:creationId xmlns:p14="http://schemas.microsoft.com/office/powerpoint/2010/main" val="3033869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945DCF48-9990-48F1-A236-AE8FC12DA6D3}" type="datetimeFigureOut">
              <a:rPr lang="fa-IR" smtClean="0"/>
              <a:t>30/07/1445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5190C9A-9A6D-43D6-BF73-A0ED47647C50}" type="slidenum">
              <a:rPr lang="fa-IR" smtClean="0"/>
              <a:t>‹#›</a:t>
            </a:fld>
            <a:endParaRPr lang="fa-IR"/>
          </a:p>
        </p:txBody>
      </p:sp>
    </p:spTree>
    <p:extLst>
      <p:ext uri="{BB962C8B-B14F-4D97-AF65-F5344CB8AC3E}">
        <p14:creationId xmlns:p14="http://schemas.microsoft.com/office/powerpoint/2010/main" val="2986492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945DCF48-9990-48F1-A236-AE8FC12DA6D3}" type="datetimeFigureOut">
              <a:rPr lang="fa-IR" smtClean="0"/>
              <a:t>30/07/1445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5190C9A-9A6D-43D6-BF73-A0ED47647C50}" type="slidenum">
              <a:rPr lang="fa-IR" smtClean="0"/>
              <a:t>‹#›</a:t>
            </a:fld>
            <a:endParaRPr lang="fa-IR"/>
          </a:p>
        </p:txBody>
      </p:sp>
    </p:spTree>
    <p:extLst>
      <p:ext uri="{BB962C8B-B14F-4D97-AF65-F5344CB8AC3E}">
        <p14:creationId xmlns:p14="http://schemas.microsoft.com/office/powerpoint/2010/main" val="3142965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DCF48-9990-48F1-A236-AE8FC12DA6D3}" type="datetimeFigureOut">
              <a:rPr lang="fa-IR" smtClean="0"/>
              <a:t>30/07/1445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5190C9A-9A6D-43D6-BF73-A0ED47647C50}" type="slidenum">
              <a:rPr lang="fa-IR" smtClean="0"/>
              <a:t>‹#›</a:t>
            </a:fld>
            <a:endParaRPr lang="fa-IR"/>
          </a:p>
        </p:txBody>
      </p:sp>
    </p:spTree>
    <p:extLst>
      <p:ext uri="{BB962C8B-B14F-4D97-AF65-F5344CB8AC3E}">
        <p14:creationId xmlns:p14="http://schemas.microsoft.com/office/powerpoint/2010/main" val="1723136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5DCF48-9990-48F1-A236-AE8FC12DA6D3}" type="datetimeFigureOut">
              <a:rPr lang="fa-IR" smtClean="0"/>
              <a:t>30/07/1445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5190C9A-9A6D-43D6-BF73-A0ED47647C50}" type="slidenum">
              <a:rPr lang="fa-IR" smtClean="0"/>
              <a:t>‹#›</a:t>
            </a:fld>
            <a:endParaRPr lang="fa-IR"/>
          </a:p>
        </p:txBody>
      </p:sp>
    </p:spTree>
    <p:extLst>
      <p:ext uri="{BB962C8B-B14F-4D97-AF65-F5344CB8AC3E}">
        <p14:creationId xmlns:p14="http://schemas.microsoft.com/office/powerpoint/2010/main" val="1451134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5DCF48-9990-48F1-A236-AE8FC12DA6D3}" type="datetimeFigureOut">
              <a:rPr lang="fa-IR" smtClean="0"/>
              <a:t>30/07/1445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5190C9A-9A6D-43D6-BF73-A0ED47647C50}" type="slidenum">
              <a:rPr lang="fa-IR" smtClean="0"/>
              <a:t>‹#›</a:t>
            </a:fld>
            <a:endParaRPr lang="fa-IR"/>
          </a:p>
        </p:txBody>
      </p:sp>
    </p:spTree>
    <p:extLst>
      <p:ext uri="{BB962C8B-B14F-4D97-AF65-F5344CB8AC3E}">
        <p14:creationId xmlns:p14="http://schemas.microsoft.com/office/powerpoint/2010/main" val="1717230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5DCF48-9990-48F1-A236-AE8FC12DA6D3}" type="datetimeFigureOut">
              <a:rPr lang="fa-IR" smtClean="0"/>
              <a:t>30/07/1445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5190C9A-9A6D-43D6-BF73-A0ED47647C50}" type="slidenum">
              <a:rPr lang="fa-IR" smtClean="0"/>
              <a:t>‹#›</a:t>
            </a:fld>
            <a:endParaRPr lang="fa-IR"/>
          </a:p>
        </p:txBody>
      </p:sp>
    </p:spTree>
    <p:extLst>
      <p:ext uri="{BB962C8B-B14F-4D97-AF65-F5344CB8AC3E}">
        <p14:creationId xmlns:p14="http://schemas.microsoft.com/office/powerpoint/2010/main" val="2476199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800" smtClean="0">
                <a:solidFill>
                  <a:srgbClr val="FF0000"/>
                </a:solidFill>
                <a:cs typeface="B Zar" panose="00000400000000000000" pitchFamily="2" charset="-78"/>
              </a:rPr>
              <a:t>عنوان مقاله: </a:t>
            </a:r>
            <a:r>
              <a:rPr lang="fa-IR" sz="4800" smtClean="0">
                <a:cs typeface="B Zar" panose="00000400000000000000" pitchFamily="2" charset="-78"/>
              </a:rPr>
              <a:t>تداوم </a:t>
            </a:r>
            <a:r>
              <a:rPr lang="fa-IR" sz="4800" smtClean="0">
                <a:cs typeface="B Zar" panose="00000400000000000000" pitchFamily="2" charset="-78"/>
              </a:rPr>
              <a:t>مشاغل غیر مولد در ایران</a:t>
            </a:r>
            <a:endParaRPr lang="fa-IR" sz="48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a:t>
            </a:r>
            <a:r>
              <a:rPr lang="fa-IR" smtClean="0">
                <a:cs typeface="B Zar" panose="00000400000000000000" pitchFamily="2" charset="-78"/>
              </a:rPr>
              <a:t>ابراهیم فیوضات</a:t>
            </a:r>
          </a:p>
          <a:p>
            <a:r>
              <a:rPr lang="fa-IR" smtClean="0">
                <a:solidFill>
                  <a:srgbClr val="FF0000"/>
                </a:solidFill>
                <a:cs typeface="B Zar" panose="00000400000000000000" pitchFamily="2" charset="-78"/>
              </a:rPr>
              <a:t>منبع</a:t>
            </a:r>
            <a:r>
              <a:rPr lang="fa-IR" smtClean="0">
                <a:cs typeface="B Zar" panose="00000400000000000000" pitchFamily="2" charset="-78"/>
              </a:rPr>
              <a:t>: حسابدار 1365 شماره 26. صص 59-55</a:t>
            </a:r>
            <a:endParaRPr lang="fa-IR">
              <a:cs typeface="B Zar" panose="00000400000000000000" pitchFamily="2" charset="-78"/>
            </a:endParaRPr>
          </a:p>
        </p:txBody>
      </p:sp>
    </p:spTree>
    <p:extLst>
      <p:ext uri="{BB962C8B-B14F-4D97-AF65-F5344CB8AC3E}">
        <p14:creationId xmlns:p14="http://schemas.microsoft.com/office/powerpoint/2010/main" val="2085408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پیشروی کشورهای صنعتی و عقب ماندگی کشور، شرایط نامطلوبی را به مردم این سرزمین تحمیل می کند. زمینه کارهای تولیدی رو به کاهش می گذارد و داد و ستد غیر ملد و واسطه گری رواج پیدا می کند. این مسیر نامطلوب با پیدایش نفت در ایران و خلیج فارس بیش از پیش گسترده تر می گردد. </a:t>
            </a:r>
          </a:p>
        </p:txBody>
      </p:sp>
    </p:spTree>
    <p:extLst>
      <p:ext uri="{BB962C8B-B14F-4D97-AF65-F5344CB8AC3E}">
        <p14:creationId xmlns:p14="http://schemas.microsoft.com/office/powerpoint/2010/main" val="1118501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037428" y="1825625"/>
            <a:ext cx="7316372" cy="4351338"/>
          </a:xfrm>
        </p:spPr>
        <p:txBody>
          <a:bodyPr/>
          <a:lstStyle/>
          <a:p>
            <a:pPr algn="just"/>
            <a:r>
              <a:rPr lang="fa-IR">
                <a:cs typeface="B Zar" panose="00000400000000000000" pitchFamily="2" charset="-78"/>
              </a:rPr>
              <a:t>درست است که صنعت نفت بخشی از نیروی انسانی جنوب ایران (نظیر هرمزگان و خوزستان) را بیخود جذب می کند. اما کشف منابع نفتی در خلیج فارس و امارات عربی با وجود جذب تعداد محدودی نیروی کار، این مناطق (هرمزگان) را در زمره مراکز داد و ستد کالاهای لوکس و دلالی کالاهای ساخته شده کشورهای صنعتی در می آورد. مناطق جنوبی کشور که هم مرز امارات عربی است با شیوه های زیستی که داشت (کشاورزی- ماهیگیری و لنج داری) به سرعت دستخوش اختلال می گردد (اقتداری)</a:t>
            </a:r>
          </a:p>
          <a:p>
            <a:endParaRPr lang="fa-IR"/>
          </a:p>
        </p:txBody>
      </p:sp>
      <p:pic>
        <p:nvPicPr>
          <p:cNvPr id="4" name="Picture 3"/>
          <p:cNvPicPr>
            <a:picLocks noChangeAspect="1"/>
          </p:cNvPicPr>
          <p:nvPr/>
        </p:nvPicPr>
        <p:blipFill>
          <a:blip r:embed="rId2"/>
          <a:stretch>
            <a:fillRect/>
          </a:stretch>
        </p:blipFill>
        <p:spPr>
          <a:xfrm>
            <a:off x="838200" y="1825624"/>
            <a:ext cx="3193968" cy="3323151"/>
          </a:xfrm>
          <a:prstGeom prst="rect">
            <a:avLst/>
          </a:prstGeom>
        </p:spPr>
      </p:pic>
    </p:spTree>
    <p:extLst>
      <p:ext uri="{BB962C8B-B14F-4D97-AF65-F5344CB8AC3E}">
        <p14:creationId xmlns:p14="http://schemas.microsoft.com/office/powerpoint/2010/main" val="325291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پدیده  قاچاق آن چنان شایع می شود که نه تنها لنج داران، بلکه ماهیگیران و کشاورزان حیات روزانه خویش را در </a:t>
            </a:r>
            <a:r>
              <a:rPr lang="fa-IR" b="1" smtClean="0">
                <a:solidFill>
                  <a:srgbClr val="FF0000"/>
                </a:solidFill>
                <a:cs typeface="B Zar" panose="00000400000000000000" pitchFamily="2" charset="-78"/>
              </a:rPr>
              <a:t>این نوع داد و ستد </a:t>
            </a:r>
            <a:r>
              <a:rPr lang="fa-IR" smtClean="0">
                <a:cs typeface="B Zar" panose="00000400000000000000" pitchFamily="2" charset="-78"/>
              </a:rPr>
              <a:t>می </a:t>
            </a:r>
            <a:r>
              <a:rPr lang="fa-IR" smtClean="0">
                <a:cs typeface="B Zar" panose="00000400000000000000" pitchFamily="2" charset="-78"/>
              </a:rPr>
              <a:t>بینند (کیهان 64/6/27 و 64/6/26) ارتباط با دریا که روزگاری مرکز نقل و انتقال </a:t>
            </a:r>
            <a:r>
              <a:rPr lang="fa-IR" smtClean="0">
                <a:cs typeface="B Zar" panose="00000400000000000000" pitchFamily="2" charset="-78"/>
              </a:rPr>
              <a:t>فرهنگی </a:t>
            </a:r>
            <a:r>
              <a:rPr lang="fa-IR" smtClean="0">
                <a:cs typeface="B Zar" panose="00000400000000000000" pitchFamily="2" charset="-78"/>
              </a:rPr>
              <a:t>و داد و ستد مهم بازرگانی با کشورهای عالم بود امروزه به مرکز داد و ستد کالاهای لوکس ، انگلی و پخش و توزیع مواد مخدر تبدیل شده و حتی شبکه ای از این قبیل داد و ستد ناسالم از مرز جنوب و غرب به شرق </a:t>
            </a:r>
            <a:r>
              <a:rPr lang="fa-IR" smtClean="0">
                <a:cs typeface="B Zar" panose="00000400000000000000" pitchFamily="2" charset="-78"/>
              </a:rPr>
              <a:t>کشور کشیده </a:t>
            </a:r>
            <a:r>
              <a:rPr lang="fa-IR" smtClean="0">
                <a:cs typeface="B Zar" panose="00000400000000000000" pitchFamily="2" charset="-78"/>
              </a:rPr>
              <a:t>و لطمه جبرن ناپذیری به اقتصاد ایران وارد می کند و رشد نیروهای تولیدی (صنعتی- کشاورزی) را به انزوا می کشاند. </a:t>
            </a:r>
            <a:endParaRPr lang="fa-IR">
              <a:cs typeface="B Zar" panose="00000400000000000000" pitchFamily="2" charset="-78"/>
            </a:endParaRPr>
          </a:p>
        </p:txBody>
      </p:sp>
      <p:sp>
        <p:nvSpPr>
          <p:cNvPr id="4" name="Flowchart: Process 3"/>
          <p:cNvSpPr/>
          <p:nvPr/>
        </p:nvSpPr>
        <p:spPr>
          <a:xfrm>
            <a:off x="1097280" y="4543865"/>
            <a:ext cx="4178104"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مرکز نقل و انتقال فرهنگی و داد و ستد مهم بازرگانی</a:t>
            </a:r>
            <a:endParaRPr lang="fa-IR" sz="2000" b="1">
              <a:solidFill>
                <a:srgbClr val="FF0000"/>
              </a:solidFill>
            </a:endParaRPr>
          </a:p>
        </p:txBody>
      </p:sp>
    </p:spTree>
    <p:extLst>
      <p:ext uri="{BB962C8B-B14F-4D97-AF65-F5344CB8AC3E}">
        <p14:creationId xmlns:p14="http://schemas.microsoft.com/office/powerpoint/2010/main" val="2866192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جریان </a:t>
            </a:r>
            <a:r>
              <a:rPr lang="fa-IR" smtClean="0">
                <a:cs typeface="B Zar" panose="00000400000000000000" pitchFamily="2" charset="-78"/>
              </a:rPr>
              <a:t>قاچاق و واسطه گری نه تنها از نظر اقتصادی کشور را در مسیر بحران زا قرار می دهد، بلکه از نظر اجتماعی به نیروی فعال جامعه لطمات شدیدی وارد می کند. </a:t>
            </a:r>
            <a:r>
              <a:rPr lang="fa-IR" smtClean="0">
                <a:cs typeface="B Zar" panose="00000400000000000000" pitchFamily="2" charset="-78"/>
              </a:rPr>
              <a:t>گروه های </a:t>
            </a:r>
            <a:r>
              <a:rPr lang="fa-IR" smtClean="0">
                <a:cs typeface="B Zar" panose="00000400000000000000" pitchFamily="2" charset="-78"/>
              </a:rPr>
              <a:t>فعال و با انرژی جامعه را به داد و ستد غیر مولد و سودآوری سریع سوق می دهد. بدین </a:t>
            </a:r>
            <a:r>
              <a:rPr lang="fa-IR" smtClean="0">
                <a:cs typeface="B Zar" panose="00000400000000000000" pitchFamily="2" charset="-78"/>
              </a:rPr>
              <a:t>ترتیب </a:t>
            </a:r>
            <a:r>
              <a:rPr lang="fa-IR" smtClean="0">
                <a:cs typeface="B Zar" panose="00000400000000000000" pitchFamily="2" charset="-78"/>
              </a:rPr>
              <a:t>کشاورزی و صنعت کشور دچار بحران می شوند و گروه هایی در جامعه رشد می کنند که نه از نظر تکنیکی پر بازند و نه از نظر تجربی بهره وری ارند. رشد چنین اقشاری در جامعه هرچه بیشتر فزونی می گیرد. مانعی  بر دستاوردهای علمی ، تحقیقی و تولیدی کشور می شود و گروه هایی از جامعه را به ثروت بادآورده می رساند که تنها به جامعه مصرفی و انگلی خو گرفته اند. </a:t>
            </a:r>
            <a:endParaRPr lang="fa-IR">
              <a:cs typeface="B Zar" panose="00000400000000000000" pitchFamily="2" charset="-78"/>
            </a:endParaRPr>
          </a:p>
        </p:txBody>
      </p:sp>
      <p:sp>
        <p:nvSpPr>
          <p:cNvPr id="4" name="Flowchart: Process 3"/>
          <p:cNvSpPr/>
          <p:nvPr/>
        </p:nvSpPr>
        <p:spPr>
          <a:xfrm>
            <a:off x="1336431" y="4797083"/>
            <a:ext cx="2729132"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گروه های فعال و با انرژی جامعه</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3810939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خطر عمده این اقشار نه تنها مضر به حال رشد و توسعه اقتصادی، اجتماعی و فرهنگی کشور است. بلکه وسیله و ابزاری است که کشورهای صنعتی از آنها به عنوان وسیله و پایگاهی در بخش های اقتصادی، سیاسی کشور برای رواج تسلط و فروش کالاهای خویش استفاده می کنند، وجود چنین گروه هایی در مراکز قدرت مالی، اقتصاد کلی کشور و تطورات اجتماعی را دچار وقفه و نامنی و هرج نموده اند و برنامه ریزی برای تثبیت اقتصادی رو به رشد و در جهت عدالت اجتماعی را ناممکن می سازند. در چنین شرایطی ممکن است یک تنها به حل مشکل روزمره سرگرم شود و دورنمای آینده که مستلزم برنامه ریزی و به کار گیری علم و تکنیک و تجربه و نیروی ورزیده انسانی و تثبیت یک روند متعالی است امکان واقعی به خود نگیرد</a:t>
            </a:r>
            <a:endParaRPr lang="fa-IR">
              <a:cs typeface="B Zar" panose="00000400000000000000" pitchFamily="2" charset="-78"/>
            </a:endParaRPr>
          </a:p>
        </p:txBody>
      </p:sp>
      <p:sp>
        <p:nvSpPr>
          <p:cNvPr id="4" name="Flowchart: Process 3"/>
          <p:cNvSpPr/>
          <p:nvPr/>
        </p:nvSpPr>
        <p:spPr>
          <a:xfrm>
            <a:off x="1026941" y="4726745"/>
            <a:ext cx="2940148" cy="114072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مراکز قدرت مالی، اقتصاد کلی کشور و تطورات اجتماعی</a:t>
            </a:r>
            <a:endParaRPr lang="fa-IR" sz="2000" b="1">
              <a:solidFill>
                <a:srgbClr val="FF0000"/>
              </a:solidFill>
            </a:endParaRPr>
          </a:p>
        </p:txBody>
      </p:sp>
    </p:spTree>
    <p:extLst>
      <p:ext uri="{BB962C8B-B14F-4D97-AF65-F5344CB8AC3E}">
        <p14:creationId xmlns:p14="http://schemas.microsoft.com/office/powerpoint/2010/main" val="1047592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تا ان جا که به این تحلیل مربوط می شود تلاش برای از بین بردن احتکار، بازار سیاه و مشاغل پردرامد انگلی نیازمند یک تحول عمیق در شیوه تفکر سیاسی- اقتصادی و تعیین یک افق رشد درونزای کشاورزی- صنعتی است که دست اندرکاران سیاست اجتماعی می بایست با بردباری از کلیه نیروهای اصلی اجتماعی استفاده به عمل آورند و به توان بالقوه نیروهای فعال جامعه بهای کافی داده شود . </a:t>
            </a:r>
          </a:p>
        </p:txBody>
      </p:sp>
      <p:sp>
        <p:nvSpPr>
          <p:cNvPr id="4" name="Flowchart: Process 3"/>
          <p:cNvSpPr/>
          <p:nvPr/>
        </p:nvSpPr>
        <p:spPr>
          <a:xfrm>
            <a:off x="1308295" y="4093699"/>
            <a:ext cx="3713871" cy="116761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cs typeface="B Zar" panose="00000400000000000000" pitchFamily="2" charset="-78"/>
              </a:rPr>
              <a:t>تعیین یک افق رشد درون زای کشاورزی- صنعتی</a:t>
            </a:r>
            <a:endParaRPr lang="fa-IR" sz="2000">
              <a:solidFill>
                <a:srgbClr val="FF0000"/>
              </a:solidFill>
              <a:cs typeface="B Zar" panose="00000400000000000000" pitchFamily="2" charset="-78"/>
            </a:endParaRPr>
          </a:p>
        </p:txBody>
      </p:sp>
    </p:spTree>
    <p:extLst>
      <p:ext uri="{BB962C8B-B14F-4D97-AF65-F5344CB8AC3E}">
        <p14:creationId xmlns:p14="http://schemas.microsoft.com/office/powerpoint/2010/main" val="660453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تا زمانی که یک فرد یا یک گروه کوچک از طریق داد و ستد، قاچاق و مبادله با ارز خارجی (دلار و پوند) می تواند ثورت عظیمی را کسب کند. تا زمانی که با واسطه گری و احتکار کالاهای ضروری مردم مانند برنج، چای و داروهای اساسی امکان به تجمع ثروت میلیونی برای گروهی می دهد تا زمانی که ایجاد بازار سیاه در زمینه ابزار و ادوات اتوموبیل (زمانی خرید و فروش امتیاز اتوموبیل دانشجویی) و با احتکار و گردآوری ابزارهای یدکی در انبارهای بزرگ، ثروت میلیونی را در اختیار گروهی می گذارد. </a:t>
            </a:r>
            <a:endParaRPr lang="fa-IR">
              <a:cs typeface="B Zar" panose="00000400000000000000" pitchFamily="2" charset="-78"/>
            </a:endParaRPr>
          </a:p>
        </p:txBody>
      </p:sp>
      <p:sp>
        <p:nvSpPr>
          <p:cNvPr id="4" name="Flowchart: Process 3"/>
          <p:cNvSpPr/>
          <p:nvPr/>
        </p:nvSpPr>
        <p:spPr>
          <a:xfrm>
            <a:off x="1519311" y="4459458"/>
            <a:ext cx="2785403"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داد و ستد، قاچاق و مبادله با ارز خارجی</a:t>
            </a:r>
            <a:endParaRPr lang="fa-IR" sz="2000" b="1">
              <a:solidFill>
                <a:srgbClr val="FF0000"/>
              </a:solidFill>
            </a:endParaRPr>
          </a:p>
        </p:txBody>
      </p:sp>
    </p:spTree>
    <p:extLst>
      <p:ext uri="{BB962C8B-B14F-4D97-AF65-F5344CB8AC3E}">
        <p14:creationId xmlns:p14="http://schemas.microsoft.com/office/powerpoint/2010/main" val="711725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افراد جامعه کمتر گرایش عملی دارند که برشد اصیل و طبیعی در کار که مستلزم شیفتگی و سخت کوشی، خلاقتی و پیگیری در کار است بپردازند و سلولهای مغز و تفکر خویش را در جهت کار مفید و خلاق به کار اندازند. سودآوری بی حساب در کار واسطه گری، تربیت در سخت کوشی و بالابر دن رشد و شعور فرهنگی از طریق کار مفید و مولد را به انزوا می کشاند. دلالی بی رویه نه تنها زمینه اشتغال مفید را از بین می برد، بلکه برنامه ریزی های اشتغالزا را با شست مواجه می </a:t>
            </a:r>
            <a:r>
              <a:rPr lang="fa-IR" smtClean="0">
                <a:cs typeface="B Zar" panose="00000400000000000000" pitchFamily="2" charset="-78"/>
              </a:rPr>
              <a:t>نماید</a:t>
            </a:r>
            <a:endParaRPr lang="fa-IR">
              <a:cs typeface="B Zar" panose="00000400000000000000" pitchFamily="2" charset="-78"/>
            </a:endParaRPr>
          </a:p>
        </p:txBody>
      </p:sp>
    </p:spTree>
    <p:extLst>
      <p:ext uri="{BB962C8B-B14F-4D97-AF65-F5344CB8AC3E}">
        <p14:creationId xmlns:p14="http://schemas.microsoft.com/office/powerpoint/2010/main" val="2437003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بنابر آمار موجود قدرت تولیدی </a:t>
            </a:r>
            <a:r>
              <a:rPr lang="fa-IR" b="1">
                <a:solidFill>
                  <a:srgbClr val="FF0000"/>
                </a:solidFill>
                <a:cs typeface="B Zar" panose="00000400000000000000" pitchFamily="2" charset="-78"/>
              </a:rPr>
              <a:t>بخش های سه گانه </a:t>
            </a:r>
            <a:r>
              <a:rPr lang="fa-IR">
                <a:cs typeface="B Zar" panose="00000400000000000000" pitchFamily="2" charset="-78"/>
              </a:rPr>
              <a:t>(</a:t>
            </a:r>
            <a:r>
              <a:rPr lang="fa-IR" smtClean="0">
                <a:cs typeface="B Zar" panose="00000400000000000000" pitchFamily="2" charset="-78"/>
              </a:rPr>
              <a:t>کشاورزی</a:t>
            </a:r>
            <a:r>
              <a:rPr lang="fa-IR">
                <a:cs typeface="B Zar" panose="00000400000000000000" pitchFamily="2" charset="-78"/>
              </a:rPr>
              <a:t>، صنعت و خدمات) در تولید ناخالص ملی به سود بخشی خدمات گرایش دارد. قدرت تولیدی بخش کشاورزی در سال 63 در حدود 15 درصد در بخش های صنعت و معدن حدود 29 درصد در خدمات حدود 58 درصد را نشان می دهد (کیهان 9 و 65/10/8) چنین روندی از رشد، بخش خصوصی را وا می دارد بدون در نظر گرفتن زیان و ضرر اقتصاد کشور به بخش سودآور خدمات روی آورد، در مجموع، افزایش واحدهای صنعتی کوچک در تهران از چنین رشد ناموزونی در مشاغل پرده برمی دارد: بر اساس آمار موجود در فاصل ده ساله 55 تا 65 واحدهای صنفی از 200 هزار به حدود دو میلیون واحد افزایش یافته است. </a:t>
            </a:r>
          </a:p>
          <a:p>
            <a:endParaRPr lang="fa-IR"/>
          </a:p>
        </p:txBody>
      </p:sp>
    </p:spTree>
    <p:extLst>
      <p:ext uri="{BB962C8B-B14F-4D97-AF65-F5344CB8AC3E}">
        <p14:creationId xmlns:p14="http://schemas.microsoft.com/office/powerpoint/2010/main" val="1077377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بنا براعتقاد کارشناسان اقتصادی هر چه میزان سرمایه، بدون تکیه بر تولید در جامعه گردش کن و در ماشغلی انگلی به کار بیافتد ضمن افزایش قیمت ها، </a:t>
            </a:r>
            <a:r>
              <a:rPr lang="fa-IR" smtClean="0">
                <a:cs typeface="B Zar" panose="00000400000000000000" pitchFamily="2" charset="-78"/>
              </a:rPr>
              <a:t>تعداد مشاغل </a:t>
            </a:r>
            <a:r>
              <a:rPr lang="fa-IR" smtClean="0">
                <a:cs typeface="B Zar" panose="00000400000000000000" pitchFamily="2" charset="-78"/>
              </a:rPr>
              <a:t>غیر مفید در جامعه را افزونی می بخشد (کیهان 10 و 1363/6/11 و در نتیجه مشکلات و حبران های ناشی از نقدینگی و سرمایه های سرگردان را (که به سمت خدمات در حرکتند) به جامعه تحمیل می نمایند. </a:t>
            </a:r>
            <a:endParaRPr lang="fa-IR">
              <a:cs typeface="B Zar" panose="00000400000000000000" pitchFamily="2" charset="-78"/>
            </a:endParaRPr>
          </a:p>
        </p:txBody>
      </p:sp>
      <p:sp>
        <p:nvSpPr>
          <p:cNvPr id="4" name="Flowchart: Process 3"/>
          <p:cNvSpPr/>
          <p:nvPr/>
        </p:nvSpPr>
        <p:spPr>
          <a:xfrm>
            <a:off x="1575582" y="4262510"/>
            <a:ext cx="2363372"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تعداد مشاغل غیر مفید</a:t>
            </a:r>
            <a:endParaRPr lang="fa-IR" sz="2000" b="1">
              <a:solidFill>
                <a:srgbClr val="FF0000"/>
              </a:solidFill>
            </a:endParaRPr>
          </a:p>
        </p:txBody>
      </p:sp>
      <p:sp>
        <p:nvSpPr>
          <p:cNvPr id="5" name="Flowchart: Process 4"/>
          <p:cNvSpPr/>
          <p:nvPr/>
        </p:nvSpPr>
        <p:spPr>
          <a:xfrm>
            <a:off x="7498080" y="4262510"/>
            <a:ext cx="2307102" cy="1153551"/>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افزایش قیمت ها</a:t>
            </a:r>
            <a:endParaRPr lang="fa-IR" b="1">
              <a:solidFill>
                <a:srgbClr val="FF0000"/>
              </a:solidFill>
            </a:endParaRPr>
          </a:p>
        </p:txBody>
      </p:sp>
    </p:spTree>
    <p:extLst>
      <p:ext uri="{BB962C8B-B14F-4D97-AF65-F5344CB8AC3E}">
        <p14:creationId xmlns:p14="http://schemas.microsoft.com/office/powerpoint/2010/main" val="3639708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مدت هاست در </a:t>
            </a:r>
            <a:r>
              <a:rPr lang="fa-IR" smtClean="0">
                <a:cs typeface="B Zar" panose="00000400000000000000" pitchFamily="2" charset="-78"/>
              </a:rPr>
              <a:t>مطبوعات </a:t>
            </a:r>
            <a:r>
              <a:rPr lang="fa-IR" smtClean="0">
                <a:cs typeface="B Zar" panose="00000400000000000000" pitchFamily="2" charset="-78"/>
              </a:rPr>
              <a:t>کشور از مشاغلی گفت و گو می شود که با وجود تفاوت در معانی منشا واحدی دارند. وجوه مشترک این قبیل مشاغل سمت و سوی قهقرایی آنها و غیر مولد  بود نشان است. مشاغل </a:t>
            </a:r>
            <a:r>
              <a:rPr lang="fa-IR" smtClean="0">
                <a:cs typeface="B Zar" panose="00000400000000000000" pitchFamily="2" charset="-78"/>
              </a:rPr>
              <a:t>دلالی، </a:t>
            </a:r>
            <a:r>
              <a:rPr lang="fa-IR" smtClean="0">
                <a:cs typeface="B Zar" panose="00000400000000000000" pitchFamily="2" charset="-78"/>
              </a:rPr>
              <a:t>واسطه گری، سلف خری، احتکار جنس، داد و ستد قاچاق، رباخواری، نزولخواری، صرافی، بورس بازی و ایجاد بازار سیاه کالا از جمله حرفه های انگلی به شمار می آیند. گستردگی این قبیل مشاغل در جامعه تبیین کننده یک اقتصاد بیمار است. </a:t>
            </a:r>
            <a:endParaRPr lang="fa-IR">
              <a:cs typeface="B Zar" panose="00000400000000000000" pitchFamily="2" charset="-78"/>
            </a:endParaRPr>
          </a:p>
        </p:txBody>
      </p:sp>
      <p:sp>
        <p:nvSpPr>
          <p:cNvPr id="4" name="Flowchart: Process 3"/>
          <p:cNvSpPr/>
          <p:nvPr/>
        </p:nvSpPr>
        <p:spPr>
          <a:xfrm>
            <a:off x="1924966" y="4399408"/>
            <a:ext cx="1760770" cy="89382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تفاوت در معانی</a:t>
            </a:r>
            <a:endParaRPr lang="fa-IR" sz="2000" b="1">
              <a:solidFill>
                <a:srgbClr val="FF0000"/>
              </a:solidFill>
            </a:endParaRPr>
          </a:p>
        </p:txBody>
      </p:sp>
      <p:sp>
        <p:nvSpPr>
          <p:cNvPr id="5" name="Flowchart: Decision 4"/>
          <p:cNvSpPr/>
          <p:nvPr/>
        </p:nvSpPr>
        <p:spPr>
          <a:xfrm>
            <a:off x="6105379" y="4178105"/>
            <a:ext cx="3165230" cy="1336430"/>
          </a:xfrm>
          <a:prstGeom prst="flowChartDecision">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سمت و سوی قهقرایی</a:t>
            </a:r>
            <a:endParaRPr lang="fa-IR" sz="2000" b="1">
              <a:solidFill>
                <a:srgbClr val="FF0000"/>
              </a:solidFill>
            </a:endParaRPr>
          </a:p>
        </p:txBody>
      </p:sp>
    </p:spTree>
    <p:extLst>
      <p:ext uri="{BB962C8B-B14F-4D97-AF65-F5344CB8AC3E}">
        <p14:creationId xmlns:p14="http://schemas.microsoft.com/office/powerpoint/2010/main" val="1810029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چنین </a:t>
            </a:r>
            <a:r>
              <a:rPr lang="fa-IR" smtClean="0">
                <a:cs typeface="B Zar" panose="00000400000000000000" pitchFamily="2" charset="-78"/>
              </a:rPr>
              <a:t>شرایطی سبب </a:t>
            </a:r>
            <a:r>
              <a:rPr lang="fa-IR" smtClean="0">
                <a:cs typeface="B Zar" panose="00000400000000000000" pitchFamily="2" charset="-78"/>
              </a:rPr>
              <a:t>می شود که در هر زمینه از نیازمندهای اجتماعی دلالان ویژه و مجربی شروع به رشد کنند و هاله ای از واسطه گران کوچک را بدور خود جمع کنند. به طور مثال در فصل برداشت محصول ربنج </a:t>
            </a:r>
            <a:r>
              <a:rPr lang="fa-IR" smtClean="0">
                <a:cs typeface="B Zar" panose="00000400000000000000" pitchFamily="2" charset="-78"/>
              </a:rPr>
              <a:t>واسطه </a:t>
            </a:r>
            <a:r>
              <a:rPr lang="fa-IR" smtClean="0">
                <a:cs typeface="B Zar" panose="00000400000000000000" pitchFamily="2" charset="-78"/>
              </a:rPr>
              <a:t>های ویژه این محصول با استفاده از تجارب سنتی خود تعین کنننده نرخ برنج در بازاراند و با این که کلیه زحمات کار و تلاش (کشت، داشت و برداشت) بر دوش تولید کننده است سود اساسی نصیب سلف خران می شود. همین مسیر بازار سیاه در مورد نوشت افزار و روپوش در آغاز سال تحصیلی مدارس صادق است و دلالان عمده این کار قیمت ها را تا حدود ده برابر افزایش می دهند (کیهان 25 تا 1365/6/27</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1052979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عمده فروشان قالی، قیمت فرش را خود در دست دارند و مانند کالاهای دیگر </a:t>
            </a:r>
            <a:r>
              <a:rPr lang="fa-IR">
                <a:solidFill>
                  <a:srgbClr val="FF0000"/>
                </a:solidFill>
                <a:cs typeface="B Zar" panose="00000400000000000000" pitchFamily="2" charset="-78"/>
              </a:rPr>
              <a:t>عرضه  و تقاضا </a:t>
            </a:r>
            <a:r>
              <a:rPr lang="fa-IR">
                <a:cs typeface="B Zar" panose="00000400000000000000" pitchFamily="2" charset="-78"/>
              </a:rPr>
              <a:t>را خود شکل می دهند . به عنوان مثال در همدان یک فرش که از دست تولید کنندگان به ده هزار تومان به فروش می رسد، در بازار آزاد به وسیله عمده فروش با دلال مبلغ 40 تا 50 هزار تومان فروخته می شود (کیهان 9 </a:t>
            </a:r>
            <a:r>
              <a:rPr lang="fa-IR">
                <a:cs typeface="B Zar" panose="00000400000000000000" pitchFamily="2" charset="-78"/>
              </a:rPr>
              <a:t>و </a:t>
            </a:r>
            <a:r>
              <a:rPr lang="fa-IR" smtClean="0">
                <a:cs typeface="B Zar" panose="00000400000000000000" pitchFamily="2" charset="-78"/>
              </a:rPr>
              <a:t>1365/10/8)</a:t>
            </a:r>
            <a:endParaRPr lang="fa-IR">
              <a:cs typeface="B Zar" panose="00000400000000000000" pitchFamily="2" charset="-78"/>
            </a:endParaRPr>
          </a:p>
        </p:txBody>
      </p:sp>
    </p:spTree>
    <p:extLst>
      <p:ext uri="{BB962C8B-B14F-4D97-AF65-F5344CB8AC3E}">
        <p14:creationId xmlns:p14="http://schemas.microsoft.com/office/powerpoint/2010/main" val="3713644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بازار مزاید اجناس که از طریق دولت اعلام می شود خود </a:t>
            </a:r>
            <a:r>
              <a:rPr lang="fa-IR" b="1">
                <a:solidFill>
                  <a:srgbClr val="FF0000"/>
                </a:solidFill>
                <a:cs typeface="B Zar" panose="00000400000000000000" pitchFamily="2" charset="-78"/>
              </a:rPr>
              <a:t>دلالان ویژه ای </a:t>
            </a:r>
            <a:r>
              <a:rPr lang="fa-IR">
                <a:cs typeface="B Zar" panose="00000400000000000000" pitchFamily="2" charset="-78"/>
              </a:rPr>
              <a:t>(20 تا 25 نفر) دارد، که مسلط بر این نوع بازاراند و به آسانی با شگردهای خاصی مشتریهای عادی را دچار سردرگمی کرده و یا از میدان به در می کنند (کیهان 1364/8/7) بنابراین تخصص ر واسطه گری و دامنه سودآوری کلان در نتیجه دست به دست شدن کالا چنان است که 70 میلیون تومان جریمه گرانفروشیف عمده فروشی را برآشفته ساخته است (کیهان 1364/8/7) در چنین اوضاع و احوالی به نظر می رسد  که راه مبارزه  اصولی با بازار سیاه کالا، احتکار و واسطه گری و عوامل غیر مولد جامعه عبارتست از:</a:t>
            </a:r>
          </a:p>
          <a:p>
            <a:endParaRPr lang="fa-IR"/>
          </a:p>
        </p:txBody>
      </p:sp>
    </p:spTree>
    <p:extLst>
      <p:ext uri="{BB962C8B-B14F-4D97-AF65-F5344CB8AC3E}">
        <p14:creationId xmlns:p14="http://schemas.microsoft.com/office/powerpoint/2010/main" val="3206789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یکم</a:t>
            </a:r>
            <a:r>
              <a:rPr lang="fa-IR" smtClean="0">
                <a:cs typeface="B Zar" panose="00000400000000000000" pitchFamily="2" charset="-78"/>
              </a:rPr>
              <a:t>- مبارزه با عوامل انگلی و ناسالم اجتمای و استفاده آموزشی از طریق مدارس، ابزار دست جمعی و نهادهای تربیتی از طفولیت ناممکن است. </a:t>
            </a:r>
          </a:p>
          <a:p>
            <a:pPr algn="just"/>
            <a:r>
              <a:rPr lang="fa-IR" smtClean="0">
                <a:solidFill>
                  <a:srgbClr val="FF0000"/>
                </a:solidFill>
                <a:cs typeface="B Zar" panose="00000400000000000000" pitchFamily="2" charset="-78"/>
              </a:rPr>
              <a:t>دوم</a:t>
            </a:r>
            <a:r>
              <a:rPr lang="fa-IR" smtClean="0">
                <a:cs typeface="B Zar" panose="00000400000000000000" pitchFamily="2" charset="-78"/>
              </a:rPr>
              <a:t>- این تحول می بایست ارزشهای گرداوری ثروت از طریق احتکار و واسطه گری و کم کاری را به طور جدی به زیر سوال برده  و با ا ارائه بینش و ارزش جدیدی مبتنی بر سخت کوشی، پر کاری، علاقه مندی به حرفه و شغل و احترام به تخصص و استادی در کار را به عنوان یک امر فرهنگی در فرد پرورش داده و جز برنامه آموزشی- تربیتی درآورد. </a:t>
            </a:r>
            <a:endParaRPr lang="fa-IR">
              <a:cs typeface="B Zar" panose="00000400000000000000" pitchFamily="2" charset="-78"/>
            </a:endParaRPr>
          </a:p>
        </p:txBody>
      </p:sp>
      <p:sp>
        <p:nvSpPr>
          <p:cNvPr id="4" name="Flowchart: Process 3"/>
          <p:cNvSpPr/>
          <p:nvPr/>
        </p:nvSpPr>
        <p:spPr>
          <a:xfrm>
            <a:off x="1899138" y="4557932"/>
            <a:ext cx="2700997" cy="120982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1- احتکار</a:t>
            </a:r>
          </a:p>
          <a:p>
            <a:pPr algn="ctr"/>
            <a:r>
              <a:rPr lang="fa-IR" b="1" smtClean="0">
                <a:solidFill>
                  <a:srgbClr val="FF0000"/>
                </a:solidFill>
                <a:cs typeface="B Zar" panose="00000400000000000000" pitchFamily="2" charset="-78"/>
              </a:rPr>
              <a:t>2- </a:t>
            </a:r>
            <a:r>
              <a:rPr lang="fa-IR" b="1">
                <a:solidFill>
                  <a:srgbClr val="FF0000"/>
                </a:solidFill>
                <a:cs typeface="B Zar" panose="00000400000000000000" pitchFamily="2" charset="-78"/>
              </a:rPr>
              <a:t>واسطه </a:t>
            </a:r>
            <a:r>
              <a:rPr lang="fa-IR" b="1">
                <a:solidFill>
                  <a:srgbClr val="FF0000"/>
                </a:solidFill>
                <a:cs typeface="B Zar" panose="00000400000000000000" pitchFamily="2" charset="-78"/>
              </a:rPr>
              <a:t>گری </a:t>
            </a:r>
            <a:endParaRPr lang="fa-IR" b="1" smtClean="0">
              <a:solidFill>
                <a:srgbClr val="FF0000"/>
              </a:solidFill>
              <a:cs typeface="B Zar" panose="00000400000000000000" pitchFamily="2" charset="-78"/>
            </a:endParaRPr>
          </a:p>
          <a:p>
            <a:pPr algn="ctr"/>
            <a:r>
              <a:rPr lang="fa-IR" b="1" smtClean="0">
                <a:solidFill>
                  <a:srgbClr val="FF0000"/>
                </a:solidFill>
                <a:cs typeface="B Zar" panose="00000400000000000000" pitchFamily="2" charset="-78"/>
              </a:rPr>
              <a:t>3-کم </a:t>
            </a:r>
            <a:r>
              <a:rPr lang="fa-IR" b="1">
                <a:solidFill>
                  <a:srgbClr val="FF0000"/>
                </a:solidFill>
                <a:cs typeface="B Zar" panose="00000400000000000000" pitchFamily="2" charset="-78"/>
              </a:rPr>
              <a:t>کاری</a:t>
            </a:r>
            <a:endParaRPr lang="fa-IR" b="1">
              <a:solidFill>
                <a:srgbClr val="FF0000"/>
              </a:solidFill>
            </a:endParaRPr>
          </a:p>
        </p:txBody>
      </p:sp>
    </p:spTree>
    <p:extLst>
      <p:ext uri="{BB962C8B-B14F-4D97-AF65-F5344CB8AC3E}">
        <p14:creationId xmlns:p14="http://schemas.microsoft.com/office/powerpoint/2010/main" val="934104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798276" y="1825625"/>
            <a:ext cx="7555523" cy="4351338"/>
          </a:xfrm>
        </p:spPr>
        <p:txBody>
          <a:bodyPr/>
          <a:lstStyle/>
          <a:p>
            <a:pPr algn="just"/>
            <a:r>
              <a:rPr lang="fa-IR" smtClean="0">
                <a:solidFill>
                  <a:srgbClr val="FF0000"/>
                </a:solidFill>
                <a:cs typeface="B Zar" panose="00000400000000000000" pitchFamily="2" charset="-78"/>
              </a:rPr>
              <a:t>سوم-</a:t>
            </a:r>
            <a:r>
              <a:rPr lang="fa-IR" smtClean="0">
                <a:cs typeface="B Zar" panose="00000400000000000000" pitchFamily="2" charset="-78"/>
              </a:rPr>
              <a:t> راه های ایجاد مشاغل کاذ و پر در آمد انگلی می بایست با استفاده از قواینن و مقررات لامز مسدود شود. </a:t>
            </a:r>
          </a:p>
          <a:p>
            <a:pPr algn="just"/>
            <a:r>
              <a:rPr lang="fa-IR" smtClean="0">
                <a:solidFill>
                  <a:srgbClr val="FF0000"/>
                </a:solidFill>
                <a:cs typeface="B Zar" panose="00000400000000000000" pitchFamily="2" charset="-78"/>
              </a:rPr>
              <a:t>چهارم</a:t>
            </a:r>
            <a:r>
              <a:rPr lang="fa-IR" smtClean="0">
                <a:cs typeface="B Zar" panose="00000400000000000000" pitchFamily="2" charset="-78"/>
              </a:rPr>
              <a:t>- مشاغل تولیدی از قبیل کشاورزی صنعت و خدمت مربوط به این دو بخش تشویق گردد و زمینه سودآوری مشاغل تولیدی را از طریق مساعدت جدی به تولید کنندگان افزایش داد. چنین روندی در ژاپن پس از انقلاب می جی (1868) باب شد و با تکیه بر مسدود کردن راه های پر سود واسطه گری و تشویق به رشد و تسوعه صنعتی کردن کشور و تشویق به  استفاده از تولیدات داخلی این کشور تا به امروز موفق بوده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24099"/>
            <a:ext cx="2763129" cy="2495550"/>
          </a:xfrm>
          <a:prstGeom prst="rect">
            <a:avLst/>
          </a:prstGeom>
        </p:spPr>
      </p:pic>
      <p:sp>
        <p:nvSpPr>
          <p:cNvPr id="5" name="TextBox 4"/>
          <p:cNvSpPr txBox="1"/>
          <p:nvPr/>
        </p:nvSpPr>
        <p:spPr>
          <a:xfrm>
            <a:off x="1280159" y="4726745"/>
            <a:ext cx="1617785" cy="369332"/>
          </a:xfrm>
          <a:prstGeom prst="rect">
            <a:avLst/>
          </a:prstGeom>
          <a:noFill/>
        </p:spPr>
        <p:txBody>
          <a:bodyPr wrap="square" rtlCol="1">
            <a:spAutoFit/>
          </a:bodyPr>
          <a:lstStyle/>
          <a:p>
            <a:pPr algn="ctr"/>
            <a:r>
              <a:rPr lang="fa-IR" smtClean="0">
                <a:solidFill>
                  <a:srgbClr val="FF0000"/>
                </a:solidFill>
                <a:cs typeface="B Zar" panose="00000400000000000000" pitchFamily="2" charset="-78"/>
              </a:rPr>
              <a:t>میجی امپراطور ژاپن</a:t>
            </a: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3139622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135902" y="1825625"/>
            <a:ext cx="7217898" cy="4351338"/>
          </a:xfrm>
        </p:spPr>
        <p:txBody>
          <a:bodyPr>
            <a:normAutofit fontScale="92500"/>
          </a:bodyPr>
          <a:lstStyle/>
          <a:p>
            <a:pPr algn="just"/>
            <a:r>
              <a:rPr lang="fa-IR" smtClean="0">
                <a:solidFill>
                  <a:srgbClr val="FF0000"/>
                </a:solidFill>
                <a:cs typeface="B Zar" panose="00000400000000000000" pitchFamily="2" charset="-78"/>
              </a:rPr>
              <a:t>پنجم-</a:t>
            </a:r>
            <a:r>
              <a:rPr lang="fa-IR" smtClean="0">
                <a:cs typeface="B Zar" panose="00000400000000000000" pitchFamily="2" charset="-78"/>
              </a:rPr>
              <a:t> بالا بردن آگاهی حرفه ای و تکنیکی مردم از طریق آموزش دوره های کوتاه مدت در امر استفاده از منابع موجود کشور می تواند به عنوان سرمایه گذاری فرهنگی مورد استفاده قرار گیرد. </a:t>
            </a:r>
          </a:p>
          <a:p>
            <a:pPr algn="just"/>
            <a:r>
              <a:rPr lang="fa-IR" smtClean="0">
                <a:solidFill>
                  <a:srgbClr val="FF0000"/>
                </a:solidFill>
                <a:cs typeface="B Zar" panose="00000400000000000000" pitchFamily="2" charset="-78"/>
              </a:rPr>
              <a:t>ششم</a:t>
            </a:r>
            <a:r>
              <a:rPr lang="fa-IR" smtClean="0">
                <a:cs typeface="B Zar" panose="00000400000000000000" pitchFamily="2" charset="-78"/>
              </a:rPr>
              <a:t>- لزوم ایجاد و گسترش مراکز تحقیقاتی  و مطالعاتی در جنب واحدهای صنعتی و قطب های کشاورزی از امیت شایانی برخوردار است. چنین روشی می تواند شناخت و دستیابی به کارهای اشتغالزا را ممکن سازد. </a:t>
            </a:r>
          </a:p>
          <a:p>
            <a:pPr algn="just"/>
            <a:r>
              <a:rPr lang="fa-IR" smtClean="0">
                <a:solidFill>
                  <a:srgbClr val="FF0000"/>
                </a:solidFill>
                <a:cs typeface="B Zar" panose="00000400000000000000" pitchFamily="2" charset="-78"/>
              </a:rPr>
              <a:t>هفتم</a:t>
            </a:r>
            <a:r>
              <a:rPr lang="fa-IR" smtClean="0">
                <a:cs typeface="B Zar" panose="00000400000000000000" pitchFamily="2" charset="-78"/>
              </a:rPr>
              <a:t>- کارهای دستی و صنایع خود داخلی در روستاها در جنب کشاورزی مورد تشویق قرار گیرد و بر تولیدات مشابه خارجی تعرفه گمرکی بالایی بسته شود و مانع جدی ورود آنها به کشور شوند. </a:t>
            </a:r>
          </a:p>
          <a:p>
            <a:pPr algn="just"/>
            <a:endParaRPr lang="fa-IR">
              <a:cs typeface="B Zar" panose="00000400000000000000" pitchFamily="2" charset="-78"/>
            </a:endParaRPr>
          </a:p>
        </p:txBody>
      </p:sp>
      <p:sp>
        <p:nvSpPr>
          <p:cNvPr id="4" name="Flowchart: Data 3"/>
          <p:cNvSpPr/>
          <p:nvPr/>
        </p:nvSpPr>
        <p:spPr>
          <a:xfrm>
            <a:off x="838200" y="2875877"/>
            <a:ext cx="3058551" cy="2174423"/>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cs typeface="B Zar" panose="00000400000000000000" pitchFamily="2" charset="-78"/>
              </a:rPr>
              <a:t>جنب </a:t>
            </a:r>
            <a:r>
              <a:rPr lang="fa-IR" sz="2800" b="1">
                <a:solidFill>
                  <a:srgbClr val="FF0000"/>
                </a:solidFill>
                <a:cs typeface="B Zar" panose="00000400000000000000" pitchFamily="2" charset="-78"/>
              </a:rPr>
              <a:t>واحدهای صنعتی و قطب های کشاورزی</a:t>
            </a:r>
            <a:endParaRPr lang="fa-IR" sz="2800" b="1">
              <a:solidFill>
                <a:srgbClr val="FF0000"/>
              </a:solidFill>
            </a:endParaRPr>
          </a:p>
        </p:txBody>
      </p:sp>
    </p:spTree>
    <p:extLst>
      <p:ext uri="{BB962C8B-B14F-4D97-AF65-F5344CB8AC3E}">
        <p14:creationId xmlns:p14="http://schemas.microsoft.com/office/powerpoint/2010/main" val="2717827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هشتم- فراهم آوردن زمینه مشاغل گوناگون متناسب با اقلیم و منطقه جغرافیایی  می بایست مورد بررسی و توجه قرار گیرند و از این طریق نیرویهای جدیدی را وارد بازار موسسه مالی بین المللی در تاریخ 25 ماه مه 1955 به عنوان شعبه بانک بین المللی تاسیس گردید. یکی ز وظایف مهم موسسه مذکور بسط  گسترش فعالیت های اقتصادی در بخش خصوصی کشورهای در حال توسعه است.</a:t>
            </a:r>
            <a:endParaRPr lang="fa-IR">
              <a:cs typeface="B Zar" panose="00000400000000000000" pitchFamily="2" charset="-78"/>
            </a:endParaRPr>
          </a:p>
        </p:txBody>
      </p:sp>
      <p:sp>
        <p:nvSpPr>
          <p:cNvPr id="4" name="Flowchart: Process 3"/>
          <p:cNvSpPr/>
          <p:nvPr/>
        </p:nvSpPr>
        <p:spPr>
          <a:xfrm>
            <a:off x="1688123" y="3910818"/>
            <a:ext cx="3207434" cy="1026942"/>
          </a:xfrm>
          <a:prstGeom prst="flowChart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زمینه مشاغل گوناگون متناسب با اقلیم و منطقه جغرافیایی</a:t>
            </a:r>
            <a:endParaRPr lang="fa-IR" sz="2000" b="1">
              <a:solidFill>
                <a:srgbClr val="FF0000"/>
              </a:solidFill>
            </a:endParaRPr>
          </a:p>
        </p:txBody>
      </p:sp>
    </p:spTree>
    <p:extLst>
      <p:ext uri="{BB962C8B-B14F-4D97-AF65-F5344CB8AC3E}">
        <p14:creationId xmlns:p14="http://schemas.microsoft.com/office/powerpoint/2010/main" val="344766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 موسسه یاد شده برای پیشبرد این منظور به موسسات بخش خصوصی کشورهای در حا توسعه بدون گرفتن ضمانت از دولت ها برای </a:t>
            </a:r>
            <a:r>
              <a:rPr lang="fa-IR">
                <a:cs typeface="B Zar" panose="00000400000000000000" pitchFamily="2" charset="-78"/>
              </a:rPr>
              <a:t>بازپرداخت </a:t>
            </a:r>
            <a:r>
              <a:rPr lang="fa-IR" smtClean="0">
                <a:cs typeface="B Zar" panose="00000400000000000000" pitchFamily="2" charset="-78"/>
              </a:rPr>
              <a:t>وام، </a:t>
            </a:r>
            <a:r>
              <a:rPr lang="fa-IR">
                <a:cs typeface="B Zar" panose="00000400000000000000" pitchFamily="2" charset="-78"/>
              </a:rPr>
              <a:t>جهت مدرنیزه کردن بسط و گسترش فعالیت های صنعتی و افزایش بازدهی فعالیت های صنعتی و </a:t>
            </a:r>
            <a:r>
              <a:rPr lang="fa-IR">
                <a:cs typeface="B Zar" panose="00000400000000000000" pitchFamily="2" charset="-78"/>
              </a:rPr>
              <a:t>افزایش </a:t>
            </a:r>
            <a:r>
              <a:rPr lang="fa-IR" smtClean="0">
                <a:cs typeface="B Zar" panose="00000400000000000000" pitchFamily="2" charset="-78"/>
              </a:rPr>
              <a:t>بازدهی </a:t>
            </a:r>
            <a:r>
              <a:rPr lang="fa-IR">
                <a:cs typeface="B Zar" panose="00000400000000000000" pitchFamily="2" charset="-78"/>
              </a:rPr>
              <a:t>فعالیت </a:t>
            </a:r>
            <a:r>
              <a:rPr lang="fa-IR">
                <a:cs typeface="B Zar" panose="00000400000000000000" pitchFamily="2" charset="-78"/>
              </a:rPr>
              <a:t>های </a:t>
            </a:r>
            <a:r>
              <a:rPr lang="fa-IR" smtClean="0">
                <a:cs typeface="B Zar" panose="00000400000000000000" pitchFamily="2" charset="-78"/>
              </a:rPr>
              <a:t>مذکور، </a:t>
            </a:r>
            <a:r>
              <a:rPr lang="fa-IR" b="1">
                <a:solidFill>
                  <a:srgbClr val="FF0000"/>
                </a:solidFill>
                <a:cs typeface="B Zar" panose="00000400000000000000" pitchFamily="2" charset="-78"/>
              </a:rPr>
              <a:t>وام</a:t>
            </a:r>
            <a:r>
              <a:rPr lang="fa-IR">
                <a:cs typeface="B Zar" panose="00000400000000000000" pitchFamily="2" charset="-78"/>
              </a:rPr>
              <a:t> اعطا می نماید. این موسسه اغلب اقدام به سرمایه – گذاری در </a:t>
            </a:r>
            <a:r>
              <a:rPr lang="fa-IR">
                <a:cs typeface="B Zar" panose="00000400000000000000" pitchFamily="2" charset="-78"/>
              </a:rPr>
              <a:t>بنگاه </a:t>
            </a:r>
            <a:r>
              <a:rPr lang="fa-IR" smtClean="0">
                <a:cs typeface="B Zar" panose="00000400000000000000" pitchFamily="2" charset="-78"/>
              </a:rPr>
              <a:t>های </a:t>
            </a:r>
            <a:r>
              <a:rPr lang="fa-IR">
                <a:cs typeface="B Zar" panose="00000400000000000000" pitchFamily="2" charset="-78"/>
              </a:rPr>
              <a:t>اقتصادی بخش خصوصی می کند و از سود ناشی از سرمایه گذاری های مذکور کسب درامد می نماید.  برای اینکه موسسه نتواند در امور داخلی بننگاه های اقتصادی مداخله کند. در انجام فعالیت های بنگاه از حق رای برخوردار نیست. بر این اساس موسسه فقط با در </a:t>
            </a:r>
            <a:r>
              <a:rPr lang="fa-IR">
                <a:cs typeface="B Zar" panose="00000400000000000000" pitchFamily="2" charset="-78"/>
              </a:rPr>
              <a:t>اختیار </a:t>
            </a:r>
            <a:r>
              <a:rPr lang="fa-IR" smtClean="0">
                <a:cs typeface="B Zar" panose="00000400000000000000" pitchFamily="2" charset="-78"/>
              </a:rPr>
              <a:t>گرفتن </a:t>
            </a:r>
            <a:r>
              <a:rPr lang="fa-IR">
                <a:cs typeface="B Zar" panose="00000400000000000000" pitchFamily="2" charset="-78"/>
              </a:rPr>
              <a:t>حداقل سهام یک بنگاه اقدام به سرمایه گذاری می کند. </a:t>
            </a:r>
          </a:p>
          <a:p>
            <a:pPr algn="just"/>
            <a:endParaRPr lang="fa-IR">
              <a:cs typeface="B Zar" panose="00000400000000000000" pitchFamily="2" charset="-78"/>
            </a:endParaRPr>
          </a:p>
        </p:txBody>
      </p:sp>
    </p:spTree>
    <p:extLst>
      <p:ext uri="{BB962C8B-B14F-4D97-AF65-F5344CB8AC3E}">
        <p14:creationId xmlns:p14="http://schemas.microsoft.com/office/powerpoint/2010/main" val="1746740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سرمایه موسسه در بدو تاسیس 100 میلیون دلار تعیین شده بود که در سال 1963 به 110 میلیون دلار افزایش داده شد. موسسه در سال 1976 تصمیم گرفت که سرمایه خود را به 650 میلیون دار افزایش دهد. موسسه از 1965 به بعد می تواند اعتباری به میزان چندین برابر سرمایه خود از بانک جهانی به دست آورد. یکی دیگر از منابع مالی موسسه فروش کالاهای سرمایه ای است که از طریق سرمایه گذاری های خود اکتساب می کند. </a:t>
            </a:r>
            <a:endParaRPr lang="fa-IR">
              <a:cs typeface="B Zar" panose="00000400000000000000" pitchFamily="2" charset="-78"/>
            </a:endParaRPr>
          </a:p>
        </p:txBody>
      </p:sp>
    </p:spTree>
    <p:extLst>
      <p:ext uri="{BB962C8B-B14F-4D97-AF65-F5344CB8AC3E}">
        <p14:creationId xmlns:p14="http://schemas.microsoft.com/office/powerpoint/2010/main" val="376259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شالوده این قبیل مشاغل از نقطه نظر تاریخی، پس از پیدایش اضافه محصول کشاورزی تبادل کالا و گسترش مباده شکل می گیرد. یکی از صور مبادله به شکل ربایی است که از قدیم الایام از طریق مفروض  شدن بزرگان و اشراف و ورشکستگی دهقانان و پیشه وران خرد رایج می شود. رباخواری در طی قرون وسطی به وسیله کلیسای کاتولیک محکوم می گردد. اما این سرمایه (ربایی) مناسبات خود را با خرید و فروش زمین حفظ و تثبیت می کند (مندل، 107-105)</a:t>
            </a:r>
            <a:endParaRPr lang="fa-IR">
              <a:cs typeface="B Zar" panose="00000400000000000000" pitchFamily="2" charset="-78"/>
            </a:endParaRPr>
          </a:p>
        </p:txBody>
      </p:sp>
      <p:sp>
        <p:nvSpPr>
          <p:cNvPr id="4" name="Flowchart: Process 3"/>
          <p:cNvSpPr/>
          <p:nvPr/>
        </p:nvSpPr>
        <p:spPr>
          <a:xfrm>
            <a:off x="1800665" y="4360985"/>
            <a:ext cx="2855741" cy="9425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پیدایش اضافه محصول کشاورزی</a:t>
            </a:r>
            <a:endParaRPr lang="fa-IR" b="1">
              <a:solidFill>
                <a:srgbClr val="FF0000"/>
              </a:solidFill>
            </a:endParaRPr>
          </a:p>
        </p:txBody>
      </p:sp>
      <p:sp>
        <p:nvSpPr>
          <p:cNvPr id="5" name="Flowchart: Internal Storage 4"/>
          <p:cNvSpPr/>
          <p:nvPr/>
        </p:nvSpPr>
        <p:spPr>
          <a:xfrm>
            <a:off x="6563164" y="4001294"/>
            <a:ext cx="2883877" cy="1575581"/>
          </a:xfrm>
          <a:prstGeom prst="flowChartInternalStorag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از نقطه نظر تاریخی</a:t>
            </a:r>
            <a:endParaRPr lang="fa-IR" sz="2000" b="1">
              <a:solidFill>
                <a:srgbClr val="FF0000"/>
              </a:solidFill>
            </a:endParaRPr>
          </a:p>
        </p:txBody>
      </p:sp>
    </p:spTree>
    <p:extLst>
      <p:ext uri="{BB962C8B-B14F-4D97-AF65-F5344CB8AC3E}">
        <p14:creationId xmlns:p14="http://schemas.microsoft.com/office/powerpoint/2010/main" val="1891966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تجارت ابریشم و ادویه از شرق که از زمان های پیش آغاز شده، بعد ها با کالای تجملی همراه می گردد. رونق گرفتن تجارت و پیدایش دریانوردان  بازرگان با لشکرکشی و راهزنی دریایی توام است.  پروفسور  تاکاهشی نخستین حرکت سرمایه پولی به ژاپن در قرون 15 و 16 میلادی را از طریق راهزنان دریایی قلمداد می کند. در همین قرون بازرگانان اسپانیایی، هلندی و انگلیسی سرمایه پولی را به دست می آورند (مندل، 114-108)</a:t>
            </a:r>
            <a:endParaRPr lang="fa-IR">
              <a:cs typeface="B Zar" panose="00000400000000000000" pitchFamily="2" charset="-78"/>
            </a:endParaRPr>
          </a:p>
        </p:txBody>
      </p:sp>
    </p:spTree>
    <p:extLst>
      <p:ext uri="{BB962C8B-B14F-4D97-AF65-F5344CB8AC3E}">
        <p14:creationId xmlns:p14="http://schemas.microsoft.com/office/powerpoint/2010/main" val="86217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ورود طلا از طریق پرتغال و اسپانیا از آمریکای مرکزی به اروپا و راهزنی دریایی، تحولات صنعتی و بنیادی را با خود به همراه نیاورد، اما ورود محصولات پنبه هند به کارخانه های تولیدی نساجی منچستر تحولی عظیم در صنعت نساجی انگلستان و بعد جهان به وجود آورد و انقلاب صنعتی را شکل داد. </a:t>
            </a:r>
            <a:endParaRPr lang="fa-IR">
              <a:cs typeface="B Zar" panose="00000400000000000000" pitchFamily="2" charset="-78"/>
            </a:endParaRPr>
          </a:p>
        </p:txBody>
      </p:sp>
      <p:sp>
        <p:nvSpPr>
          <p:cNvPr id="4" name="Flowchart: Process 3"/>
          <p:cNvSpPr/>
          <p:nvPr/>
        </p:nvSpPr>
        <p:spPr>
          <a:xfrm>
            <a:off x="838200" y="3756073"/>
            <a:ext cx="2264899" cy="10269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کارخانه های تولیدی نساجی منچستر</a:t>
            </a:r>
            <a:endParaRPr lang="fa-IR" sz="2000" b="1">
              <a:solidFill>
                <a:srgbClr val="FF0000"/>
              </a:solidFill>
            </a:endParaRPr>
          </a:p>
        </p:txBody>
      </p:sp>
    </p:spTree>
    <p:extLst>
      <p:ext uri="{BB962C8B-B14F-4D97-AF65-F5344CB8AC3E}">
        <p14:creationId xmlns:p14="http://schemas.microsoft.com/office/powerpoint/2010/main" val="3233782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دنبال این دگرگونی عظیم جهان  صنعتی به سوی تحولات علمی، تکنیکی  و صنعتی شگرفی رهنمون شد. اما </a:t>
            </a:r>
            <a:r>
              <a:rPr lang="fa-IR" b="1" smtClean="0">
                <a:solidFill>
                  <a:srgbClr val="FF0000"/>
                </a:solidFill>
                <a:cs typeface="B Zar" panose="00000400000000000000" pitchFamily="2" charset="-78"/>
              </a:rPr>
              <a:t>سرمایه زبائی، دلالی و واسطه گری </a:t>
            </a:r>
            <a:r>
              <a:rPr lang="fa-IR" smtClean="0">
                <a:cs typeface="B Zar" panose="00000400000000000000" pitchFamily="2" charset="-78"/>
              </a:rPr>
              <a:t>از میان نرفت و شکل نوینی در جامعه صنعتی به  خود گرفت. به تدریج کشورهای عقب مانده (جهان سوم) به مراکز این قبیل مناسبات دلالی و واسطه گری صنایع و مواد نیم قرن حدود 15 میلیون سرخپوست در مناطقی نظیر هائیتی، کوبا، نیکاراگوئه و ونزوئلا را نابود کرد. (مندل، 114) ساخته </a:t>
            </a:r>
            <a:r>
              <a:rPr lang="fa-IR" smtClean="0">
                <a:cs typeface="B Zar" panose="00000400000000000000" pitchFamily="2" charset="-78"/>
              </a:rPr>
              <a:t>شده </a:t>
            </a:r>
            <a:r>
              <a:rPr lang="fa-IR" smtClean="0">
                <a:cs typeface="B Zar" panose="00000400000000000000" pitchFamily="2" charset="-78"/>
              </a:rPr>
              <a:t>کشورهای صنعتی سوق داده شدند. </a:t>
            </a:r>
            <a:endParaRPr lang="fa-IR">
              <a:cs typeface="B Zar" panose="00000400000000000000" pitchFamily="2" charset="-78"/>
            </a:endParaRPr>
          </a:p>
        </p:txBody>
      </p:sp>
      <p:sp>
        <p:nvSpPr>
          <p:cNvPr id="4" name="Flowchart: Process 3"/>
          <p:cNvSpPr/>
          <p:nvPr/>
        </p:nvSpPr>
        <p:spPr>
          <a:xfrm>
            <a:off x="838200" y="4304714"/>
            <a:ext cx="2574388" cy="104101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تحولات علمی، تکنیکی  و صنعتی</a:t>
            </a:r>
            <a:endParaRPr lang="fa-IR" sz="2400" b="1">
              <a:solidFill>
                <a:srgbClr val="FF0000"/>
              </a:solidFill>
            </a:endParaRPr>
          </a:p>
        </p:txBody>
      </p:sp>
    </p:spTree>
    <p:extLst>
      <p:ext uri="{BB962C8B-B14F-4D97-AF65-F5344CB8AC3E}">
        <p14:creationId xmlns:p14="http://schemas.microsoft.com/office/powerpoint/2010/main" val="2436878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بررسی سیر سرمایه ربایی و انگلی در طول تاریخ ایران به علت کمبود کارهای تحقیقی کار ساده ای نیست و این مقاله نیز در نظر ندارد به آن بپردازد. اما آنچه مسلم است بازرگانی و </a:t>
            </a:r>
            <a:r>
              <a:rPr lang="fa-IR" smtClean="0">
                <a:cs typeface="B Zar" panose="00000400000000000000" pitchFamily="2" charset="-78"/>
              </a:rPr>
              <a:t>تجارت </a:t>
            </a:r>
            <a:r>
              <a:rPr lang="fa-IR" smtClean="0">
                <a:cs typeface="B Zar" panose="00000400000000000000" pitchFamily="2" charset="-78"/>
              </a:rPr>
              <a:t>در دوران باستان به وسیله فینیقی ها و بابلیها و سایرین در دریای جنوب رواج داشته و یادگارهای پس از آنها در دوران اسلامی بنا در سیراف، دیلم و هرمز است که به عنوان مراکز بازرگانی ایران با دنیای خارج نام برده شده است. از این بنادر فلزات معدنی: مس، سرب، آهن، فیروزه و کالاهایی نظر عاج ، </a:t>
            </a:r>
            <a:r>
              <a:rPr lang="fa-IR" smtClean="0">
                <a:cs typeface="B Zar" panose="00000400000000000000" pitchFamily="2" charset="-78"/>
              </a:rPr>
              <a:t>صندل، </a:t>
            </a:r>
            <a:r>
              <a:rPr lang="fa-IR" smtClean="0">
                <a:cs typeface="B Zar" panose="00000400000000000000" pitchFamily="2" charset="-78"/>
              </a:rPr>
              <a:t>آبنوس (کیهان 2/23  و 63/4/2 </a:t>
            </a:r>
            <a:r>
              <a:rPr lang="fa-IR" smtClean="0">
                <a:cs typeface="B Zar" panose="00000400000000000000" pitchFamily="2" charset="-78"/>
              </a:rPr>
              <a:t>) و </a:t>
            </a:r>
            <a:r>
              <a:rPr lang="fa-IR" smtClean="0">
                <a:cs typeface="B Zar" panose="00000400000000000000" pitchFamily="2" charset="-78"/>
              </a:rPr>
              <a:t>آبگینه و گلاب صادر می شده است. </a:t>
            </a:r>
            <a:endParaRPr lang="fa-IR">
              <a:cs typeface="B Zar" panose="00000400000000000000" pitchFamily="2" charset="-78"/>
            </a:endParaRPr>
          </a:p>
        </p:txBody>
      </p:sp>
      <p:sp>
        <p:nvSpPr>
          <p:cNvPr id="4" name="Flowchart: Process 3"/>
          <p:cNvSpPr/>
          <p:nvPr/>
        </p:nvSpPr>
        <p:spPr>
          <a:xfrm>
            <a:off x="838200" y="4487594"/>
            <a:ext cx="2039816" cy="129422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کمبود کارهای تحقیقی</a:t>
            </a:r>
            <a:endParaRPr lang="fa-IR" sz="2000" b="1">
              <a:solidFill>
                <a:srgbClr val="FF0000"/>
              </a:solidFill>
            </a:endParaRPr>
          </a:p>
        </p:txBody>
      </p:sp>
    </p:spTree>
    <p:extLst>
      <p:ext uri="{BB962C8B-B14F-4D97-AF65-F5344CB8AC3E}">
        <p14:creationId xmlns:p14="http://schemas.microsoft.com/office/powerpoint/2010/main" val="1718178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با ورود پرتغالی ها در قرن 16 میلادی به هرمز و پس از آن انگلیسی به بندر جاسک در قرن 18 (به  عنوان نظارت بر کمپانی هند شرقی)، ثبات بازرگانی در دریای جنوب به هم می خورد. </a:t>
            </a:r>
            <a:r>
              <a:rPr lang="fa-IR" smtClean="0">
                <a:cs typeface="B Zar" panose="00000400000000000000" pitchFamily="2" charset="-78"/>
              </a:rPr>
              <a:t>بازرگانی </a:t>
            </a:r>
            <a:r>
              <a:rPr lang="fa-IR" smtClean="0">
                <a:cs typeface="B Zar" panose="00000400000000000000" pitchFamily="2" charset="-78"/>
              </a:rPr>
              <a:t>تولیدات  داخلی که امکان داشت روزی به بازرگانی تولیدات صنعتی تبدیل شود و با استفاده از منابع غنی زیرزمینی و تبدیل دگرگونی آنها تحولی عظیم در ساخت اقتصاد کشور به وجود آورد. با نفوذ کشورهای بیگانه به تدریج جایش را به دلالی و واسطه گری کالاهای ساخت بیگانه می دهد و دوران انحطاط آغاز می شود. </a:t>
            </a:r>
          </a:p>
        </p:txBody>
      </p:sp>
      <p:sp>
        <p:nvSpPr>
          <p:cNvPr id="4" name="Flowchart: Process 3"/>
          <p:cNvSpPr/>
          <p:nvPr/>
        </p:nvSpPr>
        <p:spPr>
          <a:xfrm>
            <a:off x="1631852" y="4192172"/>
            <a:ext cx="2363373"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تحولی عظیم در ساخت اقتصاد کشو</a:t>
            </a:r>
            <a:r>
              <a:rPr lang="fa-IR" b="1">
                <a:solidFill>
                  <a:srgbClr val="FF0000"/>
                </a:solidFill>
                <a:cs typeface="B Zar" panose="00000400000000000000" pitchFamily="2" charset="-78"/>
              </a:rPr>
              <a:t>ر</a:t>
            </a:r>
            <a:endParaRPr lang="fa-IR" b="1">
              <a:solidFill>
                <a:srgbClr val="FF0000"/>
              </a:solidFill>
            </a:endParaRPr>
          </a:p>
        </p:txBody>
      </p:sp>
    </p:spTree>
    <p:extLst>
      <p:ext uri="{BB962C8B-B14F-4D97-AF65-F5344CB8AC3E}">
        <p14:creationId xmlns:p14="http://schemas.microsoft.com/office/powerpoint/2010/main" val="3909635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چنان دوران پرتحولی کشور ما به وسیله حکام و سلاطینی عقب </a:t>
            </a:r>
            <a:r>
              <a:rPr lang="fa-IR">
                <a:cs typeface="B Zar" panose="00000400000000000000" pitchFamily="2" charset="-78"/>
              </a:rPr>
              <a:t>مانده </a:t>
            </a:r>
            <a:r>
              <a:rPr lang="fa-IR" smtClean="0">
                <a:cs typeface="B Zar" panose="00000400000000000000" pitchFamily="2" charset="-78"/>
              </a:rPr>
              <a:t>اداره </a:t>
            </a:r>
            <a:r>
              <a:rPr lang="fa-IR">
                <a:cs typeface="B Zar" panose="00000400000000000000" pitchFamily="2" charset="-78"/>
              </a:rPr>
              <a:t>می شود که معنا و مفهوم علوم اکتشافات و تحولات صنعتی را درک نمی کنند. علوم زیستی و آزمایشگاهی که از عناصر مهم تحولند، نادیده انگاشته می شوند. بدین ترتیب روند علم و صنعت در ایران سیر نزولی طی می کند و صنایع پیشرفته نساجی و البسه ما دچار بحران و رکود می شوند. </a:t>
            </a:r>
            <a:endParaRPr lang="fa-IR">
              <a:cs typeface="B Zar" panose="00000400000000000000" pitchFamily="2" charset="-78"/>
            </a:endParaRPr>
          </a:p>
        </p:txBody>
      </p:sp>
      <p:sp>
        <p:nvSpPr>
          <p:cNvPr id="4" name="Flowchart: Decision 3"/>
          <p:cNvSpPr/>
          <p:nvPr/>
        </p:nvSpPr>
        <p:spPr>
          <a:xfrm>
            <a:off x="1237957" y="3840480"/>
            <a:ext cx="2968283" cy="1336431"/>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معنا و مفهوم علوم</a:t>
            </a:r>
            <a:endParaRPr lang="fa-IR" sz="2400" b="1">
              <a:solidFill>
                <a:srgbClr val="FF0000"/>
              </a:solidFill>
            </a:endParaRPr>
          </a:p>
        </p:txBody>
      </p:sp>
    </p:spTree>
    <p:extLst>
      <p:ext uri="{BB962C8B-B14F-4D97-AF65-F5344CB8AC3E}">
        <p14:creationId xmlns:p14="http://schemas.microsoft.com/office/powerpoint/2010/main" val="1599171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2771</Words>
  <Application>Microsoft Office PowerPoint</Application>
  <PresentationFormat>Widescreen</PresentationFormat>
  <Paragraphs>56</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B Zar</vt:lpstr>
      <vt:lpstr>Calibri</vt:lpstr>
      <vt:lpstr>Calibri Light</vt:lpstr>
      <vt:lpstr>Times New Roman</vt:lpstr>
      <vt:lpstr>Office Theme</vt:lpstr>
      <vt:lpstr>عنوان مقاله: تداوم مشاغل غیر مولد در ایران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تداوم مشاغل غیر مولد در ایران</dc:title>
  <dc:creator>MaZz!i</dc:creator>
  <cp:lastModifiedBy>MaZz!i</cp:lastModifiedBy>
  <cp:revision>23</cp:revision>
  <cp:lastPrinted>2024-02-09T15:29:07Z</cp:lastPrinted>
  <dcterms:created xsi:type="dcterms:W3CDTF">2024-02-07T18:03:16Z</dcterms:created>
  <dcterms:modified xsi:type="dcterms:W3CDTF">2024-02-09T15:29:24Z</dcterms:modified>
</cp:coreProperties>
</file>