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84" r:id="rId10"/>
    <p:sldId id="264" r:id="rId11"/>
    <p:sldId id="265" r:id="rId12"/>
    <p:sldId id="266" r:id="rId13"/>
    <p:sldId id="267" r:id="rId14"/>
    <p:sldId id="285" r:id="rId15"/>
    <p:sldId id="268" r:id="rId16"/>
    <p:sldId id="269" r:id="rId17"/>
    <p:sldId id="270" r:id="rId18"/>
    <p:sldId id="271" r:id="rId19"/>
    <p:sldId id="286" r:id="rId20"/>
    <p:sldId id="272" r:id="rId21"/>
    <p:sldId id="287" r:id="rId22"/>
    <p:sldId id="273" r:id="rId23"/>
    <p:sldId id="288" r:id="rId24"/>
    <p:sldId id="274" r:id="rId25"/>
    <p:sldId id="289" r:id="rId26"/>
    <p:sldId id="290" r:id="rId27"/>
    <p:sldId id="291" r:id="rId28"/>
    <p:sldId id="275" r:id="rId29"/>
    <p:sldId id="276" r:id="rId30"/>
    <p:sldId id="277" r:id="rId31"/>
    <p:sldId id="292" r:id="rId32"/>
    <p:sldId id="278" r:id="rId33"/>
    <p:sldId id="279" r:id="rId34"/>
    <p:sldId id="280" r:id="rId35"/>
    <p:sldId id="283" r:id="rId36"/>
    <p:sldId id="281" r:id="rId37"/>
    <p:sldId id="282" r:id="rId3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254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33B4287-2360-4D7C-9031-ACA8BC21E9D1}" type="datetimeFigureOut">
              <a:rPr lang="fa-IR" smtClean="0"/>
              <a:t>24/07/1445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370138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3B4287-2360-4D7C-9031-ACA8BC21E9D1}" type="datetimeFigureOut">
              <a:rPr lang="fa-IR" smtClean="0"/>
              <a:t>24/07/1445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24111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3B4287-2360-4D7C-9031-ACA8BC21E9D1}" type="datetimeFigureOut">
              <a:rPr lang="fa-IR" smtClean="0"/>
              <a:t>24/07/1445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354594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3B4287-2360-4D7C-9031-ACA8BC21E9D1}" type="datetimeFigureOut">
              <a:rPr lang="fa-IR" smtClean="0"/>
              <a:t>24/07/1445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115862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B4287-2360-4D7C-9031-ACA8BC21E9D1}" type="datetimeFigureOut">
              <a:rPr lang="fa-IR" smtClean="0"/>
              <a:t>24/07/1445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325163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33B4287-2360-4D7C-9031-ACA8BC21E9D1}" type="datetimeFigureOut">
              <a:rPr lang="fa-IR" smtClean="0"/>
              <a:t>24/07/1445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334439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33B4287-2360-4D7C-9031-ACA8BC21E9D1}" type="datetimeFigureOut">
              <a:rPr lang="fa-IR" smtClean="0"/>
              <a:t>24/07/1445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425403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33B4287-2360-4D7C-9031-ACA8BC21E9D1}" type="datetimeFigureOut">
              <a:rPr lang="fa-IR" smtClean="0"/>
              <a:t>24/07/1445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9993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B4287-2360-4D7C-9031-ACA8BC21E9D1}" type="datetimeFigureOut">
              <a:rPr lang="fa-IR" smtClean="0"/>
              <a:t>24/07/1445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349678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B4287-2360-4D7C-9031-ACA8BC21E9D1}" type="datetimeFigureOut">
              <a:rPr lang="fa-IR" smtClean="0"/>
              <a:t>24/07/1445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389243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B4287-2360-4D7C-9031-ACA8BC21E9D1}" type="datetimeFigureOut">
              <a:rPr lang="fa-IR" smtClean="0"/>
              <a:t>24/07/1445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57FAEC8-BFCC-4434-AEE2-324680D048B4}" type="slidenum">
              <a:rPr lang="fa-IR" smtClean="0"/>
              <a:t>‹#›</a:t>
            </a:fld>
            <a:endParaRPr lang="fa-IR"/>
          </a:p>
        </p:txBody>
      </p:sp>
    </p:spTree>
    <p:extLst>
      <p:ext uri="{BB962C8B-B14F-4D97-AF65-F5344CB8AC3E}">
        <p14:creationId xmlns:p14="http://schemas.microsoft.com/office/powerpoint/2010/main" val="417255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33B4287-2360-4D7C-9031-ACA8BC21E9D1}" type="datetimeFigureOut">
              <a:rPr lang="fa-IR" smtClean="0"/>
              <a:t>24/07/1445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7FAEC8-BFCC-4434-AEE2-324680D048B4}" type="slidenum">
              <a:rPr lang="fa-IR" smtClean="0"/>
              <a:t>‹#›</a:t>
            </a:fld>
            <a:endParaRPr lang="fa-IR"/>
          </a:p>
        </p:txBody>
      </p:sp>
    </p:spTree>
    <p:extLst>
      <p:ext uri="{BB962C8B-B14F-4D97-AF65-F5344CB8AC3E}">
        <p14:creationId xmlns:p14="http://schemas.microsoft.com/office/powerpoint/2010/main" val="366132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Zar" panose="00000400000000000000" pitchFamily="2" charset="-78"/>
              </a:rPr>
              <a:t>عنوان مقاله: </a:t>
            </a:r>
            <a:r>
              <a:rPr lang="fa-IR" sz="3600" smtClean="0">
                <a:cs typeface="B Zar" panose="00000400000000000000" pitchFamily="2" charset="-78"/>
              </a:rPr>
              <a:t>تشکل های صنعتی و اخلاق کاری در ایران</a:t>
            </a:r>
            <a:endParaRPr lang="fa-IR" sz="36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ابراهیم فیوضات</a:t>
            </a:r>
          </a:p>
          <a:p>
            <a:r>
              <a:rPr lang="fa-IR" smtClean="0">
                <a:solidFill>
                  <a:srgbClr val="FF0000"/>
                </a:solidFill>
                <a:cs typeface="B Zar" panose="00000400000000000000" pitchFamily="2" charset="-78"/>
              </a:rPr>
              <a:t>منبع:</a:t>
            </a:r>
            <a:r>
              <a:rPr lang="fa-IR" smtClean="0">
                <a:cs typeface="B Zar" panose="00000400000000000000" pitchFamily="2" charset="-78"/>
              </a:rPr>
              <a:t>پژوهشنامه علوم انسانی دانشگاه شهید بهشتی 1381 </a:t>
            </a:r>
          </a:p>
          <a:p>
            <a:r>
              <a:rPr lang="fa-IR" smtClean="0">
                <a:cs typeface="B Zar" panose="00000400000000000000" pitchFamily="2" charset="-78"/>
              </a:rPr>
              <a:t>شماره 35 صص 31-21</a:t>
            </a:r>
            <a:endParaRPr lang="fa-IR">
              <a:cs typeface="B Zar" panose="00000400000000000000" pitchFamily="2" charset="-78"/>
            </a:endParaRPr>
          </a:p>
        </p:txBody>
      </p:sp>
    </p:spTree>
    <p:extLst>
      <p:ext uri="{BB962C8B-B14F-4D97-AF65-F5344CB8AC3E}">
        <p14:creationId xmlns:p14="http://schemas.microsoft.com/office/powerpoint/2010/main" val="197291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نیمه سده هفتم هجری به بعد، تشکیلات رسمی عیاران و جوانمردان، به جای بعد سیاسی بع بعد اخلاقی اجتماعی فتوت توجه کرد و اکثریت جوانمردان، عیاران و جنگ اوران را </a:t>
            </a:r>
            <a:r>
              <a:rPr lang="fa-IR" smtClean="0">
                <a:cs typeface="B Zar" panose="00000400000000000000" pitchFamily="2" charset="-78"/>
              </a:rPr>
              <a:t>هنرمندان، </a:t>
            </a:r>
            <a:r>
              <a:rPr lang="fa-IR" smtClean="0">
                <a:cs typeface="B Zar" panose="00000400000000000000" pitchFamily="2" charset="-78"/>
              </a:rPr>
              <a:t>صنعتگران و پیشه وران بخش صنعت تشکیل می دادند (کربن، ص 184)</a:t>
            </a:r>
          </a:p>
          <a:p>
            <a:pPr algn="just"/>
            <a:r>
              <a:rPr lang="fa-IR" smtClean="0">
                <a:cs typeface="B Zar" panose="00000400000000000000" pitchFamily="2" charset="-78"/>
              </a:rPr>
              <a:t>در عصر صفوی روابط ایران و اروپا رو به توسعه گذارد و صنایع پیشه وری از رونق زیادی برخوردار شد. </a:t>
            </a:r>
            <a:r>
              <a:rPr lang="fa-IR" b="1" smtClean="0">
                <a:solidFill>
                  <a:srgbClr val="FF0000"/>
                </a:solidFill>
                <a:cs typeface="B Zar" panose="00000400000000000000" pitchFamily="2" charset="-78"/>
              </a:rPr>
              <a:t>قالیبافی نقطه اوج صنعت نساجی به شمار آمد </a:t>
            </a:r>
            <a:r>
              <a:rPr lang="fa-IR" smtClean="0">
                <a:cs typeface="B Zar" panose="00000400000000000000" pitchFamily="2" charset="-78"/>
              </a:rPr>
              <a:t>گفته می شود که بازار اصفهان حدود 25 هزار </a:t>
            </a:r>
            <a:r>
              <a:rPr lang="fa-IR" smtClean="0">
                <a:cs typeface="B Zar" panose="00000400000000000000" pitchFamily="2" charset="-78"/>
              </a:rPr>
              <a:t> </a:t>
            </a:r>
            <a:r>
              <a:rPr lang="fa-IR" smtClean="0">
                <a:cs typeface="B Zar" panose="00000400000000000000" pitchFamily="2" charset="-78"/>
              </a:rPr>
              <a:t>کارگر بافنده داشت و رییس صنف نساجان یکی از قدرتمندان افراد جامعه محسوب می شد و حتی حاکم شهر از وی حساب می برد(سیبوری، ص 142)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21250513">
            <a:off x="9700846" y="1109272"/>
            <a:ext cx="716353" cy="716353"/>
          </a:xfrm>
          <a:prstGeom prst="rect">
            <a:avLst/>
          </a:prstGeom>
        </p:spPr>
      </p:pic>
    </p:spTree>
    <p:extLst>
      <p:ext uri="{BB962C8B-B14F-4D97-AF65-F5344CB8AC3E}">
        <p14:creationId xmlns:p14="http://schemas.microsoft.com/office/powerpoint/2010/main" val="384719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دوران سرنوشت ساز قاجار، صنایع پیشه وری در شرایط دشواری به سر یم بردند و تشکل ه به علت خودکامگی های ایلی  و بیکاگری سخت در فشار بودند. ساختار قبیله ای ایل، جهالت و نادانی سران رژیم، ضعف سواد و  فرهنگ عمومی و اعمال فشار بر صاحبان حرف شرایطی نبود که باعث تغییرات صنعتی شود و یا به تجمع سرمایه از انباشت آن منجر شود و نظام ایلی را به صنعت ماشینی برساند. </a:t>
            </a:r>
            <a:endParaRPr lang="fa-IR">
              <a:cs typeface="B Zar" panose="00000400000000000000" pitchFamily="2" charset="-78"/>
            </a:endParaRPr>
          </a:p>
        </p:txBody>
      </p:sp>
      <p:sp>
        <p:nvSpPr>
          <p:cNvPr id="4" name="Flowchart: Process 3"/>
          <p:cNvSpPr/>
          <p:nvPr/>
        </p:nvSpPr>
        <p:spPr>
          <a:xfrm>
            <a:off x="1659987" y="3910817"/>
            <a:ext cx="3587261" cy="163185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ساختار قبیه </a:t>
            </a:r>
            <a:r>
              <a:rPr lang="fa-IR" sz="2000" b="1">
                <a:solidFill>
                  <a:srgbClr val="FF0000"/>
                </a:solidFill>
                <a:cs typeface="B Zar" panose="00000400000000000000" pitchFamily="2" charset="-78"/>
              </a:rPr>
              <a:t>ای ایل</a:t>
            </a:r>
            <a:r>
              <a:rPr lang="fa-IR" sz="2000" b="1">
                <a:solidFill>
                  <a:srgbClr val="FF0000"/>
                </a:solidFill>
                <a:cs typeface="B Zar" panose="00000400000000000000" pitchFamily="2" charset="-78"/>
              </a:rPr>
              <a:t>،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جهالت </a:t>
            </a:r>
            <a:r>
              <a:rPr lang="fa-IR" sz="2000" b="1">
                <a:solidFill>
                  <a:srgbClr val="FF0000"/>
                </a:solidFill>
                <a:cs typeface="B Zar" panose="00000400000000000000" pitchFamily="2" charset="-78"/>
              </a:rPr>
              <a:t>و نادانی سران رژیم</a:t>
            </a:r>
            <a:r>
              <a:rPr lang="fa-IR" sz="2000" b="1">
                <a:solidFill>
                  <a:srgbClr val="FF0000"/>
                </a:solidFill>
                <a:cs typeface="B Zar" panose="00000400000000000000" pitchFamily="2" charset="-78"/>
              </a:rPr>
              <a:t>،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3- ضعف </a:t>
            </a:r>
            <a:r>
              <a:rPr lang="fa-IR" sz="2000" b="1">
                <a:solidFill>
                  <a:srgbClr val="FF0000"/>
                </a:solidFill>
                <a:cs typeface="B Zar" panose="00000400000000000000" pitchFamily="2" charset="-78"/>
              </a:rPr>
              <a:t>سواد و  فرهنگ </a:t>
            </a:r>
            <a:r>
              <a:rPr lang="fa-IR" sz="2000" b="1">
                <a:solidFill>
                  <a:srgbClr val="FF0000"/>
                </a:solidFill>
                <a:cs typeface="B Zar" panose="00000400000000000000" pitchFamily="2" charset="-78"/>
              </a:rPr>
              <a:t>عمومی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4-  </a:t>
            </a:r>
            <a:r>
              <a:rPr lang="fa-IR" sz="2000" b="1">
                <a:solidFill>
                  <a:srgbClr val="FF0000"/>
                </a:solidFill>
                <a:cs typeface="B Zar" panose="00000400000000000000" pitchFamily="2" charset="-78"/>
              </a:rPr>
              <a:t>اعمال فشار بر صاحبان</a:t>
            </a:r>
            <a:endParaRPr lang="fa-IR" sz="2000" b="1">
              <a:solidFill>
                <a:srgbClr val="FF0000"/>
              </a:solidFill>
            </a:endParaRPr>
          </a:p>
        </p:txBody>
      </p:sp>
    </p:spTree>
    <p:extLst>
      <p:ext uri="{BB962C8B-B14F-4D97-AF65-F5344CB8AC3E}">
        <p14:creationId xmlns:p14="http://schemas.microsoft.com/office/powerpoint/2010/main" val="187938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48110" y="1825625"/>
            <a:ext cx="8005689" cy="4351338"/>
          </a:xfrm>
        </p:spPr>
        <p:txBody>
          <a:bodyPr/>
          <a:lstStyle/>
          <a:p>
            <a:pPr algn="just"/>
            <a:r>
              <a:rPr lang="fa-IR" smtClean="0">
                <a:cs typeface="B Zar" panose="00000400000000000000" pitchFamily="2" charset="-78"/>
              </a:rPr>
              <a:t>د راین دوره با ظهور صنعت ماشینی انتظار می رفت که تشل های صنعتی گذشته ایران با آرایشی نوین برپا شوند. نظم خاص خود را کسب کنند، و راه انتقال تجربه و میراث فرهنگی گذشته به آینده را هموار سازند. اما این انتظار به واقعیت نپیوست. صنعت ابریشم آن روز، به علت بیماری کرم ابریشم افول کرد و تجربه ملی ما در شهرها به کلی صدمه دید. </a:t>
            </a:r>
            <a:r>
              <a:rPr lang="fa-IR" b="1" smtClean="0">
                <a:solidFill>
                  <a:srgbClr val="FF0000"/>
                </a:solidFill>
                <a:cs typeface="B Zar" panose="00000400000000000000" pitchFamily="2" charset="-78"/>
              </a:rPr>
              <a:t>در اوایل سده بیستم، نفت جای ابریشم را گرفت</a:t>
            </a:r>
            <a:r>
              <a:rPr lang="fa-IR" smtClean="0">
                <a:cs typeface="B Zar" panose="00000400000000000000" pitchFamily="2" charset="-78"/>
              </a:rPr>
              <a:t>. این صنعت تجربه جهانی را با خود داشت و از صنعتگر و تجربه بومی بی بهره بود. صنایع جدید ماشینی درونزا نبودند و بیشتر با صنایع و منافع صاحبان صنایع بزرگ پیوند داشتند. در نتیجه به مثابه </a:t>
            </a:r>
            <a:r>
              <a:rPr lang="fa-IR" b="1" smtClean="0">
                <a:solidFill>
                  <a:srgbClr val="FF0000"/>
                </a:solidFill>
                <a:cs typeface="B Zar" panose="00000400000000000000" pitchFamily="2" charset="-78"/>
              </a:rPr>
              <a:t>رقیب و تکنولوژی نو و برتر </a:t>
            </a:r>
            <a:r>
              <a:rPr lang="fa-IR" smtClean="0">
                <a:cs typeface="B Zar" panose="00000400000000000000" pitchFamily="2" charset="-78"/>
              </a:rPr>
              <a:t>در مقابل صنایع پیشروی و صاحبان آنها (استادکاران) ظاهر شد و به زور آزمایی و رقابت برخاست.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461847"/>
            <a:ext cx="2312963" cy="2611010"/>
          </a:xfrm>
          <a:prstGeom prst="rect">
            <a:avLst/>
          </a:prstGeom>
        </p:spPr>
      </p:pic>
    </p:spTree>
    <p:extLst>
      <p:ext uri="{BB962C8B-B14F-4D97-AF65-F5344CB8AC3E}">
        <p14:creationId xmlns:p14="http://schemas.microsoft.com/office/powerpoint/2010/main" val="382644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48442" y="1825625"/>
            <a:ext cx="7105357" cy="4351338"/>
          </a:xfrm>
        </p:spPr>
        <p:txBody>
          <a:bodyPr/>
          <a:lstStyle/>
          <a:p>
            <a:pPr algn="just"/>
            <a:r>
              <a:rPr lang="fa-IR" smtClean="0">
                <a:cs typeface="B Zar" panose="00000400000000000000" pitchFamily="2" charset="-78"/>
              </a:rPr>
              <a:t>یادآوری این نکته ضروری است که سرمایه تجاری و ربایی در ایران نیز فعال بود و به سرمایه صنعتی- که به ثبات و خلاقیت ابتکار نیاز داشت0 امکان توسعه و رشد نداد (فیوضات، توسعه صنعتی و موانع آن در ایران، فصل ششم) این وضع در اروپا متفاوت بود آن جا با وقوع انقلاب صنعتی در انگلستان، دولت های اروپایی در صدد دفاع از منافع ملی خود برآمدند و مرزها را بر روی کالاهی ساخت آن کشور بستند و تفرقه گمرکی را جدی گرفتند. </a:t>
            </a:r>
            <a:endParaRPr lang="fa-IR">
              <a:cs typeface="B Zar" panose="00000400000000000000" pitchFamily="2" charset="-78"/>
            </a:endParaRPr>
          </a:p>
        </p:txBody>
      </p:sp>
      <p:sp>
        <p:nvSpPr>
          <p:cNvPr id="4" name="Flowchart: Process 3"/>
          <p:cNvSpPr/>
          <p:nvPr/>
        </p:nvSpPr>
        <p:spPr>
          <a:xfrm>
            <a:off x="5838093" y="4979962"/>
            <a:ext cx="2405575" cy="91440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ثبات </a:t>
            </a:r>
          </a:p>
          <a:p>
            <a:pPr algn="ctr"/>
            <a:r>
              <a:rPr lang="fa-IR" sz="2000" b="1" smtClean="0">
                <a:solidFill>
                  <a:srgbClr val="FF0000"/>
                </a:solidFill>
                <a:cs typeface="B Zar" panose="00000400000000000000" pitchFamily="2" charset="-78"/>
              </a:rPr>
              <a:t>2- خلاقیت</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838200" y="1924099"/>
            <a:ext cx="3072618" cy="4139076"/>
          </a:xfrm>
          <a:prstGeom prst="rect">
            <a:avLst/>
          </a:prstGeom>
        </p:spPr>
      </p:pic>
    </p:spTree>
    <p:extLst>
      <p:ext uri="{BB962C8B-B14F-4D97-AF65-F5344CB8AC3E}">
        <p14:creationId xmlns:p14="http://schemas.microsoft.com/office/powerpoint/2010/main" val="249972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حمایت از تولیدات و صنایع بومی  با بستن مالیات بر کالاهای انگلیسی به راهبردی صنعتی بدل شود. رقابت ملی برای صنعتی شدن، توان صنایع بومی را افزایش داد. در نتیجه کشورهای اروپایی، حداکثر پنج دههه پس از انگلستان، به تحولی اساسی در صنعت دست یافتند (</a:t>
            </a:r>
            <a:r>
              <a:rPr lang="en-US">
                <a:cs typeface="B Zar" panose="00000400000000000000" pitchFamily="2" charset="-78"/>
              </a:rPr>
              <a:t>Pada, 1979</a:t>
            </a:r>
            <a:r>
              <a:rPr lang="fa-IR">
                <a:cs typeface="B Zar" panose="00000400000000000000" pitchFamily="2" charset="-78"/>
              </a:rPr>
              <a:t> ) و نیروی کار صنعتی آن ها به وسیله صنایع کارگاهی و کشاورزی تامین شد. این فرایند احساس مسئولیت کاری را به شدت بالا برد. </a:t>
            </a:r>
          </a:p>
          <a:p>
            <a:endParaRPr lang="fa-IR"/>
          </a:p>
        </p:txBody>
      </p:sp>
      <p:sp>
        <p:nvSpPr>
          <p:cNvPr id="4" name="Flowchart: Card 3"/>
          <p:cNvSpPr/>
          <p:nvPr/>
        </p:nvSpPr>
        <p:spPr>
          <a:xfrm>
            <a:off x="1069145" y="4318782"/>
            <a:ext cx="2335237" cy="1181686"/>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صنایع </a:t>
            </a:r>
            <a:r>
              <a:rPr lang="fa-IR" sz="2000" b="1">
                <a:solidFill>
                  <a:srgbClr val="FF0000"/>
                </a:solidFill>
                <a:cs typeface="B Zar" panose="00000400000000000000" pitchFamily="2" charset="-78"/>
              </a:rPr>
              <a:t>کارگاهی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کشاورزی</a:t>
            </a:r>
            <a:endParaRPr lang="fa-IR" sz="2000" b="1">
              <a:solidFill>
                <a:srgbClr val="FF0000"/>
              </a:solidFill>
            </a:endParaRPr>
          </a:p>
        </p:txBody>
      </p:sp>
    </p:spTree>
    <p:extLst>
      <p:ext uri="{BB962C8B-B14F-4D97-AF65-F5344CB8AC3E}">
        <p14:creationId xmlns:p14="http://schemas.microsoft.com/office/powerpoint/2010/main" val="196757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34042" y="1825625"/>
            <a:ext cx="8019757" cy="4351338"/>
          </a:xfrm>
        </p:spPr>
        <p:txBody>
          <a:bodyPr/>
          <a:lstStyle/>
          <a:p>
            <a:pPr algn="just"/>
            <a:r>
              <a:rPr lang="fa-IR" smtClean="0">
                <a:cs typeface="B Zar" panose="00000400000000000000" pitchFamily="2" charset="-78"/>
              </a:rPr>
              <a:t>در ایران حاکمیت ایلی با انقلاب مشروطه از هم پاشید. این انقلاب، فریاد گذر از نظامی آسیایی به نظامی پارلمانی بود- که یکی از </a:t>
            </a:r>
            <a:r>
              <a:rPr lang="fa-IR" smtClean="0">
                <a:cs typeface="B Zar" panose="00000400000000000000" pitchFamily="2" charset="-78"/>
              </a:rPr>
              <a:t>رهاوردهای آن، </a:t>
            </a:r>
            <a:r>
              <a:rPr lang="fa-IR" smtClean="0">
                <a:cs typeface="B Zar" panose="00000400000000000000" pitchFamily="2" charset="-78"/>
              </a:rPr>
              <a:t>تکیه بر حقوق فردی به شمار می آمد (خلیلی خوف ص 88) با این که از عصر عیاری سده ها گذشته </a:t>
            </a:r>
            <a:r>
              <a:rPr lang="fa-IR" smtClean="0">
                <a:cs typeface="B Zar" panose="00000400000000000000" pitchFamily="2" charset="-78"/>
              </a:rPr>
              <a:t>بود، </a:t>
            </a:r>
            <a:r>
              <a:rPr lang="fa-IR" smtClean="0">
                <a:cs typeface="B Zar" panose="00000400000000000000" pitchFamily="2" charset="-78"/>
              </a:rPr>
              <a:t>کسانی نظیر ستارخان و باقرخان پیدا شدند که – هر چند کوتاه مدت- به رسم عیاران گذشته از مستمندان جامعه </a:t>
            </a:r>
            <a:r>
              <a:rPr lang="fa-IR" smtClean="0">
                <a:cs typeface="B Zar" panose="00000400000000000000" pitchFamily="2" charset="-78"/>
              </a:rPr>
              <a:t>حمایت </a:t>
            </a:r>
            <a:r>
              <a:rPr lang="fa-IR" smtClean="0">
                <a:cs typeface="B Zar" panose="00000400000000000000" pitchFamily="2" charset="-78"/>
              </a:rPr>
              <a:t>کردند و راهگشای کار مردم شدند.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383302" cy="2390775"/>
          </a:xfrm>
          <a:prstGeom prst="rect">
            <a:avLst/>
          </a:prstGeom>
        </p:spPr>
      </p:pic>
      <p:sp>
        <p:nvSpPr>
          <p:cNvPr id="5" name="TextBox 4"/>
          <p:cNvSpPr txBox="1"/>
          <p:nvPr/>
        </p:nvSpPr>
        <p:spPr>
          <a:xfrm>
            <a:off x="1446042" y="4351337"/>
            <a:ext cx="1167618" cy="523220"/>
          </a:xfrm>
          <a:prstGeom prst="rect">
            <a:avLst/>
          </a:prstGeom>
          <a:noFill/>
        </p:spPr>
        <p:txBody>
          <a:bodyPr wrap="square" rtlCol="1">
            <a:spAutoFit/>
          </a:bodyPr>
          <a:lstStyle/>
          <a:p>
            <a:r>
              <a:rPr lang="fa-IR" sz="2800">
                <a:solidFill>
                  <a:srgbClr val="FF0000"/>
                </a:solidFill>
                <a:cs typeface="B Zar" panose="00000400000000000000" pitchFamily="2" charset="-78"/>
              </a:rPr>
              <a:t>ستارخان</a:t>
            </a:r>
            <a:endParaRPr lang="fa-IR">
              <a:solidFill>
                <a:srgbClr val="FF0000"/>
              </a:solidFill>
            </a:endParaRPr>
          </a:p>
        </p:txBody>
      </p:sp>
    </p:spTree>
    <p:extLst>
      <p:ext uri="{BB962C8B-B14F-4D97-AF65-F5344CB8AC3E}">
        <p14:creationId xmlns:p14="http://schemas.microsoft.com/office/powerpoint/2010/main" val="168202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افول قاجار و ظهور پهلوی، با نوعی صنعتی شدن دولتی (حدود 295 واحد در 22 رشته صنعتی) همراه بود. واحد های صنعتی (مصرفی) در زمینه نساجی، قند، کبریت سیمان و ... با اتکا به نفت و الهام از مدرنیزاسیونی که زمینه  آن در </a:t>
            </a:r>
            <a:r>
              <a:rPr lang="fa-IR" b="1" smtClean="0">
                <a:solidFill>
                  <a:srgbClr val="FF0000"/>
                </a:solidFill>
                <a:cs typeface="B Zar" panose="00000400000000000000" pitchFamily="2" charset="-78"/>
              </a:rPr>
              <a:t>عصر مشروطیت </a:t>
            </a:r>
            <a:r>
              <a:rPr lang="fa-IR" smtClean="0">
                <a:cs typeface="B Zar" panose="00000400000000000000" pitchFamily="2" charset="-78"/>
              </a:rPr>
              <a:t>فراگیر بود و با جذر و </a:t>
            </a:r>
            <a:r>
              <a:rPr lang="fa-IR" smtClean="0">
                <a:cs typeface="B Zar" panose="00000400000000000000" pitchFamily="2" charset="-78"/>
              </a:rPr>
              <a:t>مدهای </a:t>
            </a:r>
            <a:r>
              <a:rPr lang="fa-IR" smtClean="0">
                <a:cs typeface="B Zar" panose="00000400000000000000" pitchFamily="2" charset="-78"/>
              </a:rPr>
              <a:t>صنعت جدید به تدریج شکل گرفت. اعتراض ها و اعتصاب های کارگری، چه با انگیزه درونی و چه متاثر از جنبش های </a:t>
            </a:r>
            <a:r>
              <a:rPr lang="fa-IR" smtClean="0">
                <a:cs typeface="B Zar" panose="00000400000000000000" pitchFamily="2" charset="-78"/>
              </a:rPr>
              <a:t>بیرونی(به </a:t>
            </a:r>
            <a:r>
              <a:rPr lang="fa-IR" smtClean="0">
                <a:cs typeface="B Zar" panose="00000400000000000000" pitchFamily="2" charset="-78"/>
              </a:rPr>
              <a:t>ویژه تحولات اجتماعی شوروی) از کنش و واکنش عصر جدید خبر می داد. </a:t>
            </a:r>
          </a:p>
          <a:p>
            <a:pPr algn="just"/>
            <a:endParaRPr lang="fa-IR">
              <a:cs typeface="B Zar" panose="00000400000000000000" pitchFamily="2" charset="-78"/>
            </a:endParaRPr>
          </a:p>
        </p:txBody>
      </p:sp>
      <p:sp>
        <p:nvSpPr>
          <p:cNvPr id="4" name="Flowchart: Process 3"/>
          <p:cNvSpPr/>
          <p:nvPr/>
        </p:nvSpPr>
        <p:spPr>
          <a:xfrm>
            <a:off x="1308295" y="4543865"/>
            <a:ext cx="2461847" cy="94253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جذر و مدهای صنعت جدید</a:t>
            </a:r>
            <a:endParaRPr lang="fa-IR" sz="2000" b="1">
              <a:solidFill>
                <a:srgbClr val="FF0000"/>
              </a:solidFill>
            </a:endParaRPr>
          </a:p>
        </p:txBody>
      </p:sp>
      <p:sp>
        <p:nvSpPr>
          <p:cNvPr id="5" name="Flowchart: Decision 4"/>
          <p:cNvSpPr/>
          <p:nvPr/>
        </p:nvSpPr>
        <p:spPr>
          <a:xfrm>
            <a:off x="7469944" y="4269544"/>
            <a:ext cx="2926081" cy="149117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کنش و واکنش عصر جدید</a:t>
            </a:r>
            <a:endParaRPr lang="fa-IR" sz="2000" b="1">
              <a:solidFill>
                <a:srgbClr val="FF0000"/>
              </a:solidFill>
            </a:endParaRPr>
          </a:p>
        </p:txBody>
      </p:sp>
    </p:spTree>
    <p:extLst>
      <p:ext uri="{BB962C8B-B14F-4D97-AF65-F5344CB8AC3E}">
        <p14:creationId xmlns:p14="http://schemas.microsoft.com/office/powerpoint/2010/main" val="44679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استادان و صاحبان صنایع کارگاهی مجبور شدند پیش از استحاله در صنعت ماشینی جایی برای خویش دست و پا کنند. اما پیش از ان که در صنعت جدید اهلیت یابند این روند آنن را از صنایع سنتی دور ساخت. در نتیجه انتقال تجربه صنایع پیشروی به صنعت جدید غیر مقدور جلوه گر شد و به شکل حلقه مفقوده برجای ماند. هر چه صنعت در ایران به جلو حرکت کرد، شکاف میان صنایع سنتی و صنایع صنعتی جدید عمیق تر و نتقال تجربه از گذشته به حال ناممکن تر شدف کلیه زمینه های زندگی مادی و غیر مادی دچار از هم گسیختگی شده، این تصور به وجود امد که هر چیزی را باید از صفر آغاز کرد و  هر موضوع تجربی را باید دوباره و چندباره طرح کرد. این روند نومیدی و یاس را در پی داشت و بی اعتمادی را در سطح وسیع تری پسترده و </a:t>
            </a:r>
            <a:r>
              <a:rPr lang="fa-IR" b="1" smtClean="0">
                <a:solidFill>
                  <a:srgbClr val="FF0000"/>
                </a:solidFill>
                <a:cs typeface="B Zar" panose="00000400000000000000" pitchFamily="2" charset="-78"/>
              </a:rPr>
              <a:t>اخلاق عمومی </a:t>
            </a:r>
            <a:r>
              <a:rPr lang="fa-IR" smtClean="0">
                <a:cs typeface="B Zar" panose="00000400000000000000" pitchFamily="2" charset="-78"/>
              </a:rPr>
              <a:t>را خدشه دار ساخت (فیوضات، ص 16-22)</a:t>
            </a:r>
            <a:endParaRPr lang="fa-IR">
              <a:cs typeface="B Zar" panose="00000400000000000000" pitchFamily="2" charset="-78"/>
            </a:endParaRPr>
          </a:p>
        </p:txBody>
      </p:sp>
    </p:spTree>
    <p:extLst>
      <p:ext uri="{BB962C8B-B14F-4D97-AF65-F5344CB8AC3E}">
        <p14:creationId xmlns:p14="http://schemas.microsoft.com/office/powerpoint/2010/main" val="101311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04714" y="1825625"/>
            <a:ext cx="7049086" cy="4351338"/>
          </a:xfrm>
        </p:spPr>
        <p:txBody>
          <a:bodyPr>
            <a:normAutofit/>
          </a:bodyPr>
          <a:lstStyle/>
          <a:p>
            <a:pPr algn="just"/>
            <a:r>
              <a:rPr lang="fa-IR" smtClean="0">
                <a:cs typeface="B Zar" panose="00000400000000000000" pitchFamily="2" charset="-78"/>
              </a:rPr>
              <a:t>در دوره  بحث، کشور روسیه همسایه شمالی ایران، وارد مرحله پر تحولی از تاریخش شد. خانواده رومانف ها، پس از سده حکومت با انقلاب سوسیالیستی اکتبر 1917 واژگون شدند و حکومتی کارگری در این کشور برقرار شد. پیدایش نظام جدید در روسیه، آثاری جدی بر ایران داشت. فرایند مذکور و اندیشه قالبی – که از سوی حکومت شوراها و سازمان های چپ در ایران تبلیغ می شد- هر گونه تجمع صنفی (از قبیل اتحادیه های کارگری و انجمن های روشنفکری) را مخدوش کرد.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380980" cy="4110942"/>
          </a:xfrm>
          <a:prstGeom prst="rect">
            <a:avLst/>
          </a:prstGeom>
        </p:spPr>
      </p:pic>
    </p:spTree>
    <p:extLst>
      <p:ext uri="{BB962C8B-B14F-4D97-AF65-F5344CB8AC3E}">
        <p14:creationId xmlns:p14="http://schemas.microsoft.com/office/powerpoint/2010/main" val="45585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شوراها و اتحادیه های کاری و فکری، به جای رسیدگی به مسائل کاری، حرفه ای و فنی و نارسایی های شغلی و حل معضل اجتماعی و مادی کارکنان به سیاسی کاری سوق داده می شدند. آگاهی افراد در مورد حق و حقوق روزانه، نارسا و ناقص بود و </a:t>
            </a:r>
            <a:r>
              <a:rPr lang="fa-IR">
                <a:cs typeface="B Zar" panose="00000400000000000000" pitchFamily="2" charset="-78"/>
              </a:rPr>
              <a:t>سیاسی </a:t>
            </a:r>
            <a:r>
              <a:rPr lang="fa-IR" smtClean="0">
                <a:cs typeface="B Zar" panose="00000400000000000000" pitchFamily="2" charset="-78"/>
              </a:rPr>
              <a:t>کاری </a:t>
            </a:r>
            <a:r>
              <a:rPr lang="fa-IR">
                <a:cs typeface="B Zar" panose="00000400000000000000" pitchFamily="2" charset="-78"/>
              </a:rPr>
              <a:t>مردم را از درک واقعیت ها دور می داشت منطقی کردن فضای کار، کشیدن حصار به دور مکان های خطر آ،رین کارخانه، رنگ آمیزی مناسب برای چشم، روشنایی لازم و استفاده از نور کافی نیازمند تامل و عمل و تجربه صنعتی بود. </a:t>
            </a:r>
          </a:p>
          <a:p>
            <a:endParaRPr lang="fa-IR"/>
          </a:p>
        </p:txBody>
      </p:sp>
      <p:sp>
        <p:nvSpPr>
          <p:cNvPr id="4" name="Flowchart: Process 3"/>
          <p:cNvSpPr/>
          <p:nvPr/>
        </p:nvSpPr>
        <p:spPr>
          <a:xfrm>
            <a:off x="1814732" y="4135902"/>
            <a:ext cx="4009293" cy="157558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مسائل </a:t>
            </a:r>
            <a:r>
              <a:rPr lang="fa-IR" sz="2000" b="1">
                <a:solidFill>
                  <a:srgbClr val="FF0000"/>
                </a:solidFill>
                <a:cs typeface="B Zar" panose="00000400000000000000" pitchFamily="2" charset="-78"/>
              </a:rPr>
              <a:t>کاری، حرفه ای و </a:t>
            </a:r>
            <a:r>
              <a:rPr lang="fa-IR" sz="2000" b="1">
                <a:solidFill>
                  <a:srgbClr val="FF0000"/>
                </a:solidFill>
                <a:cs typeface="B Zar" panose="00000400000000000000" pitchFamily="2" charset="-78"/>
              </a:rPr>
              <a:t>فنی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نارسایی های </a:t>
            </a:r>
            <a:r>
              <a:rPr lang="fa-IR" sz="2000" b="1">
                <a:solidFill>
                  <a:srgbClr val="FF0000"/>
                </a:solidFill>
                <a:cs typeface="B Zar" panose="00000400000000000000" pitchFamily="2" charset="-78"/>
              </a:rPr>
              <a:t>شغلی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3- </a:t>
            </a:r>
            <a:r>
              <a:rPr lang="fa-IR" sz="2000" b="1">
                <a:solidFill>
                  <a:srgbClr val="FF0000"/>
                </a:solidFill>
                <a:cs typeface="B Zar" panose="00000400000000000000" pitchFamily="2" charset="-78"/>
              </a:rPr>
              <a:t>حل معضل اجتماعی و مادی کارکنان</a:t>
            </a:r>
            <a:endParaRPr lang="fa-IR" sz="2000" b="1">
              <a:solidFill>
                <a:srgbClr val="FF0000"/>
              </a:solidFill>
            </a:endParaRPr>
          </a:p>
        </p:txBody>
      </p:sp>
    </p:spTree>
    <p:extLst>
      <p:ext uri="{BB962C8B-B14F-4D97-AF65-F5344CB8AC3E}">
        <p14:creationId xmlns:p14="http://schemas.microsoft.com/office/powerpoint/2010/main" val="3173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شکل های صنعتی کنونی غرب از درون صف های پیشه وری سربرآورند. در حالی که در ایران این شکل ها با گذشته خود از گسست تاریخی- فرهنگی و زبانی متفوتی گفت و گو دارند. اصناف گذشته یران، با خود ویژگی ها و اخلاق کاری را به همراه داشتند: فتون  جوانمردی یکی از این ویژگی ها برد، تشکل های صنفی با جامعه آن روز نیز همخوانی داشت. </a:t>
            </a:r>
            <a:endParaRPr lang="fa-IR">
              <a:cs typeface="B Zar" panose="00000400000000000000" pitchFamily="2" charset="-78"/>
            </a:endParaRPr>
          </a:p>
        </p:txBody>
      </p:sp>
    </p:spTree>
    <p:extLst>
      <p:ext uri="{BB962C8B-B14F-4D97-AF65-F5344CB8AC3E}">
        <p14:creationId xmlns:p14="http://schemas.microsoft.com/office/powerpoint/2010/main" val="3202287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رقابت صحیح در محیط کار و تلاش در جهت آشنایی کارکنان با فن آوری جدید بازده کار را بالا می برد. استفاده صحیح از اوقات فراغت، استفاده </a:t>
            </a:r>
            <a:r>
              <a:rPr lang="fa-IR" smtClean="0">
                <a:cs typeface="B Zar" panose="00000400000000000000" pitchFamily="2" charset="-78"/>
              </a:rPr>
              <a:t>به </a:t>
            </a:r>
            <a:r>
              <a:rPr lang="fa-IR" smtClean="0">
                <a:cs typeface="B Zar" panose="00000400000000000000" pitchFamily="2" charset="-78"/>
              </a:rPr>
              <a:t>موقع از تعطیلات، منطقی کردن مسافرت های کوتاه مدت کوتاه مدت کاری و </a:t>
            </a:r>
            <a:r>
              <a:rPr lang="fa-IR" smtClean="0">
                <a:cs typeface="B Zar" panose="00000400000000000000" pitchFamily="2" charset="-78"/>
              </a:rPr>
              <a:t>آموزشی، </a:t>
            </a:r>
            <a:r>
              <a:rPr lang="fa-IR" smtClean="0">
                <a:cs typeface="B Zar" panose="00000400000000000000" pitchFamily="2" charset="-78"/>
              </a:rPr>
              <a:t>همه و همه می توانستند از طریق تشکل ها مورد بررسی و ارزیابی قرار گیرند. </a:t>
            </a:r>
            <a:endParaRPr lang="fa-IR">
              <a:cs typeface="B Zar" panose="00000400000000000000" pitchFamily="2" charset="-78"/>
            </a:endParaRPr>
          </a:p>
        </p:txBody>
      </p:sp>
      <p:sp>
        <p:nvSpPr>
          <p:cNvPr id="4" name="Flowchart: Process 3"/>
          <p:cNvSpPr/>
          <p:nvPr/>
        </p:nvSpPr>
        <p:spPr>
          <a:xfrm>
            <a:off x="1856935" y="3967089"/>
            <a:ext cx="5120640" cy="14911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رقابت </a:t>
            </a:r>
            <a:r>
              <a:rPr lang="fa-IR" sz="2000" b="1">
                <a:solidFill>
                  <a:srgbClr val="FF0000"/>
                </a:solidFill>
                <a:cs typeface="B Zar" panose="00000400000000000000" pitchFamily="2" charset="-78"/>
              </a:rPr>
              <a:t>صحیح در محیط </a:t>
            </a:r>
            <a:r>
              <a:rPr lang="fa-IR" sz="2000" b="1">
                <a:solidFill>
                  <a:srgbClr val="FF0000"/>
                </a:solidFill>
                <a:cs typeface="B Zar" panose="00000400000000000000" pitchFamily="2" charset="-78"/>
              </a:rPr>
              <a:t>کار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تلاش در جهت آشنایی کارکنان با فن آوری جدید</a:t>
            </a:r>
            <a:endParaRPr lang="fa-IR" sz="2000" b="1">
              <a:solidFill>
                <a:srgbClr val="FF0000"/>
              </a:solidFill>
            </a:endParaRPr>
          </a:p>
        </p:txBody>
      </p:sp>
    </p:spTree>
    <p:extLst>
      <p:ext uri="{BB962C8B-B14F-4D97-AF65-F5344CB8AC3E}">
        <p14:creationId xmlns:p14="http://schemas.microsoft.com/office/powerpoint/2010/main" val="83368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فکر قالبی، آنچنان در میان دست اندر کاران تجربه و فکر رواج داشت که امکان زدودن آن و به وجود </a:t>
            </a:r>
            <a:r>
              <a:rPr lang="fa-IR">
                <a:cs typeface="B Zar" panose="00000400000000000000" pitchFamily="2" charset="-78"/>
              </a:rPr>
              <a:t>آوردن </a:t>
            </a:r>
            <a:r>
              <a:rPr lang="fa-IR" smtClean="0">
                <a:cs typeface="B Zar" panose="00000400000000000000" pitchFamily="2" charset="-78"/>
              </a:rPr>
              <a:t>تشکلی </a:t>
            </a:r>
            <a:r>
              <a:rPr lang="fa-IR">
                <a:cs typeface="B Zar" panose="00000400000000000000" pitchFamily="2" charset="-78"/>
              </a:rPr>
              <a:t>مستقل و مناسب با نیازمندی های درونی، نظیر آن چه در دوران گذشته پیشه وری سابقه داشت، ناممکن بود. تشکل ها نهادینه نشد و دنبال روی  و رونوشت برداری در عصر تحولات و اکتشافات، جامعه ایرانی و مردم را به خنثی شدن و بی تفاوتی سوق داد. </a:t>
            </a:r>
            <a:endParaRPr lang="fa-IR">
              <a:cs typeface="B Zar" panose="00000400000000000000" pitchFamily="2" charset="-78"/>
            </a:endParaRPr>
          </a:p>
        </p:txBody>
      </p:sp>
      <p:sp>
        <p:nvSpPr>
          <p:cNvPr id="4" name="Flowchart: Off-page Connector 3"/>
          <p:cNvSpPr/>
          <p:nvPr/>
        </p:nvSpPr>
        <p:spPr>
          <a:xfrm>
            <a:off x="1448972" y="4009292"/>
            <a:ext cx="2433711" cy="1280160"/>
          </a:xfrm>
          <a:prstGeom prst="flowChartOffpage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خنثی شدن و بی تفاوتی</a:t>
            </a:r>
            <a:endParaRPr lang="fa-IR" b="1">
              <a:solidFill>
                <a:srgbClr val="FF0000"/>
              </a:solidFill>
            </a:endParaRPr>
          </a:p>
        </p:txBody>
      </p:sp>
      <p:sp>
        <p:nvSpPr>
          <p:cNvPr id="5" name="Flowchart: Process 4"/>
          <p:cNvSpPr/>
          <p:nvPr/>
        </p:nvSpPr>
        <p:spPr>
          <a:xfrm>
            <a:off x="7371471" y="3833445"/>
            <a:ext cx="2996419" cy="163185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تشکلی مستقل و مناسب با نیازمندی های درونی</a:t>
            </a:r>
            <a:endParaRPr lang="fa-IR" sz="2000" b="1">
              <a:solidFill>
                <a:srgbClr val="FF0000"/>
              </a:solidFill>
            </a:endParaRPr>
          </a:p>
        </p:txBody>
      </p:sp>
    </p:spTree>
    <p:extLst>
      <p:ext uri="{BB962C8B-B14F-4D97-AF65-F5344CB8AC3E}">
        <p14:creationId xmlns:p14="http://schemas.microsoft.com/office/powerpoint/2010/main" val="2422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در حالی که کارگران ژاپنی نزدیک به یک سده با مسائل صنفی دست و پنجه نرم کرده اندف اتحادیه را با حزب و مسائل صنفی را با مسائل سیاسی درنیامخته اند، و با آمدن و رفتن کابینه ها صنف پابرجا مانده و به  </a:t>
            </a:r>
            <a:r>
              <a:rPr lang="fa-IR" b="1" smtClean="0">
                <a:solidFill>
                  <a:srgbClr val="FF0000"/>
                </a:solidFill>
                <a:cs typeface="B Zar" panose="00000400000000000000" pitchFamily="2" charset="-78"/>
              </a:rPr>
              <a:t>نهادی اجتماعی، ضروری، مستمر، زنده و پویا </a:t>
            </a:r>
            <a:r>
              <a:rPr lang="fa-IR" smtClean="0">
                <a:cs typeface="B Zar" panose="00000400000000000000" pitchFamily="2" charset="-78"/>
              </a:rPr>
              <a:t>تبدیل شده است. </a:t>
            </a:r>
          </a:p>
        </p:txBody>
      </p:sp>
      <p:pic>
        <p:nvPicPr>
          <p:cNvPr id="4" name="Picture 3"/>
          <p:cNvPicPr>
            <a:picLocks noChangeAspect="1"/>
          </p:cNvPicPr>
          <p:nvPr/>
        </p:nvPicPr>
        <p:blipFill>
          <a:blip r:embed="rId2"/>
          <a:stretch>
            <a:fillRect/>
          </a:stretch>
        </p:blipFill>
        <p:spPr>
          <a:xfrm>
            <a:off x="1092371" y="3591582"/>
            <a:ext cx="2016589" cy="1510495"/>
          </a:xfrm>
          <a:prstGeom prst="rect">
            <a:avLst/>
          </a:prstGeom>
        </p:spPr>
      </p:pic>
    </p:spTree>
    <p:extLst>
      <p:ext uri="{BB962C8B-B14F-4D97-AF65-F5344CB8AC3E}">
        <p14:creationId xmlns:p14="http://schemas.microsoft.com/office/powerpoint/2010/main" val="271330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a:solidFill>
                  <a:srgbClr val="FF0000"/>
                </a:solidFill>
                <a:cs typeface="B Zar" panose="00000400000000000000" pitchFamily="2" charset="-78"/>
              </a:rPr>
              <a:t>در ایران، شوراهای کارگری و انجمن های روشنفکری جای حزب سیاسی را گرفته بودند </a:t>
            </a:r>
            <a:r>
              <a:rPr lang="fa-IR">
                <a:cs typeface="B Zar" panose="00000400000000000000" pitchFamily="2" charset="-78"/>
              </a:rPr>
              <a:t>و مسائل صنفی و سیاسی یکی شده بود. یکی شدن مسائل صنفی و سیاسی لطمه بزرگی به کار صنف و نیز به کار سیاسی زده بود. همچنین اخلاق کاری را خراب و دورویی و ریا و فساد را وارد کار صنف و کار سیاست کرده، کار تشکیل شورای صنفی را ناممکن ساخته بود. در نتیجه جنبه های مثبت فتوت- که مبتنی بر صداقت، درستی، جوانمردی و صفات ممتاز انسانی بود و رف و عمل را به هم نزدیک می کرد- به تدریج در سایه قرار گرفت و سابقه سده ها تلاش صنف های پیشه وری در دوران گذشته – نظیر اخوان الصفا، اسماعلیه و سایر جنبش های اجتماعی- به تاریخ سپرده و به مثابه پشتوانه ای تجربی کاملا فراموش شد. (سعید الشیخی، ص 35-33)</a:t>
            </a:r>
            <a:endParaRPr lang="fa-IR">
              <a:cs typeface="B Zar" panose="00000400000000000000" pitchFamily="2" charset="-78"/>
            </a:endParaRPr>
          </a:p>
        </p:txBody>
      </p:sp>
      <p:sp>
        <p:nvSpPr>
          <p:cNvPr id="4" name="Flowchart: Process 3"/>
          <p:cNvSpPr/>
          <p:nvPr/>
        </p:nvSpPr>
        <p:spPr>
          <a:xfrm>
            <a:off x="1209822" y="5050302"/>
            <a:ext cx="3151163" cy="98473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صداقت</a:t>
            </a:r>
            <a:r>
              <a:rPr lang="fa-IR" sz="2000" b="1">
                <a:solidFill>
                  <a:srgbClr val="FF0000"/>
                </a:solidFill>
                <a:cs typeface="B Zar" panose="00000400000000000000" pitchFamily="2" charset="-78"/>
              </a:rPr>
              <a:t>، درستی، جوانمردی و صفات ممتاز انسانی</a:t>
            </a:r>
            <a:endParaRPr lang="fa-IR" sz="2000" b="1">
              <a:solidFill>
                <a:srgbClr val="FF0000"/>
              </a:solidFill>
            </a:endParaRPr>
          </a:p>
        </p:txBody>
      </p:sp>
    </p:spTree>
    <p:extLst>
      <p:ext uri="{BB962C8B-B14F-4D97-AF65-F5344CB8AC3E}">
        <p14:creationId xmlns:p14="http://schemas.microsoft.com/office/powerpoint/2010/main" val="343040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دوران پر رونق صنف های پیشه وری ، علاوه بر سده چهارم و پنجم، در عصر صفوی و در پایان قاجار (عصر بیداری)  و به ویژه در زمان انقلاب مشروطیت و ظهور پهلوی چشمگیر بود. </a:t>
            </a:r>
          </a:p>
          <a:p>
            <a:pPr algn="just"/>
            <a:r>
              <a:rPr lang="fa-IR" smtClean="0">
                <a:cs typeface="B Zar" panose="00000400000000000000" pitchFamily="2" charset="-78"/>
              </a:rPr>
              <a:t>شهریور 1320 نقطه عطفی در تاریح ایران بود. رضاشاه- که باعث نزدیکی ایران با آلمان فاشیست بود- از سوی متفقین از حکومت خلع و تبعید شد و صنایع و مدیریت  دچار تغییر شد. پس از آن، تشکل های کارگری و روشنفکری به سرعت رو به فزونی گذاردند. بدون ان که شکل نهادی و منطقی پیدا کنند و به ضروریات جامعه تبدیل شوند. </a:t>
            </a:r>
            <a:r>
              <a:rPr lang="fa-IR" b="1" smtClean="0">
                <a:solidFill>
                  <a:srgbClr val="FF0000"/>
                </a:solidFill>
                <a:cs typeface="B Zar" panose="00000400000000000000" pitchFamily="2" charset="-78"/>
              </a:rPr>
              <a:t>در این دهه، تحولی در قشرها، گروه ها و طبقات اجتماعی حاصل شد </a:t>
            </a:r>
            <a:r>
              <a:rPr lang="fa-IR" smtClean="0">
                <a:cs typeface="B Zar" panose="00000400000000000000" pitchFamily="2" charset="-78"/>
              </a:rPr>
              <a:t>و نهضت ملی شدن صنعت نفت از درون این تحول به وجود آمد و بخش خصوصی را تقویت کرد. </a:t>
            </a:r>
            <a:endParaRPr lang="fa-IR">
              <a:cs typeface="B Zar" panose="00000400000000000000" pitchFamily="2" charset="-78"/>
            </a:endParaRPr>
          </a:p>
        </p:txBody>
      </p:sp>
    </p:spTree>
    <p:extLst>
      <p:ext uri="{BB962C8B-B14F-4D97-AF65-F5344CB8AC3E}">
        <p14:creationId xmlns:p14="http://schemas.microsoft.com/office/powerpoint/2010/main" val="157760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35902" y="1825625"/>
            <a:ext cx="7217898" cy="4351338"/>
          </a:xfrm>
        </p:spPr>
        <p:txBody>
          <a:bodyPr/>
          <a:lstStyle/>
          <a:p>
            <a:pPr algn="just"/>
            <a:r>
              <a:rPr lang="fa-IR" b="1">
                <a:solidFill>
                  <a:srgbClr val="FF0000"/>
                </a:solidFill>
                <a:cs typeface="B Zar" panose="00000400000000000000" pitchFamily="2" charset="-78"/>
              </a:rPr>
              <a:t>بانک ها و صنایع خصوصی رشد و توسعه یافتند</a:t>
            </a:r>
            <a:r>
              <a:rPr lang="fa-IR">
                <a:cs typeface="B Zar" panose="00000400000000000000" pitchFamily="2" charset="-78"/>
              </a:rPr>
              <a:t>. احساس مسئولیت در کار تقویت شد و واحدهای صنعتی نیز به مرور زمان افزایش یافتند. این افزایش، به ویژه در سال های دهه 1340 (همزمان با اصلاحات ارضی) چشمگیر بود. در آخر این دهه، تعداد واحدهای صنعتی نسبتا بزرگ با بیش از 10 کارگر، به حدود 7 هزار واحد می رسید- که حدود 85 درصد ارزش افزوده کل صنایع تولیدی و حدود 3/5 میلیون نفر نیروی کار شاغل در صنایع جدید را دربرداشت (عظیمی، ص </a:t>
            </a:r>
            <a:r>
              <a:rPr lang="fa-IR">
                <a:cs typeface="B Zar" panose="00000400000000000000" pitchFamily="2" charset="-78"/>
              </a:rPr>
              <a:t>276</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37823"/>
            <a:ext cx="3172231" cy="2971802"/>
          </a:xfrm>
          <a:prstGeom prst="rect">
            <a:avLst/>
          </a:prstGeom>
        </p:spPr>
      </p:pic>
    </p:spTree>
    <p:extLst>
      <p:ext uri="{BB962C8B-B14F-4D97-AF65-F5344CB8AC3E}">
        <p14:creationId xmlns:p14="http://schemas.microsoft.com/office/powerpoint/2010/main" val="371701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اما فکر ایجاد تشکل های صنفی در رژیم گذشته هنوز به شکل «</a:t>
            </a:r>
            <a:r>
              <a:rPr lang="fa-IR" b="1">
                <a:solidFill>
                  <a:srgbClr val="FF0000"/>
                </a:solidFill>
                <a:cs typeface="B Zar" panose="00000400000000000000" pitchFamily="2" charset="-78"/>
              </a:rPr>
              <a:t>تابو</a:t>
            </a:r>
            <a:r>
              <a:rPr lang="fa-IR">
                <a:cs typeface="B Zar" panose="00000400000000000000" pitchFamily="2" charset="-78"/>
              </a:rPr>
              <a:t>» باقی مانده بود. اتحادیه ها و احزاب ساختگی رژیم پایه مردمی نداشتند و در حقیقت کارکرد واقعی پیدا نکردند. رژیم در کار خویش به بن بست رسید و در مقابله و مواجهه با مردم بدون تکیه گاه باقی ماند. </a:t>
            </a:r>
          </a:p>
          <a:p>
            <a:endParaRPr lang="fa-IR"/>
          </a:p>
        </p:txBody>
      </p:sp>
      <p:sp>
        <p:nvSpPr>
          <p:cNvPr id="4" name="Flowchart: Process 3"/>
          <p:cNvSpPr/>
          <p:nvPr/>
        </p:nvSpPr>
        <p:spPr>
          <a:xfrm>
            <a:off x="1336432" y="3516924"/>
            <a:ext cx="3010486"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اتحادیه ها و احزاب ساختگی رژیم</a:t>
            </a:r>
            <a:endParaRPr lang="fa-IR" sz="2000" b="1">
              <a:solidFill>
                <a:srgbClr val="FF0000"/>
              </a:solidFill>
            </a:endParaRPr>
          </a:p>
        </p:txBody>
      </p:sp>
    </p:spTree>
    <p:extLst>
      <p:ext uri="{BB962C8B-B14F-4D97-AF65-F5344CB8AC3E}">
        <p14:creationId xmlns:p14="http://schemas.microsoft.com/office/powerpoint/2010/main" val="448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اکنون که جمهوری اسلامی به جای رژیم شاهنشاهی استقرار یافته و پس از فرو پاشیدن اتحاد جماهیر </a:t>
            </a:r>
            <a:r>
              <a:rPr lang="fa-IR">
                <a:cs typeface="B Zar" panose="00000400000000000000" pitchFamily="2" charset="-78"/>
              </a:rPr>
              <a:t>شوروی </a:t>
            </a:r>
            <a:r>
              <a:rPr lang="fa-IR" smtClean="0">
                <a:cs typeface="B Zar" panose="00000400000000000000" pitchFamily="2" charset="-78"/>
              </a:rPr>
              <a:t>سوسیالستی </a:t>
            </a:r>
            <a:r>
              <a:rPr lang="fa-IR">
                <a:cs typeface="B Zar" panose="00000400000000000000" pitchFamily="2" charset="-78"/>
              </a:rPr>
              <a:t>تاریخ جهان تجربه بزرگی را آزمایش کرده و جهان دو قطبی به قطب های در حال زایش تبدیل شده است و تابوی چپ دیگر آن معنای گذشته ر ندارد، شاد تحت نظر نسبت به گذشته چندان دور از واقع بینی نباشد</a:t>
            </a:r>
            <a:endParaRPr lang="fa-IR"/>
          </a:p>
        </p:txBody>
      </p:sp>
    </p:spTree>
    <p:extLst>
      <p:ext uri="{BB962C8B-B14F-4D97-AF65-F5344CB8AC3E}">
        <p14:creationId xmlns:p14="http://schemas.microsoft.com/office/powerpoint/2010/main" val="123191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93698" y="1825625"/>
            <a:ext cx="7260102" cy="4351338"/>
          </a:xfrm>
        </p:spPr>
        <p:txBody>
          <a:bodyPr>
            <a:normAutofit/>
          </a:bodyPr>
          <a:lstStyle/>
          <a:p>
            <a:pPr algn="just"/>
            <a:r>
              <a:rPr lang="fa-IR" smtClean="0">
                <a:cs typeface="B Zar" panose="00000400000000000000" pitchFamily="2" charset="-78"/>
              </a:rPr>
              <a:t>. </a:t>
            </a:r>
            <a:r>
              <a:rPr lang="fa-IR" smtClean="0">
                <a:cs typeface="B Zar" panose="00000400000000000000" pitchFamily="2" charset="-78"/>
              </a:rPr>
              <a:t>همان گونه که قبلا نیز بیان شد، تشکل صنفی در گشته نقش بس مهمی در اداره کشور، کارگاه، حرفه ، </a:t>
            </a:r>
            <a:r>
              <a:rPr lang="fa-IR" smtClean="0">
                <a:cs typeface="B Zar" panose="00000400000000000000" pitchFamily="2" charset="-78"/>
              </a:rPr>
              <a:t>مدرسه </a:t>
            </a:r>
            <a:r>
              <a:rPr lang="fa-IR" smtClean="0">
                <a:cs typeface="B Zar" panose="00000400000000000000" pitchFamily="2" charset="-78"/>
              </a:rPr>
              <a:t>و تعلیم و تعلم داشتند و امور </a:t>
            </a:r>
            <a:r>
              <a:rPr lang="fa-IR" smtClean="0">
                <a:cs typeface="B Zar" panose="00000400000000000000" pitchFamily="2" charset="-78"/>
              </a:rPr>
              <a:t>علمی، </a:t>
            </a:r>
            <a:r>
              <a:rPr lang="fa-IR" smtClean="0">
                <a:cs typeface="B Zar" panose="00000400000000000000" pitchFamily="2" charset="-78"/>
              </a:rPr>
              <a:t>هنری و اجتماعی بدون فعالیت صنفی نمی توانستند عظمت و بزرگی آن عصر را حفظ کنند. تجمع اصناف در یک محل و حل و فصل مصائل روزمره به شکل چهره به چهره، موقعیتی </a:t>
            </a:r>
            <a:r>
              <a:rPr lang="fa-IR" smtClean="0">
                <a:cs typeface="B Zar" panose="00000400000000000000" pitchFamily="2" charset="-78"/>
              </a:rPr>
              <a:t>برای ارائه </a:t>
            </a:r>
            <a:r>
              <a:rPr lang="fa-IR" smtClean="0">
                <a:cs typeface="B Zar" panose="00000400000000000000" pitchFamily="2" charset="-78"/>
              </a:rPr>
              <a:t>ارزش ها و هنجارها و </a:t>
            </a:r>
            <a:r>
              <a:rPr lang="fa-IR" b="1" smtClean="0">
                <a:solidFill>
                  <a:srgbClr val="FF0000"/>
                </a:solidFill>
                <a:cs typeface="B Zar" panose="00000400000000000000" pitchFamily="2" charset="-78"/>
              </a:rPr>
              <a:t>هویت فرهنگی </a:t>
            </a:r>
            <a:r>
              <a:rPr lang="fa-IR" smtClean="0">
                <a:cs typeface="B Zar" panose="00000400000000000000" pitchFamily="2" charset="-78"/>
              </a:rPr>
              <a:t>فراهم </a:t>
            </a:r>
            <a:r>
              <a:rPr lang="fa-IR" smtClean="0">
                <a:cs typeface="B Zar" panose="00000400000000000000" pitchFamily="2" charset="-78"/>
              </a:rPr>
              <a:t>می </a:t>
            </a:r>
            <a:r>
              <a:rPr lang="fa-IR" smtClean="0">
                <a:cs typeface="B Zar" panose="00000400000000000000" pitchFamily="2" charset="-78"/>
              </a:rPr>
              <a:t>آورد و همدلی را بیش از پیش استمرار و استحکام می بخشید.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93108" y="1944236"/>
            <a:ext cx="3300590" cy="2740306"/>
          </a:xfrm>
          <a:prstGeom prst="rect">
            <a:avLst/>
          </a:prstGeom>
        </p:spPr>
      </p:pic>
      <p:sp>
        <p:nvSpPr>
          <p:cNvPr id="5" name="Flowchart: Process 4"/>
          <p:cNvSpPr/>
          <p:nvPr/>
        </p:nvSpPr>
        <p:spPr>
          <a:xfrm>
            <a:off x="7305822" y="4895557"/>
            <a:ext cx="2011680" cy="9847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بدون فعالیت صنفی</a:t>
            </a:r>
            <a:endParaRPr lang="fa-IR" sz="2000" b="1">
              <a:solidFill>
                <a:srgbClr val="FF0000"/>
              </a:solidFill>
            </a:endParaRPr>
          </a:p>
        </p:txBody>
      </p:sp>
    </p:spTree>
    <p:extLst>
      <p:ext uri="{BB962C8B-B14F-4D97-AF65-F5344CB8AC3E}">
        <p14:creationId xmlns:p14="http://schemas.microsoft.com/office/powerpoint/2010/main" val="249443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امروز </a:t>
            </a:r>
            <a:r>
              <a:rPr lang="fa-IR" smtClean="0">
                <a:cs typeface="B Zar" panose="00000400000000000000" pitchFamily="2" charset="-78"/>
              </a:rPr>
              <a:t>که میلیون انسان در </a:t>
            </a:r>
            <a:r>
              <a:rPr lang="fa-IR" smtClean="0">
                <a:cs typeface="B Zar" panose="00000400000000000000" pitchFamily="2" charset="-78"/>
              </a:rPr>
              <a:t>کارخانه </a:t>
            </a:r>
            <a:r>
              <a:rPr lang="fa-IR" smtClean="0">
                <a:cs typeface="B Zar" panose="00000400000000000000" pitchFamily="2" charset="-78"/>
              </a:rPr>
              <a:t>ها، مرزعه و مدرسه ها به کار اشتغال دارند- بدون تشکلی در خور اخلاق کاری به سختی می تواند جا بیفتد. نظم و وجدان </a:t>
            </a:r>
            <a:r>
              <a:rPr lang="fa-IR" smtClean="0">
                <a:cs typeface="B Zar" panose="00000400000000000000" pitchFamily="2" charset="-78"/>
              </a:rPr>
              <a:t>کاری، </a:t>
            </a:r>
            <a:r>
              <a:rPr lang="fa-IR" smtClean="0">
                <a:cs typeface="B Zar" panose="00000400000000000000" pitchFamily="2" charset="-78"/>
              </a:rPr>
              <a:t>رقابت کار و فکری میان همکاران و کارکنان را طب می کند و روابط صمیمانه در کار را گسترده می سازد. تشکل های صنفی و رقابت های منبعث از آن ها می تواند </a:t>
            </a:r>
            <a:r>
              <a:rPr lang="fa-IR" b="1" smtClean="0">
                <a:solidFill>
                  <a:srgbClr val="FF0000"/>
                </a:solidFill>
                <a:cs typeface="B Zar" panose="00000400000000000000" pitchFamily="2" charset="-78"/>
              </a:rPr>
              <a:t>ضابطه را به جای رابطه </a:t>
            </a:r>
            <a:r>
              <a:rPr lang="fa-IR" smtClean="0">
                <a:cs typeface="B Zar" panose="00000400000000000000" pitchFamily="2" charset="-78"/>
              </a:rPr>
              <a:t>در محیط کار بنشاند و اخلاق کاری توام با نظم اجتماعی را تشویق کند. تشکل صنفی می تواند در فرد همدلی و نظم </a:t>
            </a:r>
            <a:r>
              <a:rPr lang="fa-IR" smtClean="0">
                <a:cs typeface="B Zar" panose="00000400000000000000" pitchFamily="2" charset="-78"/>
              </a:rPr>
              <a:t>عاطفی </a:t>
            </a:r>
            <a:r>
              <a:rPr lang="fa-IR" smtClean="0">
                <a:cs typeface="B Zar" panose="00000400000000000000" pitchFamily="2" charset="-78"/>
              </a:rPr>
              <a:t>ایجاد کند. این تشکل می تواند هویت و حیثثیتی برای حرفه ها به وجود آورد. </a:t>
            </a:r>
            <a:endParaRPr lang="fa-IR">
              <a:cs typeface="B Zar" panose="00000400000000000000" pitchFamily="2" charset="-78"/>
            </a:endParaRPr>
          </a:p>
        </p:txBody>
      </p:sp>
      <p:sp>
        <p:nvSpPr>
          <p:cNvPr id="4" name="Flowchart: Process 3"/>
          <p:cNvSpPr/>
          <p:nvPr/>
        </p:nvSpPr>
        <p:spPr>
          <a:xfrm>
            <a:off x="956603" y="4600136"/>
            <a:ext cx="2405576" cy="9221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همدلی و نظم عاطفی</a:t>
            </a:r>
            <a:endParaRPr lang="fa-IR" sz="2000" b="1">
              <a:solidFill>
                <a:srgbClr val="FF0000"/>
              </a:solidFill>
            </a:endParaRPr>
          </a:p>
        </p:txBody>
      </p:sp>
    </p:spTree>
    <p:extLst>
      <p:ext uri="{BB962C8B-B14F-4D97-AF65-F5344CB8AC3E}">
        <p14:creationId xmlns:p14="http://schemas.microsoft.com/office/powerpoint/2010/main" val="329108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انقلاب صنعت و ورود ماشین به ایران، چون ریشه در گذشته این سرزمین نداشت در جامعه تجارت پیشه وارد شده بود، نتوانست نظم و اخلاق سنتی را به همراه آورد و علاوه بر آن، نتوانست نظم و خصوصیات صنعت نوین کنونی جهان و تشکل های متناسب آن را به خود جذب کند، ناهمخوانی ساخت های گوناگون در چنین جامعه ای، از بیگانگی اجتماعی و هرج و مرج (انومی) مربوط به آن حکایت دارد. به منظور رفع این هرج و مرج فکری، ایجاد تشکل های مدنی و اخلاق کاری جدید ضرورت پیدا می کند. </a:t>
            </a:r>
            <a:endParaRPr lang="fa-IR">
              <a:cs typeface="B Zar" panose="00000400000000000000" pitchFamily="2" charset="-78"/>
            </a:endParaRPr>
          </a:p>
        </p:txBody>
      </p:sp>
      <p:sp>
        <p:nvSpPr>
          <p:cNvPr id="4" name="Flowchart: Process 3"/>
          <p:cNvSpPr/>
          <p:nvPr/>
        </p:nvSpPr>
        <p:spPr>
          <a:xfrm>
            <a:off x="1201003" y="4572000"/>
            <a:ext cx="2569139" cy="9280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رفع این هرج و مرج فکری</a:t>
            </a:r>
            <a:endParaRPr lang="fa-IR" sz="2000" b="1">
              <a:solidFill>
                <a:srgbClr val="FF0000"/>
              </a:solidFill>
            </a:endParaRPr>
          </a:p>
        </p:txBody>
      </p:sp>
      <p:sp>
        <p:nvSpPr>
          <p:cNvPr id="5" name="Flowchart: Decision 4"/>
          <p:cNvSpPr/>
          <p:nvPr/>
        </p:nvSpPr>
        <p:spPr>
          <a:xfrm>
            <a:off x="4614204" y="4325605"/>
            <a:ext cx="2419643" cy="1420837"/>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نظم و اخلاق سنتی</a:t>
            </a:r>
            <a:endParaRPr lang="fa-IR" b="1">
              <a:solidFill>
                <a:srgbClr val="FF0000"/>
              </a:solidFill>
            </a:endParaRPr>
          </a:p>
        </p:txBody>
      </p:sp>
      <p:sp>
        <p:nvSpPr>
          <p:cNvPr id="6" name="Flowchart: Internal Storage 5"/>
          <p:cNvSpPr/>
          <p:nvPr/>
        </p:nvSpPr>
        <p:spPr>
          <a:xfrm>
            <a:off x="8061374" y="4325605"/>
            <a:ext cx="2264898" cy="1420837"/>
          </a:xfrm>
          <a:prstGeom prst="flowChartInternalStorag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تشکل های متناسب</a:t>
            </a:r>
            <a:endParaRPr lang="fa-IR" sz="2000" b="1">
              <a:solidFill>
                <a:srgbClr val="FF0000"/>
              </a:solidFill>
            </a:endParaRPr>
          </a:p>
        </p:txBody>
      </p:sp>
    </p:spTree>
    <p:extLst>
      <p:ext uri="{BB962C8B-B14F-4D97-AF65-F5344CB8AC3E}">
        <p14:creationId xmlns:p14="http://schemas.microsoft.com/office/powerpoint/2010/main" val="431777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530990" y="1825625"/>
            <a:ext cx="7822809" cy="4351338"/>
          </a:xfrm>
        </p:spPr>
        <p:txBody>
          <a:bodyPr/>
          <a:lstStyle/>
          <a:p>
            <a:pPr algn="just"/>
            <a:r>
              <a:rPr lang="fa-IR">
                <a:cs typeface="B Zar" panose="00000400000000000000" pitchFamily="2" charset="-78"/>
              </a:rPr>
              <a:t>هویتی که نظام پزشکی برای پزشکان، کانون مهندسان برای مهندسان، صنفهای پیشه </a:t>
            </a:r>
            <a:r>
              <a:rPr lang="fa-IR" smtClean="0">
                <a:cs typeface="B Zar" panose="00000400000000000000" pitchFamily="2" charset="-78"/>
              </a:rPr>
              <a:t>وری برای </a:t>
            </a:r>
            <a:r>
              <a:rPr lang="fa-IR">
                <a:cs typeface="B Zar" panose="00000400000000000000" pitchFamily="2" charset="-78"/>
              </a:rPr>
              <a:t>باقی مانده این حرفه ها و انجمن ها </a:t>
            </a:r>
            <a:r>
              <a:rPr lang="fa-IR" smtClean="0">
                <a:cs typeface="B Zar" panose="00000400000000000000" pitchFamily="2" charset="-78"/>
              </a:rPr>
              <a:t>برای استادان </a:t>
            </a:r>
            <a:r>
              <a:rPr lang="fa-IR">
                <a:cs typeface="B Zar" panose="00000400000000000000" pitchFamily="2" charset="-78"/>
              </a:rPr>
              <a:t>و دبیران و ... به ارمغان می آورند. در سایه این شرایط و نزدیکی جرقه ای است که سعه صدر شکل می گیرد. زبانی مشترک به وجود می آید. کار از جنبه شخصی خارج و روحیه جمعی – به </a:t>
            </a:r>
            <a:r>
              <a:rPr lang="fa-IR" smtClean="0">
                <a:cs typeface="B Zar" panose="00000400000000000000" pitchFamily="2" charset="-78"/>
              </a:rPr>
              <a:t>قول </a:t>
            </a:r>
            <a:r>
              <a:rPr lang="fa-IR">
                <a:cs typeface="B Zar" panose="00000400000000000000" pitchFamily="2" charset="-78"/>
              </a:rPr>
              <a:t>دورکیم- حاکم می شود و احساس به گلیم خویش چسبیدن، به سوی نجات ملت و جمع سوق می یابد. </a:t>
            </a:r>
          </a:p>
        </p:txBody>
      </p:sp>
      <p:pic>
        <p:nvPicPr>
          <p:cNvPr id="4" name="Picture 3"/>
          <p:cNvPicPr>
            <a:picLocks noChangeAspect="1"/>
          </p:cNvPicPr>
          <p:nvPr/>
        </p:nvPicPr>
        <p:blipFill>
          <a:blip r:embed="rId2"/>
          <a:stretch>
            <a:fillRect/>
          </a:stretch>
        </p:blipFill>
        <p:spPr>
          <a:xfrm>
            <a:off x="838199" y="1867694"/>
            <a:ext cx="2495843" cy="2133600"/>
          </a:xfrm>
          <a:prstGeom prst="rect">
            <a:avLst/>
          </a:prstGeom>
        </p:spPr>
      </p:pic>
      <p:pic>
        <p:nvPicPr>
          <p:cNvPr id="5" name="Picture 4"/>
          <p:cNvPicPr>
            <a:picLocks noChangeAspect="1"/>
          </p:cNvPicPr>
          <p:nvPr/>
        </p:nvPicPr>
        <p:blipFill>
          <a:blip r:embed="rId3"/>
          <a:stretch>
            <a:fillRect/>
          </a:stretch>
        </p:blipFill>
        <p:spPr>
          <a:xfrm>
            <a:off x="838199" y="4178300"/>
            <a:ext cx="2495843" cy="2143125"/>
          </a:xfrm>
          <a:prstGeom prst="rect">
            <a:avLst/>
          </a:prstGeom>
        </p:spPr>
      </p:pic>
    </p:spTree>
    <p:extLst>
      <p:ext uri="{BB962C8B-B14F-4D97-AF65-F5344CB8AC3E}">
        <p14:creationId xmlns:p14="http://schemas.microsoft.com/office/powerpoint/2010/main" val="242897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376246" y="1825625"/>
            <a:ext cx="7977554" cy="4351338"/>
          </a:xfrm>
        </p:spPr>
        <p:txBody>
          <a:bodyPr/>
          <a:lstStyle/>
          <a:p>
            <a:pPr algn="just"/>
            <a:r>
              <a:rPr lang="fa-IR">
                <a:cs typeface="B Zar" panose="00000400000000000000" pitchFamily="2" charset="-78"/>
              </a:rPr>
              <a:t>در این تشکل هاست که فرد و جمع به تدریج آموزش می بینند، تربیت می شوند، مشکلات و سختی ها را از سر می گذارنند </a:t>
            </a:r>
            <a:r>
              <a:rPr lang="fa-IR">
                <a:cs typeface="B Zar" panose="00000400000000000000" pitchFamily="2" charset="-78"/>
              </a:rPr>
              <a:t>و </a:t>
            </a:r>
            <a:r>
              <a:rPr lang="fa-IR" smtClean="0">
                <a:cs typeface="B Zar" panose="00000400000000000000" pitchFamily="2" charset="-78"/>
              </a:rPr>
              <a:t>در بوته </a:t>
            </a:r>
            <a:r>
              <a:rPr lang="fa-IR">
                <a:cs typeface="B Zar" panose="00000400000000000000" pitchFamily="2" charset="-78"/>
              </a:rPr>
              <a:t>آزمای هایش ها ورزیده می شوند. یاد می گیرند که – بنا به گفته گاندی- در هر کس اگر نکته مثبتی وجود دشت بر آن انگشت گذارند و </a:t>
            </a:r>
            <a:r>
              <a:rPr lang="fa-IR">
                <a:cs typeface="B Zar" panose="00000400000000000000" pitchFamily="2" charset="-78"/>
              </a:rPr>
              <a:t>توان </a:t>
            </a:r>
            <a:r>
              <a:rPr lang="fa-IR" smtClean="0">
                <a:cs typeface="B Zar" panose="00000400000000000000" pitchFamily="2" charset="-78"/>
              </a:rPr>
              <a:t>بالقوه گذشت </a:t>
            </a:r>
            <a:r>
              <a:rPr lang="fa-IR">
                <a:cs typeface="B Zar" panose="00000400000000000000" pitchFamily="2" charset="-78"/>
              </a:rPr>
              <a:t>و فداکاری را، تا آن جا که ممکن است، در شخص تحریک کنند. نقطه مقابل این سیاست، یعنی برچسب زدن ها، را گروه های سیاسی به افراط انجام داده و انسان های صادق را از خود و از کار اخلاق دور کرده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2234"/>
            <a:ext cx="2355166" cy="2390775"/>
          </a:xfrm>
          <a:prstGeom prst="rect">
            <a:avLst/>
          </a:prstGeom>
        </p:spPr>
      </p:pic>
      <p:sp>
        <p:nvSpPr>
          <p:cNvPr id="5" name="TextBox 4"/>
          <p:cNvSpPr txBox="1"/>
          <p:nvPr/>
        </p:nvSpPr>
        <p:spPr>
          <a:xfrm>
            <a:off x="1463040" y="4642338"/>
            <a:ext cx="1336431" cy="461665"/>
          </a:xfrm>
          <a:prstGeom prst="rect">
            <a:avLst/>
          </a:prstGeom>
          <a:noFill/>
        </p:spPr>
        <p:txBody>
          <a:bodyPr wrap="square" rtlCol="1">
            <a:spAutoFit/>
          </a:bodyPr>
          <a:lstStyle/>
          <a:p>
            <a:pPr algn="ctr"/>
            <a:r>
              <a:rPr lang="fa-IR" sz="2400">
                <a:solidFill>
                  <a:srgbClr val="FF0000"/>
                </a:solidFill>
                <a:cs typeface="B Zar" panose="00000400000000000000" pitchFamily="2" charset="-78"/>
              </a:rPr>
              <a:t>گاندی</a:t>
            </a:r>
            <a:endParaRPr lang="fa-IR" sz="1600">
              <a:solidFill>
                <a:srgbClr val="FF0000"/>
              </a:solidFill>
            </a:endParaRPr>
          </a:p>
        </p:txBody>
      </p:sp>
    </p:spTree>
    <p:extLst>
      <p:ext uri="{BB962C8B-B14F-4D97-AF65-F5344CB8AC3E}">
        <p14:creationId xmlns:p14="http://schemas.microsoft.com/office/powerpoint/2010/main" val="972187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5162843" y="1825625"/>
            <a:ext cx="6190956" cy="4351338"/>
          </a:xfrm>
        </p:spPr>
        <p:txBody>
          <a:bodyPr/>
          <a:lstStyle/>
          <a:p>
            <a:pPr algn="just"/>
            <a:r>
              <a:rPr lang="fa-IR" smtClean="0">
                <a:cs typeface="B Zar" panose="00000400000000000000" pitchFamily="2" charset="-78"/>
              </a:rPr>
              <a:t>کشور ما، هم اکنون از معضلات عدیده ای در رنج است. اخلاق کاری به درستی رعایت نمی شود. نظم لازم در محیط صنعتی و علمی وجود ندارد. و بدبینی بی اعتمادی، باری به هر جهت بودن، روحیه دم غنیمتی و نگرش غیر علمی مانعی در برابر تحرکات </a:t>
            </a:r>
            <a:r>
              <a:rPr lang="fa-IR" smtClean="0">
                <a:cs typeface="B Zar" panose="00000400000000000000" pitchFamily="2" charset="-78"/>
              </a:rPr>
              <a:t>فرهنگی، </a:t>
            </a:r>
            <a:r>
              <a:rPr lang="fa-IR" smtClean="0">
                <a:cs typeface="B Zar" panose="00000400000000000000" pitchFamily="2" charset="-78"/>
              </a:rPr>
              <a:t>اجتماعی، علمی، پژوهشی و صنعتی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4324644" cy="2708349"/>
          </a:xfrm>
          <a:prstGeom prst="rect">
            <a:avLst/>
          </a:prstGeom>
        </p:spPr>
      </p:pic>
    </p:spTree>
    <p:extLst>
      <p:ext uri="{BB962C8B-B14F-4D97-AF65-F5344CB8AC3E}">
        <p14:creationId xmlns:p14="http://schemas.microsoft.com/office/powerpoint/2010/main" val="193717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07766" y="1825625"/>
            <a:ext cx="7246034" cy="4351338"/>
          </a:xfrm>
        </p:spPr>
        <p:txBody>
          <a:bodyPr/>
          <a:lstStyle/>
          <a:p>
            <a:pPr algn="just"/>
            <a:r>
              <a:rPr lang="fa-IR" smtClean="0">
                <a:cs typeface="B Zar" panose="00000400000000000000" pitchFamily="2" charset="-78"/>
              </a:rPr>
              <a:t>یادآوری این نکته ضروری است که کشور ژاپن با عوامل فرهنگی توانسته است کارایی اش را افزایش دهد (درداری، ص 32) کارگران ژاپنی باور کرده اند که هدف های شخصی و ملی آنان به هم پیوند خورده اند- در این میان، هدف های مادی و معنوی کارکنان تضمین شده است. (درداری، ص 708) در ژاپن، تصمیم های بزرگ در شوراهای کارگری و مدیریت مورد رسیدگی قرار می گیرد. (درداری، ص 64) به نظر ماتسوشیتا یکی از مدیران برجسته ژاپن، اتحادیه کارگری و مدیریت دو چرخ درشکه ای هستند که شرکت را پابرجا نگه می دارند. اگر یک چرخ بیش از دیگر گسترش یابد، درشکه به یک سو خم می شود(ماتسوشیتا، ص 192)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4099"/>
            <a:ext cx="3028950" cy="2788578"/>
          </a:xfrm>
          <a:prstGeom prst="rect">
            <a:avLst/>
          </a:prstGeom>
        </p:spPr>
      </p:pic>
      <p:sp>
        <p:nvSpPr>
          <p:cNvPr id="5" name="TextBox 4"/>
          <p:cNvSpPr txBox="1"/>
          <p:nvPr/>
        </p:nvSpPr>
        <p:spPr>
          <a:xfrm>
            <a:off x="1589649" y="5036234"/>
            <a:ext cx="1378634"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ماتسوشیتا</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82444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چنین به نظر می رسد که وجود تشکل ها و دادن اهمیت واقعی و در خور بدان ها، امری فرهنگی است که ممکن است در کوتاه مدت نتواند پاسخ گوی مشکلات جامعه باشد اما به مثابه نهادی اجتماعی ، در بلند مدت قارد است بخشی از سنگینی بار را از دوش دولت و جامعه بردارد. اعتماد ملی را – که در </a:t>
            </a:r>
            <a:r>
              <a:rPr lang="fa-IR" b="1" smtClean="0">
                <a:solidFill>
                  <a:srgbClr val="FF0000"/>
                </a:solidFill>
                <a:cs typeface="B Zar" panose="00000400000000000000" pitchFamily="2" charset="-78"/>
              </a:rPr>
              <a:t>دوران پس از انقلاب صنعتی و نوزایش فکری مغرب زمین </a:t>
            </a:r>
            <a:r>
              <a:rPr lang="fa-IR" smtClean="0">
                <a:cs typeface="B Zar" panose="00000400000000000000" pitchFamily="2" charset="-78"/>
              </a:rPr>
              <a:t>لطمه دیده است. – به مردم بازگرداند. و مشارکت در کار و تصمیم گیری و چاره اندیشی و دمرکراسی را- که مادر خلاقیت هاست- تشویق کند و احساس مسئولیت و اخلاق یا وجدان کاری را با تجمع های صنفی و تماس چهره به چهره کارکنان و ارائه ارزش ها و هنجارها و همدلی نزدیک جا بیندازد و استمرار بخشد.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783373" y="4823460"/>
            <a:ext cx="2857500" cy="1600200"/>
          </a:xfrm>
          <a:prstGeom prst="rect">
            <a:avLst/>
          </a:prstGeom>
        </p:spPr>
      </p:pic>
    </p:spTree>
    <p:extLst>
      <p:ext uri="{BB962C8B-B14F-4D97-AF65-F5344CB8AC3E}">
        <p14:creationId xmlns:p14="http://schemas.microsoft.com/office/powerpoint/2010/main" val="2580849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23360" y="1825625"/>
            <a:ext cx="7330440" cy="4351338"/>
          </a:xfrm>
        </p:spPr>
        <p:txBody>
          <a:bodyPr/>
          <a:lstStyle/>
          <a:p>
            <a:pPr algn="just"/>
            <a:r>
              <a:rPr lang="fa-IR" smtClean="0">
                <a:cs typeface="B Zar" panose="00000400000000000000" pitchFamily="2" charset="-78"/>
              </a:rPr>
              <a:t>وجود تشکل ها موجب می شود که دیدگاه تنگ نظرانه سنتی- که اساس تربیت و آموزش را بر تنبیه و سخت گیری استاد می دانست (فیوضات، 1372) – به تدریج و آگاهانه به سوی نرمش بیشتر تغییر یابد و تشویق و ترغیب در کار به امری فرهنگی مبدل و نکات مثبت افراد برجسته شود و ان ها امکان نمود و رشد پیدا کنند. در چنین شرایطی، تشکل ها پایگاه مناسبی نیز برای نظام سیاسی واقع بین خواهند بود- همان گونه که اتحادیه های کارگری اروپا در جنگ جهانی دوم و در پی هجوم فاشیسم شایستگی خود را به مثابه </a:t>
            </a:r>
            <a:r>
              <a:rPr lang="fa-IR" b="1" smtClean="0">
                <a:solidFill>
                  <a:srgbClr val="FF0000"/>
                </a:solidFill>
                <a:cs typeface="B Zar" panose="00000400000000000000" pitchFamily="2" charset="-78"/>
              </a:rPr>
              <a:t>نهادی اجتماعی </a:t>
            </a:r>
            <a:r>
              <a:rPr lang="fa-IR" smtClean="0">
                <a:cs typeface="B Zar" panose="00000400000000000000" pitchFamily="2" charset="-78"/>
              </a:rPr>
              <a:t>به تثبیت رساند.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25442"/>
            <a:ext cx="2960077" cy="2219325"/>
          </a:xfrm>
          <a:prstGeom prst="rect">
            <a:avLst/>
          </a:prstGeom>
        </p:spPr>
      </p:pic>
    </p:spTree>
    <p:extLst>
      <p:ext uri="{BB962C8B-B14F-4D97-AF65-F5344CB8AC3E}">
        <p14:creationId xmlns:p14="http://schemas.microsoft.com/office/powerpoint/2010/main" val="3941246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46413" y="777922"/>
            <a:ext cx="10017456" cy="5351310"/>
          </a:xfrm>
          <a:prstGeom prst="rect">
            <a:avLst/>
          </a:prstGeom>
        </p:spPr>
      </p:pic>
    </p:spTree>
    <p:extLst>
      <p:ext uri="{BB962C8B-B14F-4D97-AF65-F5344CB8AC3E}">
        <p14:creationId xmlns:p14="http://schemas.microsoft.com/office/powerpoint/2010/main" val="386028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742" y="1027906"/>
            <a:ext cx="11194058" cy="4509318"/>
          </a:xfrm>
          <a:prstGeom prst="rect">
            <a:avLst/>
          </a:prstGeom>
        </p:spPr>
      </p:pic>
    </p:spTree>
    <p:extLst>
      <p:ext uri="{BB962C8B-B14F-4D97-AF65-F5344CB8AC3E}">
        <p14:creationId xmlns:p14="http://schemas.microsoft.com/office/powerpoint/2010/main" val="240304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واژگان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شکل های صنعتی، اخلاق کاری، کار، صنف، ایران، صنعت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20370" y="2820891"/>
            <a:ext cx="6728346" cy="2864752"/>
          </a:xfrm>
          <a:prstGeom prst="rect">
            <a:avLst/>
          </a:prstGeom>
        </p:spPr>
      </p:pic>
    </p:spTree>
    <p:extLst>
      <p:ext uri="{BB962C8B-B14F-4D97-AF65-F5344CB8AC3E}">
        <p14:creationId xmlns:p14="http://schemas.microsoft.com/office/powerpoint/2010/main" val="234384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رغم ساختار نظام خودکامه در ایران، صنف های پیشه وری نیرو و حیات خویش را از نظام آموزشی «</a:t>
            </a:r>
            <a:r>
              <a:rPr lang="fa-IR" b="1" smtClean="0">
                <a:solidFill>
                  <a:srgbClr val="FF0000"/>
                </a:solidFill>
                <a:cs typeface="B Zar" panose="00000400000000000000" pitchFamily="2" charset="-78"/>
              </a:rPr>
              <a:t>استاد- شاگردی</a:t>
            </a:r>
            <a:r>
              <a:rPr lang="fa-IR" smtClean="0">
                <a:cs typeface="B Zar" panose="00000400000000000000" pitchFamily="2" charset="-78"/>
              </a:rPr>
              <a:t>» تامین و از مقررات «</a:t>
            </a:r>
            <a:r>
              <a:rPr lang="fa-IR" b="1" smtClean="0">
                <a:solidFill>
                  <a:srgbClr val="FF0000"/>
                </a:solidFill>
                <a:cs typeface="B Zar" panose="00000400000000000000" pitchFamily="2" charset="-78"/>
              </a:rPr>
              <a:t>سنتی- عاطفی</a:t>
            </a:r>
            <a:r>
              <a:rPr lang="fa-IR" smtClean="0">
                <a:cs typeface="B Zar" panose="00000400000000000000" pitchFamily="2" charset="-78"/>
              </a:rPr>
              <a:t>» خاصی پیروی می کردند. نظم سنتی، با رشته ای از نیایش ها، رسم ها و جشن ها توام و به شکل عادت های روزانه مردم درآمده بود. این عادت ها بیش از مقررات رسمی در استحکام صنف و وحدت درون جامعه نقش داشت و در محیط کار و حرفه با اهمیت تلقی می شد. </a:t>
            </a:r>
            <a:endParaRPr lang="fa-IR">
              <a:cs typeface="B Zar" panose="00000400000000000000" pitchFamily="2" charset="-78"/>
            </a:endParaRPr>
          </a:p>
        </p:txBody>
      </p:sp>
      <p:sp>
        <p:nvSpPr>
          <p:cNvPr id="4" name="Flowchart: Process 3"/>
          <p:cNvSpPr/>
          <p:nvPr/>
        </p:nvSpPr>
        <p:spPr>
          <a:xfrm>
            <a:off x="1479644" y="4401927"/>
            <a:ext cx="2335237" cy="90807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عادت های روزانه مردم</a:t>
            </a:r>
            <a:endParaRPr lang="fa-IR" sz="2000" b="1">
              <a:solidFill>
                <a:srgbClr val="FF0000"/>
              </a:solidFill>
            </a:endParaRPr>
          </a:p>
        </p:txBody>
      </p:sp>
      <p:sp>
        <p:nvSpPr>
          <p:cNvPr id="5" name="Flowchart: Data 4"/>
          <p:cNvSpPr/>
          <p:nvPr/>
        </p:nvSpPr>
        <p:spPr>
          <a:xfrm>
            <a:off x="7003191" y="4119734"/>
            <a:ext cx="3151163" cy="1800665"/>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استحکام صنف و وحدت درون جامعه</a:t>
            </a:r>
            <a:endParaRPr lang="fa-IR" sz="2000" b="1">
              <a:solidFill>
                <a:srgbClr val="FF0000"/>
              </a:solidFill>
            </a:endParaRPr>
          </a:p>
        </p:txBody>
      </p:sp>
    </p:spTree>
    <p:extLst>
      <p:ext uri="{BB962C8B-B14F-4D97-AF65-F5344CB8AC3E}">
        <p14:creationId xmlns:p14="http://schemas.microsoft.com/office/powerpoint/2010/main" val="343586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سوابق تاریخی: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220872" y="1825625"/>
            <a:ext cx="8132928" cy="4351338"/>
          </a:xfrm>
        </p:spPr>
        <p:txBody>
          <a:bodyPr/>
          <a:lstStyle/>
          <a:p>
            <a:pPr algn="just"/>
            <a:r>
              <a:rPr lang="fa-IR" smtClean="0">
                <a:cs typeface="B Zar" panose="00000400000000000000" pitchFamily="2" charset="-78"/>
              </a:rPr>
              <a:t>یکی از آین هایی که در کارگاه ها به کار گرفته می شد، «فتوت» بود که یادگار کهن نظام صنفی بود و از آن به مثابه نماد، ایثار، دوری از مردم آزاری، رها کردن جاه و مقام، مجاهده با نفس و چشم پوشی از لغزش های دیگران یاد می شد. پیمان برادری، عضویت در صنف، ورود به جرگه جوانمردی و عیاری، سلسله مراتب پنهانی و رسمی همگی به نظر هانری کربن، دانشمند ایران </a:t>
            </a:r>
            <a:r>
              <a:rPr lang="fa-IR" smtClean="0">
                <a:cs typeface="B Zar" panose="00000400000000000000" pitchFamily="2" charset="-78"/>
              </a:rPr>
              <a:t>شناس </a:t>
            </a:r>
            <a:r>
              <a:rPr lang="fa-IR" smtClean="0">
                <a:cs typeface="B Zar" panose="00000400000000000000" pitchFamily="2" charset="-78"/>
              </a:rPr>
              <a:t>فرانسوی، متاثر از فرایند های فکری گذشته ایران بود. (کربن، ص 212 و 590)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75750"/>
            <a:ext cx="2191603" cy="2691784"/>
          </a:xfrm>
          <a:prstGeom prst="rect">
            <a:avLst/>
          </a:prstGeom>
        </p:spPr>
      </p:pic>
      <p:sp>
        <p:nvSpPr>
          <p:cNvPr id="5" name="TextBox 4"/>
          <p:cNvSpPr txBox="1"/>
          <p:nvPr/>
        </p:nvSpPr>
        <p:spPr>
          <a:xfrm>
            <a:off x="1405719" y="4767930"/>
            <a:ext cx="1392072"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هانری کربن</a:t>
            </a:r>
            <a:endParaRPr lang="fa-IR" b="1">
              <a:solidFill>
                <a:srgbClr val="FF0000"/>
              </a:solidFill>
              <a:cs typeface="B Zar" panose="00000400000000000000" pitchFamily="2" charset="-78"/>
            </a:endParaRPr>
          </a:p>
        </p:txBody>
      </p:sp>
      <p:sp>
        <p:nvSpPr>
          <p:cNvPr id="6" name="Flowchart: Process 5"/>
          <p:cNvSpPr/>
          <p:nvPr/>
        </p:nvSpPr>
        <p:spPr>
          <a:xfrm>
            <a:off x="3865465" y="4667534"/>
            <a:ext cx="3646682" cy="164436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پیمان </a:t>
            </a:r>
            <a:r>
              <a:rPr lang="fa-IR" sz="2000" b="1">
                <a:solidFill>
                  <a:srgbClr val="FF0000"/>
                </a:solidFill>
                <a:cs typeface="B Zar" panose="00000400000000000000" pitchFamily="2" charset="-78"/>
              </a:rPr>
              <a:t>برادری</a:t>
            </a:r>
            <a:r>
              <a:rPr lang="fa-IR" sz="2000" b="1">
                <a:solidFill>
                  <a:srgbClr val="FF0000"/>
                </a:solidFill>
                <a:cs typeface="B Zar" panose="00000400000000000000" pitchFamily="2" charset="-78"/>
              </a:rPr>
              <a:t>،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2-عضویت </a:t>
            </a:r>
            <a:r>
              <a:rPr lang="fa-IR" sz="2000" b="1">
                <a:solidFill>
                  <a:srgbClr val="FF0000"/>
                </a:solidFill>
                <a:cs typeface="B Zar" panose="00000400000000000000" pitchFamily="2" charset="-78"/>
              </a:rPr>
              <a:t>در صنف</a:t>
            </a:r>
            <a:r>
              <a:rPr lang="fa-IR" sz="2000" b="1">
                <a:solidFill>
                  <a:srgbClr val="FF0000"/>
                </a:solidFill>
                <a:cs typeface="B Zar" panose="00000400000000000000" pitchFamily="2" charset="-78"/>
              </a:rPr>
              <a:t>،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3-ورود </a:t>
            </a:r>
            <a:r>
              <a:rPr lang="fa-IR" sz="2000" b="1">
                <a:solidFill>
                  <a:srgbClr val="FF0000"/>
                </a:solidFill>
                <a:cs typeface="B Zar" panose="00000400000000000000" pitchFamily="2" charset="-78"/>
              </a:rPr>
              <a:t>به جرگه جوانمردی و عیاری</a:t>
            </a:r>
            <a:r>
              <a:rPr lang="fa-IR" sz="2000" b="1">
                <a:solidFill>
                  <a:srgbClr val="FF0000"/>
                </a:solidFill>
                <a:cs typeface="B Zar" panose="00000400000000000000" pitchFamily="2" charset="-78"/>
              </a:rPr>
              <a:t>،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4-سلسله </a:t>
            </a:r>
            <a:r>
              <a:rPr lang="fa-IR" sz="2000" b="1">
                <a:solidFill>
                  <a:srgbClr val="FF0000"/>
                </a:solidFill>
                <a:cs typeface="B Zar" panose="00000400000000000000" pitchFamily="2" charset="-78"/>
              </a:rPr>
              <a:t>مراتب پنهانی و رسمی</a:t>
            </a:r>
            <a:endParaRPr lang="fa-IR" sz="2000" b="1">
              <a:solidFill>
                <a:srgbClr val="FF0000"/>
              </a:solidFill>
            </a:endParaRPr>
          </a:p>
        </p:txBody>
      </p:sp>
    </p:spTree>
    <p:extLst>
      <p:ext uri="{BB962C8B-B14F-4D97-AF65-F5344CB8AC3E}">
        <p14:creationId xmlns:p14="http://schemas.microsoft.com/office/powerpoint/2010/main" val="140447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پهلوانی و عیاری- هر دو – در تمدن اسلامی منشا واحدی داشتند (کربن، ص 6) دلیری و پارسایی، مهرورزیدن، بر سر قول ایستادن، شکیبا بودن و شب بیداری و مردمان را پاسداری کردن از </a:t>
            </a:r>
            <a:r>
              <a:rPr lang="fa-IR" b="1" smtClean="0">
                <a:solidFill>
                  <a:srgbClr val="FF0000"/>
                </a:solidFill>
                <a:cs typeface="B Zar" panose="00000400000000000000" pitchFamily="2" charset="-78"/>
              </a:rPr>
              <a:t>ویژگی های مشترک پهلوانی و عیاری </a:t>
            </a:r>
            <a:r>
              <a:rPr lang="fa-IR" smtClean="0">
                <a:cs typeface="B Zar" panose="00000400000000000000" pitchFamily="2" charset="-78"/>
              </a:rPr>
              <a:t>بودند. این افراد اغلب متعلق به قشر تولید کننده شهری بودند و با نام خود نام صنف خویش را یدک می کشیدند. شاید بتوان گفت که فتوت یا جوانمردی، نهضتی متعلق به اصناف و پیشه وران شهری بود که روستاییان و اشراف – برعکس شوالیه گری اروپایی- در آن اندک بودند (کربن، ص 194) در هشرها به علت کمبود مواد اولیه  و یا تحمیل مالیات ها و بیکاری روز افزون، کارگاه ها به تعطیلی تهدید می شد. بنابراین کشاورزان و کارگران شهرها به راهزنی و عیاری و توزیع مال بین مستمندان سوق پید می کردند. </a:t>
            </a:r>
            <a:endParaRPr lang="fa-IR">
              <a:cs typeface="B Zar" panose="00000400000000000000" pitchFamily="2" charset="-78"/>
            </a:endParaRPr>
          </a:p>
        </p:txBody>
      </p:sp>
    </p:spTree>
    <p:extLst>
      <p:ext uri="{BB962C8B-B14F-4D97-AF65-F5344CB8AC3E}">
        <p14:creationId xmlns:p14="http://schemas.microsoft.com/office/powerpoint/2010/main" val="180343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سده سوم هجری، تعداد جوانمردان رو به فزونی گذارد. انان از میان خود فرماندهی با عنوان سرهنگ انتخاب می کردند- مانند یعقوب لیث صفار یا اسماعیل ساربان (کربن، ص 128)</a:t>
            </a:r>
          </a:p>
          <a:p>
            <a:pPr algn="just"/>
            <a:r>
              <a:rPr lang="fa-IR" smtClean="0">
                <a:cs typeface="B Zar" panose="00000400000000000000" pitchFamily="2" charset="-78"/>
              </a:rPr>
              <a:t>در تاریخ اجتماعی ایران، سر جنبان محله ها و کدخدایان صنف ها – که جوانی را در ورزش و پهلوانی زورخانه گذرانده و حیثیتی کسب کرده بودند- در شرایطی سخت حفظ نظم را بر عهده داشتند (کربن، ص 184) دولت، به این گروه ها در برقراری نظم، به ویژه در لحظات خاص مرگ شاه، محتاج بود. </a:t>
            </a:r>
          </a:p>
        </p:txBody>
      </p:sp>
    </p:spTree>
    <p:extLst>
      <p:ext uri="{BB962C8B-B14F-4D97-AF65-F5344CB8AC3E}">
        <p14:creationId xmlns:p14="http://schemas.microsoft.com/office/powerpoint/2010/main" val="257106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تهاجم مغول، به گسست تاریخی و فرهنگی همه جانبه ای منجر شد. تشکل های پیشه ورزی مانند همه نهادهای دیگر به شدت لطمه دیدند اما مغولان گروهی از صنعتگران را جمع آوری و برخی را برای ادامه کار و پیشه راهی مغولستان کردند (اقبال آشتیانی، ص 557)</a:t>
            </a:r>
            <a:endParaRPr lang="fa-IR">
              <a:cs typeface="B Zar" panose="00000400000000000000" pitchFamily="2" charset="-78"/>
            </a:endParaRPr>
          </a:p>
        </p:txBody>
      </p:sp>
      <p:sp>
        <p:nvSpPr>
          <p:cNvPr id="4" name="Flowchart: Process 3"/>
          <p:cNvSpPr/>
          <p:nvPr/>
        </p:nvSpPr>
        <p:spPr>
          <a:xfrm>
            <a:off x="984739" y="3502856"/>
            <a:ext cx="2715064" cy="91439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گسست تاریخی و فرهنگی</a:t>
            </a:r>
            <a:endParaRPr lang="fa-IR" sz="2000" b="1">
              <a:solidFill>
                <a:srgbClr val="FF0000"/>
              </a:solidFill>
            </a:endParaRPr>
          </a:p>
        </p:txBody>
      </p:sp>
    </p:spTree>
    <p:extLst>
      <p:ext uri="{BB962C8B-B14F-4D97-AF65-F5344CB8AC3E}">
        <p14:creationId xmlns:p14="http://schemas.microsoft.com/office/powerpoint/2010/main" val="278088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3493</Words>
  <Application>Microsoft Office PowerPoint</Application>
  <PresentationFormat>Widescreen</PresentationFormat>
  <Paragraphs>82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 Zar</vt:lpstr>
      <vt:lpstr>Calibri</vt:lpstr>
      <vt:lpstr>Calibri Light</vt:lpstr>
      <vt:lpstr>Times New Roman</vt:lpstr>
      <vt:lpstr>Office Theme</vt:lpstr>
      <vt:lpstr>عنوان مقاله: تشکل های صنعتی و اخلاق کاری در ایران</vt:lpstr>
      <vt:lpstr>چکیده:</vt:lpstr>
      <vt:lpstr>چکیده</vt:lpstr>
      <vt:lpstr>واژگان کلیدی:</vt:lpstr>
      <vt:lpstr>مقدمه</vt:lpstr>
      <vt:lpstr>سوابق تاریخی: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تشکل های صنعتی و اخلاق کاری در ایران</dc:title>
  <dc:creator>MaZz!i</dc:creator>
  <cp:lastModifiedBy>MaZz!i</cp:lastModifiedBy>
  <cp:revision>59</cp:revision>
  <cp:lastPrinted>2024-02-03T20:20:35Z</cp:lastPrinted>
  <dcterms:created xsi:type="dcterms:W3CDTF">2024-01-01T06:18:21Z</dcterms:created>
  <dcterms:modified xsi:type="dcterms:W3CDTF">2024-02-03T20:20:46Z</dcterms:modified>
</cp:coreProperties>
</file>