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33" r:id="rId4"/>
    <p:sldId id="258" r:id="rId5"/>
    <p:sldId id="259" r:id="rId6"/>
    <p:sldId id="260" r:id="rId7"/>
    <p:sldId id="261" r:id="rId8"/>
    <p:sldId id="262" r:id="rId9"/>
    <p:sldId id="263" r:id="rId10"/>
    <p:sldId id="264" r:id="rId11"/>
    <p:sldId id="265" r:id="rId12"/>
    <p:sldId id="334" r:id="rId13"/>
    <p:sldId id="266" r:id="rId14"/>
    <p:sldId id="267" r:id="rId15"/>
    <p:sldId id="268" r:id="rId16"/>
    <p:sldId id="269" r:id="rId17"/>
    <p:sldId id="270" r:id="rId18"/>
    <p:sldId id="271" r:id="rId19"/>
    <p:sldId id="272" r:id="rId20"/>
    <p:sldId id="335" r:id="rId21"/>
    <p:sldId id="273" r:id="rId22"/>
    <p:sldId id="274" r:id="rId23"/>
    <p:sldId id="336"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337" r:id="rId38"/>
    <p:sldId id="288" r:id="rId39"/>
    <p:sldId id="338" r:id="rId40"/>
    <p:sldId id="289" r:id="rId41"/>
    <p:sldId id="290" r:id="rId42"/>
    <p:sldId id="291" r:id="rId43"/>
    <p:sldId id="292" r:id="rId44"/>
    <p:sldId id="293" r:id="rId45"/>
    <p:sldId id="339"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40" r:id="rId62"/>
    <p:sldId id="309" r:id="rId63"/>
    <p:sldId id="310" r:id="rId64"/>
    <p:sldId id="341" r:id="rId65"/>
    <p:sldId id="311" r:id="rId66"/>
    <p:sldId id="312" r:id="rId67"/>
    <p:sldId id="342" r:id="rId68"/>
    <p:sldId id="313" r:id="rId69"/>
    <p:sldId id="314" r:id="rId70"/>
    <p:sldId id="315" r:id="rId71"/>
    <p:sldId id="316" r:id="rId72"/>
    <p:sldId id="317" r:id="rId73"/>
    <p:sldId id="318" r:id="rId74"/>
    <p:sldId id="319" r:id="rId75"/>
    <p:sldId id="320" r:id="rId76"/>
    <p:sldId id="321" r:id="rId77"/>
    <p:sldId id="322" r:id="rId78"/>
    <p:sldId id="323" r:id="rId79"/>
    <p:sldId id="324" r:id="rId80"/>
    <p:sldId id="325" r:id="rId81"/>
    <p:sldId id="343" r:id="rId82"/>
    <p:sldId id="326" r:id="rId83"/>
    <p:sldId id="344" r:id="rId84"/>
    <p:sldId id="327" r:id="rId85"/>
    <p:sldId id="345" r:id="rId86"/>
    <p:sldId id="328" r:id="rId87"/>
    <p:sldId id="346" r:id="rId88"/>
    <p:sldId id="329" r:id="rId89"/>
    <p:sldId id="347" r:id="rId90"/>
    <p:sldId id="330" r:id="rId91"/>
    <p:sldId id="348" r:id="rId92"/>
    <p:sldId id="331" r:id="rId93"/>
    <p:sldId id="349" r:id="rId94"/>
    <p:sldId id="332" r:id="rId95"/>
  </p:sldIdLst>
  <p:sldSz cx="12192000" cy="6858000"/>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986" autoAdjust="0"/>
    <p:restoredTop sz="94434" autoAdjust="0"/>
  </p:normalViewPr>
  <p:slideViewPr>
    <p:cSldViewPr snapToGrid="0">
      <p:cViewPr varScale="1">
        <p:scale>
          <a:sx n="68" d="100"/>
          <a:sy n="68" d="100"/>
        </p:scale>
        <p:origin x="72" y="114"/>
      </p:cViewPr>
      <p:guideLst/>
    </p:cSldViewPr>
  </p:slideViewPr>
  <p:outlineViewPr>
    <p:cViewPr>
      <p:scale>
        <a:sx n="33" d="100"/>
        <a:sy n="33" d="100"/>
      </p:scale>
      <p:origin x="0" y="-747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8A02877B-E293-44A6-94F6-681722AC6BD2}" type="datetimeFigureOut">
              <a:rPr lang="fa-IR" smtClean="0"/>
              <a:t>19/08/1445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3BBFB47-CA03-4510-93FC-458D293F955E}" type="slidenum">
              <a:rPr lang="fa-IR" smtClean="0"/>
              <a:t>‹#›</a:t>
            </a:fld>
            <a:endParaRPr lang="fa-IR"/>
          </a:p>
        </p:txBody>
      </p:sp>
    </p:spTree>
    <p:extLst>
      <p:ext uri="{BB962C8B-B14F-4D97-AF65-F5344CB8AC3E}">
        <p14:creationId xmlns:p14="http://schemas.microsoft.com/office/powerpoint/2010/main" val="855174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A02877B-E293-44A6-94F6-681722AC6BD2}" type="datetimeFigureOut">
              <a:rPr lang="fa-IR" smtClean="0"/>
              <a:t>19/08/1445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3BBFB47-CA03-4510-93FC-458D293F955E}" type="slidenum">
              <a:rPr lang="fa-IR" smtClean="0"/>
              <a:t>‹#›</a:t>
            </a:fld>
            <a:endParaRPr lang="fa-IR"/>
          </a:p>
        </p:txBody>
      </p:sp>
    </p:spTree>
    <p:extLst>
      <p:ext uri="{BB962C8B-B14F-4D97-AF65-F5344CB8AC3E}">
        <p14:creationId xmlns:p14="http://schemas.microsoft.com/office/powerpoint/2010/main" val="223928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A02877B-E293-44A6-94F6-681722AC6BD2}" type="datetimeFigureOut">
              <a:rPr lang="fa-IR" smtClean="0"/>
              <a:t>19/08/1445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3BBFB47-CA03-4510-93FC-458D293F955E}" type="slidenum">
              <a:rPr lang="fa-IR" smtClean="0"/>
              <a:t>‹#›</a:t>
            </a:fld>
            <a:endParaRPr lang="fa-IR"/>
          </a:p>
        </p:txBody>
      </p:sp>
    </p:spTree>
    <p:extLst>
      <p:ext uri="{BB962C8B-B14F-4D97-AF65-F5344CB8AC3E}">
        <p14:creationId xmlns:p14="http://schemas.microsoft.com/office/powerpoint/2010/main" val="3702548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A02877B-E293-44A6-94F6-681722AC6BD2}" type="datetimeFigureOut">
              <a:rPr lang="fa-IR" smtClean="0"/>
              <a:t>19/08/1445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3BBFB47-CA03-4510-93FC-458D293F955E}" type="slidenum">
              <a:rPr lang="fa-IR" smtClean="0"/>
              <a:t>‹#›</a:t>
            </a:fld>
            <a:endParaRPr lang="fa-IR"/>
          </a:p>
        </p:txBody>
      </p:sp>
    </p:spTree>
    <p:extLst>
      <p:ext uri="{BB962C8B-B14F-4D97-AF65-F5344CB8AC3E}">
        <p14:creationId xmlns:p14="http://schemas.microsoft.com/office/powerpoint/2010/main" val="95883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02877B-E293-44A6-94F6-681722AC6BD2}" type="datetimeFigureOut">
              <a:rPr lang="fa-IR" smtClean="0"/>
              <a:t>19/08/1445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3BBFB47-CA03-4510-93FC-458D293F955E}" type="slidenum">
              <a:rPr lang="fa-IR" smtClean="0"/>
              <a:t>‹#›</a:t>
            </a:fld>
            <a:endParaRPr lang="fa-IR"/>
          </a:p>
        </p:txBody>
      </p:sp>
    </p:spTree>
    <p:extLst>
      <p:ext uri="{BB962C8B-B14F-4D97-AF65-F5344CB8AC3E}">
        <p14:creationId xmlns:p14="http://schemas.microsoft.com/office/powerpoint/2010/main" val="1393503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8A02877B-E293-44A6-94F6-681722AC6BD2}" type="datetimeFigureOut">
              <a:rPr lang="fa-IR" smtClean="0"/>
              <a:t>19/08/1445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3BBFB47-CA03-4510-93FC-458D293F955E}" type="slidenum">
              <a:rPr lang="fa-IR" smtClean="0"/>
              <a:t>‹#›</a:t>
            </a:fld>
            <a:endParaRPr lang="fa-IR"/>
          </a:p>
        </p:txBody>
      </p:sp>
    </p:spTree>
    <p:extLst>
      <p:ext uri="{BB962C8B-B14F-4D97-AF65-F5344CB8AC3E}">
        <p14:creationId xmlns:p14="http://schemas.microsoft.com/office/powerpoint/2010/main" val="2011598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8A02877B-E293-44A6-94F6-681722AC6BD2}" type="datetimeFigureOut">
              <a:rPr lang="fa-IR" smtClean="0"/>
              <a:t>19/08/1445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3BBFB47-CA03-4510-93FC-458D293F955E}" type="slidenum">
              <a:rPr lang="fa-IR" smtClean="0"/>
              <a:t>‹#›</a:t>
            </a:fld>
            <a:endParaRPr lang="fa-IR"/>
          </a:p>
        </p:txBody>
      </p:sp>
    </p:spTree>
    <p:extLst>
      <p:ext uri="{BB962C8B-B14F-4D97-AF65-F5344CB8AC3E}">
        <p14:creationId xmlns:p14="http://schemas.microsoft.com/office/powerpoint/2010/main" val="2474364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8A02877B-E293-44A6-94F6-681722AC6BD2}" type="datetimeFigureOut">
              <a:rPr lang="fa-IR" smtClean="0"/>
              <a:t>19/08/1445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3BBFB47-CA03-4510-93FC-458D293F955E}" type="slidenum">
              <a:rPr lang="fa-IR" smtClean="0"/>
              <a:t>‹#›</a:t>
            </a:fld>
            <a:endParaRPr lang="fa-IR"/>
          </a:p>
        </p:txBody>
      </p:sp>
    </p:spTree>
    <p:extLst>
      <p:ext uri="{BB962C8B-B14F-4D97-AF65-F5344CB8AC3E}">
        <p14:creationId xmlns:p14="http://schemas.microsoft.com/office/powerpoint/2010/main" val="2299061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2877B-E293-44A6-94F6-681722AC6BD2}" type="datetimeFigureOut">
              <a:rPr lang="fa-IR" smtClean="0"/>
              <a:t>19/08/1445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3BBFB47-CA03-4510-93FC-458D293F955E}" type="slidenum">
              <a:rPr lang="fa-IR" smtClean="0"/>
              <a:t>‹#›</a:t>
            </a:fld>
            <a:endParaRPr lang="fa-IR"/>
          </a:p>
        </p:txBody>
      </p:sp>
    </p:spTree>
    <p:extLst>
      <p:ext uri="{BB962C8B-B14F-4D97-AF65-F5344CB8AC3E}">
        <p14:creationId xmlns:p14="http://schemas.microsoft.com/office/powerpoint/2010/main" val="4126279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02877B-E293-44A6-94F6-681722AC6BD2}" type="datetimeFigureOut">
              <a:rPr lang="fa-IR" smtClean="0"/>
              <a:t>19/08/1445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3BBFB47-CA03-4510-93FC-458D293F955E}" type="slidenum">
              <a:rPr lang="fa-IR" smtClean="0"/>
              <a:t>‹#›</a:t>
            </a:fld>
            <a:endParaRPr lang="fa-IR"/>
          </a:p>
        </p:txBody>
      </p:sp>
    </p:spTree>
    <p:extLst>
      <p:ext uri="{BB962C8B-B14F-4D97-AF65-F5344CB8AC3E}">
        <p14:creationId xmlns:p14="http://schemas.microsoft.com/office/powerpoint/2010/main" val="3578198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02877B-E293-44A6-94F6-681722AC6BD2}" type="datetimeFigureOut">
              <a:rPr lang="fa-IR" smtClean="0"/>
              <a:t>19/08/1445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3BBFB47-CA03-4510-93FC-458D293F955E}" type="slidenum">
              <a:rPr lang="fa-IR" smtClean="0"/>
              <a:t>‹#›</a:t>
            </a:fld>
            <a:endParaRPr lang="fa-IR"/>
          </a:p>
        </p:txBody>
      </p:sp>
    </p:spTree>
    <p:extLst>
      <p:ext uri="{BB962C8B-B14F-4D97-AF65-F5344CB8AC3E}">
        <p14:creationId xmlns:p14="http://schemas.microsoft.com/office/powerpoint/2010/main" val="2914038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A02877B-E293-44A6-94F6-681722AC6BD2}" type="datetimeFigureOut">
              <a:rPr lang="fa-IR" smtClean="0"/>
              <a:t>19/08/1445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3BBFB47-CA03-4510-93FC-458D293F955E}" type="slidenum">
              <a:rPr lang="fa-IR" smtClean="0"/>
              <a:t>‹#›</a:t>
            </a:fld>
            <a:endParaRPr lang="fa-IR"/>
          </a:p>
        </p:txBody>
      </p:sp>
    </p:spTree>
    <p:extLst>
      <p:ext uri="{BB962C8B-B14F-4D97-AF65-F5344CB8AC3E}">
        <p14:creationId xmlns:p14="http://schemas.microsoft.com/office/powerpoint/2010/main" val="4013322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fa-IR" sz="3200" smtClean="0">
                <a:solidFill>
                  <a:srgbClr val="FF0000"/>
                </a:solidFill>
                <a:cs typeface="B Zar" panose="00000400000000000000" pitchFamily="2" charset="-78"/>
              </a:rPr>
              <a:t>عنوان مقاله: </a:t>
            </a:r>
            <a:r>
              <a:rPr lang="fa-IR" sz="3200" smtClean="0">
                <a:cs typeface="B Zar" panose="00000400000000000000" pitchFamily="2" charset="-78"/>
              </a:rPr>
              <a:t>بررسی رضایتمندی شغلی در رابطه با عوامل اقتصادی- اجتماعی و </a:t>
            </a:r>
            <a:r>
              <a:rPr lang="fa-IR" sz="3200" smtClean="0">
                <a:cs typeface="B Zar" panose="00000400000000000000" pitchFamily="2" charset="-78"/>
              </a:rPr>
              <a:t>جمعیتی- مطالعه </a:t>
            </a:r>
            <a:r>
              <a:rPr lang="fa-IR" sz="3200" smtClean="0">
                <a:cs typeface="B Zar" panose="00000400000000000000" pitchFamily="2" charset="-78"/>
              </a:rPr>
              <a:t>موردی یکی از سازمان های استان فارس</a:t>
            </a:r>
            <a:endParaRPr lang="fa-IR" sz="3200">
              <a:cs typeface="B Zar" panose="00000400000000000000" pitchFamily="2" charset="-78"/>
            </a:endParaRPr>
          </a:p>
        </p:txBody>
      </p:sp>
      <p:sp>
        <p:nvSpPr>
          <p:cNvPr id="3" name="Subtitle 2"/>
          <p:cNvSpPr>
            <a:spLocks noGrp="1"/>
          </p:cNvSpPr>
          <p:nvPr>
            <p:ph type="subTitle" idx="1"/>
          </p:nvPr>
        </p:nvSpPr>
        <p:spPr/>
        <p:txBody>
          <a:bodyPr>
            <a:normAutofit lnSpcReduction="10000"/>
          </a:bodyPr>
          <a:lstStyle/>
          <a:p>
            <a:r>
              <a:rPr lang="fa-IR" smtClean="0">
                <a:solidFill>
                  <a:srgbClr val="FF0000"/>
                </a:solidFill>
                <a:cs typeface="B Zar" panose="00000400000000000000" pitchFamily="2" charset="-78"/>
              </a:rPr>
              <a:t>نویسنده: </a:t>
            </a:r>
            <a:r>
              <a:rPr lang="fa-IR" smtClean="0">
                <a:cs typeface="B Zar" panose="00000400000000000000" pitchFamily="2" charset="-78"/>
              </a:rPr>
              <a:t>محمد کریم منصوریان، عبدالعلی لهسایی زاده</a:t>
            </a:r>
          </a:p>
          <a:p>
            <a:r>
              <a:rPr lang="fa-IR" smtClean="0">
                <a:solidFill>
                  <a:srgbClr val="FF0000"/>
                </a:solidFill>
                <a:cs typeface="B Zar" panose="00000400000000000000" pitchFamily="2" charset="-78"/>
              </a:rPr>
              <a:t>منبع: </a:t>
            </a:r>
            <a:r>
              <a:rPr lang="fa-IR" smtClean="0">
                <a:cs typeface="B Zar" panose="00000400000000000000" pitchFamily="2" charset="-78"/>
              </a:rPr>
              <a:t>نشریه دانشکده ادبیات و علوم انسانی دانشگاه شهید باهنر کرمان</a:t>
            </a:r>
          </a:p>
          <a:p>
            <a:r>
              <a:rPr lang="fa-IR" smtClean="0">
                <a:cs typeface="B Zar" panose="00000400000000000000" pitchFamily="2" charset="-78"/>
              </a:rPr>
              <a:t>دوره جدید شماره سوم، بهار </a:t>
            </a:r>
            <a:r>
              <a:rPr lang="fa-IR" smtClean="0">
                <a:cs typeface="B Zar" panose="00000400000000000000" pitchFamily="2" charset="-78"/>
              </a:rPr>
              <a:t>1377</a:t>
            </a:r>
          </a:p>
          <a:p>
            <a:r>
              <a:rPr lang="fa-IR" smtClean="0">
                <a:cs typeface="B Zar" panose="00000400000000000000" pitchFamily="2" charset="-78"/>
              </a:rPr>
              <a:t>صص 121-87</a:t>
            </a:r>
            <a:endParaRPr lang="fa-IR">
              <a:cs typeface="B Zar" panose="00000400000000000000" pitchFamily="2" charset="-78"/>
            </a:endParaRPr>
          </a:p>
        </p:txBody>
      </p:sp>
    </p:spTree>
    <p:extLst>
      <p:ext uri="{BB962C8B-B14F-4D97-AF65-F5344CB8AC3E}">
        <p14:creationId xmlns:p14="http://schemas.microsoft.com/office/powerpoint/2010/main" val="75622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حاصل پژوهش مرتضوی نشان داده است که کارکنانی که شیوه مدیریت را پدرانه درک می کنند، در مقابل آنان که شیوه مدیریت را «</a:t>
            </a:r>
            <a:r>
              <a:rPr lang="fa-IR" b="1" smtClean="0">
                <a:solidFill>
                  <a:srgbClr val="FF0000"/>
                </a:solidFill>
                <a:cs typeface="B Zar" panose="00000400000000000000" pitchFamily="2" charset="-78"/>
              </a:rPr>
              <a:t>خودکامه</a:t>
            </a:r>
            <a:r>
              <a:rPr lang="fa-IR" smtClean="0">
                <a:cs typeface="B Zar" panose="00000400000000000000" pitchFamily="2" charset="-78"/>
              </a:rPr>
              <a:t>» می دانند، رضایت شغلی بیشتری دارند. مرتضوی اثر سار متغیرها نظیر جنس، تحصیل، وضعیت استخدام و وضع تاهل را نیز در این پژوهش نشان داده است. </a:t>
            </a:r>
            <a:endParaRPr lang="fa-IR">
              <a:cs typeface="B Zar" panose="00000400000000000000" pitchFamily="2" charset="-78"/>
            </a:endParaRPr>
          </a:p>
        </p:txBody>
      </p:sp>
    </p:spTree>
    <p:extLst>
      <p:ext uri="{BB962C8B-B14F-4D97-AF65-F5344CB8AC3E}">
        <p14:creationId xmlns:p14="http://schemas.microsoft.com/office/powerpoint/2010/main" val="1283168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پژوهش عباسی نشان داده است که بین هسته کنترل و رضایت شغلی رابطه مثبتی وجود دارد. همچنین زنان در مقایسه با مردان از هسته کنترل درونی تر و در نتیجه رضایت شغلی بیشتری برخوردار هستند. </a:t>
            </a:r>
          </a:p>
          <a:p>
            <a:pPr algn="just"/>
            <a:r>
              <a:rPr lang="fa-IR" smtClean="0">
                <a:cs typeface="B Zar" panose="00000400000000000000" pitchFamily="2" charset="-78"/>
              </a:rPr>
              <a:t>آخرین پژوهشی که در زمینه رضایت شغلی در ایران سراغ داریم، مربوط به رستمی هواورق تحت عنوان «بررسی عوامل اجتماعی موثر بر از خود بیگانگی از کار و رضایت شغلی کارگردانان و تهیه کنندگان شبکه های اول و دوم سیمای جمهوری اسلامی ایران» است. </a:t>
            </a:r>
            <a:endParaRPr lang="fa-IR">
              <a:cs typeface="B Zar" panose="00000400000000000000" pitchFamily="2" charset="-78"/>
            </a:endParaRPr>
          </a:p>
        </p:txBody>
      </p:sp>
      <p:sp>
        <p:nvSpPr>
          <p:cNvPr id="4" name="Flowchart: Process 3"/>
          <p:cNvSpPr/>
          <p:nvPr/>
        </p:nvSpPr>
        <p:spPr>
          <a:xfrm>
            <a:off x="1378634" y="4614203"/>
            <a:ext cx="3319975" cy="105507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هسته کنترل درونی تر</a:t>
            </a:r>
            <a:endParaRPr lang="fa-IR" b="1">
              <a:solidFill>
                <a:srgbClr val="FF0000"/>
              </a:solidFill>
            </a:endParaRPr>
          </a:p>
        </p:txBody>
      </p:sp>
    </p:spTree>
    <p:extLst>
      <p:ext uri="{BB962C8B-B14F-4D97-AF65-F5344CB8AC3E}">
        <p14:creationId xmlns:p14="http://schemas.microsoft.com/office/powerpoint/2010/main" val="1547411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این پژوهش، میزان تاثیرگذاری عوامل و متغیرهای مستقلی نظیر سن، جنس، وضعیت تاهل، میزان تحصیلات، سابقه کار و روابط دوستانه بر رضایت شغلی سنجیده شده است. یکی از نتایج جالب این پژوهش این است که هر چه افراد از کار خود بیگانه تر باشند، ناراضی بودن آنها از شغلشان افزایش می یابد. بین سابقه کار و بیگانگی از کار رابطه معنی دار معکوسی وجود دارد. از دیگر نتایج این تحقیق این است که میزان رضایت شغلی پاسخگویان از الگوی «</a:t>
            </a:r>
            <a:r>
              <a:rPr lang="fa-IR" b="1">
                <a:solidFill>
                  <a:srgbClr val="FF0000"/>
                </a:solidFill>
                <a:cs typeface="B Zar" panose="00000400000000000000" pitchFamily="2" charset="-78"/>
              </a:rPr>
              <a:t>توزیع بهنجار</a:t>
            </a:r>
            <a:r>
              <a:rPr lang="fa-IR">
                <a:cs typeface="B Zar" panose="00000400000000000000" pitchFamily="2" charset="-78"/>
              </a:rPr>
              <a:t>» پیروی می کند. </a:t>
            </a:r>
          </a:p>
          <a:p>
            <a:endParaRPr lang="fa-IR"/>
          </a:p>
        </p:txBody>
      </p:sp>
      <p:sp>
        <p:nvSpPr>
          <p:cNvPr id="4" name="Flowchart: Process 3"/>
          <p:cNvSpPr/>
          <p:nvPr/>
        </p:nvSpPr>
        <p:spPr>
          <a:xfrm>
            <a:off x="1420836" y="4332849"/>
            <a:ext cx="4712677" cy="149891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سن، جنس، وضعیت تاهل، میزان تحصیلات، سابقه کار و روابط دوستانه</a:t>
            </a:r>
            <a:endParaRPr lang="fa-IR">
              <a:solidFill>
                <a:srgbClr val="FF0000"/>
              </a:solidFill>
            </a:endParaRPr>
          </a:p>
        </p:txBody>
      </p:sp>
    </p:spTree>
    <p:extLst>
      <p:ext uri="{BB962C8B-B14F-4D97-AF65-F5344CB8AC3E}">
        <p14:creationId xmlns:p14="http://schemas.microsoft.com/office/powerpoint/2010/main" val="1854779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ب- تحقیقات انجام شده در خارج</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a:xfrm>
            <a:off x="4164036" y="1825625"/>
            <a:ext cx="7189763" cy="4351338"/>
          </a:xfrm>
        </p:spPr>
        <p:txBody>
          <a:bodyPr/>
          <a:lstStyle/>
          <a:p>
            <a:pPr algn="just"/>
            <a:r>
              <a:rPr lang="fa-IR" smtClean="0">
                <a:cs typeface="B Zar" panose="00000400000000000000" pitchFamily="2" charset="-78"/>
              </a:rPr>
              <a:t>گروبنبرگ در پژوهش خود تحت عنوان «کارگر خرسند: تحلیل تفاوت های آموزشی و شغلی در تعیین رضایت شغلی» نشان داده است که هم عوامل بیرونی و هم عوامل درونی در ایجاد رضایت شغلی و کلا میزان </a:t>
            </a:r>
            <a:r>
              <a:rPr lang="fa-IR" b="1" smtClean="0">
                <a:solidFill>
                  <a:srgbClr val="FF0000"/>
                </a:solidFill>
                <a:cs typeface="B Zar" panose="00000400000000000000" pitchFamily="2" charset="-78"/>
              </a:rPr>
              <a:t>تاثیرگذاری عوامل درونی </a:t>
            </a:r>
            <a:r>
              <a:rPr lang="fa-IR" smtClean="0">
                <a:cs typeface="B Zar" panose="00000400000000000000" pitchFamily="2" charset="-78"/>
              </a:rPr>
              <a:t>بر رضایت شغلی بیشتر است. در این پژوهش، بین کارکنان سطوح مختلف شغلی از نظر ارزش گذاری با پاداش های درونی، رابطه معنی داری مشاهده نشده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716806" y="1825625"/>
            <a:ext cx="3447230" cy="2858917"/>
          </a:xfrm>
          <a:prstGeom prst="rect">
            <a:avLst/>
          </a:prstGeom>
        </p:spPr>
      </p:pic>
      <p:sp>
        <p:nvSpPr>
          <p:cNvPr id="5" name="TextBox 4"/>
          <p:cNvSpPr txBox="1"/>
          <p:nvPr/>
        </p:nvSpPr>
        <p:spPr>
          <a:xfrm>
            <a:off x="1575258" y="4945929"/>
            <a:ext cx="1730326" cy="369332"/>
          </a:xfrm>
          <a:prstGeom prst="rect">
            <a:avLst/>
          </a:prstGeom>
          <a:noFill/>
        </p:spPr>
        <p:txBody>
          <a:bodyPr wrap="square" rtlCol="1">
            <a:spAutoFit/>
          </a:bodyPr>
          <a:lstStyle/>
          <a:p>
            <a:pPr algn="ctr"/>
            <a:r>
              <a:rPr lang="fa-IR" smtClean="0">
                <a:solidFill>
                  <a:srgbClr val="FF0000"/>
                </a:solidFill>
                <a:cs typeface="B Zar" panose="00000400000000000000" pitchFamily="2" charset="-78"/>
              </a:rPr>
              <a:t>لئون گروینبرگ</a:t>
            </a:r>
            <a:endParaRPr lang="fa-IR">
              <a:solidFill>
                <a:srgbClr val="FF0000"/>
              </a:solidFill>
              <a:cs typeface="B Zar" panose="00000400000000000000" pitchFamily="2" charset="-78"/>
            </a:endParaRPr>
          </a:p>
        </p:txBody>
      </p:sp>
    </p:spTree>
    <p:extLst>
      <p:ext uri="{BB962C8B-B14F-4D97-AF65-F5344CB8AC3E}">
        <p14:creationId xmlns:p14="http://schemas.microsoft.com/office/powerpoint/2010/main" val="1699238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«بورگ» در پژوهش جالب خود تحت عنوان «رابطه بین اهمیت جنبه های کار و رضایت شغلی» نشان داده است که بین درجه اهمیت و رضایت از نفس کار، همکاران و شرکت، رابطه خطی معنی داری وجود دارد. </a:t>
            </a:r>
          </a:p>
          <a:p>
            <a:pPr algn="just"/>
            <a:r>
              <a:rPr lang="fa-IR" smtClean="0">
                <a:cs typeface="B Zar" panose="00000400000000000000" pitchFamily="2" charset="-78"/>
              </a:rPr>
              <a:t>پژوهش دیگری با عنوان «فشار سازمانی، رضایت شغلی و عملکرد سازمانی به کجا خوایم رفت؟ توسط سولیوان و بهاگات» انجام گرفته است. نتای این تحقیق نشان می دهد که فشار شغلیو رضایت شغلی با هم ارتباط معکوس دارند. همچنین رضایت شغلی به وسیله عواملی همچون </a:t>
            </a:r>
            <a:r>
              <a:rPr lang="fa-IR" b="1" smtClean="0">
                <a:solidFill>
                  <a:srgbClr val="FF0000"/>
                </a:solidFill>
                <a:cs typeface="B Zar" panose="00000400000000000000" pitchFamily="2" charset="-78"/>
              </a:rPr>
              <a:t>مشارکت در تصمیم گیری</a:t>
            </a:r>
            <a:r>
              <a:rPr lang="fa-IR" smtClean="0">
                <a:cs typeface="B Zar" panose="00000400000000000000" pitchFamily="2" charset="-78"/>
              </a:rPr>
              <a:t>، تنوع مهارت و اینکه آیا کار، مشروط به خواسته های نظاران هست یا نه، تحت تاثیر قرار می گیرد. </a:t>
            </a:r>
            <a:endParaRPr lang="fa-IR">
              <a:cs typeface="B Zar" panose="00000400000000000000" pitchFamily="2" charset="-78"/>
            </a:endParaRPr>
          </a:p>
        </p:txBody>
      </p:sp>
    </p:spTree>
    <p:extLst>
      <p:ext uri="{BB962C8B-B14F-4D97-AF65-F5344CB8AC3E}">
        <p14:creationId xmlns:p14="http://schemas.microsoft.com/office/powerpoint/2010/main" val="2166318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آغو و همکاران در پژوهشی دریافت کرده اند که رابطه رضایتمندی شغلی با متغیرهای فرصت ها، ابهام نقش، تعارض نقش ها، افراط در نقش ها، عادی شدن جریان کار و بالاخره تاثیرگذاری منفی است و بقیه متغیرها از هر سه دسته رابطه ای مثبت با رضایتمندی شغلی دارند. </a:t>
            </a:r>
            <a:endParaRPr lang="fa-IR">
              <a:cs typeface="B Zar" panose="00000400000000000000" pitchFamily="2" charset="-78"/>
            </a:endParaRPr>
          </a:p>
        </p:txBody>
      </p:sp>
      <p:sp>
        <p:nvSpPr>
          <p:cNvPr id="4" name="Flowchart: Process 3"/>
          <p:cNvSpPr/>
          <p:nvPr/>
        </p:nvSpPr>
        <p:spPr>
          <a:xfrm>
            <a:off x="1533378" y="3840480"/>
            <a:ext cx="3291840" cy="119575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عادی شدن جریان کار</a:t>
            </a:r>
            <a:endParaRPr lang="fa-IR" b="1">
              <a:solidFill>
                <a:srgbClr val="FF0000"/>
              </a:solidFill>
            </a:endParaRPr>
          </a:p>
        </p:txBody>
      </p:sp>
    </p:spTree>
    <p:extLst>
      <p:ext uri="{BB962C8B-B14F-4D97-AF65-F5344CB8AC3E}">
        <p14:creationId xmlns:p14="http://schemas.microsoft.com/office/powerpoint/2010/main" val="2786182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پژوهش خانم «دیمیترووا» تحت عنوان «کار، تعهد و از خود بیگانگی، نشان داد شده که چگونه در جوامع ماوراء صنعتی در اخلاقیات کار تغییراتی حاصل شده است. </a:t>
            </a:r>
            <a:r>
              <a:rPr lang="fa-IR" b="1" smtClean="0">
                <a:solidFill>
                  <a:srgbClr val="FF0000"/>
                </a:solidFill>
                <a:cs typeface="B Zar" panose="00000400000000000000" pitchFamily="2" charset="-78"/>
              </a:rPr>
              <a:t>تغییرات تکنولوژیکی </a:t>
            </a:r>
            <a:r>
              <a:rPr lang="fa-IR" smtClean="0">
                <a:cs typeface="B Zar" panose="00000400000000000000" pitchFamily="2" charset="-78"/>
              </a:rPr>
              <a:t>در محیط کار روز به روز بر میزان بیگانگی افراد نسبت به محیط و حاصل کار می افزاید. افراد در سازمان ها آگاهی شان از فرایند کار کمتر می گردد. هرچه می گذرد بر میزان تخصصی شدن و ساده ترشدن فرایند کار  افزوده شده، در نتیجه مستخدمان نسبت به محیط کار بیگانه تر می شوند. میزان سلسله مراتبی بودن رابطه های درون سازمانی شدید تر می گردد که خود از عوامل اصلی از خود بیگانگی است. </a:t>
            </a:r>
            <a:endParaRPr lang="fa-IR">
              <a:cs typeface="B Zar" panose="00000400000000000000" pitchFamily="2" charset="-78"/>
            </a:endParaRPr>
          </a:p>
        </p:txBody>
      </p:sp>
    </p:spTree>
    <p:extLst>
      <p:ext uri="{BB962C8B-B14F-4D97-AF65-F5344CB8AC3E}">
        <p14:creationId xmlns:p14="http://schemas.microsoft.com/office/powerpoint/2010/main" val="386658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تکنیک های نوین در خدمت گرفته شده در سازمان ها، محیط کار را برای استفاده کنندگان بی معنی تر می کنند. هرچه تمرکز گرایی در محیط کار رواج بیشتری یابد و در نتیجه برنامه ریزی های سازمانی متمرکز شوند، بر میزان </a:t>
            </a:r>
            <a:r>
              <a:rPr lang="fa-IR" b="1" smtClean="0">
                <a:solidFill>
                  <a:srgbClr val="FF0000"/>
                </a:solidFill>
                <a:cs typeface="B Zar" panose="00000400000000000000" pitchFamily="2" charset="-78"/>
              </a:rPr>
              <a:t>از خود بیگانگی کارکنان سازمان </a:t>
            </a:r>
            <a:r>
              <a:rPr lang="fa-IR" smtClean="0">
                <a:cs typeface="B Zar" panose="00000400000000000000" pitchFamily="2" charset="-78"/>
              </a:rPr>
              <a:t>افزوده می گردد. در چنین نظام سازمانی، کارکنان کمتر می توانند با فرایند کلی مخالفت یا انتقاد کنند در نتیجه از خود بیگانگی آنها در طول زمان بیشتر می شود. </a:t>
            </a:r>
            <a:endParaRPr lang="fa-IR">
              <a:cs typeface="B Zar" panose="00000400000000000000" pitchFamily="2" charset="-78"/>
            </a:endParaRPr>
          </a:p>
        </p:txBody>
      </p:sp>
      <p:sp>
        <p:nvSpPr>
          <p:cNvPr id="4" name="Flowchart: Process 3"/>
          <p:cNvSpPr/>
          <p:nvPr/>
        </p:nvSpPr>
        <p:spPr>
          <a:xfrm>
            <a:off x="838200" y="4149968"/>
            <a:ext cx="2715064" cy="115355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تکنیک های نوین</a:t>
            </a:r>
            <a:endParaRPr lang="fa-IR" b="1">
              <a:solidFill>
                <a:srgbClr val="FF0000"/>
              </a:solidFill>
            </a:endParaRPr>
          </a:p>
        </p:txBody>
      </p:sp>
    </p:spTree>
    <p:extLst>
      <p:ext uri="{BB962C8B-B14F-4D97-AF65-F5344CB8AC3E}">
        <p14:creationId xmlns:p14="http://schemas.microsoft.com/office/powerpoint/2010/main" val="1267645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آخرین پژوهشی که در این جا مورد بررسی قرار می گیرد مربوط به «هوبی بی وایست من» است که تحت عنوان «رابطه بین فردگرایی- جمع گرایی و رضایت شغلی» می باشد. این تحقیق در بعد بین فرهنگی از یافته هیا بین المللی بر روی 11/5 میلیون کارمند و کارگر 650 شرکت مربوط به 45 کشور استفاده نموده است. نتایج این مطالعه نشان داده که افراد متعلق به </a:t>
            </a:r>
            <a:r>
              <a:rPr lang="fa-IR" b="1" smtClean="0">
                <a:solidFill>
                  <a:srgbClr val="FF0000"/>
                </a:solidFill>
                <a:cs typeface="B Zar" panose="00000400000000000000" pitchFamily="2" charset="-78"/>
              </a:rPr>
              <a:t>کشورهای جمع گرا، احساس رضایت شغلی بیشتری دارند</a:t>
            </a:r>
            <a:r>
              <a:rPr lang="fa-IR" smtClean="0">
                <a:cs typeface="B Zar" panose="00000400000000000000" pitchFamily="2" charset="-78"/>
              </a:rPr>
              <a:t>. کارند و کارگران کشورهای فردگرا، به ویژه از روابط بین فردی با همکاران خود، احساس عدم رضایت می کردند.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199" y="4065563"/>
            <a:ext cx="3915233" cy="2111399"/>
          </a:xfrm>
          <a:prstGeom prst="rect">
            <a:avLst/>
          </a:prstGeom>
        </p:spPr>
      </p:pic>
    </p:spTree>
    <p:extLst>
      <p:ext uri="{BB962C8B-B14F-4D97-AF65-F5344CB8AC3E}">
        <p14:creationId xmlns:p14="http://schemas.microsoft.com/office/powerpoint/2010/main" val="1344819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به طور کلی در یک ارزیابی عمومی از پژوهش های مرور شده در اینجا، ضمن ارج نهادن به نتایج به دست آمده از آنها باید اذعان کرد که همگی داری یک نقیصه اساسی بودند و آن کاهش گرایی در تحلیل های آنهاست. در چنین پژوهش هایی باید با یک دید نسبتا جامع به </a:t>
            </a:r>
            <a:r>
              <a:rPr lang="fa-IR" smtClean="0">
                <a:cs typeface="B Zar" panose="00000400000000000000" pitchFamily="2" charset="-78"/>
              </a:rPr>
              <a:t>ابعاد </a:t>
            </a:r>
            <a:r>
              <a:rPr lang="fa-IR" smtClean="0">
                <a:cs typeface="B Zar" panose="00000400000000000000" pitchFamily="2" charset="-78"/>
              </a:rPr>
              <a:t>مختلف رضایتمندی شغلی در سازمان نگریست. در واقع تحقیقات پیشین هر کدام تنها جنبه ای از مفهوم رضایتمندی در یک سازمان را بررسی کرده اند. </a:t>
            </a:r>
            <a:endParaRPr lang="fa-IR">
              <a:cs typeface="B Zar" panose="00000400000000000000" pitchFamily="2" charset="-78"/>
            </a:endParaRPr>
          </a:p>
        </p:txBody>
      </p:sp>
      <p:sp>
        <p:nvSpPr>
          <p:cNvPr id="4" name="Flowchart: Process 3"/>
          <p:cNvSpPr/>
          <p:nvPr/>
        </p:nvSpPr>
        <p:spPr>
          <a:xfrm>
            <a:off x="1153551" y="4107766"/>
            <a:ext cx="4121834" cy="128016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مفهوم رضایتمندی در یک سازمان</a:t>
            </a:r>
            <a:endParaRPr lang="fa-IR" b="1">
              <a:solidFill>
                <a:srgbClr val="FF0000"/>
              </a:solidFill>
            </a:endParaRPr>
          </a:p>
        </p:txBody>
      </p:sp>
    </p:spTree>
    <p:extLst>
      <p:ext uri="{BB962C8B-B14F-4D97-AF65-F5344CB8AC3E}">
        <p14:creationId xmlns:p14="http://schemas.microsoft.com/office/powerpoint/2010/main" val="457169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خلاصه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هدف مقاله تجزیه و تحلیل این نکته است که افراد با خصوصیات </a:t>
            </a:r>
            <a:r>
              <a:rPr lang="fa-IR" smtClean="0">
                <a:cs typeface="B Zar" panose="00000400000000000000" pitchFamily="2" charset="-78"/>
              </a:rPr>
              <a:t>فردی، </a:t>
            </a:r>
            <a:r>
              <a:rPr lang="fa-IR" smtClean="0">
                <a:cs typeface="B Zar" panose="00000400000000000000" pitchFamily="2" charset="-78"/>
              </a:rPr>
              <a:t>انگیزه ای و موقعیت های اقتصادی و اجتماعی متفاوت در جریان کار تا چه اندازه با دیگران همبستگی دارند. تا چه حد مسئولیت پذیر می باشند، به چه  مقدار در تصمیم گیری ها مشارکت می کنند و بالاخره به چه میزان نسبت به شغل خود بیگانه هستند. سپس تاثیر مجموعه این عوامل بر رضایتمندی وی در سازمان اداری چقدر است. برای انجام این پژوهش یکی از سازمان های استان فارس در نظر گرفته شد که با روش پیمایش اطلاعات از طریق پرسشنامه جمع اوری گردید</a:t>
            </a:r>
            <a:r>
              <a:rPr lang="fa-IR" smtClean="0">
                <a:cs typeface="B Zar" panose="00000400000000000000" pitchFamily="2" charset="-78"/>
              </a:rPr>
              <a:t>.</a:t>
            </a:r>
            <a:endParaRPr lang="fa-IR">
              <a:cs typeface="B Zar" panose="00000400000000000000" pitchFamily="2" charset="-78"/>
            </a:endParaRPr>
          </a:p>
        </p:txBody>
      </p:sp>
      <p:sp>
        <p:nvSpPr>
          <p:cNvPr id="4" name="Flowchart: Process 3"/>
          <p:cNvSpPr/>
          <p:nvPr/>
        </p:nvSpPr>
        <p:spPr>
          <a:xfrm>
            <a:off x="1330035" y="4530436"/>
            <a:ext cx="4073237" cy="141316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خصوصیات فردی، انگیزه ای و موقعیت های اقتصادی و اجتماعی متفاوت</a:t>
            </a:r>
            <a:endParaRPr lang="fa-IR" b="1">
              <a:solidFill>
                <a:srgbClr val="FF0000"/>
              </a:solidFill>
            </a:endParaRPr>
          </a:p>
        </p:txBody>
      </p:sp>
    </p:spTree>
    <p:extLst>
      <p:ext uri="{BB962C8B-B14F-4D97-AF65-F5344CB8AC3E}">
        <p14:creationId xmlns:p14="http://schemas.microsoft.com/office/powerpoint/2010/main" val="1980024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آنچه در بررسی های سازمانی لازم و ضروری است، این است که </a:t>
            </a:r>
            <a:r>
              <a:rPr lang="fa-IR" b="1">
                <a:solidFill>
                  <a:srgbClr val="FF0000"/>
                </a:solidFill>
                <a:cs typeface="B Zar" panose="00000400000000000000" pitchFamily="2" charset="-78"/>
              </a:rPr>
              <a:t>ابعاد چهار گانه </a:t>
            </a:r>
            <a:r>
              <a:rPr lang="fa-IR">
                <a:cs typeface="B Zar" panose="00000400000000000000" pitchFamily="2" charset="-78"/>
              </a:rPr>
              <a:t>همبستگی گروهی، احساس بیگانگی نکردن، مسئولیت پذیری و مشارکت در تصمیم گیری ها در یک سازمان است که استخدام شوندگان را به عنصری رضایتمند در سازمان تبدیل می نماید. عوامل متعددی می توانند بر روی این چهار عنصر تاثیر مثبت و منفی بگذارند که از طریق بر پاگردن یک چهارچوب نظری نسبتا جامع با مدلی خاص و استنتاج اصول بدیهی می توان به فرضیه های قابل آزمودنی رسید که حاصل آن معنی دار بودن یا نبودن روابط بین متغیرهای مورد نظر خواهد بود. </a:t>
            </a:r>
          </a:p>
          <a:p>
            <a:endParaRPr lang="fa-IR"/>
          </a:p>
        </p:txBody>
      </p:sp>
      <p:sp>
        <p:nvSpPr>
          <p:cNvPr id="4" name="Flowchart: Process 3"/>
          <p:cNvSpPr/>
          <p:nvPr/>
        </p:nvSpPr>
        <p:spPr>
          <a:xfrm>
            <a:off x="838200" y="4529797"/>
            <a:ext cx="3066757" cy="114722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فرضیه های قابل آزمودنی</a:t>
            </a:r>
            <a:endParaRPr lang="fa-IR" b="1">
              <a:solidFill>
                <a:srgbClr val="FF0000"/>
              </a:solidFill>
            </a:endParaRPr>
          </a:p>
        </p:txBody>
      </p:sp>
      <p:pic>
        <p:nvPicPr>
          <p:cNvPr id="5" name="Picture 4"/>
          <p:cNvPicPr>
            <a:picLocks noChangeAspect="1"/>
          </p:cNvPicPr>
          <p:nvPr/>
        </p:nvPicPr>
        <p:blipFill>
          <a:blip r:embed="rId2"/>
          <a:stretch>
            <a:fillRect/>
          </a:stretch>
        </p:blipFill>
        <p:spPr>
          <a:xfrm rot="1825044">
            <a:off x="8827501" y="4680436"/>
            <a:ext cx="838881" cy="896868"/>
          </a:xfrm>
          <a:prstGeom prst="rect">
            <a:avLst/>
          </a:prstGeom>
        </p:spPr>
      </p:pic>
    </p:spTree>
    <p:extLst>
      <p:ext uri="{BB962C8B-B14F-4D97-AF65-F5344CB8AC3E}">
        <p14:creationId xmlns:p14="http://schemas.microsoft.com/office/powerpoint/2010/main" val="2237707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چارچوب نظری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بحث های نظری رایج و پژوهش هایی که مرور گردید، می توان گفت که برای به وجود آوردن یک کارگر یا کارمند راضی در یک سازمان، </a:t>
            </a:r>
            <a:r>
              <a:rPr lang="fa-IR" b="1" smtClean="0">
                <a:solidFill>
                  <a:srgbClr val="FF0000"/>
                </a:solidFill>
                <a:cs typeface="B Zar" panose="00000400000000000000" pitchFamily="2" charset="-78"/>
              </a:rPr>
              <a:t>یک</a:t>
            </a:r>
            <a:r>
              <a:rPr lang="fa-IR" smtClean="0">
                <a:cs typeface="B Zar" panose="00000400000000000000" pitchFamily="2" charset="-78"/>
              </a:rPr>
              <a:t> فرایند پیچیده رخ می دهد که در ان نخست شخص باید با دیگران در سازمان همبستگی داشته باشد. </a:t>
            </a:r>
            <a:r>
              <a:rPr lang="fa-IR" b="1" smtClean="0">
                <a:solidFill>
                  <a:srgbClr val="FF0000"/>
                </a:solidFill>
                <a:cs typeface="B Zar" panose="00000400000000000000" pitchFamily="2" charset="-78"/>
              </a:rPr>
              <a:t>دوم</a:t>
            </a:r>
            <a:r>
              <a:rPr lang="fa-IR" smtClean="0">
                <a:cs typeface="B Zar" panose="00000400000000000000" pitchFamily="2" charset="-78"/>
              </a:rPr>
              <a:t> اینکه بیگانه نسبت به کار و سازمان نباشد. </a:t>
            </a:r>
            <a:r>
              <a:rPr lang="fa-IR" b="1" smtClean="0">
                <a:solidFill>
                  <a:srgbClr val="FF0000"/>
                </a:solidFill>
                <a:cs typeface="B Zar" panose="00000400000000000000" pitchFamily="2" charset="-78"/>
              </a:rPr>
              <a:t>سوم</a:t>
            </a:r>
            <a:r>
              <a:rPr lang="fa-IR" smtClean="0">
                <a:cs typeface="B Zar" panose="00000400000000000000" pitchFamily="2" charset="-78"/>
              </a:rPr>
              <a:t> این که شخص  در سازمان احساس مسئولیت بنماید و نسبت به سازمان و شغل خود تعهد داشته باشد. </a:t>
            </a:r>
            <a:r>
              <a:rPr lang="fa-IR" b="1" smtClean="0">
                <a:solidFill>
                  <a:srgbClr val="FF0000"/>
                </a:solidFill>
                <a:cs typeface="B Zar" panose="00000400000000000000" pitchFamily="2" charset="-78"/>
              </a:rPr>
              <a:t>چهارم</a:t>
            </a:r>
            <a:r>
              <a:rPr lang="fa-IR" smtClean="0">
                <a:cs typeface="B Zar" panose="00000400000000000000" pitchFamily="2" charset="-78"/>
              </a:rPr>
              <a:t> اینکه احساس نماید که در تصمیم گیری های سازمان مشارکت داده شده، از نظرات  او در فرایند کار استفاده می شود. چنین شخصی به رضایت شغلی دست می یابد. لازمه همبستگی گروهی، مسئولیت پذیری، عدم از خود بیگانگی و احساس مشارکت در تصمیم گیری های اسزمانی، بررسی ویژگی های فردی انگیزشی و نهایتا </a:t>
            </a:r>
            <a:r>
              <a:rPr lang="fa-IR" b="1" smtClean="0">
                <a:solidFill>
                  <a:srgbClr val="FF0000"/>
                </a:solidFill>
                <a:cs typeface="B Zar" panose="00000400000000000000" pitchFamily="2" charset="-78"/>
              </a:rPr>
              <a:t>موقعیت های اقتصادی- اجتماعی شخص در سازمان</a:t>
            </a:r>
            <a:r>
              <a:rPr lang="fa-IR" smtClean="0">
                <a:cs typeface="B Zar" panose="00000400000000000000" pitchFamily="2" charset="-78"/>
              </a:rPr>
              <a:t> است. </a:t>
            </a:r>
            <a:endParaRPr lang="fa-IR">
              <a:cs typeface="B Zar" panose="00000400000000000000" pitchFamily="2" charset="-78"/>
            </a:endParaRPr>
          </a:p>
        </p:txBody>
      </p:sp>
    </p:spTree>
    <p:extLst>
      <p:ext uri="{BB962C8B-B14F-4D97-AF65-F5344CB8AC3E}">
        <p14:creationId xmlns:p14="http://schemas.microsoft.com/office/powerpoint/2010/main" val="3929489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دیگر  سخن در الگوهای نظری پژوهش حاضر متغیرهای مستقل فردی و اقتصادی- اجتماعی از طریق متغیرهای  واسطه همبستگی گروهی، مسئولیت پذیری، عدم از خود بیگانگی و مشارکت در تصمیم گیری ها بر متغیر وابسته پژوهش یعنی رضایتمندی شغلی اثر </a:t>
            </a:r>
            <a:r>
              <a:rPr lang="fa-IR" smtClean="0">
                <a:cs typeface="B Zar" panose="00000400000000000000" pitchFamily="2" charset="-78"/>
              </a:rPr>
              <a:t>خواهند </a:t>
            </a:r>
            <a:r>
              <a:rPr lang="fa-IR" smtClean="0">
                <a:cs typeface="B Zar" panose="00000400000000000000" pitchFamily="2" charset="-78"/>
              </a:rPr>
              <a:t>گذاشت و در مجموع رضایتمندی شغلی فرد در سازمان را معین می کنند. نمودار یک، الگوی نظری پژوهش حاضر را ترسیم کرده است. </a:t>
            </a:r>
            <a:endParaRPr lang="fa-IR">
              <a:cs typeface="B Zar" panose="00000400000000000000" pitchFamily="2" charset="-78"/>
            </a:endParaRPr>
          </a:p>
        </p:txBody>
      </p:sp>
    </p:spTree>
    <p:extLst>
      <p:ext uri="{BB962C8B-B14F-4D97-AF65-F5344CB8AC3E}">
        <p14:creationId xmlns:p14="http://schemas.microsoft.com/office/powerpoint/2010/main" val="286124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838200" y="824335"/>
            <a:ext cx="10311619" cy="5619914"/>
          </a:xfrm>
          <a:prstGeom prst="rect">
            <a:avLst/>
          </a:prstGeom>
        </p:spPr>
      </p:pic>
    </p:spTree>
    <p:extLst>
      <p:ext uri="{BB962C8B-B14F-4D97-AF65-F5344CB8AC3E}">
        <p14:creationId xmlns:p14="http://schemas.microsoft.com/office/powerpoint/2010/main" val="3437310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در مطالعه حاضر بر اساس مدل نظری ترسیم شده، اصول یا «</a:t>
            </a:r>
            <a:r>
              <a:rPr lang="fa-IR" b="1" smtClean="0">
                <a:solidFill>
                  <a:srgbClr val="FF0000"/>
                </a:solidFill>
                <a:cs typeface="B Zar" panose="00000400000000000000" pitchFamily="2" charset="-78"/>
              </a:rPr>
              <a:t>قضایای بدیهی</a:t>
            </a:r>
            <a:r>
              <a:rPr lang="fa-IR" smtClean="0">
                <a:cs typeface="B Zar" panose="00000400000000000000" pitchFamily="2" charset="-78"/>
              </a:rPr>
              <a:t>» زیر می تواند وجود داشته باشد: </a:t>
            </a:r>
            <a:endParaRPr lang="en-US" smtClean="0">
              <a:cs typeface="B Zar" panose="00000400000000000000" pitchFamily="2" charset="-78"/>
            </a:endParaRPr>
          </a:p>
          <a:p>
            <a:pPr marL="0" indent="0" algn="just">
              <a:buNone/>
            </a:pPr>
            <a:r>
              <a:rPr lang="fa-IR" smtClean="0">
                <a:cs typeface="B Zar" panose="00000400000000000000" pitchFamily="2" charset="-78"/>
              </a:rPr>
              <a:t>1- هر چه سطح همبستگی گروهی فرد در سازمان بالاتر باشد، میزان رضایتمندی شغلی او در سازمان بیشتر است و برعکس. </a:t>
            </a:r>
          </a:p>
          <a:p>
            <a:pPr marL="0" indent="0" algn="just">
              <a:buNone/>
            </a:pPr>
            <a:r>
              <a:rPr lang="fa-IR" smtClean="0">
                <a:cs typeface="B Zar" panose="00000400000000000000" pitchFamily="2" charset="-78"/>
              </a:rPr>
              <a:t>2- هر چه فرد در سازمان مسئولیت پذیرتر باشد، رضایتمندی او از شغلش بیشتر خواهد بود و برعکس. </a:t>
            </a:r>
          </a:p>
          <a:p>
            <a:pPr marL="0" indent="0" algn="just">
              <a:buNone/>
            </a:pPr>
            <a:r>
              <a:rPr lang="fa-IR" smtClean="0">
                <a:cs typeface="B Zar" panose="00000400000000000000" pitchFamily="2" charset="-78"/>
              </a:rPr>
              <a:t>3- هرچه میزان عدم از خودبیگانگی شخص نسبت به کار و محیط در سازمان بالاتر  باشد، رضایتمندی وی از شغلش در سازمان بیشتر خواهد بود و برعکس</a:t>
            </a:r>
          </a:p>
          <a:p>
            <a:pPr marL="0" indent="0" algn="just">
              <a:buNone/>
            </a:pPr>
            <a:r>
              <a:rPr lang="fa-IR" smtClean="0">
                <a:cs typeface="B Zar" panose="00000400000000000000" pitchFamily="2" charset="-78"/>
              </a:rPr>
              <a:t>4- هرچه مشارکت فرد در تصمیم گیری های سازمانی بیشتر باشد، میزان رضایتمندی وی از شغل و سازمان بیشتر خواهد بود و  بر عکس. </a:t>
            </a:r>
          </a:p>
          <a:p>
            <a:pPr marL="0" indent="0" algn="just">
              <a:buNone/>
            </a:pPr>
            <a:endParaRPr lang="fa-IR">
              <a:cs typeface="B Zar" panose="00000400000000000000" pitchFamily="2" charset="-78"/>
            </a:endParaRPr>
          </a:p>
        </p:txBody>
      </p:sp>
    </p:spTree>
    <p:extLst>
      <p:ext uri="{BB962C8B-B14F-4D97-AF65-F5344CB8AC3E}">
        <p14:creationId xmlns:p14="http://schemas.microsoft.com/office/powerpoint/2010/main" val="3791816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تحقیق دو دسته «فرضیه» می توانند استنتاج شود. </a:t>
            </a:r>
            <a:r>
              <a:rPr lang="fa-IR" b="1" smtClean="0">
                <a:solidFill>
                  <a:srgbClr val="FF0000"/>
                </a:solidFill>
                <a:cs typeface="B Zar" panose="00000400000000000000" pitchFamily="2" charset="-78"/>
              </a:rPr>
              <a:t>دسته نخست </a:t>
            </a:r>
            <a:r>
              <a:rPr lang="fa-IR" smtClean="0">
                <a:cs typeface="B Zar" panose="00000400000000000000" pitchFamily="2" charset="-78"/>
              </a:rPr>
              <a:t>فرضیه هایی که بین متغیرهای مستقل و متغیر وابسته به صورت مستقیم برپاشده و </a:t>
            </a:r>
            <a:r>
              <a:rPr lang="fa-IR" b="1" smtClean="0">
                <a:solidFill>
                  <a:srgbClr val="FF0000"/>
                </a:solidFill>
                <a:cs typeface="B Zar" panose="00000400000000000000" pitchFamily="2" charset="-78"/>
              </a:rPr>
              <a:t>دسته دوم </a:t>
            </a:r>
            <a:r>
              <a:rPr lang="fa-IR" smtClean="0">
                <a:cs typeface="B Zar" panose="00000400000000000000" pitchFamily="2" charset="-78"/>
              </a:rPr>
              <a:t>فرضیه هایی که بین متغیرهای واسطه ای و متغیر وابسته بیان گردیده است. به نمونه هایی از این فرضیهه ها توجه کنید:</a:t>
            </a:r>
            <a:endParaRPr lang="fa-IR">
              <a:cs typeface="B Zar" panose="00000400000000000000" pitchFamily="2" charset="-78"/>
            </a:endParaRPr>
          </a:p>
        </p:txBody>
      </p:sp>
    </p:spTree>
    <p:extLst>
      <p:ext uri="{BB962C8B-B14F-4D97-AF65-F5344CB8AC3E}">
        <p14:creationId xmlns:p14="http://schemas.microsoft.com/office/powerpoint/2010/main" val="3691773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45464" y="739283"/>
            <a:ext cx="9517487" cy="5437680"/>
          </a:xfrm>
          <a:prstGeom prst="rect">
            <a:avLst/>
          </a:prstGeom>
        </p:spPr>
      </p:pic>
    </p:spTree>
    <p:extLst>
      <p:ext uri="{BB962C8B-B14F-4D97-AF65-F5344CB8AC3E}">
        <p14:creationId xmlns:p14="http://schemas.microsoft.com/office/powerpoint/2010/main" val="2908401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1- میزان همبستگی گروهی، رابطه مثبت و معنی داری با رضایتمندی شغلی دارد. </a:t>
            </a:r>
          </a:p>
          <a:p>
            <a:pPr algn="just"/>
            <a:r>
              <a:rPr lang="fa-IR" smtClean="0">
                <a:cs typeface="B Zar" panose="00000400000000000000" pitchFamily="2" charset="-78"/>
              </a:rPr>
              <a:t>2- میزان مسئولیت پذیری در سازمان، رابطه معنی داری با رضایتمندی شغلی دارد. </a:t>
            </a:r>
          </a:p>
          <a:p>
            <a:pPr algn="just"/>
            <a:r>
              <a:rPr lang="fa-IR" smtClean="0">
                <a:cs typeface="B Zar" panose="00000400000000000000" pitchFamily="2" charset="-78"/>
              </a:rPr>
              <a:t>3- عدم از خود بیگانگی، رابطه مثبت و معنی داری با رضایتمندی شغلی دارد. </a:t>
            </a:r>
          </a:p>
          <a:p>
            <a:pPr algn="just"/>
            <a:r>
              <a:rPr lang="fa-IR" smtClean="0">
                <a:cs typeface="B Zar" panose="00000400000000000000" pitchFamily="2" charset="-78"/>
              </a:rPr>
              <a:t>4- به نظر می رسد بین مشارکت در تصمیم گیری ها در سازمان و رضایتمندی رابطه ای مثبت و معنی دار وجود دارد. </a:t>
            </a:r>
          </a:p>
          <a:p>
            <a:pPr algn="just"/>
            <a:r>
              <a:rPr lang="fa-IR" smtClean="0">
                <a:cs typeface="B Zar" panose="00000400000000000000" pitchFamily="2" charset="-78"/>
              </a:rPr>
              <a:t>ضمنا بین متغیرهای مستقل و واسطه ای  هم واسطه ها را می توان سنجید. برای نمونه:</a:t>
            </a:r>
            <a:endParaRPr lang="fa-IR">
              <a:cs typeface="B Zar" panose="00000400000000000000" pitchFamily="2" charset="-78"/>
            </a:endParaRPr>
          </a:p>
        </p:txBody>
      </p:sp>
    </p:spTree>
    <p:extLst>
      <p:ext uri="{BB962C8B-B14F-4D97-AF65-F5344CB8AC3E}">
        <p14:creationId xmlns:p14="http://schemas.microsoft.com/office/powerpoint/2010/main" val="2125516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1- بین نگرش مثبت نسبت به عملکرد سازمان و مسئولیت پذیری شخص در سازمان رابطه ای مثبت و معنی دار وجود دارد. </a:t>
            </a:r>
          </a:p>
          <a:p>
            <a:pPr algn="just"/>
            <a:r>
              <a:rPr lang="fa-IR" smtClean="0">
                <a:cs typeface="B Zar" panose="00000400000000000000" pitchFamily="2" charset="-78"/>
              </a:rPr>
              <a:t>2- به نظر می رسد که میزان بیگانگی از کار برای مردان بیش از زنان است. </a:t>
            </a:r>
          </a:p>
          <a:p>
            <a:pPr algn="just"/>
            <a:r>
              <a:rPr lang="fa-IR" smtClean="0">
                <a:cs typeface="B Zar" panose="00000400000000000000" pitchFamily="2" charset="-78"/>
              </a:rPr>
              <a:t>3- به نظر می رسد  که بین</a:t>
            </a:r>
            <a:r>
              <a:rPr lang="fa-IR" b="1" smtClean="0">
                <a:solidFill>
                  <a:srgbClr val="FF0000"/>
                </a:solidFill>
                <a:cs typeface="B Zar" panose="00000400000000000000" pitchFamily="2" charset="-78"/>
              </a:rPr>
              <a:t> میزان سن و همبستگی گروهی </a:t>
            </a:r>
            <a:r>
              <a:rPr lang="fa-IR" smtClean="0">
                <a:cs typeface="B Zar" panose="00000400000000000000" pitchFamily="2" charset="-78"/>
              </a:rPr>
              <a:t>رابطه ای مثبت و معنی دار وجود دارد. </a:t>
            </a:r>
            <a:endParaRPr lang="fa-IR">
              <a:cs typeface="B Zar" panose="00000400000000000000" pitchFamily="2" charset="-78"/>
            </a:endParaRPr>
          </a:p>
        </p:txBody>
      </p:sp>
    </p:spTree>
    <p:extLst>
      <p:ext uri="{BB962C8B-B14F-4D97-AF65-F5344CB8AC3E}">
        <p14:creationId xmlns:p14="http://schemas.microsoft.com/office/powerpoint/2010/main" val="2881633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بالاخره  بین متغیرهای واسطه ای هم می توان رابطه ها را به شیوه فرضی ای سنجید برای نمونه:</a:t>
            </a:r>
          </a:p>
          <a:p>
            <a:pPr algn="just"/>
            <a:r>
              <a:rPr lang="fa-IR" smtClean="0">
                <a:cs typeface="B Zar" panose="00000400000000000000" pitchFamily="2" charset="-78"/>
              </a:rPr>
              <a:t>1- میزان مشارکت کنندگان در تصمیم گیری رابطه مثبتی با میزان مسئولیت پذیری فرد دارد. </a:t>
            </a:r>
          </a:p>
          <a:p>
            <a:pPr algn="just"/>
            <a:r>
              <a:rPr lang="fa-IR" smtClean="0">
                <a:cs typeface="B Zar" panose="00000400000000000000" pitchFamily="2" charset="-78"/>
              </a:rPr>
              <a:t>2- بین میزان مشارکت در تصمیم گیری ها و از خود بیگانگی رابطه ای معکوس وجود دارد. </a:t>
            </a:r>
            <a:endParaRPr lang="fa-IR">
              <a:cs typeface="B Zar" panose="00000400000000000000" pitchFamily="2" charset="-78"/>
            </a:endParaRPr>
          </a:p>
        </p:txBody>
      </p:sp>
    </p:spTree>
    <p:extLst>
      <p:ext uri="{BB962C8B-B14F-4D97-AF65-F5344CB8AC3E}">
        <p14:creationId xmlns:p14="http://schemas.microsoft.com/office/powerpoint/2010/main" val="3862722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 در تجزیه و تحلیل داده ها از تکنیک های آماری تحلیل واریانس و رگرسیون چند متغیره استفاده شده است. از میان متغیرهای واسطه ای، متغیر مشارکت در تصمیم گیری ها تاثیر مثبت بر رضایتمندی شغلی دارد همچنین هر چه مشارکت در تصمیم گیری ها تاثیر مثبت بر رضایتمندی شغلی دارد همچنین هر چه بیگانگی از کار در سازمان بیشتر بوده، رضایتمندی شغلی کاهش یافته است. </a:t>
            </a:r>
            <a:r>
              <a:rPr lang="fa-IR" b="1">
                <a:solidFill>
                  <a:srgbClr val="FF0000"/>
                </a:solidFill>
                <a:cs typeface="B Zar" panose="00000400000000000000" pitchFamily="2" charset="-78"/>
              </a:rPr>
              <a:t>بین متغیر مسئولیت پذیری و رضایتمندی شغلی </a:t>
            </a:r>
            <a:r>
              <a:rPr lang="fa-IR">
                <a:cs typeface="B Zar" panose="00000400000000000000" pitchFamily="2" charset="-78"/>
              </a:rPr>
              <a:t>رابطه ای مثبت و معنی دار وجود دارد. بالاخره هر چه فرد از سطح همبستگی گروهی بالاتری در سازمان برخوردار باشد، از شغل و سازمان خود راضی تر است. </a:t>
            </a:r>
          </a:p>
          <a:p>
            <a:endParaRPr lang="fa-IR"/>
          </a:p>
        </p:txBody>
      </p:sp>
    </p:spTree>
    <p:extLst>
      <p:ext uri="{BB962C8B-B14F-4D97-AF65-F5344CB8AC3E}">
        <p14:creationId xmlns:p14="http://schemas.microsoft.com/office/powerpoint/2010/main" val="3587180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روش تحقیق</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a:xfrm>
            <a:off x="4276578" y="1825625"/>
            <a:ext cx="7077222" cy="4351338"/>
          </a:xfrm>
        </p:spPr>
        <p:txBody>
          <a:bodyPr/>
          <a:lstStyle/>
          <a:p>
            <a:pPr algn="just"/>
            <a:r>
              <a:rPr lang="fa-IR" smtClean="0">
                <a:cs typeface="B Zar" panose="00000400000000000000" pitchFamily="2" charset="-78"/>
              </a:rPr>
              <a:t>روش مورد استفاده در این پژوهش، از نوع «</a:t>
            </a:r>
            <a:r>
              <a:rPr lang="fa-IR" b="1" smtClean="0">
                <a:solidFill>
                  <a:srgbClr val="FF0000"/>
                </a:solidFill>
                <a:cs typeface="B Zar" panose="00000400000000000000" pitchFamily="2" charset="-78"/>
              </a:rPr>
              <a:t>پیمایشی</a:t>
            </a:r>
            <a:r>
              <a:rPr lang="fa-IR" smtClean="0">
                <a:cs typeface="B Zar" panose="00000400000000000000" pitchFamily="2" charset="-78"/>
              </a:rPr>
              <a:t>» بوده است. اطلاعات با استفاده از پرسشنامه گردآوری شده است. </a:t>
            </a:r>
          </a:p>
          <a:p>
            <a:pPr algn="just"/>
            <a:r>
              <a:rPr lang="fa-IR" smtClean="0">
                <a:cs typeface="B Zar" panose="00000400000000000000" pitchFamily="2" charset="-78"/>
              </a:rPr>
              <a:t>جامعه آماری تحقیق، شامل کلیه کارکنان یکی از سازمان های استان فارس بوده است. که بر اساس آمار رسمی این اداره 45 نفر کارشناس، 40 نفر کارمند و 15 نفر کارکنان بخش خدمات می باشند. تزیه و تحلیل داده ها با </a:t>
            </a:r>
            <a:r>
              <a:rPr lang="fa-IR" smtClean="0">
                <a:cs typeface="B Zar" panose="00000400000000000000" pitchFamily="2" charset="-78"/>
              </a:rPr>
              <a:t>استفاده </a:t>
            </a:r>
            <a:r>
              <a:rPr lang="fa-IR" smtClean="0">
                <a:cs typeface="B Zar" panose="00000400000000000000" pitchFamily="2" charset="-78"/>
              </a:rPr>
              <a:t>از نرم افزار</a:t>
            </a:r>
            <a:r>
              <a:rPr lang="en-US" smtClean="0">
                <a:cs typeface="B Zar" panose="00000400000000000000" pitchFamily="2" charset="-78"/>
              </a:rPr>
              <a:t>SPSS</a:t>
            </a:r>
            <a:r>
              <a:rPr lang="fa-IR" smtClean="0">
                <a:cs typeface="B Zar" panose="00000400000000000000" pitchFamily="2" charset="-78"/>
              </a:rPr>
              <a:t> و تکنیک های آماری تجزیه و تحلیل واریانس و رگرسیون چند متغیره انجام شده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81785"/>
            <a:ext cx="3458255" cy="2801229"/>
          </a:xfrm>
          <a:prstGeom prst="rect">
            <a:avLst/>
          </a:prstGeom>
        </p:spPr>
      </p:pic>
    </p:spTree>
    <p:extLst>
      <p:ext uri="{BB962C8B-B14F-4D97-AF65-F5344CB8AC3E}">
        <p14:creationId xmlns:p14="http://schemas.microsoft.com/office/powerpoint/2010/main" val="3458977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تحقیق، متغیر وابسته «</a:t>
            </a:r>
            <a:r>
              <a:rPr lang="fa-IR" b="1" smtClean="0">
                <a:solidFill>
                  <a:srgbClr val="FF0000"/>
                </a:solidFill>
                <a:cs typeface="B Zar" panose="00000400000000000000" pitchFamily="2" charset="-78"/>
              </a:rPr>
              <a:t>رضایتمندی شغلی</a:t>
            </a:r>
            <a:r>
              <a:rPr lang="fa-IR" smtClean="0">
                <a:cs typeface="B Zar" panose="00000400000000000000" pitchFamily="2" charset="-78"/>
              </a:rPr>
              <a:t>» است که منظور دریافت پاداش های درونی، بیرونی و عمومی برای شخص مستخدم است. در این رابطه شخص باید از دستمزدها، محیط کاری، میزان پیشرفت در سازمان، تسهیلات کاری و مانند آنها راضی باشد تا احساس مثبتی نسبت به شغل خود داشته باشد. </a:t>
            </a:r>
          </a:p>
          <a:p>
            <a:pPr algn="just"/>
            <a:r>
              <a:rPr lang="fa-IR" smtClean="0">
                <a:cs typeface="B Zar" panose="00000400000000000000" pitchFamily="2" charset="-78"/>
              </a:rPr>
              <a:t>«متغیرهای واسطه ای» در این پژوهش به </a:t>
            </a:r>
            <a:r>
              <a:rPr lang="fa-IR" b="1" smtClean="0">
                <a:solidFill>
                  <a:srgbClr val="FF0000"/>
                </a:solidFill>
                <a:cs typeface="B Zar" panose="00000400000000000000" pitchFamily="2" charset="-78"/>
              </a:rPr>
              <a:t>4 دسته </a:t>
            </a:r>
            <a:r>
              <a:rPr lang="fa-IR" smtClean="0">
                <a:cs typeface="B Zar" panose="00000400000000000000" pitchFamily="2" charset="-78"/>
              </a:rPr>
              <a:t>تقسیم شده اند: </a:t>
            </a:r>
            <a:endParaRPr lang="fa-IR" smtClean="0">
              <a:cs typeface="B Zar" panose="00000400000000000000" pitchFamily="2" charset="-78"/>
            </a:endParaRPr>
          </a:p>
          <a:p>
            <a:pPr algn="just"/>
            <a:r>
              <a:rPr lang="fa-IR" smtClean="0">
                <a:cs typeface="B Zar" panose="00000400000000000000" pitchFamily="2" charset="-78"/>
              </a:rPr>
              <a:t>1- </a:t>
            </a:r>
            <a:r>
              <a:rPr lang="fa-IR" smtClean="0">
                <a:cs typeface="B Zar" panose="00000400000000000000" pitchFamily="2" charset="-78"/>
              </a:rPr>
              <a:t>همبستگی </a:t>
            </a:r>
            <a:r>
              <a:rPr lang="fa-IR" smtClean="0">
                <a:cs typeface="B Zar" panose="00000400000000000000" pitchFamily="2" charset="-78"/>
              </a:rPr>
              <a:t>گروهی</a:t>
            </a:r>
          </a:p>
          <a:p>
            <a:pPr algn="just"/>
            <a:r>
              <a:rPr lang="fa-IR" smtClean="0">
                <a:cs typeface="B Zar" panose="00000400000000000000" pitchFamily="2" charset="-78"/>
              </a:rPr>
              <a:t> </a:t>
            </a:r>
            <a:r>
              <a:rPr lang="fa-IR" smtClean="0">
                <a:cs typeface="B Zar" panose="00000400000000000000" pitchFamily="2" charset="-78"/>
              </a:rPr>
              <a:t>2- مسئولیت </a:t>
            </a:r>
            <a:r>
              <a:rPr lang="fa-IR" smtClean="0">
                <a:cs typeface="B Zar" panose="00000400000000000000" pitchFamily="2" charset="-78"/>
              </a:rPr>
              <a:t>پذیری</a:t>
            </a:r>
          </a:p>
          <a:p>
            <a:pPr algn="just"/>
            <a:r>
              <a:rPr lang="fa-IR" smtClean="0">
                <a:cs typeface="B Zar" panose="00000400000000000000" pitchFamily="2" charset="-78"/>
              </a:rPr>
              <a:t> </a:t>
            </a:r>
            <a:r>
              <a:rPr lang="fa-IR" smtClean="0">
                <a:cs typeface="B Zar" panose="00000400000000000000" pitchFamily="2" charset="-78"/>
              </a:rPr>
              <a:t>3- عدم </a:t>
            </a:r>
            <a:r>
              <a:rPr lang="fa-IR" smtClean="0">
                <a:cs typeface="B Zar" panose="00000400000000000000" pitchFamily="2" charset="-78"/>
              </a:rPr>
              <a:t>بیگانگی</a:t>
            </a:r>
          </a:p>
          <a:p>
            <a:pPr algn="just"/>
            <a:r>
              <a:rPr lang="fa-IR" smtClean="0">
                <a:cs typeface="B Zar" panose="00000400000000000000" pitchFamily="2" charset="-78"/>
              </a:rPr>
              <a:t> </a:t>
            </a:r>
            <a:r>
              <a:rPr lang="fa-IR" smtClean="0">
                <a:cs typeface="B Zar" panose="00000400000000000000" pitchFamily="2" charset="-78"/>
              </a:rPr>
              <a:t>4- مشارکت در تصمیمات. </a:t>
            </a:r>
            <a:endParaRPr lang="fa-IR">
              <a:cs typeface="B Zar" panose="00000400000000000000" pitchFamily="2" charset="-78"/>
            </a:endParaRPr>
          </a:p>
        </p:txBody>
      </p:sp>
    </p:spTree>
    <p:extLst>
      <p:ext uri="{BB962C8B-B14F-4D97-AF65-F5344CB8AC3E}">
        <p14:creationId xmlns:p14="http://schemas.microsoft.com/office/powerpoint/2010/main" val="3848855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1- همبستگی گروهی</a:t>
            </a:r>
            <a:r>
              <a:rPr lang="fa-IR" smtClean="0">
                <a:cs typeface="B Zar" panose="00000400000000000000" pitchFamily="2" charset="-78"/>
              </a:rPr>
              <a:t>: منظور از همبستگی گروهی، میزان انجسامی است که شخص با دیگر افراد در سازمن دارد و در انجا کارهای خود در صورت لزوم به دیگران رجوع کرده و در صورت نیاز دیگران در رفع مسائل و مشکلات سازمان به آنها کمک می کند. </a:t>
            </a:r>
          </a:p>
          <a:p>
            <a:pPr algn="just"/>
            <a:r>
              <a:rPr lang="fa-IR" b="1" smtClean="0">
                <a:solidFill>
                  <a:srgbClr val="FF0000"/>
                </a:solidFill>
                <a:cs typeface="B Zar" panose="00000400000000000000" pitchFamily="2" charset="-78"/>
              </a:rPr>
              <a:t>2- مسئولیت پذیری</a:t>
            </a:r>
            <a:r>
              <a:rPr lang="fa-IR" smtClean="0">
                <a:cs typeface="B Zar" panose="00000400000000000000" pitchFamily="2" charset="-78"/>
              </a:rPr>
              <a:t>: هنگامی که صحبت از مسئولیت پذیری به میان می آید منظور، تعهد کاری، احساس تکلی و وجدان کاری است که شخص در سازمان دارد. در این مورد باید دید که شخص  در وظایفی که به عهده اش گذاشته شده تا چه اندازه حاضر به صرف توان خود است و تا چه اندازه احساس می کند که در بروز مشکلات از منافع انفرادی خود گذشته است. </a:t>
            </a:r>
          </a:p>
          <a:p>
            <a:pPr algn="just"/>
            <a:endParaRPr lang="fa-IR">
              <a:cs typeface="B Zar" panose="00000400000000000000" pitchFamily="2" charset="-78"/>
            </a:endParaRPr>
          </a:p>
        </p:txBody>
      </p:sp>
    </p:spTree>
    <p:extLst>
      <p:ext uri="{BB962C8B-B14F-4D97-AF65-F5344CB8AC3E}">
        <p14:creationId xmlns:p14="http://schemas.microsoft.com/office/powerpoint/2010/main" val="136783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3- عدم بیگانگی: </a:t>
            </a:r>
            <a:r>
              <a:rPr lang="fa-IR" smtClean="0">
                <a:cs typeface="B Zar" panose="00000400000000000000" pitchFamily="2" charset="-78"/>
              </a:rPr>
              <a:t>برای سنجش عدم بیگانگی، نگرش شخص را نسبت به خود، فرایند کار و نسبت به دید دیگران می سنجیم. این که شخص تا چه اندازه خود را در تاثیرگذاری بر محیط کاری موثر می </a:t>
            </a:r>
            <a:r>
              <a:rPr lang="fa-IR" smtClean="0">
                <a:cs typeface="B Zar" panose="00000400000000000000" pitchFamily="2" charset="-78"/>
              </a:rPr>
              <a:t>داند، </a:t>
            </a:r>
            <a:r>
              <a:rPr lang="fa-IR" smtClean="0">
                <a:cs typeface="B Zar" panose="00000400000000000000" pitchFamily="2" charset="-78"/>
              </a:rPr>
              <a:t>تا چه اندازه آگاهی از روند و نتایج کار دارد و سرانجام دیگران او را چگونه ارزیابی می کنند. </a:t>
            </a:r>
          </a:p>
          <a:p>
            <a:pPr algn="just"/>
            <a:r>
              <a:rPr lang="fa-IR" b="1" smtClean="0">
                <a:solidFill>
                  <a:srgbClr val="FF0000"/>
                </a:solidFill>
                <a:cs typeface="B Zar" panose="00000400000000000000" pitchFamily="2" charset="-78"/>
              </a:rPr>
              <a:t>4- مشارکت در تصمیم ها</a:t>
            </a:r>
            <a:r>
              <a:rPr lang="fa-IR" smtClean="0">
                <a:solidFill>
                  <a:srgbClr val="FF0000"/>
                </a:solidFill>
                <a:cs typeface="B Zar" panose="00000400000000000000" pitchFamily="2" charset="-78"/>
              </a:rPr>
              <a:t>: </a:t>
            </a:r>
            <a:r>
              <a:rPr lang="fa-IR" smtClean="0">
                <a:cs typeface="B Zar" panose="00000400000000000000" pitchFamily="2" charset="-78"/>
              </a:rPr>
              <a:t>منظور </a:t>
            </a:r>
            <a:r>
              <a:rPr lang="fa-IR" smtClean="0">
                <a:cs typeface="B Zar" panose="00000400000000000000" pitchFamily="2" charset="-78"/>
              </a:rPr>
              <a:t>شرکت در بحث ها، جلسات، رفع مشکلات سازمانی و نحوه کسب تکلیف از سرپرستان در واحد ها می باشد.</a:t>
            </a:r>
            <a:endParaRPr lang="fa-IR">
              <a:cs typeface="B Zar" panose="00000400000000000000" pitchFamily="2" charset="-78"/>
            </a:endParaRPr>
          </a:p>
        </p:txBody>
      </p:sp>
    </p:spTree>
    <p:extLst>
      <p:ext uri="{BB962C8B-B14F-4D97-AF65-F5344CB8AC3E}">
        <p14:creationId xmlns:p14="http://schemas.microsoft.com/office/powerpoint/2010/main" val="4176127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پژوهش از متغیرهای مستقل زیر استفاده شده است: </a:t>
            </a:r>
          </a:p>
          <a:p>
            <a:pPr algn="just"/>
            <a:r>
              <a:rPr lang="fa-IR" smtClean="0">
                <a:solidFill>
                  <a:srgbClr val="FF0000"/>
                </a:solidFill>
                <a:cs typeface="B Zar" panose="00000400000000000000" pitchFamily="2" charset="-78"/>
              </a:rPr>
              <a:t>1- سن</a:t>
            </a:r>
            <a:r>
              <a:rPr lang="fa-IR" smtClean="0">
                <a:cs typeface="B Zar" panose="00000400000000000000" pitchFamily="2" charset="-78"/>
              </a:rPr>
              <a:t>: منظور از سن تعداد سال های کاملی است که از زمان تولد فرد گذشته است. </a:t>
            </a:r>
          </a:p>
          <a:p>
            <a:pPr algn="just"/>
            <a:r>
              <a:rPr lang="fa-IR" smtClean="0">
                <a:solidFill>
                  <a:srgbClr val="FF0000"/>
                </a:solidFill>
                <a:cs typeface="B Zar" panose="00000400000000000000" pitchFamily="2" charset="-78"/>
              </a:rPr>
              <a:t>2- جنس</a:t>
            </a:r>
            <a:r>
              <a:rPr lang="fa-IR" smtClean="0">
                <a:cs typeface="B Zar" panose="00000400000000000000" pitchFamily="2" charset="-78"/>
              </a:rPr>
              <a:t>: منظور از جنس زن و مرد بودن است. </a:t>
            </a:r>
          </a:p>
          <a:p>
            <a:pPr algn="just"/>
            <a:r>
              <a:rPr lang="fa-IR" smtClean="0">
                <a:solidFill>
                  <a:srgbClr val="FF0000"/>
                </a:solidFill>
                <a:cs typeface="B Zar" panose="00000400000000000000" pitchFamily="2" charset="-78"/>
              </a:rPr>
              <a:t>3- مدرک تحصیلی</a:t>
            </a:r>
            <a:r>
              <a:rPr lang="fa-IR" smtClean="0">
                <a:cs typeface="B Zar" panose="00000400000000000000" pitchFamily="2" charset="-78"/>
              </a:rPr>
              <a:t>: همان دوره ای است که شخص تحصیلات خود را به پایان رسانیده، به ترتیب زیر دیپلم، </a:t>
            </a:r>
            <a:r>
              <a:rPr lang="fa-IR" smtClean="0">
                <a:cs typeface="B Zar" panose="00000400000000000000" pitchFamily="2" charset="-78"/>
              </a:rPr>
              <a:t>دیپلم، </a:t>
            </a:r>
            <a:r>
              <a:rPr lang="fa-IR" smtClean="0">
                <a:cs typeface="B Zar" panose="00000400000000000000" pitchFamily="2" charset="-78"/>
              </a:rPr>
              <a:t>فوق دیپلم، لیسانس، کارشناسی ارشد و بالاتر است. </a:t>
            </a:r>
          </a:p>
          <a:p>
            <a:pPr algn="just"/>
            <a:r>
              <a:rPr lang="fa-IR" smtClean="0">
                <a:solidFill>
                  <a:srgbClr val="FF0000"/>
                </a:solidFill>
                <a:cs typeface="B Zar" panose="00000400000000000000" pitchFamily="2" charset="-78"/>
              </a:rPr>
              <a:t>4- مدت خدمت</a:t>
            </a:r>
            <a:r>
              <a:rPr lang="fa-IR" smtClean="0">
                <a:cs typeface="B Zar" panose="00000400000000000000" pitchFamily="2" charset="-78"/>
              </a:rPr>
              <a:t>: منظور تعداد سال های کامل اشتغال شخص در سازمان یا سازمان های دیگر است. </a:t>
            </a:r>
            <a:endParaRPr lang="fa-IR">
              <a:cs typeface="B Zar" panose="00000400000000000000" pitchFamily="2" charset="-78"/>
            </a:endParaRPr>
          </a:p>
        </p:txBody>
      </p:sp>
    </p:spTree>
    <p:extLst>
      <p:ext uri="{BB962C8B-B14F-4D97-AF65-F5344CB8AC3E}">
        <p14:creationId xmlns:p14="http://schemas.microsoft.com/office/powerpoint/2010/main" val="3076635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fontScale="92500"/>
          </a:bodyPr>
          <a:lstStyle/>
          <a:p>
            <a:pPr algn="just"/>
            <a:r>
              <a:rPr lang="fa-IR" smtClean="0">
                <a:solidFill>
                  <a:srgbClr val="FF0000"/>
                </a:solidFill>
                <a:cs typeface="B Zar" panose="00000400000000000000" pitchFamily="2" charset="-78"/>
              </a:rPr>
              <a:t>5- شغل فعلی</a:t>
            </a:r>
            <a:r>
              <a:rPr lang="fa-IR" smtClean="0">
                <a:cs typeface="B Zar" panose="00000400000000000000" pitchFamily="2" charset="-78"/>
              </a:rPr>
              <a:t>: منظور فعالیت و پست سازمانی است که شخص در زمان تکمیل نمودن پرسشنامه در سازمان اشغال کرده است. </a:t>
            </a:r>
          </a:p>
          <a:p>
            <a:pPr algn="just"/>
            <a:r>
              <a:rPr lang="fa-IR" smtClean="0">
                <a:solidFill>
                  <a:srgbClr val="FF0000"/>
                </a:solidFill>
                <a:cs typeface="B Zar" panose="00000400000000000000" pitchFamily="2" charset="-78"/>
              </a:rPr>
              <a:t>6- درآمد</a:t>
            </a:r>
            <a:r>
              <a:rPr lang="fa-IR" smtClean="0">
                <a:cs typeface="B Zar" panose="00000400000000000000" pitchFamily="2" charset="-78"/>
              </a:rPr>
              <a:t>: منظور ، مقدار پول دریافتی ماهیانه شخص در ازای ارائه خدمتی است که در سازمان دارد. </a:t>
            </a:r>
          </a:p>
          <a:p>
            <a:pPr algn="just"/>
            <a:r>
              <a:rPr lang="fa-IR" smtClean="0">
                <a:solidFill>
                  <a:srgbClr val="FF0000"/>
                </a:solidFill>
                <a:cs typeface="B Zar" panose="00000400000000000000" pitchFamily="2" charset="-78"/>
              </a:rPr>
              <a:t>7- تمایل به کار دیگر در سازمان</a:t>
            </a:r>
            <a:r>
              <a:rPr lang="fa-IR" smtClean="0">
                <a:cs typeface="B Zar" panose="00000400000000000000" pitchFamily="2" charset="-78"/>
              </a:rPr>
              <a:t>: منظور ، ترجیح شخص نسبت به تعویض شغل فعلی خود در سازمان است. </a:t>
            </a:r>
          </a:p>
          <a:p>
            <a:pPr algn="just"/>
            <a:r>
              <a:rPr lang="fa-IR" smtClean="0">
                <a:solidFill>
                  <a:srgbClr val="FF0000"/>
                </a:solidFill>
                <a:cs typeface="B Zar" panose="00000400000000000000" pitchFamily="2" charset="-78"/>
              </a:rPr>
              <a:t>8- تمایل به کار در سازمانی دیگر</a:t>
            </a:r>
            <a:r>
              <a:rPr lang="fa-IR" smtClean="0">
                <a:cs typeface="B Zar" panose="00000400000000000000" pitchFamily="2" charset="-78"/>
              </a:rPr>
              <a:t>: منظور، ترجیح شخص به عوض کرد سازمان های فعلی خود  و شاغل شدن در سازمانی دیگر است. </a:t>
            </a:r>
          </a:p>
          <a:p>
            <a:pPr algn="just"/>
            <a:r>
              <a:rPr lang="fa-IR" smtClean="0">
                <a:solidFill>
                  <a:srgbClr val="FF0000"/>
                </a:solidFill>
                <a:cs typeface="B Zar" panose="00000400000000000000" pitchFamily="2" charset="-78"/>
              </a:rPr>
              <a:t>9- نگرش نسبت به عملکرد سازمان</a:t>
            </a:r>
            <a:r>
              <a:rPr lang="fa-IR" smtClean="0">
                <a:cs typeface="B Zar" panose="00000400000000000000" pitchFamily="2" charset="-78"/>
              </a:rPr>
              <a:t>: منظور از نگرش، اعتقاد فرد نسبت به پدیده عملکرد سازمان است که دید او را در مورد رشد عملکرد سازمان، ثابت بودن و یا کاهش عملکرد ان نشان می دهد. </a:t>
            </a:r>
            <a:endParaRPr lang="fa-IR">
              <a:cs typeface="B Zar" panose="00000400000000000000" pitchFamily="2" charset="-78"/>
            </a:endParaRPr>
          </a:p>
        </p:txBody>
      </p:sp>
    </p:spTree>
    <p:extLst>
      <p:ext uri="{BB962C8B-B14F-4D97-AF65-F5344CB8AC3E}">
        <p14:creationId xmlns:p14="http://schemas.microsoft.com/office/powerpoint/2010/main" val="3985456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یافته 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ctr"/>
            <a:r>
              <a:rPr lang="fa-IR" b="1" smtClean="0">
                <a:solidFill>
                  <a:srgbClr val="FF0000"/>
                </a:solidFill>
                <a:cs typeface="B Zar" panose="00000400000000000000" pitchFamily="2" charset="-78"/>
              </a:rPr>
              <a:t>قسمت نخست: تحلیل دو متغیره</a:t>
            </a:r>
          </a:p>
          <a:p>
            <a:pPr algn="just"/>
            <a:r>
              <a:rPr lang="fa-IR" smtClean="0">
                <a:cs typeface="B Zar" panose="00000400000000000000" pitchFamily="2" charset="-78"/>
              </a:rPr>
              <a:t>در این قسمت، تاثیر هر یک از متغیرهای مستقل بر متغیرهای واسطه ای (همبستگی گروهی، مسئولیت پذیری، از خود بیگانگی و مشارکت در تصمیم گیری ها) و متغیر وابسته(رضایتمندی شغلی) به منظور آزمون فرضیه های تحقیق، مور تجزیه  و تحلیل قرار می گیرد. </a:t>
            </a:r>
          </a:p>
        </p:txBody>
      </p:sp>
      <p:pic>
        <p:nvPicPr>
          <p:cNvPr id="4" name="Picture 3"/>
          <p:cNvPicPr>
            <a:picLocks noChangeAspect="1"/>
          </p:cNvPicPr>
          <p:nvPr/>
        </p:nvPicPr>
        <p:blipFill>
          <a:blip r:embed="rId2"/>
          <a:stretch>
            <a:fillRect/>
          </a:stretch>
        </p:blipFill>
        <p:spPr>
          <a:xfrm>
            <a:off x="838200" y="4001294"/>
            <a:ext cx="2647950" cy="1724025"/>
          </a:xfrm>
          <a:prstGeom prst="rect">
            <a:avLst/>
          </a:prstGeom>
        </p:spPr>
      </p:pic>
    </p:spTree>
    <p:extLst>
      <p:ext uri="{BB962C8B-B14F-4D97-AF65-F5344CB8AC3E}">
        <p14:creationId xmlns:p14="http://schemas.microsoft.com/office/powerpoint/2010/main" val="3706576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تجزیه و تحلیل روابط بین متغیرها از </a:t>
            </a:r>
            <a:r>
              <a:rPr lang="fa-IR" b="1">
                <a:solidFill>
                  <a:srgbClr val="FF0000"/>
                </a:solidFill>
                <a:cs typeface="B Zar" panose="00000400000000000000" pitchFamily="2" charset="-78"/>
              </a:rPr>
              <a:t>روش آماری تجزیه و تحلیل پراش </a:t>
            </a:r>
            <a:r>
              <a:rPr lang="fa-IR">
                <a:cs typeface="B Zar" panose="00000400000000000000" pitchFamily="2" charset="-78"/>
              </a:rPr>
              <a:t>(واریانس) استفاده شده است. میزان قدرت همبستگی بین متغیرهای مورد آزمون توسط آماره </a:t>
            </a:r>
            <a:r>
              <a:rPr lang="en-US">
                <a:cs typeface="B Zar" panose="00000400000000000000" pitchFamily="2" charset="-78"/>
              </a:rPr>
              <a:t>ETA</a:t>
            </a:r>
            <a:r>
              <a:rPr lang="fa-IR">
                <a:cs typeface="B Zar" panose="00000400000000000000" pitchFamily="2" charset="-78"/>
              </a:rPr>
              <a:t> و مربع آن (</a:t>
            </a:r>
            <a:r>
              <a:rPr lang="en-US">
                <a:cs typeface="B Zar" panose="00000400000000000000" pitchFamily="2" charset="-78"/>
              </a:rPr>
              <a:t>ETA</a:t>
            </a:r>
            <a:r>
              <a:rPr lang="fa-IR">
                <a:cs typeface="B Zar" panose="00000400000000000000" pitchFamily="2" charset="-78"/>
              </a:rPr>
              <a:t>) اندازه گیری می شود. مربع اتا درصد تغییرات در متغیر وابسته را به علت تاثیر متغیر مستقل نشان می دهد. بالا بودن این آمار اشاره بر بودن همبستگی قوی بین متغیر مستقل، واسطه ای و وابسته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235831" y="3715757"/>
            <a:ext cx="4180231" cy="2596143"/>
          </a:xfrm>
          <a:prstGeom prst="rect">
            <a:avLst/>
          </a:prstGeom>
        </p:spPr>
      </p:pic>
    </p:spTree>
    <p:extLst>
      <p:ext uri="{BB962C8B-B14F-4D97-AF65-F5344CB8AC3E}">
        <p14:creationId xmlns:p14="http://schemas.microsoft.com/office/powerpoint/2010/main" val="239081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جدول 1 سطح معنی داری و مربع اتا را برای متغیرهای مستقل، واسطه ای و وابسته نشان می دهد. بر اساس یافته های این جدول فقط دو متغیر  «میزان مشارکت» و «نگرش کارکنان نسبت به روند عملکرد سازمان» در سطح بالایی معنی دار بوده اند. متغیر مستقل «تمایل به کار دیگری در سازمان» در سطح الفا مساوی با 0/07 با اتای بسیاری ضعیفی با میزان رضایتمندی شغلی در رابطه بوده است. بقیه متغیرهای مستقل رابطه و همبستگی معنی داری با میزان رضایتمندی شغلی نداشته اند. </a:t>
            </a:r>
            <a:endParaRPr lang="fa-IR">
              <a:cs typeface="B Zar" panose="00000400000000000000" pitchFamily="2" charset="-78"/>
            </a:endParaRPr>
          </a:p>
        </p:txBody>
      </p:sp>
    </p:spTree>
    <p:extLst>
      <p:ext uri="{BB962C8B-B14F-4D97-AF65-F5344CB8AC3E}">
        <p14:creationId xmlns:p14="http://schemas.microsoft.com/office/powerpoint/2010/main" val="3498540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بر اساس یافته های جدول 1 همبستگی معنی داری در سطح الفا مساوی با 0/0000 مثبت و قوی </a:t>
            </a:r>
            <a:r>
              <a:rPr lang="en-US">
                <a:cs typeface="B Zar" panose="00000400000000000000" pitchFamily="2" charset="-78"/>
              </a:rPr>
              <a:t>ETA</a:t>
            </a:r>
            <a:r>
              <a:rPr lang="fa-IR">
                <a:cs typeface="B Zar" panose="00000400000000000000" pitchFamily="2" charset="-78"/>
              </a:rPr>
              <a:t> به توان دو مساوی با 43/8 بین میزان مشارکت  و رضایتمندی از شغل وجود دارد. از طرفی مربع اتا نشان می دهد که حدود نیمی از تغییرات در نمرات رضایتمندی شغلی تحت تاثیر این متغیر بوده است. یعنی هر چه میزان مشارکت کارکنان در امور مختلف مربوطه در سازمان زیادتر می شده، </a:t>
            </a:r>
            <a:r>
              <a:rPr lang="fa-IR" b="1">
                <a:solidFill>
                  <a:srgbClr val="FF0000"/>
                </a:solidFill>
                <a:cs typeface="B Zar" panose="00000400000000000000" pitchFamily="2" charset="-78"/>
              </a:rPr>
              <a:t>میزان رضایتمندی از کار و شغل و محیط کاری </a:t>
            </a:r>
            <a:r>
              <a:rPr lang="fa-IR">
                <a:cs typeface="B Zar" panose="00000400000000000000" pitchFamily="2" charset="-78"/>
              </a:rPr>
              <a:t>افزایش می یافته است (رجوع شود به جدول 3)</a:t>
            </a:r>
            <a:endParaRPr lang="fa-IR">
              <a:cs typeface="B Zar" panose="00000400000000000000" pitchFamily="2" charset="-78"/>
            </a:endParaRPr>
          </a:p>
        </p:txBody>
      </p:sp>
    </p:spTree>
    <p:extLst>
      <p:ext uri="{BB962C8B-B14F-4D97-AF65-F5344CB8AC3E}">
        <p14:creationId xmlns:p14="http://schemas.microsoft.com/office/powerpoint/2010/main" val="3190853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تاثیر مستقیم متغیرهای مستقل سن، جنس، مدرک تحصیلی، </a:t>
            </a:r>
            <a:r>
              <a:rPr lang="fa-IR" smtClean="0">
                <a:cs typeface="B Zar" panose="00000400000000000000" pitchFamily="2" charset="-78"/>
              </a:rPr>
              <a:t>مدت </a:t>
            </a:r>
            <a:r>
              <a:rPr lang="fa-IR" smtClean="0">
                <a:cs typeface="B Zar" panose="00000400000000000000" pitchFamily="2" charset="-78"/>
              </a:rPr>
              <a:t>خدمت شغلی فعلی، درامد، تمایل به کار در سازمانی دیگر بر متغیر وابسته رابطه معنی داری را نشان نمی دهد. برعکس دو فرضیه تاثیر مستقیم متغیرهای تمایل به کار دیگر در سازمان و نگرش نسبت به عملکرد سازمان بر متغیر وابسته نشان داد که </a:t>
            </a:r>
            <a:r>
              <a:rPr lang="fa-IR" smtClean="0">
                <a:solidFill>
                  <a:srgbClr val="FF0000"/>
                </a:solidFill>
                <a:cs typeface="B Zar" panose="00000400000000000000" pitchFamily="2" charset="-78"/>
              </a:rPr>
              <a:t>رابطه ای معنی دار </a:t>
            </a:r>
            <a:r>
              <a:rPr lang="fa-IR" smtClean="0">
                <a:cs typeface="B Zar" panose="00000400000000000000" pitchFamily="2" charset="-78"/>
              </a:rPr>
              <a:t>وجود دارد. </a:t>
            </a:r>
            <a:endParaRPr lang="fa-IR">
              <a:cs typeface="B Zar" panose="00000400000000000000" pitchFamily="2" charset="-78"/>
            </a:endParaRPr>
          </a:p>
        </p:txBody>
      </p:sp>
    </p:spTree>
    <p:extLst>
      <p:ext uri="{BB962C8B-B14F-4D97-AF65-F5344CB8AC3E}">
        <p14:creationId xmlns:p14="http://schemas.microsoft.com/office/powerpoint/2010/main" val="2527726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آنهایی که عملکرد سازمان را بالنده و رو به رشد دیده اند و نگرشی مثبت نسبت به کل سیستم داشته اند، دارای رضایتمندی شغلی بالایی بوده اند. به عکس آنهایی که پویایی لازم و بالندگی کافی را در روند کارکرد سازمان در سال های اخیر ندیده اند، و به نظر آنها در مجموع، عملکرد سازمان یاثابت بوده و یا رشدی نداشته، از کار و فعالیت خود در سازمان نیز رضایت کمتری داشته اند. تفاوت میزان رضایتمندی شغلی بین گروه اول و دوم از نظر آماری معنی داری (</a:t>
            </a:r>
            <a:r>
              <a:rPr lang="en-US" smtClean="0">
                <a:cs typeface="B Zar" panose="00000400000000000000" pitchFamily="2" charset="-78"/>
              </a:rPr>
              <a:t>X=0/0001</a:t>
            </a:r>
            <a:r>
              <a:rPr lang="fa-IR" smtClean="0">
                <a:cs typeface="B Zar" panose="00000400000000000000" pitchFamily="2" charset="-78"/>
              </a:rPr>
              <a:t>) رابطه مثبت نستا قوی </a:t>
            </a:r>
            <a:r>
              <a:rPr lang="en-US" smtClean="0">
                <a:cs typeface="B Zar" panose="00000400000000000000" pitchFamily="2" charset="-78"/>
              </a:rPr>
              <a:t>ETA</a:t>
            </a:r>
            <a:r>
              <a:rPr lang="fa-IR" smtClean="0">
                <a:cs typeface="B Zar" panose="00000400000000000000" pitchFamily="2" charset="-78"/>
              </a:rPr>
              <a:t> به توان دو مساوی 18/1 را نشان می دهد (نگاه کنید به جدول 5)</a:t>
            </a:r>
            <a:endParaRPr lang="fa-IR">
              <a:cs typeface="B Zar" panose="00000400000000000000" pitchFamily="2" charset="-78"/>
            </a:endParaRPr>
          </a:p>
        </p:txBody>
      </p:sp>
      <p:sp>
        <p:nvSpPr>
          <p:cNvPr id="4" name="Flowchart: Process 3"/>
          <p:cNvSpPr/>
          <p:nvPr/>
        </p:nvSpPr>
        <p:spPr>
          <a:xfrm>
            <a:off x="1744394" y="4684542"/>
            <a:ext cx="3291840" cy="1181686"/>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prstClr val="black"/>
                </a:solidFill>
                <a:cs typeface="B Zar" panose="00000400000000000000" pitchFamily="2" charset="-78"/>
              </a:rPr>
              <a:t>1-پویایی </a:t>
            </a:r>
            <a:r>
              <a:rPr lang="fa-IR" sz="2800">
                <a:solidFill>
                  <a:prstClr val="black"/>
                </a:solidFill>
                <a:cs typeface="B Zar" panose="00000400000000000000" pitchFamily="2" charset="-78"/>
              </a:rPr>
              <a:t>لازم </a:t>
            </a:r>
            <a:r>
              <a:rPr lang="fa-IR" sz="2800" smtClean="0">
                <a:solidFill>
                  <a:prstClr val="black"/>
                </a:solidFill>
                <a:cs typeface="B Zar" panose="00000400000000000000" pitchFamily="2" charset="-78"/>
              </a:rPr>
              <a:t>2- </a:t>
            </a:r>
            <a:r>
              <a:rPr lang="fa-IR" sz="2800">
                <a:solidFill>
                  <a:prstClr val="black"/>
                </a:solidFill>
                <a:cs typeface="B Zar" panose="00000400000000000000" pitchFamily="2" charset="-78"/>
              </a:rPr>
              <a:t>بالندگی کافی</a:t>
            </a:r>
            <a:endParaRPr lang="fa-IR"/>
          </a:p>
        </p:txBody>
      </p:sp>
    </p:spTree>
    <p:extLst>
      <p:ext uri="{BB962C8B-B14F-4D97-AF65-F5344CB8AC3E}">
        <p14:creationId xmlns:p14="http://schemas.microsoft.com/office/powerpoint/2010/main" val="3596485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کارکنانی که از شغل و کار فعلی خود در سازمان راضی بوده، آن را مناسب </a:t>
            </a:r>
            <a:r>
              <a:rPr lang="fa-IR" b="1" smtClean="0">
                <a:solidFill>
                  <a:srgbClr val="FF0000"/>
                </a:solidFill>
                <a:cs typeface="B Zar" panose="00000400000000000000" pitchFamily="2" charset="-78"/>
              </a:rPr>
              <a:t>لیاقت، شایستگی، تحصیلات، سابقه کار و ...</a:t>
            </a:r>
            <a:r>
              <a:rPr lang="fa-IR" smtClean="0">
                <a:cs typeface="B Zar" panose="00000400000000000000" pitchFamily="2" charset="-78"/>
              </a:rPr>
              <a:t>خود می دانسته اند از محیط کار و شغل خود رضایتمندی بیشتری نسبت به سایرین داشته اند. یافته های این تحقیق این فرضیه را تایید می کند. ولی سطح معنی داری آن از نظر آماری پایین است. (آلفا برابر 0/07 ) و رابطه نسبتا ضعیفی را نشان می دهد </a:t>
            </a:r>
          </a:p>
          <a:p>
            <a:pPr algn="just"/>
            <a:endParaRPr lang="fa-IR">
              <a:cs typeface="B Zar" panose="00000400000000000000" pitchFamily="2" charset="-78"/>
            </a:endParaRP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453617" y="4511764"/>
            <a:ext cx="4486275" cy="590550"/>
          </a:xfrm>
          <a:prstGeom prst="rect">
            <a:avLst/>
          </a:prstGeom>
        </p:spPr>
      </p:pic>
    </p:spTree>
    <p:extLst>
      <p:ext uri="{BB962C8B-B14F-4D97-AF65-F5344CB8AC3E}">
        <p14:creationId xmlns:p14="http://schemas.microsoft.com/office/powerpoint/2010/main" val="2360517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 اساس فرضیه تحقیق، </a:t>
            </a:r>
            <a:r>
              <a:rPr lang="fa-IR" b="1" smtClean="0">
                <a:solidFill>
                  <a:srgbClr val="FF0000"/>
                </a:solidFill>
                <a:cs typeface="B Zar" panose="00000400000000000000" pitchFamily="2" charset="-78"/>
              </a:rPr>
              <a:t>مسئولیت پذیری یا تعهدکاری </a:t>
            </a:r>
            <a:r>
              <a:rPr lang="fa-IR" smtClean="0">
                <a:cs typeface="B Zar" panose="00000400000000000000" pitchFamily="2" charset="-78"/>
              </a:rPr>
              <a:t>تاثیر مستقیم روی رضایتمندی شغلی دارد. یافته های بررسی فعلی این فرضیه را حمایت می کند. چنانکه یافته های جدول 1 و جدول 12 نشان می دهد، مربع اتا برابر با 39/9 می باشد. به بیان آماری حدود 40 درصد از تغییرات در رضایتمندی شغلی تحت تاثیر این متغیر است که در سطح معنی داری بسیاری بالایی است (آلفا برابر است با 0/0000)</a:t>
            </a:r>
            <a:endParaRPr lang="fa-IR">
              <a:cs typeface="B Zar" panose="00000400000000000000" pitchFamily="2" charset="-78"/>
            </a:endParaRPr>
          </a:p>
        </p:txBody>
      </p:sp>
    </p:spTree>
    <p:extLst>
      <p:ext uri="{BB962C8B-B14F-4D97-AF65-F5344CB8AC3E}">
        <p14:creationId xmlns:p14="http://schemas.microsoft.com/office/powerpoint/2010/main" val="17301991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میزان رضایتمندی شغلی کارکنان که همبستگی گروهی در بین آنها در سطح بالایی بوده است، به مراتب از سایر کارکنانی که همبستگی گروهی در بین آنها کم بوده، بالاتر می باشد. این متغیر حدود 34 درصد از تغییرات در میزان رضایتمندی شغلی را توضیح داده است. سطح معنی داری این متغیرف با رضایتمندی شغلی بالا بوده است (آلف برابر با 0/0000) (نگاه کنید به جدول 1)</a:t>
            </a:r>
            <a:endParaRPr lang="fa-IR">
              <a:cs typeface="B Zar" panose="00000400000000000000" pitchFamily="2" charset="-78"/>
            </a:endParaRPr>
          </a:p>
        </p:txBody>
      </p:sp>
    </p:spTree>
    <p:extLst>
      <p:ext uri="{BB962C8B-B14F-4D97-AF65-F5344CB8AC3E}">
        <p14:creationId xmlns:p14="http://schemas.microsoft.com/office/powerpoint/2010/main" val="2523907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995224" y="1825625"/>
            <a:ext cx="7358575" cy="4351338"/>
          </a:xfrm>
        </p:spPr>
        <p:txBody>
          <a:bodyPr/>
          <a:lstStyle/>
          <a:p>
            <a:pPr algn="just"/>
            <a:r>
              <a:rPr lang="fa-IR" smtClean="0">
                <a:cs typeface="B Zar" panose="00000400000000000000" pitchFamily="2" charset="-78"/>
              </a:rPr>
              <a:t>بر اساس فرضیه تحقیق، هر چه </a:t>
            </a:r>
            <a:r>
              <a:rPr lang="fa-IR" b="1" smtClean="0">
                <a:solidFill>
                  <a:srgbClr val="FF0000"/>
                </a:solidFill>
                <a:cs typeface="B Zar" panose="00000400000000000000" pitchFamily="2" charset="-78"/>
              </a:rPr>
              <a:t>پوچی </a:t>
            </a:r>
            <a:r>
              <a:rPr lang="fa-IR" b="1" smtClean="0">
                <a:solidFill>
                  <a:srgbClr val="FF0000"/>
                </a:solidFill>
                <a:cs typeface="B Zar" panose="00000400000000000000" pitchFamily="2" charset="-78"/>
              </a:rPr>
              <a:t>یا بیگانگی از محیط کار </a:t>
            </a:r>
            <a:r>
              <a:rPr lang="fa-IR" smtClean="0">
                <a:cs typeface="B Zar" panose="00000400000000000000" pitchFamily="2" charset="-78"/>
              </a:rPr>
              <a:t>بیشتر باشد، میزان رضایتمندی نیز کاهش می یابد و بر عکس یافته های این تحقیق به قوت این فرضیه را به اثبات رسانیده است. بر اساس جدول 1 مربع اتا حدود 49 درصد می باشد (الفا مساوی است با 0/0000) این متغیر یکی از قوی ترین متغیرهای مورد مطالعه در مورد میزان رضایتمندی شغلی کارکنان سازمان بوده است. </a:t>
            </a:r>
          </a:p>
        </p:txBody>
      </p:sp>
      <p:pic>
        <p:nvPicPr>
          <p:cNvPr id="4" name="Picture 3"/>
          <p:cNvPicPr>
            <a:picLocks noChangeAspect="1"/>
          </p:cNvPicPr>
          <p:nvPr/>
        </p:nvPicPr>
        <p:blipFill>
          <a:blip r:embed="rId2"/>
          <a:stretch>
            <a:fillRect/>
          </a:stretch>
        </p:blipFill>
        <p:spPr>
          <a:xfrm>
            <a:off x="838200" y="1825624"/>
            <a:ext cx="3130912" cy="3098067"/>
          </a:xfrm>
          <a:prstGeom prst="rect">
            <a:avLst/>
          </a:prstGeom>
        </p:spPr>
      </p:pic>
    </p:spTree>
    <p:extLst>
      <p:ext uri="{BB962C8B-B14F-4D97-AF65-F5344CB8AC3E}">
        <p14:creationId xmlns:p14="http://schemas.microsoft.com/office/powerpoint/2010/main" val="370845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تاثیر جنس، سن، مدت خدمت، میزان تحصیلات، درآمد، شغل فردی و تمایل به کار در سازمان دیگر، بر میزان رضایتمندی شغلی از نظر آماری معنی دار نبوده است (رجوع شود به جداول 2 و 4و 6 و 7 و 8 و 10 و 11). </a:t>
            </a:r>
            <a:r>
              <a:rPr lang="fa-IR" b="1">
                <a:solidFill>
                  <a:srgbClr val="FF0000"/>
                </a:solidFill>
                <a:cs typeface="B Zar" panose="00000400000000000000" pitchFamily="2" charset="-78"/>
              </a:rPr>
              <a:t>به زبان دیگر این متغیرها در ارتباط با تعیین رضایتمندی شغلی کارکنان نقش عمده ای نداشته اند. </a:t>
            </a:r>
          </a:p>
          <a:p>
            <a:endParaRPr lang="fa-IR"/>
          </a:p>
        </p:txBody>
      </p:sp>
    </p:spTree>
    <p:extLst>
      <p:ext uri="{BB962C8B-B14F-4D97-AF65-F5344CB8AC3E}">
        <p14:creationId xmlns:p14="http://schemas.microsoft.com/office/powerpoint/2010/main" val="13140918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rot="5400000">
            <a:off x="3213279" y="-1573658"/>
            <a:ext cx="5460641" cy="10393250"/>
          </a:xfrm>
          <a:prstGeom prst="rect">
            <a:avLst/>
          </a:prstGeom>
        </p:spPr>
      </p:pic>
    </p:spTree>
    <p:extLst>
      <p:ext uri="{BB962C8B-B14F-4D97-AF65-F5344CB8AC3E}">
        <p14:creationId xmlns:p14="http://schemas.microsoft.com/office/powerpoint/2010/main" val="42089689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rot="5400000">
            <a:off x="4326657" y="-1448171"/>
            <a:ext cx="3138860" cy="9416580"/>
          </a:xfrm>
          <a:prstGeom prst="rect">
            <a:avLst/>
          </a:prstGeom>
        </p:spPr>
      </p:pic>
    </p:spTree>
    <p:extLst>
      <p:ext uri="{BB962C8B-B14F-4D97-AF65-F5344CB8AC3E}">
        <p14:creationId xmlns:p14="http://schemas.microsoft.com/office/powerpoint/2010/main" val="38074775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729109" y="1690688"/>
            <a:ext cx="10733782" cy="3644106"/>
          </a:xfrm>
          <a:prstGeom prst="rect">
            <a:avLst/>
          </a:prstGeom>
        </p:spPr>
      </p:pic>
    </p:spTree>
    <p:extLst>
      <p:ext uri="{BB962C8B-B14F-4D97-AF65-F5344CB8AC3E}">
        <p14:creationId xmlns:p14="http://schemas.microsoft.com/office/powerpoint/2010/main" val="10344012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38275" y="1313645"/>
            <a:ext cx="9315450" cy="4592649"/>
          </a:xfrm>
          <a:prstGeom prst="rect">
            <a:avLst/>
          </a:prstGeom>
        </p:spPr>
      </p:pic>
    </p:spTree>
    <p:extLst>
      <p:ext uri="{BB962C8B-B14F-4D97-AF65-F5344CB8AC3E}">
        <p14:creationId xmlns:p14="http://schemas.microsoft.com/office/powerpoint/2010/main" val="3079582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مقدمه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بررسی میزان رضایتمندی شاغلان در سازمان های اداری، از مباحث اصلی در رشته های تخصصی جامعه شناسی کار و شغل. روان شناسی و مدیریت اداری است. هر کدام از این علومف بحث های مربوط به رضایتمدی شغلی در سازمان های اداری را از زاویه ای خاص مورد بررسی قرار می دهند. انچه در بحث همه این رشته ها پیرامون رضایتمندی شاغلان مشترک می باشد، این است که همبستگی گروهی در سازمان، نسبت به سازمان و محیط کار  بیگانه بودن، مشارکت در تصمیم گیریها و مسئولیت پذیری و تعهد سازمانی از عوامل اصلی به وجود اورنده رضایتمندی شغلی است که مجموعه آنها شخص مفید در یک سازمان اداری را به وجود می آورد. </a:t>
            </a:r>
            <a:endParaRPr lang="fa-IR">
              <a:cs typeface="B Zar" panose="00000400000000000000" pitchFamily="2" charset="-78"/>
            </a:endParaRPr>
          </a:p>
        </p:txBody>
      </p:sp>
      <p:sp>
        <p:nvSpPr>
          <p:cNvPr id="4" name="Flowchart: Process 3"/>
          <p:cNvSpPr/>
          <p:nvPr/>
        </p:nvSpPr>
        <p:spPr>
          <a:xfrm>
            <a:off x="956603" y="4726744"/>
            <a:ext cx="3530991" cy="108321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همبستگی گروهی در سازمان</a:t>
            </a:r>
            <a:endParaRPr lang="fa-IR" b="1">
              <a:solidFill>
                <a:srgbClr val="FF0000"/>
              </a:solidFill>
            </a:endParaRPr>
          </a:p>
        </p:txBody>
      </p:sp>
    </p:spTree>
    <p:extLst>
      <p:ext uri="{BB962C8B-B14F-4D97-AF65-F5344CB8AC3E}">
        <p14:creationId xmlns:p14="http://schemas.microsoft.com/office/powerpoint/2010/main" val="25639720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66850" y="1545465"/>
            <a:ext cx="9258300" cy="3817904"/>
          </a:xfrm>
          <a:prstGeom prst="rect">
            <a:avLst/>
          </a:prstGeom>
        </p:spPr>
      </p:pic>
    </p:spTree>
    <p:extLst>
      <p:ext uri="{BB962C8B-B14F-4D97-AF65-F5344CB8AC3E}">
        <p14:creationId xmlns:p14="http://schemas.microsoft.com/office/powerpoint/2010/main" val="28040748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81125" y="2143919"/>
            <a:ext cx="9429750" cy="3714750"/>
          </a:xfrm>
          <a:prstGeom prst="rect">
            <a:avLst/>
          </a:prstGeom>
        </p:spPr>
      </p:pic>
    </p:spTree>
    <p:extLst>
      <p:ext uri="{BB962C8B-B14F-4D97-AF65-F5344CB8AC3E}">
        <p14:creationId xmlns:p14="http://schemas.microsoft.com/office/powerpoint/2010/main" val="33834906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04912" y="940159"/>
            <a:ext cx="9782175" cy="4437498"/>
          </a:xfrm>
          <a:prstGeom prst="rect">
            <a:avLst/>
          </a:prstGeom>
        </p:spPr>
      </p:pic>
    </p:spTree>
    <p:extLst>
      <p:ext uri="{BB962C8B-B14F-4D97-AF65-F5344CB8AC3E}">
        <p14:creationId xmlns:p14="http://schemas.microsoft.com/office/powerpoint/2010/main" val="24404249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85887" y="1532586"/>
            <a:ext cx="9420225" cy="3645045"/>
          </a:xfrm>
          <a:prstGeom prst="rect">
            <a:avLst/>
          </a:prstGeom>
        </p:spPr>
      </p:pic>
    </p:spTree>
    <p:extLst>
      <p:ext uri="{BB962C8B-B14F-4D97-AF65-F5344CB8AC3E}">
        <p14:creationId xmlns:p14="http://schemas.microsoft.com/office/powerpoint/2010/main" val="1842128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09687" y="1991519"/>
            <a:ext cx="9572625" cy="4019550"/>
          </a:xfrm>
          <a:prstGeom prst="rect">
            <a:avLst/>
          </a:prstGeom>
        </p:spPr>
      </p:pic>
    </p:spTree>
    <p:extLst>
      <p:ext uri="{BB962C8B-B14F-4D97-AF65-F5344CB8AC3E}">
        <p14:creationId xmlns:p14="http://schemas.microsoft.com/office/powerpoint/2010/main" val="11665035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71587" y="1944710"/>
            <a:ext cx="9648825" cy="3466284"/>
          </a:xfrm>
          <a:prstGeom prst="rect">
            <a:avLst/>
          </a:prstGeom>
        </p:spPr>
      </p:pic>
    </p:spTree>
    <p:extLst>
      <p:ext uri="{BB962C8B-B14F-4D97-AF65-F5344CB8AC3E}">
        <p14:creationId xmlns:p14="http://schemas.microsoft.com/office/powerpoint/2010/main" val="16518715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43025" y="1690689"/>
            <a:ext cx="9505950" cy="3438916"/>
          </a:xfrm>
          <a:prstGeom prst="rect">
            <a:avLst/>
          </a:prstGeom>
        </p:spPr>
      </p:pic>
    </p:spTree>
    <p:extLst>
      <p:ext uri="{BB962C8B-B14F-4D97-AF65-F5344CB8AC3E}">
        <p14:creationId xmlns:p14="http://schemas.microsoft.com/office/powerpoint/2010/main" val="1630442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76362" y="1862931"/>
            <a:ext cx="9439275" cy="4276725"/>
          </a:xfrm>
          <a:prstGeom prst="rect">
            <a:avLst/>
          </a:prstGeom>
        </p:spPr>
      </p:pic>
    </p:spTree>
    <p:extLst>
      <p:ext uri="{BB962C8B-B14F-4D97-AF65-F5344CB8AC3E}">
        <p14:creationId xmlns:p14="http://schemas.microsoft.com/office/powerpoint/2010/main" val="20340546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قسمت </a:t>
            </a:r>
            <a:r>
              <a:rPr lang="fa-IR" b="1" smtClean="0">
                <a:solidFill>
                  <a:srgbClr val="FF0000"/>
                </a:solidFill>
                <a:cs typeface="B Zar" panose="00000400000000000000" pitchFamily="2" charset="-78"/>
              </a:rPr>
              <a:t>دوم: </a:t>
            </a:r>
            <a:r>
              <a:rPr lang="fa-IR" b="1" smtClean="0">
                <a:solidFill>
                  <a:srgbClr val="FF0000"/>
                </a:solidFill>
                <a:cs typeface="B Zar" panose="00000400000000000000" pitchFamily="2" charset="-78"/>
              </a:rPr>
              <a:t>تجزیه و </a:t>
            </a:r>
            <a:r>
              <a:rPr lang="fa-IR" b="1" smtClean="0">
                <a:solidFill>
                  <a:srgbClr val="FF0000"/>
                </a:solidFill>
                <a:cs typeface="B Zar" panose="00000400000000000000" pitchFamily="2" charset="-78"/>
              </a:rPr>
              <a:t>تحلیل چند </a:t>
            </a:r>
            <a:r>
              <a:rPr lang="fa-IR" b="1" smtClean="0">
                <a:solidFill>
                  <a:srgbClr val="FF0000"/>
                </a:solidFill>
                <a:cs typeface="B Zar" panose="00000400000000000000" pitchFamily="2" charset="-78"/>
              </a:rPr>
              <a:t>متغیره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از مجموع 13 متغیر مستقل و واسطه ای که برای تحلیل واریانس متغیر وابسته (رضایتمندی شغلی کارکنان سازمان) مورد مطالعه قرار گرفته اند، ضریب همبستگی پنج متغیر از نظر آماری در سطح 99 درصد اطمینان معنی دار بوده اند. ضریب همبستگی میزان مشارکت در تصمیم گیری ها، بیگانگی از کار، روند عملکرد سازمان، مسئولیت پذیری و همبستگی گروهی با میزان رضایتمندی به ترتیب برابر 0/711+ و منفی 0/660 و مثبت 0/571 و مثبت 0/493 بوده است. (نگاه کنید به جدول 14</a:t>
            </a:r>
            <a:r>
              <a:rPr lang="fa-IR" smtClean="0">
                <a:cs typeface="B Zar" panose="00000400000000000000" pitchFamily="2" charset="-78"/>
              </a:rPr>
              <a:t>)</a:t>
            </a:r>
            <a:endParaRPr lang="fa-IR" smtClean="0">
              <a:cs typeface="B Zar" panose="00000400000000000000" pitchFamily="2" charset="-78"/>
            </a:endParaRPr>
          </a:p>
        </p:txBody>
      </p:sp>
    </p:spTree>
    <p:extLst>
      <p:ext uri="{BB962C8B-B14F-4D97-AF65-F5344CB8AC3E}">
        <p14:creationId xmlns:p14="http://schemas.microsoft.com/office/powerpoint/2010/main" val="20558982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1- رگرسیون چند متغیره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برای تجزیه و تحلیل چند متغیره از روش رگرسیون چند متغیره استفاده شده سات این روش برای تحلیل تاثیر جمعی و فردی دو یا چند متغیر مستقل بر روی یک متغیر وابسته به کار گرفته می شود. تکنیک آماری رگرسیون چند متغیره برای مطالعه تاثیرات چند متغیر مستقل بر یک متغیر وابسته، وسیله آماری مناسبی است. در این قسمت سعی شده تا تاثیر متغیرهای میزان مشارکت در تصمیم گیری ها، میزان مسئولیت پذیری، میزان بیگانگی از کار، نگرش کارکنان نسبت به روند عملکرد سازمان و میزان همبستگی گروهی را بر متغیر وابسته (</a:t>
            </a:r>
            <a:r>
              <a:rPr lang="fa-IR" b="1" smtClean="0">
                <a:solidFill>
                  <a:srgbClr val="FF0000"/>
                </a:solidFill>
                <a:cs typeface="B Zar" panose="00000400000000000000" pitchFamily="2" charset="-78"/>
              </a:rPr>
              <a:t>میزان رضایتمندی شغلی</a:t>
            </a:r>
            <a:r>
              <a:rPr lang="fa-IR" smtClean="0">
                <a:cs typeface="B Zar" panose="00000400000000000000" pitchFamily="2" charset="-78"/>
              </a:rPr>
              <a:t>) با استفاده از ین تکنیک تجزیه و تحلیل نمود. متغیرهای اسمی به صورت «متغیرهای ساختگی» به عنوان متغیرهای مستقل وارد معادله رگرسیون شده اند. </a:t>
            </a:r>
            <a:endParaRPr lang="fa-IR">
              <a:cs typeface="B Zar" panose="00000400000000000000" pitchFamily="2" charset="-78"/>
            </a:endParaRPr>
          </a:p>
        </p:txBody>
      </p:sp>
    </p:spTree>
    <p:extLst>
      <p:ext uri="{BB962C8B-B14F-4D97-AF65-F5344CB8AC3E}">
        <p14:creationId xmlns:p14="http://schemas.microsoft.com/office/powerpoint/2010/main" val="1534670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هدف</a:t>
            </a:r>
            <a:r>
              <a:rPr lang="fa-IR" smtClean="0">
                <a:cs typeface="B Zar" panose="00000400000000000000" pitchFamily="2" charset="-78"/>
              </a:rPr>
              <a:t> از این پژوهش تجزیه و تحلیل این نکته است که افراد با خصوصیات فردی انگیزه ای  و موقعیت های اقتصادی- اجتماعی متفاوت در جریان کار تا چه اندازه با دیگران همبستگی دارند، تا چه حد مسئولیت پذیر می باشندبه چه مقدار در تصمیم گیری ها مشارکت می کنند و به چه میزان نسبت به شغل خود بیگانه هستند. بالاخره تاثیر مجموعه این عوامل بر رضایتمندی وی در سازمان چقدر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43207" y="4001294"/>
            <a:ext cx="2762250" cy="1657350"/>
          </a:xfrm>
          <a:prstGeom prst="rect">
            <a:avLst/>
          </a:prstGeom>
        </p:spPr>
      </p:pic>
    </p:spTree>
    <p:extLst>
      <p:ext uri="{BB962C8B-B14F-4D97-AF65-F5344CB8AC3E}">
        <p14:creationId xmlns:p14="http://schemas.microsoft.com/office/powerpoint/2010/main" val="31182172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این بررسی، برای تجزیه و تحلیل میزان مشارکت متغیرهای مستقل در تغییرات متغیر وابسته (رضایتمندی شغلی) از روش رگرسیون «مرحله به مرحله» و «ورود همگانی» استفاده شده است. شیوه عملکرد روش مرحله به مرحله به شرح زیر است: ابتامتغیر مستقلی که بااترین ضریب همبستگی را با متغیر وابسته دارد، وارد معادله شده، سپس برای تمامی متغیرهای باقیمانده «همبستگی جزئی» محاسبه می شود. متغیری که بالاترین ضریب همبستگی جزئی را دارا باشد، در مرحله دوم وارد معادله رگرسیون یم گردد، این عمل بر اساس محاسبه </a:t>
            </a:r>
            <a:r>
              <a:rPr lang="en-US" smtClean="0">
                <a:cs typeface="B Zar" panose="00000400000000000000" pitchFamily="2" charset="-78"/>
              </a:rPr>
              <a:t>F</a:t>
            </a:r>
            <a:r>
              <a:rPr lang="fa-IR" smtClean="0">
                <a:cs typeface="B Zar" panose="00000400000000000000" pitchFamily="2" charset="-78"/>
              </a:rPr>
              <a:t> و آزمون ضریب جزئی انجام می شود. </a:t>
            </a:r>
            <a:endParaRPr lang="fa-IR">
              <a:cs typeface="B Zar" panose="00000400000000000000" pitchFamily="2" charset="-78"/>
            </a:endParaRPr>
          </a:p>
        </p:txBody>
      </p:sp>
    </p:spTree>
    <p:extLst>
      <p:ext uri="{BB962C8B-B14F-4D97-AF65-F5344CB8AC3E}">
        <p14:creationId xmlns:p14="http://schemas.microsoft.com/office/powerpoint/2010/main" val="17228411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معمولا سطح معنا داری کمتر از 0/05 درصد (</a:t>
            </a:r>
            <a:r>
              <a:rPr lang="fa-IR">
                <a:cs typeface="B Zar" panose="00000400000000000000" pitchFamily="2" charset="-78"/>
              </a:rPr>
              <a:t>سطح </a:t>
            </a:r>
            <a:r>
              <a:rPr lang="fa-IR" smtClean="0">
                <a:cs typeface="B Zar" panose="00000400000000000000" pitchFamily="2" charset="-78"/>
              </a:rPr>
              <a:t>اطمینان </a:t>
            </a:r>
            <a:r>
              <a:rPr lang="fa-IR">
                <a:cs typeface="B Zar" panose="00000400000000000000" pitchFamily="2" charset="-78"/>
              </a:rPr>
              <a:t>بیشتر از 95 درصد) قابل قبول است. </a:t>
            </a:r>
            <a:r>
              <a:rPr lang="fa-IR" b="1">
                <a:solidFill>
                  <a:srgbClr val="FF0000"/>
                </a:solidFill>
                <a:cs typeface="B Zar" panose="00000400000000000000" pitchFamily="2" charset="-78"/>
              </a:rPr>
              <a:t>عمل ورود متغیرها </a:t>
            </a:r>
            <a:r>
              <a:rPr lang="fa-IR">
                <a:cs typeface="B Zar" panose="00000400000000000000" pitchFamily="2" charset="-78"/>
              </a:rPr>
              <a:t>به معادله رگرسیون تا زمانی  ادامه می یابد که هیچ متغیری نتواند در ورای سایر متغیرها مقدار معنی داری را بر ضریب تعیین (</a:t>
            </a:r>
            <a:r>
              <a:rPr lang="en-US">
                <a:cs typeface="B Zar" panose="00000400000000000000" pitchFamily="2" charset="-78"/>
              </a:rPr>
              <a:t>R</a:t>
            </a:r>
            <a:r>
              <a:rPr lang="en-US" baseline="30000">
                <a:effectLst>
                  <a:outerShdw blurRad="38100" dist="38100" dir="2700000" algn="tl">
                    <a:srgbClr val="000000">
                      <a:alpha val="43137"/>
                    </a:srgbClr>
                  </a:outerShdw>
                </a:effectLst>
                <a:cs typeface="B Zar" panose="00000400000000000000" pitchFamily="2" charset="-78"/>
              </a:rPr>
              <a:t>2</a:t>
            </a:r>
            <a:r>
              <a:rPr lang="fa-IR">
                <a:cs typeface="B Zar" panose="00000400000000000000" pitchFamily="2" charset="-78"/>
              </a:rPr>
              <a:t>) بیفزاید. از سوی دیگر، هر متغیر که وارد معادله می شود، صرف نظر از ترتیب ورود در هر مرحله  به عنوان آخرین متغیر مقداری را که بر (</a:t>
            </a:r>
            <a:r>
              <a:rPr lang="en-US">
                <a:cs typeface="B Zar" panose="00000400000000000000" pitchFamily="2" charset="-78"/>
              </a:rPr>
              <a:t>R</a:t>
            </a:r>
            <a:r>
              <a:rPr lang="en-US" baseline="30000">
                <a:cs typeface="B Zar" panose="00000400000000000000" pitchFamily="2" charset="-78"/>
              </a:rPr>
              <a:t>2</a:t>
            </a:r>
            <a:r>
              <a:rPr lang="fa-IR">
                <a:cs typeface="B Zar" panose="00000400000000000000" pitchFamily="2" charset="-78"/>
              </a:rPr>
              <a:t>) اضافه می کند. از نظر آماری معنی دار نباشد، ان متغیر از معادله خارج می شود. </a:t>
            </a:r>
          </a:p>
          <a:p>
            <a:pPr algn="just"/>
            <a:r>
              <a:rPr lang="fa-IR">
                <a:cs typeface="B Zar" panose="00000400000000000000" pitchFamily="2" charset="-78"/>
              </a:rPr>
              <a:t>روش ورود همگانی تمامی متغیرها صرف نظر از این که بتوانند مقدار معنی داری بر (</a:t>
            </a:r>
            <a:r>
              <a:rPr lang="en-US">
                <a:cs typeface="B Zar" panose="00000400000000000000" pitchFamily="2" charset="-78"/>
              </a:rPr>
              <a:t>R</a:t>
            </a:r>
            <a:r>
              <a:rPr lang="en-US" baseline="30000">
                <a:effectLst>
                  <a:outerShdw blurRad="38100" dist="38100" dir="2700000" algn="tl">
                    <a:srgbClr val="000000">
                      <a:alpha val="43137"/>
                    </a:srgbClr>
                  </a:outerShdw>
                </a:effectLst>
                <a:cs typeface="B Zar" panose="00000400000000000000" pitchFamily="2" charset="-78"/>
              </a:rPr>
              <a:t>2</a:t>
            </a:r>
            <a:r>
              <a:rPr lang="fa-IR">
                <a:cs typeface="B Zar" panose="00000400000000000000" pitchFamily="2" charset="-78"/>
              </a:rPr>
              <a:t>) اضافه می کند از نظر آماری معنی دار نباشد، آن متغیر از معادله خارج می شود. </a:t>
            </a:r>
          </a:p>
          <a:p>
            <a:endParaRPr lang="fa-IR">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52234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smtClean="0">
                <a:solidFill>
                  <a:srgbClr val="FF0000"/>
                </a:solidFill>
                <a:cs typeface="B Zar" panose="00000400000000000000" pitchFamily="2" charset="-78"/>
              </a:rPr>
              <a:t>2- ارزیابی معادله پیش بینی رضایتمندی شغلی با روش مرحله به مرحله</a:t>
            </a:r>
            <a:endParaRPr lang="fa-IR" sz="3200"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 اساس جدول 15 میزان مشارکت در تصمیم گیری ها در مرحله اول وارد معادله رگرسیون شده و در سطح معنی داری 0/000 توانسته حدود 50 درصد، نیمی از واریانس متغیر وابسته (میزان رضایتمندی شغلی بین کارکنان سازمان) را </a:t>
            </a:r>
            <a:r>
              <a:rPr lang="fa-IR" b="1" smtClean="0">
                <a:solidFill>
                  <a:srgbClr val="FF0000"/>
                </a:solidFill>
                <a:cs typeface="B Zar" panose="00000400000000000000" pitchFamily="2" charset="-78"/>
              </a:rPr>
              <a:t>به تنهایی پیش بینی نماید</a:t>
            </a:r>
            <a:r>
              <a:rPr lang="fa-IR" smtClean="0">
                <a:cs typeface="B Zar" panose="00000400000000000000" pitchFamily="2" charset="-78"/>
              </a:rPr>
              <a:t>. </a:t>
            </a:r>
            <a:endParaRPr lang="fa-IR">
              <a:cs typeface="B Zar" panose="00000400000000000000" pitchFamily="2" charset="-78"/>
            </a:endParaRPr>
          </a:p>
        </p:txBody>
      </p:sp>
    </p:spTree>
    <p:extLst>
      <p:ext uri="{BB962C8B-B14F-4D97-AF65-F5344CB8AC3E}">
        <p14:creationId xmlns:p14="http://schemas.microsoft.com/office/powerpoint/2010/main" val="22107078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باید یادآور شد که اصولا در روش مرحله به مرحله، سطح معنی داری قابل قبول برای ورود به معادله رگرسیون به طور استاندارد، در نرم افزار </a:t>
            </a:r>
            <a:r>
              <a:rPr lang="en-US" smtClean="0">
                <a:cs typeface="B Zar" panose="00000400000000000000" pitchFamily="2" charset="-78"/>
              </a:rPr>
              <a:t>SPSS-PC+</a:t>
            </a:r>
            <a:r>
              <a:rPr lang="fa-IR" smtClean="0">
                <a:cs typeface="B Zar" panose="00000400000000000000" pitchFamily="2" charset="-78"/>
              </a:rPr>
              <a:t> 95 درصد (</a:t>
            </a:r>
            <a:r>
              <a:rPr lang="en-US" smtClean="0">
                <a:cs typeface="B Zar" panose="00000400000000000000" pitchFamily="2" charset="-78"/>
              </a:rPr>
              <a:t>P=0/05</a:t>
            </a:r>
            <a:r>
              <a:rPr lang="fa-IR" smtClean="0">
                <a:cs typeface="B Zar" panose="00000400000000000000" pitchFamily="2" charset="-78"/>
              </a:rPr>
              <a:t>) است. چنان که جدول 15 نشان می دهد، تحلیل رگرسیون چند متغیره در مرحله دوم خاتمه می یابد. به تعبیری معادله ای که در این مرحله به دست می آید مناسبترین معادله جهت پیش بینی میزان رضایتمندی شغلی بین کارکنان سازمان است. </a:t>
            </a:r>
            <a:endParaRPr lang="fa-IR">
              <a:cs typeface="B Zar" panose="00000400000000000000" pitchFamily="2" charset="-78"/>
            </a:endParaRPr>
          </a:p>
        </p:txBody>
      </p:sp>
      <p:sp>
        <p:nvSpPr>
          <p:cNvPr id="4" name="Flowchart: Process 3"/>
          <p:cNvSpPr/>
          <p:nvPr/>
        </p:nvSpPr>
        <p:spPr>
          <a:xfrm>
            <a:off x="1491175" y="4079631"/>
            <a:ext cx="2644727" cy="1195754"/>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Zar" panose="00000400000000000000" pitchFamily="2" charset="-78"/>
              </a:rPr>
              <a:t>مناسبترین معادله</a:t>
            </a:r>
            <a:endParaRPr lang="fa-IR" sz="2000" b="1">
              <a:solidFill>
                <a:srgbClr val="FF0000"/>
              </a:solidFill>
            </a:endParaRPr>
          </a:p>
        </p:txBody>
      </p:sp>
    </p:spTree>
    <p:extLst>
      <p:ext uri="{BB962C8B-B14F-4D97-AF65-F5344CB8AC3E}">
        <p14:creationId xmlns:p14="http://schemas.microsoft.com/office/powerpoint/2010/main" val="13116706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بر اساس جدول 16، ضریب تعیین (</a:t>
            </a:r>
            <a:r>
              <a:rPr lang="en-US">
                <a:cs typeface="B Zar" panose="00000400000000000000" pitchFamily="2" charset="-78"/>
              </a:rPr>
              <a:t>R</a:t>
            </a:r>
            <a:r>
              <a:rPr lang="en-US" sz="2000" baseline="30000">
                <a:effectLst>
                  <a:outerShdw blurRad="38100" dist="38100" dir="2700000" algn="tl">
                    <a:srgbClr val="000000">
                      <a:alpha val="43137"/>
                    </a:srgbClr>
                  </a:outerShdw>
                </a:effectLst>
                <a:cs typeface="B Zar" panose="00000400000000000000" pitchFamily="2" charset="-78"/>
              </a:rPr>
              <a:t>2</a:t>
            </a:r>
            <a:r>
              <a:rPr lang="fa-IR">
                <a:cs typeface="B Zar" panose="00000400000000000000" pitchFamily="2" charset="-78"/>
              </a:rPr>
              <a:t>) در مرحله دوم  برابر با 0/556 می باشد. به بیان دیگر این ضریب تعیین نشان می دهد که با ورود متغیر میزان بیگانگی از کار به معادله اول که فقط شامل میزان مشارکت در تصمیم گیری بوده، حدود 5/1 درصد به قدرت پیش بینی معادله رگرسیون افزوده شده است. و این افزایش از لحاظ آماری معنی دار بوده است. در نتیجه دو متغیر مذکور توانسته اند، در سطح معنی داری از نظر آماری بیش از نیمی از تغییرات در واریانس میزان رضایتمندی شغلی را پیش بینی نمایند. </a:t>
            </a:r>
          </a:p>
          <a:p>
            <a:endParaRPr lang="fa-IR"/>
          </a:p>
        </p:txBody>
      </p:sp>
    </p:spTree>
    <p:extLst>
      <p:ext uri="{BB962C8B-B14F-4D97-AF65-F5344CB8AC3E}">
        <p14:creationId xmlns:p14="http://schemas.microsoft.com/office/powerpoint/2010/main" val="38831010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بدنی ترتیب معادله به دست آمده در مرحله دوم نمی تواند به عنوان  مناسب ترین معادله تقی شود. چنان ه قبلا ذکر شد، میزان مربع ضریب تعیین نشان می دهد که این دو متغیر مجموعا حدود 55/6 درصد از واریانس میزان رضایتمندی شغلی کارکنان سازمان را تحلیل یا پیش بینی می کنند. حدود 44/4 درصد از واریانس  متغیر وابسته پیش بینی نشده یا تحلیل نشده باقی می ماند. در نتیجه (</a:t>
            </a:r>
            <a:r>
              <a:rPr lang="en-US" smtClean="0">
                <a:cs typeface="B Zar" panose="00000400000000000000" pitchFamily="2" charset="-78"/>
              </a:rPr>
              <a:t>R</a:t>
            </a:r>
            <a:r>
              <a:rPr lang="en-US" baseline="30000" smtClean="0">
                <a:effectLst>
                  <a:outerShdw blurRad="38100" dist="38100" dir="2700000" algn="tl">
                    <a:srgbClr val="000000">
                      <a:alpha val="43137"/>
                    </a:srgbClr>
                  </a:outerShdw>
                </a:effectLst>
                <a:cs typeface="B Zar" panose="00000400000000000000" pitchFamily="2" charset="-78"/>
              </a:rPr>
              <a:t>2</a:t>
            </a:r>
            <a:r>
              <a:rPr lang="fa-IR" smtClean="0">
                <a:cs typeface="B Zar" panose="00000400000000000000" pitchFamily="2" charset="-78"/>
              </a:rPr>
              <a:t>) به دست امده گویای این واقعیت است که این معادله از قدرت پیش بینی بسیار بالایی برخوردار است. چه حدود بیش از نیمی از واریانس متغیر وابسته دو متغیر میزان مشارکت در تصمیم گیری ها و میزان بیگانگی از کار پیش بینی شده اند.</a:t>
            </a:r>
            <a:endParaRPr lang="fa-IR">
              <a:cs typeface="B Zar" panose="00000400000000000000" pitchFamily="2" charset="-78"/>
            </a:endParaRPr>
          </a:p>
        </p:txBody>
      </p:sp>
    </p:spTree>
    <p:extLst>
      <p:ext uri="{BB962C8B-B14F-4D97-AF65-F5344CB8AC3E}">
        <p14:creationId xmlns:p14="http://schemas.microsoft.com/office/powerpoint/2010/main" val="30266528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سایر شاخص ها و ضرایب آماری </a:t>
            </a:r>
            <a:r>
              <a:rPr lang="fa-IR" smtClean="0">
                <a:cs typeface="B Zar" panose="00000400000000000000" pitchFamily="2" charset="-78"/>
              </a:rPr>
              <a:t>برای متغیرهای درون معادله رگرسیون در جدول شماره 16 آورده شده است. ضریب رگرسیونی خام (</a:t>
            </a:r>
            <a:r>
              <a:rPr lang="en-US" smtClean="0">
                <a:cs typeface="B Zar" panose="00000400000000000000" pitchFamily="2" charset="-78"/>
              </a:rPr>
              <a:t>B</a:t>
            </a:r>
            <a:r>
              <a:rPr lang="fa-IR" smtClean="0">
                <a:cs typeface="B Zar" panose="00000400000000000000" pitchFamily="2" charset="-78"/>
              </a:rPr>
              <a:t>) و ضریب رگرسیونی معیار شده (</a:t>
            </a:r>
            <a:r>
              <a:rPr lang="en-US" smtClean="0">
                <a:cs typeface="B Zar" panose="00000400000000000000" pitchFamily="2" charset="-78"/>
              </a:rPr>
              <a:t>Beta</a:t>
            </a:r>
            <a:r>
              <a:rPr lang="fa-IR" smtClean="0">
                <a:cs typeface="B Zar" panose="00000400000000000000" pitchFamily="2" charset="-78"/>
              </a:rPr>
              <a:t>) و نیز آزمون (</a:t>
            </a:r>
            <a:r>
              <a:rPr lang="en-US" smtClean="0">
                <a:cs typeface="B Zar" panose="00000400000000000000" pitchFamily="2" charset="-78"/>
              </a:rPr>
              <a:t>T</a:t>
            </a:r>
            <a:r>
              <a:rPr lang="fa-IR" smtClean="0">
                <a:cs typeface="B Zar" panose="00000400000000000000" pitchFamily="2" charset="-78"/>
              </a:rPr>
              <a:t>) برای ضریب </a:t>
            </a:r>
            <a:r>
              <a:rPr lang="en-US" smtClean="0">
                <a:cs typeface="B Zar" panose="00000400000000000000" pitchFamily="2" charset="-78"/>
              </a:rPr>
              <a:t>B</a:t>
            </a:r>
            <a:r>
              <a:rPr lang="fa-IR" smtClean="0">
                <a:cs typeface="B Zar" panose="00000400000000000000" pitchFamily="2" charset="-78"/>
              </a:rPr>
              <a:t> برای متغیر میزان مشارکت در تصمیم گیری ها و میزان بیگانگی از کار از نظر آماری به ترتیب در سطح 99/7 و </a:t>
            </a:r>
            <a:r>
              <a:rPr lang="en-US" smtClean="0">
                <a:cs typeface="B Zar" panose="00000400000000000000" pitchFamily="2" charset="-78"/>
              </a:rPr>
              <a:t>P=0/003</a:t>
            </a:r>
            <a:r>
              <a:rPr lang="fa-IR" smtClean="0">
                <a:cs typeface="B Zar" panose="00000400000000000000" pitchFamily="2" charset="-78"/>
              </a:rPr>
              <a:t> و 96 درصد اطمینان  (</a:t>
            </a:r>
            <a:r>
              <a:rPr lang="en-US" smtClean="0">
                <a:cs typeface="B Zar" panose="00000400000000000000" pitchFamily="2" charset="-78"/>
              </a:rPr>
              <a:t>P=0/04</a:t>
            </a:r>
            <a:r>
              <a:rPr lang="fa-IR" smtClean="0">
                <a:cs typeface="B Zar" panose="00000400000000000000" pitchFamily="2" charset="-78"/>
              </a:rPr>
              <a:t>) معنی دار هستند. </a:t>
            </a:r>
          </a:p>
        </p:txBody>
      </p:sp>
    </p:spTree>
    <p:extLst>
      <p:ext uri="{BB962C8B-B14F-4D97-AF65-F5344CB8AC3E}">
        <p14:creationId xmlns:p14="http://schemas.microsoft.com/office/powerpoint/2010/main" val="29726320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باید متذکر شد که عدم ورود متغیرهای دیگر به معادله رگرسیون جهت پیش بینی متغیر وابسته به معنی </a:t>
            </a:r>
            <a:r>
              <a:rPr lang="fa-IR" b="1">
                <a:solidFill>
                  <a:srgbClr val="FF0000"/>
                </a:solidFill>
                <a:cs typeface="B Zar" panose="00000400000000000000" pitchFamily="2" charset="-78"/>
              </a:rPr>
              <a:t>کم  اهمیت بودن آنها </a:t>
            </a:r>
            <a:r>
              <a:rPr lang="fa-IR">
                <a:cs typeface="B Zar" panose="00000400000000000000" pitchFamily="2" charset="-78"/>
              </a:rPr>
              <a:t>نمی باشد. این رویداد تنها به دلیل وجود همبستگی بین انی متغیرها (متغیرهای خارج از معادله) با متغیرهایی که وارد معادله </a:t>
            </a:r>
            <a:r>
              <a:rPr lang="fa-IR">
                <a:cs typeface="B Zar" panose="00000400000000000000" pitchFamily="2" charset="-78"/>
              </a:rPr>
              <a:t>شده </a:t>
            </a:r>
            <a:r>
              <a:rPr lang="fa-IR" smtClean="0">
                <a:cs typeface="B Zar" panose="00000400000000000000" pitchFamily="2" charset="-78"/>
              </a:rPr>
              <a:t>اند، </a:t>
            </a:r>
            <a:r>
              <a:rPr lang="fa-IR">
                <a:cs typeface="B Zar" panose="00000400000000000000" pitchFamily="2" charset="-78"/>
              </a:rPr>
              <a:t>صورت می گیرد. زیرا در روش مرحله به مرحله، هدف انتخاب بهترین متغیر یا متغیرها برای پیش بینی است نه تبیین (نگاه کنید به جدول 17)</a:t>
            </a:r>
            <a:endParaRPr lang="fa-IR">
              <a:cs typeface="B Zar" panose="00000400000000000000" pitchFamily="2" charset="-78"/>
            </a:endParaRPr>
          </a:p>
        </p:txBody>
      </p:sp>
      <p:sp>
        <p:nvSpPr>
          <p:cNvPr id="4" name="Flowchart: Process 3"/>
          <p:cNvSpPr/>
          <p:nvPr/>
        </p:nvSpPr>
        <p:spPr>
          <a:xfrm>
            <a:off x="1688123" y="4037428"/>
            <a:ext cx="3165231" cy="109728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روش مرحله به مرحله</a:t>
            </a:r>
            <a:endParaRPr lang="fa-IR" b="1">
              <a:solidFill>
                <a:srgbClr val="FF0000"/>
              </a:solidFill>
            </a:endParaRPr>
          </a:p>
        </p:txBody>
      </p:sp>
    </p:spTree>
    <p:extLst>
      <p:ext uri="{BB962C8B-B14F-4D97-AF65-F5344CB8AC3E}">
        <p14:creationId xmlns:p14="http://schemas.microsoft.com/office/powerpoint/2010/main" val="34482577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عنوان مثال، متغیرهای میزان مشارکت در تصمیم گیری ها و بیگانگی از کار بالاترین میزان های همبستگی را با سایر متغیرها دارا می باشند. این امر وجود همبستگی بالا بین متغیرها باعث شده که سایر متغیرها نتوانند وارد معادله پیش بینی خط رگرسیون شوند. </a:t>
            </a:r>
            <a:r>
              <a:rPr lang="fa-IR" b="1" smtClean="0">
                <a:solidFill>
                  <a:srgbClr val="FF0000"/>
                </a:solidFill>
                <a:cs typeface="B Zar" panose="00000400000000000000" pitchFamily="2" charset="-78"/>
              </a:rPr>
              <a:t>حذف این متغیرها از معادله در واقع به دلیل بی اهمیتی آنها نبوده است. </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39600804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Zar" panose="00000400000000000000" pitchFamily="2" charset="-78"/>
              </a:rPr>
              <a:t>3- مدل </a:t>
            </a:r>
            <a:r>
              <a:rPr lang="fa-IR" b="1">
                <a:solidFill>
                  <a:srgbClr val="FF0000"/>
                </a:solidFill>
                <a:cs typeface="B Zar" panose="00000400000000000000" pitchFamily="2" charset="-78"/>
              </a:rPr>
              <a:t>رگرسیون </a:t>
            </a:r>
            <a:r>
              <a:rPr lang="fa-IR" b="1" smtClean="0">
                <a:solidFill>
                  <a:srgbClr val="FF0000"/>
                </a:solidFill>
                <a:cs typeface="B Zar" panose="00000400000000000000" pitchFamily="2" charset="-78"/>
              </a:rPr>
              <a:t>نهایی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a:xfrm>
            <a:off x="838200" y="1877141"/>
            <a:ext cx="10515600" cy="4351338"/>
          </a:xfrm>
        </p:spPr>
        <p:txBody>
          <a:bodyPr/>
          <a:lstStyle/>
          <a:p>
            <a:pPr algn="just"/>
            <a:r>
              <a:rPr lang="fa-IR" smtClean="0">
                <a:cs typeface="B Zar" panose="00000400000000000000" pitchFamily="2" charset="-78"/>
              </a:rPr>
              <a:t>شکل کلی معادله رگرسیون دو متغیره به دست آمده با توجه به یافته های این بررسی (جدول 16) برای پیش بینی میزان رضایتمندی کارکنان سازمان به صورت زیر پیشنهاد می شود: </a:t>
            </a:r>
            <a:endParaRPr lang="fa-IR">
              <a:cs typeface="B Zar" panose="00000400000000000000" pitchFamily="2" charset="-78"/>
            </a:endParaRPr>
          </a:p>
        </p:txBody>
      </p:sp>
    </p:spTree>
    <p:extLst>
      <p:ext uri="{BB962C8B-B14F-4D97-AF65-F5344CB8AC3E}">
        <p14:creationId xmlns:p14="http://schemas.microsoft.com/office/powerpoint/2010/main" val="1210792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برای انجام پژوهش حاضر، یکی از سازمان های استان فارس در نظر گرفته شد به این امید که از طریق این پژوهش بتوان به یک الگوی تحقیقاتی استاندارد جهت بررسی سایر ادارات و سازمان های موجود در استان فارس رسید. </a:t>
            </a:r>
            <a:endParaRPr lang="fa-IR">
              <a:cs typeface="B Zar" panose="00000400000000000000" pitchFamily="2" charset="-78"/>
            </a:endParaRPr>
          </a:p>
        </p:txBody>
      </p:sp>
      <p:sp>
        <p:nvSpPr>
          <p:cNvPr id="4" name="Flowchart: Process 3"/>
          <p:cNvSpPr/>
          <p:nvPr/>
        </p:nvSpPr>
        <p:spPr>
          <a:xfrm>
            <a:off x="1420837" y="3502855"/>
            <a:ext cx="3699803" cy="143490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الگوی تحقیقاتی استاندارد</a:t>
            </a:r>
            <a:endParaRPr lang="fa-IR" b="1">
              <a:solidFill>
                <a:srgbClr val="FF0000"/>
              </a:solidFill>
            </a:endParaRPr>
          </a:p>
        </p:txBody>
      </p:sp>
    </p:spTree>
    <p:extLst>
      <p:ext uri="{BB962C8B-B14F-4D97-AF65-F5344CB8AC3E}">
        <p14:creationId xmlns:p14="http://schemas.microsoft.com/office/powerpoint/2010/main" val="25849439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320209" y="1145028"/>
            <a:ext cx="7235915" cy="4799702"/>
          </a:xfrm>
          <a:prstGeom prst="rect">
            <a:avLst/>
          </a:prstGeom>
        </p:spPr>
      </p:pic>
    </p:spTree>
    <p:extLst>
      <p:ext uri="{BB962C8B-B14F-4D97-AF65-F5344CB8AC3E}">
        <p14:creationId xmlns:p14="http://schemas.microsoft.com/office/powerpoint/2010/main" val="39594672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این معادله هرچه میزان مشارکت کنندگان در تصمیم گیری ها بیشتر باشد، میزان رضایتمندی آنان افزایش می یابد و هرچه بیگانگی از کار بین آنها رواج بیشتری پیدا کند، میزان رضایتمندی انها از کار و شغل خود رو به کاهش می گذارد. </a:t>
            </a:r>
            <a:endParaRPr lang="fa-IR">
              <a:cs typeface="B Zar" panose="00000400000000000000" pitchFamily="2" charset="-78"/>
            </a:endParaRPr>
          </a:p>
        </p:txBody>
      </p:sp>
    </p:spTree>
    <p:extLst>
      <p:ext uri="{BB962C8B-B14F-4D97-AF65-F5344CB8AC3E}">
        <p14:creationId xmlns:p14="http://schemas.microsoft.com/office/powerpoint/2010/main" val="37079432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74679" y="1496725"/>
            <a:ext cx="9009277" cy="4211348"/>
          </a:xfrm>
          <a:prstGeom prst="rect">
            <a:avLst/>
          </a:prstGeom>
        </p:spPr>
      </p:pic>
    </p:spTree>
    <p:extLst>
      <p:ext uri="{BB962C8B-B14F-4D97-AF65-F5344CB8AC3E}">
        <p14:creationId xmlns:p14="http://schemas.microsoft.com/office/powerpoint/2010/main" val="3032466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893885" y="2078182"/>
            <a:ext cx="8404230" cy="3333678"/>
          </a:xfrm>
          <a:prstGeom prst="rect">
            <a:avLst/>
          </a:prstGeom>
        </p:spPr>
      </p:pic>
    </p:spTree>
    <p:extLst>
      <p:ext uri="{BB962C8B-B14F-4D97-AF65-F5344CB8AC3E}">
        <p14:creationId xmlns:p14="http://schemas.microsoft.com/office/powerpoint/2010/main" val="24470647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321068" y="1690688"/>
            <a:ext cx="8013196" cy="3918167"/>
          </a:xfrm>
          <a:prstGeom prst="rect">
            <a:avLst/>
          </a:prstGeom>
        </p:spPr>
      </p:pic>
    </p:spTree>
    <p:extLst>
      <p:ext uri="{BB962C8B-B14F-4D97-AF65-F5344CB8AC3E}">
        <p14:creationId xmlns:p14="http://schemas.microsoft.com/office/powerpoint/2010/main" val="45640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96291" y="797075"/>
            <a:ext cx="9185563" cy="5280669"/>
          </a:xfrm>
          <a:prstGeom prst="rect">
            <a:avLst/>
          </a:prstGeom>
        </p:spPr>
      </p:pic>
    </p:spTree>
    <p:extLst>
      <p:ext uri="{BB962C8B-B14F-4D97-AF65-F5344CB8AC3E}">
        <p14:creationId xmlns:p14="http://schemas.microsoft.com/office/powerpoint/2010/main" val="3705791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73494" y="1690688"/>
            <a:ext cx="9045012" cy="3772261"/>
          </a:xfrm>
          <a:prstGeom prst="rect">
            <a:avLst/>
          </a:prstGeom>
        </p:spPr>
      </p:pic>
    </p:spTree>
    <p:extLst>
      <p:ext uri="{BB962C8B-B14F-4D97-AF65-F5344CB8AC3E}">
        <p14:creationId xmlns:p14="http://schemas.microsoft.com/office/powerpoint/2010/main" val="38623032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rot="5400000">
            <a:off x="3108606" y="-1880081"/>
            <a:ext cx="5787751" cy="10702637"/>
          </a:xfrm>
          <a:prstGeom prst="rect">
            <a:avLst/>
          </a:prstGeom>
        </p:spPr>
      </p:pic>
    </p:spTree>
    <p:extLst>
      <p:ext uri="{BB962C8B-B14F-4D97-AF65-F5344CB8AC3E}">
        <p14:creationId xmlns:p14="http://schemas.microsoft.com/office/powerpoint/2010/main" val="39073995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88473" y="970737"/>
            <a:ext cx="10057639" cy="4692669"/>
          </a:xfrm>
          <a:prstGeom prst="rect">
            <a:avLst/>
          </a:prstGeom>
        </p:spPr>
      </p:pic>
    </p:spTree>
    <p:extLst>
      <p:ext uri="{BB962C8B-B14F-4D97-AF65-F5344CB8AC3E}">
        <p14:creationId xmlns:p14="http://schemas.microsoft.com/office/powerpoint/2010/main" val="8421790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1" y="686313"/>
            <a:ext cx="10661072" cy="5477156"/>
          </a:xfrm>
          <a:prstGeom prst="rect">
            <a:avLst/>
          </a:prstGeom>
        </p:spPr>
      </p:pic>
    </p:spTree>
    <p:extLst>
      <p:ext uri="{BB962C8B-B14F-4D97-AF65-F5344CB8AC3E}">
        <p14:creationId xmlns:p14="http://schemas.microsoft.com/office/powerpoint/2010/main" val="1704494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مروری بر پژوهش های پیشین</a:t>
            </a:r>
            <a:br>
              <a:rPr lang="fa-IR">
                <a:solidFill>
                  <a:srgbClr val="FF0000"/>
                </a:solidFill>
                <a:cs typeface="B Zar" panose="00000400000000000000" pitchFamily="2" charset="-78"/>
              </a:rPr>
            </a:br>
            <a:r>
              <a:rPr lang="fa-IR" smtClean="0">
                <a:solidFill>
                  <a:srgbClr val="FF0000"/>
                </a:solidFill>
                <a:cs typeface="B Zar" panose="00000400000000000000" pitchFamily="2" charset="-78"/>
              </a:rPr>
              <a:t>الف تحقیقات انجام شده در داخل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چون تعداد تحقیقات انجام گرفته در داخل محدود است، لذا مجبوریم که ترتیب </a:t>
            </a:r>
            <a:r>
              <a:rPr lang="fa-IR" smtClean="0">
                <a:cs typeface="B Zar" panose="00000400000000000000" pitchFamily="2" charset="-78"/>
              </a:rPr>
              <a:t>زمانی </a:t>
            </a:r>
            <a:r>
              <a:rPr lang="fa-IR" smtClean="0">
                <a:cs typeface="B Zar" panose="00000400000000000000" pitchFamily="2" charset="-78"/>
              </a:rPr>
              <a:t>در انجام تحقیقات را مبنا قرار بدهیم. </a:t>
            </a:r>
            <a:r>
              <a:rPr lang="fa-IR" b="1" smtClean="0">
                <a:solidFill>
                  <a:srgbClr val="FF0000"/>
                </a:solidFill>
                <a:cs typeface="B Zar" panose="00000400000000000000" pitchFamily="2" charset="-78"/>
              </a:rPr>
              <a:t>یکی از تحقیقات </a:t>
            </a:r>
            <a:r>
              <a:rPr lang="fa-IR" b="1" smtClean="0">
                <a:solidFill>
                  <a:srgbClr val="FF0000"/>
                </a:solidFill>
                <a:cs typeface="B Zar" panose="00000400000000000000" pitchFamily="2" charset="-78"/>
              </a:rPr>
              <a:t>یپشگام </a:t>
            </a:r>
            <a:r>
              <a:rPr lang="fa-IR" smtClean="0">
                <a:cs typeface="B Zar" panose="00000400000000000000" pitchFamily="2" charset="-78"/>
              </a:rPr>
              <a:t>در زمینه رضایتمندی شغلی در ایران، پژوهش عباس زاده است. حاصل بررسی های این پژوهش نشان داده است که 98 درصد از معلمان شغل خود را دوست دارند. در تحقیق مذکور، 46 درصد معلمان از روی </a:t>
            </a:r>
            <a:r>
              <a:rPr lang="fa-IR" smtClean="0">
                <a:cs typeface="B Zar" panose="00000400000000000000" pitchFamily="2" charset="-78"/>
              </a:rPr>
              <a:t>علاقه </a:t>
            </a:r>
            <a:r>
              <a:rPr lang="fa-IR" smtClean="0">
                <a:cs typeface="B Zar" panose="00000400000000000000" pitchFamily="2" charset="-78"/>
              </a:rPr>
              <a:t>به شغل معلمی روی آورده اند. </a:t>
            </a:r>
            <a:endParaRPr lang="fa-IR">
              <a:cs typeface="B Zar" panose="00000400000000000000" pitchFamily="2" charset="-78"/>
            </a:endParaRPr>
          </a:p>
        </p:txBody>
      </p:sp>
    </p:spTree>
    <p:extLst>
      <p:ext uri="{BB962C8B-B14F-4D97-AF65-F5344CB8AC3E}">
        <p14:creationId xmlns:p14="http://schemas.microsoft.com/office/powerpoint/2010/main" val="17333548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نتیجه گیری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پژوهش حاضر، به منظور بررسی رضایتمندی شغلی کارکنان سازمان اداری صورت گرفت. در این راستا، ابتدا با استفاده از تحقیقات انجام گرفته و نظریه های عرضه شده، یک مدل نظری بر پایه 9 متغیر م</a:t>
            </a:r>
            <a:r>
              <a:rPr lang="fa-IR">
                <a:cs typeface="B Zar" panose="00000400000000000000" pitchFamily="2" charset="-78"/>
              </a:rPr>
              <a:t>س</a:t>
            </a:r>
            <a:r>
              <a:rPr lang="fa-IR" smtClean="0">
                <a:cs typeface="B Zar" panose="00000400000000000000" pitchFamily="2" charset="-78"/>
              </a:rPr>
              <a:t>تقل و 4 متغیر واسطه یا طراحی گردید تا تاثیر آنها بر متغیر وابسته (رضاتیتمندی شغلی) سنجیده شود. برای نیل به این هدف فرضیاتی از مدل طراحی و استنتاج گردید و هدف تحقیق، آزمون این فرضیات بود.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65921" y="3874809"/>
            <a:ext cx="4110990" cy="2302154"/>
          </a:xfrm>
          <a:prstGeom prst="rect">
            <a:avLst/>
          </a:prstGeom>
        </p:spPr>
      </p:pic>
      <p:sp>
        <p:nvSpPr>
          <p:cNvPr id="5" name="Flowchart: Predefined Process 4"/>
          <p:cNvSpPr/>
          <p:nvPr/>
        </p:nvSpPr>
        <p:spPr>
          <a:xfrm>
            <a:off x="6105378" y="4009292"/>
            <a:ext cx="2869810" cy="1716259"/>
          </a:xfrm>
          <a:prstGeom prst="flowChartPredefined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smtClean="0">
                <a:solidFill>
                  <a:srgbClr val="FF0000"/>
                </a:solidFill>
                <a:cs typeface="B Zar" panose="00000400000000000000" pitchFamily="2" charset="-78"/>
              </a:rPr>
              <a:t>9  </a:t>
            </a:r>
            <a:r>
              <a:rPr lang="fa-IR" sz="2800" b="1">
                <a:solidFill>
                  <a:srgbClr val="FF0000"/>
                </a:solidFill>
                <a:cs typeface="B Zar" panose="00000400000000000000" pitchFamily="2" charset="-78"/>
              </a:rPr>
              <a:t>متغیر مستقل و 4 متغیر واسطه</a:t>
            </a:r>
            <a:endParaRPr lang="fa-IR" b="1">
              <a:solidFill>
                <a:srgbClr val="FF0000"/>
              </a:solidFill>
            </a:endParaRPr>
          </a:p>
        </p:txBody>
      </p:sp>
    </p:spTree>
    <p:extLst>
      <p:ext uri="{BB962C8B-B14F-4D97-AF65-F5344CB8AC3E}">
        <p14:creationId xmlns:p14="http://schemas.microsoft.com/office/powerpoint/2010/main" val="7121541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هر فرضیه ای، تعدادی متغیر مطرح بودند که متغیرها در قالب یک دسته سوالات و از طریق یک پرسشنامه در اختیار کارکنان سازمان مورد نظر در استان فارس، قرار گرفت. سرانجام داده ها از یک نمونه 78 نفری به دست امد. داده های گردآوری شده به لحاظ آماری، جهت آزمون فرضیه ها، در </a:t>
            </a:r>
            <a:r>
              <a:rPr lang="fa-IR" b="1">
                <a:solidFill>
                  <a:srgbClr val="FF0000"/>
                </a:solidFill>
                <a:cs typeface="B Zar" panose="00000400000000000000" pitchFamily="2" charset="-78"/>
              </a:rPr>
              <a:t>دو سطح تجزیه و تحلیل دو متغیره </a:t>
            </a:r>
            <a:r>
              <a:rPr lang="fa-IR">
                <a:cs typeface="B Zar" panose="00000400000000000000" pitchFamily="2" charset="-78"/>
              </a:rPr>
              <a:t>مورد بررسی قرار گرفتند و نتایج زیر حاصل گردید. </a:t>
            </a:r>
            <a:endParaRPr lang="fa-IR">
              <a:cs typeface="B Zar" panose="00000400000000000000" pitchFamily="2" charset="-78"/>
            </a:endParaRPr>
          </a:p>
        </p:txBody>
      </p:sp>
    </p:spTree>
    <p:extLst>
      <p:ext uri="{BB962C8B-B14F-4D97-AF65-F5344CB8AC3E}">
        <p14:creationId xmlns:p14="http://schemas.microsoft.com/office/powerpoint/2010/main" val="33802321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تجزیه و تحلیل دو متغیره از میان متغیرهای واسطه ای، متغیر «</a:t>
            </a:r>
            <a:r>
              <a:rPr lang="fa-IR" b="1" smtClean="0">
                <a:solidFill>
                  <a:srgbClr val="FF0000"/>
                </a:solidFill>
                <a:cs typeface="B Zar" panose="00000400000000000000" pitchFamily="2" charset="-78"/>
              </a:rPr>
              <a:t>مشارکت در تصمیم گیریها</a:t>
            </a:r>
            <a:r>
              <a:rPr lang="fa-IR" smtClean="0">
                <a:cs typeface="B Zar" panose="00000400000000000000" pitchFamily="2" charset="-78"/>
              </a:rPr>
              <a:t>» تاثیر مثبت و زیادی بر  «رضایتمندی شغلی دارد و هر چه مشارکت در جلسات و با سرپرستان و روسای واحدها زیادتر می گردد، سطح رضایتمندی کارکنان، از شغل خود افزایش می یابد. در واقع در اینجا یکی از مهم ترین فرضیه های تحقیق، قویا مورد تایید افزایش می یابد. </a:t>
            </a:r>
            <a:endParaRPr lang="fa-IR">
              <a:cs typeface="B Zar" panose="00000400000000000000" pitchFamily="2" charset="-78"/>
            </a:endParaRPr>
          </a:p>
        </p:txBody>
      </p:sp>
    </p:spTree>
    <p:extLst>
      <p:ext uri="{BB962C8B-B14F-4D97-AF65-F5344CB8AC3E}">
        <p14:creationId xmlns:p14="http://schemas.microsoft.com/office/powerpoint/2010/main" val="9642109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614202" y="1825625"/>
            <a:ext cx="6739597" cy="4351338"/>
          </a:xfrm>
        </p:spPr>
        <p:txBody>
          <a:bodyPr/>
          <a:lstStyle/>
          <a:p>
            <a:pPr algn="just"/>
            <a:r>
              <a:rPr lang="fa-IR">
                <a:cs typeface="B Zar" panose="00000400000000000000" pitchFamily="2" charset="-78"/>
              </a:rPr>
              <a:t>تایید چنین فرضیه ای نمایانگر این نکته است که در سازمان های اداری هر چه نظام  اداری به صورت سلسله مراتب خشک از بالا به پایین باشد و افراد تماس های محدودی را با بالادستان و زیر دستان داشته باشند و هرچه کمتر آنها </a:t>
            </a:r>
            <a:r>
              <a:rPr lang="fa-IR">
                <a:cs typeface="B Zar" panose="00000400000000000000" pitchFamily="2" charset="-78"/>
              </a:rPr>
              <a:t>را </a:t>
            </a:r>
            <a:r>
              <a:rPr lang="fa-IR" smtClean="0">
                <a:cs typeface="B Zar" panose="00000400000000000000" pitchFamily="2" charset="-78"/>
              </a:rPr>
              <a:t>در </a:t>
            </a:r>
            <a:r>
              <a:rPr lang="fa-IR" b="1">
                <a:solidFill>
                  <a:srgbClr val="FF0000"/>
                </a:solidFill>
                <a:cs typeface="B Zar" panose="00000400000000000000" pitchFamily="2" charset="-78"/>
              </a:rPr>
              <a:t>حل و فصل مسائل سازمانی </a:t>
            </a:r>
            <a:r>
              <a:rPr lang="fa-IR">
                <a:cs typeface="B Zar" panose="00000400000000000000" pitchFamily="2" charset="-78"/>
              </a:rPr>
              <a:t>دخالت دهند، آن شغل و کار و حرفه برایشان خسته کننده تر شده، نه تنها لذتی از آن کار نمی برند بلکه روز به روز  بر میزان تنفرشان از آن شغل افزوده می گردد. در مجموع حضور بیشتر افراد در بررسی مسائل سازمان، رضایتمندی بیشتری را برای کارکنان سازمان به ارمغان می آورد و در نتیجه چنین شخصی در سازمان مفیدتر خواهد بود. </a:t>
            </a:r>
          </a:p>
          <a:p>
            <a:endParaRPr lang="fa-IR"/>
          </a:p>
        </p:txBody>
      </p:sp>
      <p:pic>
        <p:nvPicPr>
          <p:cNvPr id="4" name="Picture 3"/>
          <p:cNvPicPr>
            <a:picLocks noChangeAspect="1"/>
          </p:cNvPicPr>
          <p:nvPr/>
        </p:nvPicPr>
        <p:blipFill>
          <a:blip r:embed="rId2"/>
          <a:stretch>
            <a:fillRect/>
          </a:stretch>
        </p:blipFill>
        <p:spPr>
          <a:xfrm>
            <a:off x="838200" y="1961856"/>
            <a:ext cx="3776002" cy="4030981"/>
          </a:xfrm>
          <a:prstGeom prst="rect">
            <a:avLst/>
          </a:prstGeom>
        </p:spPr>
      </p:pic>
    </p:spTree>
    <p:extLst>
      <p:ext uri="{BB962C8B-B14F-4D97-AF65-F5344CB8AC3E}">
        <p14:creationId xmlns:p14="http://schemas.microsoft.com/office/powerpoint/2010/main" val="37497583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یکی دیگر از متغیرهای واسطه ای مهم در این پژوهش «</a:t>
            </a:r>
            <a:r>
              <a:rPr lang="fa-IR" b="1" smtClean="0">
                <a:solidFill>
                  <a:srgbClr val="FF0000"/>
                </a:solidFill>
                <a:cs typeface="B Zar" panose="00000400000000000000" pitchFamily="2" charset="-78"/>
              </a:rPr>
              <a:t>بیگانگی از کار</a:t>
            </a:r>
            <a:r>
              <a:rPr lang="fa-IR" smtClean="0">
                <a:cs typeface="B Zar" panose="00000400000000000000" pitchFamily="2" charset="-78"/>
              </a:rPr>
              <a:t>» بود که تاثیر آن بر رضایتمندی شغلی مورد سنجش دقیق قرار گرفت. یافته های آزمون این تحقیق نشان داد که هر چه پوچی، سردرگمی و به مفهوم جامعه شناختی، بیگانگی ئاز کار و محیط در سازمان بیشتر بوده رضایتمندی شغلی کاهش یافته است. </a:t>
            </a:r>
            <a:endParaRPr lang="fa-IR">
              <a:cs typeface="B Zar" panose="00000400000000000000" pitchFamily="2" charset="-78"/>
            </a:endParaRPr>
          </a:p>
        </p:txBody>
      </p:sp>
    </p:spTree>
    <p:extLst>
      <p:ext uri="{BB962C8B-B14F-4D97-AF65-F5344CB8AC3E}">
        <p14:creationId xmlns:p14="http://schemas.microsoft.com/office/powerpoint/2010/main" val="11857159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826412" y="1825625"/>
            <a:ext cx="7527387" cy="4351338"/>
          </a:xfrm>
        </p:spPr>
        <p:txBody>
          <a:bodyPr/>
          <a:lstStyle/>
          <a:p>
            <a:pPr algn="just"/>
            <a:r>
              <a:rPr lang="fa-IR">
                <a:cs typeface="B Zar" panose="00000400000000000000" pitchFamily="2" charset="-78"/>
              </a:rPr>
              <a:t>در قسمت مروری بر آثار دیگران و چارچوب نظری ملاحظه گردید که جامعه شناسان تاکید زیادی بر رابطه معکوس بین بیگانگی از کار و رضایتمندی شغلی داشته اند. کارکنان سازمان مورد مطالعه ما نشان داده اند که اگر در جریان و فرایند کارهای سازمان قرار نگیرند و به طور کلی یک وظیفه بسیار منفردی را به عهده داشته باشند و با کل جریان کار سازمان، اشنا و درگیر نباشند، یک </a:t>
            </a:r>
            <a:r>
              <a:rPr lang="fa-IR" b="1">
                <a:solidFill>
                  <a:srgbClr val="FF0000"/>
                </a:solidFill>
                <a:cs typeface="B Zar" panose="00000400000000000000" pitchFamily="2" charset="-78"/>
              </a:rPr>
              <a:t>احساس پوچی و بی اهمیتی در سازمان </a:t>
            </a:r>
            <a:r>
              <a:rPr lang="fa-IR">
                <a:cs typeface="B Zar" panose="00000400000000000000" pitchFamily="2" charset="-78"/>
              </a:rPr>
              <a:t>به انها دست می دهد که حاصل آن عدم رضایت از شغلشان است جالب توجه اینجا است که این متغیر حدود نیمی از تغییرات میزان رضایتمندی شغلی را موجب  می شده است. در این زمینه توجه مسئولیت سازمان را به رابطه موجود جلب می کنیم. </a:t>
            </a:r>
          </a:p>
          <a:p>
            <a:endParaRPr lang="fa-IR"/>
          </a:p>
        </p:txBody>
      </p:sp>
      <p:pic>
        <p:nvPicPr>
          <p:cNvPr id="4" name="Picture 3"/>
          <p:cNvPicPr>
            <a:picLocks noChangeAspect="1"/>
          </p:cNvPicPr>
          <p:nvPr/>
        </p:nvPicPr>
        <p:blipFill>
          <a:blip r:embed="rId2"/>
          <a:stretch>
            <a:fillRect/>
          </a:stretch>
        </p:blipFill>
        <p:spPr>
          <a:xfrm>
            <a:off x="936965" y="2003400"/>
            <a:ext cx="2692499" cy="2385720"/>
          </a:xfrm>
          <a:prstGeom prst="rect">
            <a:avLst/>
          </a:prstGeom>
        </p:spPr>
      </p:pic>
    </p:spTree>
    <p:extLst>
      <p:ext uri="{BB962C8B-B14F-4D97-AF65-F5344CB8AC3E}">
        <p14:creationId xmlns:p14="http://schemas.microsoft.com/office/powerpoint/2010/main" val="3714977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234374" y="1825625"/>
            <a:ext cx="7119425" cy="4351338"/>
          </a:xfrm>
        </p:spPr>
        <p:txBody>
          <a:bodyPr>
            <a:normAutofit/>
          </a:bodyPr>
          <a:lstStyle/>
          <a:p>
            <a:pPr algn="just"/>
            <a:r>
              <a:rPr lang="fa-IR" smtClean="0">
                <a:cs typeface="B Zar" panose="00000400000000000000" pitchFamily="2" charset="-78"/>
              </a:rPr>
              <a:t>آنچه در یک سازمان اداری می تواند بسیار مهم باشد، مسئله «</a:t>
            </a:r>
            <a:r>
              <a:rPr lang="fa-IR" b="1" smtClean="0">
                <a:solidFill>
                  <a:srgbClr val="FF0000"/>
                </a:solidFill>
                <a:cs typeface="B Zar" panose="00000400000000000000" pitchFamily="2" charset="-78"/>
              </a:rPr>
              <a:t>مسئولیت پذیری</a:t>
            </a:r>
            <a:r>
              <a:rPr lang="fa-IR" smtClean="0">
                <a:cs typeface="B Zar" panose="00000400000000000000" pitchFamily="2" charset="-78"/>
              </a:rPr>
              <a:t>» است. در این تحقیق فرضیه ای برای سنجش تاثیر این متغیر بر رضایتمندی شغلی ارائه شده بود که تجزیه و تحلیل های پژوهش نشان دادن که بین این متغیر  متغیر وابسته رابطه ای مثبت و معنی دار وجود دارد، به عبارت دیگر هر چه فرد  از سطح مسئولیت پذیری و تعهد کاری بالاتری برخوردار باشد، میزان رضایتمندی از شغل و سازمان بیشتر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94438"/>
            <a:ext cx="3304362" cy="2352479"/>
          </a:xfrm>
          <a:prstGeom prst="rect">
            <a:avLst/>
          </a:prstGeom>
        </p:spPr>
      </p:pic>
    </p:spTree>
    <p:extLst>
      <p:ext uri="{BB962C8B-B14F-4D97-AF65-F5344CB8AC3E}">
        <p14:creationId xmlns:p14="http://schemas.microsoft.com/office/powerpoint/2010/main" val="14718094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811150" y="1825625"/>
            <a:ext cx="6542649" cy="4351338"/>
          </a:xfrm>
        </p:spPr>
        <p:txBody>
          <a:bodyPr/>
          <a:lstStyle/>
          <a:p>
            <a:pPr algn="just"/>
            <a:r>
              <a:rPr lang="fa-IR">
                <a:cs typeface="B Zar" panose="00000400000000000000" pitchFamily="2" charset="-78"/>
              </a:rPr>
              <a:t>در مجموع شخصی که کاری را به او واگذار می کنند اگر احساس تعهد  نسبت به آن وظیفه بنمایند و خود را مسئول مستقیم نتایج وظایف محوله بداند، این شخص از حاصل کار خود راضی خواهد بود. چون پیش وجدان  خود راحت است که وظایف محوله را به نحو شایسته ای انجام داده است. پژوهش حاضر نشان داده که میان افرادی که تعهد کاری بالایی دارد و کلا مسئولیت پذیر هستند با آنهایی که از تعهد کاری پایینی برخوردارند، از نظر رضایتمندی شغلی </a:t>
            </a:r>
            <a:r>
              <a:rPr lang="fa-IR" b="1">
                <a:solidFill>
                  <a:srgbClr val="FF0000"/>
                </a:solidFill>
                <a:cs typeface="B Zar" panose="00000400000000000000" pitchFamily="2" charset="-78"/>
              </a:rPr>
              <a:t>متفاوتند</a:t>
            </a:r>
            <a:r>
              <a:rPr lang="fa-IR">
                <a:cs typeface="B Zar" panose="00000400000000000000" pitchFamily="2" charset="-78"/>
              </a:rPr>
              <a:t>. مسئولیت پذیری پدیده ای است که </a:t>
            </a:r>
            <a:r>
              <a:rPr lang="fa-IR">
                <a:cs typeface="B Zar" panose="00000400000000000000" pitchFamily="2" charset="-78"/>
              </a:rPr>
              <a:t>بستگی </a:t>
            </a:r>
            <a:r>
              <a:rPr lang="fa-IR" smtClean="0">
                <a:cs typeface="B Zar" panose="00000400000000000000" pitchFamily="2" charset="-78"/>
              </a:rPr>
              <a:t>زیادی </a:t>
            </a:r>
            <a:r>
              <a:rPr lang="fa-IR">
                <a:cs typeface="B Zar" panose="00000400000000000000" pitchFamily="2" charset="-78"/>
              </a:rPr>
              <a:t>به وجدان کاری دارد و اشخاصی که وجدان کاری دارند از تعهد کاری بالایی نیز می توانند برخوردار باشند. </a:t>
            </a:r>
          </a:p>
          <a:p>
            <a:endParaRPr lang="fa-IR"/>
          </a:p>
        </p:txBody>
      </p:sp>
      <p:pic>
        <p:nvPicPr>
          <p:cNvPr id="4" name="Picture 3"/>
          <p:cNvPicPr>
            <a:picLocks noChangeAspect="1"/>
          </p:cNvPicPr>
          <p:nvPr/>
        </p:nvPicPr>
        <p:blipFill>
          <a:blip r:embed="rId2"/>
          <a:stretch>
            <a:fillRect/>
          </a:stretch>
        </p:blipFill>
        <p:spPr>
          <a:xfrm>
            <a:off x="838199" y="1939582"/>
            <a:ext cx="3871755" cy="3434276"/>
          </a:xfrm>
          <a:prstGeom prst="rect">
            <a:avLst/>
          </a:prstGeom>
        </p:spPr>
      </p:pic>
    </p:spTree>
    <p:extLst>
      <p:ext uri="{BB962C8B-B14F-4D97-AF65-F5344CB8AC3E}">
        <p14:creationId xmlns:p14="http://schemas.microsoft.com/office/powerpoint/2010/main" val="32886472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Zar" panose="00000400000000000000" pitchFamily="2" charset="-78"/>
              </a:rPr>
              <a:t>بالاخره یکی دیگر از متغیرهای مهم در بررسی رضایتمندی شغلی در این پزوهش، «همبستگی گروهی» بود که نتایج حاصل از بررسی آن جالب است. </a:t>
            </a:r>
            <a:r>
              <a:rPr lang="fa-IR" b="1" smtClean="0">
                <a:solidFill>
                  <a:srgbClr val="FF0000"/>
                </a:solidFill>
                <a:cs typeface="B Zar" panose="00000400000000000000" pitchFamily="2" charset="-78"/>
              </a:rPr>
              <a:t>فرضیه ارائه شده در این باره، میزان بستگی رضایتمندی شغلی را به همبستگی فرد در سازمان با دیگران می سنجد</a:t>
            </a:r>
            <a:r>
              <a:rPr lang="fa-IR" smtClean="0">
                <a:cs typeface="B Zar" panose="00000400000000000000" pitchFamily="2" charset="-78"/>
              </a:rPr>
              <a:t>. نتیجه به دست آمده حاکی از ان است که هرچه فرد از سطح همبستگی گروهی بالاتری در سازمان برخوردار باشد، از شغل و سازمان خود راضی تر است. </a:t>
            </a:r>
            <a:endParaRPr lang="fa-IR">
              <a:cs typeface="B Zar" panose="00000400000000000000" pitchFamily="2" charset="-78"/>
            </a:endParaRPr>
          </a:p>
        </p:txBody>
      </p:sp>
    </p:spTree>
    <p:extLst>
      <p:ext uri="{BB962C8B-B14F-4D97-AF65-F5344CB8AC3E}">
        <p14:creationId xmlns:p14="http://schemas.microsoft.com/office/powerpoint/2010/main" val="10520580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1">
                <a:solidFill>
                  <a:srgbClr val="FF0000"/>
                </a:solidFill>
                <a:cs typeface="B Zar" panose="00000400000000000000" pitchFamily="2" charset="-78"/>
              </a:rPr>
              <a:t>همبستگی گروهی </a:t>
            </a:r>
            <a:r>
              <a:rPr lang="fa-IR">
                <a:cs typeface="B Zar" panose="00000400000000000000" pitchFamily="2" charset="-78"/>
              </a:rPr>
              <a:t>یکی از عواملی است که محیط کار را برای شخص خوشایند می نماید و در واقع  او را به سمت رضایتمندی شغلی سوق می دهد. اگر شخصی در سازمان احساس تنهایی نماید و در هنگام بروز مشکلات اداری و وظیفه ای، احساس کند که همکاران به یاری او نمی آیند</a:t>
            </a:r>
            <a:r>
              <a:rPr lang="fa-IR">
                <a:cs typeface="B Zar" panose="00000400000000000000" pitchFamily="2" charset="-78"/>
              </a:rPr>
              <a:t>. </a:t>
            </a:r>
            <a:r>
              <a:rPr lang="fa-IR" smtClean="0">
                <a:cs typeface="B Zar" panose="00000400000000000000" pitchFamily="2" charset="-78"/>
              </a:rPr>
              <a:t> </a:t>
            </a:r>
            <a:r>
              <a:rPr lang="fa-IR">
                <a:cs typeface="B Zar" panose="00000400000000000000" pitchFamily="2" charset="-78"/>
              </a:rPr>
              <a:t>بدون شک یک </a:t>
            </a:r>
            <a:r>
              <a:rPr lang="fa-IR" b="1">
                <a:solidFill>
                  <a:srgbClr val="FF0000"/>
                </a:solidFill>
                <a:cs typeface="B Zar" panose="00000400000000000000" pitchFamily="2" charset="-78"/>
              </a:rPr>
              <a:t>احساس جدایی از دیگران </a:t>
            </a:r>
            <a:r>
              <a:rPr lang="fa-IR">
                <a:cs typeface="B Zar" panose="00000400000000000000" pitchFamily="2" charset="-78"/>
              </a:rPr>
              <a:t>به </a:t>
            </a:r>
            <a:r>
              <a:rPr lang="fa-IR" smtClean="0">
                <a:cs typeface="B Zar" panose="00000400000000000000" pitchFamily="2" charset="-78"/>
              </a:rPr>
              <a:t>او </a:t>
            </a:r>
            <a:r>
              <a:rPr lang="fa-IR">
                <a:cs typeface="B Zar" panose="00000400000000000000" pitchFamily="2" charset="-78"/>
              </a:rPr>
              <a:t>دست می دهد که خود بزرگترین عامل در عدم رضایت شغلی می تواند باشد. خوشبختانه در سازمان مورد نظر، تفاوت آنهایی که همبستگی گروهی بالایی در سازمان دارند با آنهایی که از سطح همبستگی گروهی پایینی برخوردارند در مورد رضایتمندی شغلی، قابل توجه است و </a:t>
            </a:r>
            <a:r>
              <a:rPr lang="fa-IR">
                <a:cs typeface="B Zar" panose="00000400000000000000" pitchFamily="2" charset="-78"/>
              </a:rPr>
              <a:t>از </a:t>
            </a:r>
            <a:r>
              <a:rPr lang="fa-IR" smtClean="0">
                <a:cs typeface="B Zar" panose="00000400000000000000" pitchFamily="2" charset="-78"/>
              </a:rPr>
              <a:t>این </a:t>
            </a:r>
            <a:r>
              <a:rPr lang="fa-IR">
                <a:cs typeface="B Zar" panose="00000400000000000000" pitchFamily="2" charset="-78"/>
              </a:rPr>
              <a:t>مساله می توان در ارتقا سطح رضایتمندی شغلی استفاده کرد. </a:t>
            </a:r>
          </a:p>
          <a:p>
            <a:endParaRPr lang="fa-IR"/>
          </a:p>
        </p:txBody>
      </p:sp>
      <p:pic>
        <p:nvPicPr>
          <p:cNvPr id="4" name="Picture 3"/>
          <p:cNvPicPr>
            <a:picLocks noChangeAspect="1"/>
          </p:cNvPicPr>
          <p:nvPr/>
        </p:nvPicPr>
        <p:blipFill>
          <a:blip r:embed="rId2"/>
          <a:stretch>
            <a:fillRect/>
          </a:stretch>
        </p:blipFill>
        <p:spPr>
          <a:xfrm>
            <a:off x="1111641" y="4769534"/>
            <a:ext cx="2400300" cy="1905000"/>
          </a:xfrm>
          <a:prstGeom prst="rect">
            <a:avLst/>
          </a:prstGeom>
        </p:spPr>
      </p:pic>
    </p:spTree>
    <p:extLst>
      <p:ext uri="{BB962C8B-B14F-4D97-AF65-F5344CB8AC3E}">
        <p14:creationId xmlns:p14="http://schemas.microsoft.com/office/powerpoint/2010/main" val="2803558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نتایج تحقیق ساعت چی نشان داده است که بین </a:t>
            </a:r>
            <a:r>
              <a:rPr lang="fa-IR" b="1" smtClean="0">
                <a:solidFill>
                  <a:srgbClr val="FF0000"/>
                </a:solidFill>
                <a:cs typeface="B Zar" panose="00000400000000000000" pitchFamily="2" charset="-78"/>
              </a:rPr>
              <a:t>ادراک کارکنان نسبت به شرایط موجود </a:t>
            </a:r>
            <a:r>
              <a:rPr lang="fa-IR" smtClean="0">
                <a:cs typeface="B Zar" panose="00000400000000000000" pitchFamily="2" charset="-78"/>
              </a:rPr>
              <a:t>و  </a:t>
            </a:r>
            <a:r>
              <a:rPr lang="fa-IR" b="1" smtClean="0">
                <a:solidFill>
                  <a:srgbClr val="FF0000"/>
                </a:solidFill>
                <a:cs typeface="B Zar" panose="00000400000000000000" pitchFamily="2" charset="-78"/>
              </a:rPr>
              <a:t>نگرش آنان درباره شرایط مطلوب </a:t>
            </a:r>
            <a:r>
              <a:rPr lang="fa-IR" smtClean="0">
                <a:cs typeface="B Zar" panose="00000400000000000000" pitchFamily="2" charset="-78"/>
              </a:rPr>
              <a:t>در زمینه امکانات رفاهی، حقوق و مزایا، پیشرفت و ترقی شغلی و قوانین و مقررات تفاوت های زیادی وجود دارد و در نتیجه رضایت از این </a:t>
            </a:r>
            <a:r>
              <a:rPr lang="fa-IR" smtClean="0">
                <a:cs typeface="B Zar" panose="00000400000000000000" pitchFamily="2" charset="-78"/>
              </a:rPr>
              <a:t>ابعاد، </a:t>
            </a:r>
            <a:r>
              <a:rPr lang="fa-IR" smtClean="0">
                <a:cs typeface="B Zar" panose="00000400000000000000" pitchFamily="2" charset="-78"/>
              </a:rPr>
              <a:t>پایین </a:t>
            </a:r>
            <a:r>
              <a:rPr lang="fa-IR" smtClean="0">
                <a:cs typeface="B Zar" panose="00000400000000000000" pitchFamily="2" charset="-78"/>
              </a:rPr>
              <a:t>بوده است. از دیگر نتایج بسیار معتبر پژوهش ساعتچی این است که بین انتظارات کارکنان از شرایط مطلوب  و شرایط موجود در زمینه های شیوه مدیریت، آزادی در کار و تفویض </a:t>
            </a:r>
            <a:r>
              <a:rPr lang="fa-IR" smtClean="0">
                <a:cs typeface="B Zar" panose="00000400000000000000" pitchFamily="2" charset="-78"/>
              </a:rPr>
              <a:t>اختیار</a:t>
            </a:r>
            <a:r>
              <a:rPr lang="fa-IR" smtClean="0">
                <a:cs typeface="B Zar" panose="00000400000000000000" pitchFamily="2" charset="-78"/>
              </a:rPr>
              <a:t>، فاصله کمتری وجود دارد و در نتیجه رضایت از این ابعاد، بالاتر بوده است.</a:t>
            </a:r>
            <a:endParaRPr lang="fa-IR">
              <a:cs typeface="B Zar" panose="00000400000000000000" pitchFamily="2" charset="-78"/>
            </a:endParaRPr>
          </a:p>
        </p:txBody>
      </p:sp>
    </p:spTree>
    <p:extLst>
      <p:ext uri="{BB962C8B-B14F-4D97-AF65-F5344CB8AC3E}">
        <p14:creationId xmlns:p14="http://schemas.microsoft.com/office/powerpoint/2010/main" val="14267741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پژوهش، از میان 9 فرضیه  که تاثیر مستقیم متغیرهای مستقل سن، جنس، مدرک تحصیلی، مدت خدمت، شغل فعلی، درامدف تمایل به کار دیگر در سازمان، تمایل به کار در سازمانی دیگر و نگرش نسبت به عملکرد سازمان را بر «رضایتمندی شغلی» می سنجدیدند. نتایج جالب توجه به دست امد متغیرهای سنف جنس، مدرک تحصیلی، مدت خدمت، شغل فعلی، درامدد و تمایل به کار در سازمانی دیگر در سطح تجزیه و تحلیل دو متغیره به طور مستقیم رابطه معنی داری با متغیر وابسته نشان نداده اند. حاصل این آزمون قابل دقت است. </a:t>
            </a:r>
            <a:endParaRPr lang="fa-IR">
              <a:cs typeface="B Zar" panose="00000400000000000000" pitchFamily="2" charset="-78"/>
            </a:endParaRPr>
          </a:p>
        </p:txBody>
      </p:sp>
    </p:spTree>
    <p:extLst>
      <p:ext uri="{BB962C8B-B14F-4D97-AF65-F5344CB8AC3E}">
        <p14:creationId xmlns:p14="http://schemas.microsoft.com/office/powerpoint/2010/main" val="16095501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1">
                <a:solidFill>
                  <a:srgbClr val="FF0000"/>
                </a:solidFill>
                <a:cs typeface="B Zar" panose="00000400000000000000" pitchFamily="2" charset="-78"/>
              </a:rPr>
              <a:t>در نگرش عامیانه </a:t>
            </a:r>
            <a:r>
              <a:rPr lang="fa-IR">
                <a:cs typeface="B Zar" panose="00000400000000000000" pitchFamily="2" charset="-78"/>
              </a:rPr>
              <a:t>بر رضایتمندی شغلی، بسیاری بر این باورند که همین عوامل فردی (مانند سن وجنس</a:t>
            </a:r>
            <a:r>
              <a:rPr lang="fa-IR">
                <a:cs typeface="B Zar" panose="00000400000000000000" pitchFamily="2" charset="-78"/>
              </a:rPr>
              <a:t>، </a:t>
            </a:r>
            <a:r>
              <a:rPr lang="fa-IR" smtClean="0">
                <a:cs typeface="B Zar" panose="00000400000000000000" pitchFamily="2" charset="-78"/>
              </a:rPr>
              <a:t>درآمد، </a:t>
            </a:r>
            <a:r>
              <a:rPr lang="fa-IR">
                <a:cs typeface="B Zar" panose="00000400000000000000" pitchFamily="2" charset="-78"/>
              </a:rPr>
              <a:t>نوع شغل و ...) است که تعیین کننده رضایتمندی شغلی هستند. حتی بسیاری از محققان نیز بر همین باورند و لذا بیشتر همین عوامل را در پژوهش های خود می آزمایند. اما پژوهش حاضر نشان داد که اگر افراد از سطح بالای عوامل دیگری برخوردار باشند، به رضایتمندی شغلی بیشتر خواهند رسید. </a:t>
            </a:r>
            <a:endParaRPr lang="fa-IR">
              <a:cs typeface="B Zar" panose="00000400000000000000" pitchFamily="2" charset="-78"/>
            </a:endParaRPr>
          </a:p>
        </p:txBody>
      </p:sp>
    </p:spTree>
    <p:extLst>
      <p:ext uri="{BB962C8B-B14F-4D97-AF65-F5344CB8AC3E}">
        <p14:creationId xmlns:p14="http://schemas.microsoft.com/office/powerpoint/2010/main" val="14225076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دو فرضیه مستقیم </a:t>
            </a:r>
            <a:r>
              <a:rPr lang="fa-IR" smtClean="0">
                <a:cs typeface="B Zar" panose="00000400000000000000" pitchFamily="2" charset="-78"/>
              </a:rPr>
              <a:t>تاثیر متغیرهای مستقل «تمایل به کار دیگر در سازمان»  و «نگرش نسبت به عملکرد سازمان» بر متغیر وابسته (رضایتمندی شغلی) نشان داد که رابطه معنی داری در این دو زمینه وجود دارد. </a:t>
            </a:r>
            <a:endParaRPr lang="fa-IR">
              <a:cs typeface="B Zar" panose="00000400000000000000" pitchFamily="2" charset="-78"/>
            </a:endParaRPr>
          </a:p>
        </p:txBody>
      </p:sp>
    </p:spTree>
    <p:extLst>
      <p:ext uri="{BB962C8B-B14F-4D97-AF65-F5344CB8AC3E}">
        <p14:creationId xmlns:p14="http://schemas.microsoft.com/office/powerpoint/2010/main" val="34318864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دیگر سخن، انهایی که بین وظیفه و اگذار شده به انها </a:t>
            </a:r>
            <a:r>
              <a:rPr lang="fa-IR">
                <a:cs typeface="B Zar" panose="00000400000000000000" pitchFamily="2" charset="-78"/>
              </a:rPr>
              <a:t>و </a:t>
            </a:r>
            <a:r>
              <a:rPr lang="fa-IR" smtClean="0">
                <a:cs typeface="B Zar" panose="00000400000000000000" pitchFamily="2" charset="-78"/>
              </a:rPr>
              <a:t>لیاقات </a:t>
            </a:r>
            <a:r>
              <a:rPr lang="fa-IR">
                <a:cs typeface="B Zar" panose="00000400000000000000" pitchFamily="2" charset="-78"/>
              </a:rPr>
              <a:t>و شایستگی خود ارتباطی می دیده اند، از کاری که فعلا در سازمان انجام می دهند، راضی بوده اند و در مقابل رضایتمندی آنهایی که از موقعیت فعلی خود راضی نبوده اند، کمتر است و به همین لحاظ این گروه دو تمایل به تعویض کار و وظیفه خود با سازمان دارند. به بیان دیگر، هر چه شخص از شغل و وظیفه خود راضی تر باشد، تمایلی به تعویض کار خود ندارد و برعکس آن نیز صادق است. در این جا </a:t>
            </a:r>
            <a:r>
              <a:rPr lang="fa-IR" b="1">
                <a:solidFill>
                  <a:srgbClr val="FF0000"/>
                </a:solidFill>
                <a:cs typeface="B Zar" panose="00000400000000000000" pitchFamily="2" charset="-78"/>
              </a:rPr>
              <a:t>یک رابطه متقابل</a:t>
            </a:r>
            <a:r>
              <a:rPr lang="fa-IR">
                <a:cs typeface="B Zar" panose="00000400000000000000" pitchFamily="2" charset="-78"/>
              </a:rPr>
              <a:t> بین رضایتمندی شغلی و تمایل به کار دیگر در سازمان وجود داشته است</a:t>
            </a:r>
            <a:endParaRPr lang="fa-IR"/>
          </a:p>
        </p:txBody>
      </p:sp>
    </p:spTree>
    <p:extLst>
      <p:ext uri="{BB962C8B-B14F-4D97-AF65-F5344CB8AC3E}">
        <p14:creationId xmlns:p14="http://schemas.microsoft.com/office/powerpoint/2010/main" val="1273285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009292" y="1825625"/>
            <a:ext cx="7344508" cy="4351338"/>
          </a:xfrm>
        </p:spPr>
        <p:txBody>
          <a:bodyPr/>
          <a:lstStyle/>
          <a:p>
            <a:pPr algn="just"/>
            <a:r>
              <a:rPr lang="fa-IR" smtClean="0">
                <a:cs typeface="B Zar" panose="00000400000000000000" pitchFamily="2" charset="-78"/>
              </a:rPr>
              <a:t>فرضیه تاثیر و یا رابطه بین «نگرش نسبت به روند عملکرد سازمان داشته باشد، رضایتمندی شغلی او بیشتر خواهد بود. در جامعه شناسی اصولا فرض بر این است که هر چه شخص با تصور مثبت تری به سازمان خود بنگرد، راحت تر و مفید تر می تواند در سازمان به فعالیت بپردازد. عکس قضیه هم صادق است، هر چه شخص با </a:t>
            </a:r>
            <a:r>
              <a:rPr lang="fa-IR" b="1" smtClean="0">
                <a:solidFill>
                  <a:srgbClr val="FF0000"/>
                </a:solidFill>
                <a:cs typeface="B Zar" panose="00000400000000000000" pitchFamily="2" charset="-78"/>
              </a:rPr>
              <a:t>روحیه ای خصمانه  و منفی </a:t>
            </a:r>
            <a:r>
              <a:rPr lang="fa-IR" smtClean="0">
                <a:cs typeface="B Zar" panose="00000400000000000000" pitchFamily="2" charset="-78"/>
              </a:rPr>
              <a:t>با اوضاع سازمان خود برخوردکند، دائم دریک نزاع و جنگ درونی با خود و بیرونی  با دیگران در سازمان است که هم از رضایتمندی او می کاهد و هم از میزان مفید بودن وی در سازمان کم می کند.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50742" y="1825625"/>
            <a:ext cx="2914650" cy="2971458"/>
          </a:xfrm>
          <a:prstGeom prst="rect">
            <a:avLst/>
          </a:prstGeom>
        </p:spPr>
      </p:pic>
    </p:spTree>
    <p:extLst>
      <p:ext uri="{BB962C8B-B14F-4D97-AF65-F5344CB8AC3E}">
        <p14:creationId xmlns:p14="http://schemas.microsoft.com/office/powerpoint/2010/main" val="3537825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TotalTime>
  <Words>6413</Words>
  <Application>Microsoft Office PowerPoint</Application>
  <PresentationFormat>Widescreen</PresentationFormat>
  <Paragraphs>133</Paragraphs>
  <Slides>94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94</vt:i4>
      </vt:variant>
    </vt:vector>
  </HeadingPairs>
  <TitlesOfParts>
    <vt:vector size="100" baseType="lpstr">
      <vt:lpstr>Arial</vt:lpstr>
      <vt:lpstr>B Zar</vt:lpstr>
      <vt:lpstr>Calibri</vt:lpstr>
      <vt:lpstr>Calibri Light</vt:lpstr>
      <vt:lpstr>Times New Roman</vt:lpstr>
      <vt:lpstr>Office Theme</vt:lpstr>
      <vt:lpstr>عنوان مقاله: بررسی رضایتمندی شغلی در رابطه با عوامل اقتصادی- اجتماعی و جمعیتی- مطالعه موردی یکی از سازمان های استان فارس</vt:lpstr>
      <vt:lpstr>خلاصه</vt:lpstr>
      <vt:lpstr>PowerPoint Presentation</vt:lpstr>
      <vt:lpstr>PowerPoint Presentation</vt:lpstr>
      <vt:lpstr>مقدمه</vt:lpstr>
      <vt:lpstr>PowerPoint Presentation</vt:lpstr>
      <vt:lpstr>PowerPoint Presentation</vt:lpstr>
      <vt:lpstr>مروری بر پژوهش های پیشین الف تحقیقات انجام شده در داخل </vt:lpstr>
      <vt:lpstr>PowerPoint Presentation</vt:lpstr>
      <vt:lpstr>PowerPoint Presentation</vt:lpstr>
      <vt:lpstr>PowerPoint Presentation</vt:lpstr>
      <vt:lpstr>PowerPoint Presentation</vt:lpstr>
      <vt:lpstr>ب- تحقیقات انجام شده در خارج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چارچوب نظری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روش تحقیق</vt:lpstr>
      <vt:lpstr>PowerPoint Presentation</vt:lpstr>
      <vt:lpstr>PowerPoint Presentation</vt:lpstr>
      <vt:lpstr>PowerPoint Presentation</vt:lpstr>
      <vt:lpstr>PowerPoint Presentation</vt:lpstr>
      <vt:lpstr>PowerPoint Presentation</vt:lpstr>
      <vt:lpstr>یافته 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قسمت دوم: تجزیه و تحلیل چند متغیره</vt:lpstr>
      <vt:lpstr>1- رگرسیون چند متغیره</vt:lpstr>
      <vt:lpstr>PowerPoint Presentation</vt:lpstr>
      <vt:lpstr>PowerPoint Presentation</vt:lpstr>
      <vt:lpstr>2- ارزیابی معادله پیش بینی رضایتمندی شغلی با روش مرحله به مرحله</vt:lpstr>
      <vt:lpstr>PowerPoint Presentation</vt:lpstr>
      <vt:lpstr>PowerPoint Presentation</vt:lpstr>
      <vt:lpstr>PowerPoint Presentation</vt:lpstr>
      <vt:lpstr>PowerPoint Presentation</vt:lpstr>
      <vt:lpstr>PowerPoint Presentation</vt:lpstr>
      <vt:lpstr>PowerPoint Presentation</vt:lpstr>
      <vt:lpstr>3- مدل رگرسیون نهایی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نتیجه گیری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مقاله: بررسی رضایتمندی شغلی در رابطه با عوامل اقتصادی- اجتماعی و جمعیتی مطالعه موردی یکی از سازمان های استان فارس</dc:title>
  <dc:creator>MaZz!i</dc:creator>
  <cp:lastModifiedBy>MaZz!i</cp:lastModifiedBy>
  <cp:revision>65</cp:revision>
  <cp:lastPrinted>2024-02-28T18:10:33Z</cp:lastPrinted>
  <dcterms:created xsi:type="dcterms:W3CDTF">2024-02-25T12:41:47Z</dcterms:created>
  <dcterms:modified xsi:type="dcterms:W3CDTF">2024-02-28T18:15:16Z</dcterms:modified>
</cp:coreProperties>
</file>