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03" r:id="rId4"/>
    <p:sldId id="258" r:id="rId5"/>
    <p:sldId id="304" r:id="rId6"/>
    <p:sldId id="317" r:id="rId7"/>
    <p:sldId id="259" r:id="rId8"/>
    <p:sldId id="305" r:id="rId9"/>
    <p:sldId id="260" r:id="rId10"/>
    <p:sldId id="261" r:id="rId11"/>
    <p:sldId id="262" r:id="rId12"/>
    <p:sldId id="318" r:id="rId13"/>
    <p:sldId id="263" r:id="rId14"/>
    <p:sldId id="306" r:id="rId15"/>
    <p:sldId id="264" r:id="rId16"/>
    <p:sldId id="265" r:id="rId17"/>
    <p:sldId id="266" r:id="rId18"/>
    <p:sldId id="267" r:id="rId19"/>
    <p:sldId id="268" r:id="rId20"/>
    <p:sldId id="307" r:id="rId21"/>
    <p:sldId id="269" r:id="rId22"/>
    <p:sldId id="271" r:id="rId23"/>
    <p:sldId id="272" r:id="rId24"/>
    <p:sldId id="273" r:id="rId25"/>
    <p:sldId id="319" r:id="rId26"/>
    <p:sldId id="274" r:id="rId27"/>
    <p:sldId id="275" r:id="rId28"/>
    <p:sldId id="308" r:id="rId29"/>
    <p:sldId id="276" r:id="rId30"/>
    <p:sldId id="277" r:id="rId31"/>
    <p:sldId id="309" r:id="rId32"/>
    <p:sldId id="278" r:id="rId33"/>
    <p:sldId id="279" r:id="rId34"/>
    <p:sldId id="280" r:id="rId35"/>
    <p:sldId id="281" r:id="rId36"/>
    <p:sldId id="282" r:id="rId37"/>
    <p:sldId id="310" r:id="rId38"/>
    <p:sldId id="283" r:id="rId39"/>
    <p:sldId id="311" r:id="rId40"/>
    <p:sldId id="284" r:id="rId41"/>
    <p:sldId id="312" r:id="rId42"/>
    <p:sldId id="285" r:id="rId43"/>
    <p:sldId id="286" r:id="rId44"/>
    <p:sldId id="287" r:id="rId45"/>
    <p:sldId id="320" r:id="rId46"/>
    <p:sldId id="288" r:id="rId47"/>
    <p:sldId id="313" r:id="rId48"/>
    <p:sldId id="290" r:id="rId49"/>
    <p:sldId id="314" r:id="rId50"/>
    <p:sldId id="291" r:id="rId51"/>
    <p:sldId id="292" r:id="rId52"/>
    <p:sldId id="293" r:id="rId53"/>
    <p:sldId id="294" r:id="rId54"/>
    <p:sldId id="295" r:id="rId55"/>
    <p:sldId id="296" r:id="rId56"/>
    <p:sldId id="315" r:id="rId57"/>
    <p:sldId id="297" r:id="rId58"/>
    <p:sldId id="316" r:id="rId59"/>
    <p:sldId id="298" r:id="rId60"/>
    <p:sldId id="299" r:id="rId61"/>
    <p:sldId id="300" r:id="rId62"/>
    <p:sldId id="301" r:id="rId63"/>
    <p:sldId id="321" r:id="rId64"/>
    <p:sldId id="302" r:id="rId6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767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3889C86-4B06-4449-A5A5-531D8A7DAD4D}" type="datetimeFigureOut">
              <a:rPr lang="fa-IR" smtClean="0"/>
              <a:t>01/08/1445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371928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3889C86-4B06-4449-A5A5-531D8A7DAD4D}" type="datetimeFigureOut">
              <a:rPr lang="fa-IR" smtClean="0"/>
              <a:t>01/08/1445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115094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3889C86-4B06-4449-A5A5-531D8A7DAD4D}" type="datetimeFigureOut">
              <a:rPr lang="fa-IR" smtClean="0"/>
              <a:t>01/08/1445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206880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3889C86-4B06-4449-A5A5-531D8A7DAD4D}" type="datetimeFigureOut">
              <a:rPr lang="fa-IR" smtClean="0"/>
              <a:t>01/08/1445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2904255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889C86-4B06-4449-A5A5-531D8A7DAD4D}" type="datetimeFigureOut">
              <a:rPr lang="fa-IR" smtClean="0"/>
              <a:t>01/08/1445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1502885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3889C86-4B06-4449-A5A5-531D8A7DAD4D}" type="datetimeFigureOut">
              <a:rPr lang="fa-IR" smtClean="0"/>
              <a:t>01/08/1445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67494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3889C86-4B06-4449-A5A5-531D8A7DAD4D}" type="datetimeFigureOut">
              <a:rPr lang="fa-IR" smtClean="0"/>
              <a:t>01/08/1445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1733389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3889C86-4B06-4449-A5A5-531D8A7DAD4D}" type="datetimeFigureOut">
              <a:rPr lang="fa-IR" smtClean="0"/>
              <a:t>01/08/1445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405046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89C86-4B06-4449-A5A5-531D8A7DAD4D}" type="datetimeFigureOut">
              <a:rPr lang="fa-IR" smtClean="0"/>
              <a:t>01/08/1445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231529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89C86-4B06-4449-A5A5-531D8A7DAD4D}" type="datetimeFigureOut">
              <a:rPr lang="fa-IR" smtClean="0"/>
              <a:t>01/08/1445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68938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89C86-4B06-4449-A5A5-531D8A7DAD4D}" type="datetimeFigureOut">
              <a:rPr lang="fa-IR" smtClean="0"/>
              <a:t>01/08/1445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9A45A22-CE2A-46AC-BE98-3A3BB2061D97}" type="slidenum">
              <a:rPr lang="fa-IR" smtClean="0"/>
              <a:t>‹#›</a:t>
            </a:fld>
            <a:endParaRPr lang="fa-IR"/>
          </a:p>
        </p:txBody>
      </p:sp>
    </p:spTree>
    <p:extLst>
      <p:ext uri="{BB962C8B-B14F-4D97-AF65-F5344CB8AC3E}">
        <p14:creationId xmlns:p14="http://schemas.microsoft.com/office/powerpoint/2010/main" val="2837547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889C86-4B06-4449-A5A5-531D8A7DAD4D}" type="datetimeFigureOut">
              <a:rPr lang="fa-IR" smtClean="0"/>
              <a:t>01/08/1445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9A45A22-CE2A-46AC-BE98-3A3BB2061D97}" type="slidenum">
              <a:rPr lang="fa-IR" smtClean="0"/>
              <a:t>‹#›</a:t>
            </a:fld>
            <a:endParaRPr lang="fa-IR"/>
          </a:p>
        </p:txBody>
      </p:sp>
    </p:spTree>
    <p:extLst>
      <p:ext uri="{BB962C8B-B14F-4D97-AF65-F5344CB8AC3E}">
        <p14:creationId xmlns:p14="http://schemas.microsoft.com/office/powerpoint/2010/main" val="1475221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i="0" smtClean="0">
                <a:solidFill>
                  <a:srgbClr val="FF0000"/>
                </a:solidFill>
                <a:effectLst/>
                <a:latin typeface="BZar"/>
                <a:cs typeface="B Zar" panose="00000400000000000000" pitchFamily="2" charset="-78"/>
              </a:rPr>
              <a:t>عنوان مقاله: </a:t>
            </a:r>
            <a:r>
              <a:rPr lang="fa-IR" sz="4400" i="0" smtClean="0">
                <a:solidFill>
                  <a:srgbClr val="000000"/>
                </a:solidFill>
                <a:effectLst/>
                <a:latin typeface="BZar"/>
                <a:cs typeface="B Zar" panose="00000400000000000000" pitchFamily="2" charset="-78"/>
              </a:rPr>
              <a:t>مديريت روستايي در ايران معاصر</a:t>
            </a:r>
            <a:r>
              <a:rPr lang="fa-IR" sz="4400" smtClean="0">
                <a:cs typeface="B Zar" panose="00000400000000000000" pitchFamily="2" charset="-78"/>
              </a:rPr>
              <a:t> </a:t>
            </a:r>
            <a:endParaRPr lang="fa-IR" sz="4400">
              <a:cs typeface="B Zar" panose="00000400000000000000" pitchFamily="2" charset="-78"/>
            </a:endParaRPr>
          </a:p>
        </p:txBody>
      </p:sp>
      <p:sp>
        <p:nvSpPr>
          <p:cNvPr id="3" name="Subtitle 2"/>
          <p:cNvSpPr>
            <a:spLocks noGrp="1"/>
          </p:cNvSpPr>
          <p:nvPr>
            <p:ph type="subTitle" idx="1"/>
          </p:nvPr>
        </p:nvSpPr>
        <p:spPr/>
        <p:txBody>
          <a:bodyPr>
            <a:normAutofit/>
          </a:bodyPr>
          <a:lstStyle/>
          <a:p>
            <a:r>
              <a:rPr lang="fa-IR" sz="2800" smtClean="0">
                <a:solidFill>
                  <a:srgbClr val="FF0000"/>
                </a:solidFill>
                <a:latin typeface="Calibri Light" panose="020F0302020204030204"/>
                <a:ea typeface="+mj-ea"/>
                <a:cs typeface="B Zar" panose="00000400000000000000" pitchFamily="2" charset="-78"/>
              </a:rPr>
              <a:t>نویسنده: </a:t>
            </a:r>
            <a:r>
              <a:rPr lang="fa-IR" sz="2800" smtClean="0">
                <a:solidFill>
                  <a:prstClr val="black"/>
                </a:solidFill>
                <a:latin typeface="Calibri Light" panose="020F0302020204030204"/>
                <a:ea typeface="+mj-ea"/>
                <a:cs typeface="B Zar" panose="00000400000000000000" pitchFamily="2" charset="-78"/>
              </a:rPr>
              <a:t>عبدالعلی </a:t>
            </a:r>
            <a:r>
              <a:rPr lang="fa-IR" sz="2800">
                <a:solidFill>
                  <a:prstClr val="black"/>
                </a:solidFill>
                <a:latin typeface="Calibri Light" panose="020F0302020204030204"/>
                <a:ea typeface="+mj-ea"/>
                <a:cs typeface="B Zar" panose="00000400000000000000" pitchFamily="2" charset="-78"/>
              </a:rPr>
              <a:t>لهسایی زاده</a:t>
            </a:r>
            <a:endParaRPr lang="fa-IR" sz="2800" b="1" i="0" smtClean="0">
              <a:solidFill>
                <a:srgbClr val="000000"/>
              </a:solidFill>
              <a:effectLst/>
              <a:latin typeface="BZar"/>
              <a:cs typeface="B Zar" panose="00000400000000000000" pitchFamily="2" charset="-78"/>
            </a:endParaRPr>
          </a:p>
          <a:p>
            <a:r>
              <a:rPr lang="fa-IR" sz="2800" smtClean="0">
                <a:solidFill>
                  <a:srgbClr val="FF0000"/>
                </a:solidFill>
                <a:cs typeface="B Zar" panose="00000400000000000000" pitchFamily="2" charset="-78"/>
              </a:rPr>
              <a:t>منبع: </a:t>
            </a:r>
            <a:r>
              <a:rPr lang="fa-IR" sz="2800" smtClean="0">
                <a:cs typeface="B Zar" panose="00000400000000000000" pitchFamily="2" charset="-78"/>
              </a:rPr>
              <a:t>تعاون سال بیستم شماره 202 و 203 اردیبهشت خرداد </a:t>
            </a:r>
            <a:r>
              <a:rPr lang="fa-IR" sz="2800" smtClean="0">
                <a:cs typeface="B Zar" panose="00000400000000000000" pitchFamily="2" charset="-78"/>
              </a:rPr>
              <a:t>1388. صص 49-67</a:t>
            </a:r>
            <a:endParaRPr lang="fa-IR" sz="2800">
              <a:cs typeface="B Zar" panose="00000400000000000000" pitchFamily="2" charset="-78"/>
            </a:endParaRPr>
          </a:p>
        </p:txBody>
      </p:sp>
    </p:spTree>
    <p:extLst>
      <p:ext uri="{BB962C8B-B14F-4D97-AF65-F5344CB8AC3E}">
        <p14:creationId xmlns:p14="http://schemas.microsoft.com/office/powerpoint/2010/main" val="135634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مقاله در پايان پس از نتيجه گيري، </a:t>
            </a:r>
            <a:r>
              <a:rPr lang="fa-IR" b="1" i="0" smtClean="0">
                <a:solidFill>
                  <a:srgbClr val="FF0000"/>
                </a:solidFill>
                <a:effectLst/>
                <a:latin typeface="BZar"/>
                <a:cs typeface="B Zar" panose="00000400000000000000" pitchFamily="2" charset="-78"/>
              </a:rPr>
              <a:t>راهبردهاي عملي مديريت روستايي </a:t>
            </a:r>
            <a:r>
              <a:rPr lang="fa-IR" b="0" i="0" smtClean="0">
                <a:solidFill>
                  <a:srgbClr val="000000"/>
                </a:solidFill>
                <a:effectLst/>
                <a:latin typeface="BZar"/>
                <a:cs typeface="B Zar" panose="00000400000000000000" pitchFamily="2" charset="-78"/>
              </a:rPr>
              <a:t>را براي روستاهاي ايران پيشنهاد خواهد كرد. در اين زمينه سعي خواهد شد آنچه در چارچوب وضعيت موجود )اعم از امكانات اقتصادي، فرهنگي، سياسي و غيره( قابل اجراست پيشنهاد شود تا دستگاههاي اجرايي كشور توانايي انجام آن را داشته باشند. بدون شك اجراي هر خطمشي توسعهاي مستلزم صرف انرژي بيش از حد معمول توسط سازمانها و ارگانهاي موجود است. ذل ا در اين مقاله توصيه شده است هر سازمان و ارگاني به سهم خود در اجراي طرح پيشنهادي تلاش لازم و هماهنگ را بنمايد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5569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Zar"/>
                <a:cs typeface="B Zar" panose="00000400000000000000" pitchFamily="2" charset="-78"/>
              </a:rPr>
              <a:t>چارچوب نظري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در مورد ساختار قدرت و در نتيجه كنترل اجتماعي در روستاها سه ديدگاه عمده در بين جامعه شناسان روستايي رواج دارد:</a:t>
            </a:r>
          </a:p>
          <a:p>
            <a:pPr marL="0" indent="0" algn="just">
              <a:buNone/>
            </a:pPr>
            <a:r>
              <a:rPr lang="fa-IR" b="0" i="0" smtClean="0">
                <a:solidFill>
                  <a:srgbClr val="000000"/>
                </a:solidFill>
                <a:effectLst/>
                <a:latin typeface="BZar"/>
                <a:cs typeface="B Zar" panose="00000400000000000000" pitchFamily="2" charset="-78"/>
              </a:rPr>
              <a:t/>
            </a:r>
            <a:br>
              <a:rPr lang="fa-IR" b="0" i="0" smtClean="0">
                <a:solidFill>
                  <a:srgbClr val="000000"/>
                </a:solidFill>
                <a:effectLst/>
                <a:latin typeface="BZar"/>
                <a:cs typeface="B Zar" panose="00000400000000000000" pitchFamily="2" charset="-78"/>
              </a:rPr>
            </a:br>
            <a:r>
              <a:rPr lang="fa-IR" b="0" i="0" smtClean="0">
                <a:solidFill>
                  <a:srgbClr val="000000"/>
                </a:solidFill>
                <a:effectLst/>
                <a:latin typeface="BZar"/>
                <a:cs typeface="B Zar" panose="00000400000000000000" pitchFamily="2" charset="-78"/>
              </a:rPr>
              <a:t>1- قدرت ناشي از ساختار سنتي</a:t>
            </a:r>
            <a:r>
              <a:rPr lang="fa-IR" b="0" i="0" smtClean="0">
                <a:solidFill>
                  <a:srgbClr val="000000"/>
                </a:solidFill>
                <a:effectLst/>
                <a:latin typeface="TimesNewRoman"/>
                <a:cs typeface="B Zar" panose="00000400000000000000" pitchFamily="2" charset="-78"/>
              </a:rPr>
              <a:t>"</a:t>
            </a:r>
            <a:r>
              <a:rPr lang="fa-IR" b="0" i="0" smtClean="0">
                <a:solidFill>
                  <a:srgbClr val="000000"/>
                </a:solidFill>
                <a:effectLst/>
                <a:latin typeface="BZar"/>
                <a:cs typeface="B Zar" panose="00000400000000000000" pitchFamily="2" charset="-78"/>
              </a:rPr>
              <a:t>است؛ . </a:t>
            </a:r>
          </a:p>
          <a:p>
            <a:r>
              <a:rPr lang="fa-IR" b="0" i="0" smtClean="0">
                <a:solidFill>
                  <a:srgbClr val="000000"/>
                </a:solidFill>
                <a:effectLst/>
                <a:latin typeface="BZar"/>
                <a:cs typeface="B Zar" panose="00000400000000000000" pitchFamily="2" charset="-78"/>
              </a:rPr>
              <a:t>2- قدرت ناشي از گسترش نظام بوروكراسي در روستاها</a:t>
            </a:r>
            <a:r>
              <a:rPr lang="fa-IR" b="0" i="0" smtClean="0">
                <a:solidFill>
                  <a:srgbClr val="000000"/>
                </a:solidFill>
                <a:effectLst/>
                <a:latin typeface="TimesNewRoman"/>
                <a:cs typeface="B Zar" panose="00000400000000000000" pitchFamily="2" charset="-78"/>
              </a:rPr>
              <a:t>" </a:t>
            </a:r>
            <a:r>
              <a:rPr lang="fa-IR" b="0" i="0" smtClean="0">
                <a:solidFill>
                  <a:srgbClr val="000000"/>
                </a:solidFill>
                <a:effectLst/>
                <a:latin typeface="BZar"/>
                <a:cs typeface="B Zar" panose="00000400000000000000" pitchFamily="2" charset="-78"/>
              </a:rPr>
              <a:t>مي باشد و </a:t>
            </a:r>
          </a:p>
          <a:p>
            <a:pPr algn="just"/>
            <a:r>
              <a:rPr lang="fa-IR" smtClean="0">
                <a:solidFill>
                  <a:srgbClr val="000000"/>
                </a:solidFill>
                <a:latin typeface="BZar"/>
                <a:cs typeface="B Zar" panose="00000400000000000000" pitchFamily="2" charset="-78"/>
              </a:rPr>
              <a:t>3- </a:t>
            </a:r>
            <a:r>
              <a:rPr lang="fa-IR" b="0" i="0" smtClean="0">
                <a:solidFill>
                  <a:srgbClr val="000000"/>
                </a:solidFill>
                <a:effectLst/>
                <a:latin typeface="TimesNewRoman"/>
                <a:cs typeface="B Zar" panose="00000400000000000000" pitchFamily="2" charset="-78"/>
              </a:rPr>
              <a:t>«ق</a:t>
            </a:r>
            <a:r>
              <a:rPr lang="fa-IR" b="0" i="0" smtClean="0">
                <a:solidFill>
                  <a:srgbClr val="000000"/>
                </a:solidFill>
                <a:effectLst/>
                <a:latin typeface="BZar"/>
                <a:cs typeface="B Zar" panose="00000400000000000000" pitchFamily="2" charset="-78"/>
              </a:rPr>
              <a:t>درت ناشي از مشاركت مردمي</a:t>
            </a:r>
            <a:r>
              <a:rPr lang="fa-IR" b="0" i="0" smtClean="0">
                <a:solidFill>
                  <a:srgbClr val="000000"/>
                </a:solidFill>
                <a:effectLst/>
                <a:latin typeface="TimesNewRoman"/>
                <a:cs typeface="B Zar" panose="00000400000000000000" pitchFamily="2" charset="-78"/>
              </a:rPr>
              <a:t>" </a:t>
            </a:r>
            <a:r>
              <a:rPr lang="fa-IR" b="0" i="0" smtClean="0">
                <a:solidFill>
                  <a:srgbClr val="000000"/>
                </a:solidFill>
                <a:effectLst/>
                <a:latin typeface="BZar"/>
                <a:cs typeface="B Zar" panose="00000400000000000000" pitchFamily="2" charset="-78"/>
              </a:rPr>
              <a:t>است.</a:t>
            </a:r>
          </a:p>
          <a:p>
            <a:pPr algn="just"/>
            <a:endParaRPr lang="fa-IR" b="0" i="0" smtClean="0">
              <a:solidFill>
                <a:srgbClr val="000000"/>
              </a:solidFill>
              <a:effectLst/>
              <a:latin typeface="BZar"/>
              <a:cs typeface="B Zar" panose="00000400000000000000" pitchFamily="2" charset="-78"/>
            </a:endParaRP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rot="19999925">
            <a:off x="3446585" y="2678724"/>
            <a:ext cx="794897" cy="794897"/>
          </a:xfrm>
          <a:prstGeom prst="rect">
            <a:avLst/>
          </a:prstGeom>
        </p:spPr>
      </p:pic>
      <p:pic>
        <p:nvPicPr>
          <p:cNvPr id="5" name="Picture 4"/>
          <p:cNvPicPr>
            <a:picLocks noChangeAspect="1"/>
          </p:cNvPicPr>
          <p:nvPr/>
        </p:nvPicPr>
        <p:blipFill>
          <a:blip r:embed="rId3"/>
          <a:stretch>
            <a:fillRect/>
          </a:stretch>
        </p:blipFill>
        <p:spPr>
          <a:xfrm>
            <a:off x="613117" y="3995165"/>
            <a:ext cx="2966489" cy="2153603"/>
          </a:xfrm>
          <a:prstGeom prst="rect">
            <a:avLst/>
          </a:prstGeom>
        </p:spPr>
      </p:pic>
    </p:spTree>
    <p:extLst>
      <p:ext uri="{BB962C8B-B14F-4D97-AF65-F5344CB8AC3E}">
        <p14:creationId xmlns:p14="http://schemas.microsoft.com/office/powerpoint/2010/main" val="2513565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473526" y="1825625"/>
            <a:ext cx="6880274" cy="4351338"/>
          </a:xfrm>
        </p:spPr>
        <p:txBody>
          <a:bodyPr/>
          <a:lstStyle/>
          <a:p>
            <a:pPr algn="just"/>
            <a:r>
              <a:rPr lang="fa-IR" sz="3200" b="0" i="0" smtClean="0">
                <a:solidFill>
                  <a:srgbClr val="000000"/>
                </a:solidFill>
                <a:effectLst/>
                <a:latin typeface="BZar"/>
                <a:cs typeface="B Zar" panose="00000400000000000000" pitchFamily="2" charset="-78"/>
              </a:rPr>
              <a:t>در </a:t>
            </a:r>
            <a:r>
              <a:rPr lang="fa-IR" sz="3200" b="1" i="0" smtClean="0">
                <a:solidFill>
                  <a:srgbClr val="FF0000"/>
                </a:solidFill>
                <a:effectLst/>
                <a:latin typeface="BZar"/>
                <a:cs typeface="B Zar" panose="00000400000000000000" pitchFamily="2" charset="-78"/>
              </a:rPr>
              <a:t>ديدگاه نخست </a:t>
            </a:r>
            <a:r>
              <a:rPr lang="fa-IR" sz="3200" b="0" i="0" smtClean="0">
                <a:solidFill>
                  <a:srgbClr val="000000"/>
                </a:solidFill>
                <a:effectLst/>
                <a:latin typeface="BZar"/>
                <a:cs typeface="B Zar" panose="00000400000000000000" pitchFamily="2" charset="-78"/>
              </a:rPr>
              <a:t>كه مبتني بر نظريات ماكس وبر در باب قدرت سنتي است، جامعهشناسان روستايي بر اين باورند كه قدرت متضمن اجبار بعضي به وسيله بعضي ديگر است. اين </a:t>
            </a:r>
            <a:r>
              <a:rPr lang="fa-IR" sz="3200" b="1" i="0" smtClean="0">
                <a:solidFill>
                  <a:srgbClr val="FF0000"/>
                </a:solidFill>
                <a:effectLst/>
                <a:latin typeface="BZar"/>
                <a:cs typeface="B Zar" panose="00000400000000000000" pitchFamily="2" charset="-78"/>
              </a:rPr>
              <a:t>اجبار</a:t>
            </a:r>
            <a:r>
              <a:rPr lang="fa-IR" sz="3200" b="0" i="0" smtClean="0">
                <a:solidFill>
                  <a:srgbClr val="000000"/>
                </a:solidFill>
                <a:effectLst/>
                <a:latin typeface="BZar"/>
                <a:cs typeface="B Zar" panose="00000400000000000000" pitchFamily="2" charset="-78"/>
              </a:rPr>
              <a:t> ناشي از اعتقادي است بر اين مبنا كه عده اي فرمان دادن را حق خويش بدانند</a:t>
            </a:r>
            <a:r>
              <a:rPr lang="fa-IR" sz="3200" smtClean="0">
                <a:cs typeface="B Zar" panose="00000400000000000000" pitchFamily="2" charset="-78"/>
              </a:rPr>
              <a:t> </a:t>
            </a:r>
          </a:p>
          <a:p>
            <a:endParaRPr lang="fa-IR"/>
          </a:p>
        </p:txBody>
      </p:sp>
      <p:pic>
        <p:nvPicPr>
          <p:cNvPr id="4" name="Picture 3"/>
          <p:cNvPicPr>
            <a:picLocks noChangeAspect="1"/>
          </p:cNvPicPr>
          <p:nvPr/>
        </p:nvPicPr>
        <p:blipFill>
          <a:blip r:embed="rId2"/>
          <a:stretch>
            <a:fillRect/>
          </a:stretch>
        </p:blipFill>
        <p:spPr>
          <a:xfrm>
            <a:off x="838200" y="1966302"/>
            <a:ext cx="3353972" cy="2476500"/>
          </a:xfrm>
          <a:prstGeom prst="rect">
            <a:avLst/>
          </a:prstGeom>
        </p:spPr>
      </p:pic>
      <p:sp>
        <p:nvSpPr>
          <p:cNvPr id="5" name="TextBox 4"/>
          <p:cNvSpPr txBox="1"/>
          <p:nvPr/>
        </p:nvSpPr>
        <p:spPr>
          <a:xfrm>
            <a:off x="1828800" y="4867422"/>
            <a:ext cx="1181686" cy="400110"/>
          </a:xfrm>
          <a:prstGeom prst="rect">
            <a:avLst/>
          </a:prstGeom>
          <a:noFill/>
        </p:spPr>
        <p:txBody>
          <a:bodyPr wrap="square" rtlCol="1">
            <a:spAutoFit/>
          </a:bodyPr>
          <a:lstStyle/>
          <a:p>
            <a:pPr algn="ctr"/>
            <a:r>
              <a:rPr lang="fa-IR" sz="2000" b="1" smtClean="0">
                <a:solidFill>
                  <a:srgbClr val="FF0000"/>
                </a:solidFill>
                <a:cs typeface="B Zar" panose="00000400000000000000" pitchFamily="2" charset="-78"/>
              </a:rPr>
              <a:t>ماکس وبر</a:t>
            </a:r>
            <a:endParaRPr lang="fa-IR" sz="2000" b="1">
              <a:solidFill>
                <a:srgbClr val="FF0000"/>
              </a:solidFill>
              <a:cs typeface="B Zar" panose="00000400000000000000" pitchFamily="2" charset="-78"/>
            </a:endParaRPr>
          </a:p>
        </p:txBody>
      </p:sp>
      <p:pic>
        <p:nvPicPr>
          <p:cNvPr id="6" name="Picture 5"/>
          <p:cNvPicPr>
            <a:picLocks noChangeAspect="1"/>
          </p:cNvPicPr>
          <p:nvPr/>
        </p:nvPicPr>
        <p:blipFill>
          <a:blip r:embed="rId3"/>
          <a:stretch>
            <a:fillRect/>
          </a:stretch>
        </p:blipFill>
        <p:spPr>
          <a:xfrm>
            <a:off x="9059594" y="769181"/>
            <a:ext cx="921507" cy="921507"/>
          </a:xfrm>
          <a:prstGeom prst="rect">
            <a:avLst/>
          </a:prstGeom>
        </p:spPr>
      </p:pic>
    </p:spTree>
    <p:extLst>
      <p:ext uri="{BB962C8B-B14F-4D97-AF65-F5344CB8AC3E}">
        <p14:creationId xmlns:p14="http://schemas.microsoft.com/office/powerpoint/2010/main" val="2630321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3200" b="0" i="0" smtClean="0">
                <a:solidFill>
                  <a:srgbClr val="000000"/>
                </a:solidFill>
                <a:effectLst/>
                <a:latin typeface="BZar"/>
                <a:cs typeface="B Zar" panose="00000400000000000000" pitchFamily="2" charset="-78"/>
              </a:rPr>
              <a:t>و شهروندان نيز معتقد باشند كه موظف به اطاعت از اين اوامرند. در اين نظام آنان كه قدرت را به كار مي گيرند همواره ميكوشند تا ايمان به </a:t>
            </a:r>
            <a:r>
              <a:rPr lang="fa-IR" sz="3200" b="1" i="0" smtClean="0">
                <a:solidFill>
                  <a:srgbClr val="FF0000"/>
                </a:solidFill>
                <a:effectLst/>
                <a:latin typeface="BZar"/>
                <a:cs typeface="B Zar" panose="00000400000000000000" pitchFamily="2" charset="-78"/>
              </a:rPr>
              <a:t>مشروعيت سلطه </a:t>
            </a:r>
            <a:r>
              <a:rPr lang="fa-IR" sz="3200" b="0" i="0" smtClean="0">
                <a:solidFill>
                  <a:srgbClr val="000000"/>
                </a:solidFill>
                <a:effectLst/>
                <a:latin typeface="BZar"/>
                <a:cs typeface="B Zar" panose="00000400000000000000" pitchFamily="2" charset="-78"/>
              </a:rPr>
              <a:t>را به وجود آورند، لذا ارزشهايي را در جامعه روستايي رواج مي دهند كه موجب مشروعيت سلطه و </a:t>
            </a:r>
            <a:r>
              <a:rPr lang="fa-IR" sz="3200" b="1" i="0" smtClean="0">
                <a:solidFill>
                  <a:srgbClr val="FF0000"/>
                </a:solidFill>
                <a:effectLst/>
                <a:latin typeface="BZar"/>
                <a:cs typeface="B Zar" panose="00000400000000000000" pitchFamily="2" charset="-78"/>
              </a:rPr>
              <a:t>پذيرش</a:t>
            </a:r>
            <a:r>
              <a:rPr lang="fa-IR" sz="3200" b="0" i="0" smtClean="0">
                <a:solidFill>
                  <a:srgbClr val="000000"/>
                </a:solidFill>
                <a:effectLst/>
                <a:latin typeface="BZar"/>
                <a:cs typeface="B Zar" panose="00000400000000000000" pitchFamily="2" charset="-78"/>
              </a:rPr>
              <a:t> آن از طرف روستاييان شود (ترنر و بيگلي، ،267ص.1384)</a:t>
            </a:r>
            <a:endParaRPr lang="fa-IR" sz="3200"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213964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z="3200" b="0" i="0" smtClean="0">
                <a:solidFill>
                  <a:srgbClr val="000000"/>
                </a:solidFill>
                <a:effectLst/>
                <a:latin typeface="BZar"/>
                <a:cs typeface="B Zar" panose="00000400000000000000" pitchFamily="2" charset="-78"/>
              </a:rPr>
              <a:t>در باور طرفداران اين ديدگاه، </a:t>
            </a:r>
            <a:r>
              <a:rPr lang="fa-IR" sz="3200" b="1" smtClean="0">
                <a:solidFill>
                  <a:srgbClr val="FF0000"/>
                </a:solidFill>
                <a:effectLst/>
                <a:latin typeface="BZar"/>
                <a:cs typeface="B Zar" panose="00000400000000000000" pitchFamily="2" charset="-78"/>
              </a:rPr>
              <a:t>جوهره نظام سلطه سنتي </a:t>
            </a:r>
            <a:r>
              <a:rPr lang="fa-IR" sz="3200" b="0" i="0" smtClean="0">
                <a:solidFill>
                  <a:srgbClr val="000000"/>
                </a:solidFill>
                <a:effectLst/>
                <a:latin typeface="BZar"/>
                <a:cs typeface="B Zar" panose="00000400000000000000" pitchFamily="2" charset="-78"/>
              </a:rPr>
              <a:t>وجود يك دستگاه اجرايي است به اين معني كه مناسبات قدرتي همهجانبه را در روستاها اعمال كند و كنترل اجتماعي، اقتصادي و سياسي را در دست داشته باشد و روستاييان از اين منبع و اوامر آن اطاعت محض داشته باشند. در اين نظام، عامل سلطه، موقعيتها و توجيه قدرت خود را در پرتو رسوم كسب ميكند و فرمانها را بر حسب حوزه هاي صلاحديدي كه سنتها برايشان ميگشايد صادر مينمايد. توده هاي روستايي از فراميني اطاعت مي كنند كه موقعيت رهبر سنتي را به رسميت بشناسد</a:t>
            </a:r>
            <a:endParaRPr lang="fa-IR" sz="3200"/>
          </a:p>
        </p:txBody>
      </p:sp>
      <p:sp>
        <p:nvSpPr>
          <p:cNvPr id="4" name="Flowchart: Process 3"/>
          <p:cNvSpPr/>
          <p:nvPr/>
        </p:nvSpPr>
        <p:spPr>
          <a:xfrm>
            <a:off x="1477108" y="4768948"/>
            <a:ext cx="3685735"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Zar"/>
                <a:cs typeface="B Zar" panose="00000400000000000000" pitchFamily="2" charset="-78"/>
              </a:rPr>
              <a:t>عامل سلطه، موقعيتها و توجيه قدرت خود را در پرتو رسوم كسب ميكند</a:t>
            </a:r>
            <a:endParaRPr lang="fa-IR" sz="2000" b="1">
              <a:solidFill>
                <a:srgbClr val="FF0000"/>
              </a:solidFill>
            </a:endParaRPr>
          </a:p>
        </p:txBody>
      </p:sp>
    </p:spTree>
    <p:extLst>
      <p:ext uri="{BB962C8B-B14F-4D97-AF65-F5344CB8AC3E}">
        <p14:creationId xmlns:p14="http://schemas.microsoft.com/office/powerpoint/2010/main" val="2099952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اين فرامين از مجراي رهبران محلي به روستاييان انتقال مي يابد كه البته به نظامهاي هنجاري سلطه تعميم داده مي شود. در اين شكل از اعمال قدرت، وفاداري رهبران محلي به رهبري سنتي به واسطه پاداشها و موقعيتهايي است كه به آنها مي رسد. رهبر محلي موقعيت خود را بر اساس سنت وفاداري به رهبر سنتي كسب و مستحكم مينمايد. اطاعت، بيش از آنكه از قوانين مصوبه باشد، از فرامين صادره شخصي است. در اين نوع سلطه، جدايي ميان امور خصوصي و اداره جامعه روستايي وجود ندارد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178105"/>
            <a:ext cx="4726745"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Zar"/>
                <a:cs typeface="B Zar" panose="00000400000000000000" pitchFamily="2" charset="-78"/>
              </a:rPr>
              <a:t>اطاعت، بيش از آنكه از قوانين مصوبه باشد، از فرامين صادره شخصي است</a:t>
            </a:r>
            <a:endParaRPr lang="fa-IR" sz="2000" b="1">
              <a:solidFill>
                <a:srgbClr val="FF0000"/>
              </a:solidFill>
            </a:endParaRPr>
          </a:p>
        </p:txBody>
      </p:sp>
    </p:spTree>
    <p:extLst>
      <p:ext uri="{BB962C8B-B14F-4D97-AF65-F5344CB8AC3E}">
        <p14:creationId xmlns:p14="http://schemas.microsoft.com/office/powerpoint/2010/main" val="537295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ه طور خلاصه، اين عناصر قدرت سنتي نوعا بازتاب ارزشها و الگوهاي فرهنگي كنش اجتماعي است كه در طي چندين سال تثبيت شدهاند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unched Tape 3"/>
          <p:cNvSpPr/>
          <p:nvPr/>
        </p:nvSpPr>
        <p:spPr>
          <a:xfrm>
            <a:off x="1336431" y="3474720"/>
            <a:ext cx="4628271" cy="1842868"/>
          </a:xfrm>
          <a:prstGeom prst="flowChartPunchedTap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Zar"/>
                <a:cs typeface="B Zar" panose="00000400000000000000" pitchFamily="2" charset="-78"/>
              </a:rPr>
              <a:t>بازتاب ارزشها و الگوهاي فرهنگي كنش اجتماعي</a:t>
            </a:r>
            <a:endParaRPr lang="fa-IR" sz="2000" b="1">
              <a:solidFill>
                <a:srgbClr val="FF0000"/>
              </a:solidFill>
            </a:endParaRPr>
          </a:p>
        </p:txBody>
      </p:sp>
    </p:spTree>
    <p:extLst>
      <p:ext uri="{BB962C8B-B14F-4D97-AF65-F5344CB8AC3E}">
        <p14:creationId xmlns:p14="http://schemas.microsoft.com/office/powerpoint/2010/main" val="3091682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در ديدگاه </a:t>
            </a:r>
            <a:r>
              <a:rPr lang="fa-IR" b="1" i="0" smtClean="0">
                <a:solidFill>
                  <a:srgbClr val="FF0000"/>
                </a:solidFill>
                <a:effectLst/>
                <a:latin typeface="BZar"/>
                <a:cs typeface="B Zar" panose="00000400000000000000" pitchFamily="2" charset="-78"/>
              </a:rPr>
              <a:t>دوم</a:t>
            </a:r>
            <a:r>
              <a:rPr lang="fa-IR" b="0" i="0" smtClean="0">
                <a:solidFill>
                  <a:srgbClr val="000000"/>
                </a:solidFill>
                <a:effectLst/>
                <a:latin typeface="BZar"/>
                <a:cs typeface="B Zar" panose="00000400000000000000" pitchFamily="2" charset="-78"/>
              </a:rPr>
              <a:t>، بحث درباره گسترش قدرت مشروع) اقتدار( در جامعه روستايي در چارچوب نفوذ نظام بوروكراسي است. در اقتدار اداري، هر هنجار قانوني مي تواند به وسيله تصويب صحيح دستور عملي به وجود آيد و يا تغيير يابد.لذا سلطه قانوني مبتني بر اعتقاد به دستور عملي مي باشد، به اين معني كه قوانين زماني به وسيله مردم مشروعيت مي يابد كه آنها )مردم( در انجام آنچه به عنوان شيوه مناسب تعريف مي شود، مجبور شوند . در باور طرفداران</a:t>
            </a:r>
            <a:r>
              <a:rPr lang="fa-IR" smtClean="0">
                <a:cs typeface="B Zar" panose="00000400000000000000" pitchFamily="2" charset="-78"/>
              </a:rPr>
              <a:t> </a:t>
            </a:r>
            <a:r>
              <a:rPr lang="fa-IR">
                <a:solidFill>
                  <a:srgbClr val="000000"/>
                </a:solidFill>
                <a:latin typeface="BZar"/>
                <a:cs typeface="B Zar" panose="00000400000000000000" pitchFamily="2" charset="-78"/>
              </a:rPr>
              <a:t>اين ديدگاه، رهبران محلي روستايي كه قوانين را انتشار مي دهند، به نظر مي رسد وقتي </a:t>
            </a:r>
            <a:r>
              <a:rPr lang="fa-IR" smtClean="0">
                <a:solidFill>
                  <a:srgbClr val="000000"/>
                </a:solidFill>
                <a:latin typeface="BZar"/>
                <a:cs typeface="B Zar" panose="00000400000000000000" pitchFamily="2" charset="-78"/>
              </a:rPr>
              <a:t>حق عمل </a:t>
            </a:r>
            <a:r>
              <a:rPr lang="fa-IR">
                <a:solidFill>
                  <a:srgbClr val="000000"/>
                </a:solidFill>
                <a:latin typeface="BZar"/>
                <a:cs typeface="B Zar" panose="00000400000000000000" pitchFamily="2" charset="-78"/>
              </a:rPr>
              <a:t>دارند كه مقام و موقعيت خود را بر اساس آن چيزي كه به عنوان </a:t>
            </a:r>
            <a:r>
              <a:rPr lang="fa-IR">
                <a:solidFill>
                  <a:srgbClr val="FF0000"/>
                </a:solidFill>
                <a:latin typeface="BZar"/>
                <a:cs typeface="B Zar" panose="00000400000000000000" pitchFamily="2" charset="-78"/>
              </a:rPr>
              <a:t>شيوههاي صحيح </a:t>
            </a:r>
            <a:r>
              <a:rPr lang="fa-IR" smtClean="0">
                <a:solidFill>
                  <a:srgbClr val="FF0000"/>
                </a:solidFill>
                <a:latin typeface="BZar"/>
                <a:cs typeface="B Zar" panose="00000400000000000000" pitchFamily="2" charset="-78"/>
              </a:rPr>
              <a:t>دستور عملي </a:t>
            </a:r>
            <a:r>
              <a:rPr lang="fa-IR">
                <a:solidFill>
                  <a:srgbClr val="000000"/>
                </a:solidFill>
                <a:latin typeface="BZar"/>
                <a:cs typeface="B Zar" panose="00000400000000000000" pitchFamily="2" charset="-78"/>
              </a:rPr>
              <a:t>ملاحظه مي شود، به دست آورده باشند )براي مثال، از طريق انتخاب يا انتصاب ) ( </a:t>
            </a:r>
            <a:r>
              <a:rPr lang="fa-IR" smtClean="0">
                <a:solidFill>
                  <a:srgbClr val="000000"/>
                </a:solidFill>
                <a:latin typeface="BZar"/>
                <a:cs typeface="B Zar" panose="00000400000000000000" pitchFamily="2" charset="-78"/>
              </a:rPr>
              <a:t>همان منبع.(</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9101797" y="964002"/>
            <a:ext cx="712763" cy="726686"/>
          </a:xfrm>
          <a:prstGeom prst="rect">
            <a:avLst/>
          </a:prstGeom>
        </p:spPr>
      </p:pic>
    </p:spTree>
    <p:extLst>
      <p:ext uri="{BB962C8B-B14F-4D97-AF65-F5344CB8AC3E}">
        <p14:creationId xmlns:p14="http://schemas.microsoft.com/office/powerpoint/2010/main" val="162696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در اين ساختار قدرتي، قدرت عمومي عبارت از ساختار نهادي پيچيدهاي است كه متضمن ابزارهاي تحديد و پراكندن قدرت و نيز سلسله مراتب پيچيدهاي از قواعد و هنجارهايي است كه قدرت را نهادينه ساخته و روابط ميان شهروندان، قوانين و نهادهاي دولتي را تنظيم ميكنند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Alternate Process 3"/>
          <p:cNvSpPr/>
          <p:nvPr/>
        </p:nvSpPr>
        <p:spPr>
          <a:xfrm>
            <a:off x="1491175" y="3826413"/>
            <a:ext cx="2743200" cy="1153551"/>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Zar"/>
                <a:cs typeface="B Zar" panose="00000400000000000000" pitchFamily="2" charset="-78"/>
              </a:rPr>
              <a:t>قواعد و هنجارها</a:t>
            </a:r>
            <a:endParaRPr lang="fa-IR" sz="2000" b="1">
              <a:solidFill>
                <a:srgbClr val="FF0000"/>
              </a:solidFill>
            </a:endParaRPr>
          </a:p>
        </p:txBody>
      </p:sp>
    </p:spTree>
    <p:extLst>
      <p:ext uri="{BB962C8B-B14F-4D97-AF65-F5344CB8AC3E}">
        <p14:creationId xmlns:p14="http://schemas.microsoft.com/office/powerpoint/2010/main" val="3305291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در اين نظام، فرامين به صورت مقررات اداري از سيستم بوروكراسي شهري به عاملان مستقر در روستا انتقال مييابد. در واقع اين فرايند يك نوع اداري كردن روستاهاست. عاملان كنترل روستايي در اجراي مقررات و قوانين در روستا، عناصر شخصي را كنار ميگذارند و به طور رسمي با مسائل برخورد مي كنند. اداره امور روستا به طور غير شخصي، عيني و بر اساس دانش اداري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420837" y="4262511"/>
            <a:ext cx="4079631"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Zar"/>
                <a:cs typeface="B Zar" panose="00000400000000000000" pitchFamily="2" charset="-78"/>
              </a:rPr>
              <a:t>غير شخصي، عيني و بر اساس دانش اداري</a:t>
            </a:r>
            <a:endParaRPr lang="fa-IR" sz="2000" b="1">
              <a:solidFill>
                <a:srgbClr val="FF0000"/>
              </a:solidFill>
            </a:endParaRPr>
          </a:p>
        </p:txBody>
      </p:sp>
      <p:sp>
        <p:nvSpPr>
          <p:cNvPr id="5" name="Flowchart: Document 4"/>
          <p:cNvSpPr/>
          <p:nvPr/>
        </p:nvSpPr>
        <p:spPr>
          <a:xfrm>
            <a:off x="6471139" y="3896751"/>
            <a:ext cx="4037428" cy="2025747"/>
          </a:xfrm>
          <a:prstGeom prst="flowChart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i="0" smtClean="0">
                <a:solidFill>
                  <a:srgbClr val="FF0000"/>
                </a:solidFill>
                <a:effectLst/>
                <a:latin typeface="BZar"/>
                <a:cs typeface="B Zar" panose="00000400000000000000" pitchFamily="2" charset="-78"/>
              </a:rPr>
              <a:t>به صورت مقررات اداري از سيستم بوروكراسي شهري</a:t>
            </a:r>
            <a:endParaRPr lang="fa-IR" sz="3200" b="1">
              <a:solidFill>
                <a:srgbClr val="FF0000"/>
              </a:solidFill>
            </a:endParaRPr>
          </a:p>
        </p:txBody>
      </p:sp>
    </p:spTree>
    <p:extLst>
      <p:ext uri="{BB962C8B-B14F-4D97-AF65-F5344CB8AC3E}">
        <p14:creationId xmlns:p14="http://schemas.microsoft.com/office/powerpoint/2010/main" val="59899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قدرت به عنوان وسيلهاي در دست مديريت روستا، پديدهاي كاملاً پوياست. </a:t>
            </a:r>
            <a:r>
              <a:rPr lang="fa-IR" smtClean="0">
                <a:cs typeface="B Zar" panose="00000400000000000000" pitchFamily="2" charset="-78"/>
              </a:rPr>
              <a:t>تاريخ معاصر </a:t>
            </a:r>
            <a:r>
              <a:rPr lang="fa-IR">
                <a:cs typeface="B Zar" panose="00000400000000000000" pitchFamily="2" charset="-78"/>
              </a:rPr>
              <a:t>روستاهاي ايران نشان مي دهد كه قدرت در نقش يك پديده كنترل كننده </a:t>
            </a:r>
            <a:r>
              <a:rPr lang="fa-IR" smtClean="0">
                <a:cs typeface="B Zar" panose="00000400000000000000" pitchFamily="2" charset="-78"/>
              </a:rPr>
              <a:t>امور روستايي</a:t>
            </a:r>
            <a:r>
              <a:rPr lang="fa-IR">
                <a:cs typeface="B Zar" panose="00000400000000000000" pitchFamily="2" charset="-78"/>
              </a:rPr>
              <a:t>، در سه مقطع زماني به شكلهاي مختلف اعمال شده </a:t>
            </a:r>
            <a:r>
              <a:rPr lang="fa-IR" smtClean="0">
                <a:cs typeface="B Zar" panose="00000400000000000000" pitchFamily="2" charset="-78"/>
              </a:rPr>
              <a:t>است. در </a:t>
            </a:r>
            <a:r>
              <a:rPr lang="fa-IR">
                <a:cs typeface="B Zar" panose="00000400000000000000" pitchFamily="2" charset="-78"/>
              </a:rPr>
              <a:t>دوره پيش از اصلاحات ارضي ،341قدرت در جهت حفظ منافع مالكان، </a:t>
            </a:r>
            <a:r>
              <a:rPr lang="fa-IR" smtClean="0">
                <a:cs typeface="B Zar" panose="00000400000000000000" pitchFamily="2" charset="-78"/>
              </a:rPr>
              <a:t>به كدخدايان </a:t>
            </a:r>
            <a:r>
              <a:rPr lang="fa-IR">
                <a:cs typeface="B Zar" panose="00000400000000000000" pitchFamily="2" charset="-78"/>
              </a:rPr>
              <a:t>تفويض شد .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3840480"/>
            <a:ext cx="3302968" cy="10964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سه مقطع زماني به شكلهاي مختلف</a:t>
            </a:r>
            <a:endParaRPr lang="fa-IR" sz="2000" b="1">
              <a:solidFill>
                <a:srgbClr val="FF0000"/>
              </a:solidFill>
            </a:endParaRPr>
          </a:p>
        </p:txBody>
      </p:sp>
    </p:spTree>
    <p:extLst>
      <p:ext uri="{BB962C8B-B14F-4D97-AF65-F5344CB8AC3E}">
        <p14:creationId xmlns:p14="http://schemas.microsoft.com/office/powerpoint/2010/main" val="1995101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در اين نظام قانوني، روستاييان با فردي تحت عنوان مدير روستا روبه رو هستند كه مجري بخشنامههاي دولتي است و از خود و يا منبع شخصي، فرماني براي اجرا نميگيرد، نفع شخصي را نمي تواند در نظر بگيرد و مسائل و مشكلات روستاييان را بايد از مجراهاي ذيربط اداري به مراكز شهري منتقل و پيگيري نمايد. چنين شخصي بايد حافظ منافع عمومي روستاييان باشد و احتياجات آنها را سازمان دهي كند و در اين زمينه از مقامات اداري شهرها طلب ياري و كمك نمايد. در مقابل، خواسته هاي دولتي در چارچوب مقررات از طريق اين عامل به روستاييان انتقال مييابد و سپس در اجراي آن پيگيريهاي لازم صورت ميگيرد</a:t>
            </a:r>
            <a:r>
              <a:rPr lang="fa-IR" smtClean="0">
                <a:cs typeface="B Zar" panose="00000400000000000000" pitchFamily="2" charset="-78"/>
              </a:rPr>
              <a:t> </a:t>
            </a:r>
          </a:p>
          <a:p>
            <a:endParaRPr lang="fa-IR"/>
          </a:p>
        </p:txBody>
      </p:sp>
      <p:sp>
        <p:nvSpPr>
          <p:cNvPr id="4" name="Flowchart: Process 3"/>
          <p:cNvSpPr/>
          <p:nvPr/>
        </p:nvSpPr>
        <p:spPr>
          <a:xfrm>
            <a:off x="1589649" y="4712677"/>
            <a:ext cx="3108960"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i="0" smtClean="0">
                <a:solidFill>
                  <a:srgbClr val="FF0000"/>
                </a:solidFill>
                <a:effectLst/>
                <a:latin typeface="BZar"/>
                <a:cs typeface="B Zar" panose="00000400000000000000" pitchFamily="2" charset="-78"/>
              </a:rPr>
              <a:t>از مجراهاي ذيربط اداري به مراكز شهري</a:t>
            </a:r>
            <a:endParaRPr lang="fa-IR" sz="2400" b="1">
              <a:solidFill>
                <a:srgbClr val="FF0000"/>
              </a:solidFill>
            </a:endParaRPr>
          </a:p>
        </p:txBody>
      </p:sp>
    </p:spTree>
    <p:extLst>
      <p:ext uri="{BB962C8B-B14F-4D97-AF65-F5344CB8AC3E}">
        <p14:creationId xmlns:p14="http://schemas.microsoft.com/office/powerpoint/2010/main" val="3067638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i="0" smtClean="0">
                <a:solidFill>
                  <a:srgbClr val="FF0000"/>
                </a:solidFill>
                <a:effectLst/>
                <a:latin typeface="BZar"/>
                <a:cs typeface="B Zar" panose="00000400000000000000" pitchFamily="2" charset="-78"/>
              </a:rPr>
              <a:t>در ديدگاه سوم</a:t>
            </a:r>
            <a:r>
              <a:rPr lang="fa-IR" b="0" i="0" smtClean="0">
                <a:solidFill>
                  <a:srgbClr val="000000"/>
                </a:solidFill>
                <a:effectLst/>
                <a:latin typeface="BZar"/>
                <a:cs typeface="B Zar" panose="00000400000000000000" pitchFamily="2" charset="-78"/>
              </a:rPr>
              <a:t>، قدرت از راه مشاركت عامه مردم در روستاها اعمال ميشود. از نظر اين ديدگاه معمولاً در جوامعي كه مردم از كنترلهاي سنتي و اداري به ستوه آمدهاند و احساس مي كنند كه هم در نظامهاي سنتي سلطه و هم در نظامهاي بوروكراسي بر آنها ظلم شده و</a:t>
            </a:r>
            <a:r>
              <a:rPr lang="fa-IR" smtClean="0">
                <a:cs typeface="B Zar" panose="00000400000000000000" pitchFamily="2" charset="-78"/>
              </a:rPr>
              <a:t> </a:t>
            </a:r>
            <a:r>
              <a:rPr lang="fa-IR" b="0" i="0" smtClean="0">
                <a:solidFill>
                  <a:srgbClr val="000000"/>
                </a:solidFill>
                <a:effectLst/>
                <a:latin typeface="BZar"/>
                <a:cs typeface="B Zar" panose="00000400000000000000" pitchFamily="2" charset="-78"/>
              </a:rPr>
              <a:t>هيچيك از اين دو نظام سلطه در نهايت به نفع آنها نبوده است، اقدام به مشاركت ميكنند و ميكوشند تا ابتكار عمل را به دست گيرند . در اين نظام قدرت عمومي به طور كلي برايند گروههاي نيمه مستقل است و گروههاي همبسته شده به طور جمعي در كنترل اجتماعي مشاركت مي كنند (همان منبع)</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9275641" y="989464"/>
            <a:ext cx="768692" cy="768692"/>
          </a:xfrm>
          <a:prstGeom prst="rect">
            <a:avLst/>
          </a:prstGeom>
        </p:spPr>
      </p:pic>
      <p:sp>
        <p:nvSpPr>
          <p:cNvPr id="5" name="Flowchart: Alternate Process 4"/>
          <p:cNvSpPr/>
          <p:nvPr/>
        </p:nvSpPr>
        <p:spPr>
          <a:xfrm>
            <a:off x="1392702" y="4501662"/>
            <a:ext cx="3615396" cy="858129"/>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i="0" smtClean="0">
                <a:solidFill>
                  <a:srgbClr val="FF0000"/>
                </a:solidFill>
                <a:effectLst/>
                <a:latin typeface="BZar"/>
                <a:cs typeface="B Zar" panose="00000400000000000000" pitchFamily="2" charset="-78"/>
              </a:rPr>
              <a:t>كنترلهاي سنتي و اداري</a:t>
            </a:r>
            <a:endParaRPr lang="fa-IR" sz="2800" b="1">
              <a:solidFill>
                <a:srgbClr val="FF0000"/>
              </a:solidFill>
            </a:endParaRPr>
          </a:p>
        </p:txBody>
      </p:sp>
    </p:spTree>
    <p:extLst>
      <p:ext uri="{BB962C8B-B14F-4D97-AF65-F5344CB8AC3E}">
        <p14:creationId xmlns:p14="http://schemas.microsoft.com/office/powerpoint/2010/main" val="628896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كار تعاوني و مشاركتي به مردم ايمان، خودآگاهي، اعتماد به نفس، شكيبايي و استقامت ميدهد و از آنان كاركنان مسئول مي سازد، عنصر انساني را براي جامعة متحول تعاوني، براي جهان همراهي و مسالمت پرورش مي دهد و نه ديار مخاصمت؛ بنابراين، دگرگوني اجتماعي -كه تحت تأثير كار تعاوني به وقوع مي پيوندد- از همين جا آغاز ميشود. </a:t>
            </a:r>
            <a:r>
              <a:rPr lang="fa-IR" b="1" i="0" smtClean="0">
                <a:solidFill>
                  <a:srgbClr val="FF0000"/>
                </a:solidFill>
                <a:effectLst/>
                <a:latin typeface="BZar"/>
                <a:cs typeface="B Zar" panose="00000400000000000000" pitchFamily="2" charset="-78"/>
              </a:rPr>
              <a:t>كار تعاوني</a:t>
            </a:r>
            <a:r>
              <a:rPr lang="fa-IR" b="0" i="0" smtClean="0">
                <a:solidFill>
                  <a:srgbClr val="000000"/>
                </a:solidFill>
                <a:effectLst/>
                <a:latin typeface="BZar"/>
                <a:cs typeface="B Zar" panose="00000400000000000000" pitchFamily="2" charset="-78"/>
              </a:rPr>
              <a:t>، در نتيجه استقرار مناسبات خاص بين فرد و مؤسسه، چنان دگرگوني به وجود ميآورد كه در مقايسه با تحولات ديگر، پابرجاتر، چشمگيرتر و نمايانتر است. بنابراين، نقش اين مناسبات </a:t>
            </a:r>
            <a:r>
              <a:rPr lang="fa-IR" b="1" i="0" smtClean="0">
                <a:solidFill>
                  <a:srgbClr val="FF0000"/>
                </a:solidFill>
                <a:effectLst/>
                <a:latin typeface="BZar"/>
                <a:cs typeface="B Zar" panose="00000400000000000000" pitchFamily="2" charset="-78"/>
              </a:rPr>
              <a:t>در دگرگوني اجتماعي </a:t>
            </a:r>
            <a:r>
              <a:rPr lang="fa-IR" b="0" i="0" smtClean="0">
                <a:solidFill>
                  <a:srgbClr val="000000"/>
                </a:solidFill>
                <a:effectLst/>
                <a:latin typeface="BZar"/>
                <a:cs typeface="B Zar" panose="00000400000000000000" pitchFamily="2" charset="-78"/>
              </a:rPr>
              <a:t>به سادگي مشهود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53418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مشاركت روستايي در مفهوم، توزيع مجدد قدرت اقتصادي و سياسي به نفع تهيدستان روستايي است. اين توزيع مجدد از طريق مشاركت در قدرت اقتصادي و افزايش دسترسي به امكانات توليدي صورت ميگيرد .ضمناً مشاركت در </a:t>
            </a:r>
            <a:r>
              <a:rPr lang="fa-IR" b="1" i="0" smtClean="0">
                <a:solidFill>
                  <a:srgbClr val="FF0000"/>
                </a:solidFill>
                <a:effectLst/>
                <a:latin typeface="BZar"/>
                <a:cs typeface="B Zar" panose="00000400000000000000" pitchFamily="2" charset="-78"/>
              </a:rPr>
              <a:t>قدرت سياسي </a:t>
            </a:r>
            <a:r>
              <a:rPr lang="fa-IR" b="1" i="0" smtClean="0">
                <a:solidFill>
                  <a:srgbClr val="FF0000"/>
                </a:solidFill>
                <a:effectLst/>
                <a:latin typeface="TimesNewRoman"/>
                <a:cs typeface="B Zar" panose="00000400000000000000" pitchFamily="2" charset="-78"/>
              </a:rPr>
              <a:t>– </a:t>
            </a:r>
            <a:r>
              <a:rPr lang="fa-IR" b="1" i="0" smtClean="0">
                <a:solidFill>
                  <a:srgbClr val="FF0000"/>
                </a:solidFill>
                <a:effectLst/>
                <a:latin typeface="BZar"/>
                <a:cs typeface="B Zar" panose="00000400000000000000" pitchFamily="2" charset="-78"/>
              </a:rPr>
              <a:t>اجتماعي </a:t>
            </a:r>
            <a:r>
              <a:rPr lang="fa-IR" b="0" i="0" smtClean="0">
                <a:solidFill>
                  <a:srgbClr val="000000"/>
                </a:solidFill>
                <a:effectLst/>
                <a:latin typeface="BZar"/>
                <a:cs typeface="B Zar" panose="00000400000000000000" pitchFamily="2" charset="-78"/>
              </a:rPr>
              <a:t>با شركت در تصميم گيري ها از طريق سازمانها به انتخاب خود صورت ميگيرد (الغنمي، 60</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6096000" y="4001294"/>
            <a:ext cx="4234375" cy="11174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Zar"/>
                <a:cs typeface="B Zar" panose="00000400000000000000" pitchFamily="2" charset="-78"/>
              </a:rPr>
              <a:t>1-  مشاركت در قدرت اقتصادي</a:t>
            </a:r>
          </a:p>
          <a:p>
            <a:pPr algn="ctr"/>
            <a:r>
              <a:rPr lang="fa-IR" sz="2000" b="1" i="0" smtClean="0">
                <a:solidFill>
                  <a:srgbClr val="FF0000"/>
                </a:solidFill>
                <a:effectLst/>
                <a:latin typeface="BZar"/>
                <a:cs typeface="B Zar" panose="00000400000000000000" pitchFamily="2" charset="-78"/>
              </a:rPr>
              <a:t>  2- افزايش دسترسي به امكانات توليدي </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838200" y="3663086"/>
            <a:ext cx="4394982" cy="2335819"/>
          </a:xfrm>
          <a:prstGeom prst="rect">
            <a:avLst/>
          </a:prstGeom>
        </p:spPr>
      </p:pic>
    </p:spTree>
    <p:extLst>
      <p:ext uri="{BB962C8B-B14F-4D97-AF65-F5344CB8AC3E}">
        <p14:creationId xmlns:p14="http://schemas.microsoft.com/office/powerpoint/2010/main" val="3028460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بهترين نمونه اين همكاري و مشاركت را مي توان در ميان مردم روستاهاي ايران مشاهده كرد كه به صورت يك سنت پسنديده از دوران باستان تاكنون همچنان متداول بوده و مي باشد. روستاييان در ايران مانند بسياري از مردم جوامع روستايي در گوشه و كنار دنيا، در مواقعي نظير كشت، وجين، آبياري، برداشت، درو و غيره با يكديگر همكاري مي نك 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119076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اين نوع همكاري اغلب جنبه زراعت جمعي با حفظ مالكيت و انتفاع فردي از زمين بوده است كه هنوز در ميان روستاييان متداول و به مراتب طبيعي تر و ريشه دارتر از شركتهاي تعاوني وجود دارد. اين تعاونيهاي سنتي يكي از انواع برجسته مشاركت در كسب و كار و توليد و از جمله در</a:t>
            </a:r>
            <a:r>
              <a:rPr lang="fa-IR" smtClean="0">
                <a:cs typeface="B Zar" panose="00000400000000000000" pitchFamily="2" charset="-78"/>
              </a:rPr>
              <a:t> </a:t>
            </a:r>
            <a:r>
              <a:rPr lang="fa-IR" smtClean="0">
                <a:solidFill>
                  <a:srgbClr val="000000"/>
                </a:solidFill>
                <a:latin typeface="BZar"/>
                <a:cs typeface="B Zar" panose="00000400000000000000" pitchFamily="2" charset="-78"/>
              </a:rPr>
              <a:t>جامعه روستايي ايران و به نامهاي مختلفي مانند</a:t>
            </a:r>
            <a:r>
              <a:rPr lang="fa-IR" smtClean="0">
                <a:solidFill>
                  <a:srgbClr val="FF0000"/>
                </a:solidFill>
                <a:latin typeface="BZar"/>
                <a:cs typeface="B Zar" panose="00000400000000000000" pitchFamily="2" charset="-78"/>
              </a:rPr>
              <a:t> بنه </a:t>
            </a:r>
            <a:r>
              <a:rPr lang="fa-IR" smtClean="0">
                <a:solidFill>
                  <a:srgbClr val="000000"/>
                </a:solidFill>
                <a:latin typeface="BZar"/>
                <a:cs typeface="B Zar" panose="00000400000000000000" pitchFamily="2" charset="-78"/>
              </a:rPr>
              <a:t>،</a:t>
            </a:r>
            <a:r>
              <a:rPr lang="fa-IR" smtClean="0">
                <a:solidFill>
                  <a:srgbClr val="FF0000"/>
                </a:solidFill>
                <a:latin typeface="BZar"/>
                <a:cs typeface="B Zar" panose="00000400000000000000" pitchFamily="2" charset="-78"/>
              </a:rPr>
              <a:t>واره</a:t>
            </a:r>
            <a:r>
              <a:rPr lang="fa-IR" smtClean="0">
                <a:solidFill>
                  <a:srgbClr val="000000"/>
                </a:solidFill>
                <a:latin typeface="BZar"/>
                <a:cs typeface="B Zar" panose="00000400000000000000" pitchFamily="2" charset="-78"/>
              </a:rPr>
              <a:t> ،</a:t>
            </a:r>
            <a:r>
              <a:rPr lang="fa-IR" smtClean="0">
                <a:solidFill>
                  <a:srgbClr val="FF0000"/>
                </a:solidFill>
                <a:latin typeface="BZar"/>
                <a:cs typeface="B Zar" panose="00000400000000000000" pitchFamily="2" charset="-78"/>
              </a:rPr>
              <a:t>حراثه</a:t>
            </a:r>
            <a:r>
              <a:rPr lang="fa-IR" smtClean="0">
                <a:solidFill>
                  <a:srgbClr val="000000"/>
                </a:solidFill>
                <a:latin typeface="BZar"/>
                <a:cs typeface="B Zar" panose="00000400000000000000" pitchFamily="2" charset="-78"/>
              </a:rPr>
              <a:t>، </a:t>
            </a:r>
            <a:r>
              <a:rPr lang="fa-IR" smtClean="0">
                <a:solidFill>
                  <a:srgbClr val="FF0000"/>
                </a:solidFill>
                <a:latin typeface="BZar"/>
                <a:cs typeface="B Zar" panose="00000400000000000000" pitchFamily="2" charset="-78"/>
              </a:rPr>
              <a:t>صحرا</a:t>
            </a:r>
            <a:r>
              <a:rPr lang="fa-IR" smtClean="0">
                <a:solidFill>
                  <a:srgbClr val="000000"/>
                </a:solidFill>
                <a:latin typeface="BZar"/>
                <a:cs typeface="B Zar" panose="00000400000000000000" pitchFamily="2" charset="-78"/>
              </a:rPr>
              <a:t> و غيره مي باشد و در مناطق مختلف كشور از كاركردهاي مختلفي برخوردار بوده است.</a:t>
            </a:r>
          </a:p>
          <a:p>
            <a:endParaRPr lang="fa-IR"/>
          </a:p>
        </p:txBody>
      </p:sp>
      <p:sp>
        <p:nvSpPr>
          <p:cNvPr id="4" name="Flowchart: Preparation 3"/>
          <p:cNvSpPr/>
          <p:nvPr/>
        </p:nvSpPr>
        <p:spPr>
          <a:xfrm>
            <a:off x="1631852" y="4192172"/>
            <a:ext cx="2827606" cy="1266093"/>
          </a:xfrm>
          <a:prstGeom prst="flowChartPreparat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Zar"/>
                <a:cs typeface="B Zar" panose="00000400000000000000" pitchFamily="2" charset="-78"/>
              </a:rPr>
              <a:t>حفظ مالكيت و انتفاع فردي</a:t>
            </a:r>
            <a:endParaRPr lang="fa-IR" sz="2000" b="1">
              <a:solidFill>
                <a:srgbClr val="FF0000"/>
              </a:solidFill>
            </a:endParaRPr>
          </a:p>
        </p:txBody>
      </p:sp>
    </p:spTree>
    <p:extLst>
      <p:ext uri="{BB962C8B-B14F-4D97-AF65-F5344CB8AC3E}">
        <p14:creationId xmlns:p14="http://schemas.microsoft.com/office/powerpoint/2010/main" val="1344510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در اين نظام کنترلي </a:t>
            </a:r>
            <a:r>
              <a:rPr lang="fa-IR" b="1" i="0" smtClean="0">
                <a:solidFill>
                  <a:srgbClr val="FF0000"/>
                </a:solidFill>
                <a:effectLst/>
                <a:latin typeface="BZar"/>
                <a:cs typeface="B Zar" panose="00000400000000000000" pitchFamily="2" charset="-78"/>
              </a:rPr>
              <a:t>نظمهاي اجتماعي اقتصادي </a:t>
            </a:r>
            <a:r>
              <a:rPr lang="fa-IR" b="0" i="0" smtClean="0">
                <a:solidFill>
                  <a:srgbClr val="000000"/>
                </a:solidFill>
                <a:effectLst/>
                <a:latin typeface="BZar"/>
                <a:cs typeface="B Zar" panose="00000400000000000000" pitchFamily="2" charset="-78"/>
              </a:rPr>
              <a:t>- كه در گذشته اكثر روستاييان را از سهيم شدن در امر توسعه روستايي حذف كردهاند - بايد به تدريج جاي خود را به نظام نويني بدهند كه اساس آن نه تنها بر تأمين فرصتهاي لازم براي افزايش قدرت توليد و درآمد ، بلكه بيش از هر چيز برقدرت اجتماع و رهايي از وابستگي مفرط براي بقا و حيات استوار است .در اين ديدگاه فرض بر اين است كه ميزان مشاركت تهيدستان روستايي را ايدئولوژي عملي حاكم بر هر كشور انقلابي تعيين ميكند كه به دو صورت تجلي مي يابد : يا ناشي از ايدئولوژي بومي است و يا از جوامع ديگر وارد شده است</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021081" y="4768948"/>
            <a:ext cx="5647006" cy="90807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Zar"/>
                <a:cs typeface="B Zar" panose="00000400000000000000" pitchFamily="2" charset="-78"/>
              </a:rPr>
              <a:t>تأمين فرصتهاي لازم براي افزايش قدرت توليد و درآمد</a:t>
            </a:r>
            <a:endParaRPr lang="fa-IR" sz="1600" b="1">
              <a:solidFill>
                <a:srgbClr val="FF0000"/>
              </a:solidFill>
            </a:endParaRPr>
          </a:p>
        </p:txBody>
      </p:sp>
      <p:sp>
        <p:nvSpPr>
          <p:cNvPr id="5" name="Flowchart: Alternate Process 4"/>
          <p:cNvSpPr/>
          <p:nvPr/>
        </p:nvSpPr>
        <p:spPr>
          <a:xfrm>
            <a:off x="8074855" y="4768947"/>
            <a:ext cx="2391507" cy="1408015"/>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ایدئولوژی</a:t>
            </a:r>
          </a:p>
          <a:p>
            <a:pPr algn="ctr"/>
            <a:r>
              <a:rPr lang="fa-IR" b="1" smtClean="0">
                <a:solidFill>
                  <a:srgbClr val="FF0000"/>
                </a:solidFill>
                <a:cs typeface="B Zar" panose="00000400000000000000" pitchFamily="2" charset="-78"/>
              </a:rPr>
              <a:t>1- بومی</a:t>
            </a:r>
          </a:p>
          <a:p>
            <a:pPr algn="ctr"/>
            <a:r>
              <a:rPr lang="fa-IR" b="1" smtClean="0">
                <a:solidFill>
                  <a:srgbClr val="FF0000"/>
                </a:solidFill>
                <a:cs typeface="B Zar" panose="00000400000000000000" pitchFamily="2" charset="-78"/>
              </a:rPr>
              <a:t>2- وارد شده از جوامع دیگر</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1547173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در اين ديدگاه بحث اساسي بر اين پايه استوار است كه اگر به تهيدستان روستايي فرصتهاي كافي براي سهيم شدن در نظام قدرت اقتصادي و سياسي داده شود ، بر اساس سازماندهي، سازمانهاي خودجوش مي توانند نظم جديدي را به وجود آورند كه از تمركز ثروت و قدرت در دست عدهاي محدود در روستاها جلوگيري كند و به طور عمده بر پايه </a:t>
            </a:r>
            <a:r>
              <a:rPr lang="fa-IR" b="1" i="0" smtClean="0">
                <a:solidFill>
                  <a:srgbClr val="FF0000"/>
                </a:solidFill>
                <a:effectLst/>
                <a:latin typeface="BZar"/>
                <a:cs typeface="B Zar" panose="00000400000000000000" pitchFamily="2" charset="-78"/>
              </a:rPr>
              <a:t>عدم تمركز اقتصادي </a:t>
            </a:r>
            <a:r>
              <a:rPr lang="fa-IR" b="1" i="0" smtClean="0">
                <a:solidFill>
                  <a:srgbClr val="FF0000"/>
                </a:solidFill>
                <a:effectLst/>
                <a:latin typeface="TimesNewRoman"/>
                <a:cs typeface="B Zar" panose="00000400000000000000" pitchFamily="2" charset="-78"/>
              </a:rPr>
              <a:t>– </a:t>
            </a:r>
            <a:r>
              <a:rPr lang="fa-IR" b="1" i="0" smtClean="0">
                <a:solidFill>
                  <a:srgbClr val="FF0000"/>
                </a:solidFill>
                <a:effectLst/>
                <a:latin typeface="BZar"/>
                <a:cs typeface="B Zar" panose="00000400000000000000" pitchFamily="2" charset="-78"/>
              </a:rPr>
              <a:t>سياسي </a:t>
            </a:r>
            <a:r>
              <a:rPr lang="fa-IR" b="0" i="0" smtClean="0">
                <a:solidFill>
                  <a:srgbClr val="000000"/>
                </a:solidFill>
                <a:effectLst/>
                <a:latin typeface="BZar"/>
                <a:cs typeface="B Zar" panose="00000400000000000000" pitchFamily="2" charset="-78"/>
              </a:rPr>
              <a:t>حركت نمايد.</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72545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 در ايران قديم علاوه بر اينكه عده اي از مردم متمكن و خير انديش براي ايجاد رفاه و آسايش عمومي به يك سلسله اقدامات عمراني از قبيل ساختن راه ، پل و غيره مبادرت مي كردند، مردم عادي نيز در اين گونه موارد به نحوي با يكديگر همكاري مينمودند. آنها اگر سرمايهاي نداشتند زور بازوي خود را به كار ميانداختند. در اين حالت، روابط تعاوني به افراد منزلت و مسئوليت اجتماعي جديدي مي دهد و تلقي آنان را نسبت به محيط اجتماعي و اقتصادي سراپا دگرگون مي سازد و بدين طريق يك گروه اجتماعي جديد پا به عرصه وجود مي گذارد. تعاون و مشاركت صرفاً از جنبه ظاهري خود مركز فعاليت اقتصادي و در وراي اين نماي ظاهري، تحول اجتماعي نيز نهفته است </a:t>
            </a:r>
          </a:p>
          <a:p>
            <a:endParaRPr lang="fa-IR"/>
          </a:p>
        </p:txBody>
      </p:sp>
    </p:spTree>
    <p:extLst>
      <p:ext uri="{BB962C8B-B14F-4D97-AF65-F5344CB8AC3E}">
        <p14:creationId xmlns:p14="http://schemas.microsoft.com/office/powerpoint/2010/main" val="3230157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در اين ساختار قدرتي با تكيه بر تعاون ، نه سنتها نوع سلطه را تعيين مي كنند و نه قوانين دست و پاگير اداري مانعي بر سر راه توسعه خواهند بود. در مقابل ، شوراهاي خودجوش</a:t>
            </a:r>
            <a:r>
              <a:rPr lang="fa-IR" smtClean="0">
                <a:cs typeface="B Zar" panose="00000400000000000000" pitchFamily="2" charset="-78"/>
              </a:rPr>
              <a:t>  </a:t>
            </a:r>
            <a:r>
              <a:rPr lang="fa-IR" b="0" i="0" smtClean="0">
                <a:solidFill>
                  <a:srgbClr val="000000"/>
                </a:solidFill>
                <a:effectLst/>
                <a:latin typeface="BZar"/>
                <a:cs typeface="B Zar" panose="00000400000000000000" pitchFamily="2" charset="-78"/>
              </a:rPr>
              <a:t>محلي و يا تعاونيها كنترل امور روستاها را در دست مي گيرند و جريان توسعه را به نفع عامه روستاييان و به خصوص تهيدستان (كم زمين ها و بي زمين هاي روستايي) به سوي اهداف كاهش دهنده نابرابري سوق مي دهند. تعاونيهاي روستايي زمينه مشاركت گسترده روستاييان را در فرايند توسعه روستاها فراهم و مسائل و مشكلات حرفهاي روستاييان در زمينههاي اقتصادي و اجتماعي را از طريق همياري و مشاركت حل مي كنند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63237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واقع در اين مقطع، كدخدايان ابزار حفظ نظم در روستاها بودند. در دوران بين اصلاحات ارضي تا انقلاب اسلامي ،1357با فروپاشي قدرت بزرگمالكان در ايران، پديده كدخدايي كم رنگ و به شكل دهبان و نمايندگي دولت در روستا درآمد. دهبان در حكم يك نماينده رسمي، مجري اوامر دولت در روستا بود. پس از انقلاب اسلامي، متأثر از جو انقلابي، نهاد جديدي در روستاها تحت عنوان شوراي اسلامي روستا به وجود آمد كه كنترل نظم در روستاها را بر مبناي قدرت مشاركت مردمي مطرح كرده است</a:t>
            </a:r>
            <a:endParaRPr lang="fa-IR"/>
          </a:p>
        </p:txBody>
      </p:sp>
      <p:sp>
        <p:nvSpPr>
          <p:cNvPr id="4" name="Flowchart: Process 3"/>
          <p:cNvSpPr/>
          <p:nvPr/>
        </p:nvSpPr>
        <p:spPr>
          <a:xfrm>
            <a:off x="838200" y="4149970"/>
            <a:ext cx="4445391" cy="126609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دهبان در حكم يك نماينده رسمي، مجري اوامر دولت در روستا بود</a:t>
            </a:r>
            <a:endParaRPr lang="fa-IR" sz="2400" b="1">
              <a:solidFill>
                <a:srgbClr val="FF0000"/>
              </a:solidFill>
            </a:endParaRPr>
          </a:p>
        </p:txBody>
      </p:sp>
    </p:spTree>
    <p:extLst>
      <p:ext uri="{BB962C8B-B14F-4D97-AF65-F5344CB8AC3E}">
        <p14:creationId xmlns:p14="http://schemas.microsoft.com/office/powerpoint/2010/main" val="762946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با توجه به اينكه كشور ما در حال حاضر با مشكلات و گرفتاريهاي فراواني همچون گراني ، تورم، بازسازي ، تهاجم فرهنگي ، تبليغات سوء دشمنان و بسياري از موارد ديگر رو به روست، بنابراين لازم است نقش تعاون و تعاوني به صورت هرچند مختصر و كوتاه در رشد و توسعه اقتصادي ، اجتماعي ، فرهنگي روستا بررسي گردد تا هر چه بيشتر به مفهوم واقعي تعاون و روح تعاون كه همانا كمك به اعضاي تعاوني و غير تعاوني براي بالا بردن رفاه و آسايش اقتصادي، اجتماعي و فرهنگي و توسعه روستايي است ، دست يابيم .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609048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و اما شوراها محلي براي به وجود آوردن اعتماد روستاييان به يكديگر و كاهش آسيبپذيري هاي فردي است. ،شوراها روستاييان را در مقابل جوامع خارج از روستا پشتيباني ميكن دن . همچنين شوراها تقاضاهاي جمعي روستاييان را به مؤسسات دولتي منتقل ميكنند و ميكوشند روحيه خوداتكايي را در بين روستاييان رواج دهند و از روستاييان بخواهند كه در امر توسعه اقتصادي )اعم از شناخت مسائل ، بيان راه حل ها وكمكهاي لازم( مشاركت مؤثر داشته باشند . ضمناً چون شورا خود حاصل انتخابات مردمي است ، از شهروندان روستايي ميخواهد كه در انتخابات سالانه شورا به طور مؤثري شركت نمايند و در مراحل مختلف، عملكرد شوراي روستايي را كنترل كنند و مانع از انحراف آن شوند )كاي، .(5</a:t>
            </a:r>
            <a:endParaRPr lang="fa-IR"/>
          </a:p>
        </p:txBody>
      </p:sp>
    </p:spTree>
    <p:extLst>
      <p:ext uri="{BB962C8B-B14F-4D97-AF65-F5344CB8AC3E}">
        <p14:creationId xmlns:p14="http://schemas.microsoft.com/office/powerpoint/2010/main" val="2167448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حال با توجه به چارچوب نظري بيان شده و با عنايت به تاريخ معاصر جوامع روستايي ايران و روند تغيير و تحولات اقتصادي، اجتماعي و سياسي، بحث در سه دوره جداگانه با سه ساختار قدرتي و مديريتي كاملاً متفاوت پيگيري مي شود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713082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i="0" smtClean="0">
                <a:solidFill>
                  <a:srgbClr val="FF0000"/>
                </a:solidFill>
                <a:effectLst/>
                <a:latin typeface="BZar"/>
                <a:cs typeface="B Zar" panose="00000400000000000000" pitchFamily="2" charset="-78"/>
              </a:rPr>
              <a:t>قدرت مطلقه در روستاها قبل از اصلاحات ارضي 1341</a:t>
            </a:r>
            <a:endParaRPr lang="fa-IR" sz="3600">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تا قبل از اصلاحات ارضي ،1341ساختار اجتماعي روستاهاي ايران ساختاري سنتي و رابطه اجتماعي مسلط در آن به طور عمده رابطه مالك و زارع بود، از آنجا كه مالكان ايران صاحبان بيش از يك روستا بودند و اغلب در شهرها زندگي مي كردند، لذا نمايندگاني در سطح روستا داشتند كه در واقع حافظ منافع آنها بودند. معمولاً هر چند روستا تحت كنترل شخصي به نام مباشر بود اما از آنجا كه مباشران نيز نمي توانستند مستقيماً در همه روستاها حضور داشته باشند، از اين رو در </a:t>
            </a:r>
            <a:r>
              <a:rPr lang="fa-IR" b="1" i="0" smtClean="0">
                <a:solidFill>
                  <a:srgbClr val="FF0000"/>
                </a:solidFill>
                <a:effectLst/>
                <a:latin typeface="BZar"/>
                <a:cs typeface="B Zar" panose="00000400000000000000" pitchFamily="2" charset="-78"/>
              </a:rPr>
              <a:t>سلسله مراتب كنترل روستا </a:t>
            </a:r>
            <a:r>
              <a:rPr lang="fa-IR" b="0" i="0" smtClean="0">
                <a:solidFill>
                  <a:srgbClr val="000000"/>
                </a:solidFill>
                <a:effectLst/>
                <a:latin typeface="BZar"/>
                <a:cs typeface="B Zar" panose="00000400000000000000" pitchFamily="2" charset="-78"/>
              </a:rPr>
              <a:t>پس از مباشر، كدخدايان قرار داشتند.</a:t>
            </a:r>
          </a:p>
          <a:p>
            <a:pPr algn="just"/>
            <a:r>
              <a:rPr lang="fa-IR" b="0" i="0" smtClean="0">
                <a:solidFill>
                  <a:srgbClr val="000000"/>
                </a:solidFill>
                <a:effectLst/>
                <a:latin typeface="BZar"/>
                <a:cs typeface="B Zar" panose="00000400000000000000" pitchFamily="2" charset="-78"/>
              </a:rPr>
              <a:t/>
            </a:r>
            <a:br>
              <a:rPr lang="fa-IR" b="0" i="0" smtClean="0">
                <a:solidFill>
                  <a:srgbClr val="000000"/>
                </a:solidFill>
                <a:effectLst/>
                <a:latin typeface="BZa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068764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400">
                <a:solidFill>
                  <a:srgbClr val="000000"/>
                </a:solidFill>
                <a:latin typeface="BZar"/>
                <a:cs typeface="B Zar" panose="00000400000000000000" pitchFamily="2" charset="-78"/>
              </a:rPr>
              <a:t>به طور كلي مسئوليت كدخدايان در روستا بيش از مباشران بود. كدخدا بر اساس </a:t>
            </a:r>
            <a:r>
              <a:rPr lang="fa-IR" sz="2400" smtClean="0">
                <a:solidFill>
                  <a:srgbClr val="000000"/>
                </a:solidFill>
                <a:latin typeface="BZar"/>
                <a:cs typeface="B Zar" panose="00000400000000000000" pitchFamily="2" charset="-78"/>
              </a:rPr>
              <a:t>آداب و </a:t>
            </a:r>
            <a:r>
              <a:rPr lang="fa-IR" sz="2400">
                <a:solidFill>
                  <a:srgbClr val="000000"/>
                </a:solidFill>
                <a:latin typeface="BZar"/>
                <a:cs typeface="B Zar" panose="00000400000000000000" pitchFamily="2" charset="-78"/>
              </a:rPr>
              <a:t>رسوم محل از طرف مالك يا ارباب از ميان روستاييان نسبتاً مجرب، انتصاب مي شد. </a:t>
            </a:r>
            <a:r>
              <a:rPr lang="fa-IR" sz="2400" smtClean="0">
                <a:solidFill>
                  <a:srgbClr val="000000"/>
                </a:solidFill>
                <a:latin typeface="BZar"/>
                <a:cs typeface="B Zar" panose="00000400000000000000" pitchFamily="2" charset="-78"/>
              </a:rPr>
              <a:t>كدخدا معمولاً </a:t>
            </a:r>
            <a:r>
              <a:rPr lang="fa-IR" sz="2400">
                <a:solidFill>
                  <a:srgbClr val="000000"/>
                </a:solidFill>
                <a:latin typeface="BZar"/>
                <a:cs typeface="B Zar" panose="00000400000000000000" pitchFamily="2" charset="-78"/>
              </a:rPr>
              <a:t>از نظر اجتماعي- اقتصادي از افراد مرفه روستا بود. مسئوليتهاي او به نوعي </a:t>
            </a:r>
            <a:r>
              <a:rPr lang="fa-IR" sz="2400" smtClean="0">
                <a:solidFill>
                  <a:srgbClr val="000000"/>
                </a:solidFill>
                <a:latin typeface="BZar"/>
                <a:cs typeface="B Zar" panose="00000400000000000000" pitchFamily="2" charset="-78"/>
              </a:rPr>
              <a:t>ايجاب ميكرد </a:t>
            </a:r>
            <a:r>
              <a:rPr lang="fa-IR" sz="2400">
                <a:solidFill>
                  <a:srgbClr val="000000"/>
                </a:solidFill>
                <a:latin typeface="BZar"/>
                <a:cs typeface="B Zar" panose="00000400000000000000" pitchFamily="2" charset="-78"/>
              </a:rPr>
              <a:t>تا </a:t>
            </a:r>
            <a:r>
              <a:rPr lang="fa-IR" sz="2400" b="1">
                <a:solidFill>
                  <a:srgbClr val="FF0000"/>
                </a:solidFill>
                <a:latin typeface="BZar"/>
                <a:cs typeface="B Zar" panose="00000400000000000000" pitchFamily="2" charset="-78"/>
              </a:rPr>
              <a:t>فردي كاملاً محافظه كار </a:t>
            </a:r>
            <a:r>
              <a:rPr lang="fa-IR" sz="2400">
                <a:solidFill>
                  <a:srgbClr val="000000"/>
                </a:solidFill>
                <a:latin typeface="BZar"/>
                <a:cs typeface="B Zar" panose="00000400000000000000" pitchFamily="2" charset="-78"/>
              </a:rPr>
              <a:t>باشد. از يك طرف او خود يك كشاورز به شمار ميآمد </a:t>
            </a:r>
            <a:r>
              <a:rPr lang="fa-IR" sz="2400" smtClean="0">
                <a:solidFill>
                  <a:srgbClr val="000000"/>
                </a:solidFill>
                <a:latin typeface="BZar"/>
                <a:cs typeface="B Zar" panose="00000400000000000000" pitchFamily="2" charset="-78"/>
              </a:rPr>
              <a:t>و در </a:t>
            </a:r>
            <a:r>
              <a:rPr lang="fa-IR" sz="2400">
                <a:solidFill>
                  <a:srgbClr val="000000"/>
                </a:solidFill>
                <a:latin typeface="BZar"/>
                <a:cs typeface="B Zar" panose="00000400000000000000" pitchFamily="2" charset="-78"/>
              </a:rPr>
              <a:t>منافع عمومي روستا با سايران سهيم بود ولي در عين حال در رابطه با منبع </a:t>
            </a:r>
            <a:r>
              <a:rPr lang="fa-IR" sz="2400" smtClean="0">
                <a:solidFill>
                  <a:srgbClr val="000000"/>
                </a:solidFill>
                <a:latin typeface="BZar"/>
                <a:cs typeface="B Zar" panose="00000400000000000000" pitchFamily="2" charset="-78"/>
              </a:rPr>
              <a:t>قدرت)عمدتاً مالك</a:t>
            </a:r>
            <a:r>
              <a:rPr lang="fa-IR" sz="2400">
                <a:solidFill>
                  <a:srgbClr val="000000"/>
                </a:solidFill>
                <a:latin typeface="BZar"/>
                <a:cs typeface="B Zar" panose="00000400000000000000" pitchFamily="2" charset="-78"/>
              </a:rPr>
              <a:t>( مسئوليت حفظ نظم در روستا را به عهده داشت تا از اين طريق فرايند توليد ادامه </a:t>
            </a:r>
            <a:r>
              <a:rPr lang="fa-IR" sz="2400" smtClean="0">
                <a:solidFill>
                  <a:srgbClr val="000000"/>
                </a:solidFill>
                <a:latin typeface="BZar"/>
                <a:cs typeface="B Zar" panose="00000400000000000000" pitchFamily="2" charset="-78"/>
              </a:rPr>
              <a:t>پيدا كند </a:t>
            </a:r>
            <a:r>
              <a:rPr lang="fa-IR" sz="2400">
                <a:solidFill>
                  <a:srgbClr val="000000"/>
                </a:solidFill>
                <a:latin typeface="BZar"/>
                <a:cs typeface="B Zar" panose="00000400000000000000" pitchFamily="2" charset="-78"/>
              </a:rPr>
              <a:t>)لهساييزاده، (. 126 ،1384در واقع كدخدا مجري اوامر مالك)قدرت مطلق( در </a:t>
            </a:r>
            <a:r>
              <a:rPr lang="fa-IR" sz="2400" smtClean="0">
                <a:solidFill>
                  <a:srgbClr val="000000"/>
                </a:solidFill>
                <a:latin typeface="BZar"/>
                <a:cs typeface="B Zar" panose="00000400000000000000" pitchFamily="2" charset="-78"/>
              </a:rPr>
              <a:t>روستا بود</a:t>
            </a:r>
            <a:r>
              <a:rPr lang="fa-IR" sz="2400">
                <a:solidFill>
                  <a:srgbClr val="000000"/>
                </a:solidFill>
                <a:latin typeface="BZar"/>
                <a:cs typeface="B Zar" panose="00000400000000000000" pitchFamily="2" charset="-78"/>
              </a:rPr>
              <a:t>. اين قدرت را قوانين مختلف در زمانهاي مختلف نيز تصويب كرده بودند.</a:t>
            </a:r>
            <a:r>
              <a:rPr lang="fa-IR" sz="2400">
                <a:solidFill>
                  <a:prstClr val="black"/>
                </a:solidFill>
                <a:cs typeface="B Zar" panose="00000400000000000000" pitchFamily="2" charset="-78"/>
              </a:rPr>
              <a:t> </a:t>
            </a:r>
            <a:endParaRPr lang="fa-IR" sz="2400" smtClean="0">
              <a:solidFill>
                <a:prstClr val="black"/>
              </a:solidFill>
              <a:cs typeface="B Zar" panose="00000400000000000000" pitchFamily="2" charset="-78"/>
            </a:endParaRPr>
          </a:p>
          <a:p>
            <a:pPr lvl="0" algn="just"/>
            <a:r>
              <a:rPr lang="fa-IR" sz="2200">
                <a:solidFill>
                  <a:prstClr val="black"/>
                </a:solidFill>
                <a:cs typeface="B Zar" panose="00000400000000000000" pitchFamily="2" charset="-78"/>
              </a:rPr>
              <a:t/>
            </a:r>
            <a:br>
              <a:rPr lang="fa-IR" sz="2200">
                <a:solidFill>
                  <a:prstClr val="black"/>
                </a:solidFill>
                <a:cs typeface="B Zar" panose="00000400000000000000" pitchFamily="2" charset="-78"/>
              </a:rPr>
            </a:br>
            <a:endParaRPr lang="fa-IR" sz="2200">
              <a:solidFill>
                <a:prstClr val="black"/>
              </a:solidFill>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350775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براي روستاهاي ايران، قانونگذار پديده كدخدا را به رسميت مي شناخت و كدخدا ميبايستي مورد تأييد مردم، مالك و دولت باشد؛ اما در عمل، مالك تعيين كننده بود، زيرا قدرت خود را از طريق كدخدا بر روستاييان اعمال مي كرد. به طور كلي وظايف كدخدا شامل حفظ امنيت و اموال روستاييان و ممانعت از ارتكاب جنحه و جنايت و تنبيه افراد خاطي در سطح روستا بود .جلوگيري از هنجارشكني و زير پا گذاردن قوانين و مقررات نيز از ديگر وظايف كدخدايان بود. بمك ود آب در روستاهاي ايران، ضرورت رسيدگي به امر توزيع آن را به عهده كدخدا مي گذاشت.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774209" y="4681181"/>
            <a:ext cx="2975212" cy="10645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latin typeface="BZar"/>
                <a:cs typeface="B Zar" panose="00000400000000000000" pitchFamily="2" charset="-78"/>
              </a:rPr>
              <a:t>جلوگيري از هنجارشكني و زير پا گذاردن قوانين و مقررات</a:t>
            </a:r>
            <a:endParaRPr lang="fa-IR" b="1">
              <a:solidFill>
                <a:srgbClr val="FF0000"/>
              </a:solidFill>
            </a:endParaRPr>
          </a:p>
        </p:txBody>
      </p:sp>
    </p:spTree>
    <p:extLst>
      <p:ext uri="{BB962C8B-B14F-4D97-AF65-F5344CB8AC3E}">
        <p14:creationId xmlns:p14="http://schemas.microsoft.com/office/powerpoint/2010/main" val="3492022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lvl="0" algn="just"/>
            <a:r>
              <a:rPr lang="fa-IR">
                <a:solidFill>
                  <a:srgbClr val="000000"/>
                </a:solidFill>
                <a:latin typeface="BZar"/>
                <a:cs typeface="B Zar" panose="00000400000000000000" pitchFamily="2" charset="-78"/>
              </a:rPr>
              <a:t>كدخدا براي اين </a:t>
            </a:r>
            <a:r>
              <a:rPr lang="fa-IR">
                <a:solidFill>
                  <a:srgbClr val="000000"/>
                </a:solidFill>
                <a:latin typeface="BZar"/>
                <a:cs typeface="B Zar" panose="00000400000000000000" pitchFamily="2" charset="-78"/>
              </a:rPr>
              <a:t>امر</a:t>
            </a:r>
            <a:r>
              <a:rPr lang="fa-IR">
                <a:solidFill>
                  <a:prstClr val="black"/>
                </a:solidFill>
                <a:cs typeface="B Zar" panose="00000400000000000000" pitchFamily="2" charset="-78"/>
              </a:rPr>
              <a:t> </a:t>
            </a:r>
            <a:r>
              <a:rPr lang="fa-IR" smtClean="0">
                <a:solidFill>
                  <a:prstClr val="black"/>
                </a:solidFill>
                <a:cs typeface="B Zar" panose="00000400000000000000" pitchFamily="2" charset="-78"/>
              </a:rPr>
              <a:t> </a:t>
            </a:r>
            <a:r>
              <a:rPr lang="fa-IR" b="0" i="0" smtClean="0">
                <a:solidFill>
                  <a:srgbClr val="000000"/>
                </a:solidFill>
                <a:effectLst/>
                <a:latin typeface="BZar"/>
                <a:cs typeface="B Zar" panose="00000400000000000000" pitchFamily="2" charset="-78"/>
              </a:rPr>
              <a:t>ضروري </a:t>
            </a:r>
            <a:r>
              <a:rPr lang="fa-IR" b="0" i="0" smtClean="0">
                <a:solidFill>
                  <a:srgbClr val="000000"/>
                </a:solidFill>
                <a:effectLst/>
                <a:latin typeface="BZar"/>
                <a:cs typeface="B Zar" panose="00000400000000000000" pitchFamily="2" charset="-78"/>
              </a:rPr>
              <a:t>مي توانست از همه نيروهاي موجود در روستا استفاده كند. از طرف ديگر چون تقريباً تمامي روستاهاي ايران ارباب رعيتي بودند، مسئله توزيع سالانه زمينهاي زراعي از وظايف سنگيني بود كه به دست كدخدايان انجام ميگرفت. كدخدايان در رتق و فتق اختلافات اجتماعي حتي در سطح درون خانواده نيز دخالت مي كردند و به طور غير مستقيم مسئوليت داشتند. </a:t>
            </a:r>
            <a:endParaRPr lang="fa-IR" b="0" i="0" smtClean="0">
              <a:solidFill>
                <a:srgbClr val="000000"/>
              </a:solidFill>
              <a:effectLst/>
              <a:latin typeface="BZar"/>
              <a:cs typeface="B Zar" panose="00000400000000000000" pitchFamily="2" charset="-78"/>
            </a:endParaRPr>
          </a:p>
          <a:p>
            <a:pPr lvl="0"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589649" y="4023360"/>
            <a:ext cx="2883877"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Zar"/>
                <a:cs typeface="B Zar" panose="00000400000000000000" pitchFamily="2" charset="-78"/>
              </a:rPr>
              <a:t>مسئله توزيع سالانه زمينهاي زراعي</a:t>
            </a:r>
            <a:endParaRPr lang="fa-IR" sz="2000" b="1">
              <a:solidFill>
                <a:srgbClr val="FF0000"/>
              </a:solidFill>
            </a:endParaRPr>
          </a:p>
        </p:txBody>
      </p:sp>
    </p:spTree>
    <p:extLst>
      <p:ext uri="{BB962C8B-B14F-4D97-AF65-F5344CB8AC3E}">
        <p14:creationId xmlns:p14="http://schemas.microsoft.com/office/powerpoint/2010/main" val="2178540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در قانون آمده بود كه كدخدايان بايستي امور رعيتي و فلاحتي را مطابق دستور و نظريات مالك، تحت مراقبت قرار دهند. حقوق و مزاياي كدخدايان را به طور عمده مالكان ميپرداختند و در مواردي مقداري از آن از سهم محصول روستاييان كسر مي شد. </a:t>
            </a:r>
            <a:r>
              <a:rPr lang="fa-IR" b="1" i="0" smtClean="0">
                <a:solidFill>
                  <a:srgbClr val="FF0000"/>
                </a:solidFill>
                <a:effectLst/>
                <a:latin typeface="BZar"/>
                <a:cs typeface="B Zar" panose="00000400000000000000" pitchFamily="2" charset="-78"/>
              </a:rPr>
              <a:t>معمولاً كدخدا مي توانست چند روزي از روستاييان براي رتق و فتق امور بيگاري بكشد. </a:t>
            </a:r>
            <a:r>
              <a:rPr lang="fa-IR" b="0" i="0" smtClean="0">
                <a:solidFill>
                  <a:srgbClr val="000000"/>
                </a:solidFill>
                <a:effectLst/>
                <a:latin typeface="BZar"/>
                <a:cs typeface="B Zar" panose="00000400000000000000" pitchFamily="2" charset="-78"/>
              </a:rPr>
              <a:t>در نتيجه درآمد كدخدايان از مقدار لازم براي يك زندگي معمولي فزوني ميگرفت و همين امر باعث انباشت مقداري ثروت در دست كدخدايان مي شد</a:t>
            </a:r>
            <a:endParaRPr lang="fa-IR"/>
          </a:p>
        </p:txBody>
      </p:sp>
    </p:spTree>
    <p:extLst>
      <p:ext uri="{BB962C8B-B14F-4D97-AF65-F5344CB8AC3E}">
        <p14:creationId xmlns:p14="http://schemas.microsoft.com/office/powerpoint/2010/main" val="32980800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ا بررسي وضعيت كدخدايان به عنوان مديران داخلي روستاهاي ايران تا قبل از اصلاحات ارضي مشاهده مي شود كه ساخت قدرت به صورت سلسله مراتبي از مالك تا كدخدا يكي پس از ديگري از مجراي كدخدا به عنوان عامل داخلي روستا اعمال مي شد. روستاييان كمتر نسبت به فرامين مالكان اعتراض مي كردند و در واقع </a:t>
            </a:r>
            <a:r>
              <a:rPr lang="fa-IR" b="1" i="0" smtClean="0">
                <a:solidFill>
                  <a:srgbClr val="FF0000"/>
                </a:solidFill>
                <a:effectLst/>
                <a:latin typeface="BZar"/>
                <a:cs typeface="B Zar" panose="00000400000000000000" pitchFamily="2" charset="-78"/>
              </a:rPr>
              <a:t>كدخدا نماينده قدرت مطلقه در روستاها بود</a:t>
            </a:r>
            <a:r>
              <a:rPr lang="fa-IR" b="0" i="0" smtClean="0">
                <a:solidFill>
                  <a:srgbClr val="000000"/>
                </a:solidFill>
                <a:effectLst/>
                <a:latin typeface="BZar"/>
                <a:cs typeface="B Zar" panose="00000400000000000000" pitchFamily="2" charset="-78"/>
              </a:rPr>
              <a:t>. </a:t>
            </a: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584611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كدخدا موقعيتي داشت كه به او اجازه دخالت در كليه امور امنيتي، حفاظتي، سياسي، اقتصادي، اجتماعي، فرهنگي و حتي شخصي افراد را ميداد و اين حق را از يك طرف مالك و دولت به او داده بودند و از طرف ديگر روستاييان اين حق را كاملاً موجه مي ديدند و لذا كمتر كسي جرئت مخالفت كردن داشت. در اين باره بعضي از كدخدايان با در نظر گرفتن نفع خود، از موقعيت مديريتي خويش سوء استفاده ميكردند. پايگاه كدخدا كاملاً در موقعيتي متضاد قرار داشت؛ زيرا بين دو قطب مالك و رعيت قرار مي گرفت كه هركدام كدخدا را عاملي در جهت حفظ منافع خود در مقابل ديگري مي دانستند</a:t>
            </a:r>
            <a:endParaRPr lang="fa-IR"/>
          </a:p>
        </p:txBody>
      </p:sp>
      <p:sp>
        <p:nvSpPr>
          <p:cNvPr id="4" name="Flowchart: Process 3"/>
          <p:cNvSpPr/>
          <p:nvPr/>
        </p:nvSpPr>
        <p:spPr>
          <a:xfrm>
            <a:off x="838200" y="4642337"/>
            <a:ext cx="2546252" cy="80185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Zar"/>
                <a:cs typeface="B Zar" panose="00000400000000000000" pitchFamily="2" charset="-78"/>
              </a:rPr>
              <a:t>موقعيت مديريتي خويش</a:t>
            </a:r>
            <a:endParaRPr lang="fa-IR" sz="2000" b="1">
              <a:solidFill>
                <a:srgbClr val="FF0000"/>
              </a:solidFill>
            </a:endParaRPr>
          </a:p>
        </p:txBody>
      </p:sp>
    </p:spTree>
    <p:extLst>
      <p:ext uri="{BB962C8B-B14F-4D97-AF65-F5344CB8AC3E}">
        <p14:creationId xmlns:p14="http://schemas.microsoft.com/office/powerpoint/2010/main" val="177097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مقاله </a:t>
            </a:r>
            <a:r>
              <a:rPr lang="fa-IR">
                <a:cs typeface="B Zar" panose="00000400000000000000" pitchFamily="2" charset="-78"/>
              </a:rPr>
              <a:t>حاضر به اين نتيجه رسيده است كه حفظ نظم روستايي در هر سه دوره </a:t>
            </a:r>
            <a:r>
              <a:rPr lang="fa-IR" smtClean="0">
                <a:cs typeface="B Zar" panose="00000400000000000000" pitchFamily="2" charset="-78"/>
              </a:rPr>
              <a:t>مشكلات خاص </a:t>
            </a:r>
            <a:r>
              <a:rPr lang="fa-IR">
                <a:cs typeface="B Zar" panose="00000400000000000000" pitchFamily="2" charset="-78"/>
              </a:rPr>
              <a:t>خود را داشته و امروز نيز روستاهاي ايران با وجود دارا بودن نهادي رسمي </a:t>
            </a:r>
            <a:r>
              <a:rPr lang="fa-IR" smtClean="0">
                <a:cs typeface="B Zar" panose="00000400000000000000" pitchFamily="2" charset="-78"/>
              </a:rPr>
              <a:t>براي مديريت </a:t>
            </a:r>
            <a:r>
              <a:rPr lang="fa-IR">
                <a:cs typeface="B Zar" panose="00000400000000000000" pitchFamily="2" charset="-78"/>
              </a:rPr>
              <a:t>روستا از يك خلأ مديريتي رنج مي برند. آنچه مي تواند راه حل اين معضل </a:t>
            </a:r>
            <a:r>
              <a:rPr lang="fa-IR" smtClean="0">
                <a:cs typeface="B Zar" panose="00000400000000000000" pitchFamily="2" charset="-78"/>
              </a:rPr>
              <a:t>اجتماعي باشد</a:t>
            </a:r>
            <a:r>
              <a:rPr lang="fa-IR">
                <a:cs typeface="B Zar" panose="00000400000000000000" pitchFamily="2" charset="-78"/>
              </a:rPr>
              <a:t>، پيوند زدن نهاد </a:t>
            </a:r>
            <a:r>
              <a:rPr lang="fa-IR" b="1">
                <a:solidFill>
                  <a:srgbClr val="FF0000"/>
                </a:solidFill>
                <a:cs typeface="B Zar" panose="00000400000000000000" pitchFamily="2" charset="-78"/>
              </a:rPr>
              <a:t>كنترل روستايي مردمي </a:t>
            </a:r>
            <a:r>
              <a:rPr lang="fa-IR">
                <a:cs typeface="B Zar" panose="00000400000000000000" pitchFamily="2" charset="-78"/>
              </a:rPr>
              <a:t>با </a:t>
            </a:r>
            <a:r>
              <a:rPr lang="fa-IR">
                <a:solidFill>
                  <a:srgbClr val="0070C0"/>
                </a:solidFill>
                <a:cs typeface="B Zar" panose="00000400000000000000" pitchFamily="2" charset="-78"/>
              </a:rPr>
              <a:t>ساختار رسمي جامعه </a:t>
            </a:r>
            <a:r>
              <a:rPr lang="fa-IR">
                <a:cs typeface="B Zar" panose="00000400000000000000" pitchFamily="2" charset="-78"/>
              </a:rPr>
              <a:t>است</a:t>
            </a:r>
            <a:r>
              <a:rPr lang="fa-IR" smtClean="0">
                <a:cs typeface="B Zar" panose="00000400000000000000" pitchFamily="2" charset="-78"/>
              </a:rPr>
              <a:t>.</a:t>
            </a:r>
          </a:p>
          <a:p>
            <a:pPr algn="just"/>
            <a:r>
              <a:rPr lang="fa-IR">
                <a:cs typeface="B Zar" panose="00000400000000000000" pitchFamily="2" charset="-78"/>
              </a:rPr>
              <a:t/>
            </a:r>
            <a:br>
              <a:rPr lang="fa-IR">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669786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Zar"/>
                <a:cs typeface="B Zar" panose="00000400000000000000" pitchFamily="2" charset="-78"/>
              </a:rPr>
              <a:t>توسعه قدرت بوروكراتيك در روستاها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يكي از اهداف اصلي اصلاحات ارضي 1341حذف قدرت مطلقه مالكان ارضي در روستاها بود. براي نيل به اين هدف، لايحه قانوني تشكيل انجمنهاي ده و اصلاح امور اجتماعي و عمراني دهات در سال 1342به تصويب دولت رسيد. از همين رو به منظور بهبود امور اجتماعي و عمران دهات، اصلاح امور اجتماعي و كمك به عمران دهات به عهده انجمنهاي ده گذاشته شد كه تحت هدايت وزارت كشور انجام وظيفه مي كردند. با تصويب اين قانون، مفاهيم جديدي از قبيل دهبان وارد فرهنگ لغات اداره روستاها شد. طبق قانون انجمنهاي ده، دهبان فردي بود كه انجام امور در سطح روستا را بر عهده و بين 22تا 60سال سن و سواد خواندن و نوشتن داشت.،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139482" y="4768948"/>
            <a:ext cx="4614205" cy="1542952"/>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BZar"/>
                <a:cs typeface="B Zar" panose="00000400000000000000" pitchFamily="2" charset="-78"/>
              </a:rPr>
              <a:t>لايحه قانوني تشكيل انجمنهاي ده و اصلاح امور اجتماعي و عمراني دهات</a:t>
            </a:r>
            <a:endParaRPr lang="fa-IR" sz="2000" b="1">
              <a:solidFill>
                <a:srgbClr val="FF0000"/>
              </a:solidFill>
            </a:endParaRPr>
          </a:p>
        </p:txBody>
      </p:sp>
    </p:spTree>
    <p:extLst>
      <p:ext uri="{BB962C8B-B14F-4D97-AF65-F5344CB8AC3E}">
        <p14:creationId xmlns:p14="http://schemas.microsoft.com/office/powerpoint/2010/main" val="13824596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دهبان به انتخاب انجمن ده و تأييد بخشدار و حكم فرماندار منصوب مي شد. در اين دوره دهبان در امر مديريت روستايي مطرح و كدخدا از صحنه مديريت روستايي حذف شد. دهبان مي بايستي در تمام اوقات در ده ساكن مي بود و در صورتي كه بنا به ضرورت براي مدت كوتاهي ناچار به ترك روستا مي شد، بايد اين امر با اطلاع انجمن ده صورت ميگرفت و در غياب او يكي از مأموران دولتي مسئول امور دهباني ميشد. دهبان از</a:t>
            </a:r>
            <a:r>
              <a:rPr lang="fa-IR" b="1" i="0" smtClean="0">
                <a:solidFill>
                  <a:srgbClr val="FF0000"/>
                </a:solidFill>
                <a:effectLst/>
                <a:latin typeface="BZar"/>
                <a:cs typeface="B Zar" panose="00000400000000000000" pitchFamily="2" charset="-78"/>
              </a:rPr>
              <a:t> محل درآمدهاي انجمن ده </a:t>
            </a:r>
            <a:r>
              <a:rPr lang="fa-IR" b="0" i="0" smtClean="0">
                <a:solidFill>
                  <a:srgbClr val="000000"/>
                </a:solidFill>
                <a:effectLst/>
                <a:latin typeface="BZar"/>
                <a:cs typeface="B Zar" panose="00000400000000000000" pitchFamily="2" charset="-78"/>
              </a:rPr>
              <a:t>و طبق آيين نامهاي كه به تصويب وزارت تعاون و امور روستا رسيده بود، حقوق دريافت مي كرد و در قانون براي دهبان نشان مخصوص دهباني در نظر گرفته شده بود </a:t>
            </a:r>
            <a:r>
              <a:rPr lang="fa-IR" b="0" i="0" smtClean="0">
                <a:solidFill>
                  <a:srgbClr val="000000"/>
                </a:solidFill>
                <a:effectLst/>
                <a:latin typeface="BZar"/>
                <a:cs typeface="B Zar" panose="00000400000000000000" pitchFamily="2" charset="-78"/>
              </a:rPr>
              <a:t>(وزارت </a:t>
            </a:r>
            <a:r>
              <a:rPr lang="fa-IR" b="0" i="0" smtClean="0">
                <a:solidFill>
                  <a:srgbClr val="000000"/>
                </a:solidFill>
                <a:effectLst/>
                <a:latin typeface="BZar"/>
                <a:cs typeface="B Zar" panose="00000400000000000000" pitchFamily="2" charset="-78"/>
              </a:rPr>
              <a:t>جهادسازندگي</a:t>
            </a:r>
            <a:endParaRPr lang="fa-IR"/>
          </a:p>
        </p:txBody>
      </p:sp>
    </p:spTree>
    <p:extLst>
      <p:ext uri="{BB962C8B-B14F-4D97-AF65-F5344CB8AC3E}">
        <p14:creationId xmlns:p14="http://schemas.microsoft.com/office/powerpoint/2010/main" val="15659250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fa-IR" b="0" i="0" smtClean="0">
                <a:solidFill>
                  <a:srgbClr val="000000"/>
                </a:solidFill>
                <a:effectLst/>
                <a:latin typeface="BZar"/>
                <a:cs typeface="B Zar" panose="00000400000000000000" pitchFamily="2" charset="-78"/>
              </a:rPr>
              <a:t>دهبان دو دسته وظايف كلي مطابق قانون بر عهده داشت : </a:t>
            </a:r>
            <a:r>
              <a:rPr lang="fa-IR" b="0" i="0" smtClean="0">
                <a:solidFill>
                  <a:srgbClr val="FF0000"/>
                </a:solidFill>
                <a:effectLst/>
                <a:latin typeface="BZar"/>
                <a:cs typeface="B Zar" panose="00000400000000000000" pitchFamily="2" charset="-78"/>
              </a:rPr>
              <a:t>دسته اول </a:t>
            </a:r>
            <a:r>
              <a:rPr lang="fa-IR" b="0" i="0" smtClean="0">
                <a:solidFill>
                  <a:srgbClr val="000000"/>
                </a:solidFill>
                <a:effectLst/>
                <a:latin typeface="BZar"/>
                <a:cs typeface="B Zar" panose="00000400000000000000" pitchFamily="2" charset="-78"/>
              </a:rPr>
              <a:t>اجراي كليه مصوبات انجمن ده كه در حدود مقررات قانون به تصويب رسيده و قطعي شده بود؛ </a:t>
            </a:r>
            <a:r>
              <a:rPr lang="fa-IR" b="0" i="0" smtClean="0">
                <a:solidFill>
                  <a:srgbClr val="FF0000"/>
                </a:solidFill>
                <a:effectLst/>
                <a:latin typeface="BZar"/>
                <a:cs typeface="B Zar" panose="00000400000000000000" pitchFamily="2" charset="-78"/>
              </a:rPr>
              <a:t>دسته دوم </a:t>
            </a:r>
            <a:r>
              <a:rPr lang="fa-IR" b="0" i="0" smtClean="0">
                <a:solidFill>
                  <a:srgbClr val="000000"/>
                </a:solidFill>
                <a:effectLst/>
                <a:latin typeface="BZar"/>
                <a:cs typeface="B Zar" panose="00000400000000000000" pitchFamily="2" charset="-78"/>
              </a:rPr>
              <a:t>وظايفي كه خود به چند شاخه زير تقسيم مي شد: </a:t>
            </a:r>
          </a:p>
          <a:p>
            <a:pPr lvl="0"/>
            <a:r>
              <a:rPr lang="fa-IR" smtClean="0">
                <a:solidFill>
                  <a:srgbClr val="000000"/>
                </a:solidFill>
                <a:latin typeface="BZar"/>
                <a:cs typeface="B Zar" panose="00000400000000000000" pitchFamily="2" charset="-78"/>
              </a:rPr>
              <a:t>1- </a:t>
            </a:r>
            <a:r>
              <a:rPr lang="fa-IR" b="0" i="0" smtClean="0">
                <a:solidFill>
                  <a:srgbClr val="000000"/>
                </a:solidFill>
                <a:effectLst/>
                <a:latin typeface="BZar"/>
                <a:cs typeface="B Zar" panose="00000400000000000000" pitchFamily="2" charset="-78"/>
              </a:rPr>
              <a:t>برقراري نظم و اطلاع بي نظمي به نزديكترين پاسگاه ژاندارمري، تهيه و نصب علايم راهنما و مشخصات ده، اعلام فرامين و قوانين و تصميمات و مقررات عمومي دولت</a:t>
            </a:r>
            <a:r>
              <a:rPr lang="fa-IR" smtClean="0">
                <a:cs typeface="B Zar" panose="00000400000000000000" pitchFamily="2" charset="-78"/>
              </a:rPr>
              <a:t> </a:t>
            </a:r>
            <a:br>
              <a:rPr lang="fa-IR" smtClean="0">
                <a:cs typeface="B Zar" panose="00000400000000000000" pitchFamily="2" charset="-78"/>
              </a:rPr>
            </a:br>
            <a:endParaRPr lang="fa-IR" smtClean="0">
              <a:cs typeface="B Zar" panose="00000400000000000000" pitchFamily="2" charset="-78"/>
            </a:endParaRPr>
          </a:p>
          <a:p>
            <a:pPr lvl="0"/>
            <a:r>
              <a:rPr lang="fa-IR" sz="2600" smtClean="0">
                <a:solidFill>
                  <a:srgbClr val="000000"/>
                </a:solidFill>
                <a:latin typeface="BZar"/>
                <a:cs typeface="B Zar" panose="00000400000000000000" pitchFamily="2" charset="-78"/>
              </a:rPr>
              <a:t>2- </a:t>
            </a:r>
            <a:r>
              <a:rPr lang="fa-IR" sz="2600">
                <a:solidFill>
                  <a:srgbClr val="000000"/>
                </a:solidFill>
                <a:latin typeface="BZar"/>
                <a:cs typeface="B Zar" panose="00000400000000000000" pitchFamily="2" charset="-78"/>
              </a:rPr>
              <a:t>همكاري با مأموران دولتي در زمينه اجراي مقررات خدمت وظيفه عمومي، پيشرفت امور شركتهاي تعاوني روستايي، تسهيل امر سپاهيان دانش، بهداشت و ترويج و آباداني</a:t>
            </a:r>
            <a:br>
              <a:rPr lang="fa-IR" sz="2600">
                <a:solidFill>
                  <a:srgbClr val="000000"/>
                </a:solidFill>
                <a:latin typeface="BZar"/>
                <a:cs typeface="B Zar" panose="00000400000000000000" pitchFamily="2" charset="-78"/>
              </a:rPr>
            </a:br>
            <a:endParaRPr lang="fa-IR" sz="2600">
              <a:solidFill>
                <a:srgbClr val="000000"/>
              </a:solidFill>
              <a:latin typeface="BZar"/>
              <a:cs typeface="B Zar" panose="00000400000000000000" pitchFamily="2" charset="-78"/>
            </a:endParaRPr>
          </a:p>
          <a:p>
            <a:pPr lvl="0"/>
            <a:r>
              <a:rPr lang="fa-IR" sz="2600">
                <a:solidFill>
                  <a:srgbClr val="000000"/>
                </a:solidFill>
                <a:latin typeface="BZar"/>
                <a:cs typeface="B Zar" panose="00000400000000000000" pitchFamily="2" charset="-78"/>
              </a:rPr>
              <a:t>3- داوري در روستاهايي كه خانه انصاف در آنها تشكيل شده بود، از طريق ارائه راهحلهاي ريشسفيدانه بين اهالي روستا</a:t>
            </a:r>
            <a:endParaRPr lang="fa-IR">
              <a:cs typeface="B Zar" panose="00000400000000000000" pitchFamily="2" charset="-78"/>
            </a:endParaRPr>
          </a:p>
        </p:txBody>
      </p:sp>
    </p:spTree>
    <p:extLst>
      <p:ext uri="{BB962C8B-B14F-4D97-AF65-F5344CB8AC3E}">
        <p14:creationId xmlns:p14="http://schemas.microsoft.com/office/powerpoint/2010/main" val="18011145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Zar"/>
                <a:cs typeface="B Zar" panose="00000400000000000000" pitchFamily="2" charset="-78"/>
              </a:rPr>
              <a:t>4- </a:t>
            </a:r>
            <a:r>
              <a:rPr lang="fa-IR" b="0" i="0" smtClean="0">
                <a:solidFill>
                  <a:srgbClr val="000000"/>
                </a:solidFill>
                <a:effectLst/>
                <a:latin typeface="BZar"/>
                <a:cs typeface="B Zar" panose="00000400000000000000" pitchFamily="2" charset="-78"/>
              </a:rPr>
              <a:t>ارسال گزارش در مورد بروز حوادث و وقايع و سوانح فوق العاده به بخشداريها و فرمانداريهاي شهرستان مسئول</a:t>
            </a:r>
            <a:br>
              <a:rPr lang="fa-IR" b="0" i="0" smtClean="0">
                <a:solidFill>
                  <a:srgbClr val="000000"/>
                </a:solidFill>
                <a:effectLst/>
                <a:latin typeface="BZar"/>
                <a:cs typeface="B Zar" panose="00000400000000000000" pitchFamily="2" charset="-78"/>
              </a:rPr>
            </a:br>
            <a:endParaRPr lang="fa-IR" b="0" i="0" smtClean="0">
              <a:solidFill>
                <a:srgbClr val="000000"/>
              </a:solidFill>
              <a:effectLst/>
              <a:latin typeface="BZar"/>
              <a:cs typeface="B Zar" panose="00000400000000000000" pitchFamily="2" charset="-78"/>
            </a:endParaRPr>
          </a:p>
          <a:p>
            <a:r>
              <a:rPr lang="fa-IR" smtClean="0">
                <a:solidFill>
                  <a:srgbClr val="000000"/>
                </a:solidFill>
                <a:latin typeface="BZar"/>
                <a:cs typeface="B Zar" panose="00000400000000000000" pitchFamily="2" charset="-78"/>
              </a:rPr>
              <a:t>5- </a:t>
            </a:r>
            <a:r>
              <a:rPr lang="fa-IR" b="0" i="0" smtClean="0">
                <a:solidFill>
                  <a:srgbClr val="000000"/>
                </a:solidFill>
                <a:effectLst/>
                <a:latin typeface="BZar"/>
                <a:cs typeface="B Zar" panose="00000400000000000000" pitchFamily="2" charset="-78"/>
              </a:rPr>
              <a:t>مراقبت از تأسيسات ساخته شده در قالب طرحهاي عمراني، حفظ و اداره اموال و داراييهاي ده و سرانجام اجراي دستورعملهاي سازمانهاي دولتي و يا وابسته به دولت كه از سوي بخشدار ابلاغ مي شد.</a:t>
            </a:r>
            <a:br>
              <a:rPr lang="fa-IR" b="0" i="0" smtClean="0">
                <a:solidFill>
                  <a:srgbClr val="000000"/>
                </a:solidFill>
                <a:effectLst/>
                <a:latin typeface="BZar"/>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2791105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z="2400">
                <a:solidFill>
                  <a:srgbClr val="000000"/>
                </a:solidFill>
                <a:latin typeface="BZar"/>
                <a:cs typeface="B Zar" panose="00000400000000000000" pitchFamily="2" charset="-78"/>
              </a:rPr>
              <a:t>انجمن ده و در رأس آن دهبان، در دوران پيش از انقلاب اسلامي مشكلات </a:t>
            </a:r>
            <a:r>
              <a:rPr lang="fa-IR" sz="2400" smtClean="0">
                <a:solidFill>
                  <a:srgbClr val="000000"/>
                </a:solidFill>
                <a:latin typeface="BZar"/>
                <a:cs typeface="B Zar" panose="00000400000000000000" pitchFamily="2" charset="-78"/>
              </a:rPr>
              <a:t>و گرفتاريهاي </a:t>
            </a:r>
            <a:r>
              <a:rPr lang="fa-IR" sz="2400">
                <a:solidFill>
                  <a:srgbClr val="000000"/>
                </a:solidFill>
                <a:latin typeface="BZar"/>
                <a:cs typeface="B Zar" panose="00000400000000000000" pitchFamily="2" charset="-78"/>
              </a:rPr>
              <a:t>خود را داشت. اختلافات ميان اعضاي انجمن و نبود احساس مسئوليت ميان اعضا </a:t>
            </a:r>
            <a:r>
              <a:rPr lang="fa-IR" sz="2400" smtClean="0">
                <a:solidFill>
                  <a:srgbClr val="000000"/>
                </a:solidFill>
                <a:latin typeface="BZar"/>
                <a:cs typeface="B Zar" panose="00000400000000000000" pitchFamily="2" charset="-78"/>
              </a:rPr>
              <a:t>و دهبان </a:t>
            </a:r>
            <a:r>
              <a:rPr lang="fa-IR" sz="2400">
                <a:solidFill>
                  <a:srgbClr val="000000"/>
                </a:solidFill>
                <a:latin typeface="BZar"/>
                <a:cs typeface="B Zar" panose="00000400000000000000" pitchFamily="2" charset="-78"/>
              </a:rPr>
              <a:t>و عدم همكاري روستاييان با دهبان باعث بروز اختلالاتي در كاركرد انجمن و </a:t>
            </a:r>
            <a:r>
              <a:rPr lang="fa-IR" sz="2400" smtClean="0">
                <a:solidFill>
                  <a:srgbClr val="000000"/>
                </a:solidFill>
                <a:latin typeface="BZar"/>
                <a:cs typeface="B Zar" panose="00000400000000000000" pitchFamily="2" charset="-78"/>
              </a:rPr>
              <a:t>وظايف دهبان </a:t>
            </a:r>
            <a:r>
              <a:rPr lang="fa-IR" sz="2400">
                <a:solidFill>
                  <a:srgbClr val="000000"/>
                </a:solidFill>
                <a:latin typeface="BZar"/>
                <a:cs typeface="B Zar" panose="00000400000000000000" pitchFamily="2" charset="-78"/>
              </a:rPr>
              <a:t>مي شد. در واقع با پياده كردن انجمن ده و قرار دادن دهبان در رأس مسئوليت اداره </a:t>
            </a:r>
            <a:r>
              <a:rPr lang="fa-IR" sz="2400" smtClean="0">
                <a:solidFill>
                  <a:srgbClr val="000000"/>
                </a:solidFill>
                <a:latin typeface="BZar"/>
                <a:cs typeface="B Zar" panose="00000400000000000000" pitchFamily="2" charset="-78"/>
              </a:rPr>
              <a:t>و مديريت </a:t>
            </a:r>
            <a:r>
              <a:rPr lang="fa-IR" sz="2400">
                <a:solidFill>
                  <a:srgbClr val="000000"/>
                </a:solidFill>
                <a:latin typeface="BZar"/>
                <a:cs typeface="B Zar" panose="00000400000000000000" pitchFamily="2" charset="-78"/>
              </a:rPr>
              <a:t>روست ،ا قصد بر اين بود كه كنترل روستا از زير يوق و سلطه مطلقه مالك، مباشر </a:t>
            </a:r>
            <a:r>
              <a:rPr lang="fa-IR" sz="2400" smtClean="0">
                <a:solidFill>
                  <a:srgbClr val="000000"/>
                </a:solidFill>
                <a:latin typeface="BZar"/>
                <a:cs typeface="B Zar" panose="00000400000000000000" pitchFamily="2" charset="-78"/>
              </a:rPr>
              <a:t>و كدخدا </a:t>
            </a:r>
            <a:r>
              <a:rPr lang="fa-IR" sz="2400">
                <a:solidFill>
                  <a:srgbClr val="000000"/>
                </a:solidFill>
                <a:latin typeface="BZar"/>
                <a:cs typeface="B Zar" panose="00000400000000000000" pitchFamily="2" charset="-78"/>
              </a:rPr>
              <a:t>خارج شودودر يك چارچوب بوروكراتيك مبتني بر قوانين و مقررات با </a:t>
            </a:r>
            <a:r>
              <a:rPr lang="fa-IR" sz="2400" smtClean="0">
                <a:solidFill>
                  <a:srgbClr val="000000"/>
                </a:solidFill>
                <a:latin typeface="BZar"/>
                <a:cs typeface="B Zar" panose="00000400000000000000" pitchFamily="2" charset="-78"/>
              </a:rPr>
              <a:t>خطمشيهاي عقلاني </a:t>
            </a:r>
            <a:r>
              <a:rPr lang="fa-IR" sz="2400">
                <a:solidFill>
                  <a:srgbClr val="000000"/>
                </a:solidFill>
                <a:latin typeface="BZar"/>
                <a:cs typeface="B Zar" panose="00000400000000000000" pitchFamily="2" charset="-78"/>
              </a:rPr>
              <a:t>قرار گيرد. </a:t>
            </a:r>
            <a:endParaRPr lang="fa-IR" sz="3600">
              <a:cs typeface="B Zar" panose="00000400000000000000" pitchFamily="2" charset="-78"/>
            </a:endParaRPr>
          </a:p>
        </p:txBody>
      </p:sp>
    </p:spTree>
    <p:extLst>
      <p:ext uri="{BB962C8B-B14F-4D97-AF65-F5344CB8AC3E}">
        <p14:creationId xmlns:p14="http://schemas.microsoft.com/office/powerpoint/2010/main" val="8232161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در اين راستا، دولت موفق شد دهبان را جانشين كدخدا كند، اما در عمل نهادينه نشدن جريان دهباني و عادت نداشتن مردم در </a:t>
            </a:r>
            <a:r>
              <a:rPr lang="fa-IR" b="1">
                <a:solidFill>
                  <a:srgbClr val="FF0000"/>
                </a:solidFill>
                <a:latin typeface="BZar"/>
                <a:cs typeface="B Zar" panose="00000400000000000000" pitchFamily="2" charset="-78"/>
              </a:rPr>
              <a:t>به كارگيري رابطه قانوني در </a:t>
            </a:r>
            <a:r>
              <a:rPr lang="fa-IR" b="1">
                <a:solidFill>
                  <a:srgbClr val="FF0000"/>
                </a:solidFill>
                <a:latin typeface="BZar"/>
                <a:cs typeface="B Zar" panose="00000400000000000000" pitchFamily="2" charset="-78"/>
              </a:rPr>
              <a:t>امورروستا </a:t>
            </a:r>
            <a:r>
              <a:rPr lang="fa-IR" smtClean="0">
                <a:solidFill>
                  <a:srgbClr val="000000"/>
                </a:solidFill>
                <a:latin typeface="BZar"/>
                <a:cs typeface="B Zar" panose="00000400000000000000" pitchFamily="2" charset="-78"/>
              </a:rPr>
              <a:t>باعث شدتا انجمن ده و </a:t>
            </a:r>
            <a:r>
              <a:rPr lang="fa-IR">
                <a:solidFill>
                  <a:srgbClr val="000000"/>
                </a:solidFill>
                <a:latin typeface="BZar"/>
                <a:cs typeface="B Zar" panose="00000400000000000000" pitchFamily="2" charset="-78"/>
              </a:rPr>
              <a:t>دهبان در انجام وظايف خود موفق نباشند. در واقع </a:t>
            </a:r>
            <a:r>
              <a:rPr lang="fa-IR">
                <a:solidFill>
                  <a:srgbClr val="000000"/>
                </a:solidFill>
                <a:latin typeface="BZar"/>
                <a:cs typeface="B Zar" panose="00000400000000000000" pitchFamily="2" charset="-78"/>
              </a:rPr>
              <a:t>رابطه </a:t>
            </a:r>
            <a:r>
              <a:rPr lang="fa-IR" smtClean="0">
                <a:solidFill>
                  <a:srgbClr val="000000"/>
                </a:solidFill>
                <a:latin typeface="BZar"/>
                <a:cs typeface="B Zar" panose="00000400000000000000" pitchFamily="2" charset="-78"/>
              </a:rPr>
              <a:t>شبه بوروكراتيك </a:t>
            </a:r>
            <a:r>
              <a:rPr lang="fa-IR">
                <a:solidFill>
                  <a:srgbClr val="000000"/>
                </a:solidFill>
                <a:latin typeface="BZar"/>
                <a:cs typeface="B Zar" panose="00000400000000000000" pitchFamily="2" charset="-78"/>
              </a:rPr>
              <a:t>در روستا ايجاد شد، اما فاقد محتواي عمل بوروكراتيك بود</a:t>
            </a:r>
            <a:endParaRPr lang="fa-IR" sz="4000">
              <a:cs typeface="B Zar" panose="00000400000000000000" pitchFamily="2" charset="-78"/>
            </a:endParaRPr>
          </a:p>
          <a:p>
            <a:endParaRPr lang="fa-IR"/>
          </a:p>
        </p:txBody>
      </p:sp>
    </p:spTree>
    <p:extLst>
      <p:ext uri="{BB962C8B-B14F-4D97-AF65-F5344CB8AC3E}">
        <p14:creationId xmlns:p14="http://schemas.microsoft.com/office/powerpoint/2010/main" val="12749648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از لحاظ قانون ،ي روستاييان بايد نيازهاي خود را از مجراي عامل بوروكراسي مستقر در روستا به منابع مسئول در شهرها ميرساندند، اما به علت نفوذهاي سنتي از قبل باقيمانده در روستاها، شبكه هاي غير رسمي خويشاوندي و طايفهاي، رابطه هاي سنتي در مسيرهاي اداري قرار مي گرفت و جريان امور را به نفع افراد و گروههاي خاصي منحرف مي كرد. بر اثر</a:t>
            </a:r>
            <a:r>
              <a:rPr lang="fa-IR" smtClean="0">
                <a:cs typeface="B Zar" panose="00000400000000000000" pitchFamily="2" charset="-78"/>
              </a:rPr>
              <a:t> </a:t>
            </a:r>
            <a:r>
              <a:rPr lang="fa-IR" b="0" i="0" smtClean="0">
                <a:solidFill>
                  <a:srgbClr val="000000"/>
                </a:solidFill>
                <a:effectLst/>
                <a:latin typeface="BZar"/>
                <a:cs typeface="B Zar" panose="00000400000000000000" pitchFamily="2" charset="-78"/>
              </a:rPr>
              <a:t>اصلاحات ارضي قشرهايي به وجود آمدند كه در انجمنهاي ده و تعيين دهبان اعمال نفوذ ميكردند و در اين باره نيز همچون پيش از اصلاحات ارضي، طبقات و اقشار تهيدست و بيزمين در </a:t>
            </a:r>
            <a:r>
              <a:rPr lang="fa-IR" b="1" i="0" smtClean="0">
                <a:solidFill>
                  <a:srgbClr val="FF0000"/>
                </a:solidFill>
                <a:effectLst/>
                <a:latin typeface="BZar"/>
                <a:cs typeface="B Zar" panose="00000400000000000000" pitchFamily="2" charset="-78"/>
              </a:rPr>
              <a:t>جريان بي عدالتي اجتماعي </a:t>
            </a:r>
            <a:r>
              <a:rPr lang="fa-IR" b="0" i="0" smtClean="0">
                <a:solidFill>
                  <a:srgbClr val="000000"/>
                </a:solidFill>
                <a:effectLst/>
                <a:latin typeface="BZar"/>
                <a:cs typeface="B Zar" panose="00000400000000000000" pitchFamily="2" charset="-78"/>
              </a:rPr>
              <a:t>قرار مي گرفتند و هميشه در انتظار و آرزوي يك تحول اساسي در روند زندگي خود بودند</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716258" y="4797083"/>
            <a:ext cx="3362179"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latin typeface="BZar"/>
                <a:cs typeface="B Zar" panose="00000400000000000000" pitchFamily="2" charset="-78"/>
              </a:rPr>
              <a:t>مجراي عامل بوروكراسي مستقر در روستا</a:t>
            </a:r>
            <a:endParaRPr lang="fa-IR" b="1">
              <a:solidFill>
                <a:srgbClr val="FF0000"/>
              </a:solidFill>
            </a:endParaRPr>
          </a:p>
        </p:txBody>
      </p:sp>
    </p:spTree>
    <p:extLst>
      <p:ext uri="{BB962C8B-B14F-4D97-AF65-F5344CB8AC3E}">
        <p14:creationId xmlns:p14="http://schemas.microsoft.com/office/powerpoint/2010/main" val="36711209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i="0" smtClean="0">
                <a:solidFill>
                  <a:srgbClr val="FF0000"/>
                </a:solidFill>
                <a:effectLst/>
                <a:latin typeface="BZar"/>
                <a:cs typeface="B Zar" panose="00000400000000000000" pitchFamily="2" charset="-78"/>
              </a:rPr>
              <a:t>پيدايش قدرت شوراهاي اسلامي و چندگانگي كنترل در روستاها</a:t>
            </a:r>
            <a:endParaRPr lang="fa-IR" sz="3600">
              <a:solidFill>
                <a:srgbClr val="FF0000"/>
              </a:solidFill>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بعد از پيروزي انقلاب اسلامي از يك طرف گروههاي سياسي مختلف تمايل به شورايي كردن امور روستاها داشتند و از طرف ديگر ارتباط بوروكراتيك بين ده و شهر قطع شده بود و مضافاً اينكه روستاييان تمايل داشتند كه درامور روستا رأساً دخالت كنند. در واقع مي توان گفت كه در ابتداي انقلاب يك سردرگمي در نظام مديريت روستا به وجود آمد. سرانجام در </a:t>
            </a:r>
            <a:r>
              <a:rPr lang="fa-IR" b="0" i="0" smtClean="0">
                <a:solidFill>
                  <a:srgbClr val="000000"/>
                </a:solidFill>
                <a:effectLst/>
                <a:latin typeface="BZar"/>
                <a:cs typeface="B Zar" panose="00000400000000000000" pitchFamily="2" charset="-78"/>
              </a:rPr>
              <a:t>تاريخ 1361/6/10 قانون </a:t>
            </a:r>
            <a:r>
              <a:rPr lang="fa-IR" b="0" i="0" smtClean="0">
                <a:solidFill>
                  <a:srgbClr val="000000"/>
                </a:solidFill>
                <a:effectLst/>
                <a:latin typeface="BZar"/>
                <a:cs typeface="B Zar" panose="00000400000000000000" pitchFamily="2" charset="-78"/>
              </a:rPr>
              <a:t>تشكيل شوراهاي اسلامي روستا به تصويب مجلس رسيد و طبق اين قانون، انتخاب شوراهاي اسلامي روستايي توسط جهاد سازندگي و زير نظر وزارت كشور انجام گرفت. مدت اعتبار شوراي اسلامي روستا دو سال بود و بعدها به 4سال تبديل شد.</a:t>
            </a:r>
            <a:endParaRPr lang="fa-IR"/>
          </a:p>
        </p:txBody>
      </p:sp>
      <p:sp>
        <p:nvSpPr>
          <p:cNvPr id="4" name="Flowchart: Process 3"/>
          <p:cNvSpPr/>
          <p:nvPr/>
        </p:nvSpPr>
        <p:spPr>
          <a:xfrm>
            <a:off x="1617785" y="4867422"/>
            <a:ext cx="3179298" cy="1026941"/>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Zar"/>
                <a:cs typeface="B Zar" panose="00000400000000000000" pitchFamily="2" charset="-78"/>
              </a:rPr>
              <a:t>قانون تشكيل شوراهاي اسلامي روستا</a:t>
            </a:r>
            <a:endParaRPr lang="fa-IR" sz="2000" b="1">
              <a:solidFill>
                <a:srgbClr val="FF0000"/>
              </a:solidFill>
            </a:endParaRPr>
          </a:p>
        </p:txBody>
      </p:sp>
    </p:spTree>
    <p:extLst>
      <p:ext uri="{BB962C8B-B14F-4D97-AF65-F5344CB8AC3E}">
        <p14:creationId xmlns:p14="http://schemas.microsoft.com/office/powerpoint/2010/main" val="39310200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از لحاظ سلسله مراتبي، شوراهاي اسلامي روستا، بخش، شهرستان، استان و شوراي عالي استانها به وجود آمدند، اما بعدها شوراي دهستان بين شوراي روستا و بخش قرار گرفت. </a:t>
            </a:r>
            <a:r>
              <a:rPr lang="fa-IR" b="1" i="0" smtClean="0">
                <a:solidFill>
                  <a:srgbClr val="FF0000"/>
                </a:solidFill>
                <a:effectLst/>
                <a:latin typeface="BZar"/>
                <a:cs typeface="B Zar" panose="00000400000000000000" pitchFamily="2" charset="-78"/>
              </a:rPr>
              <a:t>هر شورا در برابر شوراي مافوق خود مسئول بوده و شورا داراي شخصيت حقوقي بوده است</a:t>
            </a:r>
            <a:r>
              <a:rPr lang="fa-IR" b="0" i="0" smtClean="0">
                <a:solidFill>
                  <a:srgbClr val="000000"/>
                </a:solidFill>
                <a:effectLst/>
                <a:latin typeface="BZar"/>
                <a:cs typeface="B Zar" panose="00000400000000000000" pitchFamily="2" charset="-78"/>
              </a:rPr>
              <a:t>. انتخاب شوندگان نبايد وابستگي به رژيم سابق )از قبيل كدخدا، دهبان و غيره( داشته باشند. تعداد اعضاي شوراي هر استان بين 5تا 7نفر تعيين شده است . شوراها در روستاهايي تشكيل مي شوند كه حداقل 20خانوار يا 100نفر جمعيت داشته باشند</a:t>
            </a:r>
            <a:r>
              <a:rPr lang="fa-IR" b="0" i="0" smtClean="0">
                <a:solidFill>
                  <a:srgbClr val="000000"/>
                </a:solidFill>
                <a:effectLst/>
                <a:latin typeface="BZar"/>
                <a:cs typeface="B Zar" panose="00000400000000000000" pitchFamily="2" charset="-78"/>
              </a:rPr>
              <a:t>.</a:t>
            </a:r>
          </a:p>
          <a:p>
            <a:pPr algn="just"/>
            <a:r>
              <a:rPr lang="fa-IR" b="0" i="0" smtClean="0">
                <a:solidFill>
                  <a:srgbClr val="000000"/>
                </a:solidFill>
                <a:effectLst/>
                <a:latin typeface="BZar"/>
                <a:cs typeface="B Zar" panose="00000400000000000000" pitchFamily="2" charset="-78"/>
              </a:rPr>
              <a:t/>
            </a:r>
            <a:br>
              <a:rPr lang="fa-IR" b="0" i="0" smtClean="0">
                <a:solidFill>
                  <a:srgbClr val="000000"/>
                </a:solidFill>
                <a:effectLst/>
                <a:latin typeface="BZar"/>
                <a:cs typeface="B Zar" panose="00000400000000000000" pitchFamily="2" charset="-78"/>
              </a:rPr>
            </a:br>
            <a:endParaRPr lang="fa-IR" b="0" i="0" smtClean="0">
              <a:solidFill>
                <a:srgbClr val="000000"/>
              </a:solidFill>
              <a:effectLst/>
              <a:latin typeface="BZar"/>
              <a:cs typeface="B Zar" panose="00000400000000000000" pitchFamily="2" charset="-78"/>
            </a:endParaRPr>
          </a:p>
          <a:p>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07243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r>
              <a:rPr lang="fa-IR">
                <a:solidFill>
                  <a:srgbClr val="000000"/>
                </a:solidFill>
                <a:latin typeface="BZar"/>
                <a:cs typeface="B Zar" panose="00000400000000000000" pitchFamily="2" charset="-78"/>
              </a:rPr>
              <a:t>شوراهاي اسلامي روستا وظايف و اختياراتي دارند كه مهمترين آنها عبارتند </a:t>
            </a:r>
            <a:r>
              <a:rPr lang="fa-IR" smtClean="0">
                <a:solidFill>
                  <a:srgbClr val="000000"/>
                </a:solidFill>
                <a:latin typeface="BZar"/>
                <a:cs typeface="B Zar" panose="00000400000000000000" pitchFamily="2" charset="-78"/>
              </a:rPr>
              <a:t>از:</a:t>
            </a:r>
          </a:p>
          <a:p>
            <a:pPr algn="just"/>
            <a:r>
              <a:rPr lang="fa-IR" smtClean="0">
                <a:solidFill>
                  <a:srgbClr val="000000"/>
                </a:solidFill>
                <a:latin typeface="BZar"/>
                <a:cs typeface="B Zar" panose="00000400000000000000" pitchFamily="2" charset="-78"/>
              </a:rPr>
              <a:t>1- بررسي وشناخت كمبودها</a:t>
            </a:r>
            <a:r>
              <a:rPr lang="fa-IR">
                <a:solidFill>
                  <a:srgbClr val="000000"/>
                </a:solidFill>
                <a:latin typeface="BZar"/>
                <a:cs typeface="B Zar" panose="00000400000000000000" pitchFamily="2" charset="-78"/>
              </a:rPr>
              <a:t>، نيازها و نارساييهاي اجتماعي، اقتصادي، عمراني، </a:t>
            </a:r>
            <a:r>
              <a:rPr lang="fa-IR" smtClean="0">
                <a:solidFill>
                  <a:srgbClr val="000000"/>
                </a:solidFill>
                <a:latin typeface="BZar"/>
                <a:cs typeface="B Zar" panose="00000400000000000000" pitchFamily="2" charset="-78"/>
              </a:rPr>
              <a:t>بهداشتي،فرهنگي</a:t>
            </a:r>
            <a:r>
              <a:rPr lang="fa-IR">
                <a:solidFill>
                  <a:srgbClr val="000000"/>
                </a:solidFill>
                <a:latin typeface="BZar"/>
                <a:cs typeface="B Zar" panose="00000400000000000000" pitchFamily="2" charset="-78"/>
              </a:rPr>
              <a:t>، آموزشي و ساير امور رفاهي حوزه انتخابيه و ارائه راه حلها به مقامات </a:t>
            </a:r>
            <a:r>
              <a:rPr lang="fa-IR" smtClean="0">
                <a:solidFill>
                  <a:srgbClr val="000000"/>
                </a:solidFill>
                <a:latin typeface="BZar"/>
                <a:cs typeface="B Zar" panose="00000400000000000000" pitchFamily="2" charset="-78"/>
              </a:rPr>
              <a:t>مسئول</a:t>
            </a:r>
          </a:p>
          <a:p>
            <a:pPr algn="just"/>
            <a:endParaRPr lang="fa-IR">
              <a:solidFill>
                <a:srgbClr val="000000"/>
              </a:solidFill>
              <a:latin typeface="BZar"/>
              <a:cs typeface="B Zar" panose="00000400000000000000" pitchFamily="2" charset="-78"/>
            </a:endParaRPr>
          </a:p>
          <a:p>
            <a:pPr algn="just"/>
            <a:r>
              <a:rPr lang="fa-IR" smtClean="0">
                <a:solidFill>
                  <a:srgbClr val="000000"/>
                </a:solidFill>
                <a:latin typeface="BZar"/>
                <a:cs typeface="B Zar" panose="00000400000000000000" pitchFamily="2" charset="-78"/>
              </a:rPr>
              <a:t>2- تهيه </a:t>
            </a:r>
            <a:r>
              <a:rPr lang="fa-IR">
                <a:solidFill>
                  <a:srgbClr val="000000"/>
                </a:solidFill>
                <a:latin typeface="BZar"/>
                <a:cs typeface="B Zar" panose="00000400000000000000" pitchFamily="2" charset="-78"/>
              </a:rPr>
              <a:t>طرحها و پيشنهادهاي اصلاحي در زمينه امور اجتماعي و ارائه آن به </a:t>
            </a:r>
            <a:r>
              <a:rPr lang="fa-IR" smtClean="0">
                <a:solidFill>
                  <a:srgbClr val="000000"/>
                </a:solidFill>
                <a:latin typeface="BZar"/>
                <a:cs typeface="B Zar" panose="00000400000000000000" pitchFamily="2" charset="-78"/>
              </a:rPr>
              <a:t>شوراي مافوق </a:t>
            </a:r>
            <a:r>
              <a:rPr lang="fa-IR">
                <a:solidFill>
                  <a:srgbClr val="000000"/>
                </a:solidFill>
                <a:latin typeface="BZar"/>
                <a:cs typeface="B Zar" panose="00000400000000000000" pitchFamily="2" charset="-78"/>
              </a:rPr>
              <a:t>براي برنامهريزي و اطلاع به مقامات اجرايي جهت اقدامات </a:t>
            </a:r>
            <a:r>
              <a:rPr lang="fa-IR" smtClean="0">
                <a:solidFill>
                  <a:srgbClr val="000000"/>
                </a:solidFill>
                <a:latin typeface="BZar"/>
                <a:cs typeface="B Zar" panose="00000400000000000000" pitchFamily="2" charset="-78"/>
              </a:rPr>
              <a:t>ممكن</a:t>
            </a:r>
          </a:p>
          <a:p>
            <a:pPr algn="just"/>
            <a:endParaRPr lang="fa-IR" smtClean="0">
              <a:solidFill>
                <a:srgbClr val="000000"/>
              </a:solidFill>
              <a:latin typeface="BZar"/>
              <a:cs typeface="B Zar" panose="00000400000000000000" pitchFamily="2" charset="-78"/>
            </a:endParaRPr>
          </a:p>
          <a:p>
            <a:pPr algn="just"/>
            <a:r>
              <a:rPr lang="fa-IR" smtClean="0">
                <a:solidFill>
                  <a:srgbClr val="000000"/>
                </a:solidFill>
                <a:latin typeface="BZar"/>
                <a:cs typeface="B Zar" panose="00000400000000000000" pitchFamily="2" charset="-78"/>
              </a:rPr>
              <a:t>3- </a:t>
            </a:r>
            <a:r>
              <a:rPr lang="fa-IR" smtClean="0">
                <a:solidFill>
                  <a:srgbClr val="000000"/>
                </a:solidFill>
                <a:latin typeface="BZar"/>
                <a:cs typeface="B Zar" panose="00000400000000000000" pitchFamily="2" charset="-78"/>
              </a:rPr>
              <a:t>نظارت دقيق بر اداره امورحوزه </a:t>
            </a:r>
            <a:r>
              <a:rPr lang="fa-IR">
                <a:solidFill>
                  <a:srgbClr val="000000"/>
                </a:solidFill>
                <a:latin typeface="BZar"/>
                <a:cs typeface="B Zar" panose="00000400000000000000" pitchFamily="2" charset="-78"/>
              </a:rPr>
              <a:t>انتخابيه و حسن اجراي </a:t>
            </a:r>
            <a:r>
              <a:rPr lang="fa-IR" smtClean="0">
                <a:solidFill>
                  <a:srgbClr val="000000"/>
                </a:solidFill>
                <a:latin typeface="BZar"/>
                <a:cs typeface="B Zar" panose="00000400000000000000" pitchFamily="2" charset="-78"/>
              </a:rPr>
              <a:t>تصميمات شورا وطرحهاي مصوب</a:t>
            </a:r>
            <a:endParaRPr lang="fa-IR" smtClean="0">
              <a:solidFill>
                <a:srgbClr val="000000"/>
              </a:solidFill>
              <a:latin typeface="BZar"/>
              <a:cs typeface="B Zar" panose="00000400000000000000" pitchFamily="2" charset="-78"/>
            </a:endParaRPr>
          </a:p>
          <a:p>
            <a:pPr algn="just"/>
            <a:endParaRPr lang="fa-IR" smtClean="0">
              <a:solidFill>
                <a:srgbClr val="000000"/>
              </a:solidFill>
              <a:latin typeface="BZar"/>
              <a:cs typeface="B Zar" panose="00000400000000000000" pitchFamily="2" charset="-78"/>
            </a:endParaRPr>
          </a:p>
          <a:p>
            <a:pPr algn="just"/>
            <a:r>
              <a:rPr lang="fa-IR" smtClean="0">
                <a:solidFill>
                  <a:srgbClr val="000000"/>
                </a:solidFill>
                <a:latin typeface="BZar"/>
                <a:cs typeface="B Zar" panose="00000400000000000000" pitchFamily="2" charset="-78"/>
              </a:rPr>
              <a:t>4- برنامهريزي </a:t>
            </a:r>
            <a:r>
              <a:rPr lang="fa-IR">
                <a:solidFill>
                  <a:srgbClr val="000000"/>
                </a:solidFill>
                <a:latin typeface="BZar"/>
                <a:cs typeface="B Zar" panose="00000400000000000000" pitchFamily="2" charset="-78"/>
              </a:rPr>
              <a:t>و اقدام در جهت مشاركت مردم در انجام خدمات اجتماعي، اقتصادي،</a:t>
            </a:r>
            <a:br>
              <a:rPr lang="fa-IR">
                <a:solidFill>
                  <a:srgbClr val="000000"/>
                </a:solidFill>
                <a:latin typeface="BZar"/>
                <a:cs typeface="B Zar" panose="00000400000000000000" pitchFamily="2" charset="-78"/>
              </a:rPr>
            </a:br>
            <a:r>
              <a:rPr lang="fa-IR">
                <a:solidFill>
                  <a:srgbClr val="000000"/>
                </a:solidFill>
                <a:latin typeface="BZar"/>
                <a:cs typeface="B Zar" panose="00000400000000000000" pitchFamily="2" charset="-78"/>
              </a:rPr>
              <a:t>عمراني،بهداشتي،فرهنگي،آموزشيوسايرامور رفاهي </a:t>
            </a:r>
            <a:r>
              <a:rPr lang="fa-IR" smtClean="0">
                <a:solidFill>
                  <a:srgbClr val="000000"/>
                </a:solidFill>
                <a:latin typeface="BZar"/>
                <a:cs typeface="B Zar" panose="00000400000000000000" pitchFamily="2" charset="-78"/>
              </a:rPr>
              <a:t>(وزارت </a:t>
            </a:r>
            <a:r>
              <a:rPr lang="fa-IR">
                <a:solidFill>
                  <a:srgbClr val="000000"/>
                </a:solidFill>
                <a:latin typeface="BZar"/>
                <a:cs typeface="B Zar" panose="00000400000000000000" pitchFamily="2" charset="-78"/>
              </a:rPr>
              <a:t>جهادسازندگي، </a:t>
            </a:r>
            <a:r>
              <a:rPr lang="fa-IR" smtClean="0">
                <a:solidFill>
                  <a:srgbClr val="000000"/>
                </a:solidFill>
                <a:latin typeface="BZar"/>
                <a:cs typeface="B Zar" panose="00000400000000000000" pitchFamily="2" charset="-78"/>
              </a:rPr>
              <a:t>.60-59 </a:t>
            </a:r>
            <a:r>
              <a:rPr lang="fa-IR">
                <a:solidFill>
                  <a:srgbClr val="000000"/>
                </a:solidFill>
                <a:latin typeface="BZar"/>
                <a:cs typeface="B Zar" panose="00000400000000000000" pitchFamily="2" charset="-78"/>
              </a:rPr>
              <a:t>،</a:t>
            </a:r>
            <a:r>
              <a:rPr lang="fa-IR" smtClean="0">
                <a:solidFill>
                  <a:srgbClr val="000000"/>
                </a:solidFill>
                <a:latin typeface="BZar"/>
                <a:cs typeface="B Zar" panose="00000400000000000000" pitchFamily="2" charset="-78"/>
              </a:rPr>
              <a:t>1371)</a:t>
            </a:r>
            <a:endParaRPr lang="fa-IR"/>
          </a:p>
        </p:txBody>
      </p:sp>
    </p:spTree>
    <p:extLst>
      <p:ext uri="{BB962C8B-B14F-4D97-AF65-F5344CB8AC3E}">
        <p14:creationId xmlns:p14="http://schemas.microsoft.com/office/powerpoint/2010/main" val="316699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smtClean="0">
                <a:solidFill>
                  <a:srgbClr val="FF0000"/>
                </a:solidFill>
                <a:cs typeface="B Zar" panose="00000400000000000000" pitchFamily="2" charset="-78"/>
              </a:rPr>
              <a:t>كليدواژه ها</a:t>
            </a:r>
            <a:r>
              <a:rPr lang="fa-IR" b="1">
                <a:solidFill>
                  <a:srgbClr val="FF0000"/>
                </a:solidFill>
                <a:cs typeface="B Zar" panose="00000400000000000000" pitchFamily="2" charset="-78"/>
              </a:rPr>
              <a:t>:</a:t>
            </a:r>
            <a:endParaRPr lang="fa-IR" b="1">
              <a:solidFill>
                <a:srgbClr val="FF0000"/>
              </a:solidFill>
            </a:endParaRPr>
          </a:p>
        </p:txBody>
      </p:sp>
      <p:sp>
        <p:nvSpPr>
          <p:cNvPr id="3" name="Content Placeholder 2"/>
          <p:cNvSpPr>
            <a:spLocks noGrp="1"/>
          </p:cNvSpPr>
          <p:nvPr>
            <p:ph idx="1"/>
          </p:nvPr>
        </p:nvSpPr>
        <p:spPr/>
        <p:txBody>
          <a:bodyPr/>
          <a:lstStyle/>
          <a:p>
            <a:r>
              <a:rPr lang="fa-IR" smtClean="0">
                <a:solidFill>
                  <a:prstClr val="black"/>
                </a:solidFill>
                <a:cs typeface="B Zar" panose="00000400000000000000" pitchFamily="2" charset="-78"/>
              </a:rPr>
              <a:t>مديريت </a:t>
            </a:r>
            <a:r>
              <a:rPr lang="fa-IR">
                <a:solidFill>
                  <a:prstClr val="black"/>
                </a:solidFill>
                <a:cs typeface="B Zar" panose="00000400000000000000" pitchFamily="2" charset="-78"/>
              </a:rPr>
              <a:t>روستايي، مديريت مشاركتي، جامعه روستايي، دهيار</a:t>
            </a:r>
            <a:endParaRPr lang="fa-IR"/>
          </a:p>
        </p:txBody>
      </p:sp>
      <p:pic>
        <p:nvPicPr>
          <p:cNvPr id="4" name="Picture 3"/>
          <p:cNvPicPr>
            <a:picLocks noChangeAspect="1"/>
          </p:cNvPicPr>
          <p:nvPr/>
        </p:nvPicPr>
        <p:blipFill>
          <a:blip r:embed="rId2"/>
          <a:stretch>
            <a:fillRect/>
          </a:stretch>
        </p:blipFill>
        <p:spPr>
          <a:xfrm>
            <a:off x="2702257" y="2703733"/>
            <a:ext cx="7287904" cy="3026990"/>
          </a:xfrm>
          <a:prstGeom prst="rect">
            <a:avLst/>
          </a:prstGeom>
        </p:spPr>
      </p:pic>
    </p:spTree>
    <p:extLst>
      <p:ext uri="{BB962C8B-B14F-4D97-AF65-F5344CB8AC3E}">
        <p14:creationId xmlns:p14="http://schemas.microsoft.com/office/powerpoint/2010/main" val="42117509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پس از گذشت بيست و هفت سال از قانون تشكيل شوراهاي اسلامي روستاها به عنوان مديريتهاي مردمي روستا، اين شوراها با مسائل و مشكلاتي رو به رو هستند. روستاييان، شوراها را به عنوان مركزي براي طرح نيازها و خواسته هاي خود مي بينند و فكر مي كنند با مشاركت مؤثر در آنها از نفوذ قشرهاي مرفه روستا دركنترل امور روستا جلوگيري خواهند كرد.</a:t>
            </a:r>
          </a:p>
          <a:p>
            <a:pPr algn="just"/>
            <a:r>
              <a:rPr lang="fa-IR" b="0" i="0" smtClean="0">
                <a:solidFill>
                  <a:srgbClr val="000000"/>
                </a:solidFill>
                <a:effectLst/>
                <a:latin typeface="BZar"/>
                <a:cs typeface="B Zar" panose="00000400000000000000" pitchFamily="2" charset="-78"/>
              </a:rPr>
              <a:t/>
            </a:r>
            <a:br>
              <a:rPr lang="fa-IR" b="0" i="0" smtClean="0">
                <a:solidFill>
                  <a:srgbClr val="000000"/>
                </a:solidFill>
                <a:effectLst/>
                <a:latin typeface="BZar"/>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913206" y="4065563"/>
            <a:ext cx="2940148"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Zar"/>
                <a:cs typeface="B Zar" panose="00000400000000000000" pitchFamily="2" charset="-78"/>
              </a:rPr>
              <a:t>مديريتهاي مردمي روستا</a:t>
            </a:r>
            <a:endParaRPr lang="fa-IR" sz="2400" b="1">
              <a:solidFill>
                <a:srgbClr val="FF0000"/>
              </a:solidFill>
            </a:endParaRPr>
          </a:p>
        </p:txBody>
      </p:sp>
    </p:spTree>
    <p:extLst>
      <p:ext uri="{BB962C8B-B14F-4D97-AF65-F5344CB8AC3E}">
        <p14:creationId xmlns:p14="http://schemas.microsoft.com/office/powerpoint/2010/main" val="22711891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z="2400">
                <a:solidFill>
                  <a:srgbClr val="000000"/>
                </a:solidFill>
                <a:latin typeface="BZar"/>
                <a:cs typeface="B Zar" panose="00000400000000000000" pitchFamily="2" charset="-78"/>
              </a:rPr>
              <a:t>مسئولان اداري، شوراهاي روستايي را به عنوان بازوهاي اجرايي خود در روستاها مي بينند </a:t>
            </a:r>
            <a:r>
              <a:rPr lang="fa-IR" sz="2400" smtClean="0">
                <a:solidFill>
                  <a:srgbClr val="000000"/>
                </a:solidFill>
                <a:latin typeface="BZar"/>
                <a:cs typeface="B Zar" panose="00000400000000000000" pitchFamily="2" charset="-78"/>
              </a:rPr>
              <a:t>كه در </a:t>
            </a:r>
            <a:r>
              <a:rPr lang="fa-IR" sz="2400">
                <a:solidFill>
                  <a:srgbClr val="000000"/>
                </a:solidFill>
                <a:latin typeface="BZar"/>
                <a:cs typeface="B Zar" panose="00000400000000000000" pitchFamily="2" charset="-78"/>
              </a:rPr>
              <a:t>واقع اين يك نگرش ابزاري به يك نهاد مديريتي است. </a:t>
            </a:r>
            <a:r>
              <a:rPr lang="fa-IR" sz="2400" b="1">
                <a:solidFill>
                  <a:srgbClr val="FF0000"/>
                </a:solidFill>
                <a:latin typeface="BZar"/>
                <a:cs typeface="B Zar" panose="00000400000000000000" pitchFamily="2" charset="-78"/>
              </a:rPr>
              <a:t>شوراها فاقد يك بودجه </a:t>
            </a:r>
            <a:r>
              <a:rPr lang="fa-IR" sz="2400" b="1" smtClean="0">
                <a:solidFill>
                  <a:srgbClr val="FF0000"/>
                </a:solidFill>
                <a:latin typeface="BZar"/>
                <a:cs typeface="B Zar" panose="00000400000000000000" pitchFamily="2" charset="-78"/>
              </a:rPr>
              <a:t>رسمي ميباشند </a:t>
            </a:r>
            <a:r>
              <a:rPr lang="fa-IR" sz="2400" b="1">
                <a:solidFill>
                  <a:srgbClr val="FF0000"/>
                </a:solidFill>
                <a:latin typeface="BZar"/>
                <a:cs typeface="B Zar" panose="00000400000000000000" pitchFamily="2" charset="-78"/>
              </a:rPr>
              <a:t>و بيشتر بر كمكهاي مردمي قائم هستند.</a:t>
            </a:r>
            <a:r>
              <a:rPr lang="fa-IR" sz="2400">
                <a:solidFill>
                  <a:srgbClr val="000000"/>
                </a:solidFill>
                <a:latin typeface="BZar"/>
                <a:cs typeface="B Zar" panose="00000400000000000000" pitchFamily="2" charset="-78"/>
              </a:rPr>
              <a:t> در روستاها چون مستضعفان نمي </a:t>
            </a:r>
            <a:r>
              <a:rPr lang="fa-IR" sz="2400" smtClean="0">
                <a:solidFill>
                  <a:srgbClr val="000000"/>
                </a:solidFill>
                <a:latin typeface="BZar"/>
                <a:cs typeface="B Zar" panose="00000400000000000000" pitchFamily="2" charset="-78"/>
              </a:rPr>
              <a:t>خواهند قشرهاي </a:t>
            </a:r>
            <a:r>
              <a:rPr lang="fa-IR" sz="2400">
                <a:solidFill>
                  <a:srgbClr val="000000"/>
                </a:solidFill>
                <a:latin typeface="BZar"/>
                <a:cs typeface="B Zar" panose="00000400000000000000" pitchFamily="2" charset="-78"/>
              </a:rPr>
              <a:t>مرفه در ساختار شوراهاي اسلامي حضور داشته باشند، لذا اقشار مرفه از </a:t>
            </a:r>
            <a:r>
              <a:rPr lang="fa-IR" sz="2400" smtClean="0">
                <a:solidFill>
                  <a:srgbClr val="000000"/>
                </a:solidFill>
                <a:latin typeface="BZar"/>
                <a:cs typeface="B Zar" panose="00000400000000000000" pitchFamily="2" charset="-78"/>
              </a:rPr>
              <a:t>كمكهاي مالي </a:t>
            </a:r>
            <a:r>
              <a:rPr lang="fa-IR" sz="2400">
                <a:solidFill>
                  <a:srgbClr val="000000"/>
                </a:solidFill>
                <a:latin typeface="BZar"/>
                <a:cs typeface="B Zar" panose="00000400000000000000" pitchFamily="2" charset="-78"/>
              </a:rPr>
              <a:t>به شوراها شانه خالي مي كنند. در اين حالت شوراهاي اسلامي روستاها از ضعف بنيه </a:t>
            </a:r>
            <a:r>
              <a:rPr lang="fa-IR" sz="2400" smtClean="0">
                <a:solidFill>
                  <a:srgbClr val="000000"/>
                </a:solidFill>
                <a:latin typeface="BZar"/>
                <a:cs typeface="B Zar" panose="00000400000000000000" pitchFamily="2" charset="-78"/>
              </a:rPr>
              <a:t>مالي رنج </a:t>
            </a:r>
            <a:r>
              <a:rPr lang="fa-IR" sz="2400">
                <a:solidFill>
                  <a:srgbClr val="000000"/>
                </a:solidFill>
                <a:latin typeface="BZar"/>
                <a:cs typeface="B Zar" panose="00000400000000000000" pitchFamily="2" charset="-78"/>
              </a:rPr>
              <a:t>مي برند و بسياري از آرمانهاي آنها در سطح گفته ها باقي مانده است. شوراها </a:t>
            </a:r>
            <a:r>
              <a:rPr lang="fa-IR" sz="2400" smtClean="0">
                <a:solidFill>
                  <a:srgbClr val="000000"/>
                </a:solidFill>
                <a:latin typeface="BZar"/>
                <a:cs typeface="B Zar" panose="00000400000000000000" pitchFamily="2" charset="-78"/>
              </a:rPr>
              <a:t>خود معتقدند </a:t>
            </a:r>
            <a:r>
              <a:rPr lang="fa-IR" sz="2400">
                <a:solidFill>
                  <a:srgbClr val="000000"/>
                </a:solidFill>
                <a:latin typeface="BZar"/>
                <a:cs typeface="B Zar" panose="00000400000000000000" pitchFamily="2" charset="-78"/>
              </a:rPr>
              <a:t>كه عدم همكاري برخي از سازمانهاي دولتي با شوراها از توان اجرايي آنها </a:t>
            </a:r>
            <a:r>
              <a:rPr lang="fa-IR" sz="2400" smtClean="0">
                <a:solidFill>
                  <a:srgbClr val="000000"/>
                </a:solidFill>
                <a:latin typeface="BZar"/>
                <a:cs typeface="B Zar" panose="00000400000000000000" pitchFamily="2" charset="-78"/>
              </a:rPr>
              <a:t>كاسته است</a:t>
            </a:r>
            <a:r>
              <a:rPr lang="fa-IR" sz="2400">
                <a:solidFill>
                  <a:srgbClr val="000000"/>
                </a:solidFill>
                <a:latin typeface="BZar"/>
                <a:cs typeface="B Zar" panose="00000400000000000000" pitchFamily="2" charset="-78"/>
              </a:rPr>
              <a:t>. از همه مهمتر اينكه نيروهاي انتظامي، شوراهاي اسلامي را بازوي اجرايي خود نمي </a:t>
            </a:r>
            <a:r>
              <a:rPr lang="fa-IR" sz="2400" smtClean="0">
                <a:solidFill>
                  <a:srgbClr val="000000"/>
                </a:solidFill>
                <a:latin typeface="BZar"/>
                <a:cs typeface="B Zar" panose="00000400000000000000" pitchFamily="2" charset="-78"/>
              </a:rPr>
              <a:t>دانند</a:t>
            </a:r>
          </a:p>
          <a:p>
            <a:pPr algn="just"/>
            <a:endParaRPr lang="fa-IR">
              <a:cs typeface="B Zar" panose="00000400000000000000" pitchFamily="2" charset="-78"/>
            </a:endParaRPr>
          </a:p>
        </p:txBody>
      </p:sp>
    </p:spTree>
    <p:extLst>
      <p:ext uri="{BB962C8B-B14F-4D97-AF65-F5344CB8AC3E}">
        <p14:creationId xmlns:p14="http://schemas.microsoft.com/office/powerpoint/2010/main" val="31306222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روستاييان، شوراهاي اسلامي را به عنوان نهادهايي كه </a:t>
            </a:r>
            <a:r>
              <a:rPr lang="fa-IR" b="1" i="0" smtClean="0">
                <a:solidFill>
                  <a:srgbClr val="FF0000"/>
                </a:solidFill>
                <a:effectLst/>
                <a:latin typeface="BZar"/>
                <a:cs typeface="B Zar" panose="00000400000000000000" pitchFamily="2" charset="-78"/>
              </a:rPr>
              <a:t>موجوديت رسمي </a:t>
            </a:r>
            <a:r>
              <a:rPr lang="fa-IR" b="0" i="0" smtClean="0">
                <a:solidFill>
                  <a:srgbClr val="000000"/>
                </a:solidFill>
                <a:effectLst/>
                <a:latin typeface="BZar"/>
                <a:cs typeface="B Zar" panose="00000400000000000000" pitchFamily="2" charset="-78"/>
              </a:rPr>
              <a:t>داشته باشند، در نظر نمي گيرند. آنان بر اين باورند كه شوراها فاقد قدرت اجرايي هستند و هيچ گونه نظارت بر امر نظم روستا ندارند. در واقع در اين مورد احساس خلأ ميكنند؛ زيرا شوراها نه قدرت كدخدايان سابق را دارند و نه كاركرد نيروهاي انتظامي را. چون شوراها از لحاظ مالي ضعيف هستند، بنابراين، طرح هرگونه خط مشي عمراني از طرف شوراها به سخره گرفته ميشود. همچنين چون يگانگي در ساختار شورا وجود ندارد )معمولاً به دليل قوميت گرايي</a:t>
            </a:r>
            <a:r>
              <a:rPr lang="fa-IR" smtClean="0">
                <a:cs typeface="B Zar" panose="00000400000000000000" pitchFamily="2" charset="-78"/>
              </a:rPr>
              <a:t> </a:t>
            </a:r>
            <a:r>
              <a:rPr lang="fa-IR">
                <a:solidFill>
                  <a:srgbClr val="000000"/>
                </a:solidFill>
                <a:latin typeface="BZar"/>
                <a:cs typeface="B Zar" panose="00000400000000000000" pitchFamily="2" charset="-78"/>
              </a:rPr>
              <a:t>هاي روستايي( كمكهاي مردمي به شوراها بسيار ضعيف است. </a:t>
            </a:r>
            <a:endParaRPr lang="fa-IR" smtClean="0">
              <a:solidFill>
                <a:srgbClr val="000000"/>
              </a:solidFill>
              <a:latin typeface="BZar"/>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855532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در همين باره، سطح توقع روستاييان از شوراها بيش از حد توان شوراهاست. </a:t>
            </a:r>
            <a:r>
              <a:rPr lang="fa-IR" b="1" i="0" smtClean="0">
                <a:solidFill>
                  <a:srgbClr val="FF0000"/>
                </a:solidFill>
                <a:effectLst/>
                <a:latin typeface="BZar"/>
                <a:cs typeface="B Zar" panose="00000400000000000000" pitchFamily="2" charset="-78"/>
              </a:rPr>
              <a:t>شوراها در فعاليتهاي فرهنگي حضور فعالي ندارند.</a:t>
            </a:r>
            <a:r>
              <a:rPr lang="fa-IR" b="0" i="0" smtClean="0">
                <a:solidFill>
                  <a:srgbClr val="000000"/>
                </a:solidFill>
                <a:effectLst/>
                <a:latin typeface="BZar"/>
                <a:cs typeface="B Zar" panose="00000400000000000000" pitchFamily="2" charset="-78"/>
              </a:rPr>
              <a:t> روستاييان بر اين باورند كه براي اجراي امور فرهنگي بايد طبق همان سنتها و روشهاي گذشته عمل كنند و نيازي به دخالت شوراهاي اسلامي روستا در امور نيست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4296693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ا توجه به مشكلات پيشگفته كه از يك طرف متوجه خود شوراها و از طرف ديگر متوجه روستاييان است ميتوان گفت كه شوراهاي اسلامي روستاها اگر چه بر پايه يك جوانقلابي در روستاها ايجاد شدند، اما نه اساساً ماهيت مردمي دارند و نه رسماً شكل بوروكراتيك. به عبارت ديگر نه مشاركت مردم در پابرجا ماندن آن به شكل مؤثري است و نه از آن مي توان به عنوان آخرين رده از سلسله مراتب اداري در روستا نام برد. همين امر باعث شده است تا در مديريت روستاها احساس خلأ ايجاد شود و روستاها به حال خود رها شوند كه نتيجتاً اين امر باعث افزايش انحرافات اجتماعي در روستاها شده است</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448972" y="4515729"/>
            <a:ext cx="3530991" cy="126609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Zar"/>
                <a:cs typeface="B Zar" panose="00000400000000000000" pitchFamily="2" charset="-78"/>
              </a:rPr>
              <a:t>نه اساساً ماهيت مردمي دارند و نه رسماً شكل بوروكراتيك</a:t>
            </a:r>
            <a:endParaRPr lang="fa-IR" sz="2000" b="1">
              <a:solidFill>
                <a:srgbClr val="FF0000"/>
              </a:solidFill>
            </a:endParaRPr>
          </a:p>
        </p:txBody>
      </p:sp>
    </p:spTree>
    <p:extLst>
      <p:ext uri="{BB962C8B-B14F-4D97-AF65-F5344CB8AC3E}">
        <p14:creationId xmlns:p14="http://schemas.microsoft.com/office/powerpoint/2010/main" val="18551357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Zar"/>
                <a:cs typeface="B Zar" panose="00000400000000000000" pitchFamily="2" charset="-78"/>
              </a:rPr>
              <a:t>راه حل پيشنهادي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838200" y="1852921"/>
            <a:ext cx="10515600" cy="4351338"/>
          </a:xfrm>
        </p:spPr>
        <p:txBody>
          <a:bodyPr>
            <a:normAutofit/>
          </a:bodyPr>
          <a:lstStyle/>
          <a:p>
            <a:pPr algn="just"/>
            <a:r>
              <a:rPr lang="fa-IR" b="0" i="0" smtClean="0">
                <a:solidFill>
                  <a:srgbClr val="000000"/>
                </a:solidFill>
                <a:effectLst/>
                <a:latin typeface="BZar"/>
                <a:cs typeface="B Zar" panose="00000400000000000000" pitchFamily="2" charset="-78"/>
              </a:rPr>
              <a:t>با بررسي شكلهاي سهگانه مديريت روستايي در سه مقطع زندگي معاصر روستاييان نتيجه مي گيريم كه هر سه شكل، مناسب وضعيت روستاهاي ايران نبوده اند. به ديگر سخن هر سه شيوه مديريت، مشكلات و مسائل خاص خود را داشتهاند. مديريت روستايي بايد </a:t>
            </a:r>
            <a:r>
              <a:rPr lang="fa-IR" b="1" i="0" smtClean="0">
                <a:solidFill>
                  <a:srgbClr val="FF0000"/>
                </a:solidFill>
                <a:effectLst/>
                <a:latin typeface="BZar"/>
                <a:cs typeface="B Zar" panose="00000400000000000000" pitchFamily="2" charset="-78"/>
              </a:rPr>
              <a:t>يك روش علمي- عملي</a:t>
            </a:r>
            <a:r>
              <a:rPr lang="fa-IR" b="0" i="0" smtClean="0">
                <a:solidFill>
                  <a:srgbClr val="000000"/>
                </a:solidFill>
                <a:effectLst/>
                <a:latin typeface="BZar"/>
                <a:cs typeface="B Zar" panose="00000400000000000000" pitchFamily="2" charset="-78"/>
              </a:rPr>
              <a:t> در جهت اهداف توسعه پايدار و عادلانه روستايي باشد.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943284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اين مديريت خاص بايد هم مردمي و هم اداري باشد. بايد ضمن تعيين كننده بودن در سطح خرد </a:t>
            </a:r>
            <a:r>
              <a:rPr lang="fa-IR" smtClean="0">
                <a:solidFill>
                  <a:srgbClr val="000000"/>
                </a:solidFill>
                <a:latin typeface="BZar"/>
                <a:cs typeface="B Zar" panose="00000400000000000000" pitchFamily="2" charset="-78"/>
              </a:rPr>
              <a:t>(درون روستا) </a:t>
            </a:r>
            <a:r>
              <a:rPr lang="fa-IR">
                <a:solidFill>
                  <a:srgbClr val="000000"/>
                </a:solidFill>
                <a:latin typeface="BZar"/>
                <a:cs typeface="B Zar" panose="00000400000000000000" pitchFamily="2" charset="-78"/>
              </a:rPr>
              <a:t>قابل ارتباط با سطوح ميانه </a:t>
            </a:r>
            <a:r>
              <a:rPr lang="fa-IR" smtClean="0">
                <a:solidFill>
                  <a:srgbClr val="000000"/>
                </a:solidFill>
                <a:latin typeface="BZar"/>
                <a:cs typeface="B Zar" panose="00000400000000000000" pitchFamily="2" charset="-78"/>
              </a:rPr>
              <a:t>(دهستان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بخش) </a:t>
            </a:r>
            <a:r>
              <a:rPr lang="fa-IR">
                <a:solidFill>
                  <a:srgbClr val="000000"/>
                </a:solidFill>
                <a:latin typeface="BZar"/>
                <a:cs typeface="B Zar" panose="00000400000000000000" pitchFamily="2" charset="-78"/>
              </a:rPr>
              <a:t>و سطح كلان </a:t>
            </a:r>
            <a:r>
              <a:rPr lang="fa-IR" smtClean="0">
                <a:solidFill>
                  <a:srgbClr val="000000"/>
                </a:solidFill>
                <a:latin typeface="BZar"/>
                <a:cs typeface="B Zar" panose="00000400000000000000" pitchFamily="2" charset="-78"/>
              </a:rPr>
              <a:t>(استان </a:t>
            </a:r>
            <a:r>
              <a:rPr lang="fa-IR">
                <a:solidFill>
                  <a:srgbClr val="000000"/>
                </a:solidFill>
                <a:latin typeface="BZar"/>
                <a:cs typeface="B Zar" panose="00000400000000000000" pitchFamily="2" charset="-78"/>
              </a:rPr>
              <a:t>و </a:t>
            </a:r>
            <a:r>
              <a:rPr lang="fa-IR" smtClean="0">
                <a:solidFill>
                  <a:srgbClr val="000000"/>
                </a:solidFill>
                <a:latin typeface="BZar"/>
                <a:cs typeface="B Zar" panose="00000400000000000000" pitchFamily="2" charset="-78"/>
              </a:rPr>
              <a:t>كشور) </a:t>
            </a:r>
            <a:r>
              <a:rPr lang="fa-IR">
                <a:solidFill>
                  <a:srgbClr val="000000"/>
                </a:solidFill>
                <a:latin typeface="BZar"/>
                <a:cs typeface="B Zar" panose="00000400000000000000" pitchFamily="2" charset="-78"/>
              </a:rPr>
              <a:t>باشد. مديريت روستايي بايد </a:t>
            </a:r>
            <a:r>
              <a:rPr lang="fa-IR" b="1">
                <a:solidFill>
                  <a:srgbClr val="FF0000"/>
                </a:solidFill>
                <a:latin typeface="BZar"/>
                <a:cs typeface="B Zar" panose="00000400000000000000" pitchFamily="2" charset="-78"/>
              </a:rPr>
              <a:t>دو وجه اساسي </a:t>
            </a:r>
            <a:r>
              <a:rPr lang="fa-IR">
                <a:solidFill>
                  <a:srgbClr val="000000"/>
                </a:solidFill>
                <a:latin typeface="BZar"/>
                <a:cs typeface="B Zar" panose="00000400000000000000" pitchFamily="2" charset="-78"/>
              </a:rPr>
              <a:t>داشته باشد: انتخاب مدير روستا و اعضاي شوراي روستا. در اين راستا ابتدا بايد شخصي به عنوان مدير روستا در رأس مديريت روستا قرار گيرد. براي عملي بودن مديريت روستا، مي بايد رشته تحصيلي مديريت روستايي در سطح كارداني </a:t>
            </a:r>
            <a:r>
              <a:rPr lang="fa-IR" smtClean="0">
                <a:solidFill>
                  <a:srgbClr val="000000"/>
                </a:solidFill>
                <a:latin typeface="BZar"/>
                <a:cs typeface="B Zar" panose="00000400000000000000" pitchFamily="2" charset="-78"/>
              </a:rPr>
              <a:t>(فوق ديپلم) </a:t>
            </a:r>
            <a:r>
              <a:rPr lang="fa-IR">
                <a:solidFill>
                  <a:srgbClr val="000000"/>
                </a:solidFill>
                <a:latin typeface="BZar"/>
                <a:cs typeface="B Zar" panose="00000400000000000000" pitchFamily="2" charset="-78"/>
              </a:rPr>
              <a:t>در دانشگاهها راه اندازي شود و از ميان افراد با استعداد و آشنا به محيط</a:t>
            </a:r>
            <a:endParaRPr lang="fa-IR"/>
          </a:p>
        </p:txBody>
      </p:sp>
      <p:sp>
        <p:nvSpPr>
          <p:cNvPr id="4" name="Flowchart: Process 3"/>
          <p:cNvSpPr/>
          <p:nvPr/>
        </p:nvSpPr>
        <p:spPr>
          <a:xfrm>
            <a:off x="1927274" y="4529797"/>
            <a:ext cx="3123028"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latin typeface="BZar"/>
                <a:cs typeface="B Zar" panose="00000400000000000000" pitchFamily="2" charset="-78"/>
              </a:rPr>
              <a:t>افراد با استعداد و آشنا به محيط</a:t>
            </a:r>
            <a:endParaRPr lang="fa-IR" b="1">
              <a:solidFill>
                <a:srgbClr val="FF0000"/>
              </a:solidFill>
            </a:endParaRPr>
          </a:p>
        </p:txBody>
      </p:sp>
    </p:spTree>
    <p:extLst>
      <p:ext uri="{BB962C8B-B14F-4D97-AF65-F5344CB8AC3E}">
        <p14:creationId xmlns:p14="http://schemas.microsoft.com/office/powerpoint/2010/main" val="19005802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روستايي، افرادي در اين رشته تربيت شوند كه آماده خدمت در مناطق روستايي باشند. در اين دوره كارداني بايد دروس تخصصي در چهار شاخه مديريتهاي اقتصادي، سياسي، فرهنگي و بهداشتي گنجانده شود تا افراد آموزشهاي لازم را ببينند. اين افراد بايد به استخدام وزارت كشور درآيند و براي هر روستاي بالاي 100نفر جمعيت، يك نفر به عنوان مدير روستا در نظر گرفته شود. مدير روستا بايد قدرت اجرايي كامل داشته باشد و در حكم يك مأمور دولت، در مقام مديريت روستا انجام وظيفه نمايد.</a:t>
            </a:r>
          </a:p>
          <a:p>
            <a:pPr algn="just"/>
            <a:r>
              <a:rPr lang="fa-IR" b="0" i="0" smtClean="0">
                <a:solidFill>
                  <a:srgbClr val="000000"/>
                </a:solidFill>
                <a:effectLst/>
                <a:latin typeface="BZar"/>
                <a:cs typeface="B Zar" panose="00000400000000000000" pitchFamily="2" charset="-78"/>
              </a:rPr>
              <a:t/>
            </a:r>
            <a:br>
              <a:rPr lang="fa-IR" b="0" i="0" smtClean="0">
                <a:solidFill>
                  <a:srgbClr val="000000"/>
                </a:solidFill>
                <a:effectLst/>
                <a:latin typeface="BZar"/>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290645"/>
            <a:ext cx="3137095" cy="85812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Zar"/>
                <a:cs typeface="B Zar" panose="00000400000000000000" pitchFamily="2" charset="-78"/>
              </a:rPr>
              <a:t>آماده خدمت در مناطق روستايي</a:t>
            </a:r>
            <a:endParaRPr lang="fa-IR" sz="2000" b="1">
              <a:solidFill>
                <a:srgbClr val="FF0000"/>
              </a:solidFill>
            </a:endParaRPr>
          </a:p>
        </p:txBody>
      </p:sp>
    </p:spTree>
    <p:extLst>
      <p:ext uri="{BB962C8B-B14F-4D97-AF65-F5344CB8AC3E}">
        <p14:creationId xmlns:p14="http://schemas.microsoft.com/office/powerpoint/2010/main" val="9063385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Zar"/>
                <a:cs typeface="B Zar" panose="00000400000000000000" pitchFamily="2" charset="-78"/>
              </a:rPr>
              <a:t>پس از تعيين مدير روستا، در هر روستا بايد انتخابات عمومي شوراي روستا </a:t>
            </a:r>
            <a:r>
              <a:rPr lang="fa-IR" sz="2600" smtClean="0">
                <a:solidFill>
                  <a:srgbClr val="000000"/>
                </a:solidFill>
                <a:latin typeface="BZar"/>
                <a:cs typeface="B Zar" panose="00000400000000000000" pitchFamily="2" charset="-78"/>
              </a:rPr>
              <a:t>صورت گيرد </a:t>
            </a:r>
            <a:r>
              <a:rPr lang="fa-IR" sz="2600">
                <a:solidFill>
                  <a:srgbClr val="000000"/>
                </a:solidFill>
                <a:latin typeface="BZar"/>
                <a:cs typeface="B Zar" panose="00000400000000000000" pitchFamily="2" charset="-78"/>
              </a:rPr>
              <a:t>و </a:t>
            </a:r>
            <a:r>
              <a:rPr lang="fa-IR" sz="2600" b="1" smtClean="0">
                <a:solidFill>
                  <a:srgbClr val="FF0000"/>
                </a:solidFill>
                <a:latin typeface="BZar"/>
                <a:cs typeface="B Zar" panose="00000400000000000000" pitchFamily="2" charset="-78"/>
              </a:rPr>
              <a:t>4 نفر </a:t>
            </a:r>
            <a:r>
              <a:rPr lang="fa-IR" sz="2600" smtClean="0">
                <a:solidFill>
                  <a:srgbClr val="000000"/>
                </a:solidFill>
                <a:latin typeface="BZar"/>
                <a:cs typeface="B Zar" panose="00000400000000000000" pitchFamily="2" charset="-78"/>
              </a:rPr>
              <a:t>به </a:t>
            </a:r>
            <a:r>
              <a:rPr lang="fa-IR" sz="2600">
                <a:solidFill>
                  <a:srgbClr val="000000"/>
                </a:solidFill>
                <a:latin typeface="BZar"/>
                <a:cs typeface="B Zar" panose="00000400000000000000" pitchFamily="2" charset="-78"/>
              </a:rPr>
              <a:t>عنوان اعضاي شوراي روستا انتخاب شوند. انتخابات بايد كاملاً رسمي و </a:t>
            </a:r>
            <a:r>
              <a:rPr lang="fa-IR" sz="2600" smtClean="0">
                <a:solidFill>
                  <a:srgbClr val="000000"/>
                </a:solidFill>
                <a:latin typeface="BZar"/>
                <a:cs typeface="B Zar" panose="00000400000000000000" pitchFamily="2" charset="-78"/>
              </a:rPr>
              <a:t>در روستاهاي </a:t>
            </a:r>
            <a:r>
              <a:rPr lang="fa-IR" sz="2600">
                <a:solidFill>
                  <a:srgbClr val="000000"/>
                </a:solidFill>
                <a:latin typeface="BZar"/>
                <a:cs typeface="B Zar" panose="00000400000000000000" pitchFamily="2" charset="-78"/>
              </a:rPr>
              <a:t>سراسر ايران در يك روز انجام گيرد. اعضاي شورا لازم است به صورت </a:t>
            </a:r>
            <a:r>
              <a:rPr lang="fa-IR" sz="2600" smtClean="0">
                <a:solidFill>
                  <a:srgbClr val="000000"/>
                </a:solidFill>
                <a:latin typeface="BZar"/>
                <a:cs typeface="B Zar" panose="00000400000000000000" pitchFamily="2" charset="-78"/>
              </a:rPr>
              <a:t>مشاوران اقتصادي- </a:t>
            </a:r>
            <a:r>
              <a:rPr lang="fa-IR" sz="2600">
                <a:solidFill>
                  <a:srgbClr val="000000"/>
                </a:solidFill>
                <a:latin typeface="BZar"/>
                <a:cs typeface="B Zar" panose="00000400000000000000" pitchFamily="2" charset="-78"/>
              </a:rPr>
              <a:t>مالي، سياسي- امنيتي، فرهنگي- پرورشي و بهداشتي- درماني مدير روستا </a:t>
            </a:r>
            <a:r>
              <a:rPr lang="fa-IR" sz="2600" smtClean="0">
                <a:solidFill>
                  <a:srgbClr val="000000"/>
                </a:solidFill>
                <a:latin typeface="BZar"/>
                <a:cs typeface="B Zar" panose="00000400000000000000" pitchFamily="2" charset="-78"/>
              </a:rPr>
              <a:t>عمل كنند </a:t>
            </a:r>
            <a:r>
              <a:rPr lang="fa-IR" sz="2600">
                <a:solidFill>
                  <a:srgbClr val="000000"/>
                </a:solidFill>
                <a:latin typeface="BZar"/>
                <a:cs typeface="B Zar" panose="00000400000000000000" pitchFamily="2" charset="-78"/>
              </a:rPr>
              <a:t>و جمعاً با مدير روستا تشكيل شوراي روستا را </a:t>
            </a:r>
            <a:r>
              <a:rPr lang="fa-IR" sz="2600" smtClean="0">
                <a:solidFill>
                  <a:srgbClr val="000000"/>
                </a:solidFill>
                <a:latin typeface="BZar"/>
                <a:cs typeface="B Zar" panose="00000400000000000000" pitchFamily="2" charset="-78"/>
              </a:rPr>
              <a:t>بدهند</a:t>
            </a:r>
          </a:p>
          <a:p>
            <a:pPr algn="just"/>
            <a:endParaRPr lang="fa-IR"/>
          </a:p>
        </p:txBody>
      </p:sp>
    </p:spTree>
    <p:extLst>
      <p:ext uri="{BB962C8B-B14F-4D97-AF65-F5344CB8AC3E}">
        <p14:creationId xmlns:p14="http://schemas.microsoft.com/office/powerpoint/2010/main" val="28230806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000000"/>
                </a:solidFill>
                <a:effectLst/>
                <a:latin typeface="BZar"/>
                <a:cs typeface="B Zar" panose="00000400000000000000" pitchFamily="2" charset="-78"/>
              </a:rPr>
              <a:t>اعضاي شورا بايد حتماً باسواد و ضمناً ساكن روستا باشند. اين افراد براي مدت 4سال انتخاب شوند. روستاييان مسائل خود را با مشاوران مدير روستا در ميان بگذارند و در جلسات شورا، اعضا مدير را در جريان مسائل و مشكلات و نيازها قرار دهند. مدير روستا، مسائل مطرح در حوزه مديريت خود را با مدير دهستان در ميان گذارد و مدير دهستان مأمور انتقال مشكلات و خواسته ها به ادارات ذيربط در چهار شاخه اصلي باشد: </a:t>
            </a:r>
            <a:r>
              <a:rPr lang="fa-IR" b="0" i="0" smtClean="0">
                <a:solidFill>
                  <a:srgbClr val="FF0000"/>
                </a:solidFill>
                <a:effectLst/>
                <a:latin typeface="BZar"/>
                <a:cs typeface="B Zar" panose="00000400000000000000" pitchFamily="2" charset="-78"/>
              </a:rPr>
              <a:t>شاخه اول</a:t>
            </a:r>
            <a:r>
              <a:rPr lang="fa-IR" b="0" i="0" smtClean="0">
                <a:solidFill>
                  <a:srgbClr val="000000"/>
                </a:solidFill>
                <a:effectLst/>
                <a:latin typeface="BZar"/>
                <a:cs typeface="B Zar" panose="00000400000000000000" pitchFamily="2" charset="-78"/>
              </a:rPr>
              <a:t>، ادارات جهاد كشاورزي، تعاون و بانك كشاورزي؛ </a:t>
            </a:r>
            <a:r>
              <a:rPr lang="fa-IR" b="0" i="0" smtClean="0">
                <a:solidFill>
                  <a:srgbClr val="FF0000"/>
                </a:solidFill>
                <a:effectLst/>
                <a:latin typeface="BZar"/>
                <a:cs typeface="B Zar" panose="00000400000000000000" pitchFamily="2" charset="-78"/>
              </a:rPr>
              <a:t>شاخه دوم</a:t>
            </a:r>
            <a:r>
              <a:rPr lang="fa-IR" b="0" i="0" smtClean="0">
                <a:solidFill>
                  <a:srgbClr val="000000"/>
                </a:solidFill>
                <a:effectLst/>
                <a:latin typeface="BZar"/>
                <a:cs typeface="B Zar" panose="00000400000000000000" pitchFamily="2" charset="-78"/>
              </a:rPr>
              <a:t>، نيروهاي انتظامي و فرمانداري؛ </a:t>
            </a:r>
            <a:r>
              <a:rPr lang="fa-IR" b="0" i="0" smtClean="0">
                <a:solidFill>
                  <a:srgbClr val="FF0000"/>
                </a:solidFill>
                <a:effectLst/>
                <a:latin typeface="BZar"/>
                <a:cs typeface="B Zar" panose="00000400000000000000" pitchFamily="2" charset="-78"/>
              </a:rPr>
              <a:t>شاخه سوم</a:t>
            </a:r>
            <a:r>
              <a:rPr lang="fa-IR" b="0" i="0" smtClean="0">
                <a:solidFill>
                  <a:srgbClr val="000000"/>
                </a:solidFill>
                <a:effectLst/>
                <a:latin typeface="BZar"/>
                <a:cs typeface="B Zar" panose="00000400000000000000" pitchFamily="2" charset="-78"/>
              </a:rPr>
              <a:t>، ادارات فرهنگ و ارشاد اسلامي، آموزش و پرورش؛ </a:t>
            </a:r>
            <a:r>
              <a:rPr lang="fa-IR" b="0" i="0" smtClean="0">
                <a:solidFill>
                  <a:srgbClr val="FF0000"/>
                </a:solidFill>
                <a:effectLst/>
                <a:latin typeface="BZar"/>
                <a:cs typeface="B Zar" panose="00000400000000000000" pitchFamily="2" charset="-78"/>
              </a:rPr>
              <a:t>شاخه چهارم</a:t>
            </a:r>
            <a:r>
              <a:rPr lang="fa-IR" b="0" i="0" smtClean="0">
                <a:solidFill>
                  <a:srgbClr val="000000"/>
                </a:solidFill>
                <a:effectLst/>
                <a:latin typeface="BZar"/>
                <a:cs typeface="B Zar" panose="00000400000000000000" pitchFamily="2" charset="-78"/>
              </a:rPr>
              <a:t>، اداره بهداشت و درمان. سپس در يك رابطه معكوس، تصميمات از ادارات فوق به مديريت دهستان و از مديريت دهستان به مدير روستا و از مديريت روستا به اعضاي شوراي روستا و آنگاه به روستاييان منتقل شود )نمودار .</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278180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838200" y="1490278"/>
            <a:ext cx="10078329" cy="4396719"/>
          </a:xfrm>
          <a:prstGeom prst="rect">
            <a:avLst/>
          </a:prstGeom>
        </p:spPr>
      </p:pic>
    </p:spTree>
    <p:extLst>
      <p:ext uri="{BB962C8B-B14F-4D97-AF65-F5344CB8AC3E}">
        <p14:creationId xmlns:p14="http://schemas.microsoft.com/office/powerpoint/2010/main" val="39890785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71223" y="824248"/>
            <a:ext cx="9530366" cy="5275442"/>
          </a:xfrm>
          <a:prstGeom prst="rect">
            <a:avLst/>
          </a:prstGeom>
        </p:spPr>
      </p:pic>
    </p:spTree>
    <p:extLst>
      <p:ext uri="{BB962C8B-B14F-4D97-AF65-F5344CB8AC3E}">
        <p14:creationId xmlns:p14="http://schemas.microsoft.com/office/powerpoint/2010/main" val="25973997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275008" y="859531"/>
            <a:ext cx="10200068" cy="5626525"/>
          </a:xfrm>
          <a:prstGeom prst="rect">
            <a:avLst/>
          </a:prstGeom>
        </p:spPr>
      </p:pic>
    </p:spTree>
    <p:extLst>
      <p:ext uri="{BB962C8B-B14F-4D97-AF65-F5344CB8AC3E}">
        <p14:creationId xmlns:p14="http://schemas.microsoft.com/office/powerpoint/2010/main" val="20492974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شوراي روستا بايد </a:t>
            </a:r>
            <a:r>
              <a:rPr lang="fa-IR" b="1" i="0" smtClean="0">
                <a:solidFill>
                  <a:srgbClr val="FF0000"/>
                </a:solidFill>
                <a:effectLst/>
                <a:latin typeface="BZar"/>
                <a:cs typeface="B Zar" panose="00000400000000000000" pitchFamily="2" charset="-78"/>
              </a:rPr>
              <a:t>بودجه دولتي- مردمي </a:t>
            </a:r>
            <a:r>
              <a:rPr lang="fa-IR" b="0" i="0" smtClean="0">
                <a:solidFill>
                  <a:srgbClr val="000000"/>
                </a:solidFill>
                <a:effectLst/>
                <a:latin typeface="BZar"/>
                <a:cs typeface="B Zar" panose="00000400000000000000" pitchFamily="2" charset="-78"/>
              </a:rPr>
              <a:t>داشته باشد. به ديگر سخن بايد هم داراي يك بودجه رسمي باشد و هم از طرق مختلف، سهمي از درآمد روستاييان به عنوان</a:t>
            </a:r>
            <a:r>
              <a:rPr lang="fa-IR" b="1" i="0" smtClean="0">
                <a:solidFill>
                  <a:srgbClr val="FF0000"/>
                </a:solidFill>
                <a:effectLst/>
                <a:latin typeface="BZar"/>
                <a:cs typeface="B Zar" panose="00000400000000000000" pitchFamily="2" charset="-78"/>
              </a:rPr>
              <a:t> تأمين </a:t>
            </a:r>
            <a:r>
              <a:rPr lang="fa-IR" b="1" i="0" smtClean="0">
                <a:solidFill>
                  <a:srgbClr val="FF0000"/>
                </a:solidFill>
                <a:effectLst/>
                <a:latin typeface="BZar"/>
                <a:cs typeface="B Zar" panose="00000400000000000000" pitchFamily="2" charset="-78"/>
              </a:rPr>
              <a:t>هزينه هاي </a:t>
            </a:r>
            <a:r>
              <a:rPr lang="fa-IR" b="1" i="0" smtClean="0">
                <a:solidFill>
                  <a:srgbClr val="FF0000"/>
                </a:solidFill>
                <a:effectLst/>
                <a:latin typeface="BZar"/>
                <a:cs typeface="B Zar" panose="00000400000000000000" pitchFamily="2" charset="-78"/>
              </a:rPr>
              <a:t>شورا </a:t>
            </a:r>
            <a:r>
              <a:rPr lang="fa-IR" b="0" i="0" smtClean="0">
                <a:solidFill>
                  <a:srgbClr val="000000"/>
                </a:solidFill>
                <a:effectLst/>
                <a:latin typeface="BZar"/>
                <a:cs typeface="B Zar" panose="00000400000000000000" pitchFamily="2" charset="-78"/>
              </a:rPr>
              <a:t>به شوراها اختصاص يابد. بايد درآمد شورا به گونهاي باشد كه قدرت انجام بسياري از كارهاي توسعهاي و عمراني روستا را به صورت مستقل داشته باشد. </a:t>
            </a:r>
            <a:endParaRPr lang="fa-IR" b="0" i="0" smtClean="0">
              <a:solidFill>
                <a:srgbClr val="000000"/>
              </a:solidFill>
              <a:effectLst/>
              <a:latin typeface="BZar"/>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4182819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Zar"/>
                <a:cs typeface="B Zar" panose="00000400000000000000" pitchFamily="2" charset="-78"/>
              </a:rPr>
              <a:t>از طرف ديگر، اتصال شوراي روستا به نيروي انتظامي بايد به گونهاي باشد كه مدير روستا به عنوان يك عضو نيروي انتظامي و اجرايي دولت در ميان روستاييان اقتدار كامل داشته باشد و تخطي از تصميمات او به منزله سرپيچي از يك مأمور انتظامي باشد. تنها در اين صورت است كه مدير روستا مي تواند قدرت بر حق اداري خود را بر افراد خطاكار و منحرف اعمال نمايد و در واقع حافظ نظم در روستا باشد</a:t>
            </a:r>
            <a:r>
              <a:rPr lang="fa-IR">
                <a:cs typeface="B Zar" panose="00000400000000000000" pitchFamily="2" charset="-78"/>
              </a:rPr>
              <a:t> </a:t>
            </a:r>
          </a:p>
        </p:txBody>
      </p:sp>
      <p:sp>
        <p:nvSpPr>
          <p:cNvPr id="4" name="Flowchart: Process 3"/>
          <p:cNvSpPr/>
          <p:nvPr/>
        </p:nvSpPr>
        <p:spPr>
          <a:xfrm>
            <a:off x="838200" y="4001294"/>
            <a:ext cx="3305908" cy="118168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Zar"/>
                <a:cs typeface="B Zar" panose="00000400000000000000" pitchFamily="2" charset="-78"/>
              </a:rPr>
              <a:t>يك عضو نيروي انتظامي و اجرايي دولت</a:t>
            </a:r>
            <a:endParaRPr lang="fa-IR" sz="2000" b="1">
              <a:solidFill>
                <a:srgbClr val="FF0000"/>
              </a:solidFill>
            </a:endParaRPr>
          </a:p>
        </p:txBody>
      </p:sp>
    </p:spTree>
    <p:extLst>
      <p:ext uri="{BB962C8B-B14F-4D97-AF65-F5344CB8AC3E}">
        <p14:creationId xmlns:p14="http://schemas.microsoft.com/office/powerpoint/2010/main" val="2019258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شوراي روستا بايد از برنامه هاي فرهنگي، آموزشي و پرورشي روستا آگاه و تنظيم كننده اين گونه برنامه ها باشد. و سرانجام شوراي روستا بايد بتواند بهداشت فردي و اجتماعي و رواني را در روستا رواج دهد و روستاييان را به رعايت امور بهداشتي در قالب همكاري با مأموران بهداشت و درمان، وادار كند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505243" y="3742006"/>
            <a:ext cx="3770142"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Zar"/>
                <a:cs typeface="B Zar" panose="00000400000000000000" pitchFamily="2" charset="-78"/>
              </a:rPr>
              <a:t> بهداشت فردي و اجتماعي و رواني </a:t>
            </a:r>
            <a:endParaRPr lang="fa-IR" sz="2000" b="1">
              <a:solidFill>
                <a:srgbClr val="FF0000"/>
              </a:solidFill>
            </a:endParaRPr>
          </a:p>
        </p:txBody>
      </p:sp>
    </p:spTree>
    <p:extLst>
      <p:ext uri="{BB962C8B-B14F-4D97-AF65-F5344CB8AC3E}">
        <p14:creationId xmlns:p14="http://schemas.microsoft.com/office/powerpoint/2010/main" val="4163163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Zar"/>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يكي از مسائل مهم در بررسي سازمانهاي اجتماعي به طور عموم و سازمانهاي اجتماعي روستايي به طور اخص، مسئله قدرت و تغييرات آن و در نتيجه كنترل اجتماعي است . مطالعه جامعه روستايي بدون مطالعه سازمانبندي اجتماعي، در واقع راه به جايي نمي برد . از ابتداي تأسيس جامعه شناسي روستايي ، جامعه شناسان بر اين باور بوده اند كه براي مطالعه تغييرات اجتماعي در روستاها و يا به عبارت تخصصيتر ، مطالعه روند توسعه روستايي، مي بايستي به مطالعه ماهيت سازمانهاي اجتماعي در روستاها پرداخت. سازمانهاي اجتماعي روستايي پديده هايي كاملاً پويا هستند و در طول تاريخ تحولات روستايي تغيير ميكنند. مجموعه سازمانهاي اجتماعي روستايي، نوعي كنترل خاص را در روستاها اعمال ميكنند؛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153551" y="4811151"/>
            <a:ext cx="4079631"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Zar"/>
                <a:cs typeface="B Zar" panose="00000400000000000000" pitchFamily="2" charset="-78"/>
              </a:rPr>
              <a:t>مطالعه ماهيت سازمانهاي اجتماعي در روستاها</a:t>
            </a:r>
            <a:endParaRPr lang="fa-IR" sz="2000" b="1">
              <a:solidFill>
                <a:srgbClr val="FF0000"/>
              </a:solidFill>
            </a:endParaRPr>
          </a:p>
        </p:txBody>
      </p:sp>
    </p:spTree>
    <p:extLst>
      <p:ext uri="{BB962C8B-B14F-4D97-AF65-F5344CB8AC3E}">
        <p14:creationId xmlns:p14="http://schemas.microsoft.com/office/powerpoint/2010/main" val="1827627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0" i="0" smtClean="0">
                <a:solidFill>
                  <a:srgbClr val="000000"/>
                </a:solidFill>
                <a:effectLst/>
                <a:latin typeface="BZar"/>
                <a:cs typeface="B Zar" panose="00000400000000000000" pitchFamily="2" charset="-78"/>
              </a:rPr>
              <a:t>پس همگام با تغييرات اجتماعي، در ساختارهاي سازمانهاي روستايي تحولايجاد ميشودوبهدنبالآن، شكلاعمالقدرتبه عنوان ابزار كنترل اجتماعي، تغيير ميكند. تاريخ معاصر روستايي ايران نشان داده است كه جامعه روستايي با تغييرات سريعي روبهرو بوده است. از تبعات اين تغييرات سريع، بروز شكلهاي جديد كنترل اجتماعي بر جامعه روستايي بوده است. دركنترل اجتماعي روستايي، مسئله مديريت روستايي پيش ميآيد كه خود از بحثهاي اساسي جامعه شناسي توسعه روستايي است</a:t>
            </a:r>
            <a:r>
              <a:rPr lang="fa-IR" smtClean="0">
                <a:cs typeface="B Zar" panose="00000400000000000000" pitchFamily="2" charset="-78"/>
              </a:rPr>
              <a:t> </a:t>
            </a:r>
          </a:p>
        </p:txBody>
      </p:sp>
      <p:sp>
        <p:nvSpPr>
          <p:cNvPr id="4" name="Flowchart: Process 3"/>
          <p:cNvSpPr/>
          <p:nvPr/>
        </p:nvSpPr>
        <p:spPr>
          <a:xfrm>
            <a:off x="1772529" y="4445391"/>
            <a:ext cx="3516923" cy="13582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Zar"/>
                <a:cs typeface="B Zar" panose="00000400000000000000" pitchFamily="2" charset="-78"/>
              </a:rPr>
              <a:t>ساختارهاي سازمانهاي روستايي</a:t>
            </a:r>
            <a:endParaRPr lang="fa-IR" b="1">
              <a:solidFill>
                <a:srgbClr val="FF0000"/>
              </a:solidFill>
            </a:endParaRPr>
          </a:p>
        </p:txBody>
      </p:sp>
    </p:spTree>
    <p:extLst>
      <p:ext uri="{BB962C8B-B14F-4D97-AF65-F5344CB8AC3E}">
        <p14:creationId xmlns:p14="http://schemas.microsoft.com/office/powerpoint/2010/main" val="2086289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Zar"/>
                <a:cs typeface="B Zar" panose="00000400000000000000" pitchFamily="2" charset="-78"/>
              </a:rPr>
              <a:t>اگر بخواهيم مسئله را به طور دقيقتري مورد بررسي قرار دهيم، بايد به دنبال پاسخ به اين سؤال باشيم كه در طول تاريخ</a:t>
            </a:r>
            <a:r>
              <a:rPr lang="fa-IR" smtClean="0">
                <a:cs typeface="B Zar" panose="00000400000000000000" pitchFamily="2" charset="-78"/>
              </a:rPr>
              <a:t>  </a:t>
            </a:r>
            <a:r>
              <a:rPr lang="fa-IR" b="0" i="0" smtClean="0">
                <a:solidFill>
                  <a:srgbClr val="000000"/>
                </a:solidFill>
                <a:effectLst/>
                <a:latin typeface="BZar"/>
                <a:cs typeface="B Zar" panose="00000400000000000000" pitchFamily="2" charset="-78"/>
              </a:rPr>
              <a:t>معاصر روستايي ايران، پديده مديريت روستايي چه روندي به خود ديده است و در آينده به چه شكل و صورتي درخواهد آمد، يا بهتراست بگوييم به چه شكلي بايد در آيد. هدف مقاله حاضر بررسي چگونگي تغييرات در ساختار قدرت و كنترل روستايي در ايران است. به همين منظور با توجه به تاريخ معاصر روستايي در ايران و با عنايت به ديدگاههاي نظري موجود در مورد پديده قدرت و جايگاه آن در جوامع روستايي، مسئله مديريت روستايي واكاوي ميشود تا از اين طريق مشخص شود كه با توجه به نيازهاي امروزين جوامع روستايي در ايران، شكل بهينه و راهبردي مديريت روستايي چگونه بايد باشد</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294228" y="4881489"/>
            <a:ext cx="3207434"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i="0" smtClean="0">
                <a:solidFill>
                  <a:srgbClr val="FF0000"/>
                </a:solidFill>
                <a:effectLst/>
                <a:latin typeface="BZar"/>
                <a:cs typeface="B Zar" panose="00000400000000000000" pitchFamily="2" charset="-78"/>
              </a:rPr>
              <a:t>چگونگي تغييرات در ساختار قدرت و كنترل روستايي</a:t>
            </a:r>
            <a:endParaRPr lang="fa-IR" sz="2000" b="1">
              <a:solidFill>
                <a:srgbClr val="FF0000"/>
              </a:solidFill>
            </a:endParaRPr>
          </a:p>
        </p:txBody>
      </p:sp>
    </p:spTree>
    <p:extLst>
      <p:ext uri="{BB962C8B-B14F-4D97-AF65-F5344CB8AC3E}">
        <p14:creationId xmlns:p14="http://schemas.microsoft.com/office/powerpoint/2010/main" val="3307113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5610</Words>
  <Application>Microsoft Office PowerPoint</Application>
  <PresentationFormat>Widescreen</PresentationFormat>
  <Paragraphs>154</Paragraphs>
  <Slides>64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64</vt:i4>
      </vt:variant>
    </vt:vector>
  </HeadingPairs>
  <TitlesOfParts>
    <vt:vector size="72" baseType="lpstr">
      <vt:lpstr>Arial</vt:lpstr>
      <vt:lpstr>B Zar</vt:lpstr>
      <vt:lpstr>BZar</vt:lpstr>
      <vt:lpstr>Calibri</vt:lpstr>
      <vt:lpstr>Calibri Light</vt:lpstr>
      <vt:lpstr>Times New Roman</vt:lpstr>
      <vt:lpstr>TimesNewRoman</vt:lpstr>
      <vt:lpstr>Office Theme</vt:lpstr>
      <vt:lpstr>عنوان مقاله: مديريت روستايي در ايران معاصر </vt:lpstr>
      <vt:lpstr>PowerPoint Presentation</vt:lpstr>
      <vt:lpstr>PowerPoint Presentation</vt:lpstr>
      <vt:lpstr>PowerPoint Presentation</vt:lpstr>
      <vt:lpstr>كليدواژه ها:</vt:lpstr>
      <vt:lpstr>PowerPoint Presentation</vt:lpstr>
      <vt:lpstr>مقدمه</vt:lpstr>
      <vt:lpstr>PowerPoint Presentation</vt:lpstr>
      <vt:lpstr>PowerPoint Presentation</vt:lpstr>
      <vt:lpstr>PowerPoint Presentation</vt:lpstr>
      <vt:lpstr>چارچوب نظري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قدرت مطلقه در روستاها قبل از اصلاحات ارضي 1341</vt:lpstr>
      <vt:lpstr>PowerPoint Presentation</vt:lpstr>
      <vt:lpstr>PowerPoint Presentation</vt:lpstr>
      <vt:lpstr>PowerPoint Presentation</vt:lpstr>
      <vt:lpstr>PowerPoint Presentation</vt:lpstr>
      <vt:lpstr>PowerPoint Presentation</vt:lpstr>
      <vt:lpstr>PowerPoint Presentation</vt:lpstr>
      <vt:lpstr>توسعه قدرت بوروكراتيك در روستاها</vt:lpstr>
      <vt:lpstr>PowerPoint Presentation</vt:lpstr>
      <vt:lpstr>PowerPoint Presentation</vt:lpstr>
      <vt:lpstr>PowerPoint Presentation</vt:lpstr>
      <vt:lpstr>PowerPoint Presentation</vt:lpstr>
      <vt:lpstr>PowerPoint Presentation</vt:lpstr>
      <vt:lpstr>PowerPoint Presentation</vt:lpstr>
      <vt:lpstr>پيدايش قدرت شوراهاي اسلامي و چندگانگي كنترل در روستاها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راه حل پيشنهادي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عبدالعلی لهسایی زاده</dc:title>
  <dc:creator>MaZz!i</dc:creator>
  <cp:lastModifiedBy>MaZz!i</cp:lastModifiedBy>
  <cp:revision>34</cp:revision>
  <dcterms:created xsi:type="dcterms:W3CDTF">2024-02-09T19:05:21Z</dcterms:created>
  <dcterms:modified xsi:type="dcterms:W3CDTF">2024-02-10T10:18:38Z</dcterms:modified>
</cp:coreProperties>
</file>