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307" r:id="rId17"/>
    <p:sldId id="271" r:id="rId18"/>
    <p:sldId id="272" r:id="rId19"/>
    <p:sldId id="273" r:id="rId20"/>
    <p:sldId id="274" r:id="rId21"/>
    <p:sldId id="275" r:id="rId22"/>
    <p:sldId id="276" r:id="rId23"/>
    <p:sldId id="277" r:id="rId24"/>
    <p:sldId id="278" r:id="rId25"/>
    <p:sldId id="30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9" r:id="rId50"/>
    <p:sldId id="302" r:id="rId51"/>
    <p:sldId id="303" r:id="rId52"/>
    <p:sldId id="304" r:id="rId53"/>
    <p:sldId id="305" r:id="rId54"/>
    <p:sldId id="306" r:id="rId55"/>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440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C064075-064A-44CA-B500-4E4B2E3117DB}" type="datetimeFigureOut">
              <a:rPr lang="fa-IR" smtClean="0"/>
              <a:t>05/08/1445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44C42B-785B-4D25-926E-2A12C77D6097}" type="slidenum">
              <a:rPr lang="fa-IR" smtClean="0"/>
              <a:t>‹#›</a:t>
            </a:fld>
            <a:endParaRPr lang="fa-IR"/>
          </a:p>
        </p:txBody>
      </p:sp>
    </p:spTree>
    <p:extLst>
      <p:ext uri="{BB962C8B-B14F-4D97-AF65-F5344CB8AC3E}">
        <p14:creationId xmlns:p14="http://schemas.microsoft.com/office/powerpoint/2010/main" val="2652086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C064075-064A-44CA-B500-4E4B2E3117DB}" type="datetimeFigureOut">
              <a:rPr lang="fa-IR" smtClean="0"/>
              <a:t>05/08/1445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44C42B-785B-4D25-926E-2A12C77D6097}" type="slidenum">
              <a:rPr lang="fa-IR" smtClean="0"/>
              <a:t>‹#›</a:t>
            </a:fld>
            <a:endParaRPr lang="fa-IR"/>
          </a:p>
        </p:txBody>
      </p:sp>
    </p:spTree>
    <p:extLst>
      <p:ext uri="{BB962C8B-B14F-4D97-AF65-F5344CB8AC3E}">
        <p14:creationId xmlns:p14="http://schemas.microsoft.com/office/powerpoint/2010/main" val="48049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C064075-064A-44CA-B500-4E4B2E3117DB}" type="datetimeFigureOut">
              <a:rPr lang="fa-IR" smtClean="0"/>
              <a:t>05/08/1445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44C42B-785B-4D25-926E-2A12C77D6097}" type="slidenum">
              <a:rPr lang="fa-IR" smtClean="0"/>
              <a:t>‹#›</a:t>
            </a:fld>
            <a:endParaRPr lang="fa-IR"/>
          </a:p>
        </p:txBody>
      </p:sp>
    </p:spTree>
    <p:extLst>
      <p:ext uri="{BB962C8B-B14F-4D97-AF65-F5344CB8AC3E}">
        <p14:creationId xmlns:p14="http://schemas.microsoft.com/office/powerpoint/2010/main" val="252398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C064075-064A-44CA-B500-4E4B2E3117DB}" type="datetimeFigureOut">
              <a:rPr lang="fa-IR" smtClean="0"/>
              <a:t>05/08/1445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44C42B-785B-4D25-926E-2A12C77D6097}" type="slidenum">
              <a:rPr lang="fa-IR" smtClean="0"/>
              <a:t>‹#›</a:t>
            </a:fld>
            <a:endParaRPr lang="fa-IR"/>
          </a:p>
        </p:txBody>
      </p:sp>
    </p:spTree>
    <p:extLst>
      <p:ext uri="{BB962C8B-B14F-4D97-AF65-F5344CB8AC3E}">
        <p14:creationId xmlns:p14="http://schemas.microsoft.com/office/powerpoint/2010/main" val="154823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064075-064A-44CA-B500-4E4B2E3117DB}" type="datetimeFigureOut">
              <a:rPr lang="fa-IR" smtClean="0"/>
              <a:t>05/08/1445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44C42B-785B-4D25-926E-2A12C77D6097}" type="slidenum">
              <a:rPr lang="fa-IR" smtClean="0"/>
              <a:t>‹#›</a:t>
            </a:fld>
            <a:endParaRPr lang="fa-IR"/>
          </a:p>
        </p:txBody>
      </p:sp>
    </p:spTree>
    <p:extLst>
      <p:ext uri="{BB962C8B-B14F-4D97-AF65-F5344CB8AC3E}">
        <p14:creationId xmlns:p14="http://schemas.microsoft.com/office/powerpoint/2010/main" val="242888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C064075-064A-44CA-B500-4E4B2E3117DB}" type="datetimeFigureOut">
              <a:rPr lang="fa-IR" smtClean="0"/>
              <a:t>05/08/1445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44C42B-785B-4D25-926E-2A12C77D6097}" type="slidenum">
              <a:rPr lang="fa-IR" smtClean="0"/>
              <a:t>‹#›</a:t>
            </a:fld>
            <a:endParaRPr lang="fa-IR"/>
          </a:p>
        </p:txBody>
      </p:sp>
    </p:spTree>
    <p:extLst>
      <p:ext uri="{BB962C8B-B14F-4D97-AF65-F5344CB8AC3E}">
        <p14:creationId xmlns:p14="http://schemas.microsoft.com/office/powerpoint/2010/main" val="3270233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C064075-064A-44CA-B500-4E4B2E3117DB}" type="datetimeFigureOut">
              <a:rPr lang="fa-IR" smtClean="0"/>
              <a:t>05/08/1445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A44C42B-785B-4D25-926E-2A12C77D6097}" type="slidenum">
              <a:rPr lang="fa-IR" smtClean="0"/>
              <a:t>‹#›</a:t>
            </a:fld>
            <a:endParaRPr lang="fa-IR"/>
          </a:p>
        </p:txBody>
      </p:sp>
    </p:spTree>
    <p:extLst>
      <p:ext uri="{BB962C8B-B14F-4D97-AF65-F5344CB8AC3E}">
        <p14:creationId xmlns:p14="http://schemas.microsoft.com/office/powerpoint/2010/main" val="3743817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C064075-064A-44CA-B500-4E4B2E3117DB}" type="datetimeFigureOut">
              <a:rPr lang="fa-IR" smtClean="0"/>
              <a:t>05/08/1445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A44C42B-785B-4D25-926E-2A12C77D6097}" type="slidenum">
              <a:rPr lang="fa-IR" smtClean="0"/>
              <a:t>‹#›</a:t>
            </a:fld>
            <a:endParaRPr lang="fa-IR"/>
          </a:p>
        </p:txBody>
      </p:sp>
    </p:spTree>
    <p:extLst>
      <p:ext uri="{BB962C8B-B14F-4D97-AF65-F5344CB8AC3E}">
        <p14:creationId xmlns:p14="http://schemas.microsoft.com/office/powerpoint/2010/main" val="139649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64075-064A-44CA-B500-4E4B2E3117DB}" type="datetimeFigureOut">
              <a:rPr lang="fa-IR" smtClean="0"/>
              <a:t>05/08/1445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A44C42B-785B-4D25-926E-2A12C77D6097}" type="slidenum">
              <a:rPr lang="fa-IR" smtClean="0"/>
              <a:t>‹#›</a:t>
            </a:fld>
            <a:endParaRPr lang="fa-IR"/>
          </a:p>
        </p:txBody>
      </p:sp>
    </p:spTree>
    <p:extLst>
      <p:ext uri="{BB962C8B-B14F-4D97-AF65-F5344CB8AC3E}">
        <p14:creationId xmlns:p14="http://schemas.microsoft.com/office/powerpoint/2010/main" val="1435427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64075-064A-44CA-B500-4E4B2E3117DB}" type="datetimeFigureOut">
              <a:rPr lang="fa-IR" smtClean="0"/>
              <a:t>05/08/1445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44C42B-785B-4D25-926E-2A12C77D6097}" type="slidenum">
              <a:rPr lang="fa-IR" smtClean="0"/>
              <a:t>‹#›</a:t>
            </a:fld>
            <a:endParaRPr lang="fa-IR"/>
          </a:p>
        </p:txBody>
      </p:sp>
    </p:spTree>
    <p:extLst>
      <p:ext uri="{BB962C8B-B14F-4D97-AF65-F5344CB8AC3E}">
        <p14:creationId xmlns:p14="http://schemas.microsoft.com/office/powerpoint/2010/main" val="340795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64075-064A-44CA-B500-4E4B2E3117DB}" type="datetimeFigureOut">
              <a:rPr lang="fa-IR" smtClean="0"/>
              <a:t>05/08/1445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44C42B-785B-4D25-926E-2A12C77D6097}" type="slidenum">
              <a:rPr lang="fa-IR" smtClean="0"/>
              <a:t>‹#›</a:t>
            </a:fld>
            <a:endParaRPr lang="fa-IR"/>
          </a:p>
        </p:txBody>
      </p:sp>
    </p:spTree>
    <p:extLst>
      <p:ext uri="{BB962C8B-B14F-4D97-AF65-F5344CB8AC3E}">
        <p14:creationId xmlns:p14="http://schemas.microsoft.com/office/powerpoint/2010/main" val="125042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C064075-064A-44CA-B500-4E4B2E3117DB}" type="datetimeFigureOut">
              <a:rPr lang="fa-IR" smtClean="0"/>
              <a:t>05/08/1445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A44C42B-785B-4D25-926E-2A12C77D6097}" type="slidenum">
              <a:rPr lang="fa-IR" smtClean="0"/>
              <a:t>‹#›</a:t>
            </a:fld>
            <a:endParaRPr lang="fa-IR"/>
          </a:p>
        </p:txBody>
      </p:sp>
    </p:spTree>
    <p:extLst>
      <p:ext uri="{BB962C8B-B14F-4D97-AF65-F5344CB8AC3E}">
        <p14:creationId xmlns:p14="http://schemas.microsoft.com/office/powerpoint/2010/main" val="3587941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smtClean="0">
                <a:solidFill>
                  <a:srgbClr val="FF0000"/>
                </a:solidFill>
                <a:cs typeface="B Zar" panose="00000400000000000000" pitchFamily="2" charset="-78"/>
              </a:rPr>
              <a:t>عنوان مقاله</a:t>
            </a:r>
            <a:r>
              <a:rPr lang="fa-IR" sz="3600" smtClean="0">
                <a:cs typeface="B Zar" panose="00000400000000000000" pitchFamily="2" charset="-78"/>
              </a:rPr>
              <a:t>: بررسی روش های تحقیقی غرب در برخورد با مسائل روانشناسی اجتماعی در ایران</a:t>
            </a:r>
            <a:endParaRPr lang="fa-IR" sz="36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مرتضی </a:t>
            </a:r>
            <a:r>
              <a:rPr lang="fa-IR" smtClean="0">
                <a:cs typeface="B Zar" panose="00000400000000000000" pitchFamily="2" charset="-78"/>
              </a:rPr>
              <a:t>کتبی با </a:t>
            </a:r>
            <a:r>
              <a:rPr lang="fa-IR" smtClean="0">
                <a:cs typeface="B Zar" panose="00000400000000000000" pitchFamily="2" charset="-78"/>
              </a:rPr>
              <a:t>همکاری میشل </a:t>
            </a:r>
            <a:r>
              <a:rPr lang="fa-IR" smtClean="0">
                <a:cs typeface="B Zar" panose="00000400000000000000" pitchFamily="2" charset="-78"/>
              </a:rPr>
              <a:t>ویلت</a:t>
            </a:r>
          </a:p>
          <a:p>
            <a:r>
              <a:rPr lang="fa-IR" smtClean="0">
                <a:solidFill>
                  <a:srgbClr val="FF0000"/>
                </a:solidFill>
                <a:cs typeface="B Zar" panose="00000400000000000000" pitchFamily="2" charset="-78"/>
              </a:rPr>
              <a:t>منبع: </a:t>
            </a:r>
            <a:r>
              <a:rPr lang="fa-IR" smtClean="0">
                <a:cs typeface="B Zar" panose="00000400000000000000" pitchFamily="2" charset="-78"/>
              </a:rPr>
              <a:t>نامه علوم اجتماعی 1355 شماره 5. صص 52-65</a:t>
            </a:r>
            <a:endParaRPr lang="fa-IR">
              <a:cs typeface="B Zar" panose="00000400000000000000" pitchFamily="2" charset="-78"/>
            </a:endParaRPr>
          </a:p>
        </p:txBody>
      </p:sp>
    </p:spTree>
    <p:extLst>
      <p:ext uri="{BB962C8B-B14F-4D97-AF65-F5344CB8AC3E}">
        <p14:creationId xmlns:p14="http://schemas.microsoft.com/office/powerpoint/2010/main" val="2323254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جای تعجب نیست که می بینیم روش های غربی در کاربرد ایرانی آن دچار زیان هایی می گردد و ما</a:t>
            </a:r>
            <a:r>
              <a:rPr lang="fa-IR" smtClean="0">
                <a:solidFill>
                  <a:srgbClr val="FF0000"/>
                </a:solidFill>
                <a:cs typeface="B Zar" panose="00000400000000000000" pitchFamily="2" charset="-78"/>
              </a:rPr>
              <a:t> ناچاریم </a:t>
            </a:r>
            <a:r>
              <a:rPr lang="fa-IR" smtClean="0">
                <a:cs typeface="B Zar" panose="00000400000000000000" pitchFamily="2" charset="-78"/>
              </a:rPr>
              <a:t>به ابداع تکنیک های خاص دست بزنیم.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494032" y="3687860"/>
            <a:ext cx="2676525" cy="1704975"/>
          </a:xfrm>
          <a:prstGeom prst="rect">
            <a:avLst/>
          </a:prstGeom>
        </p:spPr>
      </p:pic>
    </p:spTree>
    <p:extLst>
      <p:ext uri="{BB962C8B-B14F-4D97-AF65-F5344CB8AC3E}">
        <p14:creationId xmlns:p14="http://schemas.microsoft.com/office/powerpoint/2010/main" val="2432992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مضرات شیوه های غربی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قبل از آن که به تکنیک های خاص خود بپردازیم ارجح است به انتقاد خود از روش های غربی سر و صورت بهتری بدهیم. برای این کار پرسشنامه مربوط به اوقات فراغت دانشجویان انجمن ایران و فرانسه را مورد استفاده قرار می دهیم. </a:t>
            </a:r>
          </a:p>
          <a:p>
            <a:pPr algn="just"/>
            <a:r>
              <a:rPr lang="fa-IR" smtClean="0">
                <a:cs typeface="B Zar" panose="00000400000000000000" pitchFamily="2" charset="-78"/>
              </a:rPr>
              <a:t>عدم رعایت شرایط اجتماعی و روانی خاصی که در طرح این </a:t>
            </a:r>
            <a:r>
              <a:rPr lang="fa-IR" smtClean="0">
                <a:cs typeface="B Zar" panose="00000400000000000000" pitchFamily="2" charset="-78"/>
              </a:rPr>
              <a:t>پرسشنامه </a:t>
            </a:r>
            <a:r>
              <a:rPr lang="fa-IR" smtClean="0">
                <a:cs typeface="B Zar" panose="00000400000000000000" pitchFamily="2" charset="-78"/>
              </a:rPr>
              <a:t>وجود داشته مایه نابسامانی هایی در نتایج گشته است از این قرار:</a:t>
            </a:r>
            <a:endParaRPr lang="fa-IR">
              <a:cs typeface="B Zar" panose="00000400000000000000" pitchFamily="2" charset="-78"/>
            </a:endParaRPr>
          </a:p>
        </p:txBody>
      </p:sp>
      <p:sp>
        <p:nvSpPr>
          <p:cNvPr id="4" name="Flowchart: Process 3"/>
          <p:cNvSpPr/>
          <p:nvPr/>
        </p:nvSpPr>
        <p:spPr>
          <a:xfrm>
            <a:off x="956602" y="4206240"/>
            <a:ext cx="3615397"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تکنیک های خاص خود</a:t>
            </a:r>
            <a:endParaRPr lang="fa-IR" sz="2000" b="1">
              <a:solidFill>
                <a:srgbClr val="FF0000"/>
              </a:solidFill>
            </a:endParaRPr>
          </a:p>
        </p:txBody>
      </p:sp>
    </p:spTree>
    <p:extLst>
      <p:ext uri="{BB962C8B-B14F-4D97-AF65-F5344CB8AC3E}">
        <p14:creationId xmlns:p14="http://schemas.microsoft.com/office/powerpoint/2010/main" val="491863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1- جالبترین و ظریفترین سوالات از نظر تکنیکی نتایج نامفهوم و ناماهنگی به ما داده است. </a:t>
            </a:r>
          </a:p>
          <a:p>
            <a:pPr algn="just"/>
            <a:r>
              <a:rPr lang="fa-IR" smtClean="0">
                <a:cs typeface="B Zar" panose="00000400000000000000" pitchFamily="2" charset="-78"/>
              </a:rPr>
              <a:t>2- تعداد بلاجواب ها حتی در مورد ساده ترین سوالات بالا است. </a:t>
            </a:r>
          </a:p>
          <a:p>
            <a:pPr algn="just"/>
            <a:r>
              <a:rPr lang="fa-IR" smtClean="0">
                <a:cs typeface="B Zar" panose="00000400000000000000" pitchFamily="2" charset="-78"/>
              </a:rPr>
              <a:t>مثلا در برابر سوال در موسیقی غربی از چند قطعه مورد علاقه و مولف آنها نام ببرید فقط 26 درصد دانشجویان پاسخ دادند و پرسشگر غربی ما عدم پاسخ را نشانه ذهنیات و عدم اطلاعات کافی دانشجویان می داند. در حالی که این سوال در مورد این دسته از جوانان مناسب نبوده است: زیرا دانستن نام قطعات موسیقی کلاسیک و مصنف آنها مستلزم و تربیت غربی درازمدت  هنری است . حفظ کردن نام های خارجی چه در مورد قطعات و چه در مورد مصنفان برای ما دشوار است. به خصوص اگر علاقه خاصی نیز در بین نباشد. دانشجو حتی اگر تعداد زیادی آهنگ را هم در ذهن داشته باشد  و بتواند زمزمه کند، نخواهد توانست بیش از حد معینی به این پرسش پاسخ بدهد. </a:t>
            </a:r>
            <a:endParaRPr lang="fa-IR">
              <a:cs typeface="B Zar" panose="00000400000000000000" pitchFamily="2" charset="-78"/>
            </a:endParaRPr>
          </a:p>
        </p:txBody>
      </p:sp>
    </p:spTree>
    <p:extLst>
      <p:ext uri="{BB962C8B-B14F-4D97-AF65-F5344CB8AC3E}">
        <p14:creationId xmlns:p14="http://schemas.microsoft.com/office/powerpoint/2010/main" val="511536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3- در مواردی که پاسخ دادن به سوالی مستلزم انتخاب یک پاسخ از بین چند پاسخ بوده (مانند اشل های گرایش) معمولا اولین و آخرین آنها حجیم تر از بقیه بوده است. </a:t>
            </a:r>
          </a:p>
          <a:p>
            <a:pPr algn="just"/>
            <a:r>
              <a:rPr lang="fa-IR" smtClean="0">
                <a:cs typeface="B Zar" panose="00000400000000000000" pitchFamily="2" charset="-78"/>
              </a:rPr>
              <a:t>4- در برخی موارد محقق در پی به دست آوردن یک طبقه بندی منظم فکری است و برعکس در برابر مجموعه ای از پاسخ های پیچیده قرار می گیرد که معنی آنها را باز نمی شناسد مثلا:</a:t>
            </a:r>
          </a:p>
          <a:p>
            <a:pPr algn="just"/>
            <a:r>
              <a:rPr lang="fa-IR" smtClean="0">
                <a:cs typeface="B Zar" panose="00000400000000000000" pitchFamily="2" charset="-78"/>
              </a:rPr>
              <a:t>الف- در قصاوت فیلم اه پاسخ ها جبهه ای است از قبیل : فیلم های اخلاقی و علمی را می پسندم. </a:t>
            </a:r>
          </a:p>
          <a:p>
            <a:pPr algn="just"/>
            <a:r>
              <a:rPr lang="fa-IR" smtClean="0">
                <a:cs typeface="B Zar" panose="00000400000000000000" pitchFamily="2" charset="-78"/>
              </a:rPr>
              <a:t>ب- طبقه بندی فنی فیلم ها (کوتاه مدت، رپرتاژ، مستند) با ذهنیات جوانان در این باره بیگانه است. </a:t>
            </a:r>
            <a:endParaRPr lang="fa-IR">
              <a:cs typeface="B Zar" panose="00000400000000000000" pitchFamily="2" charset="-78"/>
            </a:endParaRPr>
          </a:p>
        </p:txBody>
      </p:sp>
    </p:spTree>
    <p:extLst>
      <p:ext uri="{BB962C8B-B14F-4D97-AF65-F5344CB8AC3E}">
        <p14:creationId xmlns:p14="http://schemas.microsoft.com/office/powerpoint/2010/main" val="3078184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 طبقه بندی دیگری از فیلم ها که با افکار جوانان مطابقت بیشتری دارد (اخلاقی خانوادگی، عشقی، فکاهی، آموزنده، سبک، و غیره) باعث شگفتی محقق می گردد و این طبقه بندی «اخلاقی» را که به جای یک طبقه بندی «فنی»  مورد انتظار داده شده است نمی پذیرد، غافل از این که مردم بالا وپایین شهر تهران نیز فیلم ها را مانند یکدیگر </a:t>
            </a:r>
            <a:r>
              <a:rPr lang="fa-IR" smtClean="0">
                <a:cs typeface="B Zar" panose="00000400000000000000" pitchFamily="2" charset="-78"/>
              </a:rPr>
              <a:t>دسته </a:t>
            </a:r>
            <a:r>
              <a:rPr lang="fa-IR" smtClean="0">
                <a:cs typeface="B Zar" panose="00000400000000000000" pitchFamily="2" charset="-78"/>
              </a:rPr>
              <a:t>بندی نمی کنند تا چه رسد به یک </a:t>
            </a:r>
            <a:r>
              <a:rPr lang="fa-IR" b="1" smtClean="0">
                <a:solidFill>
                  <a:srgbClr val="FF0000"/>
                </a:solidFill>
                <a:cs typeface="B Zar" panose="00000400000000000000" pitchFamily="2" charset="-78"/>
              </a:rPr>
              <a:t>طبقه بندی واحد فرهنگی</a:t>
            </a:r>
            <a:r>
              <a:rPr lang="fa-IR" smtClean="0">
                <a:cs typeface="B Zar" panose="00000400000000000000" pitchFamily="2" charset="-78"/>
              </a:rPr>
              <a:t>.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001294"/>
            <a:ext cx="2876550" cy="1590675"/>
          </a:xfrm>
          <a:prstGeom prst="rect">
            <a:avLst/>
          </a:prstGeom>
        </p:spPr>
      </p:pic>
    </p:spTree>
    <p:extLst>
      <p:ext uri="{BB962C8B-B14F-4D97-AF65-F5344CB8AC3E}">
        <p14:creationId xmlns:p14="http://schemas.microsoft.com/office/powerpoint/2010/main" val="4075606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 قضاوت های عاطفی کلی درباره سینما نیز که برای ما نشانه پاسخ جبهه ای به آن نوع سوال است محقق غربی را سردرگم می کند. </a:t>
            </a:r>
          </a:p>
          <a:p>
            <a:pPr algn="just"/>
            <a:r>
              <a:rPr lang="fa-IR" smtClean="0">
                <a:cs typeface="B Zar" panose="00000400000000000000" pitchFamily="2" charset="-78"/>
              </a:rPr>
              <a:t>نکات بالا نشانه یک نوع اروپاگرایی (</a:t>
            </a:r>
            <a:r>
              <a:rPr lang="en-US" smtClean="0">
                <a:cs typeface="B Zar" panose="00000400000000000000" pitchFamily="2" charset="-78"/>
              </a:rPr>
              <a:t>Eurocentrisme</a:t>
            </a:r>
            <a:r>
              <a:rPr lang="fa-IR" smtClean="0">
                <a:cs typeface="B Zar" panose="00000400000000000000" pitchFamily="2" charset="-78"/>
              </a:rPr>
              <a:t>) است و نمایانگر این واقعیت است که محقق غربی نمی تواند بفهمد که مردمی ممکن است مواد اولیه آنها (مثلا فیلم ها) را طور دیگری و بر اساس ضوابط عمیقا متفاوتی دسته بندی کنند، از این رو با عجله چنین نتیجه می گیرد: «در این طبقه بندی «بی نظمی» وجود دارد»</a:t>
            </a:r>
          </a:p>
          <a:p>
            <a:pPr algn="just"/>
            <a:endParaRPr lang="fa-IR">
              <a:cs typeface="B Zar" panose="00000400000000000000" pitchFamily="2" charset="-78"/>
            </a:endParaRPr>
          </a:p>
        </p:txBody>
      </p:sp>
    </p:spTree>
    <p:extLst>
      <p:ext uri="{BB962C8B-B14F-4D97-AF65-F5344CB8AC3E}">
        <p14:creationId xmlns:p14="http://schemas.microsoft.com/office/powerpoint/2010/main" val="1623972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اروپا محوری</a:t>
            </a:r>
            <a:endParaRPr lang="fa-IR" b="1">
              <a:solidFill>
                <a:srgbClr val="FF0000"/>
              </a:solidFill>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970671" y="2208628"/>
            <a:ext cx="10252180" cy="3460651"/>
          </a:xfrm>
          <a:prstGeom prst="rect">
            <a:avLst/>
          </a:prstGeom>
        </p:spPr>
      </p:pic>
    </p:spTree>
    <p:extLst>
      <p:ext uri="{BB962C8B-B14F-4D97-AF65-F5344CB8AC3E}">
        <p14:creationId xmlns:p14="http://schemas.microsoft.com/office/powerpoint/2010/main" val="1372536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756074" y="1825625"/>
            <a:ext cx="7597726" cy="4351338"/>
          </a:xfrm>
        </p:spPr>
        <p:txBody>
          <a:bodyPr>
            <a:normAutofit lnSpcReduction="10000"/>
          </a:bodyPr>
          <a:lstStyle/>
          <a:p>
            <a:pPr algn="just"/>
            <a:r>
              <a:rPr lang="fa-IR" smtClean="0">
                <a:cs typeface="B Zar" panose="00000400000000000000" pitchFamily="2" charset="-78"/>
              </a:rPr>
              <a:t>محقق ما وقتی ویکتور هوگو را در راس صورت مولفان مورد علاقه جوانان ایرانی و بینوایان را در راس آثار مورد پسند آنها یم بیند با سردرگمی در پی تفسیری بر می آید که بین رمانتیسم این نویسدنه و روحیه چنین و چنان ایرانی رابطه ای برقرار کند و آشکارا سعی دارد این انتخاب را از راه نزدیکی آثار ویکتور هوگو با شرایط فرهنگی  و روانی جامعه ما توجیه نماید، ولی هنگامی که به شرایط تحقیق دقت می کنیم  ملاحظه می نماییم یک داده مهم از دیده محقق دورمانده و آن این است که تا قبل از شروع این تحقیق فیلم بینوایان  ویکتور هوگو  ماه ها روی پرده سینما در تهران بوده است و جوانان آن را دیده اند و می شناسند. به علاوه این اثر به زبان فارسی ترجمه شده  و تازه این فیلم که چهار ساعت طول می کشیده به قیمت یک سانس نمایش داده شده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71089"/>
            <a:ext cx="2692791" cy="3314248"/>
          </a:xfrm>
          <a:prstGeom prst="rect">
            <a:avLst/>
          </a:prstGeom>
        </p:spPr>
      </p:pic>
      <p:sp>
        <p:nvSpPr>
          <p:cNvPr id="5" name="TextBox 4"/>
          <p:cNvSpPr txBox="1"/>
          <p:nvPr/>
        </p:nvSpPr>
        <p:spPr>
          <a:xfrm>
            <a:off x="1716258" y="5711483"/>
            <a:ext cx="1209822"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ویکتر هوگو</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4042567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ارتباط بین پرسشگر و پاسخگو ارتباطی دو جانبه تر و عمیق تر می بود حقایق نمایان می گردید. اغلب پرسشگر با سوالات خود و با رفتار خود پاسخ گو را به مقاومت وا می دارد. چه گفتار و رفتار باسمه ای و قالبی پاسخ باسمه ای و قالبی را هم اجتناب ناپذیر  می سازد. </a:t>
            </a:r>
            <a:endParaRPr lang="fa-IR">
              <a:cs typeface="B Zar" panose="00000400000000000000" pitchFamily="2" charset="-78"/>
            </a:endParaRPr>
          </a:p>
        </p:txBody>
      </p:sp>
      <p:sp>
        <p:nvSpPr>
          <p:cNvPr id="4" name="Flowchart: Process 3"/>
          <p:cNvSpPr/>
          <p:nvPr/>
        </p:nvSpPr>
        <p:spPr>
          <a:xfrm>
            <a:off x="1645920" y="3756074"/>
            <a:ext cx="2785403"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ارتباط بین پرسشگر و پاسخگو</a:t>
            </a:r>
            <a:endParaRPr lang="fa-IR" sz="2000" b="1">
              <a:solidFill>
                <a:srgbClr val="FF0000"/>
              </a:solidFill>
            </a:endParaRPr>
          </a:p>
        </p:txBody>
      </p:sp>
    </p:spTree>
    <p:extLst>
      <p:ext uri="{BB962C8B-B14F-4D97-AF65-F5344CB8AC3E}">
        <p14:creationId xmlns:p14="http://schemas.microsoft.com/office/powerpoint/2010/main" val="4026357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اصولا </a:t>
            </a:r>
            <a:r>
              <a:rPr lang="fa-IR" b="1" smtClean="0">
                <a:solidFill>
                  <a:srgbClr val="FF0000"/>
                </a:solidFill>
                <a:cs typeface="B Zar" panose="00000400000000000000" pitchFamily="2" charset="-78"/>
              </a:rPr>
              <a:t>منطق پرسشنامه </a:t>
            </a:r>
            <a:r>
              <a:rPr lang="fa-IR" smtClean="0">
                <a:cs typeface="B Zar" panose="00000400000000000000" pitchFamily="2" charset="-78"/>
              </a:rPr>
              <a:t>ایجاب می کند که سوالات کوتاه و دقیق و پاسخ ها یگانه و روشن و مطمئن باشد. هر گاه در انتخاب یک پاسخ از بین پاسخ های ممکن، اجبار در کار باشد (و این مخالف روحیه شرقی) نتیجه جز این نخواهد بود. از آن جا که پرسشنامه علی الاصول جز با بیان اول که همان بیان جبهه ای است سر و کار ندارد یک تکنیک خوب تکنیکی است که امکان بروز هر دو سطح بیان را به ما بدهد. </a:t>
            </a:r>
            <a:endParaRPr lang="fa-IR">
              <a:cs typeface="B Zar" panose="00000400000000000000" pitchFamily="2" charset="-78"/>
            </a:endParaRPr>
          </a:p>
        </p:txBody>
      </p:sp>
    </p:spTree>
    <p:extLst>
      <p:ext uri="{BB962C8B-B14F-4D97-AF65-F5344CB8AC3E}">
        <p14:creationId xmlns:p14="http://schemas.microsoft.com/office/powerpoint/2010/main" val="312350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هدف ما از عرضه مطالب زیر دوگانه است: </a:t>
            </a:r>
          </a:p>
          <a:p>
            <a:pPr algn="just"/>
            <a:r>
              <a:rPr lang="fa-IR" smtClean="0">
                <a:cs typeface="B Zar" panose="00000400000000000000" pitchFamily="2" charset="-78"/>
              </a:rPr>
              <a:t>1- انتقاد تا انجا که میسر باشد از تکنیک ها و روش های تحقیقی که ما تاکنون در علوم اجتماعی </a:t>
            </a:r>
            <a:r>
              <a:rPr lang="fa-IR" smtClean="0">
                <a:solidFill>
                  <a:srgbClr val="FF0000"/>
                </a:solidFill>
                <a:cs typeface="B Zar" panose="00000400000000000000" pitchFamily="2" charset="-78"/>
              </a:rPr>
              <a:t>به طور کلی </a:t>
            </a:r>
            <a:r>
              <a:rPr lang="fa-IR" smtClean="0">
                <a:cs typeface="B Zar" panose="00000400000000000000" pitchFamily="2" charset="-78"/>
              </a:rPr>
              <a:t>و </a:t>
            </a:r>
            <a:r>
              <a:rPr lang="fa-IR" smtClean="0">
                <a:cs typeface="B Zar" panose="00000400000000000000" pitchFamily="2" charset="-78"/>
              </a:rPr>
              <a:t>در </a:t>
            </a:r>
            <a:r>
              <a:rPr lang="fa-IR" smtClean="0">
                <a:cs typeface="B Zar" panose="00000400000000000000" pitchFamily="2" charset="-78"/>
              </a:rPr>
              <a:t>روان شناسی اجتماعی </a:t>
            </a:r>
            <a:r>
              <a:rPr lang="fa-IR" smtClean="0">
                <a:solidFill>
                  <a:srgbClr val="FF0000"/>
                </a:solidFill>
                <a:cs typeface="B Zar" panose="00000400000000000000" pitchFamily="2" charset="-78"/>
              </a:rPr>
              <a:t>به طور اخص </a:t>
            </a:r>
            <a:r>
              <a:rPr lang="fa-IR" smtClean="0">
                <a:cs typeface="B Zar" panose="00000400000000000000" pitchFamily="2" charset="-78"/>
              </a:rPr>
              <a:t>به کار گرفته ایم. </a:t>
            </a:r>
          </a:p>
          <a:p>
            <a:pPr algn="just"/>
            <a:r>
              <a:rPr lang="fa-IR" smtClean="0">
                <a:cs typeface="B Zar" panose="00000400000000000000" pitchFamily="2" charset="-78"/>
              </a:rPr>
              <a:t>2- طرح مشکلات کار و تعیین شرایطی که بتواند ت حدی در کابرد این روش ها و در تحقیقات به ما یاری دهد. ما با طرح کردن این دو مبحث سعی می کنیم نشان دهیم تا چه ارتباط روش های تحقیق اجتماعی در ایران با موضوعاتی که ما با آنها سر و کار داریم باید نزدیک باشد، چه معتقدیم هر روشی را نمی توان در مطالعه هر موضوعی به کار برد. </a:t>
            </a:r>
            <a:endParaRPr lang="fa-IR">
              <a:cs typeface="B Zar" panose="00000400000000000000" pitchFamily="2" charset="-78"/>
            </a:endParaRPr>
          </a:p>
        </p:txBody>
      </p:sp>
    </p:spTree>
    <p:extLst>
      <p:ext uri="{BB962C8B-B14F-4D97-AF65-F5344CB8AC3E}">
        <p14:creationId xmlns:p14="http://schemas.microsoft.com/office/powerpoint/2010/main" val="2612920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مسئله این است که </a:t>
            </a:r>
            <a:r>
              <a:rPr lang="fa-IR" b="1" smtClean="0">
                <a:solidFill>
                  <a:srgbClr val="FF0000"/>
                </a:solidFill>
                <a:cs typeface="B Zar" panose="00000400000000000000" pitchFamily="2" charset="-78"/>
              </a:rPr>
              <a:t>آدم شرقی </a:t>
            </a:r>
            <a:r>
              <a:rPr lang="fa-IR" smtClean="0">
                <a:cs typeface="B Zar" panose="00000400000000000000" pitchFamily="2" charset="-78"/>
              </a:rPr>
              <a:t>برای پاسخ دادن به پرسشنامه (البته نوع غربی آن) ساخته نشده است. چون </a:t>
            </a:r>
            <a:r>
              <a:rPr lang="fa-IR" smtClean="0">
                <a:cs typeface="B Zar" panose="00000400000000000000" pitchFamily="2" charset="-78"/>
              </a:rPr>
              <a:t>عادت </a:t>
            </a:r>
            <a:r>
              <a:rPr lang="fa-IR" smtClean="0">
                <a:cs typeface="B Zar" panose="00000400000000000000" pitchFamily="2" charset="-78"/>
              </a:rPr>
              <a:t>ندارد از شخص خود تعریف ثابت و واقع بینانه به دست بدهد (برخلاف آدم غربی) . پاسخ فرد ایرانی به یک سوال در قالب عقلانی تعاریف غربی شخصیت اجتماعی ، شخصیت خانوادگی و شخصیت انفرادی نمی گنجد. </a:t>
            </a:r>
            <a:endParaRPr lang="fa-IR">
              <a:cs typeface="B Zar" panose="00000400000000000000" pitchFamily="2" charset="-78"/>
            </a:endParaRPr>
          </a:p>
        </p:txBody>
      </p:sp>
      <p:sp>
        <p:nvSpPr>
          <p:cNvPr id="4" name="Flowchart: Process 3"/>
          <p:cNvSpPr/>
          <p:nvPr/>
        </p:nvSpPr>
        <p:spPr>
          <a:xfrm>
            <a:off x="942535" y="4093698"/>
            <a:ext cx="3108960" cy="119575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 شخصیت </a:t>
            </a:r>
            <a:r>
              <a:rPr lang="fa-IR" sz="2000" b="1">
                <a:solidFill>
                  <a:srgbClr val="FF0000"/>
                </a:solidFill>
                <a:cs typeface="B Zar" panose="00000400000000000000" pitchFamily="2" charset="-78"/>
              </a:rPr>
              <a:t>اجتماعی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 </a:t>
            </a:r>
            <a:r>
              <a:rPr lang="fa-IR" sz="2000" b="1">
                <a:solidFill>
                  <a:srgbClr val="FF0000"/>
                </a:solidFill>
                <a:cs typeface="B Zar" panose="00000400000000000000" pitchFamily="2" charset="-78"/>
              </a:rPr>
              <a:t>شخصیت </a:t>
            </a:r>
            <a:r>
              <a:rPr lang="fa-IR" sz="2000" b="1">
                <a:solidFill>
                  <a:srgbClr val="FF0000"/>
                </a:solidFill>
                <a:cs typeface="B Zar" panose="00000400000000000000" pitchFamily="2" charset="-78"/>
              </a:rPr>
              <a:t>خانوادگی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3- </a:t>
            </a:r>
            <a:r>
              <a:rPr lang="fa-IR" sz="2000" b="1">
                <a:solidFill>
                  <a:srgbClr val="FF0000"/>
                </a:solidFill>
                <a:cs typeface="B Zar" panose="00000400000000000000" pitchFamily="2" charset="-78"/>
              </a:rPr>
              <a:t>شخصیت انفرادی</a:t>
            </a:r>
            <a:endParaRPr lang="fa-IR" sz="2000" b="1">
              <a:solidFill>
                <a:srgbClr val="FF0000"/>
              </a:solidFill>
            </a:endParaRPr>
          </a:p>
        </p:txBody>
      </p:sp>
      <p:sp>
        <p:nvSpPr>
          <p:cNvPr id="5" name="Flowchart: Document 4"/>
          <p:cNvSpPr/>
          <p:nvPr/>
        </p:nvSpPr>
        <p:spPr>
          <a:xfrm>
            <a:off x="8032651" y="4167202"/>
            <a:ext cx="2771336" cy="1048746"/>
          </a:xfrm>
          <a:prstGeom prst="flowChartDocumen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تعریف ثابت و واقع بینانه</a:t>
            </a:r>
            <a:endParaRPr lang="fa-IR" b="1">
              <a:solidFill>
                <a:srgbClr val="FF0000"/>
              </a:solidFill>
            </a:endParaRPr>
          </a:p>
        </p:txBody>
      </p:sp>
    </p:spTree>
    <p:extLst>
      <p:ext uri="{BB962C8B-B14F-4D97-AF65-F5344CB8AC3E}">
        <p14:creationId xmlns:p14="http://schemas.microsoft.com/office/powerpoint/2010/main" val="350802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فرد غربی آنگاه که به اصالت اجتماعی خودف موقعیت خود، سن خود، پایگاه اجتماعی خود و نقش های خود به تناسب امکانات خویشتن پی ببرد بسادگی خود را در وضع و موقع «پاسخ گویی» قرار می دهد و کار تحقیق و محقق را سهولت می بخشد. مرد شرقی بر عکس این شکل «واقع بینی» را ندارد و لزوم آن را نیز احساس نمی کند. وی عادت نکرده است تا خود را موضوع مطالعه قرار دهد و بدون «ادب» مخصوص که بسیار ظریف و سرشار از احساسات و عواطف است به بیگانه عرضه نماید. </a:t>
            </a:r>
            <a:r>
              <a:rPr lang="fa-IR" sz="2600" b="1">
                <a:solidFill>
                  <a:srgbClr val="FF0000"/>
                </a:solidFill>
                <a:cs typeface="B Zar" panose="00000400000000000000" pitchFamily="2" charset="-78"/>
              </a:rPr>
              <a:t>تماس آمارگیران مرکز آمار ایران</a:t>
            </a:r>
            <a:r>
              <a:rPr lang="fa-IR" sz="2600">
                <a:solidFill>
                  <a:prstClr val="black"/>
                </a:solidFill>
                <a:cs typeface="B Zar" panose="00000400000000000000" pitchFamily="2" charset="-78"/>
              </a:rPr>
              <a:t> در سرشماری اخیر دلایل بیشماری را در اثبات این ادعا برای ما فراهم می آورد و امید است کتابی درباره روابط بین پرسشگر و پاسخ گو که حاوی قوانین و قواعد تماس در فرهنگ ما می باشد. با تجربه عظیمی که به دست آمد در این مرکز به رشته تحریر درآید. </a:t>
            </a:r>
          </a:p>
        </p:txBody>
      </p:sp>
    </p:spTree>
    <p:extLst>
      <p:ext uri="{BB962C8B-B14F-4D97-AF65-F5344CB8AC3E}">
        <p14:creationId xmlns:p14="http://schemas.microsoft.com/office/powerpoint/2010/main" val="1812257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شیوه های تحقیق مناسب</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تحقیقات اجتماعی در ایران مداخله فعالانه و التزام پرسشگر در محاوره به عنوان یک  طرف قضیه ضروری است. گردآوری اطلاعات مستلزم آن است که پرسشگر خود را در محیط تحقیق بگنجاند و در فضای مردم تنفس کند تا سوالات وی بتواند به طور خود به خود و طبیعی در جریان محاوره پیش کشیده شود. </a:t>
            </a:r>
            <a:endParaRPr lang="fa-IR">
              <a:cs typeface="B Zar" panose="00000400000000000000" pitchFamily="2" charset="-78"/>
            </a:endParaRPr>
          </a:p>
        </p:txBody>
      </p:sp>
      <p:sp>
        <p:nvSpPr>
          <p:cNvPr id="4" name="Flowchart: Process 3"/>
          <p:cNvSpPr/>
          <p:nvPr/>
        </p:nvSpPr>
        <p:spPr>
          <a:xfrm>
            <a:off x="1814732" y="3924886"/>
            <a:ext cx="2475914" cy="102694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به طور خود به خود و طبیعی</a:t>
            </a:r>
            <a:endParaRPr lang="fa-IR" sz="2000" b="1">
              <a:solidFill>
                <a:srgbClr val="FF0000"/>
              </a:solidFill>
            </a:endParaRPr>
          </a:p>
        </p:txBody>
      </p:sp>
    </p:spTree>
    <p:extLst>
      <p:ext uri="{BB962C8B-B14F-4D97-AF65-F5344CB8AC3E}">
        <p14:creationId xmlns:p14="http://schemas.microsoft.com/office/powerpoint/2010/main" val="4003781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آن دسته از تکنیک های غربی که به این طرز تماس نزدیکتر است پیوسته در یران موفقیت آمیز تر بوده است. من باب مثال می توان از مباحثه گروهی </a:t>
            </a:r>
            <a:r>
              <a:rPr lang="fa-IR" smtClean="0">
                <a:cs typeface="B Zar" panose="00000400000000000000" pitchFamily="2" charset="-78"/>
              </a:rPr>
              <a:t>که ما </a:t>
            </a:r>
            <a:r>
              <a:rPr lang="fa-IR" smtClean="0">
                <a:cs typeface="B Zar" panose="00000400000000000000" pitchFamily="2" charset="-78"/>
              </a:rPr>
              <a:t>در مطالعه قالی در </a:t>
            </a:r>
            <a:r>
              <a:rPr lang="fa-IR" b="1" smtClean="0">
                <a:solidFill>
                  <a:srgbClr val="FF0000"/>
                </a:solidFill>
                <a:cs typeface="B Zar" panose="00000400000000000000" pitchFamily="2" charset="-78"/>
              </a:rPr>
              <a:t>شهر قمصر </a:t>
            </a:r>
            <a:r>
              <a:rPr lang="fa-IR" smtClean="0">
                <a:cs typeface="B Zar" panose="00000400000000000000" pitchFamily="2" charset="-78"/>
              </a:rPr>
              <a:t>از آن بهره گرفتیم نام برد. </a:t>
            </a:r>
          </a:p>
          <a:p>
            <a:pPr algn="just"/>
            <a:endParaRPr lang="fa-IR">
              <a:cs typeface="B Zar" panose="00000400000000000000" pitchFamily="2" charset="-78"/>
            </a:endParaRPr>
          </a:p>
        </p:txBody>
      </p:sp>
    </p:spTree>
    <p:extLst>
      <p:ext uri="{BB962C8B-B14F-4D97-AF65-F5344CB8AC3E}">
        <p14:creationId xmlns:p14="http://schemas.microsoft.com/office/powerpoint/2010/main" val="3307960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ما در عمل دیده ایم که روش های مردم شناسی که در آن مشارکت پرسشگر در زندگی پاسخگو نسبت به سایر تکنیک ها بیشتر است از مناسب ترین روش ها در تحقیقات اجتماعی در ایران به شمار می آید. </a:t>
            </a:r>
          </a:p>
          <a:p>
            <a:pPr algn="just"/>
            <a:r>
              <a:rPr lang="fa-IR" smtClean="0">
                <a:cs typeface="B Zar" panose="00000400000000000000" pitchFamily="2" charset="-78"/>
              </a:rPr>
              <a:t>ما همچنین مطمئن هستیم که در فرهنگ ما تکنیک های بسیار ظریفی جهت برقراری تماس و گفتگو وجود دارد که متاسفانه تاکنون در تحقیقات اجتماعی به کار گرفته نشده اند. </a:t>
            </a:r>
          </a:p>
        </p:txBody>
      </p:sp>
    </p:spTree>
    <p:extLst>
      <p:ext uri="{BB962C8B-B14F-4D97-AF65-F5344CB8AC3E}">
        <p14:creationId xmlns:p14="http://schemas.microsoft.com/office/powerpoint/2010/main" val="760205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192172" y="1825625"/>
            <a:ext cx="7161628" cy="4351338"/>
          </a:xfrm>
        </p:spPr>
        <p:txBody>
          <a:bodyPr/>
          <a:lstStyle/>
          <a:p>
            <a:pPr algn="just"/>
            <a:r>
              <a:rPr lang="fa-IR">
                <a:cs typeface="B Zar" panose="00000400000000000000" pitchFamily="2" charset="-78"/>
              </a:rPr>
              <a:t>ما به خصوص به تکنیک «درد دل» فکر می کنیم و معتقدیم بر ماست که قواعد و قوانین این شیوه را با تجربه دریابیم و آنها را تدوین کنیم و به کار بریم و در این صورت می توانیم مطمئن باشیم که تحقیقات ما در زمینه علوم انسانی و اجتماعی می تواند رنگ دیگری به خود بگیرد و غنای بیشتری یابد. مهم این است که ما بتوانیم خود را از </a:t>
            </a:r>
            <a:r>
              <a:rPr lang="fa-IR" b="1">
                <a:solidFill>
                  <a:srgbClr val="FF0000"/>
                </a:solidFill>
                <a:cs typeface="B Zar" panose="00000400000000000000" pitchFamily="2" charset="-78"/>
              </a:rPr>
              <a:t>اسارت تام و تمام </a:t>
            </a:r>
            <a:r>
              <a:rPr lang="fa-IR">
                <a:cs typeface="B Zar" panose="00000400000000000000" pitchFamily="2" charset="-78"/>
              </a:rPr>
              <a:t>تکنیک هایی که از مغرب زمین به ارمغان آورده ایم برهانیم و با تکیه بر آنها به خود  و دانشجویان و محققان جوان امکان دهیم که روش های غربی را با دید شرقی بنگریم و در این زمینه نوآوری هایی بکنیم.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239187" cy="3562301"/>
          </a:xfrm>
          <a:prstGeom prst="rect">
            <a:avLst/>
          </a:prstGeom>
        </p:spPr>
      </p:pic>
    </p:spTree>
    <p:extLst>
      <p:ext uri="{BB962C8B-B14F-4D97-AF65-F5344CB8AC3E}">
        <p14:creationId xmlns:p14="http://schemas.microsoft.com/office/powerpoint/2010/main" val="3823773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Zar" panose="00000400000000000000" pitchFamily="2" charset="-78"/>
              </a:rPr>
              <a:t>تحلیل </a:t>
            </a:r>
            <a:r>
              <a:rPr lang="fa-IR" b="1" smtClean="0">
                <a:solidFill>
                  <a:srgbClr val="FF0000"/>
                </a:solidFill>
                <a:cs typeface="B Zar" panose="00000400000000000000" pitchFamily="2" charset="-78"/>
              </a:rPr>
              <a:t>نتایج</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a:xfrm>
            <a:off x="838200" y="1851382"/>
            <a:ext cx="10515600" cy="4351338"/>
          </a:xfrm>
        </p:spPr>
        <p:txBody>
          <a:bodyPr/>
          <a:lstStyle/>
          <a:p>
            <a:pPr algn="just"/>
            <a:r>
              <a:rPr lang="fa-IR" smtClean="0">
                <a:cs typeface="B Zar" panose="00000400000000000000" pitchFamily="2" charset="-78"/>
              </a:rPr>
              <a:t>بدیهی است که در تحقیقات اجتماعی </a:t>
            </a:r>
            <a:r>
              <a:rPr lang="fa-IR" b="1" smtClean="0">
                <a:solidFill>
                  <a:srgbClr val="FF0000"/>
                </a:solidFill>
                <a:cs typeface="B Zar" panose="00000400000000000000" pitchFamily="2" charset="-78"/>
              </a:rPr>
              <a:t>تعیین شرایط پاسخگویی </a:t>
            </a:r>
            <a:r>
              <a:rPr lang="fa-IR" smtClean="0">
                <a:cs typeface="B Zar" panose="00000400000000000000" pitchFamily="2" charset="-78"/>
              </a:rPr>
              <a:t>به منظور تعیین معنا پاسخ ها، اصلی است ضروری . این شرایط را یم توان در نکات زیر خلاصه کرد:</a:t>
            </a:r>
          </a:p>
          <a:p>
            <a:pPr algn="just"/>
            <a:r>
              <a:rPr lang="fa-IR" smtClean="0">
                <a:cs typeface="B Zar" panose="00000400000000000000" pitchFamily="2" charset="-78"/>
              </a:rPr>
              <a:t>- نقش یا نقش هایی که پرسشگر به هنگام تحقیق بازی می کند. </a:t>
            </a:r>
          </a:p>
          <a:p>
            <a:pPr algn="just"/>
            <a:r>
              <a:rPr lang="fa-IR" smtClean="0">
                <a:cs typeface="B Zar" panose="00000400000000000000" pitchFamily="2" charset="-78"/>
              </a:rPr>
              <a:t>نوع یا انواع بیانی که وی به کار می برد. </a:t>
            </a:r>
          </a:p>
          <a:p>
            <a:pPr algn="just"/>
            <a:r>
              <a:rPr lang="fa-IR" smtClean="0">
                <a:cs typeface="B Zar" panose="00000400000000000000" pitchFamily="2" charset="-78"/>
              </a:rPr>
              <a:t>نقش یا نقش هایی که پاسخ گو بازی می کند. </a:t>
            </a:r>
          </a:p>
          <a:p>
            <a:pPr algn="just"/>
            <a:r>
              <a:rPr lang="fa-IR" smtClean="0">
                <a:cs typeface="B Zar" panose="00000400000000000000" pitchFamily="2" charset="-78"/>
              </a:rPr>
              <a:t>رابطه بین پاسخ کنونی با پاسخ یا پاسخ های قبلی و بعدی</a:t>
            </a:r>
          </a:p>
          <a:p>
            <a:pPr algn="just"/>
            <a:r>
              <a:rPr lang="fa-IR" smtClean="0">
                <a:cs typeface="B Zar" panose="00000400000000000000" pitchFamily="2" charset="-78"/>
              </a:rPr>
              <a:t>رابطه بین سوال و تعداد سوال با پاسخ و از این قبیل...</a:t>
            </a:r>
            <a:endParaRPr lang="fa-IR">
              <a:cs typeface="B Zar" panose="00000400000000000000" pitchFamily="2" charset="-78"/>
            </a:endParaRPr>
          </a:p>
        </p:txBody>
      </p:sp>
    </p:spTree>
    <p:extLst>
      <p:ext uri="{BB962C8B-B14F-4D97-AF65-F5344CB8AC3E}">
        <p14:creationId xmlns:p14="http://schemas.microsoft.com/office/powerpoint/2010/main" val="2413162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مثلا در مورد نقش ها اگر ما نوار یکی از مصاحبه ها را انتخاب کنیم می توانیم پاسخ گو و پاسخ ها را از نظر رفتارها و گرایش ها و بیان وص دا در 6 قالب معین بررسی نماییم.</a:t>
            </a:r>
          </a:p>
          <a:p>
            <a:pPr algn="just"/>
            <a:r>
              <a:rPr lang="fa-IR" smtClean="0">
                <a:cs typeface="B Zar" panose="00000400000000000000" pitchFamily="2" charset="-78"/>
              </a:rPr>
              <a:t>در این جا به اختصار کامل از چند عنوان نام می </a:t>
            </a:r>
            <a:r>
              <a:rPr lang="fa-IR" smtClean="0">
                <a:cs typeface="B Zar" panose="00000400000000000000" pitchFamily="2" charset="-78"/>
              </a:rPr>
              <a:t>بریم:</a:t>
            </a:r>
          </a:p>
          <a:p>
            <a:pPr algn="just"/>
            <a:r>
              <a:rPr lang="fa-IR" smtClean="0">
                <a:cs typeface="B Zar" panose="00000400000000000000" pitchFamily="2" charset="-78"/>
              </a:rPr>
              <a:t>از نظر رفتار و گرایش ها:</a:t>
            </a:r>
            <a:endParaRPr lang="fa-IR" b="1" smtClean="0">
              <a:solidFill>
                <a:srgbClr val="FF0000"/>
              </a:solidFill>
              <a:cs typeface="B Zar" panose="00000400000000000000" pitchFamily="2" charset="-78"/>
            </a:endParaRPr>
          </a:p>
          <a:p>
            <a:pPr algn="just"/>
            <a:r>
              <a:rPr lang="fa-IR" b="1" smtClean="0">
                <a:solidFill>
                  <a:srgbClr val="FF0000"/>
                </a:solidFill>
                <a:cs typeface="B Zar" panose="00000400000000000000" pitchFamily="2" charset="-78"/>
              </a:rPr>
              <a:t>1- میزان شرکت </a:t>
            </a:r>
            <a:r>
              <a:rPr lang="fa-IR" smtClean="0">
                <a:cs typeface="B Zar" panose="00000400000000000000" pitchFamily="2" charset="-78"/>
              </a:rPr>
              <a:t>قبل از مصاحبه و هنگام مصاحبه</a:t>
            </a:r>
          </a:p>
          <a:p>
            <a:pPr algn="just"/>
            <a:r>
              <a:rPr lang="fa-IR" b="1" smtClean="0">
                <a:solidFill>
                  <a:srgbClr val="FF0000"/>
                </a:solidFill>
                <a:cs typeface="B Zar" panose="00000400000000000000" pitchFamily="2" charset="-78"/>
              </a:rPr>
              <a:t>2- میزان علاقه </a:t>
            </a:r>
            <a:r>
              <a:rPr lang="fa-IR" smtClean="0">
                <a:cs typeface="B Zar" panose="00000400000000000000" pitchFamily="2" charset="-78"/>
              </a:rPr>
              <a:t>که در چهار گرایش علاقه و اجبار و انتظار و امتناع مطالعه می شود. </a:t>
            </a:r>
            <a:endParaRPr lang="fa-IR" b="1" smtClean="0">
              <a:solidFill>
                <a:srgbClr val="FF0000"/>
              </a:solidFill>
              <a:cs typeface="B Zar" panose="00000400000000000000" pitchFamily="2" charset="-78"/>
            </a:endParaRPr>
          </a:p>
          <a:p>
            <a:pPr algn="just"/>
            <a:r>
              <a:rPr lang="fa-IR" b="1" smtClean="0">
                <a:solidFill>
                  <a:srgbClr val="FF0000"/>
                </a:solidFill>
                <a:cs typeface="B Zar" panose="00000400000000000000" pitchFamily="2" charset="-78"/>
              </a:rPr>
              <a:t>3- سلسله مراتب </a:t>
            </a:r>
            <a:r>
              <a:rPr lang="fa-IR" smtClean="0">
                <a:cs typeface="B Zar" panose="00000400000000000000" pitchFamily="2" charset="-78"/>
              </a:rPr>
              <a:t>که از مقام عینی و ذهنی هر یک نسبت به دیگری بر می آید: مالک و رعیت، آقا و نوکر، شهری و روستایی، بیگانه و خودی و غیره...</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1" y="2405575"/>
            <a:ext cx="2032780" cy="1715159"/>
          </a:xfrm>
          <a:prstGeom prst="rect">
            <a:avLst/>
          </a:prstGeom>
        </p:spPr>
      </p:pic>
    </p:spTree>
    <p:extLst>
      <p:ext uri="{BB962C8B-B14F-4D97-AF65-F5344CB8AC3E}">
        <p14:creationId xmlns:p14="http://schemas.microsoft.com/office/powerpoint/2010/main" val="2157645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بیان: </a:t>
            </a:r>
          </a:p>
          <a:p>
            <a:pPr algn="just"/>
            <a:r>
              <a:rPr lang="fa-IR" b="1" smtClean="0">
                <a:solidFill>
                  <a:srgbClr val="FF0000"/>
                </a:solidFill>
                <a:cs typeface="B Zar" panose="00000400000000000000" pitchFamily="2" charset="-78"/>
              </a:rPr>
              <a:t>4- سطح بیان که در 6 قالب ظاهر می گردد:</a:t>
            </a:r>
          </a:p>
          <a:p>
            <a:pPr algn="just"/>
            <a:r>
              <a:rPr lang="fa-IR" smtClean="0">
                <a:cs typeface="B Zar" panose="00000400000000000000" pitchFamily="2" charset="-78"/>
              </a:rPr>
              <a:t>1- جبهه ای </a:t>
            </a:r>
          </a:p>
          <a:p>
            <a:pPr algn="just"/>
            <a:r>
              <a:rPr lang="fa-IR" smtClean="0">
                <a:cs typeface="B Zar" panose="00000400000000000000" pitchFamily="2" charset="-78"/>
              </a:rPr>
              <a:t>2- جبهه ای- اندیشیده (با تکیه بر جبهه ای)</a:t>
            </a:r>
          </a:p>
          <a:p>
            <a:pPr algn="just"/>
            <a:r>
              <a:rPr lang="fa-IR" smtClean="0">
                <a:cs typeface="B Zar" panose="00000400000000000000" pitchFamily="2" charset="-78"/>
              </a:rPr>
              <a:t>3- جبهه ای- اندیشیده (با تکیه بر ندیشیده)</a:t>
            </a:r>
          </a:p>
          <a:p>
            <a:pPr algn="just"/>
            <a:r>
              <a:rPr lang="fa-IR" smtClean="0">
                <a:cs typeface="B Zar" panose="00000400000000000000" pitchFamily="2" charset="-78"/>
              </a:rPr>
              <a:t>4- جبهه ای – اندیشیده- جبهه ای (به عنوان نتیجه)</a:t>
            </a:r>
          </a:p>
          <a:p>
            <a:pPr algn="just"/>
            <a:r>
              <a:rPr lang="fa-IR" smtClean="0">
                <a:cs typeface="B Zar" panose="00000400000000000000" pitchFamily="2" charset="-78"/>
              </a:rPr>
              <a:t>5- جبهه ای- اندیشیده- جبهه ای(به عنوان ایده آل)</a:t>
            </a:r>
          </a:p>
          <a:p>
            <a:pPr algn="just"/>
            <a:r>
              <a:rPr lang="fa-IR" smtClean="0">
                <a:cs typeface="B Zar" panose="00000400000000000000" pitchFamily="2" charset="-78"/>
              </a:rPr>
              <a:t>6- اندیشیده- جبهه ای(به عنوان اطلاع و ایده آل)</a:t>
            </a:r>
          </a:p>
          <a:p>
            <a:pPr algn="just"/>
            <a:endParaRPr lang="fa-IR">
              <a:cs typeface="B Zar" panose="00000400000000000000" pitchFamily="2" charset="-78"/>
            </a:endParaRPr>
          </a:p>
        </p:txBody>
      </p:sp>
    </p:spTree>
    <p:extLst>
      <p:ext uri="{BB962C8B-B14F-4D97-AF65-F5344CB8AC3E}">
        <p14:creationId xmlns:p14="http://schemas.microsoft.com/office/powerpoint/2010/main" val="1237096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1">
                <a:solidFill>
                  <a:srgbClr val="FF0000"/>
                </a:solidFill>
                <a:cs typeface="B Zar" panose="00000400000000000000" pitchFamily="2" charset="-78"/>
              </a:rPr>
              <a:t>5- سبک بیان:</a:t>
            </a:r>
          </a:p>
          <a:p>
            <a:pPr algn="just"/>
            <a:r>
              <a:rPr lang="fa-IR" smtClean="0">
                <a:cs typeface="B Zar" panose="00000400000000000000" pitchFamily="2" charset="-78"/>
              </a:rPr>
              <a:t>اثباتی، نفیف اعجابی، استفهامی، طنز و غیره...</a:t>
            </a:r>
          </a:p>
          <a:p>
            <a:pPr algn="just"/>
            <a:r>
              <a:rPr lang="fa-IR" b="1" smtClean="0">
                <a:solidFill>
                  <a:srgbClr val="FF0000"/>
                </a:solidFill>
                <a:cs typeface="B Zar" panose="00000400000000000000" pitchFamily="2" charset="-78"/>
              </a:rPr>
              <a:t>6- از نظر صدا:</a:t>
            </a:r>
          </a:p>
          <a:p>
            <a:pPr algn="just"/>
            <a:r>
              <a:rPr lang="fa-IR" smtClean="0">
                <a:cs typeface="B Zar" panose="00000400000000000000" pitchFamily="2" charset="-78"/>
              </a:rPr>
              <a:t>مردد، یکنواخت، خشک، مهیج، صمیمی، آرام و غیره...</a:t>
            </a:r>
          </a:p>
          <a:p>
            <a:pPr algn="just"/>
            <a:r>
              <a:rPr lang="fa-IR" smtClean="0">
                <a:cs typeface="B Zar" panose="00000400000000000000" pitchFamily="2" charset="-78"/>
              </a:rPr>
              <a:t>با توجه به این 6 ضابطه ما توانستیم  ده نوع پاسخگو بیابیم که برای هر کدام به طور کاملا قراردادی نامی تعیین کرده ایم که عبارت اند از: پاسخگوی روشنفکر، روشنفکر متظاهر، خدمتکار با وفا، بینواگرا،  پاسخ گوی ساده،  پاسخ گوی خودمانی، پاسخ گوی منفعل، پاسخ گوی دست و پا گم کرده یا سرگردان، پاسخ گوی محافظه کار و بالاخره پاسخگوی زرنگ. </a:t>
            </a:r>
            <a:endParaRPr lang="fa-IR">
              <a:cs typeface="B Zar" panose="00000400000000000000" pitchFamily="2" charset="-78"/>
            </a:endParaRPr>
          </a:p>
        </p:txBody>
      </p:sp>
    </p:spTree>
    <p:extLst>
      <p:ext uri="{BB962C8B-B14F-4D97-AF65-F5344CB8AC3E}">
        <p14:creationId xmlns:p14="http://schemas.microsoft.com/office/powerpoint/2010/main" val="313868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روش های تحقیق غربی برای جامعه های غربی و برای انسان های غربی ابداع شده اند. ما نیز باید به مسائل خود بیندیشیم و با الهام گرفتن از دانش غربی برای حل آنها بکوشیم. </a:t>
            </a:r>
          </a:p>
          <a:p>
            <a:pPr algn="just"/>
            <a:r>
              <a:rPr lang="fa-IR" smtClean="0">
                <a:cs typeface="B Zar" panose="00000400000000000000" pitchFamily="2" charset="-78"/>
              </a:rPr>
              <a:t>با ایجاد  و تاسیس موسسه مطالعات و تحقیقات اجتماعی دانشگاه تهران در سال 1337 تحقیقات اجتماعی به معنای غربی آن در کشور ما آغاز شد و تا امروز ادامه دارد و رشد فراوان نیز یافته است. ما مطالب خود را بر اساس سه کار تحقیقی که در این موسسه انجام پذیرفته قرار داده ایم تا قابل لمس تر باشد و با مثال هایی بتوانیم آنها را روشنتر بیان کنیم. این تحقیقات عبارت اند از: </a:t>
            </a:r>
            <a:endParaRPr lang="fa-IR">
              <a:cs typeface="B Zar" panose="00000400000000000000" pitchFamily="2" charset="-78"/>
            </a:endParaRPr>
          </a:p>
        </p:txBody>
      </p:sp>
    </p:spTree>
    <p:extLst>
      <p:ext uri="{BB962C8B-B14F-4D97-AF65-F5344CB8AC3E}">
        <p14:creationId xmlns:p14="http://schemas.microsoft.com/office/powerpoint/2010/main" val="233996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یک از این نقش ها با یک نوع آدم و یک زمان معینی از مصاحبه و با شرایط خاصی مطابقت دارد. با این که این کار بسیار مقدماتی و ابتدایی است و جای بحث و بسط فراوان ارد، ولی نفع آن در این است که نشان می دهد به هر </a:t>
            </a:r>
            <a:r>
              <a:rPr lang="fa-IR" b="1" smtClean="0">
                <a:solidFill>
                  <a:srgbClr val="FF0000"/>
                </a:solidFill>
                <a:cs typeface="B Zar" panose="00000400000000000000" pitchFamily="2" charset="-78"/>
              </a:rPr>
              <a:t>قشر اجتماعی- فرهنگی </a:t>
            </a:r>
            <a:r>
              <a:rPr lang="fa-IR" smtClean="0">
                <a:cs typeface="B Zar" panose="00000400000000000000" pitchFamily="2" charset="-78"/>
              </a:rPr>
              <a:t>نوعی بیان و رفتار تعلق دارد و بین نقش و نوع بیان و نوع اتماعی ارتباط وجود دارد و لازم خواهد بود تجزیه و تحلیل ها با آگاهی به این تفاوت ها انجام گیرد. </a:t>
            </a:r>
            <a:endParaRPr lang="fa-IR">
              <a:cs typeface="B Zar" panose="00000400000000000000" pitchFamily="2" charset="-78"/>
            </a:endParaRPr>
          </a:p>
        </p:txBody>
      </p:sp>
    </p:spTree>
    <p:extLst>
      <p:ext uri="{BB962C8B-B14F-4D97-AF65-F5344CB8AC3E}">
        <p14:creationId xmlns:p14="http://schemas.microsoft.com/office/powerpoint/2010/main" val="3249872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متغیرهای توجیهی و متغیرهای شاخص</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تحقیقات اجتماعی در ایران پدیده های متعددی دست به دست هم می دهند تا اثر </a:t>
            </a:r>
            <a:r>
              <a:rPr lang="fa-IR" b="1" smtClean="0">
                <a:solidFill>
                  <a:srgbClr val="FF0000"/>
                </a:solidFill>
                <a:cs typeface="B Zar" panose="00000400000000000000" pitchFamily="2" charset="-78"/>
              </a:rPr>
              <a:t>متغیرهای توجیهی </a:t>
            </a:r>
            <a:r>
              <a:rPr lang="fa-IR" smtClean="0">
                <a:cs typeface="B Zar" panose="00000400000000000000" pitchFamily="2" charset="-78"/>
              </a:rPr>
              <a:t>(که تفاوت رفتارها را در نزد مردم توجیه می کنند، مانند سن و جنس و دین و شغل پدر و اهلیت و میزان سواد و غیره) را که اساس تحقیقات جامعه شناسی را در غرب تشکیل می دهد خنثی نمایند. </a:t>
            </a:r>
            <a:endParaRPr lang="fa-IR">
              <a:cs typeface="B Zar" panose="00000400000000000000" pitchFamily="2" charset="-78"/>
            </a:endParaRPr>
          </a:p>
        </p:txBody>
      </p:sp>
    </p:spTree>
    <p:extLst>
      <p:ext uri="{BB962C8B-B14F-4D97-AF65-F5344CB8AC3E}">
        <p14:creationId xmlns:p14="http://schemas.microsoft.com/office/powerpoint/2010/main" val="2391088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وقتی ما رفتار یک ایرانی را در برابر یک پرسشگر بشناسیم می توانیم به خوبی دریابیم که برای جمع آوری اطلاعات لازم نباید سوالات کاغذی را پشت سرهم به زان بیاوریم و به اصطلاح به «پر کردن پرسشنامه» اکتقا کنیم و متغیرهای رایج در تحقیقات را به سوال تبدیل کرده مورد پرسش قرار دهیم چه: </a:t>
            </a:r>
          </a:p>
          <a:p>
            <a:pPr algn="just"/>
            <a:r>
              <a:rPr lang="fa-IR" b="1" smtClean="0">
                <a:solidFill>
                  <a:srgbClr val="FF0000"/>
                </a:solidFill>
                <a:cs typeface="B Zar" panose="00000400000000000000" pitchFamily="2" charset="-78"/>
              </a:rPr>
              <a:t>اولا </a:t>
            </a:r>
            <a:r>
              <a:rPr lang="fa-IR" smtClean="0">
                <a:cs typeface="B Zar" panose="00000400000000000000" pitchFamily="2" charset="-78"/>
              </a:rPr>
              <a:t>به دست آوردن سن و درآمد و نشانی محل اقامت و شغل پدر و سایر متغیرها در جامعه ما آسان نیست. </a:t>
            </a:r>
          </a:p>
          <a:p>
            <a:pPr algn="just"/>
            <a:r>
              <a:rPr lang="fa-IR" b="1" smtClean="0">
                <a:solidFill>
                  <a:srgbClr val="FF0000"/>
                </a:solidFill>
                <a:cs typeface="B Zar" panose="00000400000000000000" pitchFamily="2" charset="-78"/>
              </a:rPr>
              <a:t>ثانیا</a:t>
            </a:r>
            <a:r>
              <a:rPr lang="fa-IR" smtClean="0">
                <a:cs typeface="B Zar" panose="00000400000000000000" pitchFamily="2" charset="-78"/>
              </a:rPr>
              <a:t> این متغیرها نمی توانند واقعا پدیده های اجتماعی جامعه ما را توجیه و گرایش های واقعی را برای ما دسته بندی کنند. </a:t>
            </a:r>
          </a:p>
          <a:p>
            <a:pPr algn="just"/>
            <a:r>
              <a:rPr lang="fa-IR" smtClean="0">
                <a:cs typeface="B Zar" panose="00000400000000000000" pitchFamily="2" charset="-78"/>
              </a:rPr>
              <a:t>بنابراین اعتماد ما به نتایج حاصل امده محدود خواهد بود و در این جاست که ما به متغیرهای شاخص (اندیس) نیاز پیدا می کنیم زیرا این متغیرها ضابطه های ظریفتر و دقیق تری به دست می دهند. مثلا اگر بخواهیم از نظر اجتماعی و طبقاتی وضع دانشجویان را بشناسیم درآمد پدر و مادر و شغل و تحصیلات آنان نه تنها ما را به طور کامل راهنمایی نمی کند بلکه در بعضی موارد گمراه کننده نیز هست. </a:t>
            </a:r>
            <a:endParaRPr lang="fa-IR">
              <a:cs typeface="B Zar" panose="00000400000000000000" pitchFamily="2" charset="-78"/>
            </a:endParaRPr>
          </a:p>
        </p:txBody>
      </p:sp>
    </p:spTree>
    <p:extLst>
      <p:ext uri="{BB962C8B-B14F-4D97-AF65-F5344CB8AC3E}">
        <p14:creationId xmlns:p14="http://schemas.microsoft.com/office/powerpoint/2010/main" val="2089002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ده سال پیش فرضا 80 درصد بیسواد داشته ایم در حالی که امروزه 50 درصد داریم و 20 برابر بیشتر دانشجو. این ارقام نشان می دهد که سمت های مردمی را هنوز در ادارات ما دارندگان تصدیق ششم ابتدایی اشغال می کنند در حالی که فارغ التحصیلات جوان باید زیر دست آنان کار کنند. بنابراین در جامعه ای که دارای چنین </a:t>
            </a:r>
            <a:r>
              <a:rPr lang="fa-IR" b="1" smtClean="0">
                <a:solidFill>
                  <a:srgbClr val="FF0000"/>
                </a:solidFill>
                <a:cs typeface="B Zar" panose="00000400000000000000" pitchFamily="2" charset="-78"/>
              </a:rPr>
              <a:t>ساخت فرهنگی </a:t>
            </a:r>
            <a:r>
              <a:rPr lang="fa-IR" smtClean="0">
                <a:cs typeface="B Zar" panose="00000400000000000000" pitchFamily="2" charset="-78"/>
              </a:rPr>
              <a:t>است تکیه «بر تحصیلات پدر» ناصواب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199" y="3882683"/>
            <a:ext cx="5492263" cy="2152920"/>
          </a:xfrm>
          <a:prstGeom prst="rect">
            <a:avLst/>
          </a:prstGeom>
        </p:spPr>
      </p:pic>
    </p:spTree>
    <p:extLst>
      <p:ext uri="{BB962C8B-B14F-4D97-AF65-F5344CB8AC3E}">
        <p14:creationId xmlns:p14="http://schemas.microsoft.com/office/powerpoint/2010/main" val="33559711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هنوز هم در کشور ما </a:t>
            </a:r>
            <a:r>
              <a:rPr lang="fa-IR" b="1" smtClean="0">
                <a:solidFill>
                  <a:srgbClr val="FF0000"/>
                </a:solidFill>
                <a:cs typeface="B Zar" panose="00000400000000000000" pitchFamily="2" charset="-78"/>
              </a:rPr>
              <a:t>رابطه تام میزان درآمد و سطح تحصیلات و شغل پدر </a:t>
            </a:r>
            <a:r>
              <a:rPr lang="fa-IR" smtClean="0">
                <a:cs typeface="B Zar" panose="00000400000000000000" pitchFamily="2" charset="-78"/>
              </a:rPr>
              <a:t>مانند آنچه که در کشورهای صنعتی معمول است وجود ندراد. محقق اجتماعی با شناختن شغل پدر نمی تواند در مور پسر قضاوت کند. همچنین است در مورد رابطه بین شغل پدر و انتخاب شغل از طرف پسر، شرایط زمان ما طوری است که فرزند شپرک می خواهد پزشک بشود و فرزند کارگر نیز همچنین. </a:t>
            </a:r>
            <a:endParaRPr lang="fa-IR">
              <a:cs typeface="B Zar" panose="00000400000000000000" pitchFamily="2" charset="-78"/>
            </a:endParaRPr>
          </a:p>
        </p:txBody>
      </p:sp>
    </p:spTree>
    <p:extLst>
      <p:ext uri="{BB962C8B-B14F-4D97-AF65-F5344CB8AC3E}">
        <p14:creationId xmlns:p14="http://schemas.microsoft.com/office/powerpoint/2010/main" val="3619947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740812" y="1825625"/>
            <a:ext cx="6612988" cy="4351338"/>
          </a:xfrm>
        </p:spPr>
        <p:txBody>
          <a:bodyPr/>
          <a:lstStyle/>
          <a:p>
            <a:pPr algn="just"/>
            <a:r>
              <a:rPr lang="fa-IR" smtClean="0">
                <a:cs typeface="B Zar" panose="00000400000000000000" pitchFamily="2" charset="-78"/>
              </a:rPr>
              <a:t>ما در حین تحقیقات در زمینه روان شناسی اجتماعی مثلا در مطالعه نظریات و عقاید و گرایش های جوانان دیپلمه پشت کنکور در </a:t>
            </a:r>
            <a:r>
              <a:rPr lang="fa-IR" b="1" smtClean="0">
                <a:solidFill>
                  <a:srgbClr val="FF0000"/>
                </a:solidFill>
                <a:cs typeface="B Zar" panose="00000400000000000000" pitchFamily="2" charset="-78"/>
              </a:rPr>
              <a:t>مرداد ماه 2527</a:t>
            </a:r>
            <a:r>
              <a:rPr lang="fa-IR" smtClean="0">
                <a:cs typeface="B Zar" panose="00000400000000000000" pitchFamily="2" charset="-78"/>
              </a:rPr>
              <a:t> به سوالاتی برخورد کرده ایم که نشانه دقیق تری از افکار و عقاید این جوانان به دست می داد: مثلا پرسیده بودیم: اگر قرار باشد در پرداخت میزان شهریه آزاد باشید با توجه به وضع مادی و مالی خود وجدانا چه مقدار می پرداختید؟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67788" y="1825625"/>
            <a:ext cx="3873024" cy="3697459"/>
          </a:xfrm>
          <a:prstGeom prst="rect">
            <a:avLst/>
          </a:prstGeom>
        </p:spPr>
      </p:pic>
    </p:spTree>
    <p:extLst>
      <p:ext uri="{BB962C8B-B14F-4D97-AF65-F5344CB8AC3E}">
        <p14:creationId xmlns:p14="http://schemas.microsoft.com/office/powerpoint/2010/main" val="16281588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پاسخ به این سوال داوطلبان واقعی ترین مقدار را رقم زده اند. در این جا این جوانان خود را با توجه به </a:t>
            </a:r>
            <a:r>
              <a:rPr lang="fa-IR" b="1">
                <a:solidFill>
                  <a:srgbClr val="FF0000"/>
                </a:solidFill>
                <a:cs typeface="B Zar" panose="00000400000000000000" pitchFamily="2" charset="-78"/>
              </a:rPr>
              <a:t>مشکلات مالی و میزان فداکاری </a:t>
            </a:r>
            <a:r>
              <a:rPr lang="fa-IR">
                <a:solidFill>
                  <a:prstClr val="black"/>
                </a:solidFill>
                <a:cs typeface="B Zar" panose="00000400000000000000" pitchFamily="2" charset="-78"/>
              </a:rPr>
              <a:t>که حاضرند بکنند تا در جایی برای خود مناسب می دانند قرار بگیرند جای خود را در سلسله مراتب اجتماعی تعیین می نمایند</a:t>
            </a:r>
            <a:r>
              <a:rPr lang="fa-IR">
                <a:solidFill>
                  <a:prstClr val="black"/>
                </a:solidFill>
                <a:cs typeface="B Zar" panose="00000400000000000000" pitchFamily="2" charset="-78"/>
              </a:rPr>
              <a:t>. </a:t>
            </a:r>
            <a:r>
              <a:rPr lang="fa-IR" smtClean="0">
                <a:cs typeface="B Zar" panose="00000400000000000000" pitchFamily="2" charset="-78"/>
              </a:rPr>
              <a:t>این «جا» جایی است که با میزان آرزوی آنان تطبیق می کند و با نیروی برآوردن نیازها و همچنین مشکلات مادی آنان موافقت دارد. </a:t>
            </a:r>
          </a:p>
        </p:txBody>
      </p:sp>
    </p:spTree>
    <p:extLst>
      <p:ext uri="{BB962C8B-B14F-4D97-AF65-F5344CB8AC3E}">
        <p14:creationId xmlns:p14="http://schemas.microsoft.com/office/powerpoint/2010/main" val="3641294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واقع مجموعه این ارزیابی هاست که موقعیت واقعی دانشجو  را به ما می نمایاند و اطمینان حاصل است که این «جا» از جایی که «درآمد پدر» به ما می داد واقعیت تر است. زیرا بسیارند جوانانی که در شرایط حاضر اجتماعی از متغیر درآمد پدر بریده اند. </a:t>
            </a:r>
          </a:p>
          <a:p>
            <a:pPr lvl="0" algn="just"/>
            <a:r>
              <a:rPr lang="fa-IR" smtClean="0">
                <a:solidFill>
                  <a:prstClr val="black"/>
                </a:solidFill>
                <a:cs typeface="B Zar" panose="00000400000000000000" pitchFamily="2" charset="-78"/>
              </a:rPr>
              <a:t>اینجاست که محقق به مکتب «واقعیت» می رودو از فرهنگ محلی الهام می گیرد. الهام نه تنها در گردآوری اطلاعات بلکه در بنای نظری کار خویشتن، زیرا با همین متغیر شاخص است که باید یک مضمون تازه از اشل اجتماعی بسازد و عوامل روانی- اجتماعی را در همه جهات در نظر بگیرد. </a:t>
            </a:r>
            <a:endParaRPr lang="fa-IR">
              <a:solidFill>
                <a:prstClr val="black"/>
              </a:solidFill>
              <a:cs typeface="B Zar" panose="00000400000000000000" pitchFamily="2" charset="-78"/>
            </a:endParaRPr>
          </a:p>
        </p:txBody>
      </p:sp>
    </p:spTree>
    <p:extLst>
      <p:ext uri="{BB962C8B-B14F-4D97-AF65-F5344CB8AC3E}">
        <p14:creationId xmlns:p14="http://schemas.microsoft.com/office/powerpoint/2010/main" val="3793151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Zar" panose="00000400000000000000" pitchFamily="2" charset="-78"/>
              </a:rPr>
              <a:t>بنای </a:t>
            </a:r>
            <a:r>
              <a:rPr lang="fa-IR" b="1" smtClean="0">
                <a:solidFill>
                  <a:srgbClr val="FF0000"/>
                </a:solidFill>
                <a:cs typeface="B Zar" panose="00000400000000000000" pitchFamily="2" charset="-78"/>
              </a:rPr>
              <a:t>نظری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گفته شد که عالم اجتماعی و به طریق اولی روان شناس اجتماعی نباید با توجه به نظریه های سنتی علوم اجتماعی به طور خشک و کتابی متغیرهای توجیهی را به کار گیرد و ما متاسفانه در ایران تاکنون پا را از این فراتر نگذارده ایم. </a:t>
            </a:r>
          </a:p>
          <a:p>
            <a:pPr algn="just"/>
            <a:r>
              <a:rPr lang="fa-IR" smtClean="0">
                <a:cs typeface="B Zar" panose="00000400000000000000" pitchFamily="2" charset="-78"/>
              </a:rPr>
              <a:t>اگر این متغیر ها در مغرب زمین نسبتا ثابت تر و پایدارترند در ایران بر عکس با پدیده «رشد سریع» دگرگون می شوند. در جامعه سنتی ما تنوع فردی تقریبا وجود ندارد و </a:t>
            </a:r>
            <a:r>
              <a:rPr lang="fa-IR" b="1" smtClean="0">
                <a:solidFill>
                  <a:srgbClr val="FF0000"/>
                </a:solidFill>
                <a:cs typeface="B Zar" panose="00000400000000000000" pitchFamily="2" charset="-78"/>
              </a:rPr>
              <a:t>اندیویدوالیسم یا فردگرایی مرکزیت شخصیت مردم ما را تشکیل نمی دهد. </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10505369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جریان زندگی فرد با تاریخ خانواده اش آمیخته است و گرایش های فردی سازمان یافته در نهاد افراد ایرانی وجود  ندارد. بر عکس گرایش های خانوادگی و جمعی در آنها قوی است. حال اگر یک فرد سنتی با مشخصات بالا ناچار گردد از گذشته خود ببرد و امواج زندگی وی را از صحنه ده به شهر پرتاب کند به یکباره تبدیل به یک فرد تنها می شود. از </a:t>
            </a:r>
            <a:r>
              <a:rPr lang="fa-IR" b="1" smtClean="0">
                <a:solidFill>
                  <a:srgbClr val="FF0000"/>
                </a:solidFill>
                <a:cs typeface="B Zar" panose="00000400000000000000" pitchFamily="2" charset="-78"/>
              </a:rPr>
              <a:t>ساخت و ترکیب اجتماعی ده </a:t>
            </a:r>
            <a:r>
              <a:rPr lang="fa-IR" smtClean="0">
                <a:cs typeface="B Zar" panose="00000400000000000000" pitchFamily="2" charset="-78"/>
              </a:rPr>
              <a:t>که در آن حل شده بود جدا می ماند و در جامعه بزرگ، نامنظم و در حال تحول دائم ه قدرت جذب وی را در مقام یک اتم اجتماعی ندارد وارد می گردد و در این حال گویی جریان وجود او قطع می شود.</a:t>
            </a:r>
            <a:endParaRPr lang="fa-IR">
              <a:cs typeface="B Zar" panose="00000400000000000000" pitchFamily="2" charset="-78"/>
            </a:endParaRPr>
          </a:p>
        </p:txBody>
      </p:sp>
    </p:spTree>
    <p:extLst>
      <p:ext uri="{BB962C8B-B14F-4D97-AF65-F5344CB8AC3E}">
        <p14:creationId xmlns:p14="http://schemas.microsoft.com/office/powerpoint/2010/main" val="321917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مطاله اوقات فراغت دانشجویان انجمن ایران و فرانسه (پرسشنامه) در سال 1338</a:t>
            </a:r>
          </a:p>
          <a:p>
            <a:pPr algn="just"/>
            <a:r>
              <a:rPr lang="fa-IR" smtClean="0">
                <a:cs typeface="B Zar" panose="00000400000000000000" pitchFamily="2" charset="-78"/>
              </a:rPr>
              <a:t>مطالعه باروری، مرگ و میر کودکان و امور جنسی (مصاحبه) در سال 1346</a:t>
            </a:r>
          </a:p>
          <a:p>
            <a:pPr algn="just"/>
            <a:r>
              <a:rPr lang="fa-IR" smtClean="0">
                <a:cs typeface="B Zar" panose="00000400000000000000" pitchFamily="2" charset="-78"/>
              </a:rPr>
              <a:t>بررسی مسائل جوانان داوطلب کنکور (پرسشنامه)( در سال 1347</a:t>
            </a:r>
          </a:p>
          <a:p>
            <a:pPr algn="just"/>
            <a:endParaRPr lang="fa-IR">
              <a:cs typeface="B Zar" panose="00000400000000000000" pitchFamily="2" charset="-78"/>
            </a:endParaRPr>
          </a:p>
        </p:txBody>
      </p:sp>
    </p:spTree>
    <p:extLst>
      <p:ext uri="{BB962C8B-B14F-4D97-AF65-F5344CB8AC3E}">
        <p14:creationId xmlns:p14="http://schemas.microsoft.com/office/powerpoint/2010/main" val="36401252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فرد ناچار خواهد بود برای خویش یک نظام ارزشی و فکری تازه دست و پا کند. اهداف و امیال و آشنایی های او که بی شک با گذشته پیوند دارد بر حسب آینده ای نو سازمان مجدد می یابند و یک دگرگون ی عمیق در منطق رفتار او ظاهر می گردد. در این حال بسی نابخردانه خواهد بود که ما بخواهیم این منطق نو را با ضابطه های توجیهی سنتی تبیین کنیم. </a:t>
            </a:r>
            <a:endParaRPr lang="fa-IR">
              <a:cs typeface="B Zar" panose="00000400000000000000" pitchFamily="2" charset="-78"/>
            </a:endParaRPr>
          </a:p>
        </p:txBody>
      </p:sp>
      <p:sp>
        <p:nvSpPr>
          <p:cNvPr id="4" name="Flowchart: Process 3"/>
          <p:cNvSpPr/>
          <p:nvPr/>
        </p:nvSpPr>
        <p:spPr>
          <a:xfrm>
            <a:off x="1744394" y="4065563"/>
            <a:ext cx="2419643" cy="10128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ضابطه های توجیهی سنتی</a:t>
            </a:r>
            <a:endParaRPr lang="fa-IR" sz="2000" b="1">
              <a:solidFill>
                <a:srgbClr val="FF0000"/>
              </a:solidFill>
            </a:endParaRPr>
          </a:p>
        </p:txBody>
      </p:sp>
    </p:spTree>
    <p:extLst>
      <p:ext uri="{BB962C8B-B14F-4D97-AF65-F5344CB8AC3E}">
        <p14:creationId xmlns:p14="http://schemas.microsoft.com/office/powerpoint/2010/main" val="7566755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آن جا که زندگی و وجه فکری فرد ریشه کن شده است باید قبل از هر چیز در زندگی تازه و وجه تازه فکری او مطالعه به عمل آید تا بتوان نتیجه آن را با اصلیت فرد و گذشته او مطابقت داد. قطع رابطه  او با گذشته ما را از مراجعه به گذشته او جهت شناخت رفتار کنونی او معاف می دارد و ما دیگر حق نداریم به هر قیمت بر اطلاعات مادی و عینی گذشته که تاکنون آنها را اساسی می پنداشتیم تکیه کنیم. این کار </a:t>
            </a:r>
            <a:r>
              <a:rPr lang="fa-IR" b="1" smtClean="0">
                <a:solidFill>
                  <a:srgbClr val="FF0000"/>
                </a:solidFill>
                <a:cs typeface="B Zar" panose="00000400000000000000" pitchFamily="2" charset="-78"/>
              </a:rPr>
              <a:t>یک خطر جدی </a:t>
            </a:r>
            <a:r>
              <a:rPr lang="fa-IR" smtClean="0">
                <a:cs typeface="B Zar" panose="00000400000000000000" pitchFamily="2" charset="-78"/>
              </a:rPr>
              <a:t>برای تحقیقات در علوم اجتماعی محسوب می شود.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6513340" y="4001294"/>
            <a:ext cx="851168" cy="851168"/>
          </a:xfrm>
          <a:prstGeom prst="rect">
            <a:avLst/>
          </a:prstGeom>
        </p:spPr>
      </p:pic>
    </p:spTree>
    <p:extLst>
      <p:ext uri="{BB962C8B-B14F-4D97-AF65-F5344CB8AC3E}">
        <p14:creationId xmlns:p14="http://schemas.microsoft.com/office/powerpoint/2010/main" val="38706707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Zar" panose="00000400000000000000" pitchFamily="2" charset="-78"/>
              </a:rPr>
              <a:t>فرضیه </a:t>
            </a:r>
            <a:r>
              <a:rPr lang="fa-IR" b="1" smtClean="0">
                <a:solidFill>
                  <a:srgbClr val="FF0000"/>
                </a:solidFill>
                <a:cs typeface="B Zar" panose="00000400000000000000" pitchFamily="2" charset="-78"/>
              </a:rPr>
              <a:t>1:</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اجتناب کردن از این خطر ما در زیردو فرضیه به محققان علوم اجتماعی در کشورهای در حال رشد سریع پیشنهاد می کنیم: </a:t>
            </a:r>
          </a:p>
          <a:p>
            <a:pPr algn="just"/>
            <a:r>
              <a:rPr lang="fa-IR" smtClean="0">
                <a:cs typeface="B Zar" panose="00000400000000000000" pitchFamily="2" charset="-78"/>
              </a:rPr>
              <a:t>عامل اساسی و باصطلاح مشخص کننده (</a:t>
            </a:r>
            <a:r>
              <a:rPr lang="en-US" smtClean="0">
                <a:cs typeface="B Zar" panose="00000400000000000000" pitchFamily="2" charset="-78"/>
              </a:rPr>
              <a:t>Discrimninant</a:t>
            </a:r>
            <a:r>
              <a:rPr lang="fa-IR" smtClean="0">
                <a:cs typeface="B Zar" panose="00000400000000000000" pitchFamily="2" charset="-78"/>
              </a:rPr>
              <a:t>) در </a:t>
            </a:r>
            <a:r>
              <a:rPr lang="fa-IR" b="1" smtClean="0">
                <a:solidFill>
                  <a:srgbClr val="FF0000"/>
                </a:solidFill>
                <a:cs typeface="B Zar" panose="00000400000000000000" pitchFamily="2" charset="-78"/>
              </a:rPr>
              <a:t>گرایش های سنتی </a:t>
            </a:r>
            <a:r>
              <a:rPr lang="fa-IR" smtClean="0">
                <a:cs typeface="B Zar" panose="00000400000000000000" pitchFamily="2" charset="-78"/>
              </a:rPr>
              <a:t>عبارت است از رابطه بین فرد و پدیده رشد و یا به عبارت دیگر میزان تماس فرد یا پدیده رشد (تجدد طلبی)، به طوری که بنای این اشل مبتنی بر میزان ادغام (</a:t>
            </a:r>
            <a:r>
              <a:rPr lang="en-US" smtClean="0">
                <a:cs typeface="B Zar" panose="00000400000000000000" pitchFamily="2" charset="-78"/>
              </a:rPr>
              <a:t>Integration</a:t>
            </a:r>
            <a:r>
              <a:rPr lang="fa-IR" smtClean="0">
                <a:cs typeface="B Zar" panose="00000400000000000000" pitchFamily="2" charset="-78"/>
              </a:rPr>
              <a:t>) و یا شرکت در جامعه در حال رشد ابزار اساسی تحلیل گرایش ها قرار بگیرد.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353800" y="2602523"/>
            <a:ext cx="702285" cy="702285"/>
          </a:xfrm>
          <a:prstGeom prst="rect">
            <a:avLst/>
          </a:prstGeom>
        </p:spPr>
      </p:pic>
    </p:spTree>
    <p:extLst>
      <p:ext uri="{BB962C8B-B14F-4D97-AF65-F5344CB8AC3E}">
        <p14:creationId xmlns:p14="http://schemas.microsoft.com/office/powerpoint/2010/main" val="34643004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مثلا در مورد جوانان «پشت کنکوری» باید یک طبقه بندی (</a:t>
            </a:r>
            <a:r>
              <a:rPr lang="en-US" smtClean="0">
                <a:cs typeface="B Zar" panose="00000400000000000000" pitchFamily="2" charset="-78"/>
              </a:rPr>
              <a:t>Typologie</a:t>
            </a:r>
            <a:r>
              <a:rPr lang="fa-IR" smtClean="0">
                <a:cs typeface="B Zar" panose="00000400000000000000" pitchFamily="2" charset="-78"/>
              </a:rPr>
              <a:t>) به وجود آورد که قادر باشد مجموعه گرایش های آنان را (چه در قبال خانواده  و تربیت و چه در برابر زندگی حرفه ای و جامعه به طور کلی) در بر بگیرد. </a:t>
            </a:r>
            <a:endParaRPr lang="fa-IR">
              <a:cs typeface="B Zar" panose="00000400000000000000" pitchFamily="2" charset="-78"/>
            </a:endParaRPr>
          </a:p>
        </p:txBody>
      </p:sp>
    </p:spTree>
    <p:extLst>
      <p:ext uri="{BB962C8B-B14F-4D97-AF65-F5344CB8AC3E}">
        <p14:creationId xmlns:p14="http://schemas.microsoft.com/office/powerpoint/2010/main" val="2760963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ممکن است بهترین راه حل درجه فرهنگ پذیری از غرب (</a:t>
            </a:r>
            <a:r>
              <a:rPr lang="en-US" smtClean="0">
                <a:cs typeface="B Zar" panose="00000400000000000000" pitchFamily="2" charset="-78"/>
              </a:rPr>
              <a:t>acculturation occidentale</a:t>
            </a:r>
            <a:r>
              <a:rPr lang="fa-IR" smtClean="0">
                <a:cs typeface="B Zar" panose="00000400000000000000" pitchFamily="2" charset="-78"/>
              </a:rPr>
              <a:t>) باشد که برای تشخیص آن متغیر های شاخصی را در دست داریم. دو مثال می آوریم:</a:t>
            </a:r>
          </a:p>
          <a:p>
            <a:pPr algn="just"/>
            <a:r>
              <a:rPr lang="fa-IR" smtClean="0">
                <a:cs typeface="B Zar" panose="00000400000000000000" pitchFamily="2" charset="-78"/>
              </a:rPr>
              <a:t>1- تمایل جوانان در ادامه مراحل مختلف تحصیلات در ایران یا در خارج: در پاسخ به سوال زیر که در پرسشنامه مربوط به مسائل جوانان داوطلب در مرداد ماه 2527 شد بود: آیا شما برای ادامه تحصیلات کدامیک از صورت های زیر را می پسندید؟</a:t>
            </a:r>
          </a:p>
          <a:p>
            <a:pPr algn="just"/>
            <a:r>
              <a:rPr lang="fa-IR" smtClean="0">
                <a:cs typeface="B Zar" panose="00000400000000000000" pitchFamily="2" charset="-78"/>
              </a:rPr>
              <a:t>پاسخ های متنوعی داده شد که تاثیر فرهنگ غرب را بر آنان نشان می داد و تا حد زیادی جای این فرهنگ نو را در ذهن آنها مشخص می نمود. </a:t>
            </a:r>
            <a:endParaRPr lang="fa-IR">
              <a:cs typeface="B Zar" panose="00000400000000000000" pitchFamily="2" charset="-78"/>
            </a:endParaRPr>
          </a:p>
        </p:txBody>
      </p:sp>
    </p:spTree>
    <p:extLst>
      <p:ext uri="{BB962C8B-B14F-4D97-AF65-F5344CB8AC3E}">
        <p14:creationId xmlns:p14="http://schemas.microsoft.com/office/powerpoint/2010/main" val="42251565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2- شناسایی نام وزارتخانه ها و وزرا: در پاسخ به سوال های زیر که در همان پرسشنامه امده بود. </a:t>
            </a:r>
          </a:p>
          <a:p>
            <a:pPr algn="just"/>
            <a:r>
              <a:rPr lang="fa-IR" smtClean="0">
                <a:cs typeface="B Zar" panose="00000400000000000000" pitchFamily="2" charset="-78"/>
              </a:rPr>
              <a:t>«وزارت خانه های زیر را بر حسب اهمیت حیاتی برای کشور از 1 تا 21 شماره بدهید»</a:t>
            </a:r>
          </a:p>
          <a:p>
            <a:pPr algn="just"/>
            <a:r>
              <a:rPr lang="fa-IR" smtClean="0">
                <a:cs typeface="B Zar" panose="00000400000000000000" pitchFamily="2" charset="-78"/>
              </a:rPr>
              <a:t>و یا «بدون آنکه از کسی کمک بگیرید نام وزیر فعلی هر وزارتخانه را در برابر نام هر وزراتخانه بنویسید» شناخت </a:t>
            </a:r>
            <a:r>
              <a:rPr lang="fa-IR" b="1" smtClean="0">
                <a:solidFill>
                  <a:srgbClr val="FF0000"/>
                </a:solidFill>
                <a:cs typeface="B Zar" panose="00000400000000000000" pitchFamily="2" charset="-78"/>
              </a:rPr>
              <a:t>اهمیت وزارت خانه ها و تعداد وزرا </a:t>
            </a:r>
            <a:r>
              <a:rPr lang="fa-IR" smtClean="0">
                <a:cs typeface="B Zar" panose="00000400000000000000" pitchFamily="2" charset="-78"/>
              </a:rPr>
              <a:t>معرف شناخت اجتماعی جوانان بود و نشان می داد مثلا کسانی بیشترین تعداد را به یاد دارند که به رفتن به خارج تمایل بیشتری اظهار داشته بودند. </a:t>
            </a:r>
            <a:endParaRPr lang="fa-IR">
              <a:cs typeface="B Zar" panose="00000400000000000000" pitchFamily="2" charset="-78"/>
            </a:endParaRPr>
          </a:p>
        </p:txBody>
      </p:sp>
    </p:spTree>
    <p:extLst>
      <p:ext uri="{BB962C8B-B14F-4D97-AF65-F5344CB8AC3E}">
        <p14:creationId xmlns:p14="http://schemas.microsoft.com/office/powerpoint/2010/main" val="24327208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طور که می بینیم بستگی به دنیای غرب با ادغام در زندگی ملی و اجتماعی ایران امروز مطابقت و همبستگی دارد و این موضوع در مورد ادغام در زندگی خانوادگی و روستایی سنتی معکوس می باشد. </a:t>
            </a:r>
          </a:p>
          <a:p>
            <a:pPr algn="just"/>
            <a:r>
              <a:rPr lang="fa-IR" smtClean="0">
                <a:cs typeface="B Zar" panose="00000400000000000000" pitchFamily="2" charset="-78"/>
              </a:rPr>
              <a:t>با این دو مثال را به طور نمونه به عنوان متغیرهای شاخص ارائه دادیم، ولی می توان  ده ها متغیر از این قبیل یافت تا به کمک آنها ساختمان جدی و ارزشمند </a:t>
            </a:r>
            <a:r>
              <a:rPr lang="fa-IR" b="1" smtClean="0">
                <a:solidFill>
                  <a:srgbClr val="FF0000"/>
                </a:solidFill>
                <a:cs typeface="B Zar" panose="00000400000000000000" pitchFamily="2" charset="-78"/>
              </a:rPr>
              <a:t>یک اشل تجدد خواهی </a:t>
            </a:r>
            <a:r>
              <a:rPr lang="fa-IR" smtClean="0">
                <a:cs typeface="B Zar" panose="00000400000000000000" pitchFamily="2" charset="-78"/>
              </a:rPr>
              <a:t>(مدرنیسم) و یا شرکت در رشد میسر گردد. </a:t>
            </a:r>
            <a:endParaRPr lang="fa-IR">
              <a:cs typeface="B Zar" panose="00000400000000000000" pitchFamily="2" charset="-78"/>
            </a:endParaRPr>
          </a:p>
        </p:txBody>
      </p:sp>
    </p:spTree>
    <p:extLst>
      <p:ext uri="{BB962C8B-B14F-4D97-AF65-F5344CB8AC3E}">
        <p14:creationId xmlns:p14="http://schemas.microsoft.com/office/powerpoint/2010/main" val="20792395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Zar" panose="00000400000000000000" pitchFamily="2" charset="-78"/>
              </a:rPr>
              <a:t>فرضیه </a:t>
            </a:r>
            <a:r>
              <a:rPr lang="fa-IR" b="1" smtClean="0">
                <a:solidFill>
                  <a:srgbClr val="FF0000"/>
                </a:solidFill>
                <a:cs typeface="B Zar" panose="00000400000000000000" pitchFamily="2" charset="-78"/>
              </a:rPr>
              <a:t>2:</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میزان بستگی فرد به جامعهسنتی و یا رشد اجتماعی در موراد و شرایط مختلف تفاوت می کند</a:t>
            </a:r>
          </a:p>
          <a:p>
            <a:pPr algn="just"/>
            <a:r>
              <a:rPr lang="fa-IR" smtClean="0">
                <a:solidFill>
                  <a:srgbClr val="FF0000"/>
                </a:solidFill>
                <a:cs typeface="B Zar" panose="00000400000000000000" pitchFamily="2" charset="-78"/>
              </a:rPr>
              <a:t>الف) </a:t>
            </a:r>
            <a:r>
              <a:rPr lang="fa-IR" smtClean="0">
                <a:cs typeface="B Zar" panose="00000400000000000000" pitchFamily="2" charset="-78"/>
              </a:rPr>
              <a:t>نقش موارد (موضوعات)</a:t>
            </a:r>
          </a:p>
          <a:p>
            <a:pPr algn="just"/>
            <a:r>
              <a:rPr lang="fa-IR" smtClean="0">
                <a:cs typeface="B Zar" panose="00000400000000000000" pitchFamily="2" charset="-78"/>
              </a:rPr>
              <a:t>مسائلی از قبیل غرب گرایی و تغییر پدیده های جدی اجتماع امروز ما شده اند و رفتارها در قبال این پدیدده های نو صرف نظر از سن و درآمد و شغل یکسان به نظر می رسد. مراحل مختلف اقتصادی و اجتماعی و فرهنگی رشد عکس العمل هایی را ایجاب می نماید که عمومی و کلی اند و مثل این است که یک فضای همگانی همه افراد را به یک نوع رفتار وا می دارد.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688033" y="624401"/>
            <a:ext cx="1331533" cy="1066287"/>
          </a:xfrm>
          <a:prstGeom prst="rect">
            <a:avLst/>
          </a:prstGeom>
        </p:spPr>
      </p:pic>
    </p:spTree>
    <p:extLst>
      <p:ext uri="{BB962C8B-B14F-4D97-AF65-F5344CB8AC3E}">
        <p14:creationId xmlns:p14="http://schemas.microsoft.com/office/powerpoint/2010/main" val="24428188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FF0000"/>
                </a:solidFill>
                <a:cs typeface="B Zar" panose="00000400000000000000" pitchFamily="2" charset="-78"/>
              </a:rPr>
              <a:t>ب) نقش شرایط</a:t>
            </a:r>
          </a:p>
          <a:p>
            <a:pPr algn="just"/>
            <a:r>
              <a:rPr lang="fa-IR" smtClean="0">
                <a:cs typeface="B Zar" panose="00000400000000000000" pitchFamily="2" charset="-78"/>
              </a:rPr>
              <a:t>افراد در جامعه سریع الرشد دو شخصیتی گریدده اند و در دو نوع شرایط و فضای سنتی و صنعتی به دو طریق اظهار وجود می نمایند. از یک نوع رفتار و اظهار به سادگی به نوع دیگر آن می پردازند. مثلا یک راننده تاکیس وقتی در کنار یک مرد روحانی قرار دارد و با او به گفت و گو می پردازد. گویی مانند خود او دنیا را از دیدگاه روحانیت می نگرد و در قالب حرکات و حالات مرد روحانی رفتار می کند و سخن می گوید. </a:t>
            </a:r>
            <a:endParaRPr lang="fa-IR">
              <a:cs typeface="B Zar" panose="00000400000000000000" pitchFamily="2" charset="-78"/>
            </a:endParaRPr>
          </a:p>
        </p:txBody>
      </p:sp>
    </p:spTree>
    <p:extLst>
      <p:ext uri="{BB962C8B-B14F-4D97-AF65-F5344CB8AC3E}">
        <p14:creationId xmlns:p14="http://schemas.microsoft.com/office/powerpoint/2010/main" val="27446353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اگر چنانچه لحظه ای بعد یک دختر و پسر جوان امروزی جای مرد روحاین را در کنار او بگیرند او نیز به وجد می آید و فضای فکری وی دگرگون می شود و حق را به جانب دو جوان می دهد و احیانا رفتار محبت آمیز  موافقی نیز نسبت به آنها از خود نشان می دهد. در حالی که اگر مرد روحانی و این دختر و پسر جوان با هم در یک تاکسی سوار باشند فضای داخل وسیله نقلیه تبدیل به فضای ناراحت کننده و منافق و مبهمی می گردد </a:t>
            </a:r>
            <a:r>
              <a:rPr lang="fa-IR">
                <a:cs typeface="B Zar" panose="00000400000000000000" pitchFamily="2" charset="-78"/>
              </a:rPr>
              <a:t>که </a:t>
            </a:r>
            <a:r>
              <a:rPr lang="fa-IR" smtClean="0">
                <a:cs typeface="B Zar" panose="00000400000000000000" pitchFamily="2" charset="-78"/>
              </a:rPr>
              <a:t>استشناق </a:t>
            </a:r>
            <a:r>
              <a:rPr lang="fa-IR">
                <a:cs typeface="B Zar" panose="00000400000000000000" pitchFamily="2" charset="-78"/>
              </a:rPr>
              <a:t>آن برای همه دشوار می شود. </a:t>
            </a:r>
          </a:p>
          <a:p>
            <a:endParaRPr lang="fa-IR"/>
          </a:p>
        </p:txBody>
      </p:sp>
    </p:spTree>
    <p:extLst>
      <p:ext uri="{BB962C8B-B14F-4D97-AF65-F5344CB8AC3E}">
        <p14:creationId xmlns:p14="http://schemas.microsoft.com/office/powerpoint/2010/main" val="138434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بخش اعظم تحقیقات در روان شناسی اجتماعی بر اساس مطالعه بیان و گفتار انسان ها صورت می پذیرد. بنابراین محقق نیازمند به شناختن قواعد منطق محلی است و باید رموز محاوره و مکالمه و مصاحبه را بداند و ویژگی های ذهنی مردم خود را تمییز بدهد و میان بیان قراردادی و بیان واقعی فرق بگذارد. </a:t>
            </a:r>
            <a:endParaRPr lang="fa-IR">
              <a:cs typeface="B Zar" panose="00000400000000000000" pitchFamily="2" charset="-78"/>
            </a:endParaRPr>
          </a:p>
        </p:txBody>
      </p:sp>
      <p:sp>
        <p:nvSpPr>
          <p:cNvPr id="4" name="Flowchart: Process 3"/>
          <p:cNvSpPr/>
          <p:nvPr/>
        </p:nvSpPr>
        <p:spPr>
          <a:xfrm>
            <a:off x="1419367" y="3766783"/>
            <a:ext cx="2758738" cy="9416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بیان قراردادی و بیان واقعی</a:t>
            </a:r>
            <a:endParaRPr lang="fa-IR" sz="2000" b="1">
              <a:solidFill>
                <a:srgbClr val="FF0000"/>
              </a:solidFill>
            </a:endParaRPr>
          </a:p>
        </p:txBody>
      </p:sp>
      <p:sp>
        <p:nvSpPr>
          <p:cNvPr id="5" name="Flowchart: Predefined Process 4"/>
          <p:cNvSpPr/>
          <p:nvPr/>
        </p:nvSpPr>
        <p:spPr>
          <a:xfrm>
            <a:off x="5922498" y="3502855"/>
            <a:ext cx="2926080" cy="1589650"/>
          </a:xfrm>
          <a:prstGeom prst="flowChartPredefined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رموز محاوره و مکالمه و مصاحبه</a:t>
            </a:r>
            <a:endParaRPr lang="fa-IR" sz="2000" b="1">
              <a:solidFill>
                <a:srgbClr val="FF0000"/>
              </a:solidFill>
            </a:endParaRPr>
          </a:p>
        </p:txBody>
      </p:sp>
    </p:spTree>
    <p:extLst>
      <p:ext uri="{BB962C8B-B14F-4D97-AF65-F5344CB8AC3E}">
        <p14:creationId xmlns:p14="http://schemas.microsoft.com/office/powerpoint/2010/main" val="3787849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فضای ناراحت کننده را به صورت </a:t>
            </a:r>
            <a:r>
              <a:rPr lang="fa-IR" b="1" smtClean="0">
                <a:solidFill>
                  <a:srgbClr val="FF0000"/>
                </a:solidFill>
                <a:cs typeface="B Zar" panose="00000400000000000000" pitchFamily="2" charset="-78"/>
              </a:rPr>
              <a:t>تفاوت در رفتارها </a:t>
            </a:r>
            <a:r>
              <a:rPr lang="fa-IR" smtClean="0">
                <a:cs typeface="B Zar" panose="00000400000000000000" pitchFamily="2" charset="-78"/>
              </a:rPr>
              <a:t>در شرایط ادامه تحصیل و زندگی در جامعه نو و شل امروزی از یک طرف و شرایط خانوادگی و عادات سنتی از طرف دیگر آشکارا می توان دید. هنگامی که فرد در شرایط نوع دوم قرار می گیرد وزنه سنگین تر به طرف زندگی گذشته می رود و آنگاه که در برابر انتخاب شغل واقع می شود در حد جامعه امروز فکر می کند. </a:t>
            </a:r>
            <a:endParaRPr lang="fa-IR">
              <a:cs typeface="B Zar" panose="00000400000000000000" pitchFamily="2" charset="-78"/>
            </a:endParaRPr>
          </a:p>
        </p:txBody>
      </p:sp>
    </p:spTree>
    <p:extLst>
      <p:ext uri="{BB962C8B-B14F-4D97-AF65-F5344CB8AC3E}">
        <p14:creationId xmlns:p14="http://schemas.microsoft.com/office/powerpoint/2010/main" val="12728417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از نظر آماری نشان داده شده است که شغل و تحصیلات پدر در انتخاب شغل از طرف پسر تاثیری ندارد. </a:t>
            </a:r>
            <a:r>
              <a:rPr lang="fa-IR" smtClean="0">
                <a:cs typeface="B Zar" panose="00000400000000000000" pitchFamily="2" charset="-78"/>
              </a:rPr>
              <a:t>همگان قصد دارند به دانشگاه راه یابند این تفاوت رفتار را فقط با پدیده «رشد سریع» می توان توجیه نمود. جامعه ما چنان مشاغل نو و شرایط تازه ای در کار ایجاد کرده است که پسر با توجه به نیاز کشور و آرمان های خویشتن و موقع جدید اجتماعی استدلال می نماید و پدر هم به دنبال او کشیده می شود. </a:t>
            </a:r>
            <a:endParaRPr lang="fa-IR">
              <a:cs typeface="B Zar" panose="00000400000000000000" pitchFamily="2" charset="-78"/>
            </a:endParaRPr>
          </a:p>
        </p:txBody>
      </p:sp>
    </p:spTree>
    <p:extLst>
      <p:ext uri="{BB962C8B-B14F-4D97-AF65-F5344CB8AC3E}">
        <p14:creationId xmlns:p14="http://schemas.microsoft.com/office/powerpoint/2010/main" val="34165648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این ترتیب در سال های 2510 تا 2520 هنوز هم یک پسر می بایست شغل پدر را انتخاب کند. در حالی که در زمان حال و برای نسل کنونی یا اداره و یقه سفید مطرح است و یا تکنیک و صنعت نقش اصلی را بازی می نماید. در واقع این قوانین رشد است که انتخاب شغل را تعیین می کند.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3207866"/>
            <a:ext cx="3729624" cy="2419577"/>
          </a:xfrm>
          <a:prstGeom prst="rect">
            <a:avLst/>
          </a:prstGeom>
        </p:spPr>
      </p:pic>
    </p:spTree>
    <p:extLst>
      <p:ext uri="{BB962C8B-B14F-4D97-AF65-F5344CB8AC3E}">
        <p14:creationId xmlns:p14="http://schemas.microsoft.com/office/powerpoint/2010/main" val="15356174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نتیجه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پایان باید به اختصار بر یک موضوع تکیه کرد و آن هم حالت موقتی و گذرا و وضع انتقالی جامعه ماست . مرحله دیگری از رشد بدون شک برداشت (</a:t>
            </a:r>
            <a:r>
              <a:rPr lang="en-US" smtClean="0">
                <a:cs typeface="B Zar" panose="00000400000000000000" pitchFamily="2" charset="-78"/>
              </a:rPr>
              <a:t>Approche theorique</a:t>
            </a:r>
            <a:r>
              <a:rPr lang="fa-IR" smtClean="0">
                <a:cs typeface="B Zar" panose="00000400000000000000" pitchFamily="2" charset="-78"/>
              </a:rPr>
              <a:t>) دیگری را ایجاب می کند. ویژگی اصلی وضع حاضر </a:t>
            </a:r>
            <a:r>
              <a:rPr lang="fa-IR" b="1" smtClean="0">
                <a:solidFill>
                  <a:srgbClr val="FF0000"/>
                </a:solidFill>
                <a:cs typeface="B Zar" panose="00000400000000000000" pitchFamily="2" charset="-78"/>
              </a:rPr>
              <a:t>از هم گسستگی ارزش ها و دوگانگی جامعه ای </a:t>
            </a:r>
            <a:r>
              <a:rPr lang="fa-IR" smtClean="0">
                <a:cs typeface="B Zar" panose="00000400000000000000" pitchFamily="2" charset="-78"/>
              </a:rPr>
              <a:t>است که رشد سریع ان را تکان داده است بدون انکه آمادگی های لازم وجود داشته باشد. </a:t>
            </a:r>
            <a:endParaRPr lang="fa-IR">
              <a:cs typeface="B Zar" panose="00000400000000000000" pitchFamily="2" charset="-78"/>
            </a:endParaRPr>
          </a:p>
        </p:txBody>
      </p:sp>
    </p:spTree>
    <p:extLst>
      <p:ext uri="{BB962C8B-B14F-4D97-AF65-F5344CB8AC3E}">
        <p14:creationId xmlns:p14="http://schemas.microsoft.com/office/powerpoint/2010/main" val="28505535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فرهنگ ایران </a:t>
            </a:r>
            <a:r>
              <a:rPr lang="fa-IR">
                <a:cs typeface="B Zar" panose="00000400000000000000" pitchFamily="2" charset="-78"/>
              </a:rPr>
              <a:t>که </a:t>
            </a:r>
            <a:r>
              <a:rPr lang="fa-IR" smtClean="0">
                <a:cs typeface="B Zar" panose="00000400000000000000" pitchFamily="2" charset="-78"/>
              </a:rPr>
              <a:t>ادامه </a:t>
            </a:r>
            <a:r>
              <a:rPr lang="fa-IR">
                <a:cs typeface="B Zar" panose="00000400000000000000" pitchFamily="2" charset="-78"/>
              </a:rPr>
              <a:t>حیات </a:t>
            </a:r>
            <a:r>
              <a:rPr lang="fa-IR" smtClean="0">
                <a:cs typeface="B Zar" panose="00000400000000000000" pitchFamily="2" charset="-78"/>
              </a:rPr>
              <a:t>آن حتمی است دست به کار هضم و جرح و تعدیل بعضی عوامل نامتنجانس رشد زده است تا انها را با خود و خود را با آنها هماهنگ سازد و احتمالا شکل تازه ای از وحدت به وجود خواهد آمد که آن گاه شکل دیگری از دید روانی- اجتماعی را ایجاب خواهد کرد. </a:t>
            </a:r>
            <a:endParaRPr lang="fa-IR">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838200" y="3951093"/>
            <a:ext cx="1800665" cy="75965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عوامل نامتجانس</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1194357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وجود تفاوت دو بیان در ایران مساله ای است که در تحقیقات اجتماعی به طور کلی مهم و اساسی می باشد، ما در مطالعه ای که در سه منطقه از ایران (تربیت حیدریه و شهسوار و تهران) در مورد باروری و مرگ و میر و امور جنسی انجام دادیم خیلی زود متوجه شدیم که در کشور ما و در نزد مردم ما دو سطح بیان مشاهده می شود و سپس به این واقعیت  پی بردیم که این تفاوت نه فقط در سطح بیان بلکه در </a:t>
            </a:r>
            <a:r>
              <a:rPr lang="fa-IR" b="1" smtClean="0">
                <a:solidFill>
                  <a:srgbClr val="FF0000"/>
                </a:solidFill>
                <a:cs typeface="B Zar" panose="00000400000000000000" pitchFamily="2" charset="-78"/>
              </a:rPr>
              <a:t>سطح رفتاری مردم ما </a:t>
            </a:r>
            <a:r>
              <a:rPr lang="fa-IR" smtClean="0">
                <a:cs typeface="B Zar" panose="00000400000000000000" pitchFamily="2" charset="-78"/>
              </a:rPr>
              <a:t>نیز وجود دارد. </a:t>
            </a:r>
            <a:endParaRPr lang="fa-IR">
              <a:cs typeface="B Zar" panose="00000400000000000000" pitchFamily="2" charset="-78"/>
            </a:endParaRPr>
          </a:p>
        </p:txBody>
      </p:sp>
    </p:spTree>
    <p:extLst>
      <p:ext uri="{BB962C8B-B14F-4D97-AF65-F5344CB8AC3E}">
        <p14:creationId xmlns:p14="http://schemas.microsoft.com/office/powerpoint/2010/main" val="108402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این دو بیان عبارت اند </a:t>
            </a:r>
            <a:r>
              <a:rPr lang="fa-IR">
                <a:solidFill>
                  <a:srgbClr val="FF0000"/>
                </a:solidFill>
                <a:cs typeface="B Zar" panose="00000400000000000000" pitchFamily="2" charset="-78"/>
              </a:rPr>
              <a:t>از</a:t>
            </a:r>
            <a:r>
              <a:rPr lang="fa-IR" smtClean="0">
                <a:solidFill>
                  <a:srgbClr val="FF0000"/>
                </a:solidFill>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بیان </a:t>
            </a:r>
            <a:r>
              <a:rPr lang="fa-IR" smtClean="0">
                <a:cs typeface="B Zar" panose="00000400000000000000" pitchFamily="2" charset="-78"/>
              </a:rPr>
              <a:t>جبه ای و یا به عبارت دیگر بیان قالبی و باسمه ای که خالی از هر گونه تهدید و دردسر برای گوینده آن است. این بیان برای بیگانگان و کسانی که به گروه و طایفه بستگی ندارد به کار می رود و بیانی است «عاقلانه»  و بدون آن که صاحب آن را متعهد بسازد عنوان می گردد. </a:t>
            </a:r>
          </a:p>
          <a:p>
            <a:pPr algn="just"/>
            <a:r>
              <a:rPr lang="fa-IR" smtClean="0">
                <a:cs typeface="B Zar" panose="00000400000000000000" pitchFamily="2" charset="-78"/>
              </a:rPr>
              <a:t>بیان اندیشیده که باین عمل است و با واقعیات زندگی مطابقت دارد. این نوع بیان منحصرا در برابر اهل گروه و به اصطلاح «خودی ها» عرضه می گردد. </a:t>
            </a:r>
          </a:p>
          <a:p>
            <a:pPr algn="just"/>
            <a:r>
              <a:rPr lang="fa-IR" smtClean="0">
                <a:cs typeface="B Zar" panose="00000400000000000000" pitchFamily="2" charset="-78"/>
              </a:rPr>
              <a:t>این هر دو بیان به شرایط تحقیق مربوط اند. یعین به نوع پرسش، پرسشگر، محل  تحقیق و هدف تحقیق بستگی پیدا می کنند، لکن ترتیب آنها و فاصله آنها و میزان سهولت در گذشتن از یکی به دیگری با منزلت اجتماعی فرد پیوند دارد. </a:t>
            </a:r>
          </a:p>
          <a:p>
            <a:pPr algn="just"/>
            <a:endParaRPr lang="fa-IR">
              <a:cs typeface="B Zar" panose="00000400000000000000" pitchFamily="2" charset="-78"/>
            </a:endParaRPr>
          </a:p>
        </p:txBody>
      </p:sp>
      <p:sp>
        <p:nvSpPr>
          <p:cNvPr id="4" name="Flowchart: Process 3"/>
          <p:cNvSpPr/>
          <p:nvPr/>
        </p:nvSpPr>
        <p:spPr>
          <a:xfrm>
            <a:off x="1012874" y="5120639"/>
            <a:ext cx="3038621" cy="7737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منزلت اجتماعی فرد</a:t>
            </a:r>
            <a:endParaRPr lang="fa-IR" b="1">
              <a:solidFill>
                <a:srgbClr val="FF0000"/>
              </a:solidFill>
            </a:endParaRPr>
          </a:p>
        </p:txBody>
      </p:sp>
    </p:spTree>
    <p:extLst>
      <p:ext uri="{BB962C8B-B14F-4D97-AF65-F5344CB8AC3E}">
        <p14:creationId xmlns:p14="http://schemas.microsoft.com/office/powerpoint/2010/main" val="3105151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دوگانگی بیان را می توان در مثال زیر به وضوخ مشاهده کرد: </a:t>
            </a:r>
          </a:p>
          <a:p>
            <a:pPr algn="just"/>
            <a:r>
              <a:rPr lang="fa-IR" smtClean="0">
                <a:cs typeface="B Zar" panose="00000400000000000000" pitchFamily="2" charset="-78"/>
              </a:rPr>
              <a:t>سوال: پدر و مادر دلشان می خواهد بچه اولشان چه باشد. دختر یا پسر</a:t>
            </a:r>
          </a:p>
          <a:p>
            <a:pPr algn="just"/>
            <a:r>
              <a:rPr lang="fa-IR" smtClean="0">
                <a:cs typeface="B Zar" panose="00000400000000000000" pitchFamily="2" charset="-78"/>
              </a:rPr>
              <a:t>پاسخ جبهه ای به این سوال عبارت است: «فرق نمی کند و یا هر چه خدا بخواهد همان است و از این قبیل...</a:t>
            </a:r>
          </a:p>
          <a:p>
            <a:pPr algn="just"/>
            <a:r>
              <a:rPr lang="fa-IR" smtClean="0">
                <a:cs typeface="B Zar" panose="00000400000000000000" pitchFamily="2" charset="-78"/>
              </a:rPr>
              <a:t>چنانچه پرسشگر در برابر این پاسخ تعجبی از خود نشان ندهد و پاسخ گو را مورد طعن و شماتت قرار ندهد و اعتماد وی را به صداقت و بی آزاری و بی نظری خود جلب کند و سوال را دوباره مطرح سازد. پاسخ گو در آن حا خواهد گفت:... ابته بعضی ها هستند که پسر را ترجیح می دهند و از این قبیل... و سپس همین شخص قادر خواهد بود مدت ها در اوصاف سپر داستان ها بگوید و از دختر موجود ضعیف و نحیف و کم ارزشی بسازد. </a:t>
            </a:r>
            <a:endParaRPr lang="fa-IR">
              <a:cs typeface="B Zar" panose="00000400000000000000" pitchFamily="2" charset="-78"/>
            </a:endParaRPr>
          </a:p>
        </p:txBody>
      </p:sp>
    </p:spTree>
    <p:extLst>
      <p:ext uri="{BB962C8B-B14F-4D97-AF65-F5344CB8AC3E}">
        <p14:creationId xmlns:p14="http://schemas.microsoft.com/office/powerpoint/2010/main" val="383571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این ترتیب در طول </a:t>
            </a:r>
            <a:r>
              <a:rPr lang="fa-IR" b="1" smtClean="0">
                <a:solidFill>
                  <a:srgbClr val="FF0000"/>
                </a:solidFill>
                <a:cs typeface="B Zar" panose="00000400000000000000" pitchFamily="2" charset="-78"/>
              </a:rPr>
              <a:t>یک مصاحبه یک ساعته </a:t>
            </a:r>
            <a:r>
              <a:rPr lang="fa-IR" smtClean="0">
                <a:cs typeface="B Zar" panose="00000400000000000000" pitchFamily="2" charset="-78"/>
              </a:rPr>
              <a:t>پرسشگر و پاسخ گو از فراز و نشیب یک سلسله روابط پیچیده می گذرند که فوق العاده جالب و آموزنده است. </a:t>
            </a:r>
          </a:p>
          <a:p>
            <a:pPr algn="just"/>
            <a:r>
              <a:rPr lang="fa-IR" smtClean="0">
                <a:cs typeface="B Zar" panose="00000400000000000000" pitchFamily="2" charset="-78"/>
              </a:rPr>
              <a:t>البته این دوگانگی بیان را می توان در بسیاری از فرهنگ های جهان ملاحظه کرد. منتها به نظر می رسد که این پدیده در ایران به دلیل وضوح آن و به سبب سیستماتیک بودن آن و نیز به سبب فراوانی  موضوعاتی که این قاعده شامل آن می شود نمونه و معنادار است. </a:t>
            </a:r>
          </a:p>
          <a:p>
            <a:pPr algn="just"/>
            <a:endParaRPr lang="fa-IR">
              <a:cs typeface="B Zar" panose="00000400000000000000" pitchFamily="2" charset="-78"/>
            </a:endParaRPr>
          </a:p>
        </p:txBody>
      </p:sp>
      <p:sp>
        <p:nvSpPr>
          <p:cNvPr id="4" name="Flowchart: Process 3"/>
          <p:cNvSpPr/>
          <p:nvPr/>
        </p:nvSpPr>
        <p:spPr>
          <a:xfrm>
            <a:off x="1899138" y="4515728"/>
            <a:ext cx="2630659" cy="74558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سیستماتیک بودن آن</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a:off x="7219217" y="3807435"/>
            <a:ext cx="2114550" cy="2162175"/>
          </a:xfrm>
          <a:prstGeom prst="rect">
            <a:avLst/>
          </a:prstGeom>
        </p:spPr>
      </p:pic>
    </p:spTree>
    <p:extLst>
      <p:ext uri="{BB962C8B-B14F-4D97-AF65-F5344CB8AC3E}">
        <p14:creationId xmlns:p14="http://schemas.microsoft.com/office/powerpoint/2010/main" val="1913982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4928</Words>
  <Application>Microsoft Office PowerPoint</Application>
  <PresentationFormat>Widescreen</PresentationFormat>
  <Paragraphs>134</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B Zar</vt:lpstr>
      <vt:lpstr>Calibri</vt:lpstr>
      <vt:lpstr>Calibri Light</vt:lpstr>
      <vt:lpstr>Times New Roman</vt:lpstr>
      <vt:lpstr>Office Theme</vt:lpstr>
      <vt:lpstr>عنوان مقاله: بررسی روش های تحقیقی غرب در برخورد با مسائل روانشناسی اجتماعی در ایران</vt:lpstr>
      <vt:lpstr>مقدمه</vt:lpstr>
      <vt:lpstr>PowerPoint Presentation</vt:lpstr>
      <vt:lpstr>PowerPoint Presentation</vt:lpstr>
      <vt:lpstr>PowerPoint Presentation</vt:lpstr>
      <vt:lpstr>PowerPoint Presentation</vt:lpstr>
      <vt:lpstr>این دو بیان عبارت اند از:</vt:lpstr>
      <vt:lpstr>PowerPoint Presentation</vt:lpstr>
      <vt:lpstr>PowerPoint Presentation</vt:lpstr>
      <vt:lpstr>PowerPoint Presentation</vt:lpstr>
      <vt:lpstr>مضرات شیوه های غربی</vt:lpstr>
      <vt:lpstr>PowerPoint Presentation</vt:lpstr>
      <vt:lpstr>PowerPoint Presentation</vt:lpstr>
      <vt:lpstr>PowerPoint Presentation</vt:lpstr>
      <vt:lpstr>PowerPoint Presentation</vt:lpstr>
      <vt:lpstr>اروپا محوری</vt:lpstr>
      <vt:lpstr>PowerPoint Presentation</vt:lpstr>
      <vt:lpstr>PowerPoint Presentation</vt:lpstr>
      <vt:lpstr>PowerPoint Presentation</vt:lpstr>
      <vt:lpstr>PowerPoint Presentation</vt:lpstr>
      <vt:lpstr>PowerPoint Presentation</vt:lpstr>
      <vt:lpstr>شیوه های تحقیق مناسب</vt:lpstr>
      <vt:lpstr>PowerPoint Presentation</vt:lpstr>
      <vt:lpstr>PowerPoint Presentation</vt:lpstr>
      <vt:lpstr>PowerPoint Presentation</vt:lpstr>
      <vt:lpstr>تحلیل نتایج</vt:lpstr>
      <vt:lpstr>PowerPoint Presentation</vt:lpstr>
      <vt:lpstr>PowerPoint Presentation</vt:lpstr>
      <vt:lpstr>PowerPoint Presentation</vt:lpstr>
      <vt:lpstr>PowerPoint Presentation</vt:lpstr>
      <vt:lpstr>متغیرهای توجیهی و متغیرهای شاخص</vt:lpstr>
      <vt:lpstr>PowerPoint Presentation</vt:lpstr>
      <vt:lpstr>PowerPoint Presentation</vt:lpstr>
      <vt:lpstr>PowerPoint Presentation</vt:lpstr>
      <vt:lpstr>PowerPoint Presentation</vt:lpstr>
      <vt:lpstr>PowerPoint Presentation</vt:lpstr>
      <vt:lpstr>PowerPoint Presentation</vt:lpstr>
      <vt:lpstr>بنای نظری</vt:lpstr>
      <vt:lpstr>PowerPoint Presentation</vt:lpstr>
      <vt:lpstr>PowerPoint Presentation</vt:lpstr>
      <vt:lpstr>PowerPoint Presentation</vt:lpstr>
      <vt:lpstr>فرضیه 1:</vt:lpstr>
      <vt:lpstr>PowerPoint Presentation</vt:lpstr>
      <vt:lpstr>PowerPoint Presentation</vt:lpstr>
      <vt:lpstr>PowerPoint Presentation</vt:lpstr>
      <vt:lpstr>PowerPoint Presentation</vt:lpstr>
      <vt:lpstr>فرضیه 2:</vt:lpstr>
      <vt:lpstr>PowerPoint Presentation</vt:lpstr>
      <vt:lpstr>PowerPoint Presentation</vt:lpstr>
      <vt:lpstr>PowerPoint Presentation</vt:lpstr>
      <vt:lpstr>PowerPoint Presentation</vt:lpstr>
      <vt:lpstr>PowerPoint Presentation</vt:lpstr>
      <vt:lpstr>نتیجه</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بررسی روش های تحقیقی غرب در برخورد با مسائل روانشناسی اجتماعی در ایران</dc:title>
  <dc:creator>MaZz!i</dc:creator>
  <cp:lastModifiedBy>MaZz!i</cp:lastModifiedBy>
  <cp:revision>42</cp:revision>
  <cp:lastPrinted>2024-02-14T20:48:09Z</cp:lastPrinted>
  <dcterms:created xsi:type="dcterms:W3CDTF">2024-02-14T13:39:15Z</dcterms:created>
  <dcterms:modified xsi:type="dcterms:W3CDTF">2024-02-14T20:48:20Z</dcterms:modified>
</cp:coreProperties>
</file>