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0" r:id="rId1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28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AD68F44-B3B8-4FEF-B0FC-99F12D7341A7}"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339648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D68F44-B3B8-4FEF-B0FC-99F12D7341A7}"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80780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D68F44-B3B8-4FEF-B0FC-99F12D7341A7}"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30030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D68F44-B3B8-4FEF-B0FC-99F12D7341A7}"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51219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68F44-B3B8-4FEF-B0FC-99F12D7341A7}" type="datetimeFigureOut">
              <a:rPr lang="fa-IR" smtClean="0"/>
              <a:t>17/08/1445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32772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AD68F44-B3B8-4FEF-B0FC-99F12D7341A7}"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419496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AD68F44-B3B8-4FEF-B0FC-99F12D7341A7}" type="datetimeFigureOut">
              <a:rPr lang="fa-IR" smtClean="0"/>
              <a:t>17/08/1445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90356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AD68F44-B3B8-4FEF-B0FC-99F12D7341A7}" type="datetimeFigureOut">
              <a:rPr lang="fa-IR" smtClean="0"/>
              <a:t>17/08/1445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279470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68F44-B3B8-4FEF-B0FC-99F12D7341A7}" type="datetimeFigureOut">
              <a:rPr lang="fa-IR" smtClean="0"/>
              <a:t>17/08/1445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285096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68F44-B3B8-4FEF-B0FC-99F12D7341A7}"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372556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68F44-B3B8-4FEF-B0FC-99F12D7341A7}" type="datetimeFigureOut">
              <a:rPr lang="fa-IR" smtClean="0"/>
              <a:t>17/08/1445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C2F935F-D7C2-4F7C-ADFF-E6EA2CDC42C3}" type="slidenum">
              <a:rPr lang="fa-IR" smtClean="0"/>
              <a:t>‹#›</a:t>
            </a:fld>
            <a:endParaRPr lang="fa-IR"/>
          </a:p>
        </p:txBody>
      </p:sp>
    </p:spTree>
    <p:extLst>
      <p:ext uri="{BB962C8B-B14F-4D97-AF65-F5344CB8AC3E}">
        <p14:creationId xmlns:p14="http://schemas.microsoft.com/office/powerpoint/2010/main" val="6215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D68F44-B3B8-4FEF-B0FC-99F12D7341A7}" type="datetimeFigureOut">
              <a:rPr lang="fa-IR" smtClean="0"/>
              <a:t>17/08/1445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2F935F-D7C2-4F7C-ADFF-E6EA2CDC42C3}" type="slidenum">
              <a:rPr lang="fa-IR" smtClean="0"/>
              <a:t>‹#›</a:t>
            </a:fld>
            <a:endParaRPr lang="fa-IR"/>
          </a:p>
        </p:txBody>
      </p:sp>
    </p:spTree>
    <p:extLst>
      <p:ext uri="{BB962C8B-B14F-4D97-AF65-F5344CB8AC3E}">
        <p14:creationId xmlns:p14="http://schemas.microsoft.com/office/powerpoint/2010/main" val="352699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800" smtClean="0">
                <a:solidFill>
                  <a:srgbClr val="FF0000"/>
                </a:solidFill>
                <a:cs typeface="B Zar" panose="00000400000000000000" pitchFamily="2" charset="-78"/>
              </a:rPr>
              <a:t>زندگی </a:t>
            </a:r>
            <a:r>
              <a:rPr lang="ar-SA" sz="2800">
                <a:solidFill>
                  <a:srgbClr val="FF0000"/>
                </a:solidFill>
                <a:cs typeface="B Zar" panose="00000400000000000000" pitchFamily="2" charset="-78"/>
              </a:rPr>
              <a:t>و میراث فکری چهار </a:t>
            </a:r>
            <a:r>
              <a:rPr lang="ar-SA" sz="2800">
                <a:solidFill>
                  <a:srgbClr val="FF0000"/>
                </a:solidFill>
                <a:cs typeface="B Zar" panose="00000400000000000000" pitchFamily="2" charset="-78"/>
              </a:rPr>
              <a:t>نظریه </a:t>
            </a:r>
            <a:r>
              <a:rPr lang="ar-SA" sz="2800" smtClean="0">
                <a:solidFill>
                  <a:srgbClr val="FF0000"/>
                </a:solidFill>
                <a:cs typeface="B Zar" panose="00000400000000000000" pitchFamily="2" charset="-78"/>
              </a:rPr>
              <a:t>پرداز</a:t>
            </a:r>
            <a:r>
              <a:rPr lang="fa-IR" sz="2800" smtClean="0">
                <a:cs typeface="B Zar" panose="00000400000000000000" pitchFamily="2" charset="-78"/>
              </a:rPr>
              <a:t/>
            </a:r>
            <a:br>
              <a:rPr lang="fa-IR" sz="2800" smtClean="0">
                <a:cs typeface="B Zar" panose="00000400000000000000" pitchFamily="2" charset="-78"/>
              </a:rPr>
            </a:br>
            <a:r>
              <a:rPr lang="fa-IR" sz="2800" smtClean="0">
                <a:cs typeface="B Zar" panose="00000400000000000000" pitchFamily="2" charset="-78"/>
              </a:rPr>
              <a:t>معرفی کتاب </a:t>
            </a:r>
            <a:r>
              <a:rPr lang="fa-IR" sz="2800" smtClean="0">
                <a:cs typeface="B Zar" panose="00000400000000000000" pitchFamily="2" charset="-78"/>
              </a:rPr>
              <a:t>بزرگ مردان روان شناسی اجتماعی</a:t>
            </a:r>
            <a:br>
              <a:rPr lang="fa-IR" sz="2800" smtClean="0">
                <a:cs typeface="B Zar" panose="00000400000000000000" pitchFamily="2" charset="-78"/>
              </a:rPr>
            </a:br>
            <a:r>
              <a:rPr lang="fa-IR" sz="2800" smtClean="0">
                <a:cs typeface="B Zar" panose="00000400000000000000" pitchFamily="2" charset="-78"/>
              </a:rPr>
              <a:t>اسکلن برگ (جیمز)</a:t>
            </a:r>
            <a:br>
              <a:rPr lang="fa-IR" sz="2800" smtClean="0">
                <a:cs typeface="B Zar" panose="00000400000000000000" pitchFamily="2" charset="-78"/>
              </a:rPr>
            </a:br>
            <a:r>
              <a:rPr lang="fa-IR" sz="2800" smtClean="0">
                <a:cs typeface="B Zar" panose="00000400000000000000" pitchFamily="2" charset="-78"/>
              </a:rPr>
              <a:t>ترجمه رضا شاپوریان</a:t>
            </a:r>
            <a:br>
              <a:rPr lang="fa-IR" sz="2800" smtClean="0">
                <a:cs typeface="B Zar" panose="00000400000000000000" pitchFamily="2" charset="-78"/>
              </a:rPr>
            </a:br>
            <a:r>
              <a:rPr lang="fa-IR" sz="2800" smtClean="0">
                <a:cs typeface="B Zar" panose="00000400000000000000" pitchFamily="2" charset="-78"/>
              </a:rPr>
              <a:t>نشر نوید (شیراز)</a:t>
            </a:r>
            <a:endParaRPr lang="fa-IR" sz="2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مرتضی کتبی</a:t>
            </a:r>
          </a:p>
          <a:p>
            <a:r>
              <a:rPr lang="fa-IR" smtClean="0">
                <a:solidFill>
                  <a:srgbClr val="FF0000"/>
                </a:solidFill>
                <a:cs typeface="B Zar" panose="00000400000000000000" pitchFamily="2" charset="-78"/>
              </a:rPr>
              <a:t>منبع</a:t>
            </a:r>
            <a:r>
              <a:rPr lang="fa-IR" smtClean="0">
                <a:cs typeface="B Zar" panose="00000400000000000000" pitchFamily="2" charset="-78"/>
              </a:rPr>
              <a:t>:کتاب ماه 1378 شماره 22 ص 8</a:t>
            </a:r>
            <a:endParaRPr lang="fa-IR">
              <a:cs typeface="B Zar" panose="00000400000000000000" pitchFamily="2" charset="-78"/>
            </a:endParaRPr>
          </a:p>
        </p:txBody>
      </p:sp>
    </p:spTree>
    <p:extLst>
      <p:ext uri="{BB962C8B-B14F-4D97-AF65-F5344CB8AC3E}">
        <p14:creationId xmlns:p14="http://schemas.microsoft.com/office/powerpoint/2010/main" val="36888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این فصل نیز در بیست و شش صفحه تنظیم شده است.</a:t>
            </a:r>
            <a:endParaRPr lang="en-US">
              <a:cs typeface="B Zar" panose="00000400000000000000" pitchFamily="2" charset="-78"/>
            </a:endParaRPr>
          </a:p>
          <a:p>
            <a:pPr algn="just"/>
            <a:r>
              <a:rPr lang="ar-SA">
                <a:cs typeface="B Zar" panose="00000400000000000000" pitchFamily="2" charset="-78"/>
              </a:rPr>
              <a:t>فصل ششم به جمع بندی فصول گذشته و نمایاندن برخی وجوه اشتراک بین دانشمندان مانند تعصب علمی آنان پرداخته است. بقول مولف: «رشته ای نامرئی که همانا جامعه گرایی باشد همه انتخاب ها را به هم متصل می کند، انتخاب هایای که قوت و ضعف نظرگاه های روان شناسی اجتماعی را به خوبی نشان می دهد.» او می نویسد: «محدودیت متعصبانه هر یک {از دانشمندان} ناشی از نبوغ خاصی بوده است که سعی کرده موضوعات را از </a:t>
            </a:r>
            <a:r>
              <a:rPr lang="ar-SA" b="1">
                <a:solidFill>
                  <a:srgbClr val="FF0000"/>
                </a:solidFill>
                <a:cs typeface="B Zar" panose="00000400000000000000" pitchFamily="2" charset="-78"/>
              </a:rPr>
              <a:t>جنبه های مختص </a:t>
            </a:r>
            <a:r>
              <a:rPr lang="ar-SA">
                <a:cs typeface="B Zar" panose="00000400000000000000" pitchFamily="2" charset="-78"/>
              </a:rPr>
              <a:t>به خود مورد تعمق و تدقیق قرار بدهد». تحلیل این فصل در چهارده صفحه خلاصه شده است</a:t>
            </a:r>
            <a:endParaRPr lang="fa-IR">
              <a:cs typeface="B Zar" panose="00000400000000000000" pitchFamily="2" charset="-78"/>
            </a:endParaRPr>
          </a:p>
        </p:txBody>
      </p:sp>
    </p:spTree>
    <p:extLst>
      <p:ext uri="{BB962C8B-B14F-4D97-AF65-F5344CB8AC3E}">
        <p14:creationId xmlns:p14="http://schemas.microsoft.com/office/powerpoint/2010/main" val="325166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فصل پایانی هفتم که به الگوهای پابرجا در روان شناسی اجتماعی می پردازد، نشان داده می شود که مکتب های فکری در این رشته به دلیل «</a:t>
            </a:r>
            <a:r>
              <a:rPr lang="ar-SA" b="1">
                <a:solidFill>
                  <a:srgbClr val="FF0000"/>
                </a:solidFill>
                <a:cs typeface="B Zar" panose="00000400000000000000" pitchFamily="2" charset="-78"/>
              </a:rPr>
              <a:t>روش های التقاطی</a:t>
            </a:r>
            <a:r>
              <a:rPr lang="ar-SA">
                <a:cs typeface="B Zar" panose="00000400000000000000" pitchFamily="2" charset="-78"/>
              </a:rPr>
              <a:t>» و «</a:t>
            </a:r>
            <a:r>
              <a:rPr lang="ar-SA" b="1">
                <a:solidFill>
                  <a:srgbClr val="FF0000"/>
                </a:solidFill>
                <a:cs typeface="B Zar" panose="00000400000000000000" pitchFamily="2" charset="-78"/>
              </a:rPr>
              <a:t>به عاریت گرفتن مفاهیم سایر مشرب ها</a:t>
            </a:r>
            <a:r>
              <a:rPr lang="ar-SA">
                <a:cs typeface="B Zar" panose="00000400000000000000" pitchFamily="2" charset="-78"/>
              </a:rPr>
              <a:t>» بیش از پیش نامشخص است. در پشت چهار سنت رفتارگری، نظریه میدان، مناسبات متقابل سمبولیک و روان کاوی مانند هر سنت دیگر دانشمندان طراز اولی قرار دارند که در شکل گیری این سنت ها و پیش برد دانش رفتار اجتماعی به طور کلی نقش اساسی داشته اند.</a:t>
            </a:r>
            <a:endParaRPr lang="fa-IR">
              <a:cs typeface="B Zar" panose="00000400000000000000" pitchFamily="2" charset="-78"/>
            </a:endParaRPr>
          </a:p>
        </p:txBody>
      </p:sp>
    </p:spTree>
    <p:extLst>
      <p:ext uri="{BB962C8B-B14F-4D97-AF65-F5344CB8AC3E}">
        <p14:creationId xmlns:p14="http://schemas.microsoft.com/office/powerpoint/2010/main" val="968657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این فصل پایانی که در پنج صفحه تنظیم شده با این جمله پایان می پذیرد: «.... برای اینکه ما بتوانیم به طور کامل درباره رفتار اجتماعی انسان ها بحث نماییم باید از میراث فکری همه این افراد سود جوییم.»</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856935" y="3629465"/>
            <a:ext cx="3671668"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srgbClr val="FF0000"/>
                </a:solidFill>
                <a:cs typeface="B Zar" panose="00000400000000000000" pitchFamily="2" charset="-78"/>
              </a:rPr>
              <a:t>درباره رفتار اجتماعی انسان ها</a:t>
            </a:r>
            <a:endParaRPr lang="fa-IR">
              <a:solidFill>
                <a:srgbClr val="FF0000"/>
              </a:solidFill>
            </a:endParaRPr>
          </a:p>
        </p:txBody>
      </p:sp>
    </p:spTree>
    <p:extLst>
      <p:ext uri="{BB962C8B-B14F-4D97-AF65-F5344CB8AC3E}">
        <p14:creationId xmlns:p14="http://schemas.microsoft.com/office/powerpoint/2010/main" val="2426498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ar-SA">
                <a:cs typeface="B Zar" panose="00000400000000000000" pitchFamily="2" charset="-78"/>
              </a:rPr>
              <a:t>لوین در پی آن بود که تمام نیروهای موثر در میدان زندگی فرد را مشخص سازد تا بتواند رفتار او را بفهمد و پیش بینی کند. </a:t>
            </a:r>
            <a:endParaRPr lang="en-US">
              <a:cs typeface="B Zar" panose="00000400000000000000" pitchFamily="2" charset="-78"/>
            </a:endParaRPr>
          </a:p>
          <a:p>
            <a:pPr algn="just"/>
            <a:r>
              <a:rPr lang="ar-SA">
                <a:cs typeface="B Zar" panose="00000400000000000000" pitchFamily="2" charset="-78"/>
              </a:rPr>
              <a:t>مولف کتاب با هوشمندی، زندگی خصوصی چهار شخصیت اصلی دانش روان شناسی اجتماعی را با زندگی علمی آنان در رابطه قرار داده و نظریه هر یک را از این رابطه بیرون کشیده است.</a:t>
            </a:r>
            <a:endParaRPr lang="fa-IR">
              <a:cs typeface="B Zar" panose="00000400000000000000" pitchFamily="2" charset="-78"/>
            </a:endParaRPr>
          </a:p>
        </p:txBody>
      </p:sp>
      <p:sp>
        <p:nvSpPr>
          <p:cNvPr id="4" name="Flowchart: Process 3"/>
          <p:cNvSpPr/>
          <p:nvPr/>
        </p:nvSpPr>
        <p:spPr>
          <a:xfrm>
            <a:off x="1772530" y="4178104"/>
            <a:ext cx="3362178" cy="12597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 میدان زندگی فرد </a:t>
            </a:r>
            <a:endParaRPr lang="fa-IR" b="1">
              <a:solidFill>
                <a:srgbClr val="FF0000"/>
              </a:solidFill>
            </a:endParaRPr>
          </a:p>
        </p:txBody>
      </p:sp>
    </p:spTree>
    <p:extLst>
      <p:ext uri="{BB962C8B-B14F-4D97-AF65-F5344CB8AC3E}">
        <p14:creationId xmlns:p14="http://schemas.microsoft.com/office/powerpoint/2010/main" val="941639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مولف کتاب با هوشمندی زندگی خصوصی چهار شخصیت اصلی دانش روان شناسی اجتماعی را با زندگی علمی آنان در رابطه قرار داده و نظریه هر یک را از این رابطه بیرون کشیده است، به طوری که خواننده می تواند تولد نظریه را از نزدیک شاهد باشد.</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58603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مفاهیم اساسی و عناصر متشکله هر نظریه به ترتیب پیدایش آورده شده اند و نظریه را از حالت خشک آن خارج ساخته و فهم آن را آسان و گوارا می کنند. انتخاب ماهرانه قطعاتی از نوشته های چهار نظریه پرداز ما را به فضای ذهنی آن ها نزدیک می کند.</a:t>
            </a:r>
            <a:endParaRPr lang="en-US" smtClean="0">
              <a:cs typeface="B Zar" panose="00000400000000000000" pitchFamily="2" charset="-78"/>
            </a:endParaRPr>
          </a:p>
          <a:p>
            <a:endParaRPr lang="fa-IR"/>
          </a:p>
        </p:txBody>
      </p:sp>
      <p:sp>
        <p:nvSpPr>
          <p:cNvPr id="4" name="Flowchart: Process 3"/>
          <p:cNvSpPr/>
          <p:nvPr/>
        </p:nvSpPr>
        <p:spPr>
          <a:xfrm>
            <a:off x="1406769" y="3924886"/>
            <a:ext cx="3108960"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مفاهیم اساسی و عناصر متشکله</a:t>
            </a:r>
            <a:endParaRPr lang="fa-IR" b="1">
              <a:solidFill>
                <a:srgbClr val="FF0000"/>
              </a:solidFill>
            </a:endParaRPr>
          </a:p>
        </p:txBody>
      </p:sp>
    </p:spTree>
    <p:extLst>
      <p:ext uri="{BB962C8B-B14F-4D97-AF65-F5344CB8AC3E}">
        <p14:creationId xmlns:p14="http://schemas.microsoft.com/office/powerpoint/2010/main" val="52448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عین حالی که هر فصل کتاب به یک نظریه پرداز اختصاص یافته، کار ده ها معمار دیگر نظریه پردازی نیز مطرح می شود و شبکه علمی روشنی در </a:t>
            </a:r>
            <a:r>
              <a:rPr lang="ar-SA" b="1">
                <a:solidFill>
                  <a:srgbClr val="FF0000"/>
                </a:solidFill>
                <a:cs typeface="B Zar" panose="00000400000000000000" pitchFamily="2" charset="-78"/>
              </a:rPr>
              <a:t>پیرامون هر نظریه </a:t>
            </a:r>
            <a:r>
              <a:rPr lang="ar-SA">
                <a:cs typeface="B Zar" panose="00000400000000000000" pitchFamily="2" charset="-78"/>
              </a:rPr>
              <a:t>ترسیم می گردد.</a:t>
            </a:r>
            <a:endParaRPr lang="en-US">
              <a:cs typeface="B Zar" panose="00000400000000000000" pitchFamily="2" charset="-78"/>
            </a:endParaRPr>
          </a:p>
          <a:p>
            <a:pPr algn="just"/>
            <a:r>
              <a:rPr lang="ar-SA">
                <a:cs typeface="B Zar" panose="00000400000000000000" pitchFamily="2" charset="-78"/>
              </a:rPr>
              <a:t>لغزش هایی در ترجمه کتاب و نگارش فارسی آن وجود دارد که در برابر کار ارزشمند مترجم کاملا قابل چشم پوشی است. فهرست اسامی و اصطلاحات انگلیسی همراه با معادل فارسی آن ها هریک در پنج صفحه زینت بخش پایان کتاب است.</a:t>
            </a:r>
            <a:endParaRPr lang="en-US">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59265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mtClean="0">
                <a:solidFill>
                  <a:srgbClr val="FF0000"/>
                </a:solidFill>
                <a:cs typeface="B Zar" panose="00000400000000000000" pitchFamily="2" charset="-78"/>
              </a:rPr>
              <a:t>زندگی و میراث فکری چهار نظریه پرداز</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Zar" panose="00000400000000000000" pitchFamily="2" charset="-78"/>
              </a:rPr>
              <a:t>این </a:t>
            </a:r>
            <a:r>
              <a:rPr lang="ar-SA">
                <a:cs typeface="B Zar" panose="00000400000000000000" pitchFamily="2" charset="-78"/>
              </a:rPr>
              <a:t>اثر کوتاه ولی پر محتوا در هفت فصل با تعداد صفحات و اهمیت های متفاوت به رشته تحریر کشیده شده است. فصل یکم که نمونه ها و تمثیل ها نام گرفته است در واقع مقدمه کتاب را در هشت صفحه تشکیل می دهد و در آن دو مسئله اصلی مطرح می گردد:</a:t>
            </a:r>
            <a:endParaRPr lang="en-US">
              <a:cs typeface="B Zar" panose="00000400000000000000" pitchFamily="2" charset="-78"/>
            </a:endParaRPr>
          </a:p>
          <a:p>
            <a:pPr lvl="0" algn="just"/>
            <a:r>
              <a:rPr lang="ar-SA">
                <a:cs typeface="B Zar" panose="00000400000000000000" pitchFamily="2" charset="-78"/>
              </a:rPr>
              <a:t>در روان شناسی اجتماعی قالب ها و نمونه های متعددی وجود دارند که هر یک دست کم بواسطه یک نظریه پرداز صاحب نام ارائه شده است.</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301163" y="4172755"/>
            <a:ext cx="2781837" cy="11075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قالب ها و نمونه </a:t>
            </a:r>
            <a:r>
              <a:rPr lang="ar-SA" sz="2800" b="1">
                <a:solidFill>
                  <a:srgbClr val="FF0000"/>
                </a:solidFill>
                <a:cs typeface="B Zar" panose="00000400000000000000" pitchFamily="2" charset="-78"/>
              </a:rPr>
              <a:t>های </a:t>
            </a:r>
            <a:r>
              <a:rPr lang="ar-SA" sz="2800" b="1" smtClean="0">
                <a:solidFill>
                  <a:srgbClr val="FF0000"/>
                </a:solidFill>
                <a:cs typeface="B Zar" panose="00000400000000000000" pitchFamily="2" charset="-78"/>
              </a:rPr>
              <a:t>متعدد</a:t>
            </a:r>
            <a:endParaRPr lang="fa-IR" b="1">
              <a:solidFill>
                <a:srgbClr val="FF0000"/>
              </a:solidFill>
            </a:endParaRPr>
          </a:p>
        </p:txBody>
      </p:sp>
    </p:spTree>
    <p:extLst>
      <p:ext uri="{BB962C8B-B14F-4D97-AF65-F5344CB8AC3E}">
        <p14:creationId xmlns:p14="http://schemas.microsoft.com/office/powerpoint/2010/main" val="158601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ar-SA" smtClean="0">
                <a:cs typeface="B Zar" panose="00000400000000000000" pitchFamily="2" charset="-78"/>
              </a:rPr>
              <a:t>بین نظریه های موجود در این رشته و پرسش هایی که در زندگی روزمره برای افراد مطرح است مطابقت و مشابهت بسیار وجود دارد.</a:t>
            </a:r>
            <a:endParaRPr lang="en-US" smtClean="0">
              <a:cs typeface="B Zar" panose="00000400000000000000" pitchFamily="2" charset="-78"/>
            </a:endParaRPr>
          </a:p>
          <a:p>
            <a:pPr algn="just"/>
            <a:r>
              <a:rPr lang="ar-SA" smtClean="0">
                <a:cs typeface="B Zar" panose="00000400000000000000" pitchFamily="2" charset="-78"/>
              </a:rPr>
              <a:t>بنابراین معنای اصلی و واقعی هر نظریه را باید در شرایط و امکانات محیطی و زیستی به وجود آورنده آن نظریه جستجو کرد. بعبارت دیگر فهم نظریه ها هنگامی بهتر صورت می گیرد که مقتضیات محیط روانی و اجتماعی نظریه پردازان روشن گردد.</a:t>
            </a:r>
            <a:endParaRPr lang="en-US" smtClean="0">
              <a:cs typeface="B Zar" panose="00000400000000000000" pitchFamily="2" charset="-78"/>
            </a:endParaRPr>
          </a:p>
          <a:p>
            <a:pPr algn="just"/>
            <a:r>
              <a:rPr lang="ar-SA" smtClean="0">
                <a:cs typeface="B Zar" panose="00000400000000000000" pitchFamily="2" charset="-78"/>
              </a:rPr>
              <a:t>این مقدمه خط کلی کار مولف را در بقیه فصول کتاب نشان می دهد.</a:t>
            </a:r>
            <a:endParaRPr lang="en-US">
              <a:cs typeface="B Zar" panose="00000400000000000000" pitchFamily="2" charset="-78"/>
            </a:endParaRPr>
          </a:p>
        </p:txBody>
      </p:sp>
      <p:sp>
        <p:nvSpPr>
          <p:cNvPr id="4" name="Flowchart: Process 3"/>
          <p:cNvSpPr/>
          <p:nvPr/>
        </p:nvSpPr>
        <p:spPr>
          <a:xfrm>
            <a:off x="1744394" y="4712677"/>
            <a:ext cx="3742006" cy="104100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شرایط و امکانات محیطی و زیستی</a:t>
            </a:r>
            <a:endParaRPr lang="fa-IR" b="1">
              <a:solidFill>
                <a:srgbClr val="FF0000"/>
              </a:solidFill>
            </a:endParaRPr>
          </a:p>
        </p:txBody>
      </p:sp>
    </p:spTree>
    <p:extLst>
      <p:ext uri="{BB962C8B-B14F-4D97-AF65-F5344CB8AC3E}">
        <p14:creationId xmlns:p14="http://schemas.microsoft.com/office/powerpoint/2010/main" val="16524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46584" y="1825625"/>
            <a:ext cx="7907215" cy="4351338"/>
          </a:xfrm>
        </p:spPr>
        <p:txBody>
          <a:bodyPr/>
          <a:lstStyle/>
          <a:p>
            <a:pPr algn="just"/>
            <a:r>
              <a:rPr lang="ar-SA">
                <a:cs typeface="B Zar" panose="00000400000000000000" pitchFamily="2" charset="-78"/>
              </a:rPr>
              <a:t>فصل دوم که به یکی از بزرگ مردان روانشناسی اجتماعی اختصاص یافته سراسر به روانکاوی زیگموند فروید، منشا و اساس آن، بررسی عمق زندگی این دانشمند جزمی گرایی  روانی وی و بالاخره روان شناختی اجتماعی او (جامعه و بیولوژی) در بیست و پنج صفحه پرداخته </a:t>
            </a:r>
            <a:r>
              <a:rPr lang="ar-SA">
                <a:cs typeface="B Zar" panose="00000400000000000000" pitchFamily="2" charset="-78"/>
              </a:rPr>
              <a:t>است</a:t>
            </a:r>
            <a:r>
              <a:rPr lang="ar-SA" smtClean="0">
                <a:cs typeface="B Zar" panose="00000400000000000000" pitchFamily="2" charset="-78"/>
              </a:rPr>
              <a:t>.</a:t>
            </a:r>
            <a:endParaRPr lang="en-US">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58169"/>
            <a:ext cx="2481775" cy="2143125"/>
          </a:xfrm>
          <a:prstGeom prst="rect">
            <a:avLst/>
          </a:prstGeom>
        </p:spPr>
      </p:pic>
      <p:sp>
        <p:nvSpPr>
          <p:cNvPr id="5" name="TextBox 4"/>
          <p:cNvSpPr txBox="1"/>
          <p:nvPr/>
        </p:nvSpPr>
        <p:spPr>
          <a:xfrm>
            <a:off x="1716258" y="4375052"/>
            <a:ext cx="1083213"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فروید</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56262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207434" y="1825625"/>
            <a:ext cx="8146366" cy="4351338"/>
          </a:xfrm>
        </p:spPr>
        <p:txBody>
          <a:bodyPr/>
          <a:lstStyle/>
          <a:p>
            <a:pPr algn="just"/>
            <a:r>
              <a:rPr lang="ar-SA" smtClean="0">
                <a:cs typeface="B Zar" panose="00000400000000000000" pitchFamily="2" charset="-78"/>
              </a:rPr>
              <a:t>فصل سوم به جرج هربرت مید و فرضیه مناسبات متقابل سمبولیک آن اختصاص دارد. در این فصل شرح زندگی مولف طغیان گر آرام، زندگی آمریکایی و ارتباطات وسیع علمی و نظریه رفتارگری اجتماعی او در بیست و چهار صفحه مورد تحلیل قرار گرفته است</a:t>
            </a:r>
            <a:endParaRPr lang="fa-IR" smtClean="0">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369234" cy="2371725"/>
          </a:xfrm>
          <a:prstGeom prst="rect">
            <a:avLst/>
          </a:prstGeom>
        </p:spPr>
      </p:pic>
      <p:sp>
        <p:nvSpPr>
          <p:cNvPr id="5" name="TextBox 4"/>
          <p:cNvSpPr txBox="1"/>
          <p:nvPr/>
        </p:nvSpPr>
        <p:spPr>
          <a:xfrm>
            <a:off x="1083212" y="4459458"/>
            <a:ext cx="2124222" cy="523220"/>
          </a:xfrm>
          <a:prstGeom prst="rect">
            <a:avLst/>
          </a:prstGeom>
          <a:noFill/>
        </p:spPr>
        <p:txBody>
          <a:bodyPr wrap="square" rtlCol="1">
            <a:spAutoFit/>
          </a:bodyPr>
          <a:lstStyle/>
          <a:p>
            <a:pPr algn="ctr"/>
            <a:r>
              <a:rPr lang="ar-SA" sz="2800">
                <a:solidFill>
                  <a:srgbClr val="FF0000"/>
                </a:solidFill>
                <a:cs typeface="B Zar" panose="00000400000000000000" pitchFamily="2" charset="-78"/>
              </a:rPr>
              <a:t>جرج هربرت مید</a:t>
            </a:r>
            <a:endParaRPr lang="fa-IR">
              <a:solidFill>
                <a:srgbClr val="FF0000"/>
              </a:solidFill>
            </a:endParaRPr>
          </a:p>
        </p:txBody>
      </p:sp>
    </p:spTree>
    <p:extLst>
      <p:ext uri="{BB962C8B-B14F-4D97-AF65-F5344CB8AC3E}">
        <p14:creationId xmlns:p14="http://schemas.microsoft.com/office/powerpoint/2010/main" val="18101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lnSpc>
                <a:spcPct val="150000"/>
              </a:lnSpc>
              <a:spcAft>
                <a:spcPts val="800"/>
              </a:spcAft>
            </a:pPr>
            <a:r>
              <a:rPr lang="ar-SA" smtClean="0">
                <a:effectLst/>
                <a:latin typeface="Calibri" panose="020F0502020204030204" pitchFamily="34" charset="0"/>
                <a:ea typeface="Calibri" panose="020F0502020204030204" pitchFamily="34" charset="0"/>
                <a:cs typeface="B Zar" panose="00000400000000000000" pitchFamily="2" charset="-78"/>
              </a:rPr>
              <a:t>این دانشمند عقیده دارد که : «همه ما به نحوی از انحاء در تغییر سرنوشت اجتماعی که به آن تعلق داریم موثریم» در ذهن او بین فرد و جامعه و حقایق و ارزش ها پیوستگی وجود دارد و فرد چه جسما در گروه حضور داشته باشد یا نه، موقعیت خود را با افراد دیگر گروه خود مقایسه می کند و رفتار خود را بر اساس این مقایسه تنظیم می نماید، باین ترتیب «</a:t>
            </a:r>
            <a:r>
              <a:rPr lang="ar-SA" b="1" smtClean="0">
                <a:solidFill>
                  <a:srgbClr val="FF0000"/>
                </a:solidFill>
                <a:effectLst/>
                <a:latin typeface="Calibri" panose="020F0502020204030204" pitchFamily="34" charset="0"/>
                <a:ea typeface="Calibri" panose="020F0502020204030204" pitchFamily="34" charset="0"/>
                <a:cs typeface="B Zar" panose="00000400000000000000" pitchFamily="2" charset="-78"/>
              </a:rPr>
              <a:t>مفهوم خود</a:t>
            </a:r>
            <a:r>
              <a:rPr lang="ar-SA" smtClean="0">
                <a:effectLst/>
                <a:latin typeface="Calibri" panose="020F0502020204030204" pitchFamily="34" charset="0"/>
                <a:ea typeface="Calibri" panose="020F0502020204030204" pitchFamily="34" charset="0"/>
                <a:cs typeface="B Zar" panose="00000400000000000000" pitchFamily="2" charset="-78"/>
              </a:rPr>
              <a:t>» در او شکل می گیرد.</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val="123657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2954214" y="1825625"/>
            <a:ext cx="8399585" cy="4351338"/>
          </a:xfrm>
        </p:spPr>
        <p:txBody>
          <a:bodyPr/>
          <a:lstStyle/>
          <a:p>
            <a:pPr algn="just"/>
            <a:r>
              <a:rPr lang="ar-SA" smtClean="0">
                <a:effectLst/>
                <a:latin typeface="Calibri" panose="020F0502020204030204" pitchFamily="34" charset="0"/>
                <a:ea typeface="Calibri" panose="020F0502020204030204" pitchFamily="34" charset="0"/>
                <a:cs typeface="B Zar" panose="00000400000000000000" pitchFamily="2" charset="-78"/>
              </a:rPr>
              <a:t>فصل چهارم به کورت لوین و فرضیه میدان او تخصیص یافته است. در این فصل بیست و چهار صفحه ای نیز مولف به گوشه هایی از زندگی این دانشمند یهودی پرداخته و نظریات وی را از شرایط زندگی او بیرون کشیده است. روان شناسی «لوین» عملی است و الگوی کار او بر گرفته از علوم پزشکی بعقیده او: «در وراء رفتار ظاهری هر فرد نیرویی وجود دارد که به آن شکل می دهد.» لوین در پی آن بود که تمام نیروهای موثر در میدان زندگی فرد را مشخص سازد تا بتواند رفتار او را بفهمد و پیش بینی کند</a:t>
            </a:r>
            <a:endParaRPr lang="fa-IR" smtClean="0">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989406" cy="2619375"/>
          </a:xfrm>
          <a:prstGeom prst="rect">
            <a:avLst/>
          </a:prstGeom>
        </p:spPr>
      </p:pic>
      <p:sp>
        <p:nvSpPr>
          <p:cNvPr id="5" name="TextBox 4"/>
          <p:cNvSpPr txBox="1"/>
          <p:nvPr/>
        </p:nvSpPr>
        <p:spPr>
          <a:xfrm>
            <a:off x="1312398" y="4797082"/>
            <a:ext cx="1041009"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کورت لوین</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51214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انتقال نیروها و نقش آن ها در تعیین ارزش های مثبت و منفی فرد، نظام تنشی در «میدان نیروها»، انواع تعارض در این میدان و به طور کلی فرضیه پویایی شخصیت و در نتیجه پویایی گروهی، نقاط برجسته نظریه گشتالی لوین را تشکیل می دهد. روان شناسی اجتماعی لوین در تاکید او بر سازمان نیروهای موجود در فضای حیاتی افراد است که به کمک تحقیقات تجربی هوشمندانه ای آن را به اثبات رسانده است.</a:t>
            </a:r>
            <a:endParaRPr lang="en-US">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1448972" y="4009292"/>
            <a:ext cx="3221502"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نظریه گشتالی لوین</a:t>
            </a:r>
            <a:endParaRPr lang="fa-IR" b="1">
              <a:solidFill>
                <a:srgbClr val="FF0000"/>
              </a:solidFill>
            </a:endParaRPr>
          </a:p>
        </p:txBody>
      </p:sp>
    </p:spTree>
    <p:extLst>
      <p:ext uri="{BB962C8B-B14F-4D97-AF65-F5344CB8AC3E}">
        <p14:creationId xmlns:p14="http://schemas.microsoft.com/office/powerpoint/2010/main" val="13696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334042" y="1825625"/>
            <a:ext cx="8019757" cy="4351338"/>
          </a:xfrm>
        </p:spPr>
        <p:txBody>
          <a:bodyPr/>
          <a:lstStyle/>
          <a:p>
            <a:pPr algn="just"/>
            <a:r>
              <a:rPr lang="ar-SA">
                <a:cs typeface="B Zar" panose="00000400000000000000" pitchFamily="2" charset="-78"/>
              </a:rPr>
              <a:t>در فصل پنجم نوبت به چهارمین چهره دیگر روان شناسی اجتماعی می رسد که به تکنولوژیست روان شناسی معروف است. شرح طفولیت و سراسر زندگی بوروس فردریک اسکینر مبتکر، ما را به علاقه های متعدد و پشت سر هم او به موضوعات مختلف آشنا می کند: در ابتدا رفتارگری واتسن بزیان برتراند راسل وی را مجذوب می نماید و سپس مسئله تقویت در شکل گیری و استحکام رفتار توجه او را جلب می نماید و بالاخره با اعمال روش تجربی به سوی عمل گرایی سوق داده می شود تا بالاخره با ایجاد تغییر در شکل رفتار و  با تکیه بر مباحث عقیده و نگرش به حیطه روانشناسی اجتماعی قدم می گذارد و به عنوان وارث بحق پیشینیان خود بر این رشته اثر می گذارد و شاگردان زیادی را تحویل جامعه علمی می دهد.</a:t>
            </a:r>
            <a:endParaRPr lang="en-US">
              <a:cs typeface="B Zar" panose="00000400000000000000" pitchFamily="2" charset="-78"/>
            </a:endParaRP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38167"/>
            <a:ext cx="2495842" cy="2447925"/>
          </a:xfrm>
          <a:prstGeom prst="rect">
            <a:avLst/>
          </a:prstGeom>
        </p:spPr>
      </p:pic>
      <p:sp>
        <p:nvSpPr>
          <p:cNvPr id="5" name="TextBox 4"/>
          <p:cNvSpPr txBox="1"/>
          <p:nvPr/>
        </p:nvSpPr>
        <p:spPr>
          <a:xfrm>
            <a:off x="1083212" y="4712677"/>
            <a:ext cx="2053883" cy="523220"/>
          </a:xfrm>
          <a:prstGeom prst="rect">
            <a:avLst/>
          </a:prstGeom>
          <a:noFill/>
        </p:spPr>
        <p:txBody>
          <a:bodyPr wrap="square" rtlCol="1">
            <a:spAutoFit/>
          </a:bodyPr>
          <a:lstStyle/>
          <a:p>
            <a:pPr algn="ctr"/>
            <a:r>
              <a:rPr lang="ar-SA" sz="2800">
                <a:solidFill>
                  <a:srgbClr val="FF0000"/>
                </a:solidFill>
                <a:cs typeface="B Zar" panose="00000400000000000000" pitchFamily="2" charset="-78"/>
              </a:rPr>
              <a:t>فردریک اسکینر</a:t>
            </a:r>
            <a:endParaRPr lang="fa-IR">
              <a:solidFill>
                <a:srgbClr val="FF0000"/>
              </a:solidFill>
            </a:endParaRPr>
          </a:p>
        </p:txBody>
      </p:sp>
    </p:spTree>
    <p:extLst>
      <p:ext uri="{BB962C8B-B14F-4D97-AF65-F5344CB8AC3E}">
        <p14:creationId xmlns:p14="http://schemas.microsoft.com/office/powerpoint/2010/main" val="2278942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1232</Words>
  <Application>Microsoft Office PowerPoint</Application>
  <PresentationFormat>Widescreen</PresentationFormat>
  <Paragraphs>35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 Zar</vt:lpstr>
      <vt:lpstr>Calibri</vt:lpstr>
      <vt:lpstr>Calibri Light</vt:lpstr>
      <vt:lpstr>Times New Roman</vt:lpstr>
      <vt:lpstr>Office Theme</vt:lpstr>
      <vt:lpstr>زندگی و میراث فکری چهار نظریه پرداز معرفی کتاب بزرگ مردان روان شناسی اجتماعی اسکلن برگ (جیمز) ترجمه رضا شاپوریان نشر نوید (شیراز)</vt:lpstr>
      <vt:lpstr>زندگی و میراث فکری چهار نظریه پرداز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زندگی و میراث فکری چهار نظریه پرداز معرفی کتاب بزرگ مردان روان شناسی اجتماعی اسکلن برگ (جیمز) ترجمه رضا شاپوریان نشر نوید (شیراز)</dc:title>
  <dc:creator>MaZz!i</dc:creator>
  <cp:lastModifiedBy>MaZz!i</cp:lastModifiedBy>
  <cp:revision>8</cp:revision>
  <cp:lastPrinted>2024-02-26T16:14:27Z</cp:lastPrinted>
  <dcterms:created xsi:type="dcterms:W3CDTF">2024-02-26T15:59:20Z</dcterms:created>
  <dcterms:modified xsi:type="dcterms:W3CDTF">2024-02-26T16:15:19Z</dcterms:modified>
</cp:coreProperties>
</file>