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5" r:id="rId7"/>
    <p:sldId id="261" r:id="rId8"/>
    <p:sldId id="276" r:id="rId9"/>
    <p:sldId id="262" r:id="rId10"/>
    <p:sldId id="263" r:id="rId11"/>
    <p:sldId id="277" r:id="rId12"/>
    <p:sldId id="264" r:id="rId13"/>
    <p:sldId id="265" r:id="rId14"/>
    <p:sldId id="266" r:id="rId15"/>
    <p:sldId id="267" r:id="rId16"/>
    <p:sldId id="268" r:id="rId17"/>
    <p:sldId id="269" r:id="rId18"/>
    <p:sldId id="270" r:id="rId19"/>
    <p:sldId id="271" r:id="rId20"/>
    <p:sldId id="278" r:id="rId21"/>
    <p:sldId id="272" r:id="rId22"/>
    <p:sldId id="279" r:id="rId23"/>
    <p:sldId id="273" r:id="rId24"/>
    <p:sldId id="274" r:id="rId25"/>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69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7C538CA-4133-4F51-8EBC-68114186E668}" type="datetimeFigureOut">
              <a:rPr lang="fa-IR" smtClean="0"/>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184270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7C538CA-4133-4F51-8EBC-68114186E668}" type="datetimeFigureOut">
              <a:rPr lang="fa-IR" smtClean="0"/>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402218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7C538CA-4133-4F51-8EBC-68114186E668}" type="datetimeFigureOut">
              <a:rPr lang="fa-IR" smtClean="0"/>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169174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7C538CA-4133-4F51-8EBC-68114186E668}" type="datetimeFigureOut">
              <a:rPr lang="fa-IR" smtClean="0"/>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16952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538CA-4133-4F51-8EBC-68114186E668}" type="datetimeFigureOut">
              <a:rPr lang="fa-IR" smtClean="0"/>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170692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7C538CA-4133-4F51-8EBC-68114186E668}" type="datetimeFigureOut">
              <a:rPr lang="fa-IR" smtClean="0"/>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32956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7C538CA-4133-4F51-8EBC-68114186E668}" type="datetimeFigureOut">
              <a:rPr lang="fa-IR" smtClean="0"/>
              <a:t>11/08/1445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317649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7C538CA-4133-4F51-8EBC-68114186E668}" type="datetimeFigureOut">
              <a:rPr lang="fa-IR" smtClean="0"/>
              <a:t>11/08/1445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63098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538CA-4133-4F51-8EBC-68114186E668}" type="datetimeFigureOut">
              <a:rPr lang="fa-IR" smtClean="0"/>
              <a:t>11/08/1445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366527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538CA-4133-4F51-8EBC-68114186E668}" type="datetimeFigureOut">
              <a:rPr lang="fa-IR" smtClean="0"/>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256508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538CA-4133-4F51-8EBC-68114186E668}" type="datetimeFigureOut">
              <a:rPr lang="fa-IR" smtClean="0"/>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DBE1EE-D760-442F-9791-F14DE96F4F39}" type="slidenum">
              <a:rPr lang="fa-IR" smtClean="0"/>
              <a:t>‹#›</a:t>
            </a:fld>
            <a:endParaRPr lang="fa-IR"/>
          </a:p>
        </p:txBody>
      </p:sp>
    </p:spTree>
    <p:extLst>
      <p:ext uri="{BB962C8B-B14F-4D97-AF65-F5344CB8AC3E}">
        <p14:creationId xmlns:p14="http://schemas.microsoft.com/office/powerpoint/2010/main" val="178893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C538CA-4133-4F51-8EBC-68114186E668}" type="datetimeFigureOut">
              <a:rPr lang="fa-IR" smtClean="0"/>
              <a:t>11/08/1445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DBE1EE-D760-442F-9791-F14DE96F4F39}" type="slidenum">
              <a:rPr lang="fa-IR" smtClean="0"/>
              <a:t>‹#›</a:t>
            </a:fld>
            <a:endParaRPr lang="fa-IR"/>
          </a:p>
        </p:txBody>
      </p:sp>
    </p:spTree>
    <p:extLst>
      <p:ext uri="{BB962C8B-B14F-4D97-AF65-F5344CB8AC3E}">
        <p14:creationId xmlns:p14="http://schemas.microsoft.com/office/powerpoint/2010/main" val="1632965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بررسی کتاب: </a:t>
            </a:r>
            <a:r>
              <a:rPr lang="fa-IR" sz="4400" smtClean="0">
                <a:cs typeface="B Zar" panose="00000400000000000000" pitchFamily="2" charset="-78"/>
              </a:rPr>
              <a:t>ساخت های خانواده و خویشاوندی در </a:t>
            </a:r>
            <a:r>
              <a:rPr lang="fa-IR" sz="4400" smtClean="0">
                <a:cs typeface="B Zar" panose="00000400000000000000" pitchFamily="2" charset="-78"/>
              </a:rPr>
              <a:t>ایران- تالیف جمشید بهنام</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تالیف: </a:t>
            </a:r>
            <a:r>
              <a:rPr lang="fa-IR" smtClean="0">
                <a:cs typeface="B Zar" panose="00000400000000000000" pitchFamily="2" charset="-78"/>
              </a:rPr>
              <a:t>مرتضی کتبی </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علوم اجتماعی 1353. شماره 4. </a:t>
            </a:r>
          </a:p>
          <a:p>
            <a:r>
              <a:rPr lang="fa-IR" smtClean="0">
                <a:cs typeface="B Zar" panose="00000400000000000000" pitchFamily="2" charset="-78"/>
              </a:rPr>
              <a:t>صص 174-178</a:t>
            </a:r>
            <a:endParaRPr lang="fa-IR">
              <a:cs typeface="B Zar" panose="00000400000000000000" pitchFamily="2" charset="-78"/>
            </a:endParaRPr>
          </a:p>
        </p:txBody>
      </p:sp>
    </p:spTree>
    <p:extLst>
      <p:ext uri="{BB962C8B-B14F-4D97-AF65-F5344CB8AC3E}">
        <p14:creationId xmlns:p14="http://schemas.microsoft.com/office/powerpoint/2010/main" val="404269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همه نفع تحقیقاتی و علمی این نوشته نامحدود نیست و همان طور که خود مولف می نویسد :  «این مقاله بلند- چون نام دیگری  بر آن نمی توان نهاد- باید فقط به عنوان مجموعه یا از ندارک و اسناد و چند فرض کلی برای مطالعات بعدی تلقی شود و بس» به این ترتیب دامنه انتقادات ما نیز محدود می گردد و فقط به ذکر چند مورد از اشکالات اکتفا می کنیم. </a:t>
            </a:r>
          </a:p>
        </p:txBody>
      </p:sp>
    </p:spTree>
    <p:extLst>
      <p:ext uri="{BB962C8B-B14F-4D97-AF65-F5344CB8AC3E}">
        <p14:creationId xmlns:p14="http://schemas.microsoft.com/office/powerpoint/2010/main" val="208960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آگاهی مولف به کهنگی و پیچیدگی نهاد خانواده  در ایران از یک سو و اعتماد به درستی بینش خود در این زمینه از سوی دیگر، وی را گاه به فروتنی می کشاند و گاه از منطق تواضع دور می کند. عنوان کتاب و آن قسمت از مطالب که به طبقه بندی </a:t>
            </a:r>
            <a:r>
              <a:rPr lang="fa-IR">
                <a:cs typeface="B Zar" panose="00000400000000000000" pitchFamily="2" charset="-78"/>
              </a:rPr>
              <a:t>خانواده </a:t>
            </a:r>
            <a:r>
              <a:rPr lang="fa-IR" smtClean="0">
                <a:cs typeface="B Zar" panose="00000400000000000000" pitchFamily="2" charset="-78"/>
              </a:rPr>
              <a:t>های </a:t>
            </a:r>
            <a:r>
              <a:rPr lang="fa-IR">
                <a:cs typeface="B Zar" panose="00000400000000000000" pitchFamily="2" charset="-78"/>
              </a:rPr>
              <a:t>ایران «اختصاص داده شده» و به خصوص توجه ما را به خود جلب کرده است</a:t>
            </a:r>
            <a:r>
              <a:rPr lang="fa-IR" b="1">
                <a:solidFill>
                  <a:srgbClr val="FF0000"/>
                </a:solidFill>
                <a:cs typeface="B Zar" panose="00000400000000000000" pitchFamily="2" charset="-78"/>
              </a:rPr>
              <a:t>، حاکی از بلند پروازی نویسنده آن است</a:t>
            </a:r>
            <a:r>
              <a:rPr lang="fa-I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21691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کلیه کسانی که دستی در کار تحقیقات اجتماعی در ایران دارند،  و از جمله خود مولف، خوب می دانند تا هنگامی که ساخت خانواده و خویشاوندی در ایالات و در میان شاخه های مختلف اقوام ایرانی نژاد، به ویژه در روستاها و در میان ایلات و عشایر، بررسی نشده باشد </a:t>
            </a:r>
            <a:r>
              <a:rPr lang="fa-IR" smtClean="0">
                <a:cs typeface="B Zar" panose="00000400000000000000" pitchFamily="2" charset="-78"/>
              </a:rPr>
              <a:t>نمی </a:t>
            </a:r>
            <a:r>
              <a:rPr lang="fa-IR" smtClean="0">
                <a:cs typeface="B Zar" panose="00000400000000000000" pitchFamily="2" charset="-78"/>
              </a:rPr>
              <a:t>توان از ساخت های خانواده و خویشاوندی در ایران سخن گفت و نیز به سختی نمی توان حتی «کوششی در طبقه بندی خانواده های ایران» کرد. </a:t>
            </a:r>
          </a:p>
          <a:p>
            <a:pPr algn="just"/>
            <a:endParaRPr lang="fa-IR">
              <a:cs typeface="B Zar" panose="00000400000000000000" pitchFamily="2" charset="-78"/>
            </a:endParaRPr>
          </a:p>
        </p:txBody>
      </p:sp>
    </p:spTree>
    <p:extLst>
      <p:ext uri="{BB962C8B-B14F-4D97-AF65-F5344CB8AC3E}">
        <p14:creationId xmlns:p14="http://schemas.microsoft.com/office/powerpoint/2010/main" val="131364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نظر نگارنده آنجا که خانواده ها بر اساس ضابطه معنی (مانند رابطه افراد انها با زمین و یا شغل رییس خانوار) از هم متمایز می گردند ما با انواع خانواده  تنها از یک نظرگاه خاص سر و کار داریم، در حالی که معمولا در طبقه بندی خانواده ها (مانند هر طبقه بندی دیگر) یک دسته ضوابط با نشانه های (اندیس های) مشخص به کار گرفته می شوند، به طوری که در داخل هر طبقه بتوان بیش از یک وجه اشتراک در بین خانواده های تشکیل دهنده آن طبقه یافت. نظام تولیدی  و اقتصادی، نظام عاطفی و خویشاوندی و اجتماعی و سیاسی و حقوق به عنوان ضوابط می توانند به کار آیند طرز انتخاب همسر، </a:t>
            </a:r>
            <a:r>
              <a:rPr lang="fa-IR" smtClean="0">
                <a:solidFill>
                  <a:srgbClr val="FF0000"/>
                </a:solidFill>
                <a:cs typeface="B Zar" panose="00000400000000000000" pitchFamily="2" charset="-78"/>
              </a:rPr>
              <a:t>میزان </a:t>
            </a:r>
            <a:r>
              <a:rPr lang="fa-IR" smtClean="0">
                <a:solidFill>
                  <a:srgbClr val="FF0000"/>
                </a:solidFill>
                <a:cs typeface="B Zar" panose="00000400000000000000" pitchFamily="2" charset="-78"/>
              </a:rPr>
              <a:t>وابستگی به شبکه خویشاوندی</a:t>
            </a:r>
            <a:r>
              <a:rPr lang="fa-IR" smtClean="0">
                <a:cs typeface="B Zar" panose="00000400000000000000" pitchFamily="2" charset="-78"/>
              </a:rPr>
              <a:t>، نقش زن و مرد شغل رییس خانوار را به شرط آنکه به دقت اندازه گیری شده باشند. بتوان  به عنوان  نشانه به کار برد.</a:t>
            </a:r>
            <a:endParaRPr lang="fa-IR">
              <a:cs typeface="B Zar" panose="00000400000000000000" pitchFamily="2" charset="-78"/>
            </a:endParaRPr>
          </a:p>
        </p:txBody>
      </p:sp>
    </p:spTree>
    <p:extLst>
      <p:ext uri="{BB962C8B-B14F-4D97-AF65-F5344CB8AC3E}">
        <p14:creationId xmlns:p14="http://schemas.microsoft.com/office/powerpoint/2010/main" val="302025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متاسفانه  ما در شرایط حاضر فاقد این نوع اندازه گیری ها هستیم. تحقیقاتی از قبیل «کارگران صنعتی شهر تهران» و «شش دانگی» در عین حالی که راه را برای شناخت علمی مسئله هموار می سازند . به هیچ وجه برای طبقه بندی  خانواده ها در ایران </a:t>
            </a:r>
            <a:r>
              <a:rPr lang="fa-IR" b="1" smtClean="0">
                <a:solidFill>
                  <a:srgbClr val="FF0000"/>
                </a:solidFill>
                <a:cs typeface="B Zar" panose="00000400000000000000" pitchFamily="2" charset="-78"/>
              </a:rPr>
              <a:t>کافی نیستند</a:t>
            </a:r>
            <a:r>
              <a:rPr lang="fa-IR" smtClean="0">
                <a:cs typeface="B Zar" panose="00000400000000000000" pitchFamily="2" charset="-78"/>
              </a:rPr>
              <a:t>. در مورد این ضوابط  و نشانه ها (اندیس) مولف چنین می نویسد «جامعه روستایی ایرانی را می توان با ملاک ها و ضوابط گوناگونی طبقه بندی کرد. مثلا بر اساس میزان درآمد، روابط خویشاوندی (طایفه ها) وضع افراد و خانواده ها در اسمان تولیدی ده و حتی میزان مهارت فنی دهقانان. از این نوشته چنین بر می آید که نویسنده در سراسر کتاب کلمه طبقه بندی را (به شرط آنکه مفهوم تیپولوژی آن در نظر بوده باشد) اصطلاحا به جای انواع در مورد خانواده به کار برده باشد. در این صورت روشن می شود چرا تنها طبقه بندی! که وی بدست می دهد» طبقه بندی است بر اساس ساخت ها»</a:t>
            </a:r>
          </a:p>
          <a:p>
            <a:pPr algn="just"/>
            <a:endParaRPr lang="fa-IR">
              <a:cs typeface="B Zar" panose="00000400000000000000" pitchFamily="2" charset="-78"/>
            </a:endParaRPr>
          </a:p>
        </p:txBody>
      </p:sp>
    </p:spTree>
    <p:extLst>
      <p:ext uri="{BB962C8B-B14F-4D97-AF65-F5344CB8AC3E}">
        <p14:creationId xmlns:p14="http://schemas.microsoft.com/office/powerpoint/2010/main" val="1290444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بر این روال در این جا جدولی از طبقات «مختلف خانواده ارائه گردیده که عبارتست از: </a:t>
            </a:r>
          </a:p>
          <a:p>
            <a:pPr algn="just"/>
            <a:r>
              <a:rPr lang="fa-IR" smtClean="0">
                <a:cs typeface="B Zar" panose="00000400000000000000" pitchFamily="2" charset="-78"/>
              </a:rPr>
              <a:t>الف- خانواده زن و شوهری</a:t>
            </a:r>
          </a:p>
          <a:p>
            <a:pPr algn="just"/>
            <a:r>
              <a:rPr lang="fa-IR" smtClean="0">
                <a:cs typeface="B Zar" panose="00000400000000000000" pitchFamily="2" charset="-78"/>
              </a:rPr>
              <a:t>بدون فرزند</a:t>
            </a:r>
          </a:p>
          <a:p>
            <a:pPr algn="just"/>
            <a:r>
              <a:rPr lang="fa-IR" smtClean="0">
                <a:cs typeface="B Zar" panose="00000400000000000000" pitchFamily="2" charset="-78"/>
              </a:rPr>
              <a:t>با فرزندان مجرد</a:t>
            </a:r>
          </a:p>
          <a:p>
            <a:pPr algn="just"/>
            <a:r>
              <a:rPr lang="fa-IR" smtClean="0">
                <a:cs typeface="B Zar" panose="00000400000000000000" pitchFamily="2" charset="-78"/>
              </a:rPr>
              <a:t>ب- خانواده پدری توسعه یافته</a:t>
            </a:r>
          </a:p>
          <a:p>
            <a:pPr marL="0" indent="0" algn="just">
              <a:buNone/>
            </a:pPr>
            <a:r>
              <a:rPr lang="fa-IR" smtClean="0">
                <a:cs typeface="B Zar" panose="00000400000000000000" pitchFamily="2" charset="-78"/>
              </a:rPr>
              <a:t>زن  و شوهر با فرزندان متاهل</a:t>
            </a:r>
          </a:p>
          <a:p>
            <a:pPr marL="0" indent="0" algn="just">
              <a:buNone/>
            </a:pPr>
            <a:r>
              <a:rPr lang="fa-IR" smtClean="0">
                <a:cs typeface="B Zar" panose="00000400000000000000" pitchFamily="2" charset="-78"/>
              </a:rPr>
              <a:t>زن و شوهر ب فرزندان متاهل ونوه ها</a:t>
            </a:r>
          </a:p>
          <a:p>
            <a:pPr marL="0" indent="0" algn="just">
              <a:buNone/>
            </a:pPr>
            <a:r>
              <a:rPr lang="fa-IR" smtClean="0">
                <a:cs typeface="B Zar" panose="00000400000000000000" pitchFamily="2" charset="-78"/>
              </a:rPr>
              <a:t>ج- خانواده زن و شوهری با ملحقات</a:t>
            </a:r>
          </a:p>
          <a:p>
            <a:pPr marL="0" indent="0" algn="just">
              <a:buNone/>
            </a:pPr>
            <a:r>
              <a:rPr lang="fa-IR" smtClean="0">
                <a:cs typeface="B Zar" panose="00000400000000000000" pitchFamily="2" charset="-78"/>
              </a:rPr>
              <a:t>د- خانواده غیر کامل و سایر انواع خانواده</a:t>
            </a:r>
            <a:endParaRPr lang="fa-IR">
              <a:cs typeface="B Zar" panose="00000400000000000000" pitchFamily="2" charset="-78"/>
            </a:endParaRPr>
          </a:p>
        </p:txBody>
      </p:sp>
    </p:spTree>
    <p:extLst>
      <p:ext uri="{BB962C8B-B14F-4D97-AF65-F5344CB8AC3E}">
        <p14:creationId xmlns:p14="http://schemas.microsoft.com/office/powerpoint/2010/main" val="404971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چهار نوع خانواده (که تازه نوع چهارم آن یکدست و مشابه نیست) چیزی ز فهرستی از خانواده بر حسب ساخت نمی باشد و ضوابط دیگری در آن به کار گرفته نشده است. این فهرتس را سرشماری به سال 1345 کشور نیز بدست داده است. </a:t>
            </a:r>
          </a:p>
          <a:p>
            <a:pPr algn="just"/>
            <a:r>
              <a:rPr lang="fa-IR" smtClean="0">
                <a:cs typeface="B Zar" panose="00000400000000000000" pitchFamily="2" charset="-78"/>
              </a:rPr>
              <a:t>از آن جا که یک طبقه بندی باید کلیه موارد موجود را شامل باشد معلوم نیست با این طبقه بندی که در آن تنها روابط خویشاوندی افراد خانواده مد نظر بوده است جای سایر انواع خانواده در کجاست. آیا در خانواده زن و شوهری که رد یکی از آنها زن شوهر خویشاوند هستند با هم تفاوتی ندارد؟ اگر زن و شوهر متعلق به یک یاد و طایفه باشند، چطور؟ اگر شوهر زن دیگری در خارج از منزل و یا در داخل آن داشته باشد چه می شود؟ آیا خانواده زن و شوهری شهری را یم توان با خانواهد زن و شوهری روستایی در یک طبقه قرار دارد؟  </a:t>
            </a:r>
            <a:endParaRPr lang="fa-IR">
              <a:cs typeface="B Zar" panose="00000400000000000000" pitchFamily="2" charset="-78"/>
            </a:endParaRPr>
          </a:p>
        </p:txBody>
      </p:sp>
    </p:spTree>
    <p:extLst>
      <p:ext uri="{BB962C8B-B14F-4D97-AF65-F5344CB8AC3E}">
        <p14:creationId xmlns:p14="http://schemas.microsoft.com/office/powerpoint/2010/main" val="273952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باید دانست که در یک طبقه بندی، یک طبقه بندی ناقص، طبقه مستقلی را تشکیل نمی دهد، مثلا ما نمی توانیم بین خانواده های زن و شوهری بی فرزند و با فرزند از نظر طبقه بندی تفاوتی قایل نشویم چه خانواده بی فرزند شکل ناقص خانواده فرزنددار است و اگر اساس کار را بر وجود و عدم فرزند در خانواده قرار دهیم در آن صورت چرا ملاک های  دیگری چون تعداد فرزندان، جنس فرزندان و حیات و ممات ان را در نظر نگیریم؟</a:t>
            </a:r>
          </a:p>
          <a:p>
            <a:pPr algn="just"/>
            <a:r>
              <a:rPr lang="fa-IR" smtClean="0">
                <a:cs typeface="B Zar" panose="00000400000000000000" pitchFamily="2" charset="-78"/>
              </a:rPr>
              <a:t>به همین دلیل مولف ناچار گردیده است مثلا سایر انواع خانواده را با «</a:t>
            </a:r>
            <a:r>
              <a:rPr lang="fa-IR" b="1" smtClean="0">
                <a:solidFill>
                  <a:srgbClr val="FF0000"/>
                </a:solidFill>
                <a:cs typeface="B Zar" panose="00000400000000000000" pitchFamily="2" charset="-78"/>
              </a:rPr>
              <a:t>خانواده غیر کامل</a:t>
            </a:r>
            <a:r>
              <a:rPr lang="fa-IR" smtClean="0">
                <a:cs typeface="B Zar" panose="00000400000000000000" pitchFamily="2" charset="-78"/>
              </a:rPr>
              <a:t>» ر هم بیامیزد  و آن را در یک طبقه مستقل (د) قرار دهد، کاری که در یک طبقه بندی علمی پسندیده نیست. </a:t>
            </a:r>
            <a:endParaRPr lang="fa-IR">
              <a:cs typeface="B Zar" panose="00000400000000000000" pitchFamily="2" charset="-78"/>
            </a:endParaRPr>
          </a:p>
        </p:txBody>
      </p:sp>
    </p:spTree>
    <p:extLst>
      <p:ext uri="{BB962C8B-B14F-4D97-AF65-F5344CB8AC3E}">
        <p14:creationId xmlns:p14="http://schemas.microsoft.com/office/powerpoint/2010/main" val="127789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مفهوم استاتیک </a:t>
            </a:r>
            <a:r>
              <a:rPr lang="fa-IR" b="1" smtClean="0">
                <a:solidFill>
                  <a:srgbClr val="FF0000"/>
                </a:solidFill>
                <a:cs typeface="B Zar" panose="00000400000000000000" pitchFamily="2" charset="-78"/>
              </a:rPr>
              <a:t>دسته بندی  </a:t>
            </a:r>
            <a:r>
              <a:rPr lang="fa-IR" smtClean="0">
                <a:cs typeface="B Zar" panose="00000400000000000000" pitchFamily="2" charset="-78"/>
              </a:rPr>
              <a:t>(</a:t>
            </a:r>
            <a:r>
              <a:rPr lang="en-US" smtClean="0">
                <a:cs typeface="B Zar" panose="00000400000000000000" pitchFamily="2" charset="-78"/>
              </a:rPr>
              <a:t>Classification</a:t>
            </a:r>
            <a:r>
              <a:rPr lang="fa-IR" smtClean="0">
                <a:cs typeface="B Zar" panose="00000400000000000000" pitchFamily="2" charset="-78"/>
              </a:rPr>
              <a:t>) و مفهوم دینامیک </a:t>
            </a:r>
            <a:r>
              <a:rPr lang="fa-IR" smtClean="0">
                <a:solidFill>
                  <a:srgbClr val="FF0000"/>
                </a:solidFill>
                <a:cs typeface="B Zar" panose="00000400000000000000" pitchFamily="2" charset="-78"/>
              </a:rPr>
              <a:t>طبقه بندی </a:t>
            </a:r>
            <a:r>
              <a:rPr lang="fa-IR" smtClean="0">
                <a:cs typeface="B Zar" panose="00000400000000000000" pitchFamily="2" charset="-78"/>
              </a:rPr>
              <a:t>(</a:t>
            </a:r>
            <a:r>
              <a:rPr lang="en-US" smtClean="0">
                <a:cs typeface="B Zar" panose="00000400000000000000" pitchFamily="2" charset="-78"/>
              </a:rPr>
              <a:t>Typologie</a:t>
            </a:r>
            <a:r>
              <a:rPr lang="fa-IR" smtClean="0">
                <a:cs typeface="B Zar" panose="00000400000000000000" pitchFamily="2" charset="-78"/>
              </a:rPr>
              <a:t>) در این اثر ناروشن است ولی آگاهی به تفاوت این دو در </a:t>
            </a:r>
            <a:r>
              <a:rPr lang="fa-IR" smtClean="0">
                <a:cs typeface="B Zar" panose="00000400000000000000" pitchFamily="2" charset="-78"/>
              </a:rPr>
              <a:t>نزد وی </a:t>
            </a:r>
            <a:r>
              <a:rPr lang="fa-IR" smtClean="0">
                <a:cs typeface="B Zar" panose="00000400000000000000" pitchFamily="2" charset="-78"/>
              </a:rPr>
              <a:t>وجود دارد زیرا می نویسد «کوشش ما بر ان است که تا حد مقدور فهرستی از انواع خانواده در محیط های شهری و روستایی فراهم اوریم. تنظیم این فهرست به هیچ وجه ادعایی در عرضه کردن طبقه بندی کاملی از خانواده های ایران نیست و فقط به این امید تهیه شده که محققین را در تکمیل این طبقه بندی یاری کند. </a:t>
            </a:r>
            <a:endParaRPr lang="fa-IR">
              <a:cs typeface="B Zar" panose="00000400000000000000" pitchFamily="2" charset="-78"/>
            </a:endParaRPr>
          </a:p>
        </p:txBody>
      </p:sp>
    </p:spTree>
    <p:extLst>
      <p:ext uri="{BB962C8B-B14F-4D97-AF65-F5344CB8AC3E}">
        <p14:creationId xmlns:p14="http://schemas.microsoft.com/office/powerpoint/2010/main" val="370208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تعریفی که موف از هر به اصطلاح «</a:t>
            </a:r>
            <a:r>
              <a:rPr lang="fa-IR" b="1" smtClean="0">
                <a:solidFill>
                  <a:srgbClr val="FF0000"/>
                </a:solidFill>
                <a:cs typeface="B Zar" panose="00000400000000000000" pitchFamily="2" charset="-78"/>
              </a:rPr>
              <a:t>طبقه خانواده</a:t>
            </a:r>
            <a:r>
              <a:rPr lang="fa-IR" smtClean="0">
                <a:cs typeface="B Zar" panose="00000400000000000000" pitchFamily="2" charset="-78"/>
              </a:rPr>
              <a:t>» بدست داده است. ذهنی و نسبی و تقریبی است و مطلقا به داده های علمی و آماری بستگی ندارد. بهترین شاهد بر این دعا جمله ای است که در باب خانواده مستقل زن و شوهری نوع دوم می خوانیم . «زن و مرد به عنوان دو همسر و متساوی زندگی می کنند...و در امور خانوادگی مشترکا تصمیم می گیرند</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941342" y="4135902"/>
            <a:ext cx="3151163"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1- ذهنی </a:t>
            </a:r>
          </a:p>
          <a:p>
            <a:pPr algn="ctr"/>
            <a:r>
              <a:rPr lang="fa-IR" sz="2800" smtClean="0">
                <a:solidFill>
                  <a:srgbClr val="FF0000"/>
                </a:solidFill>
                <a:cs typeface="B Zar" panose="00000400000000000000" pitchFamily="2" charset="-78"/>
              </a:rPr>
              <a:t>2- </a:t>
            </a:r>
            <a:r>
              <a:rPr lang="fa-IR" sz="2800">
                <a:solidFill>
                  <a:srgbClr val="FF0000"/>
                </a:solidFill>
                <a:cs typeface="B Zar" panose="00000400000000000000" pitchFamily="2" charset="-78"/>
              </a:rPr>
              <a:t>نسبی </a:t>
            </a:r>
            <a:endParaRPr lang="fa-IR" sz="2800" smtClean="0">
              <a:solidFill>
                <a:srgbClr val="FF0000"/>
              </a:solidFill>
              <a:cs typeface="B Zar" panose="00000400000000000000" pitchFamily="2" charset="-78"/>
            </a:endParaRPr>
          </a:p>
          <a:p>
            <a:pPr algn="ctr"/>
            <a:r>
              <a:rPr lang="fa-IR" sz="2800" smtClean="0">
                <a:solidFill>
                  <a:srgbClr val="FF0000"/>
                </a:solidFill>
                <a:cs typeface="B Zar" panose="00000400000000000000" pitchFamily="2" charset="-78"/>
              </a:rPr>
              <a:t>3- </a:t>
            </a:r>
            <a:r>
              <a:rPr lang="fa-IR" sz="2800">
                <a:solidFill>
                  <a:srgbClr val="FF0000"/>
                </a:solidFill>
                <a:cs typeface="B Zar" panose="00000400000000000000" pitchFamily="2" charset="-78"/>
              </a:rPr>
              <a:t>تقریبی</a:t>
            </a:r>
            <a:endParaRPr lang="fa-IR">
              <a:solidFill>
                <a:srgbClr val="FF0000"/>
              </a:solidFill>
            </a:endParaRPr>
          </a:p>
        </p:txBody>
      </p:sp>
    </p:spTree>
    <p:extLst>
      <p:ext uri="{BB962C8B-B14F-4D97-AF65-F5344CB8AC3E}">
        <p14:creationId xmlns:p14="http://schemas.microsoft.com/office/powerpoint/2010/main" val="416067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چاپ دوم «</a:t>
            </a:r>
            <a:r>
              <a:rPr lang="fa-IR" b="1" smtClean="0">
                <a:solidFill>
                  <a:srgbClr val="FF0000"/>
                </a:solidFill>
                <a:cs typeface="B Zar" panose="00000400000000000000" pitchFamily="2" charset="-78"/>
              </a:rPr>
              <a:t>ساختمان خانواده و خویشاوندی در ایران</a:t>
            </a:r>
            <a:r>
              <a:rPr lang="fa-IR" smtClean="0">
                <a:cs typeface="B Zar" panose="00000400000000000000" pitchFamily="2" charset="-78"/>
              </a:rPr>
              <a:t>» تالیف </a:t>
            </a:r>
            <a:r>
              <a:rPr lang="fa-IR" b="1" smtClean="0">
                <a:solidFill>
                  <a:srgbClr val="FF0000"/>
                </a:solidFill>
                <a:cs typeface="B Zar" panose="00000400000000000000" pitchFamily="2" charset="-78"/>
              </a:rPr>
              <a:t>جمشید بهنام </a:t>
            </a:r>
            <a:r>
              <a:rPr lang="fa-IR" smtClean="0">
                <a:cs typeface="B Zar" panose="00000400000000000000" pitchFamily="2" charset="-78"/>
              </a:rPr>
              <a:t>با اضافات و یادداشت هایی در 102 صفحه  توسط شرکت سهامی انتشارات خوارزمی در دی ماه 1352 نشر یافت. </a:t>
            </a:r>
          </a:p>
          <a:p>
            <a:pPr algn="just"/>
            <a:r>
              <a:rPr lang="fa-IR" smtClean="0">
                <a:cs typeface="B Zar" panose="00000400000000000000" pitchFamily="2" charset="-78"/>
              </a:rPr>
              <a:t>در فهرست مطالب این کتاب چنین می خوانیم: </a:t>
            </a:r>
          </a:p>
          <a:p>
            <a:pPr algn="just"/>
            <a:r>
              <a:rPr lang="fa-IR" smtClean="0">
                <a:cs typeface="B Zar" panose="00000400000000000000" pitchFamily="2" charset="-78"/>
              </a:rPr>
              <a:t>1- کوشش در طبقه بندی خانواده های ایران</a:t>
            </a:r>
          </a:p>
          <a:p>
            <a:pPr algn="just"/>
            <a:r>
              <a:rPr lang="fa-IR" smtClean="0">
                <a:cs typeface="B Zar" panose="00000400000000000000" pitchFamily="2" charset="-78"/>
              </a:rPr>
              <a:t>2- نظام خویشاوندی </a:t>
            </a:r>
          </a:p>
          <a:p>
            <a:pPr algn="just"/>
            <a:r>
              <a:rPr lang="fa-IR" smtClean="0">
                <a:cs typeface="B Zar" panose="00000400000000000000" pitchFamily="2" charset="-78"/>
              </a:rPr>
              <a:t>3- شبکه های خویشاوندی</a:t>
            </a:r>
          </a:p>
          <a:p>
            <a:pPr algn="just"/>
            <a:r>
              <a:rPr lang="fa-IR" smtClean="0">
                <a:cs typeface="B Zar" panose="00000400000000000000" pitchFamily="2" charset="-78"/>
              </a:rPr>
              <a:t>4- دگرگونی ها</a:t>
            </a:r>
            <a:endParaRPr lang="fa-IR">
              <a:cs typeface="B Zar" panose="00000400000000000000" pitchFamily="2" charset="-78"/>
            </a:endParaRPr>
          </a:p>
        </p:txBody>
      </p:sp>
    </p:spTree>
    <p:extLst>
      <p:ext uri="{BB962C8B-B14F-4D97-AF65-F5344CB8AC3E}">
        <p14:creationId xmlns:p14="http://schemas.microsoft.com/office/powerpoint/2010/main" val="2477821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شناخت نگارنده در هیچ کجای – ایران و در بسیاری از نقاط عالم هنوز زن و شوهر به تساوی زندگی نمی کنند و همین مایه خوشبختی آنان است. ممکن است آثار تصمیم مشترک را از طرف زن و شوهر در نزد </a:t>
            </a:r>
            <a:r>
              <a:rPr lang="fa-IR">
                <a:cs typeface="B Zar" panose="00000400000000000000" pitchFamily="2" charset="-78"/>
              </a:rPr>
              <a:t>برخی </a:t>
            </a:r>
            <a:r>
              <a:rPr lang="fa-IR" smtClean="0">
                <a:cs typeface="B Zar" panose="00000400000000000000" pitchFamily="2" charset="-78"/>
              </a:rPr>
              <a:t>قشرهای </a:t>
            </a:r>
            <a:r>
              <a:rPr lang="fa-IR">
                <a:cs typeface="B Zar" panose="00000400000000000000" pitchFamily="2" charset="-78"/>
              </a:rPr>
              <a:t>اجتماعی- فرهنگی جامعه ما مشاهده  کرد ولی تساوی زندگی زن و شوهر در حال حاضر غیر ممکن به نظر می رسد. جامعه و فرهنگ ما اساسا مردانه است و در چنین محیطی پذیرفتن تساوی زن و شوهر بهر صورت که مورد نظر مولف باشد ناصواب است. </a:t>
            </a:r>
          </a:p>
          <a:p>
            <a:endParaRPr lang="fa-IR"/>
          </a:p>
        </p:txBody>
      </p:sp>
      <p:sp>
        <p:nvSpPr>
          <p:cNvPr id="4" name="Flowchart: Internal Storage 3"/>
          <p:cNvSpPr/>
          <p:nvPr/>
        </p:nvSpPr>
        <p:spPr>
          <a:xfrm>
            <a:off x="1139483" y="4135900"/>
            <a:ext cx="3559126" cy="1688123"/>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قشرهای اجتماعی- فرهنگی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2155478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32516" y="1825625"/>
            <a:ext cx="7921283" cy="4351338"/>
          </a:xfrm>
        </p:spPr>
        <p:txBody>
          <a:bodyPr/>
          <a:lstStyle/>
          <a:p>
            <a:pPr algn="just"/>
            <a:r>
              <a:rPr lang="fa-IR" smtClean="0">
                <a:cs typeface="B Zar" panose="00000400000000000000" pitchFamily="2" charset="-78"/>
              </a:rPr>
              <a:t>بنابرآنچه گذشت اقدام به طبقه بندی در مورد خانواده های ایرانی در شرایط حاضر عجولانه و دور از احتیاط است. جامعه شناسان معروفی چون ژرژ بلاندیه و لوی استراوس با بینش وسیعی که در مورد اسخت خانواده و خویشاوندی در کشورهای اسلامی و آفریقایی دارند، تاکنون هچ گونه طبقه بندی قابل قبولی در این باره پیشنهاد نکرده اند چون اطلاعات خود را در این زمینه کافی نمی دانند.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52234"/>
            <a:ext cx="2594316" cy="2381250"/>
          </a:xfrm>
          <a:prstGeom prst="rect">
            <a:avLst/>
          </a:prstGeom>
        </p:spPr>
      </p:pic>
      <p:sp>
        <p:nvSpPr>
          <p:cNvPr id="5" name="TextBox 4"/>
          <p:cNvSpPr txBox="1"/>
          <p:nvPr/>
        </p:nvSpPr>
        <p:spPr>
          <a:xfrm>
            <a:off x="1519311" y="4712677"/>
            <a:ext cx="1603717" cy="400110"/>
          </a:xfrm>
          <a:prstGeom prst="rect">
            <a:avLst/>
          </a:prstGeom>
          <a:noFill/>
        </p:spPr>
        <p:txBody>
          <a:bodyPr wrap="square" rtlCol="1">
            <a:spAutoFit/>
          </a:bodyPr>
          <a:lstStyle/>
          <a:p>
            <a:pPr algn="ctr"/>
            <a:r>
              <a:rPr lang="fa-IR" sz="2000" smtClean="0">
                <a:solidFill>
                  <a:srgbClr val="FF0000"/>
                </a:solidFill>
                <a:cs typeface="B Zar" panose="00000400000000000000" pitchFamily="2" charset="-78"/>
              </a:rPr>
              <a:t>ژرژ بالاندیه</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1153785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811150" y="1825625"/>
            <a:ext cx="6542649" cy="4351338"/>
          </a:xfrm>
        </p:spPr>
        <p:txBody>
          <a:bodyPr/>
          <a:lstStyle/>
          <a:p>
            <a:pPr algn="just"/>
            <a:r>
              <a:rPr lang="fa-IR">
                <a:cs typeface="B Zar" panose="00000400000000000000" pitchFamily="2" charset="-78"/>
              </a:rPr>
              <a:t>نویسنده کتاب «ساخت های خانواده و خویشاوندی در ایران» نیز به این مساله وقوف دارد زیرا چنین می نویسد «در این باره (خویشاوندی) تاکنون هیچ نوع تحقیق علمی به عمل نیامده است و چگونگی خویشاوندی در ایران شناخته نیست در حالی که می دانیم آگاهی از خصوصیات </a:t>
            </a:r>
            <a:r>
              <a:rPr lang="fa-IR">
                <a:cs typeface="B Zar" panose="00000400000000000000" pitchFamily="2" charset="-78"/>
              </a:rPr>
              <a:t>جامعه </a:t>
            </a:r>
            <a:r>
              <a:rPr lang="fa-IR" smtClean="0">
                <a:cs typeface="B Zar" panose="00000400000000000000" pitchFamily="2" charset="-78"/>
              </a:rPr>
              <a:t>ایرانی </a:t>
            </a:r>
            <a:r>
              <a:rPr lang="fa-IR">
                <a:cs typeface="B Zar" panose="00000400000000000000" pitchFamily="2" charset="-78"/>
              </a:rPr>
              <a:t>بدون </a:t>
            </a:r>
            <a:r>
              <a:rPr lang="fa-IR" smtClean="0">
                <a:cs typeface="B Zar" panose="00000400000000000000" pitchFamily="2" charset="-78"/>
              </a:rPr>
              <a:t>اطلاع </a:t>
            </a:r>
            <a:r>
              <a:rPr lang="fa-IR">
                <a:cs typeface="B Zar" panose="00000400000000000000" pitchFamily="2" charset="-78"/>
              </a:rPr>
              <a:t>از ساخت های خویشاوندی </a:t>
            </a:r>
            <a:r>
              <a:rPr lang="fa-IR">
                <a:solidFill>
                  <a:srgbClr val="FF0000"/>
                </a:solidFill>
                <a:cs typeface="B Zar" panose="00000400000000000000" pitchFamily="2" charset="-78"/>
              </a:rPr>
              <a:t>غیر ممکن </a:t>
            </a:r>
            <a:r>
              <a:rPr lang="fa-IR">
                <a:cs typeface="B Zar" panose="00000400000000000000" pitchFamily="2" charset="-78"/>
              </a:rPr>
              <a:t>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823822" cy="2957390"/>
          </a:xfrm>
          <a:prstGeom prst="rect">
            <a:avLst/>
          </a:prstGeom>
        </p:spPr>
      </p:pic>
    </p:spTree>
    <p:extLst>
      <p:ext uri="{BB962C8B-B14F-4D97-AF65-F5344CB8AC3E}">
        <p14:creationId xmlns:p14="http://schemas.microsoft.com/office/powerpoint/2010/main" val="1601708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شتاب مولف در ارائه یک طبقه بندی از خانواده ها در ایران آشکار </a:t>
            </a:r>
            <a:r>
              <a:rPr lang="fa-IR" smtClean="0">
                <a:cs typeface="B Zar" panose="00000400000000000000" pitchFamily="2" charset="-78"/>
              </a:rPr>
              <a:t>است، </a:t>
            </a:r>
            <a:r>
              <a:rPr lang="fa-IR" smtClean="0">
                <a:cs typeface="B Zar" panose="00000400000000000000" pitchFamily="2" charset="-78"/>
              </a:rPr>
              <a:t>چون به هر تقدیر این کار به دلیل وسعت اطلاعات وحدت علاقه وی از عهده خود او ساخته است. بنابراین باید در انتظار موقع مناسب تر باقی ماند. </a:t>
            </a:r>
          </a:p>
          <a:p>
            <a:pPr algn="just"/>
            <a:r>
              <a:rPr lang="fa-IR" smtClean="0">
                <a:cs typeface="B Zar" panose="00000400000000000000" pitchFamily="2" charset="-78"/>
              </a:rPr>
              <a:t>در </a:t>
            </a:r>
            <a:r>
              <a:rPr lang="fa-IR" smtClean="0">
                <a:cs typeface="B Zar" panose="00000400000000000000" pitchFamily="2" charset="-78"/>
              </a:rPr>
              <a:t>این </a:t>
            </a:r>
            <a:r>
              <a:rPr lang="fa-IR" smtClean="0">
                <a:cs typeface="B Zar" panose="00000400000000000000" pitchFamily="2" charset="-78"/>
              </a:rPr>
              <a:t>انتظار شایسته است کمیته ملی تحقیقات خانواده که وابسته به کمیه بین المللی تحقیقات و انجمن جهانی  جامعه شناسی می باشد و خوشبختانه خود مولف ریاست آن را به عهده دارند فعالانه تر تحقیقات مربوط به خانواده </a:t>
            </a:r>
            <a:r>
              <a:rPr lang="fa-IR" smtClean="0">
                <a:cs typeface="B Zar" panose="00000400000000000000" pitchFamily="2" charset="-78"/>
              </a:rPr>
              <a:t>را در ایران سازمان دهد و دنبال کند تا مواد اولیه جهت بنای یک طبقه بندی علمی از خانواده ایرانی بدست داده شود. </a:t>
            </a:r>
            <a:endParaRPr lang="fa-IR">
              <a:cs typeface="B Zar" panose="00000400000000000000" pitchFamily="2" charset="-78"/>
            </a:endParaRPr>
          </a:p>
        </p:txBody>
      </p:sp>
    </p:spTree>
    <p:extLst>
      <p:ext uri="{BB962C8B-B14F-4D97-AF65-F5344CB8AC3E}">
        <p14:creationId xmlns:p14="http://schemas.microsoft.com/office/powerpoint/2010/main" val="317800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بهر تقدیری که از خصوصیات نوشته های جمشید بهنام درباره خانواده نمایش اصالت نهاد دیرپای خانواده در فرهنگ ایران است و این نوشته ها مسلما در ارزیابی مجدد نظریه های مربوط به جامعه شناسی خانواده در</a:t>
            </a:r>
            <a:r>
              <a:rPr lang="fa-IR" b="1" smtClean="0">
                <a:solidFill>
                  <a:srgbClr val="FF0000"/>
                </a:solidFill>
                <a:cs typeface="B Zar" panose="00000400000000000000" pitchFamily="2" charset="-78"/>
              </a:rPr>
              <a:t> مقیاس جهانی </a:t>
            </a:r>
            <a:r>
              <a:rPr lang="fa-IR" smtClean="0">
                <a:cs typeface="B Zar" panose="00000400000000000000" pitchFamily="2" charset="-78"/>
              </a:rPr>
              <a:t>جایی بسزا خواهد داشت. </a:t>
            </a:r>
            <a:endParaRPr lang="fa-IR">
              <a:cs typeface="B Zar" panose="00000400000000000000" pitchFamily="2" charset="-78"/>
            </a:endParaRPr>
          </a:p>
        </p:txBody>
      </p:sp>
    </p:spTree>
    <p:extLst>
      <p:ext uri="{BB962C8B-B14F-4D97-AF65-F5344CB8AC3E}">
        <p14:creationId xmlns:p14="http://schemas.microsoft.com/office/powerpoint/2010/main" val="327991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یادداشت هایی هم در پایان کتاب آورده شده که  اهمیت آنها کمتر از محتوی کتاب نیست. در قسمت اول مولف شرح مختصری در مورد وضع خانواده و تحو آن در جهان بدست می دهد و سپس به خانواده ایرانی می پردازد و کوشش می نماید طبقه بندی ای از خانواده در ایران عرضه کند. در این جا مولف ناچار از خانواده شهری و روستایی صحبت به میان می آورد و تفاوت های این دو نوع خانواده را به خوبی می نمایاند و اهمیت خویشاوندی را در مطالعه خانواده های روستایی نشان می دهد. </a:t>
            </a:r>
            <a:endParaRPr lang="fa-IR">
              <a:cs typeface="B Zar" panose="00000400000000000000" pitchFamily="2" charset="-78"/>
            </a:endParaRPr>
          </a:p>
        </p:txBody>
      </p:sp>
      <p:sp>
        <p:nvSpPr>
          <p:cNvPr id="4" name="Flowchart: Process 3"/>
          <p:cNvSpPr/>
          <p:nvPr/>
        </p:nvSpPr>
        <p:spPr>
          <a:xfrm>
            <a:off x="1064524" y="4328840"/>
            <a:ext cx="2565779" cy="11039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مطالعه خانواده های روستایی</a:t>
            </a:r>
            <a:endParaRPr lang="fa-IR" b="1">
              <a:solidFill>
                <a:srgbClr val="FF0000"/>
              </a:solidFill>
            </a:endParaRPr>
          </a:p>
        </p:txBody>
      </p:sp>
    </p:spTree>
    <p:extLst>
      <p:ext uri="{BB962C8B-B14F-4D97-AF65-F5344CB8AC3E}">
        <p14:creationId xmlns:p14="http://schemas.microsoft.com/office/powerpoint/2010/main" val="209428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قسمت دوم به مطالعات نظام خویشاوندی اختصاصی دارد. پس از یک مقدمه کلی مولف به تحلیل دقیق انواع خویشاوندی در ایران دست می یازد. و ساخت خویشاوندی را بر حسب واقعیات سیاسی و اجتماعی و دینی ایران باستان توضیح می دهد و فرضیه های خود را با تکیه به آمار و ارقام ناشی از تحقیقات امروزی با موفقیت با ثبات می رساند. </a:t>
            </a:r>
            <a:endParaRPr lang="fa-IR">
              <a:cs typeface="B Zar" panose="00000400000000000000" pitchFamily="2" charset="-78"/>
            </a:endParaRPr>
          </a:p>
        </p:txBody>
      </p:sp>
      <p:sp>
        <p:nvSpPr>
          <p:cNvPr id="4" name="Flowchart: Process 3"/>
          <p:cNvSpPr/>
          <p:nvPr/>
        </p:nvSpPr>
        <p:spPr>
          <a:xfrm>
            <a:off x="1477108" y="3840480"/>
            <a:ext cx="4192172"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واقعیات سیاسی و اجتماعی و دینی ایران باستان</a:t>
            </a:r>
            <a:endParaRPr lang="fa-IR" sz="2000" b="1">
              <a:solidFill>
                <a:srgbClr val="FF0000"/>
              </a:solidFill>
            </a:endParaRPr>
          </a:p>
        </p:txBody>
      </p:sp>
    </p:spTree>
    <p:extLst>
      <p:ext uri="{BB962C8B-B14F-4D97-AF65-F5344CB8AC3E}">
        <p14:creationId xmlns:p14="http://schemas.microsoft.com/office/powerpoint/2010/main" val="326682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قسمت سوم که آن را پر اهمیت ترین بخش کتاب می توان دانست مسئله شبکه های خویشاوندی طرح یم گردد که نه تنها بحث پیشین نظام خویشاوندی را کامل تر می کند بلکه  خود به خود و به مقیاس وسیعی روشنگر </a:t>
            </a:r>
            <a:r>
              <a:rPr lang="fa-IR" b="1" smtClean="0">
                <a:solidFill>
                  <a:srgbClr val="FF0000"/>
                </a:solidFill>
                <a:cs typeface="B Zar" panose="00000400000000000000" pitchFamily="2" charset="-78"/>
              </a:rPr>
              <a:t>وضع طایفه </a:t>
            </a:r>
            <a:r>
              <a:rPr lang="fa-IR" smtClean="0">
                <a:cs typeface="B Zar" panose="00000400000000000000" pitchFamily="2" charset="-78"/>
              </a:rPr>
              <a:t>در ایران است. مفهوم طایفه با همه پیچیدگی و تاریکی اش بحق یکی از اشتغالات اصلی ذهن و فکر مولف است و او می کوشد با جمع آوری وسیع ترین اطلاعات در این مجموعه خود روشنی هایی بر این پدیده ببخشد. </a:t>
            </a:r>
          </a:p>
        </p:txBody>
      </p:sp>
      <p:sp>
        <p:nvSpPr>
          <p:cNvPr id="4" name="Flowchart: Process 3"/>
          <p:cNvSpPr/>
          <p:nvPr/>
        </p:nvSpPr>
        <p:spPr>
          <a:xfrm>
            <a:off x="1533378" y="4431323"/>
            <a:ext cx="3319976"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پیچیدگی و تاریکی</a:t>
            </a:r>
            <a:endParaRPr lang="fa-IR" b="1">
              <a:solidFill>
                <a:srgbClr val="FF0000"/>
              </a:solidFill>
            </a:endParaRPr>
          </a:p>
        </p:txBody>
      </p:sp>
    </p:spTree>
    <p:extLst>
      <p:ext uri="{BB962C8B-B14F-4D97-AF65-F5344CB8AC3E}">
        <p14:creationId xmlns:p14="http://schemas.microsoft.com/office/powerpoint/2010/main" val="397328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 این که هنوز در مورد این مفهوم اصلی در امر خانواده تفاوت نظر در بین صاحبان نظر بسیار است و همه فرضیه ها در این </a:t>
            </a:r>
            <a:r>
              <a:rPr lang="fa-IR">
                <a:cs typeface="B Zar" panose="00000400000000000000" pitchFamily="2" charset="-78"/>
              </a:rPr>
              <a:t>مجموعه </a:t>
            </a:r>
            <a:r>
              <a:rPr lang="fa-IR" smtClean="0">
                <a:cs typeface="B Zar" panose="00000400000000000000" pitchFamily="2" charset="-78"/>
              </a:rPr>
              <a:t>منعکس </a:t>
            </a:r>
            <a:r>
              <a:rPr lang="fa-IR">
                <a:cs typeface="B Zar" panose="00000400000000000000" pitchFamily="2" charset="-78"/>
              </a:rPr>
              <a:t>نمی باشد نوشته های جمشید بهنام نشان می دهد که الزاما تحقیقات ما باید در جهت کشف مفهوم و ساخت و نقش طایفه هدایت شود. </a:t>
            </a:r>
            <a:endParaRPr lang="fa-IR">
              <a:cs typeface="B Zar" panose="00000400000000000000" pitchFamily="2" charset="-78"/>
            </a:endParaRPr>
          </a:p>
        </p:txBody>
      </p:sp>
      <p:sp>
        <p:nvSpPr>
          <p:cNvPr id="4" name="Flowchart: Process 3"/>
          <p:cNvSpPr/>
          <p:nvPr/>
        </p:nvSpPr>
        <p:spPr>
          <a:xfrm>
            <a:off x="838200" y="3530991"/>
            <a:ext cx="5289452" cy="115355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Zar" panose="00000400000000000000" pitchFamily="2" charset="-78"/>
              </a:rPr>
              <a:t>مفهوم و ساخت و نقش طایفه</a:t>
            </a:r>
            <a:endParaRPr lang="fa-IR" sz="2400" b="1">
              <a:solidFill>
                <a:srgbClr val="FF0000"/>
              </a:solidFill>
            </a:endParaRPr>
          </a:p>
        </p:txBody>
      </p:sp>
    </p:spTree>
    <p:extLst>
      <p:ext uri="{BB962C8B-B14F-4D97-AF65-F5344CB8AC3E}">
        <p14:creationId xmlns:p14="http://schemas.microsoft.com/office/powerpoint/2010/main" val="190407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قسمت چهارم که اختصاص به دگرگونی های خانواده دارد حاوی تغییراتی است که شبکه های خویشاوندی زیر ضربات پدیده های اجتماعی عصر حاضر متحمل گردیده . با وجود تضعیف خانواده سنتی در جامعه امرو زما دلایلی در دست است که مقاومت آن را در برابر نیروهای مهاجم به اثبات می رساند و حتی بر روی این نیرو ها تاثیر می گذارد. </a:t>
            </a:r>
          </a:p>
        </p:txBody>
      </p:sp>
      <p:sp>
        <p:nvSpPr>
          <p:cNvPr id="4" name="Flowchart: Process 3"/>
          <p:cNvSpPr/>
          <p:nvPr/>
        </p:nvSpPr>
        <p:spPr>
          <a:xfrm>
            <a:off x="1266092" y="3938954"/>
            <a:ext cx="3221502"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دگرگونی های خانواده</a:t>
            </a:r>
            <a:endParaRPr lang="fa-IR" b="1">
              <a:solidFill>
                <a:srgbClr val="FF0000"/>
              </a:solidFill>
            </a:endParaRPr>
          </a:p>
        </p:txBody>
      </p:sp>
    </p:spTree>
    <p:extLst>
      <p:ext uri="{BB962C8B-B14F-4D97-AF65-F5344CB8AC3E}">
        <p14:creationId xmlns:p14="http://schemas.microsoft.com/office/powerpoint/2010/main" val="349078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طور کلی این کتاب حاصل کوشش با علاقه و پیگیری مولف در شناخت نهاد پیچیده خانواده در ایران می باشد و </a:t>
            </a:r>
            <a:r>
              <a:rPr lang="fa-IR" b="1">
                <a:solidFill>
                  <a:srgbClr val="FF0000"/>
                </a:solidFill>
                <a:cs typeface="B Zar" panose="00000400000000000000" pitchFamily="2" charset="-78"/>
              </a:rPr>
              <a:t>اولین مجموعه اسناد تحقیقاتی  و مدارک علمی </a:t>
            </a:r>
            <a:r>
              <a:rPr lang="fa-IR">
                <a:cs typeface="B Zar" panose="00000400000000000000" pitchFamily="2" charset="-78"/>
              </a:rPr>
              <a:t>است که از طرف محققان ایرانی و خارجی در این مورد در سال های اخیر عرضه شده است. </a:t>
            </a:r>
          </a:p>
          <a:p>
            <a:endParaRPr lang="fa-IR"/>
          </a:p>
        </p:txBody>
      </p:sp>
    </p:spTree>
    <p:extLst>
      <p:ext uri="{BB962C8B-B14F-4D97-AF65-F5344CB8AC3E}">
        <p14:creationId xmlns:p14="http://schemas.microsoft.com/office/powerpoint/2010/main" val="392424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انتشار این مجمموعه به نظم ما گام اساسی در درازراه شناخت نه تنها نظام خانوادگی بلکه نظام اجتماعی در ایران می باشد و از این رو مورد استقبال همه محققان علوم اجتماعی قرار گرفته و به منزله جهتی است که به تحقیقات آنها در زمینه خانواده داده می شود. ما در این کتاب نه تنها با خطوط مسئله خانواده و خویشاوندی و دگرگونی های آن روبرو می شویم بلکه با نام کسانی (ولو ارزشهای علمی متفاوت) که دستی در کار مطالعه آن دارند نیز آشنا می گردیم.</a:t>
            </a:r>
            <a:endParaRPr lang="fa-IR">
              <a:cs typeface="B Zar" panose="00000400000000000000" pitchFamily="2" charset="-78"/>
            </a:endParaRPr>
          </a:p>
        </p:txBody>
      </p:sp>
      <p:sp>
        <p:nvSpPr>
          <p:cNvPr id="4" name="Flowchart: Process 3"/>
          <p:cNvSpPr/>
          <p:nvPr/>
        </p:nvSpPr>
        <p:spPr>
          <a:xfrm>
            <a:off x="1237957" y="4164036"/>
            <a:ext cx="4149969" cy="14489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smtClean="0">
                <a:solidFill>
                  <a:srgbClr val="FF0000"/>
                </a:solidFill>
                <a:cs typeface="B Zar" panose="00000400000000000000" pitchFamily="2" charset="-78"/>
              </a:rPr>
              <a:t>نه تنها نظام </a:t>
            </a:r>
            <a:r>
              <a:rPr lang="fa-IR" sz="3200">
                <a:solidFill>
                  <a:srgbClr val="FF0000"/>
                </a:solidFill>
                <a:cs typeface="B Zar" panose="00000400000000000000" pitchFamily="2" charset="-78"/>
              </a:rPr>
              <a:t>خانوادگی بلکه نظام اجتماعی در ایران</a:t>
            </a:r>
            <a:endParaRPr lang="fa-IR" sz="2000">
              <a:solidFill>
                <a:srgbClr val="FF0000"/>
              </a:solidFill>
            </a:endParaRPr>
          </a:p>
        </p:txBody>
      </p:sp>
    </p:spTree>
    <p:extLst>
      <p:ext uri="{BB962C8B-B14F-4D97-AF65-F5344CB8AC3E}">
        <p14:creationId xmlns:p14="http://schemas.microsoft.com/office/powerpoint/2010/main" val="2355832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2124</Words>
  <Application>Microsoft Office PowerPoint</Application>
  <PresentationFormat>Widescreen</PresentationFormat>
  <Paragraphs>54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 Zar</vt:lpstr>
      <vt:lpstr>Calibri</vt:lpstr>
      <vt:lpstr>Calibri Light</vt:lpstr>
      <vt:lpstr>Times New Roman</vt:lpstr>
      <vt:lpstr>Office Theme</vt:lpstr>
      <vt:lpstr>بررسی کتاب: ساخت های خانواده و خویشاوندی در ایران- تالیف جمشید بهنام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ساخت های خانواده و خویشاوندی در ایران</dc:title>
  <dc:creator>MaZz!i</dc:creator>
  <cp:lastModifiedBy>MaZz!i</cp:lastModifiedBy>
  <cp:revision>26</cp:revision>
  <cp:lastPrinted>2024-02-20T20:04:49Z</cp:lastPrinted>
  <dcterms:created xsi:type="dcterms:W3CDTF">2024-02-20T15:11:28Z</dcterms:created>
  <dcterms:modified xsi:type="dcterms:W3CDTF">2024-02-20T20:05:05Z</dcterms:modified>
</cp:coreProperties>
</file>