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12" r:id="rId4"/>
    <p:sldId id="258" r:id="rId5"/>
    <p:sldId id="259" r:id="rId6"/>
    <p:sldId id="313" r:id="rId7"/>
    <p:sldId id="260" r:id="rId8"/>
    <p:sldId id="314" r:id="rId9"/>
    <p:sldId id="261" r:id="rId10"/>
    <p:sldId id="315" r:id="rId11"/>
    <p:sldId id="262" r:id="rId12"/>
    <p:sldId id="263" r:id="rId13"/>
    <p:sldId id="264" r:id="rId14"/>
    <p:sldId id="316" r:id="rId15"/>
    <p:sldId id="265" r:id="rId16"/>
    <p:sldId id="266" r:id="rId17"/>
    <p:sldId id="267" r:id="rId18"/>
    <p:sldId id="317" r:id="rId19"/>
    <p:sldId id="268" r:id="rId20"/>
    <p:sldId id="318" r:id="rId21"/>
    <p:sldId id="269" r:id="rId22"/>
    <p:sldId id="319" r:id="rId23"/>
    <p:sldId id="270" r:id="rId24"/>
    <p:sldId id="271" r:id="rId25"/>
    <p:sldId id="320" r:id="rId26"/>
    <p:sldId id="272" r:id="rId27"/>
    <p:sldId id="273" r:id="rId28"/>
    <p:sldId id="274" r:id="rId29"/>
    <p:sldId id="275" r:id="rId30"/>
    <p:sldId id="321" r:id="rId31"/>
    <p:sldId id="276" r:id="rId32"/>
    <p:sldId id="322" r:id="rId33"/>
    <p:sldId id="277" r:id="rId34"/>
    <p:sldId id="278" r:id="rId35"/>
    <p:sldId id="323" r:id="rId36"/>
    <p:sldId id="279" r:id="rId37"/>
    <p:sldId id="280" r:id="rId38"/>
    <p:sldId id="324" r:id="rId39"/>
    <p:sldId id="281" r:id="rId40"/>
    <p:sldId id="325" r:id="rId41"/>
    <p:sldId id="282" r:id="rId42"/>
    <p:sldId id="283" r:id="rId43"/>
    <p:sldId id="326" r:id="rId44"/>
    <p:sldId id="284" r:id="rId45"/>
    <p:sldId id="285" r:id="rId46"/>
    <p:sldId id="286" r:id="rId47"/>
    <p:sldId id="287" r:id="rId48"/>
    <p:sldId id="288" r:id="rId49"/>
    <p:sldId id="289" r:id="rId50"/>
    <p:sldId id="290" r:id="rId51"/>
    <p:sldId id="291" r:id="rId52"/>
    <p:sldId id="292" r:id="rId53"/>
    <p:sldId id="293" r:id="rId54"/>
    <p:sldId id="294" r:id="rId55"/>
    <p:sldId id="295" r:id="rId56"/>
    <p:sldId id="296" r:id="rId57"/>
    <p:sldId id="297" r:id="rId58"/>
    <p:sldId id="298" r:id="rId59"/>
    <p:sldId id="299" r:id="rId60"/>
    <p:sldId id="300" r:id="rId61"/>
    <p:sldId id="301" r:id="rId62"/>
    <p:sldId id="302" r:id="rId63"/>
    <p:sldId id="303" r:id="rId64"/>
    <p:sldId id="304" r:id="rId65"/>
    <p:sldId id="305" r:id="rId66"/>
    <p:sldId id="306" r:id="rId67"/>
    <p:sldId id="307" r:id="rId68"/>
    <p:sldId id="308" r:id="rId69"/>
    <p:sldId id="309" r:id="rId70"/>
    <p:sldId id="310" r:id="rId71"/>
    <p:sldId id="311" r:id="rId72"/>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19"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729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2B89F79-3E98-485B-98A8-A5686BFDD536}" type="datetimeFigureOut">
              <a:rPr lang="fa-IR" smtClean="0"/>
              <a:t>05/08/1445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D18825B-5C3C-495C-83D1-FAE9432B001C}" type="slidenum">
              <a:rPr lang="fa-IR" smtClean="0"/>
              <a:t>‹#›</a:t>
            </a:fld>
            <a:endParaRPr lang="fa-IR"/>
          </a:p>
        </p:txBody>
      </p:sp>
    </p:spTree>
    <p:extLst>
      <p:ext uri="{BB962C8B-B14F-4D97-AF65-F5344CB8AC3E}">
        <p14:creationId xmlns:p14="http://schemas.microsoft.com/office/powerpoint/2010/main" val="1357574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2B89F79-3E98-485B-98A8-A5686BFDD536}" type="datetimeFigureOut">
              <a:rPr lang="fa-IR" smtClean="0"/>
              <a:t>05/08/1445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D18825B-5C3C-495C-83D1-FAE9432B001C}" type="slidenum">
              <a:rPr lang="fa-IR" smtClean="0"/>
              <a:t>‹#›</a:t>
            </a:fld>
            <a:endParaRPr lang="fa-IR"/>
          </a:p>
        </p:txBody>
      </p:sp>
    </p:spTree>
    <p:extLst>
      <p:ext uri="{BB962C8B-B14F-4D97-AF65-F5344CB8AC3E}">
        <p14:creationId xmlns:p14="http://schemas.microsoft.com/office/powerpoint/2010/main" val="1070348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2B89F79-3E98-485B-98A8-A5686BFDD536}" type="datetimeFigureOut">
              <a:rPr lang="fa-IR" smtClean="0"/>
              <a:t>05/08/1445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D18825B-5C3C-495C-83D1-FAE9432B001C}" type="slidenum">
              <a:rPr lang="fa-IR" smtClean="0"/>
              <a:t>‹#›</a:t>
            </a:fld>
            <a:endParaRPr lang="fa-IR"/>
          </a:p>
        </p:txBody>
      </p:sp>
    </p:spTree>
    <p:extLst>
      <p:ext uri="{BB962C8B-B14F-4D97-AF65-F5344CB8AC3E}">
        <p14:creationId xmlns:p14="http://schemas.microsoft.com/office/powerpoint/2010/main" val="3338256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2B89F79-3E98-485B-98A8-A5686BFDD536}" type="datetimeFigureOut">
              <a:rPr lang="fa-IR" smtClean="0"/>
              <a:t>05/08/1445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D18825B-5C3C-495C-83D1-FAE9432B001C}" type="slidenum">
              <a:rPr lang="fa-IR" smtClean="0"/>
              <a:t>‹#›</a:t>
            </a:fld>
            <a:endParaRPr lang="fa-IR"/>
          </a:p>
        </p:txBody>
      </p:sp>
    </p:spTree>
    <p:extLst>
      <p:ext uri="{BB962C8B-B14F-4D97-AF65-F5344CB8AC3E}">
        <p14:creationId xmlns:p14="http://schemas.microsoft.com/office/powerpoint/2010/main" val="362037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B89F79-3E98-485B-98A8-A5686BFDD536}" type="datetimeFigureOut">
              <a:rPr lang="fa-IR" smtClean="0"/>
              <a:t>05/08/1445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D18825B-5C3C-495C-83D1-FAE9432B001C}" type="slidenum">
              <a:rPr lang="fa-IR" smtClean="0"/>
              <a:t>‹#›</a:t>
            </a:fld>
            <a:endParaRPr lang="fa-IR"/>
          </a:p>
        </p:txBody>
      </p:sp>
    </p:spTree>
    <p:extLst>
      <p:ext uri="{BB962C8B-B14F-4D97-AF65-F5344CB8AC3E}">
        <p14:creationId xmlns:p14="http://schemas.microsoft.com/office/powerpoint/2010/main" val="465724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2B89F79-3E98-485B-98A8-A5686BFDD536}" type="datetimeFigureOut">
              <a:rPr lang="fa-IR" smtClean="0"/>
              <a:t>05/08/1445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D18825B-5C3C-495C-83D1-FAE9432B001C}" type="slidenum">
              <a:rPr lang="fa-IR" smtClean="0"/>
              <a:t>‹#›</a:t>
            </a:fld>
            <a:endParaRPr lang="fa-IR"/>
          </a:p>
        </p:txBody>
      </p:sp>
    </p:spTree>
    <p:extLst>
      <p:ext uri="{BB962C8B-B14F-4D97-AF65-F5344CB8AC3E}">
        <p14:creationId xmlns:p14="http://schemas.microsoft.com/office/powerpoint/2010/main" val="103570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2B89F79-3E98-485B-98A8-A5686BFDD536}" type="datetimeFigureOut">
              <a:rPr lang="fa-IR" smtClean="0"/>
              <a:t>05/08/1445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D18825B-5C3C-495C-83D1-FAE9432B001C}" type="slidenum">
              <a:rPr lang="fa-IR" smtClean="0"/>
              <a:t>‹#›</a:t>
            </a:fld>
            <a:endParaRPr lang="fa-IR"/>
          </a:p>
        </p:txBody>
      </p:sp>
    </p:spTree>
    <p:extLst>
      <p:ext uri="{BB962C8B-B14F-4D97-AF65-F5344CB8AC3E}">
        <p14:creationId xmlns:p14="http://schemas.microsoft.com/office/powerpoint/2010/main" val="2528202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2B89F79-3E98-485B-98A8-A5686BFDD536}" type="datetimeFigureOut">
              <a:rPr lang="fa-IR" smtClean="0"/>
              <a:t>05/08/1445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D18825B-5C3C-495C-83D1-FAE9432B001C}" type="slidenum">
              <a:rPr lang="fa-IR" smtClean="0"/>
              <a:t>‹#›</a:t>
            </a:fld>
            <a:endParaRPr lang="fa-IR"/>
          </a:p>
        </p:txBody>
      </p:sp>
    </p:spTree>
    <p:extLst>
      <p:ext uri="{BB962C8B-B14F-4D97-AF65-F5344CB8AC3E}">
        <p14:creationId xmlns:p14="http://schemas.microsoft.com/office/powerpoint/2010/main" val="2654116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89F79-3E98-485B-98A8-A5686BFDD536}" type="datetimeFigureOut">
              <a:rPr lang="fa-IR" smtClean="0"/>
              <a:t>05/08/1445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D18825B-5C3C-495C-83D1-FAE9432B001C}" type="slidenum">
              <a:rPr lang="fa-IR" smtClean="0"/>
              <a:t>‹#›</a:t>
            </a:fld>
            <a:endParaRPr lang="fa-IR"/>
          </a:p>
        </p:txBody>
      </p:sp>
    </p:spTree>
    <p:extLst>
      <p:ext uri="{BB962C8B-B14F-4D97-AF65-F5344CB8AC3E}">
        <p14:creationId xmlns:p14="http://schemas.microsoft.com/office/powerpoint/2010/main" val="14002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89F79-3E98-485B-98A8-A5686BFDD536}" type="datetimeFigureOut">
              <a:rPr lang="fa-IR" smtClean="0"/>
              <a:t>05/08/1445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D18825B-5C3C-495C-83D1-FAE9432B001C}" type="slidenum">
              <a:rPr lang="fa-IR" smtClean="0"/>
              <a:t>‹#›</a:t>
            </a:fld>
            <a:endParaRPr lang="fa-IR"/>
          </a:p>
        </p:txBody>
      </p:sp>
    </p:spTree>
    <p:extLst>
      <p:ext uri="{BB962C8B-B14F-4D97-AF65-F5344CB8AC3E}">
        <p14:creationId xmlns:p14="http://schemas.microsoft.com/office/powerpoint/2010/main" val="702245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B89F79-3E98-485B-98A8-A5686BFDD536}" type="datetimeFigureOut">
              <a:rPr lang="fa-IR" smtClean="0"/>
              <a:t>05/08/1445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D18825B-5C3C-495C-83D1-FAE9432B001C}" type="slidenum">
              <a:rPr lang="fa-IR" smtClean="0"/>
              <a:t>‹#›</a:t>
            </a:fld>
            <a:endParaRPr lang="fa-IR"/>
          </a:p>
        </p:txBody>
      </p:sp>
    </p:spTree>
    <p:extLst>
      <p:ext uri="{BB962C8B-B14F-4D97-AF65-F5344CB8AC3E}">
        <p14:creationId xmlns:p14="http://schemas.microsoft.com/office/powerpoint/2010/main" val="2491744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B89F79-3E98-485B-98A8-A5686BFDD536}" type="datetimeFigureOut">
              <a:rPr lang="fa-IR" smtClean="0"/>
              <a:t>05/08/1445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D18825B-5C3C-495C-83D1-FAE9432B001C}" type="slidenum">
              <a:rPr lang="fa-IR" smtClean="0"/>
              <a:t>‹#›</a:t>
            </a:fld>
            <a:endParaRPr lang="fa-IR"/>
          </a:p>
        </p:txBody>
      </p:sp>
    </p:spTree>
    <p:extLst>
      <p:ext uri="{BB962C8B-B14F-4D97-AF65-F5344CB8AC3E}">
        <p14:creationId xmlns:p14="http://schemas.microsoft.com/office/powerpoint/2010/main" val="2266328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000" smtClean="0">
                <a:solidFill>
                  <a:srgbClr val="FF0000"/>
                </a:solidFill>
                <a:cs typeface="B Zar" panose="00000400000000000000" pitchFamily="2" charset="-78"/>
              </a:rPr>
              <a:t>عنوان مقاله: </a:t>
            </a:r>
            <a:r>
              <a:rPr lang="fa-IR" sz="4000" smtClean="0">
                <a:cs typeface="B Zar" panose="00000400000000000000" pitchFamily="2" charset="-78"/>
              </a:rPr>
              <a:t>علوم اجتماعی ما و پژوهش میان رشته ای</a:t>
            </a:r>
            <a:endParaRPr lang="fa-IR" sz="40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a:t>
            </a:r>
            <a:r>
              <a:rPr lang="fa-IR" smtClean="0">
                <a:cs typeface="B Zar" panose="00000400000000000000" pitchFamily="2" charset="-78"/>
              </a:rPr>
              <a:t> مرتضی </a:t>
            </a:r>
            <a:r>
              <a:rPr lang="fa-IR" smtClean="0">
                <a:cs typeface="B Zar" panose="00000400000000000000" pitchFamily="2" charset="-78"/>
              </a:rPr>
              <a:t>کتبی</a:t>
            </a:r>
          </a:p>
          <a:p>
            <a:r>
              <a:rPr lang="fa-IR" smtClean="0">
                <a:solidFill>
                  <a:srgbClr val="FF0000"/>
                </a:solidFill>
                <a:cs typeface="B Zar" panose="00000400000000000000" pitchFamily="2" charset="-78"/>
              </a:rPr>
              <a:t>منبع: </a:t>
            </a:r>
            <a:r>
              <a:rPr lang="fa-IR" smtClean="0">
                <a:cs typeface="B Zar" panose="00000400000000000000" pitchFamily="2" charset="-78"/>
              </a:rPr>
              <a:t>سخن سمت  1379 . شماره 6. صص 24-16</a:t>
            </a:r>
            <a:endParaRPr lang="fa-IR" smtClean="0">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3654838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رشته مقولهای بود تشکیلاتی در بطن شناخت کلی، رشته کار تقسیم و تخصص را به عهده می گرفت و به تنوع زمینه ها پاسخ می داد، هر چند که جزئی </a:t>
            </a:r>
            <a:r>
              <a:rPr lang="fa-IR">
                <a:cs typeface="B Zar" panose="00000400000000000000" pitchFamily="2" charset="-78"/>
              </a:rPr>
              <a:t>از </a:t>
            </a:r>
            <a:r>
              <a:rPr lang="fa-IR" smtClean="0">
                <a:cs typeface="B Zar" panose="00000400000000000000" pitchFamily="2" charset="-78"/>
              </a:rPr>
              <a:t>یک </a:t>
            </a:r>
            <a:r>
              <a:rPr lang="fa-IR">
                <a:cs typeface="B Zar" panose="00000400000000000000" pitchFamily="2" charset="-78"/>
              </a:rPr>
              <a:t>مجموعه علمی وسیع تری به حساب می آمد، ولی طبیعتا به </a:t>
            </a:r>
            <a:r>
              <a:rPr lang="fa-IR">
                <a:cs typeface="B Zar" panose="00000400000000000000" pitchFamily="2" charset="-78"/>
              </a:rPr>
              <a:t>سوی </a:t>
            </a:r>
            <a:r>
              <a:rPr lang="fa-IR" smtClean="0">
                <a:cs typeface="B Zar" panose="00000400000000000000" pitchFamily="2" charset="-78"/>
              </a:rPr>
              <a:t>خودمختاری </a:t>
            </a:r>
            <a:r>
              <a:rPr lang="fa-IR">
                <a:cs typeface="B Zar" panose="00000400000000000000" pitchFamily="2" charset="-78"/>
              </a:rPr>
              <a:t>و استقلال گام بر می داشت و قوام می یافت. این کار را با تحدید مرزهایش، یا بستن دروازه هایش با زبان  و مفاهیم و تکنیک ها و راهکارهایش و حتی با نظریه هایش انجام می داد. رشته ها هر یک تاریخ دارند، تولد و تحول و تکامل و مرگ دارند.  </a:t>
            </a:r>
            <a:endParaRPr lang="fa-IR">
              <a:cs typeface="B Zar" panose="00000400000000000000" pitchFamily="2" charset="-78"/>
            </a:endParaRPr>
          </a:p>
        </p:txBody>
      </p:sp>
      <p:sp>
        <p:nvSpPr>
          <p:cNvPr id="4" name="Flowchart: Process 3"/>
          <p:cNvSpPr/>
          <p:nvPr/>
        </p:nvSpPr>
        <p:spPr>
          <a:xfrm>
            <a:off x="1266092" y="4332849"/>
            <a:ext cx="3812345"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 زبان  2- </a:t>
            </a:r>
            <a:r>
              <a:rPr lang="fa-IR" sz="2000" b="1">
                <a:solidFill>
                  <a:srgbClr val="FF0000"/>
                </a:solidFill>
                <a:cs typeface="B Zar" panose="00000400000000000000" pitchFamily="2" charset="-78"/>
              </a:rPr>
              <a:t>مفاهیم </a:t>
            </a:r>
            <a:r>
              <a:rPr lang="fa-IR" sz="2000" b="1" smtClean="0">
                <a:solidFill>
                  <a:srgbClr val="FF0000"/>
                </a:solidFill>
                <a:cs typeface="B Zar" panose="00000400000000000000" pitchFamily="2" charset="-78"/>
              </a:rPr>
              <a:t>3- </a:t>
            </a:r>
            <a:r>
              <a:rPr lang="fa-IR" sz="2000" b="1">
                <a:solidFill>
                  <a:srgbClr val="FF0000"/>
                </a:solidFill>
                <a:cs typeface="B Zar" panose="00000400000000000000" pitchFamily="2" charset="-78"/>
              </a:rPr>
              <a:t>تکنیک </a:t>
            </a:r>
            <a:r>
              <a:rPr lang="fa-IR" sz="2000" b="1">
                <a:solidFill>
                  <a:srgbClr val="FF0000"/>
                </a:solidFill>
                <a:cs typeface="B Zar" panose="00000400000000000000" pitchFamily="2" charset="-78"/>
              </a:rPr>
              <a:t>ها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 4- راهکارها 4- </a:t>
            </a:r>
            <a:r>
              <a:rPr lang="fa-IR" sz="2000" b="1">
                <a:solidFill>
                  <a:srgbClr val="FF0000"/>
                </a:solidFill>
                <a:cs typeface="B Zar" panose="00000400000000000000" pitchFamily="2" charset="-78"/>
              </a:rPr>
              <a:t>نظریه </a:t>
            </a:r>
            <a:r>
              <a:rPr lang="fa-IR" sz="2000" b="1" smtClean="0">
                <a:solidFill>
                  <a:srgbClr val="FF0000"/>
                </a:solidFill>
                <a:cs typeface="B Zar" panose="00000400000000000000" pitchFamily="2" charset="-78"/>
              </a:rPr>
              <a:t>ها</a:t>
            </a:r>
            <a:endParaRPr lang="fa-IR" sz="2000" b="1">
              <a:solidFill>
                <a:srgbClr val="FF0000"/>
              </a:solidFill>
            </a:endParaRPr>
          </a:p>
        </p:txBody>
      </p:sp>
      <p:sp>
        <p:nvSpPr>
          <p:cNvPr id="5" name="Flowchart: Internal Storage 4"/>
          <p:cNvSpPr/>
          <p:nvPr/>
        </p:nvSpPr>
        <p:spPr>
          <a:xfrm>
            <a:off x="5880295" y="4149969"/>
            <a:ext cx="3657600" cy="1758462"/>
          </a:xfrm>
          <a:prstGeom prst="flowChartInternalStorag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a:solidFill>
                  <a:srgbClr val="FF0000"/>
                </a:solidFill>
                <a:cs typeface="B Zar" panose="00000400000000000000" pitchFamily="2" charset="-78"/>
              </a:rPr>
              <a:t>خودمختاری و استقلال</a:t>
            </a:r>
            <a:endParaRPr lang="fa-IR" sz="2400" b="1">
              <a:solidFill>
                <a:srgbClr val="FF0000"/>
              </a:solidFill>
            </a:endParaRPr>
          </a:p>
        </p:txBody>
      </p:sp>
    </p:spTree>
    <p:extLst>
      <p:ext uri="{BB962C8B-B14F-4D97-AF65-F5344CB8AC3E}">
        <p14:creationId xmlns:p14="http://schemas.microsoft.com/office/powerpoint/2010/main" val="4134259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573194" y="1825625"/>
            <a:ext cx="7780606" cy="4351338"/>
          </a:xfrm>
        </p:spPr>
        <p:txBody>
          <a:bodyPr/>
          <a:lstStyle/>
          <a:p>
            <a:pPr algn="just"/>
            <a:r>
              <a:rPr lang="fa-IR" smtClean="0">
                <a:cs typeface="B Zar" panose="00000400000000000000" pitchFamily="2" charset="-78"/>
              </a:rPr>
              <a:t>امروز رشته ها به بار نشسته اند، هر یک خط پیرامونی زمینه ای از دانش را ترسیم می کنند. شناخت بدون این خط تار می شود، و مبهم باقی می ماند. رشته موضوع خود را به «</a:t>
            </a:r>
            <a:r>
              <a:rPr lang="fa-IR" b="1" smtClean="0">
                <a:solidFill>
                  <a:srgbClr val="FF0000"/>
                </a:solidFill>
                <a:cs typeface="B Zar" panose="00000400000000000000" pitchFamily="2" charset="-78"/>
              </a:rPr>
              <a:t>چیز</a:t>
            </a:r>
            <a:r>
              <a:rPr lang="fa-IR" smtClean="0">
                <a:cs typeface="B Zar" panose="00000400000000000000" pitchFamily="2" charset="-78"/>
              </a:rPr>
              <a:t>» تبدیل می کد و با مشاهده آن در بیرون از محیطی که در آن می زیسته به خصوصیات آن پی می برد. صاحب رشته پا را از قفسی که خود ساخته بیرون نمی گذارد و در پشت درب های بسته زندگی می کند.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725659" y="1938167"/>
            <a:ext cx="2734994" cy="2790825"/>
          </a:xfrm>
          <a:prstGeom prst="rect">
            <a:avLst/>
          </a:prstGeom>
        </p:spPr>
      </p:pic>
    </p:spTree>
    <p:extLst>
      <p:ext uri="{BB962C8B-B14F-4D97-AF65-F5344CB8AC3E}">
        <p14:creationId xmlns:p14="http://schemas.microsoft.com/office/powerpoint/2010/main" val="4015930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علم انسان نیز پی علوم  تجربی را گرفت </a:t>
            </a:r>
            <a:r>
              <a:rPr lang="fa-IR" smtClean="0">
                <a:cs typeface="B Zar" panose="00000400000000000000" pitchFamily="2" charset="-78"/>
              </a:rPr>
              <a:t>و به چیز وارگی انسان رای داد و آسمان فلسفی، عام پیچیده تفکر را در مورد بشریت به حال خود گذاشته روانه سرزمین های مرزبندی شده خاکی شد و به سبک علم طبیعت ریشه و ساقه و برگ و گل و میوه درخت انسان را آزمایشگاه برد. به عبارت وحشی انسان مادی را تکه پاره کرد و هر تکه آن را به دست قوم گرسنه  اندیشمندی سپرد تا با نیک نگری در بخشی از حیات قوانین آن را بروشنی بکشد. </a:t>
            </a:r>
            <a:endParaRPr lang="fa-IR">
              <a:cs typeface="B Zar" panose="00000400000000000000" pitchFamily="2" charset="-78"/>
            </a:endParaRPr>
          </a:p>
        </p:txBody>
      </p:sp>
    </p:spTree>
    <p:extLst>
      <p:ext uri="{BB962C8B-B14F-4D97-AF65-F5344CB8AC3E}">
        <p14:creationId xmlns:p14="http://schemas.microsoft.com/office/powerpoint/2010/main" val="802024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آنگاه حیات سم به طبیبان پیکرشناس از همه نوع آن و حیات روح به متخصصان مردم شناس و قوم شناس و اسطوره شناس و فرهنگ شناس و روانشناس و جامعه شناس و جمعیت شناس و ده ها انسان شناس دیگر رسید. </a:t>
            </a:r>
          </a:p>
        </p:txBody>
      </p:sp>
    </p:spTree>
    <p:extLst>
      <p:ext uri="{BB962C8B-B14F-4D97-AF65-F5344CB8AC3E}">
        <p14:creationId xmlns:p14="http://schemas.microsoft.com/office/powerpoint/2010/main" val="3510579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این خرده کاری </a:t>
            </a:r>
            <a:r>
              <a:rPr lang="fa-IR">
                <a:cs typeface="B Zar" panose="00000400000000000000" pitchFamily="2" charset="-78"/>
              </a:rPr>
              <a:t>و </a:t>
            </a:r>
            <a:r>
              <a:rPr lang="fa-IR" smtClean="0">
                <a:cs typeface="B Zar" panose="00000400000000000000" pitchFamily="2" charset="-78"/>
              </a:rPr>
              <a:t>شاخه </a:t>
            </a:r>
            <a:r>
              <a:rPr lang="fa-IR">
                <a:cs typeface="B Zar" panose="00000400000000000000" pitchFamily="2" charset="-78"/>
              </a:rPr>
              <a:t>پردازی در قلمرو شناخت، علم انسان را به راهی دشوار کشانید که در آن هر یک از شاخه ها زبان و مفاهیم خود را جست و جو کردند، قواعد و قوانین نظری و عملی خود را شکل دادند و حرف هایی برای گفتن اوردند که همه روشنگر و پیشرو و محکم بودند، ولی </a:t>
            </a:r>
            <a:r>
              <a:rPr lang="fa-IR" b="1">
                <a:solidFill>
                  <a:srgbClr val="FF0000"/>
                </a:solidFill>
                <a:cs typeface="B Zar" panose="00000400000000000000" pitchFamily="2" charset="-78"/>
              </a:rPr>
              <a:t>افسوس</a:t>
            </a:r>
            <a:r>
              <a:rPr lang="fa-IR">
                <a:cs typeface="B Zar" panose="00000400000000000000" pitchFamily="2" charset="-78"/>
              </a:rPr>
              <a:t> همه ناتمام و ناکافی مانده اند. </a:t>
            </a:r>
            <a:endParaRPr lang="fa-IR">
              <a:cs typeface="B Zar" panose="00000400000000000000" pitchFamily="2" charset="-78"/>
            </a:endParaRPr>
          </a:p>
        </p:txBody>
      </p:sp>
      <p:sp>
        <p:nvSpPr>
          <p:cNvPr id="4" name="Flowchart: Process 3"/>
          <p:cNvSpPr/>
          <p:nvPr/>
        </p:nvSpPr>
        <p:spPr>
          <a:xfrm>
            <a:off x="956603" y="3756074"/>
            <a:ext cx="2602523" cy="124569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قواعد و قوانین نظری و عملی</a:t>
            </a:r>
            <a:endParaRPr lang="fa-IR" sz="2000" b="1">
              <a:solidFill>
                <a:srgbClr val="FF0000"/>
              </a:solidFill>
            </a:endParaRPr>
          </a:p>
        </p:txBody>
      </p:sp>
      <p:pic>
        <p:nvPicPr>
          <p:cNvPr id="5" name="Picture 4"/>
          <p:cNvPicPr>
            <a:picLocks noChangeAspect="1"/>
          </p:cNvPicPr>
          <p:nvPr/>
        </p:nvPicPr>
        <p:blipFill>
          <a:blip r:embed="rId2"/>
          <a:stretch>
            <a:fillRect/>
          </a:stretch>
        </p:blipFill>
        <p:spPr>
          <a:xfrm rot="1982860">
            <a:off x="7994585" y="4154256"/>
            <a:ext cx="2157258" cy="1560743"/>
          </a:xfrm>
          <a:prstGeom prst="rect">
            <a:avLst/>
          </a:prstGeom>
        </p:spPr>
      </p:pic>
    </p:spTree>
    <p:extLst>
      <p:ext uri="{BB962C8B-B14F-4D97-AF65-F5344CB8AC3E}">
        <p14:creationId xmlns:p14="http://schemas.microsoft.com/office/powerpoint/2010/main" val="3399861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امروز در میان</a:t>
            </a:r>
            <a:r>
              <a:rPr lang="fa-IR" smtClean="0">
                <a:solidFill>
                  <a:srgbClr val="FF0000"/>
                </a:solidFill>
                <a:cs typeface="B Zar" panose="00000400000000000000" pitchFamily="2" charset="-78"/>
              </a:rPr>
              <a:t> صد ها نظریه علمی </a:t>
            </a:r>
            <a:r>
              <a:rPr lang="fa-IR" smtClean="0">
                <a:cs typeface="B Zar" panose="00000400000000000000" pitchFamily="2" charset="-78"/>
              </a:rPr>
              <a:t>که رنگ به رنگ، دهه به دهه قلم به قلم تکامل یافته و در کوره آزمایش و تجربه پخته شده اند. هیچ یکحرف پایداری در مورد انسان برای گفتن ندارد و بر هیچ اصل سلیمی استوار نیست همه </a:t>
            </a:r>
            <a:r>
              <a:rPr lang="fa-IR" smtClean="0">
                <a:cs typeface="B Zar" panose="00000400000000000000" pitchFamily="2" charset="-78"/>
              </a:rPr>
              <a:t>انان </a:t>
            </a:r>
            <a:r>
              <a:rPr lang="fa-IR" smtClean="0">
                <a:cs typeface="B Zar" panose="00000400000000000000" pitchFamily="2" charset="-78"/>
              </a:rPr>
              <a:t>لازمند و ضروری، ولی همه نیازمند به بازنگری و بازسازی دو قرن کار تخصصی  و رشته ای جدی لازم بود که به شناخت کلی از انسان شکل بدهد و متفکران علوم انسانی را از بستر گرم و نرم فلسفی بیرون بکشد و چشم انها را به روی واقعیت های عینی بگشاید. </a:t>
            </a:r>
            <a:endParaRPr lang="fa-IR">
              <a:cs typeface="B Zar" panose="00000400000000000000" pitchFamily="2" charset="-78"/>
            </a:endParaRPr>
          </a:p>
        </p:txBody>
      </p:sp>
      <p:sp>
        <p:nvSpPr>
          <p:cNvPr id="4" name="Flowchart: Process 3"/>
          <p:cNvSpPr/>
          <p:nvPr/>
        </p:nvSpPr>
        <p:spPr>
          <a:xfrm>
            <a:off x="838200" y="4517526"/>
            <a:ext cx="2194560" cy="92846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واقعیت های عینی</a:t>
            </a:r>
            <a:endParaRPr lang="fa-IR" sz="2400" b="1">
              <a:solidFill>
                <a:srgbClr val="FF0000"/>
              </a:solidFill>
            </a:endParaRPr>
          </a:p>
        </p:txBody>
      </p:sp>
      <p:pic>
        <p:nvPicPr>
          <p:cNvPr id="6" name="Picture 5"/>
          <p:cNvPicPr>
            <a:picLocks noChangeAspect="1"/>
          </p:cNvPicPr>
          <p:nvPr/>
        </p:nvPicPr>
        <p:blipFill>
          <a:blip r:embed="rId2"/>
          <a:stretch>
            <a:fillRect/>
          </a:stretch>
        </p:blipFill>
        <p:spPr>
          <a:xfrm>
            <a:off x="3643532" y="4111468"/>
            <a:ext cx="6406661" cy="2411730"/>
          </a:xfrm>
          <a:prstGeom prst="rect">
            <a:avLst/>
          </a:prstGeom>
        </p:spPr>
      </p:pic>
    </p:spTree>
    <p:extLst>
      <p:ext uri="{BB962C8B-B14F-4D97-AF65-F5344CB8AC3E}">
        <p14:creationId xmlns:p14="http://schemas.microsoft.com/office/powerpoint/2010/main" val="2136810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همکاری رشته 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شکل گیری و سازمان پذیری رشته ها در قرن نوزدهم و به ویژه با تاسیس دانشگاه های جدید قطعیت یافت و یا رواج پژوهش ای اجتماعی در قرن بیست دامنه گرفت، اکنون در آستانه قرن تازه زمان آن فرارسیده است که رشته ها به طور جدی و به رغم دشواری آن برای سررشته داران در هم بیامیزند و نکته پاره های انسان به یکدیگر پیوند زده شوند تا شناخت او کاملتر گردد. همان گونه که زلزله  های فکری در تاریخ ، رشته ها را خانه تکانی کرده اند، برداشت های علمی ای وجود دارند که پویایی خود را مدیون </a:t>
            </a:r>
            <a:r>
              <a:rPr lang="fa-IR" b="1" smtClean="0">
                <a:solidFill>
                  <a:srgbClr val="FF0000"/>
                </a:solidFill>
                <a:cs typeface="B Zar" panose="00000400000000000000" pitchFamily="2" charset="-78"/>
              </a:rPr>
              <a:t>سیاست درب های بازخور </a:t>
            </a:r>
            <a:r>
              <a:rPr lang="fa-IR" smtClean="0">
                <a:cs typeface="B Zar" panose="00000400000000000000" pitchFamily="2" charset="-78"/>
              </a:rPr>
              <a:t>بوده اند. </a:t>
            </a:r>
            <a:endParaRPr lang="fa-IR">
              <a:cs typeface="B Zar" panose="00000400000000000000" pitchFamily="2" charset="-78"/>
            </a:endParaRPr>
          </a:p>
        </p:txBody>
      </p:sp>
      <p:sp>
        <p:nvSpPr>
          <p:cNvPr id="4" name="Flowchart: Process 3"/>
          <p:cNvSpPr/>
          <p:nvPr/>
        </p:nvSpPr>
        <p:spPr>
          <a:xfrm>
            <a:off x="1955409" y="4586068"/>
            <a:ext cx="3924886" cy="13786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رواج </a:t>
            </a:r>
            <a:r>
              <a:rPr lang="fa-IR" sz="3200" b="1">
                <a:solidFill>
                  <a:srgbClr val="FF0000"/>
                </a:solidFill>
                <a:cs typeface="B Zar" panose="00000400000000000000" pitchFamily="2" charset="-78"/>
              </a:rPr>
              <a:t>پژوهش </a:t>
            </a:r>
            <a:r>
              <a:rPr lang="fa-IR" sz="3200" b="1" smtClean="0">
                <a:solidFill>
                  <a:srgbClr val="FF0000"/>
                </a:solidFill>
                <a:cs typeface="B Zar" panose="00000400000000000000" pitchFamily="2" charset="-78"/>
              </a:rPr>
              <a:t>های </a:t>
            </a:r>
            <a:r>
              <a:rPr lang="fa-IR" sz="3200" b="1">
                <a:solidFill>
                  <a:srgbClr val="FF0000"/>
                </a:solidFill>
                <a:cs typeface="B Zar" panose="00000400000000000000" pitchFamily="2" charset="-78"/>
              </a:rPr>
              <a:t>اجتماعی در قرن بیست</a:t>
            </a:r>
            <a:endParaRPr lang="fa-IR" sz="2000" b="1">
              <a:solidFill>
                <a:srgbClr val="FF0000"/>
              </a:solidFill>
            </a:endParaRPr>
          </a:p>
        </p:txBody>
      </p:sp>
    </p:spTree>
    <p:extLst>
      <p:ext uri="{BB962C8B-B14F-4D97-AF65-F5344CB8AC3E}">
        <p14:creationId xmlns:p14="http://schemas.microsoft.com/office/powerpoint/2010/main" val="1842900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تاریخ تا زمانی که این درب ها را به روی اقتصاد و جامعه شناسی و انسان شناسی علم و سیاست نگشوده بود، معنای کامل و روشن خود را باز نیافت. ادبیات به تاریخ خود بسنده نکرد و به جنبه های اقتصادی و روان شناختی و هنرها و حتی جامعه شناختی یعنی تولید و توزیع و مصرف خود پرداخت. </a:t>
            </a:r>
            <a:endParaRPr lang="fa-IR">
              <a:cs typeface="B Zar" panose="00000400000000000000" pitchFamily="2" charset="-78"/>
            </a:endParaRPr>
          </a:p>
        </p:txBody>
      </p:sp>
    </p:spTree>
    <p:extLst>
      <p:ext uri="{BB962C8B-B14F-4D97-AF65-F5344CB8AC3E}">
        <p14:creationId xmlns:p14="http://schemas.microsoft.com/office/powerpoint/2010/main" val="1167692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انقلابی که در سال های 1950 در زیست شناسی رخ داد. از آمیزش با فیزیک و شیمی بیرون آمد و سپس با جغرافیای طبیعی و انسانی و زمین شناسی و باکتری شناسی و جانورشناسی  و گیاه شناسی و اقلیم شناسی و ژنتیک و اناتومی و بعدها با قوم  شناسی و اسطوره شناسی آشنا شد و از تکنیک های مختلف برای تعیین تاریخ استخوان ها و ابزارهاو تحلیل اقلیم ها و دنیای وحش و نباتات بهره برد. تاریخ علوم مملو از این مثال ها است. وقتی راه حل در درون رشته ای پیدا نمی شود باید در بیرون به دنبال آن گشت.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458131" y="4272464"/>
            <a:ext cx="2523026" cy="1426198"/>
          </a:xfrm>
          <a:prstGeom prst="rect">
            <a:avLst/>
          </a:prstGeom>
        </p:spPr>
      </p:pic>
    </p:spTree>
    <p:extLst>
      <p:ext uri="{BB962C8B-B14F-4D97-AF65-F5344CB8AC3E}">
        <p14:creationId xmlns:p14="http://schemas.microsoft.com/office/powerpoint/2010/main" val="2902075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اکنون زمان تغییر در بینش علمی زمان برقراری ارتبطا بین رشته ها، زمان تاثیرپذیری و تاثیرگذاری آنها فرا رسیده است. تفکر درباره علمف تنها در درون رشته انجام نمی گیرد. رشته جای تربیت چندوجهی پژوهشگر هم شده است، جای تمرینات روش شناختی  منظم و تعمیق مسائل و آزادی های فکری هم هست. ماهیت علم آزادگی است. </a:t>
            </a:r>
            <a:endParaRPr lang="fa-IR">
              <a:cs typeface="B Zar" panose="00000400000000000000" pitchFamily="2" charset="-78"/>
            </a:endParaRPr>
          </a:p>
        </p:txBody>
      </p:sp>
      <p:sp>
        <p:nvSpPr>
          <p:cNvPr id="4" name="Flowchart: Decision 3"/>
          <p:cNvSpPr/>
          <p:nvPr/>
        </p:nvSpPr>
        <p:spPr>
          <a:xfrm>
            <a:off x="942536" y="3629464"/>
            <a:ext cx="3854547" cy="1822470"/>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cs typeface="B Zar" panose="00000400000000000000" pitchFamily="2" charset="-78"/>
              </a:rPr>
              <a:t>تربیت چندوجهی پژوهشگر</a:t>
            </a:r>
            <a:endParaRPr lang="fa-IR" sz="1600">
              <a:solidFill>
                <a:srgbClr val="FF0000"/>
              </a:solidFill>
            </a:endParaRPr>
          </a:p>
        </p:txBody>
      </p:sp>
      <p:sp>
        <p:nvSpPr>
          <p:cNvPr id="5" name="Flowchart: Process 4"/>
          <p:cNvSpPr/>
          <p:nvPr/>
        </p:nvSpPr>
        <p:spPr>
          <a:xfrm>
            <a:off x="6288258" y="3910818"/>
            <a:ext cx="3671668" cy="1541116"/>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1-تمرینات </a:t>
            </a:r>
            <a:r>
              <a:rPr lang="fa-IR" sz="2000" b="1">
                <a:solidFill>
                  <a:srgbClr val="FF0000"/>
                </a:solidFill>
                <a:cs typeface="B Zar" panose="00000400000000000000" pitchFamily="2" charset="-78"/>
              </a:rPr>
              <a:t>روش </a:t>
            </a:r>
            <a:r>
              <a:rPr lang="fa-IR" sz="2000" b="1">
                <a:solidFill>
                  <a:srgbClr val="FF0000"/>
                </a:solidFill>
                <a:cs typeface="B Zar" panose="00000400000000000000" pitchFamily="2" charset="-78"/>
              </a:rPr>
              <a:t>شناختی </a:t>
            </a:r>
            <a:r>
              <a:rPr lang="fa-IR" sz="2000" b="1" smtClean="0">
                <a:solidFill>
                  <a:srgbClr val="FF0000"/>
                </a:solidFill>
                <a:cs typeface="B Zar" panose="00000400000000000000" pitchFamily="2" charset="-78"/>
              </a:rPr>
              <a:t>منظم </a:t>
            </a:r>
          </a:p>
          <a:p>
            <a:pPr algn="ctr"/>
            <a:r>
              <a:rPr lang="fa-IR" sz="2000" b="1" smtClean="0">
                <a:solidFill>
                  <a:srgbClr val="FF0000"/>
                </a:solidFill>
                <a:cs typeface="B Zar" panose="00000400000000000000" pitchFamily="2" charset="-78"/>
              </a:rPr>
              <a:t>2- </a:t>
            </a:r>
            <a:r>
              <a:rPr lang="fa-IR" sz="2000" b="1">
                <a:solidFill>
                  <a:srgbClr val="FF0000"/>
                </a:solidFill>
                <a:cs typeface="B Zar" panose="00000400000000000000" pitchFamily="2" charset="-78"/>
              </a:rPr>
              <a:t>تعمیق </a:t>
            </a:r>
            <a:r>
              <a:rPr lang="fa-IR" sz="2000" b="1">
                <a:solidFill>
                  <a:srgbClr val="FF0000"/>
                </a:solidFill>
                <a:cs typeface="B Zar" panose="00000400000000000000" pitchFamily="2" charset="-78"/>
              </a:rPr>
              <a:t>مسائل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3-آزادی </a:t>
            </a:r>
            <a:r>
              <a:rPr lang="fa-IR" sz="2000" b="1">
                <a:solidFill>
                  <a:srgbClr val="FF0000"/>
                </a:solidFill>
                <a:cs typeface="B Zar" panose="00000400000000000000" pitchFamily="2" charset="-78"/>
              </a:rPr>
              <a:t>های فکری</a:t>
            </a:r>
            <a:endParaRPr lang="fa-IR" sz="2000" b="1">
              <a:solidFill>
                <a:srgbClr val="FF0000"/>
              </a:solidFill>
            </a:endParaRPr>
          </a:p>
        </p:txBody>
      </p:sp>
    </p:spTree>
    <p:extLst>
      <p:ext uri="{BB962C8B-B14F-4D97-AF65-F5344CB8AC3E}">
        <p14:creationId xmlns:p14="http://schemas.microsoft.com/office/powerpoint/2010/main" val="2630136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چکیده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تاریخ علوم انسانی را می توان در سه مرحله مد نظر قرار داد. مطالعه انسان در کلیت آن، تجزیه او به اجزای مختلف </a:t>
            </a:r>
            <a:r>
              <a:rPr lang="fa-IR" smtClean="0">
                <a:cs typeface="B Zar" panose="00000400000000000000" pitchFamily="2" charset="-78"/>
              </a:rPr>
              <a:t>حیات، </a:t>
            </a:r>
            <a:r>
              <a:rPr lang="fa-IR" smtClean="0">
                <a:cs typeface="B Zar" panose="00000400000000000000" pitchFamily="2" charset="-78"/>
              </a:rPr>
              <a:t>میان رشته ها و سرانجام ترکیب اجزای مطالعه شده  به کل علمی امروز تجربه چند صد ساله شناختی، دانشمندان را به تفکر درباره واقعیت دشوار این ترکیب فرا می خواند. </a:t>
            </a:r>
            <a:r>
              <a:rPr lang="fa-IR" b="1" smtClean="0">
                <a:solidFill>
                  <a:srgbClr val="FF0000"/>
                </a:solidFill>
                <a:cs typeface="B Zar" panose="00000400000000000000" pitchFamily="2" charset="-78"/>
              </a:rPr>
              <a:t>در ایران که هنوز مرحله نخست کار علمی را پشت سر نگذارده و به تقلید از غرب مرحله رشته های تخصصی را  تجربه می کند. </a:t>
            </a:r>
            <a:r>
              <a:rPr lang="fa-IR" smtClean="0">
                <a:cs typeface="B Zar" panose="00000400000000000000" pitchFamily="2" charset="-78"/>
              </a:rPr>
              <a:t>عبور به مرحله مع بندی بسیار دشوار و طاقت فرسا است. </a:t>
            </a:r>
            <a:endParaRPr lang="fa-IR">
              <a:cs typeface="B Zar" panose="00000400000000000000" pitchFamily="2" charset="-78"/>
            </a:endParaRPr>
          </a:p>
        </p:txBody>
      </p:sp>
    </p:spTree>
    <p:extLst>
      <p:ext uri="{BB962C8B-B14F-4D97-AF65-F5344CB8AC3E}">
        <p14:creationId xmlns:p14="http://schemas.microsoft.com/office/powerpoint/2010/main" val="3525582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b="1">
                <a:solidFill>
                  <a:srgbClr val="FF0000"/>
                </a:solidFill>
                <a:cs typeface="B Zar" panose="00000400000000000000" pitchFamily="2" charset="-78"/>
              </a:rPr>
              <a:t>رسالت علم عبور از مرزهاست</a:t>
            </a:r>
            <a:r>
              <a:rPr lang="fa-IR">
                <a:cs typeface="B Zar" panose="00000400000000000000" pitchFamily="2" charset="-78"/>
              </a:rPr>
              <a:t>، تبدیل زندان های بسته رشته ها به بوستان های فراخ رشته ها است. آبیار بوستان علمی و در نهایت دستیابی به علم واحد انسانی، وجود رشته های چندگانه علوم انسانی پیچیده را نفی نمی کند، بلکه بر عکس توهم کودکانه و ساده بینانه ای را که در مورد انسان دوره ما قبل علمی وجود داشت به عنوان خس  و خاشاک از میان بر می دارد و داشن های وصله پینه ای را بازسازی می کند.</a:t>
            </a:r>
            <a:endParaRPr lang="fa-IR"/>
          </a:p>
        </p:txBody>
      </p:sp>
    </p:spTree>
    <p:extLst>
      <p:ext uri="{BB962C8B-B14F-4D97-AF65-F5344CB8AC3E}">
        <p14:creationId xmlns:p14="http://schemas.microsoft.com/office/powerpoint/2010/main" val="975066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488788" y="1825625"/>
            <a:ext cx="7865012" cy="4351338"/>
          </a:xfrm>
        </p:spPr>
        <p:txBody>
          <a:bodyPr/>
          <a:lstStyle/>
          <a:p>
            <a:pPr algn="just"/>
            <a:r>
              <a:rPr lang="fa-IR" smtClean="0">
                <a:cs typeface="B Zar" panose="00000400000000000000" pitchFamily="2" charset="-78"/>
              </a:rPr>
              <a:t>مطالعات به صورت رشته ای، دیگر به شرطی می تواند جایگاه خود را حفظ و از آن دفاع کند که چشم ز واقعیت کلی برنگیرد و دست خود را به دست رشته های خویشاوند بدهد. ساختمان </a:t>
            </a:r>
            <a:r>
              <a:rPr lang="fa-IR" smtClean="0">
                <a:cs typeface="B Zar" panose="00000400000000000000" pitchFamily="2" charset="-78"/>
              </a:rPr>
              <a:t>ذهنی </a:t>
            </a:r>
            <a:r>
              <a:rPr lang="fa-IR" smtClean="0">
                <a:cs typeface="B Zar" panose="00000400000000000000" pitchFamily="2" charset="-78"/>
              </a:rPr>
              <a:t>و روانی انسان، فرهنگ او، فیزیولوژی مغز و ارگانیسم و ژنتیک او جنبه های مختلف یک واقعیت پیچیده اند. ژان پیاژه این واقعیت  را در مکانی قرار می داد که بر آن دایره علوم نام نهاد.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52234"/>
            <a:ext cx="2509911" cy="2295525"/>
          </a:xfrm>
          <a:prstGeom prst="rect">
            <a:avLst/>
          </a:prstGeom>
        </p:spPr>
      </p:pic>
      <p:sp>
        <p:nvSpPr>
          <p:cNvPr id="5" name="TextBox 4"/>
          <p:cNvSpPr txBox="1"/>
          <p:nvPr/>
        </p:nvSpPr>
        <p:spPr>
          <a:xfrm>
            <a:off x="1336431" y="4529797"/>
            <a:ext cx="1519311" cy="461665"/>
          </a:xfrm>
          <a:prstGeom prst="rect">
            <a:avLst/>
          </a:prstGeom>
          <a:noFill/>
        </p:spPr>
        <p:txBody>
          <a:bodyPr wrap="square" rtlCol="1">
            <a:spAutoFit/>
          </a:bodyPr>
          <a:lstStyle/>
          <a:p>
            <a:pPr algn="ctr"/>
            <a:r>
              <a:rPr lang="fa-IR" sz="2400" b="1" smtClean="0">
                <a:solidFill>
                  <a:srgbClr val="FF0000"/>
                </a:solidFill>
                <a:cs typeface="B Zar" panose="00000400000000000000" pitchFamily="2" charset="-78"/>
              </a:rPr>
              <a:t>ژان پیاژه</a:t>
            </a:r>
            <a:endParaRPr lang="fa-IR" sz="2400" b="1">
              <a:solidFill>
                <a:srgbClr val="FF0000"/>
              </a:solidFill>
              <a:cs typeface="B Zar" panose="00000400000000000000" pitchFamily="2" charset="-78"/>
            </a:endParaRPr>
          </a:p>
        </p:txBody>
      </p:sp>
    </p:spTree>
    <p:extLst>
      <p:ext uri="{BB962C8B-B14F-4D97-AF65-F5344CB8AC3E}">
        <p14:creationId xmlns:p14="http://schemas.microsoft.com/office/powerpoint/2010/main" val="1766291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او با مطالعات خود درباره مکانیسم ها و فرایند های شناختی، خون  تازه ای در بدن علوم انسانی جاری ساخت و با تحصیلات چند رشته ای خود لزوم مطالعات چند رشته ای را آشکار نمود و پیوند بین رشته ها را زد و علم فیزیکی را در کنار علوم انسانی نشانید. </a:t>
            </a:r>
            <a:endParaRPr lang="fa-IR">
              <a:cs typeface="B Zar" panose="00000400000000000000" pitchFamily="2" charset="-78"/>
            </a:endParaRPr>
          </a:p>
        </p:txBody>
      </p:sp>
      <p:sp>
        <p:nvSpPr>
          <p:cNvPr id="4" name="Flowchart: Process 3"/>
          <p:cNvSpPr/>
          <p:nvPr/>
        </p:nvSpPr>
        <p:spPr>
          <a:xfrm>
            <a:off x="1688123" y="3784209"/>
            <a:ext cx="3179299"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لزوم مطالعات چند رشته ای</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624137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573194" y="1825625"/>
            <a:ext cx="7780606" cy="4351338"/>
          </a:xfrm>
        </p:spPr>
        <p:txBody>
          <a:bodyPr/>
          <a:lstStyle/>
          <a:p>
            <a:pPr algn="just"/>
            <a:r>
              <a:rPr lang="fa-IR" smtClean="0">
                <a:cs typeface="B Zar" panose="00000400000000000000" pitchFamily="2" charset="-78"/>
              </a:rPr>
              <a:t>اگر مفاهیم نظری </a:t>
            </a:r>
            <a:r>
              <a:rPr lang="fa-IR" smtClean="0">
                <a:cs typeface="B Zar" panose="00000400000000000000" pitchFamily="2" charset="-78"/>
              </a:rPr>
              <a:t>کورت </a:t>
            </a:r>
            <a:r>
              <a:rPr lang="fa-IR" smtClean="0">
                <a:cs typeface="B Zar" panose="00000400000000000000" pitchFamily="2" charset="-78"/>
              </a:rPr>
              <a:t>لوین، رنگ و بوی دانش فیزیکی او را داشت به این معنا نبود که او سعی داشت فرایند های روانی را  همانند فرایندهای فیزیکی بپندارد. او قبل از هر چیز یک روان شناس بود و اصطلاحات فیزیکی او مانند «حوزه» یا «میدان»، «والانس» و «جابجایی» و «تداخل» دیگر جزو واژگان معمو در روان شناسی اجتماعی شده است. هدف وی این بود که به وجوهی دست یابد که توجیه یکسان در علوم مختلف را امکان پذیر می سازد ولی اعتقاد عمیق او این بود که </a:t>
            </a:r>
            <a:r>
              <a:rPr lang="fa-IR" b="1" smtClean="0">
                <a:solidFill>
                  <a:srgbClr val="FF0000"/>
                </a:solidFill>
                <a:cs typeface="B Zar" panose="00000400000000000000" pitchFamily="2" charset="-78"/>
              </a:rPr>
              <a:t>پدیده های روان شناختی و فیزیکی </a:t>
            </a:r>
            <a:r>
              <a:rPr lang="fa-IR" smtClean="0">
                <a:cs typeface="B Zar" panose="00000400000000000000" pitchFamily="2" charset="-78"/>
              </a:rPr>
              <a:t>بایستی هر یک در فضای خاص خود تبیین شوند. </a:t>
            </a:r>
            <a:endParaRPr lang="fa-IR">
              <a:cs typeface="B Zar" panose="00000400000000000000" pitchFamily="2" charset="-78"/>
            </a:endParaRPr>
          </a:p>
        </p:txBody>
      </p:sp>
      <p:pic>
        <p:nvPicPr>
          <p:cNvPr id="5" name="Picture 4"/>
          <p:cNvPicPr>
            <a:picLocks noChangeAspect="1"/>
          </p:cNvPicPr>
          <p:nvPr/>
        </p:nvPicPr>
        <p:blipFill>
          <a:blip r:embed="rId2"/>
          <a:stretch>
            <a:fillRect/>
          </a:stretch>
        </p:blipFill>
        <p:spPr>
          <a:xfrm>
            <a:off x="838200" y="1915319"/>
            <a:ext cx="2734994" cy="2085975"/>
          </a:xfrm>
          <a:prstGeom prst="rect">
            <a:avLst/>
          </a:prstGeom>
        </p:spPr>
      </p:pic>
      <p:sp>
        <p:nvSpPr>
          <p:cNvPr id="6" name="TextBox 5"/>
          <p:cNvSpPr txBox="1"/>
          <p:nvPr/>
        </p:nvSpPr>
        <p:spPr>
          <a:xfrm>
            <a:off x="1674055" y="4375052"/>
            <a:ext cx="1237957"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کورت لوین</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1439888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248442" y="1825625"/>
            <a:ext cx="7105357" cy="4351338"/>
          </a:xfrm>
        </p:spPr>
        <p:txBody>
          <a:bodyPr>
            <a:normAutofit/>
          </a:bodyPr>
          <a:lstStyle/>
          <a:p>
            <a:pPr algn="just"/>
            <a:r>
              <a:rPr lang="fa-IR" smtClean="0">
                <a:cs typeface="B Zar" panose="00000400000000000000" pitchFamily="2" charset="-78"/>
              </a:rPr>
              <a:t>روانشناسی اجتماعی حاصل تلاش و کشفیات علوم خویشاوند است. روانشناسی  جامعه شناسی و جامعه شناسی و مردم شناسی و روانکاوی هر یک به نحو موثری در تکوین این علم سهم داشته اند. مرتن در سال 1945 در کتاب «پای فرهنگی شخصیت» خود نوشت: «تاکنون عادت بر این بوده است که فرد را به رواشناسی، جامعه را به جامعه شناسی و فرهنگ ر به قوم شناسی فرهنگی </a:t>
            </a:r>
            <a:r>
              <a:rPr lang="fa-IR" smtClean="0">
                <a:cs typeface="B Zar" panose="00000400000000000000" pitchFamily="2" charset="-78"/>
              </a:rPr>
              <a:t>بسپارند، ولی اکنون </a:t>
            </a:r>
            <a:r>
              <a:rPr lang="fa-IR" smtClean="0">
                <a:cs typeface="B Zar" panose="00000400000000000000" pitchFamily="2" charset="-78"/>
              </a:rPr>
              <a:t>دیگر کم کم متوجه شده ایم که رابطه فرد و جامعه و فرهنگ و نیز تاثیر متقابلی که این سه بر یکدیگر دارند.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4"/>
            <a:ext cx="3240862" cy="2042991"/>
          </a:xfrm>
          <a:prstGeom prst="rect">
            <a:avLst/>
          </a:prstGeom>
        </p:spPr>
      </p:pic>
      <p:sp>
        <p:nvSpPr>
          <p:cNvPr id="5" name="TextBox 4"/>
          <p:cNvSpPr txBox="1"/>
          <p:nvPr/>
        </p:nvSpPr>
        <p:spPr>
          <a:xfrm>
            <a:off x="1828800" y="4318782"/>
            <a:ext cx="1744393"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رابرت کی مرتن</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2144006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چنان آشکار و دائمی است که هرگاه محققی بخواد  در مورد یکی بی توجهی به آن دو دیگر تحقیق کند. خیلی زود به بن بست خواهد رسید» و سپس ادامه می دهد: « ما در سال های آتی شاهد پیدایش دانشی درباره رفتار بشر خواهیم بود که داده های سه علم بالا را به هم خواهد آمیخت»</a:t>
            </a:r>
            <a:endParaRPr lang="fa-IR">
              <a:cs typeface="B Zar" panose="00000400000000000000" pitchFamily="2" charset="-78"/>
            </a:endParaRPr>
          </a:p>
        </p:txBody>
      </p:sp>
    </p:spTree>
    <p:extLst>
      <p:ext uri="{BB962C8B-B14F-4D97-AF65-F5344CB8AC3E}">
        <p14:creationId xmlns:p14="http://schemas.microsoft.com/office/powerpoint/2010/main" val="315166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123028" y="1825625"/>
            <a:ext cx="8230772" cy="4351338"/>
          </a:xfrm>
        </p:spPr>
        <p:txBody>
          <a:bodyPr>
            <a:normAutofit lnSpcReduction="10000"/>
          </a:bodyPr>
          <a:lstStyle/>
          <a:p>
            <a:pPr algn="just"/>
            <a:r>
              <a:rPr lang="fa-IR" smtClean="0">
                <a:cs typeface="B Zar" panose="00000400000000000000" pitchFamily="2" charset="-78"/>
              </a:rPr>
              <a:t>در واقع امروز دیگر روان شناسی را در اقتصاد، اقتصاد را در جمعیت شناسی، جمعیت شناسی را در جامعه شناسی و جامعه شناسی را در بیش از چهل نوع آن اعم از شهری و روستایی، سازمانی و فرهنگی، دینی و معرفتی، تاریخی و شناختی، علمی و ادبی، پزشکی و بهداشتی، صنعتی و انقلابی، حقوقی و نظامی و سیاسی و ارتباطی و از این ها فراتر جامعه شناسی نظم و احساس و تغییر و جوانی و معلولیت  و خودکامگی و فساد و ده ها نوع از این قبیل باید جست و جو کرد. </a:t>
            </a:r>
          </a:p>
          <a:p>
            <a:pPr algn="just"/>
            <a:r>
              <a:rPr lang="fa-IR" smtClean="0">
                <a:cs typeface="B Zar" panose="00000400000000000000" pitchFamily="2" charset="-78"/>
              </a:rPr>
              <a:t>بیهوده نبود که غلامحسین صدیقی نخستین جامعه شناس ایرانی، اجتماعیات را در ادبیات، مهدی امانی جمعیت شناس، جنبش های جمعیتی را در انگیزه های رفتاری و نگارنده، مکانیسم های روانی را در رمان اجتماعی جست و جو کردند.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25662"/>
            <a:ext cx="2284828" cy="2190750"/>
          </a:xfrm>
          <a:prstGeom prst="rect">
            <a:avLst/>
          </a:prstGeom>
        </p:spPr>
      </p:pic>
      <p:sp>
        <p:nvSpPr>
          <p:cNvPr id="5" name="TextBox 4"/>
          <p:cNvSpPr txBox="1"/>
          <p:nvPr/>
        </p:nvSpPr>
        <p:spPr>
          <a:xfrm>
            <a:off x="1083212" y="4351387"/>
            <a:ext cx="1688123" cy="369332"/>
          </a:xfrm>
          <a:prstGeom prst="rect">
            <a:avLst/>
          </a:prstGeom>
          <a:noFill/>
        </p:spPr>
        <p:txBody>
          <a:bodyPr wrap="square" rtlCol="1">
            <a:spAutoFit/>
          </a:bodyPr>
          <a:lstStyle/>
          <a:p>
            <a:pPr algn="ctr"/>
            <a:r>
              <a:rPr lang="fa-IR" smtClean="0">
                <a:solidFill>
                  <a:srgbClr val="FF0000"/>
                </a:solidFill>
                <a:cs typeface="B Zar" panose="00000400000000000000" pitchFamily="2" charset="-78"/>
              </a:rPr>
              <a:t>غلامحسین صدیقی</a:t>
            </a: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2097273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مرزبندی بین علوم قراردادی بیش نیست. جامعه شناسی ادبی نمی تواند از جامعه شناسی سیاسی، اقتصادی، فرهنگی، دینی، زبان،حقوقی، ارتباطات و نظم و نظم اجتماعی بر کنار باشد. مدیریت نمی تواند از کنار روان شناسی و اقتصاد و جامعه شناسی و حقوق و فرهنگ و علوم دینی بگذرد و جامعه شناسی خانواده توانست کار و فراغت، شهر و روستا، حقوق و تاریخ را ندیده بگیرد. </a:t>
            </a:r>
            <a:endParaRPr lang="fa-IR">
              <a:cs typeface="B Zar" panose="00000400000000000000" pitchFamily="2" charset="-78"/>
            </a:endParaRPr>
          </a:p>
        </p:txBody>
      </p:sp>
      <p:sp>
        <p:nvSpPr>
          <p:cNvPr id="4" name="Flowchart: Alternate Process 3"/>
          <p:cNvSpPr/>
          <p:nvPr/>
        </p:nvSpPr>
        <p:spPr>
          <a:xfrm>
            <a:off x="838200" y="3826412"/>
            <a:ext cx="3573194" cy="1780266"/>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مرزبندی بین علوم قراردادی بیش نیست</a:t>
            </a:r>
            <a:endParaRPr lang="fa-IR" sz="1600" b="1">
              <a:solidFill>
                <a:srgbClr val="FF0000"/>
              </a:solidFill>
            </a:endParaRPr>
          </a:p>
        </p:txBody>
      </p:sp>
    </p:spTree>
    <p:extLst>
      <p:ext uri="{BB962C8B-B14F-4D97-AF65-F5344CB8AC3E}">
        <p14:creationId xmlns:p14="http://schemas.microsoft.com/office/powerpoint/2010/main" val="9665776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موضوعی مانند هر موجودی در فضای ویژه خود زیست می کند و بارور می شود. خارج کردن آن از این فضا آن را از موجودیت و هویت و حیات می اندازد. با جدا شدن رضه ای از سایر رشته های نزدیک و تنها ماندن آن به تعصب رشته ای و در نهایت به تملک رشته ای خواهد ماند. گاهی پیش می آید که نگاه ساده همسایه  مساله ای را که راه حل آن پیدا  نبود حل می کن و همین نگاه ساده بیرونی ما را به وجود مشکلاتی که در آن زندگی می کنیم آگاه می سازد. </a:t>
            </a:r>
            <a:endParaRPr lang="fa-IR">
              <a:cs typeface="B Zar" panose="00000400000000000000" pitchFamily="2" charset="-78"/>
            </a:endParaRPr>
          </a:p>
        </p:txBody>
      </p:sp>
      <p:sp>
        <p:nvSpPr>
          <p:cNvPr id="4" name="Flowchart: Process 3"/>
          <p:cNvSpPr/>
          <p:nvPr/>
        </p:nvSpPr>
        <p:spPr>
          <a:xfrm>
            <a:off x="1336432" y="4203510"/>
            <a:ext cx="3488786" cy="142356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cs typeface="B Zar" panose="00000400000000000000" pitchFamily="2" charset="-78"/>
              </a:rPr>
              <a:t>1-موجودیت </a:t>
            </a:r>
          </a:p>
          <a:p>
            <a:pPr algn="ctr"/>
            <a:r>
              <a:rPr lang="fa-IR" sz="2800" b="1" smtClean="0">
                <a:solidFill>
                  <a:srgbClr val="FF0000"/>
                </a:solidFill>
                <a:cs typeface="B Zar" panose="00000400000000000000" pitchFamily="2" charset="-78"/>
              </a:rPr>
              <a:t>2- </a:t>
            </a:r>
            <a:r>
              <a:rPr lang="fa-IR" sz="2800" b="1">
                <a:solidFill>
                  <a:srgbClr val="FF0000"/>
                </a:solidFill>
                <a:cs typeface="B Zar" panose="00000400000000000000" pitchFamily="2" charset="-78"/>
              </a:rPr>
              <a:t>هویت </a:t>
            </a:r>
            <a:endParaRPr lang="fa-IR" sz="2800" b="1" smtClean="0">
              <a:solidFill>
                <a:srgbClr val="FF0000"/>
              </a:solidFill>
              <a:cs typeface="B Zar" panose="00000400000000000000" pitchFamily="2" charset="-78"/>
            </a:endParaRPr>
          </a:p>
          <a:p>
            <a:pPr algn="ctr"/>
            <a:r>
              <a:rPr lang="fa-IR" sz="2800" b="1" smtClean="0">
                <a:solidFill>
                  <a:srgbClr val="FF0000"/>
                </a:solidFill>
                <a:cs typeface="B Zar" panose="00000400000000000000" pitchFamily="2" charset="-78"/>
              </a:rPr>
              <a:t>3- </a:t>
            </a:r>
            <a:r>
              <a:rPr lang="fa-IR" sz="2800" b="1">
                <a:solidFill>
                  <a:srgbClr val="FF0000"/>
                </a:solidFill>
                <a:cs typeface="B Zar" panose="00000400000000000000" pitchFamily="2" charset="-78"/>
              </a:rPr>
              <a:t>حیات</a:t>
            </a:r>
            <a:endParaRPr lang="fa-IR" b="1">
              <a:solidFill>
                <a:srgbClr val="FF0000"/>
              </a:solidFill>
            </a:endParaRPr>
          </a:p>
        </p:txBody>
      </p:sp>
    </p:spTree>
    <p:extLst>
      <p:ext uri="{BB962C8B-B14F-4D97-AF65-F5344CB8AC3E}">
        <p14:creationId xmlns:p14="http://schemas.microsoft.com/office/powerpoint/2010/main" val="125471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838200" y="1924099"/>
            <a:ext cx="10515600" cy="4351338"/>
          </a:xfrm>
        </p:spPr>
        <p:txBody>
          <a:bodyPr>
            <a:normAutofit/>
          </a:bodyPr>
          <a:lstStyle/>
          <a:p>
            <a:pPr algn="just"/>
            <a:r>
              <a:rPr lang="fa-IR" smtClean="0">
                <a:cs typeface="B Zar" panose="00000400000000000000" pitchFamily="2" charset="-78"/>
              </a:rPr>
              <a:t>ژان کو کومیسی در کتاب «روش در جامعه شناسی» خود می نویسد: «افق تاریخی، ژنتیک و تطبیقی علوم، مطالعه دوره ها و فضاهای اجتماعی را – که ویژگی آن می تواند مضوع پژوهش باشد- الزام آور می سازد و مفهوم سازی مناسبی را می طلبد. </a:t>
            </a:r>
            <a:endParaRPr lang="fa-IR">
              <a:cs typeface="B Zar" panose="00000400000000000000" pitchFamily="2" charset="-78"/>
            </a:endParaRPr>
          </a:p>
        </p:txBody>
      </p:sp>
    </p:spTree>
    <p:extLst>
      <p:ext uri="{BB962C8B-B14F-4D97-AF65-F5344CB8AC3E}">
        <p14:creationId xmlns:p14="http://schemas.microsoft.com/office/powerpoint/2010/main" val="854624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C00000"/>
                </a:solidFill>
                <a:cs typeface="B Zar" panose="00000400000000000000" pitchFamily="2" charset="-78"/>
              </a:rPr>
              <a:t>چکیده</a:t>
            </a:r>
            <a:endParaRPr lang="fa-IR" b="1">
              <a:solidFill>
                <a:srgbClr val="C0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دشواری کار نه فقط در عقب ماندگی علمی که در فرایند های کهنهئ  فرهنگی و ریشه های فکر خانخانی و ملوک الطوایفی است. چه ترکیب اجزای حیات انسانی و در نهایت دستیابی به علم واحد اسنان قبل از هر چیز به تفکر باز و منسجم تحلیلی و در عمل به هم اندیشی و همکاری دانشمندان نیاز دارد. تفکر باز و پیاده کردن عملی آن در کار علمی همان همانا سازمان بخشیدن پژوهش ها به صورت فرارشته ای است که شامل پژوهش های میان رشته ای، چند رشته ای و تبادل رشته ای می شود. صاحبان اندیشه در علوم انسانی به طور کلی و علوم اجتماعی بالاخص، در ایران باید بتواند با تکیه بر نبوغ فلسفی  و استعداد علمی و نیز پیشینه تاریخی خود از این سد دوگانه عبور کنند و یا دست کم با آگاهی با این دو مانع علمی و فرهنگی مواجه شوند.</a:t>
            </a:r>
            <a:endParaRPr lang="fa-IR"/>
          </a:p>
        </p:txBody>
      </p:sp>
      <p:sp>
        <p:nvSpPr>
          <p:cNvPr id="4" name="Flowchart: Process 3"/>
          <p:cNvSpPr/>
          <p:nvPr/>
        </p:nvSpPr>
        <p:spPr>
          <a:xfrm>
            <a:off x="1091820" y="5090616"/>
            <a:ext cx="2142699" cy="80371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cs typeface="B Zar" panose="00000400000000000000" pitchFamily="2" charset="-78"/>
              </a:rPr>
              <a:t>تفکر باز و منسجم تحلیلی</a:t>
            </a:r>
            <a:endParaRPr lang="fa-IR" sz="1600" b="1">
              <a:solidFill>
                <a:srgbClr val="FF0000"/>
              </a:solidFill>
            </a:endParaRPr>
          </a:p>
        </p:txBody>
      </p:sp>
    </p:spTree>
    <p:extLst>
      <p:ext uri="{BB962C8B-B14F-4D97-AF65-F5344CB8AC3E}">
        <p14:creationId xmlns:p14="http://schemas.microsoft.com/office/powerpoint/2010/main" val="3477394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باید آمادگی پیدا کنیم که به چهرچوب های اجتماعی حاکم، تصورات ذهی رایج مرزبندی های معنوی پیش ساخته، حتی درون رشته ای خود(جامعه شناسی کار، جامعه شناسی خانواده، جامعه شناسی دینی، جامعه شناسی فرهنگی، ...) شک روا بداریم و کمی دورتر می گوید «...وبر با در نظر گرفتن زمان های طولانی  توانست بنای اجتماعی سرمایه داری را بر اساس تاریخ مذاهب نشان بدهد. گافمن به بهای قطع رابطه  ب تعاریف رایج پزشکی و عالمانه بهداشت روانی توانست  بنای اجتماعی جنون را در بیمارستان روانی ترسیم کند. وی با حذف عمدی چارچوب مفهومی درمان پزشکی در تحلیل های خود توانست به منطق «</a:t>
            </a:r>
            <a:r>
              <a:rPr lang="fa-IR" b="1">
                <a:solidFill>
                  <a:srgbClr val="FF0000"/>
                </a:solidFill>
                <a:cs typeface="B Zar" panose="00000400000000000000" pitchFamily="2" charset="-78"/>
              </a:rPr>
              <a:t>تشکیلات عمومی</a:t>
            </a:r>
            <a:r>
              <a:rPr lang="fa-IR">
                <a:cs typeface="B Zar" panose="00000400000000000000" pitchFamily="2" charset="-78"/>
              </a:rPr>
              <a:t>» مانند زندان ها ، صومعه ها و سایر شبانه روزی ها که سرنوشت انسان ها را رقم می زنند و برای آنها هویت تازه می تراشند، دست یابد. </a:t>
            </a:r>
          </a:p>
          <a:p>
            <a:endParaRPr lang="fa-IR"/>
          </a:p>
        </p:txBody>
      </p:sp>
    </p:spTree>
    <p:extLst>
      <p:ext uri="{BB962C8B-B14F-4D97-AF65-F5344CB8AC3E}">
        <p14:creationId xmlns:p14="http://schemas.microsoft.com/office/powerpoint/2010/main" val="3109292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پژوهشگر در مورد روش ها نیز از همین نقطه نظر دفاع می کند و می نویسد : «ما هنوز در مرحله روش اکتشافی بسر می بریم، روشی که هنوز برای ما اطلاعات تازه می آورد و جامعه شناس را بر </a:t>
            </a:r>
            <a:r>
              <a:rPr lang="fa-IR" b="1" smtClean="0">
                <a:solidFill>
                  <a:srgbClr val="FF0000"/>
                </a:solidFill>
                <a:cs typeface="B Zar" panose="00000400000000000000" pitchFamily="2" charset="-78"/>
              </a:rPr>
              <a:t>ضد منطق خود محوری </a:t>
            </a:r>
            <a:r>
              <a:rPr lang="fa-IR" smtClean="0">
                <a:cs typeface="B Zar" panose="00000400000000000000" pitchFamily="2" charset="-78"/>
              </a:rPr>
              <a:t>های چند گانه همکاران خود تحریک می کند. </a:t>
            </a:r>
            <a:endParaRPr lang="fa-IR">
              <a:cs typeface="B Zar" panose="00000400000000000000" pitchFamily="2" charset="-78"/>
            </a:endParaRPr>
          </a:p>
        </p:txBody>
      </p:sp>
    </p:spTree>
    <p:extLst>
      <p:ext uri="{BB962C8B-B14F-4D97-AF65-F5344CB8AC3E}">
        <p14:creationId xmlns:p14="http://schemas.microsoft.com/office/powerpoint/2010/main" val="3137968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051494" y="1825625"/>
            <a:ext cx="7302305" cy="4351338"/>
          </a:xfrm>
        </p:spPr>
        <p:txBody>
          <a:bodyPr/>
          <a:lstStyle/>
          <a:p>
            <a:pPr algn="just"/>
            <a:r>
              <a:rPr lang="fa-IR">
                <a:cs typeface="B Zar" panose="00000400000000000000" pitchFamily="2" charset="-78"/>
              </a:rPr>
              <a:t>ماهمان گونه که </a:t>
            </a:r>
            <a:r>
              <a:rPr lang="fa-IR" b="1">
                <a:solidFill>
                  <a:srgbClr val="FF0000"/>
                </a:solidFill>
                <a:cs typeface="B Zar" panose="00000400000000000000" pitchFamily="2" charset="-78"/>
              </a:rPr>
              <a:t>دورکیم</a:t>
            </a:r>
            <a:r>
              <a:rPr lang="fa-IR">
                <a:cs typeface="B Zar" panose="00000400000000000000" pitchFamily="2" charset="-78"/>
              </a:rPr>
              <a:t> یک قرن پیش (1895) گفته بود، امروز هم باید دائما انتظار چیزهای تازه ر داشته باشیم « با این طرز فکر است که باید هنوز هم مثلا </a:t>
            </a:r>
          </a:p>
          <a:p>
            <a:pPr algn="just"/>
            <a:r>
              <a:rPr lang="fa-IR">
                <a:cs typeface="B Zar" panose="00000400000000000000" pitchFamily="2" charset="-78"/>
              </a:rPr>
              <a:t>- ظرفیت های اکتشافی هر روش را استفاده کنیم</a:t>
            </a:r>
          </a:p>
          <a:p>
            <a:pPr algn="just"/>
            <a:r>
              <a:rPr lang="fa-IR">
                <a:cs typeface="B Zar" panose="00000400000000000000" pitchFamily="2" charset="-78"/>
              </a:rPr>
              <a:t>- روش های مختلف علم را به کار بگیریم تا به داده های مختلف دست بیابیم. </a:t>
            </a:r>
          </a:p>
          <a:p>
            <a:pPr algn="just"/>
            <a:r>
              <a:rPr lang="fa-IR">
                <a:cs typeface="B Zar" panose="00000400000000000000" pitchFamily="2" charset="-78"/>
              </a:rPr>
              <a:t>- نتایج کار علوم را نه برای دستیابی به «حقیقت میانگین» یا «حقیقت حقیقی» بلکه برای یافتن نقاط مشترک و تفاوت ها با هم مقایسه کنیم. </a:t>
            </a:r>
          </a:p>
        </p:txBody>
      </p:sp>
      <p:pic>
        <p:nvPicPr>
          <p:cNvPr id="4" name="Picture 3"/>
          <p:cNvPicPr>
            <a:picLocks noChangeAspect="1"/>
          </p:cNvPicPr>
          <p:nvPr/>
        </p:nvPicPr>
        <p:blipFill>
          <a:blip r:embed="rId2"/>
          <a:stretch>
            <a:fillRect/>
          </a:stretch>
        </p:blipFill>
        <p:spPr>
          <a:xfrm>
            <a:off x="838200" y="1980370"/>
            <a:ext cx="3071451" cy="2605698"/>
          </a:xfrm>
          <a:prstGeom prst="rect">
            <a:avLst/>
          </a:prstGeom>
        </p:spPr>
      </p:pic>
    </p:spTree>
    <p:extLst>
      <p:ext uri="{BB962C8B-B14F-4D97-AF65-F5344CB8AC3E}">
        <p14:creationId xmlns:p14="http://schemas.microsoft.com/office/powerpoint/2010/main" val="1189187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اینکه می گویند </a:t>
            </a:r>
            <a:r>
              <a:rPr lang="fa-IR" b="1" smtClean="0">
                <a:solidFill>
                  <a:srgbClr val="FF0000"/>
                </a:solidFill>
                <a:cs typeface="B Zar" panose="00000400000000000000" pitchFamily="2" charset="-78"/>
              </a:rPr>
              <a:t>بومی کردن روش ها با جهان شمولی علم منافات دارد، </a:t>
            </a:r>
            <a:r>
              <a:rPr lang="fa-IR" smtClean="0">
                <a:cs typeface="B Zar" panose="00000400000000000000" pitchFamily="2" charset="-78"/>
              </a:rPr>
              <a:t>زیرا علم بر وجه اشتراک استوار است و نه بر وجه افتراق و فردیت هنگامی درست که روش های غربی جهان شمول باشد و روش شناسی فرایند دائمی گردد، در حالی که این روش ها بر اساس کار با انسان های مادی غربی شکل گرفته است، لازم بوده است انسان های متفاوت در سایر نقاط جهان نیز در آزمایش گاه های غربی حاضر بوده باشند تا نقائص و ضعف های آنها هویدا گردد. </a:t>
            </a:r>
            <a:endParaRPr lang="fa-IR">
              <a:cs typeface="B Zar" panose="00000400000000000000" pitchFamily="2" charset="-78"/>
            </a:endParaRPr>
          </a:p>
        </p:txBody>
      </p:sp>
    </p:spTree>
    <p:extLst>
      <p:ext uri="{BB962C8B-B14F-4D97-AF65-F5344CB8AC3E}">
        <p14:creationId xmlns:p14="http://schemas.microsoft.com/office/powerpoint/2010/main" val="11128525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لزوم چند رشه ای شدن مطالعات در زمینه علوم اجتماعی هنگامی بیشتر محسوس می گردد که بدانیم نظریه ها تا چه پایه در این علوم ناپایدارند و نیاز به دستاوردهای برون گروهی و جهان گروهی دارند، نیازی که در علوم فیزیکی کمتر به چشم می آید. تاریخ نظریه هایی که تاکنون در علوم انسانی امده اند نشان می دهد که همگی آن ها ناقص و دست و پاگیر بوده اند. از این رو دانشمندانی هستند که نیاز به جابجایی دارند و تا این حد لزوم امتزاج های نظری، تعدد افکار و برداشت های مختلف را حس می کنند. این عده بسیار فراوانند</a:t>
            </a:r>
            <a:r>
              <a:rPr lang="fa-IR" smtClean="0">
                <a:cs typeface="B Zar" panose="00000400000000000000" pitchFamily="2" charset="-78"/>
              </a:rPr>
              <a:t>.</a:t>
            </a:r>
            <a:endParaRPr lang="fa-IR">
              <a:cs typeface="B Zar" panose="00000400000000000000" pitchFamily="2" charset="-78"/>
            </a:endParaRPr>
          </a:p>
        </p:txBody>
      </p:sp>
      <p:sp>
        <p:nvSpPr>
          <p:cNvPr id="4" name="Flowchart: Process 3"/>
          <p:cNvSpPr/>
          <p:nvPr/>
        </p:nvSpPr>
        <p:spPr>
          <a:xfrm>
            <a:off x="1463040" y="4262511"/>
            <a:ext cx="3559126" cy="191445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1- امتزاج </a:t>
            </a:r>
            <a:r>
              <a:rPr lang="fa-IR" sz="2400" b="1">
                <a:solidFill>
                  <a:srgbClr val="FF0000"/>
                </a:solidFill>
                <a:cs typeface="B Zar" panose="00000400000000000000" pitchFamily="2" charset="-78"/>
              </a:rPr>
              <a:t>های نظری</a:t>
            </a:r>
            <a:r>
              <a:rPr lang="fa-IR" sz="2400" b="1">
                <a:solidFill>
                  <a:srgbClr val="FF0000"/>
                </a:solidFill>
                <a:cs typeface="B Zar" panose="00000400000000000000" pitchFamily="2" charset="-78"/>
              </a:rPr>
              <a:t>، </a:t>
            </a:r>
            <a:endParaRPr lang="fa-IR" sz="2400" b="1" smtClean="0">
              <a:solidFill>
                <a:srgbClr val="FF0000"/>
              </a:solidFill>
              <a:cs typeface="B Zar" panose="00000400000000000000" pitchFamily="2" charset="-78"/>
            </a:endParaRPr>
          </a:p>
          <a:p>
            <a:pPr algn="ctr"/>
            <a:r>
              <a:rPr lang="fa-IR" sz="2400" b="1" smtClean="0">
                <a:solidFill>
                  <a:srgbClr val="FF0000"/>
                </a:solidFill>
                <a:cs typeface="B Zar" panose="00000400000000000000" pitchFamily="2" charset="-78"/>
              </a:rPr>
              <a:t>2- تعدد </a:t>
            </a:r>
            <a:r>
              <a:rPr lang="fa-IR" sz="2400" b="1">
                <a:solidFill>
                  <a:srgbClr val="FF0000"/>
                </a:solidFill>
                <a:cs typeface="B Zar" panose="00000400000000000000" pitchFamily="2" charset="-78"/>
              </a:rPr>
              <a:t>افکار </a:t>
            </a:r>
            <a:endParaRPr lang="fa-IR" sz="2400" b="1" smtClean="0">
              <a:solidFill>
                <a:srgbClr val="FF0000"/>
              </a:solidFill>
              <a:cs typeface="B Zar" panose="00000400000000000000" pitchFamily="2" charset="-78"/>
            </a:endParaRPr>
          </a:p>
          <a:p>
            <a:pPr algn="ctr"/>
            <a:r>
              <a:rPr lang="fa-IR" sz="2400" b="1" smtClean="0">
                <a:solidFill>
                  <a:srgbClr val="FF0000"/>
                </a:solidFill>
                <a:cs typeface="B Zar" panose="00000400000000000000" pitchFamily="2" charset="-78"/>
              </a:rPr>
              <a:t>3- </a:t>
            </a:r>
            <a:r>
              <a:rPr lang="fa-IR" sz="2400" b="1">
                <a:solidFill>
                  <a:srgbClr val="FF0000"/>
                </a:solidFill>
                <a:cs typeface="B Zar" panose="00000400000000000000" pitchFamily="2" charset="-78"/>
              </a:rPr>
              <a:t>برداشت های مختلف</a:t>
            </a:r>
            <a:endParaRPr lang="fa-IR" sz="1600" b="1">
              <a:solidFill>
                <a:srgbClr val="FF0000"/>
              </a:solidFill>
            </a:endParaRPr>
          </a:p>
        </p:txBody>
      </p:sp>
    </p:spTree>
    <p:extLst>
      <p:ext uri="{BB962C8B-B14F-4D97-AF65-F5344CB8AC3E}">
        <p14:creationId xmlns:p14="http://schemas.microsoft.com/office/powerpoint/2010/main" val="35372341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 فرار مغزها- علی رغم تلخی آن- به پیشرفت های علمی کمک کرده است. دانشگاه های غربی به همان میزان که به کشورهای در حال رشد یاری علمی می دهند، از آنها یاری می گیرند. آنها دنیاهای دیگر را به دنیای غرب می آورند افکار بیگانه را به صفحه فکری خود می کشانند و شرق شناسی و اسلام شناسی و ایران شناسی را در دستور کار دانشگاه های خود قرار می دهند و از آنها رشته علمی به وجود می آورند. همه این ها </a:t>
            </a:r>
            <a:r>
              <a:rPr lang="fa-IR">
                <a:cs typeface="B Zar" panose="00000400000000000000" pitchFamily="2" charset="-78"/>
              </a:rPr>
              <a:t>برای </a:t>
            </a:r>
            <a:r>
              <a:rPr lang="fa-IR" b="1" smtClean="0">
                <a:solidFill>
                  <a:srgbClr val="FF0000"/>
                </a:solidFill>
                <a:cs typeface="B Zar" panose="00000400000000000000" pitchFamily="2" charset="-78"/>
              </a:rPr>
              <a:t>تقویت </a:t>
            </a:r>
            <a:r>
              <a:rPr lang="fa-IR" b="1">
                <a:solidFill>
                  <a:srgbClr val="FF0000"/>
                </a:solidFill>
                <a:cs typeface="B Zar" panose="00000400000000000000" pitchFamily="2" charset="-78"/>
              </a:rPr>
              <a:t>بنیه علمی </a:t>
            </a:r>
            <a:r>
              <a:rPr lang="fa-IR">
                <a:cs typeface="B Zar" panose="00000400000000000000" pitchFamily="2" charset="-78"/>
              </a:rPr>
              <a:t>و گاهی به طور یکسویه و برای مقاصد دیگر صورت می پذیرد.</a:t>
            </a:r>
          </a:p>
          <a:p>
            <a:endParaRPr lang="fa-IR"/>
          </a:p>
        </p:txBody>
      </p:sp>
    </p:spTree>
    <p:extLst>
      <p:ext uri="{BB962C8B-B14F-4D97-AF65-F5344CB8AC3E}">
        <p14:creationId xmlns:p14="http://schemas.microsoft.com/office/powerpoint/2010/main" val="36994803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ده ها هزار رساله علمی و پژوهشی دانشجویان مشرق زمین </a:t>
            </a:r>
            <a:r>
              <a:rPr lang="fa-IR" smtClean="0">
                <a:cs typeface="B Zar" panose="00000400000000000000" pitchFamily="2" charset="-78"/>
              </a:rPr>
              <a:t>گنجینه </a:t>
            </a:r>
            <a:r>
              <a:rPr lang="fa-IR" smtClean="0">
                <a:cs typeface="B Zar" panose="00000400000000000000" pitchFamily="2" charset="-78"/>
              </a:rPr>
              <a:t>بسیار غنی است که در صندوقچه علمی غرب حفظ و حراست می شود. </a:t>
            </a:r>
            <a:endParaRPr lang="fa-IR">
              <a:cs typeface="B Zar" panose="00000400000000000000" pitchFamily="2" charset="-78"/>
            </a:endParaRPr>
          </a:p>
        </p:txBody>
      </p:sp>
    </p:spTree>
    <p:extLst>
      <p:ext uri="{BB962C8B-B14F-4D97-AF65-F5344CB8AC3E}">
        <p14:creationId xmlns:p14="http://schemas.microsoft.com/office/powerpoint/2010/main" val="2585352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پژوهش در علوم اجتماعی در </a:t>
            </a:r>
            <a:r>
              <a:rPr lang="fa-IR" smtClean="0">
                <a:solidFill>
                  <a:srgbClr val="FF0000"/>
                </a:solidFill>
                <a:cs typeface="B Zar" panose="00000400000000000000" pitchFamily="2" charset="-78"/>
              </a:rPr>
              <a:t>ایران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علوم انسانی و اجتماعی در ایران با دو مساله اساسی روبرو است. این دو مساله برای پیشبرد کار علمی و به ویژه پژوهش های بین رشته ای موانع جدی به شمار می آیند. </a:t>
            </a:r>
          </a:p>
          <a:p>
            <a:pPr algn="just"/>
            <a:r>
              <a:rPr lang="fa-IR" smtClean="0">
                <a:cs typeface="B Zar" panose="00000400000000000000" pitchFamily="2" charset="-78"/>
              </a:rPr>
              <a:t>1- تفکر کهن اگر نگوییم کهنه ولی هنوز رایج فئودالی در سازمان های اجتماعی کشور به طور کلی و مراکز علمی به طور ویژه . این وضعیت ارتباطی به شکل خانخانی و ملوک الطوایفی آن که هزاران سال در جامعه ایران حکمفرما بوده و روزگاری نقطه قوت آن به حساب می امده، امروز به نقطه ضعف آن تبدیل شده و مانع پیگیری ارزش های سیاسی و اجتماعی و اقتصادی نو که لازمه زندگی در جهان کنونی است گردیده. </a:t>
            </a:r>
            <a:endParaRPr lang="fa-IR">
              <a:cs typeface="B Zar" panose="00000400000000000000" pitchFamily="2" charset="-78"/>
            </a:endParaRPr>
          </a:p>
        </p:txBody>
      </p:sp>
      <p:sp>
        <p:nvSpPr>
          <p:cNvPr id="4" name="Flowchart: Process 3"/>
          <p:cNvSpPr/>
          <p:nvPr/>
        </p:nvSpPr>
        <p:spPr>
          <a:xfrm>
            <a:off x="1674055" y="4656406"/>
            <a:ext cx="3474720" cy="121755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ارزش های سیاسی و اجتماعی و اقتصادی</a:t>
            </a:r>
            <a:endParaRPr lang="fa-IR" b="1">
              <a:solidFill>
                <a:srgbClr val="FF0000"/>
              </a:solidFill>
            </a:endParaRPr>
          </a:p>
        </p:txBody>
      </p:sp>
    </p:spTree>
    <p:extLst>
      <p:ext uri="{BB962C8B-B14F-4D97-AF65-F5344CB8AC3E}">
        <p14:creationId xmlns:p14="http://schemas.microsoft.com/office/powerpoint/2010/main" val="22642625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این تفکر به </a:t>
            </a:r>
            <a:r>
              <a:rPr lang="fa-IR" b="1">
                <a:solidFill>
                  <a:srgbClr val="FF0000"/>
                </a:solidFill>
                <a:cs typeface="B Zar" panose="00000400000000000000" pitchFamily="2" charset="-78"/>
              </a:rPr>
              <a:t>دلایل مختلف جغرافیایی، اقتصادی و سیاسی </a:t>
            </a:r>
            <a:r>
              <a:rPr lang="fa-IR">
                <a:cs typeface="B Zar" panose="00000400000000000000" pitchFamily="2" charset="-78"/>
              </a:rPr>
              <a:t>جهان در فرهنگ سنتی، ریشه دوانیده است که نگارنده می تواند بخشی از سخنرانی بیست و یک سال قبل خود را به عنوان «فئودالیسم سازمانی منع پا گرفتن تحقیقات در ایران است» عینا و بدون دست کاری بازگو کند بی ان که از کهنگی و از مد افتادگی آن بیمناک باشد: </a:t>
            </a:r>
          </a:p>
          <a:p>
            <a:endParaRPr lang="fa-IR"/>
          </a:p>
        </p:txBody>
      </p:sp>
    </p:spTree>
    <p:extLst>
      <p:ext uri="{BB962C8B-B14F-4D97-AF65-F5344CB8AC3E}">
        <p14:creationId xmlns:p14="http://schemas.microsoft.com/office/powerpoint/2010/main" val="7114031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سازمان یان بخش ها ایجاب می کند که طرح های تحقیقاتی نه بر اساس موضوعات تحقیقی، بلکه بر اساس رشتههای علمی بین بخش ها توزیع گردد. سازمان پذیری تحقیقات بر اساس رشته ها همان طور که از نام بخش ها پیداست، نمایانگر شکل تازه ای روحیه فئودالی و عدم توجه  به دیگران و خود بینی بیش از اندازه است. </a:t>
            </a:r>
            <a:endParaRPr lang="fa-IR">
              <a:cs typeface="B Zar" panose="00000400000000000000" pitchFamily="2" charset="-78"/>
            </a:endParaRPr>
          </a:p>
        </p:txBody>
      </p:sp>
    </p:spTree>
    <p:extLst>
      <p:ext uri="{BB962C8B-B14F-4D97-AF65-F5344CB8AC3E}">
        <p14:creationId xmlns:p14="http://schemas.microsoft.com/office/powerpoint/2010/main" val="1294505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مرکز ملی پژوهش علمی در کشور فرانسه به عنوان نخستین ارگانیسم اروپایی پژوهش های اساسی طلیعه دار پیامی شد که عده زیادی از دانشمندان جهان را در آستانه دهه 1990 در کاخ یونسکو گردهم آورد و سرانجام عده ای را که در پیکر علم ریشه دوانیده بود باز کرد و ناقوس مرگ مرزبندیهای رشته ای را نواخت. مولودی که از این گردهمایی زاییده شد میان رشته کاری یا تخصص ها </a:t>
            </a:r>
            <a:r>
              <a:rPr lang="fa-IR" b="1" smtClean="0">
                <a:solidFill>
                  <a:srgbClr val="FF0000"/>
                </a:solidFill>
                <a:cs typeface="B Zar" panose="00000400000000000000" pitchFamily="2" charset="-78"/>
              </a:rPr>
              <a:t>در خط همکاری </a:t>
            </a:r>
            <a:r>
              <a:rPr lang="fa-IR" smtClean="0">
                <a:cs typeface="B Zar" panose="00000400000000000000" pitchFamily="2" charset="-78"/>
              </a:rPr>
              <a:t>نام گرفت. </a:t>
            </a:r>
            <a:endParaRPr lang="fa-IR">
              <a:cs typeface="B Zar" panose="00000400000000000000" pitchFamily="2" charset="-78"/>
            </a:endParaRPr>
          </a:p>
        </p:txBody>
      </p:sp>
    </p:spTree>
    <p:extLst>
      <p:ext uri="{BB962C8B-B14F-4D97-AF65-F5344CB8AC3E}">
        <p14:creationId xmlns:p14="http://schemas.microsoft.com/office/powerpoint/2010/main" val="20694710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این کار دست کم </a:t>
            </a:r>
            <a:r>
              <a:rPr lang="fa-IR" b="1">
                <a:solidFill>
                  <a:srgbClr val="FF0000"/>
                </a:solidFill>
                <a:cs typeface="B Zar" panose="00000400000000000000" pitchFamily="2" charset="-78"/>
              </a:rPr>
              <a:t>دو عیب </a:t>
            </a:r>
            <a:r>
              <a:rPr lang="fa-IR">
                <a:solidFill>
                  <a:prstClr val="black"/>
                </a:solidFill>
                <a:cs typeface="B Zar" panose="00000400000000000000" pitchFamily="2" charset="-78"/>
              </a:rPr>
              <a:t>اساسی دارد: </a:t>
            </a:r>
          </a:p>
          <a:p>
            <a:pPr lvl="0" algn="just"/>
            <a:r>
              <a:rPr lang="fa-IR">
                <a:solidFill>
                  <a:prstClr val="black"/>
                </a:solidFill>
                <a:cs typeface="B Zar" panose="00000400000000000000" pitchFamily="2" charset="-78"/>
              </a:rPr>
              <a:t>- </a:t>
            </a:r>
            <a:r>
              <a:rPr lang="fa-IR" b="1">
                <a:solidFill>
                  <a:srgbClr val="FF0000"/>
                </a:solidFill>
                <a:cs typeface="B Zar" panose="00000400000000000000" pitchFamily="2" charset="-78"/>
              </a:rPr>
              <a:t>اولا </a:t>
            </a:r>
            <a:r>
              <a:rPr lang="fa-IR">
                <a:solidFill>
                  <a:prstClr val="black"/>
                </a:solidFill>
                <a:cs typeface="B Zar" panose="00000400000000000000" pitchFamily="2" charset="-78"/>
              </a:rPr>
              <a:t>با اشغال یک بخش توسط یک استاد مثلا جامعه شناسی جای بیست استاد دیگر گروه مثلا جامعه شناسی جای بیست استاد دیگر گروه جامعه شناسی دانشگاه که دارای بیست و یک استاد است خالی می ماند. معمولا به ندرت سابقه دارد که دو جامعه شناس در یک تحقیق به طور مشترک کار کرده باشند.اساتید در ترجمه و تالیف کتابها بیشتر از کارهای پژوهشی با یکدیگر سازش دارند. </a:t>
            </a:r>
          </a:p>
          <a:p>
            <a:endParaRPr lang="fa-IR"/>
          </a:p>
        </p:txBody>
      </p:sp>
    </p:spTree>
    <p:extLst>
      <p:ext uri="{BB962C8B-B14F-4D97-AF65-F5344CB8AC3E}">
        <p14:creationId xmlns:p14="http://schemas.microsoft.com/office/powerpoint/2010/main" val="26941120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ثانیا</a:t>
            </a:r>
            <a:r>
              <a:rPr lang="fa-IR" smtClean="0">
                <a:cs typeface="B Zar" panose="00000400000000000000" pitchFamily="2" charset="-78"/>
              </a:rPr>
              <a:t> یک طرح اجتماعی ممکن است به چندین رشته مربوط شود و به همکاری چند متخصص، نیاز داشته باشد. حال آن که با این نظام فقط از یک بخش و یک تخصص استفاده می شود. در حالی که تمایل کلی و عمومی پژوهش های اجتماعی در جهان به طرف همکاریهای «چند رشته ای» معطوف است، نادیده گرفتن آن، مشکلاتی را در جهت تیین مسائل و انجام طرح ها به بار می آورد که ممکن است جبران ناپذیر باشد. </a:t>
            </a:r>
            <a:endParaRPr lang="fa-IR">
              <a:cs typeface="B Zar" panose="00000400000000000000" pitchFamily="2" charset="-78"/>
            </a:endParaRPr>
          </a:p>
        </p:txBody>
      </p:sp>
    </p:spTree>
    <p:extLst>
      <p:ext uri="{BB962C8B-B14F-4D97-AF65-F5344CB8AC3E}">
        <p14:creationId xmlns:p14="http://schemas.microsoft.com/office/powerpoint/2010/main" val="40701635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600" lvl="0" indent="-228600" algn="ctr">
              <a:spcBef>
                <a:spcPts val="1000"/>
              </a:spcBef>
            </a:pPr>
            <a:r>
              <a:rPr lang="fa-IR" sz="3200">
                <a:solidFill>
                  <a:srgbClr val="FF0000"/>
                </a:solidFill>
                <a:latin typeface="Calibri" panose="020F0502020204030204"/>
                <a:ea typeface="+mn-ea"/>
                <a:cs typeface="B Zar" panose="00000400000000000000" pitchFamily="2" charset="-78"/>
              </a:rPr>
              <a:t>مثال بارز و زنده آن عبارت است از</a:t>
            </a:r>
            <a:r>
              <a:rPr lang="fa-IR" sz="3200">
                <a:solidFill>
                  <a:srgbClr val="FF0000"/>
                </a:solidFill>
                <a:latin typeface="Calibri" panose="020F0502020204030204"/>
                <a:ea typeface="+mn-ea"/>
                <a:cs typeface="B Zar" panose="00000400000000000000" pitchFamily="2" charset="-78"/>
              </a:rPr>
              <a:t>: </a:t>
            </a:r>
            <a:endParaRPr lang="fa-IR" sz="4800">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«طرح عمران منطقه ای که سازمان برنامه و بودجه اجرای آن را به موسسه مطاعات و تحقیقات اجتماعی دانشگاه تهران واگذار کرده است. اکنون دارای هشت بخش تحقیقاتی است: </a:t>
            </a:r>
          </a:p>
          <a:p>
            <a:pPr algn="just"/>
            <a:r>
              <a:rPr lang="fa-IR" smtClean="0">
                <a:cs typeface="B Zar" panose="00000400000000000000" pitchFamily="2" charset="-78"/>
              </a:rPr>
              <a:t>بخش های تحقیقات جامعه شناسی شهری، روستایی، عشایری، سیاسی، تطبیقی و بخش های روانشناسی اجتماعی و مردم شناسی این طرح به جای اینکه به طور افقی بین بخش های موسسه تقسیم شود و هر یک از بخش ها بنا بر تخصص خود دید خود را بر تمامی طرح بیندازند و در خاتمه به نتیجه گیری کلی و چند رشته ای بپردازند، به سه قسمت مختلف تقسیم و به سه بخش پژوهشی موسسه واگذار گردیده است. بخش تحقیقات شهری با دید شهری و بخش روستایی با دید روستایی و بخش روان شناسی اجتماعی با دید روانی- اجتماعی قسمت های مختلف طرح را اجرا کردند</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15139103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 سه پاره شدن طرح و سپردن آن به </a:t>
            </a:r>
            <a:r>
              <a:rPr lang="fa-IR" b="1">
                <a:solidFill>
                  <a:srgbClr val="FF0000"/>
                </a:solidFill>
                <a:cs typeface="B Zar" panose="00000400000000000000" pitchFamily="2" charset="-78"/>
              </a:rPr>
              <a:t>سه بخش با تخصص ها و دیدگاه های مختلف</a:t>
            </a:r>
            <a:r>
              <a:rPr lang="fa-IR">
                <a:cs typeface="B Zar" panose="00000400000000000000" pitchFamily="2" charset="-78"/>
              </a:rPr>
              <a:t>، منتج به این نتیجه شوم شد که سه گزارش به کلی مختلف  و ناهماهنگ از سه بخش مختلف، به عنوان پاسخ موسسه به سازمان برنامه ارائه گردید و معلوم نشد که کدامیک از این نتیجه گیری مناسبتر بودهاست. در حالی که اگر محققان دانشگاه و موسسه به طور مشترک کار می کردند. از نظر گاهی های مختلف به طرح می نگریستند، اجرای طرح به نتیجه ای صحیح تر می انجامید. </a:t>
            </a:r>
          </a:p>
          <a:p>
            <a:endParaRPr lang="fa-IR"/>
          </a:p>
        </p:txBody>
      </p:sp>
    </p:spTree>
    <p:extLst>
      <p:ext uri="{BB962C8B-B14F-4D97-AF65-F5344CB8AC3E}">
        <p14:creationId xmlns:p14="http://schemas.microsoft.com/office/powerpoint/2010/main" val="10013045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«مورد دیگر را که می توانم از </a:t>
            </a:r>
            <a:r>
              <a:rPr lang="fa-IR" b="1" smtClean="0">
                <a:solidFill>
                  <a:srgbClr val="FF0000"/>
                </a:solidFill>
                <a:cs typeface="B Zar" panose="00000400000000000000" pitchFamily="2" charset="-78"/>
              </a:rPr>
              <a:t>شیوه فئودالی کار </a:t>
            </a:r>
            <a:r>
              <a:rPr lang="fa-IR" smtClean="0">
                <a:cs typeface="B Zar" panose="00000400000000000000" pitchFamily="2" charset="-78"/>
              </a:rPr>
              <a:t>– باز هم در این موسسه عنوان نمایم این است که روزی به عنوان نمایم این است که روزی به عنوان رییس موسسه از یکی از بخش ها دیدن می کردم. مشاهده کردم که در این بخش یک کتابخانه یک انبار و یک آبدارخانه مجزا وجود دارد. روی یک کمد فلزی، حدود ده چراغ از کار افتاده دیدم. وقتی با تعجب پرسیدم که چرا چراغ ها را به انبار تحویل نمی دهند. در پاسخ گفتند که اگر به انبار تحویل بدهند، دیگر صاحبش نیستند. به این ترتیب می بینیم که هر بخش مثل برج عاج با اختصاص دادن قسمت های مختلف مستقل برای خود، سایر بخش های خدماتی موسسه را نادیده گرفته است و به صورت خوداکتفا عمل می کند، در حالی که می دانیم برای تحقیقات اجتماعی هیچ چیز از این خطرناک تر نیست. </a:t>
            </a:r>
            <a:endParaRPr lang="fa-IR">
              <a:cs typeface="B Zar" panose="00000400000000000000" pitchFamily="2" charset="-78"/>
            </a:endParaRPr>
          </a:p>
        </p:txBody>
      </p:sp>
    </p:spTree>
    <p:extLst>
      <p:ext uri="{BB962C8B-B14F-4D97-AF65-F5344CB8AC3E}">
        <p14:creationId xmlns:p14="http://schemas.microsoft.com/office/powerpoint/2010/main" val="5933076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موارد دیگر این که سالیان دراز، در بطن یکی از بخش ها که قدیمی ترین آنها بود- قسمتی به نام نقشه کشی (کارتوگرافی) داشتیم. این بخش قدیمی فقط به این اعتبار که قسمت نقشه کشی در آن جا قرار داشت، سایر بخش ها را وابسته به خود می دانست. </a:t>
            </a:r>
            <a:endParaRPr lang="fa-IR">
              <a:cs typeface="B Zar" panose="00000400000000000000" pitchFamily="2" charset="-78"/>
            </a:endParaRPr>
          </a:p>
        </p:txBody>
      </p:sp>
    </p:spTree>
    <p:extLst>
      <p:ext uri="{BB962C8B-B14F-4D97-AF65-F5344CB8AC3E}">
        <p14:creationId xmlns:p14="http://schemas.microsoft.com/office/powerpoint/2010/main" val="2301819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سرعت و پیشرفت کار بخش های بستگی به کیفیت رابطه سرپرست های سایر بخش ها یا سرپرست این بخش پیدا می کرد. در یک بخش، روابط عمومی و بخشی دیگر ماشین نویسی لاتین قدرت بیشتری داشت و هر بخش سعی می کرد در جهت حکومت بر بخش های دیگر  و وابسته کردن آنها به خود برای خود امتیازات خاصی فراهم آورد. دلیل ین مدعا این است که زمانی که من خواستم این امتیازات را برای بهره گیری سایر بخش ها در سرویس های مشخص، مستقل و مجزا جمع کنم، با چنان مقاومتی روبرو شدم که نتوانم گفت. </a:t>
            </a:r>
            <a:endParaRPr lang="fa-IR">
              <a:cs typeface="B Zar" panose="00000400000000000000" pitchFamily="2" charset="-78"/>
            </a:endParaRPr>
          </a:p>
        </p:txBody>
      </p:sp>
    </p:spTree>
    <p:extLst>
      <p:ext uri="{BB962C8B-B14F-4D97-AF65-F5344CB8AC3E}">
        <p14:creationId xmlns:p14="http://schemas.microsoft.com/office/powerpoint/2010/main" val="35489645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سخن کوتاه کنیم و به ذکر همین موارد که گواه سازمان </a:t>
            </a:r>
            <a:r>
              <a:rPr lang="fa-IR" smtClean="0">
                <a:cs typeface="B Zar" panose="00000400000000000000" pitchFamily="2" charset="-78"/>
              </a:rPr>
              <a:t>فئودالی </a:t>
            </a:r>
            <a:r>
              <a:rPr lang="fa-IR" smtClean="0">
                <a:cs typeface="B Zar" panose="00000400000000000000" pitchFamily="2" charset="-78"/>
              </a:rPr>
              <a:t>کار در یک موسسه تحقیقاتی است، بسنده نماییم. تصور من این است که هر کسی می تواند شبیه این موارد را در سازمان محل خدمت خود بیابد و مشابهت هایی را بین سخنان من و گرفتاری خود تشخیص دهد. با بهره گیری از ضرب المثل معروف «مشت نمونه خروار است» می توان گفت یک سازمان  نمونه همه سازمن هاست و اگر ما بتوانیم به جزییات  و مشکلات کوچک یک سازمان در حد بسیار محدود و تخصصی توجه کنیم، بسیاری از دردها، موانع و ترمز های بزرگ اجتماعی را خواهیم شناخت و غده اصلی بیماری را کشف خواهیم کرد. </a:t>
            </a:r>
            <a:endParaRPr lang="fa-IR">
              <a:cs typeface="B Zar" panose="00000400000000000000" pitchFamily="2" charset="-78"/>
            </a:endParaRPr>
          </a:p>
        </p:txBody>
      </p:sp>
    </p:spTree>
    <p:extLst>
      <p:ext uri="{BB962C8B-B14F-4D97-AF65-F5344CB8AC3E}">
        <p14:creationId xmlns:p14="http://schemas.microsoft.com/office/powerpoint/2010/main" val="3884528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عین حال که کلی گویی نکرده ایم، با تکیه بر واقعیات روزمره اجتماعی، توانسته ایم تا حدی نشان دهیم که چگونه</a:t>
            </a:r>
            <a:r>
              <a:rPr lang="fa-IR" b="1" smtClean="0">
                <a:solidFill>
                  <a:srgbClr val="FF0000"/>
                </a:solidFill>
                <a:cs typeface="B Zar" panose="00000400000000000000" pitchFamily="2" charset="-78"/>
              </a:rPr>
              <a:t> فئودالیسم تحقیقاتی</a:t>
            </a:r>
            <a:r>
              <a:rPr lang="fa-IR" smtClean="0">
                <a:cs typeface="B Zar" panose="00000400000000000000" pitchFamily="2" charset="-78"/>
              </a:rPr>
              <a:t>، مانع پا گرفتن تحقیقات جدی در ایران است. </a:t>
            </a:r>
            <a:endParaRPr lang="fa-IR">
              <a:cs typeface="B Zar" panose="00000400000000000000" pitchFamily="2" charset="-78"/>
            </a:endParaRPr>
          </a:p>
        </p:txBody>
      </p:sp>
    </p:spTree>
    <p:extLst>
      <p:ext uri="{BB962C8B-B14F-4D97-AF65-F5344CB8AC3E}">
        <p14:creationId xmlns:p14="http://schemas.microsoft.com/office/powerpoint/2010/main" val="23242129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2- </a:t>
            </a:r>
            <a:r>
              <a:rPr lang="fa-IR" smtClean="0">
                <a:solidFill>
                  <a:srgbClr val="00B0F0"/>
                </a:solidFill>
                <a:cs typeface="B Zar" panose="00000400000000000000" pitchFamily="2" charset="-78"/>
              </a:rPr>
              <a:t>عقب ماندگی ما از قافله تیزپای علم </a:t>
            </a:r>
            <a:r>
              <a:rPr lang="fa-IR" smtClean="0">
                <a:cs typeface="B Zar" panose="00000400000000000000" pitchFamily="2" charset="-78"/>
              </a:rPr>
              <a:t>و </a:t>
            </a:r>
            <a:r>
              <a:rPr lang="fa-IR" b="1" smtClean="0">
                <a:solidFill>
                  <a:srgbClr val="FF0000"/>
                </a:solidFill>
                <a:cs typeface="B Zar" panose="00000400000000000000" pitchFamily="2" charset="-78"/>
              </a:rPr>
              <a:t>بازماندگی از پیشرفت های سریع غرب</a:t>
            </a:r>
            <a:r>
              <a:rPr lang="fa-IR" smtClean="0">
                <a:cs typeface="B Zar" panose="00000400000000000000" pitchFamily="2" charset="-78"/>
              </a:rPr>
              <a:t>، آگاهی از این وضعیت دلخراش با وجود همه امکانات مادی و انسانی موجود در ایران، از یکسو مراکز علمی و پژوهشی ما را به فعالیت های تخصصی تشویق می کند و از سوی دیگر افراد را به پژوهش گریزی می کشاند و موجب می شود که نه تنها از دانش یکدیگر غافل بمانند، بلکه از موفقیت های علمی و پژوهشی چشمگیر یکدیگر چشم برگیرند و بدتر آن که با تخطئه و تحقیر به خنثی سازی دستاوردهای دیگران دست یازند. </a:t>
            </a:r>
            <a:endParaRPr lang="fa-IR">
              <a:cs typeface="B Zar" panose="00000400000000000000" pitchFamily="2" charset="-78"/>
            </a:endParaRPr>
          </a:p>
        </p:txBody>
      </p:sp>
    </p:spTree>
    <p:extLst>
      <p:ext uri="{BB962C8B-B14F-4D97-AF65-F5344CB8AC3E}">
        <p14:creationId xmlns:p14="http://schemas.microsoft.com/office/powerpoint/2010/main" val="2669356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390314" y="1825625"/>
            <a:ext cx="7963486" cy="4351338"/>
          </a:xfrm>
        </p:spPr>
        <p:txBody>
          <a:bodyPr/>
          <a:lstStyle/>
          <a:p>
            <a:pPr algn="just"/>
            <a:r>
              <a:rPr lang="fa-IR" smtClean="0">
                <a:cs typeface="B Zar" panose="00000400000000000000" pitchFamily="2" charset="-78"/>
              </a:rPr>
              <a:t>بلز پاسکال دانشنمد و فیلسوف مشهور نیمه قرن هفدهم همان هنگام اعلام کرده بود: به نظر من شناختن اجزاء بدون کل و شناختن کل بدون اجزاء آن امکان پذیر نیست. او به </a:t>
            </a:r>
            <a:r>
              <a:rPr lang="fa-IR" smtClean="0">
                <a:cs typeface="B Zar" panose="00000400000000000000" pitchFamily="2" charset="-78"/>
              </a:rPr>
              <a:t>دنبال </a:t>
            </a:r>
            <a:r>
              <a:rPr lang="fa-IR" smtClean="0">
                <a:cs typeface="B Zar" panose="00000400000000000000" pitchFamily="2" charset="-78"/>
              </a:rPr>
              <a:t>شناختی بود که در حرکت باشد و مدام بین کل و اجزای </a:t>
            </a:r>
            <a:r>
              <a:rPr lang="fa-IR" b="1" smtClean="0">
                <a:solidFill>
                  <a:srgbClr val="FF0000"/>
                </a:solidFill>
                <a:cs typeface="B Zar" panose="00000400000000000000" pitchFamily="2" charset="-78"/>
              </a:rPr>
              <a:t>آن رفت و آمد </a:t>
            </a:r>
            <a:r>
              <a:rPr lang="fa-IR" smtClean="0">
                <a:cs typeface="B Zar" panose="00000400000000000000" pitchFamily="2" charset="-78"/>
              </a:rPr>
              <a:t>کند. </a:t>
            </a:r>
          </a:p>
        </p:txBody>
      </p:sp>
      <p:pic>
        <p:nvPicPr>
          <p:cNvPr id="4" name="Picture 3"/>
          <p:cNvPicPr>
            <a:picLocks noChangeAspect="1"/>
          </p:cNvPicPr>
          <p:nvPr/>
        </p:nvPicPr>
        <p:blipFill>
          <a:blip r:embed="rId2"/>
          <a:stretch>
            <a:fillRect/>
          </a:stretch>
        </p:blipFill>
        <p:spPr>
          <a:xfrm>
            <a:off x="838200" y="1825625"/>
            <a:ext cx="2453640" cy="2390775"/>
          </a:xfrm>
          <a:prstGeom prst="rect">
            <a:avLst/>
          </a:prstGeom>
        </p:spPr>
      </p:pic>
      <p:sp>
        <p:nvSpPr>
          <p:cNvPr id="5" name="TextBox 4"/>
          <p:cNvSpPr txBox="1"/>
          <p:nvPr/>
        </p:nvSpPr>
        <p:spPr>
          <a:xfrm>
            <a:off x="1069144" y="4351337"/>
            <a:ext cx="1758462"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بلز پاسکال</a:t>
            </a:r>
            <a:endParaRPr lang="fa-IR" b="1">
              <a:solidFill>
                <a:srgbClr val="FF0000"/>
              </a:solidFill>
              <a:cs typeface="B Zar" panose="00000400000000000000" pitchFamily="2" charset="-78"/>
            </a:endParaRPr>
          </a:p>
        </p:txBody>
      </p:sp>
      <p:pic>
        <p:nvPicPr>
          <p:cNvPr id="6" name="Picture 5"/>
          <p:cNvPicPr>
            <a:picLocks noChangeAspect="1"/>
          </p:cNvPicPr>
          <p:nvPr/>
        </p:nvPicPr>
        <p:blipFill>
          <a:blip r:embed="rId3"/>
          <a:stretch>
            <a:fillRect/>
          </a:stretch>
        </p:blipFill>
        <p:spPr>
          <a:xfrm>
            <a:off x="5594252" y="1189613"/>
            <a:ext cx="738819" cy="568544"/>
          </a:xfrm>
          <a:prstGeom prst="rect">
            <a:avLst/>
          </a:prstGeom>
        </p:spPr>
      </p:pic>
    </p:spTree>
    <p:extLst>
      <p:ext uri="{BB962C8B-B14F-4D97-AF65-F5344CB8AC3E}">
        <p14:creationId xmlns:p14="http://schemas.microsoft.com/office/powerpoint/2010/main" val="24788901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مساله پژوهش های اجتماعی در ایران از مسائل مربوط به علوم اجتماعی و به طور کلی و جایگاه و سرنوشت آن در کشور جدا نیست. بررسی وضعیت علوم اجتماعی در ایران را می توان از </a:t>
            </a:r>
            <a:r>
              <a:rPr lang="fa-IR" smtClean="0">
                <a:solidFill>
                  <a:srgbClr val="FF0000"/>
                </a:solidFill>
                <a:cs typeface="B Zar" panose="00000400000000000000" pitchFamily="2" charset="-78"/>
              </a:rPr>
              <a:t>پنج</a:t>
            </a:r>
            <a:r>
              <a:rPr lang="fa-IR" smtClean="0">
                <a:cs typeface="B Zar" panose="00000400000000000000" pitchFamily="2" charset="-78"/>
              </a:rPr>
              <a:t> نظر مورد توجه قرار داد: </a:t>
            </a:r>
          </a:p>
          <a:p>
            <a:pPr algn="just"/>
            <a:r>
              <a:rPr lang="fa-IR" smtClean="0">
                <a:cs typeface="B Zar" panose="00000400000000000000" pitchFamily="2" charset="-78"/>
              </a:rPr>
              <a:t>1- </a:t>
            </a:r>
            <a:r>
              <a:rPr lang="fa-IR" smtClean="0">
                <a:solidFill>
                  <a:srgbClr val="00B0F0"/>
                </a:solidFill>
                <a:cs typeface="B Zar" panose="00000400000000000000" pitchFamily="2" charset="-78"/>
              </a:rPr>
              <a:t>در نظر تاریخی</a:t>
            </a:r>
            <a:r>
              <a:rPr lang="fa-IR" smtClean="0">
                <a:cs typeface="B Zar" panose="00000400000000000000" pitchFamily="2" charset="-78"/>
              </a:rPr>
              <a:t>: به نظر می رسد اندیشه اجتماعی در ایران در سطح کلامی، عرفانی و متافیزیکی متوقف شد، و هرگز به سطح بلوغ و نظریه علمی نرسیده باشد. </a:t>
            </a:r>
          </a:p>
          <a:p>
            <a:pPr algn="just"/>
            <a:r>
              <a:rPr lang="fa-IR" smtClean="0">
                <a:cs typeface="B Zar" panose="00000400000000000000" pitchFamily="2" charset="-78"/>
              </a:rPr>
              <a:t>2- </a:t>
            </a:r>
            <a:r>
              <a:rPr lang="fa-IR" smtClean="0">
                <a:solidFill>
                  <a:srgbClr val="00B0F0"/>
                </a:solidFill>
                <a:cs typeface="B Zar" panose="00000400000000000000" pitchFamily="2" charset="-78"/>
              </a:rPr>
              <a:t>از نظر سیاسی</a:t>
            </a:r>
            <a:r>
              <a:rPr lang="fa-IR" smtClean="0">
                <a:cs typeface="B Zar" panose="00000400000000000000" pitchFamily="2" charset="-78"/>
              </a:rPr>
              <a:t>: پژوهش ماهیتا کنجکاوی و مکاشفه است و روحیه پرسشگری روحیه ابداع محیط باید شرایط کار را برای او فراهم آورد، نه آنکه درب را به روی ابتکارات وی ببندد و موتور محرک جامعه را سلیقه های شخصی بداند و به کشفیات علمی بی اعتنا بمند. ارزش های علمی دموکراتیک هستند و شکوفایی درخت علم ریشه در آزادی دارد. علم طبیعتا یا عقیده متفاوت است، بستر عقیده، یقین  و بستر علم تجربی شک است. </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67618" y="808733"/>
            <a:ext cx="618685" cy="881955"/>
          </a:xfrm>
          <a:prstGeom prst="rect">
            <a:avLst/>
          </a:prstGeom>
        </p:spPr>
      </p:pic>
    </p:spTree>
    <p:extLst>
      <p:ext uri="{BB962C8B-B14F-4D97-AF65-F5344CB8AC3E}">
        <p14:creationId xmlns:p14="http://schemas.microsoft.com/office/powerpoint/2010/main" val="23158960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3- </a:t>
            </a:r>
            <a:r>
              <a:rPr lang="fa-IR" smtClean="0">
                <a:solidFill>
                  <a:srgbClr val="FF0000"/>
                </a:solidFill>
                <a:cs typeface="B Zar" panose="00000400000000000000" pitchFamily="2" charset="-78"/>
              </a:rPr>
              <a:t>از نظر اجتماعی- فرهنگی </a:t>
            </a:r>
            <a:r>
              <a:rPr lang="fa-IR" smtClean="0">
                <a:cs typeface="B Zar" panose="00000400000000000000" pitchFamily="2" charset="-78"/>
              </a:rPr>
              <a:t>: علم در فضاهای عقلایی رشد می کند، نه در فضاهای عاطفی و احساسی و اجتماعی مبتنی بر خویشاوندی، نظام های اداری بر پایه روابط، ضوابط علمی و منطقی را به هم می ریزد و در پیشرفت همه جانبه و متعادل کار اختلال و ناهماهنگی ایجاد میکند. </a:t>
            </a:r>
          </a:p>
          <a:p>
            <a:pPr algn="just"/>
            <a:r>
              <a:rPr lang="fa-IR" smtClean="0">
                <a:solidFill>
                  <a:srgbClr val="FF0000"/>
                </a:solidFill>
                <a:cs typeface="B Zar" panose="00000400000000000000" pitchFamily="2" charset="-78"/>
              </a:rPr>
              <a:t>4- از نظر اقتصادی</a:t>
            </a:r>
            <a:r>
              <a:rPr lang="fa-IR" smtClean="0">
                <a:cs typeface="B Zar" panose="00000400000000000000" pitchFamily="2" charset="-78"/>
              </a:rPr>
              <a:t>: در جامعه های تک محصولی مانند جامعه ما نیاز رقابت و ابداع شکل نمی گیرد. توید به طور کلی و تولید علمی به طور اخص ضعیف می ماند. علم در این گونه جامعه ها، کارکرد اجتماعی و اقتصادی خود و در نتیجه دلیل وجودی خود را از دست می دهد. پژوهش به مثابه  محرک اصلی تصمیمات به کار نمی آید. بودجه های ضعیف پژوهشی در جهان سوم شاهد زنده ای بر این مدعا است. </a:t>
            </a:r>
            <a:endParaRPr lang="fa-IR">
              <a:cs typeface="B Zar" panose="00000400000000000000" pitchFamily="2" charset="-78"/>
            </a:endParaRPr>
          </a:p>
        </p:txBody>
      </p:sp>
      <p:sp>
        <p:nvSpPr>
          <p:cNvPr id="4" name="Flowchart: Process 3"/>
          <p:cNvSpPr/>
          <p:nvPr/>
        </p:nvSpPr>
        <p:spPr>
          <a:xfrm>
            <a:off x="1730326" y="5064369"/>
            <a:ext cx="4037428" cy="92846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بودجه های ضعیف پژوهشی در جهان سوم</a:t>
            </a:r>
            <a:endParaRPr lang="fa-IR" sz="2000" b="1">
              <a:solidFill>
                <a:srgbClr val="FF0000"/>
              </a:solidFill>
            </a:endParaRPr>
          </a:p>
        </p:txBody>
      </p:sp>
    </p:spTree>
    <p:extLst>
      <p:ext uri="{BB962C8B-B14F-4D97-AF65-F5344CB8AC3E}">
        <p14:creationId xmlns:p14="http://schemas.microsoft.com/office/powerpoint/2010/main" val="40826765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5- </a:t>
            </a:r>
            <a:r>
              <a:rPr lang="fa-IR" smtClean="0">
                <a:solidFill>
                  <a:srgbClr val="FF0000"/>
                </a:solidFill>
                <a:cs typeface="B Zar" panose="00000400000000000000" pitchFamily="2" charset="-78"/>
              </a:rPr>
              <a:t>و بالاخره از نظر ساختاری</a:t>
            </a:r>
            <a:r>
              <a:rPr lang="fa-IR" smtClean="0">
                <a:cs typeface="B Zar" panose="00000400000000000000" pitchFamily="2" charset="-78"/>
              </a:rPr>
              <a:t>: وضعیت علوم اجتماعی در ایران را می توان در سطح برون سازمانی و درون سازمانی مورد مداقه قرار داد. </a:t>
            </a:r>
          </a:p>
        </p:txBody>
      </p:sp>
    </p:spTree>
    <p:extLst>
      <p:ext uri="{BB962C8B-B14F-4D97-AF65-F5344CB8AC3E}">
        <p14:creationId xmlns:p14="http://schemas.microsoft.com/office/powerpoint/2010/main" val="35926678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الف- سطح برون سازمانی: سازمان علوم اجتماعی و پژوهش در این علوم را باید به ناچار با توجه به نظام چهارگانه بالا در نظر گرفت. در این جا مسائلی در سطح کلان جامعه از قبیل جامعه مدنی، ارزش ها و باورهای سنتی و عامه ، بی تاثیری علوم در برنامه ریزی ها و سیاستگزاری های سیاسی و اجتماعی و فرهنگی و اقتصادی مطرحند. </a:t>
            </a:r>
          </a:p>
          <a:p>
            <a:pPr algn="just"/>
            <a:endParaRPr lang="fa-IR" smtClean="0">
              <a:cs typeface="B Zar" panose="00000400000000000000" pitchFamily="2" charset="-78"/>
            </a:endParaRPr>
          </a:p>
          <a:p>
            <a:pPr algn="just"/>
            <a:r>
              <a:rPr lang="fa-IR" smtClean="0">
                <a:cs typeface="B Zar" panose="00000400000000000000" pitchFamily="2" charset="-78"/>
              </a:rPr>
              <a:t>ب</a:t>
            </a:r>
            <a:r>
              <a:rPr lang="fa-IR" smtClean="0">
                <a:cs typeface="B Zar" panose="00000400000000000000" pitchFamily="2" charset="-78"/>
              </a:rPr>
              <a:t>) سطح درون سازمانی: در این جا می توان از دید معرفت شناسی، متدولوژی، جامعه شناسی علم به بررسی پژوهش های اجتماعی پرداخت و سه پرسش اصلی ذیل را مطرح نمود:</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353800" y="1690688"/>
            <a:ext cx="705776" cy="792333"/>
          </a:xfrm>
          <a:prstGeom prst="rect">
            <a:avLst/>
          </a:prstGeom>
        </p:spPr>
      </p:pic>
      <p:pic>
        <p:nvPicPr>
          <p:cNvPr id="5" name="Picture 4"/>
          <p:cNvPicPr>
            <a:picLocks noChangeAspect="1"/>
          </p:cNvPicPr>
          <p:nvPr/>
        </p:nvPicPr>
        <p:blipFill>
          <a:blip r:embed="rId3"/>
          <a:stretch>
            <a:fillRect/>
          </a:stretch>
        </p:blipFill>
        <p:spPr>
          <a:xfrm>
            <a:off x="11155680" y="3685735"/>
            <a:ext cx="903896" cy="948543"/>
          </a:xfrm>
          <a:prstGeom prst="rect">
            <a:avLst/>
          </a:prstGeom>
        </p:spPr>
      </p:pic>
    </p:spTree>
    <p:extLst>
      <p:ext uri="{BB962C8B-B14F-4D97-AF65-F5344CB8AC3E}">
        <p14:creationId xmlns:p14="http://schemas.microsoft.com/office/powerpoint/2010/main" val="24056566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رابطه صورت های مختلف معرفت با یکدیگر کدام است؟ استقلال یا وابستگی آنها به هم تا چه پایه است؟ مرز میان حقیقت و ارزش ها در علوم اجتماعی و هست ها و باید ها  و یا تحلیل و توصیف آنها در کجاست؟ </a:t>
            </a:r>
          </a:p>
          <a:p>
            <a:pPr algn="just"/>
            <a:r>
              <a:rPr lang="fa-IR" smtClean="0">
                <a:cs typeface="B Zar" panose="00000400000000000000" pitchFamily="2" charset="-78"/>
              </a:rPr>
              <a:t>2- قابلیت و توانایی تبیین علی در علوم اجتماعی برای ارائه الگوهای قانون مند و فراگیر برای پیش بینی و کنترل امور (مانند آنچه که در علوم دقیقه می گذرد) و یا توصیفی صرف بودن یافته های علوم اجتماعی در سطح کلان و ذهی تا چه حد است؟</a:t>
            </a:r>
          </a:p>
          <a:p>
            <a:pPr algn="just"/>
            <a:r>
              <a:rPr lang="fa-IR" smtClean="0">
                <a:cs typeface="B Zar" panose="00000400000000000000" pitchFamily="2" charset="-78"/>
              </a:rPr>
              <a:t>3- آیا جهانی بودن علوم اجتماعی با نامگذاری ها و دستگاه های مفهومی  و نظریه ها و روش های واحد مورد قبول هست و یا اصولا پژوهش های محلی می تواند به انواع علوم اجتماعی و از جمله ایرانی و اسلامی جا دهد؟</a:t>
            </a:r>
            <a:endParaRPr lang="fa-IR">
              <a:cs typeface="B Zar" panose="00000400000000000000" pitchFamily="2" charset="-78"/>
            </a:endParaRPr>
          </a:p>
        </p:txBody>
      </p:sp>
    </p:spTree>
    <p:extLst>
      <p:ext uri="{BB962C8B-B14F-4D97-AF65-F5344CB8AC3E}">
        <p14:creationId xmlns:p14="http://schemas.microsoft.com/office/powerpoint/2010/main" val="18605928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بدیهی است که علاوه بر </a:t>
            </a:r>
            <a:r>
              <a:rPr lang="fa-IR" b="1" smtClean="0">
                <a:solidFill>
                  <a:srgbClr val="FF0000"/>
                </a:solidFill>
                <a:cs typeface="B Zar" panose="00000400000000000000" pitchFamily="2" charset="-78"/>
              </a:rPr>
              <a:t>پرسش های بالا </a:t>
            </a:r>
            <a:r>
              <a:rPr lang="fa-IR" smtClean="0">
                <a:cs typeface="B Zar" panose="00000400000000000000" pitchFamily="2" charset="-78"/>
              </a:rPr>
              <a:t>نکات دیگری مانند فقدان جامعه علمی در عرصه علوم اجتماعی در کشور ما، فقدان اجماع و وفاق علمی بر سر موضوع، روش  و حتی برگردان واژگان بیگانه، کمبود نشریات تخصصی و معرفی و نقد آثار علمی، پریشانی فکری و تشتت روشی در کار پژوهشی، انحصاری بودن تحقیقات </a:t>
            </a:r>
            <a:r>
              <a:rPr lang="fa-IR" smtClean="0">
                <a:cs typeface="B Zar" panose="00000400000000000000" pitchFamily="2" charset="-78"/>
              </a:rPr>
              <a:t>اجتماعی، </a:t>
            </a:r>
            <a:r>
              <a:rPr lang="fa-IR" smtClean="0">
                <a:cs typeface="B Zar" panose="00000400000000000000" pitchFamily="2" charset="-78"/>
              </a:rPr>
              <a:t>وجود تبعیض بین پژوهشگران و بلاخره جدایی آموزش و پژوهش...مطرح می باشد.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050241" y="3709988"/>
            <a:ext cx="1847850" cy="2466975"/>
          </a:xfrm>
          <a:prstGeom prst="rect">
            <a:avLst/>
          </a:prstGeom>
        </p:spPr>
      </p:pic>
    </p:spTree>
    <p:extLst>
      <p:ext uri="{BB962C8B-B14F-4D97-AF65-F5344CB8AC3E}">
        <p14:creationId xmlns:p14="http://schemas.microsoft.com/office/powerpoint/2010/main" val="846333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این ترتیب وضعیت علوم اجتماعی و به تبع آن پژوهش های مربوط به این علوم در ایران صرف نظر از تنگناهای تاریخی، سیاسی، اجتماعی- فرهنگی و اقتصادی از نظر ساختاری پرسش های بالا را پیش روی ما می گذارد و ما را به تفکر جدی وا می دارد. معاونت پژوهشی وزارت فرهنگ و آومزش عایل کشور اخیرا نگرانی خود را از ضعف تحقیقات اجتماعی در فرهنگ ملی و علمی ما در چهار دسته عامل سیاسی- مدیریتی، موانع اجتماع- فرهنگی ، </a:t>
            </a:r>
            <a:r>
              <a:rPr lang="fa-IR" smtClean="0">
                <a:cs typeface="B Zar" panose="00000400000000000000" pitchFamily="2" charset="-78"/>
              </a:rPr>
              <a:t>اشکالات </a:t>
            </a:r>
            <a:r>
              <a:rPr lang="fa-IR" smtClean="0">
                <a:cs typeface="B Zar" panose="00000400000000000000" pitchFamily="2" charset="-78"/>
              </a:rPr>
              <a:t>ساختاری و مسائل اعتباری (کمتر از 10 درصد بودجه های پژوهشی به دانشگاه های شکور اختصاص دارد) خلاصه کرد.  </a:t>
            </a:r>
            <a:endParaRPr lang="fa-IR">
              <a:cs typeface="B Zar" panose="00000400000000000000" pitchFamily="2" charset="-78"/>
            </a:endParaRPr>
          </a:p>
        </p:txBody>
      </p:sp>
      <p:sp>
        <p:nvSpPr>
          <p:cNvPr id="4" name="Flowchart: Process 3"/>
          <p:cNvSpPr/>
          <p:nvPr/>
        </p:nvSpPr>
        <p:spPr>
          <a:xfrm>
            <a:off x="2672862" y="4501662"/>
            <a:ext cx="3699803" cy="15129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1- </a:t>
            </a:r>
            <a:r>
              <a:rPr lang="fa-IR" b="1">
                <a:solidFill>
                  <a:srgbClr val="FF0000"/>
                </a:solidFill>
                <a:cs typeface="B Zar" panose="00000400000000000000" pitchFamily="2" charset="-78"/>
              </a:rPr>
              <a:t>عامل سیاسی- مدیریتی</a:t>
            </a:r>
            <a:r>
              <a:rPr lang="fa-IR" b="1">
                <a:solidFill>
                  <a:srgbClr val="FF0000"/>
                </a:solidFill>
                <a:cs typeface="B Zar" panose="00000400000000000000" pitchFamily="2" charset="-78"/>
              </a:rPr>
              <a:t>، </a:t>
            </a:r>
            <a:endParaRPr lang="fa-IR" b="1" smtClean="0">
              <a:solidFill>
                <a:srgbClr val="FF0000"/>
              </a:solidFill>
              <a:cs typeface="B Zar" panose="00000400000000000000" pitchFamily="2" charset="-78"/>
            </a:endParaRPr>
          </a:p>
          <a:p>
            <a:pPr algn="ctr"/>
            <a:r>
              <a:rPr lang="fa-IR" b="1" smtClean="0">
                <a:solidFill>
                  <a:srgbClr val="FF0000"/>
                </a:solidFill>
                <a:cs typeface="B Zar" panose="00000400000000000000" pitchFamily="2" charset="-78"/>
              </a:rPr>
              <a:t>2- موانع </a:t>
            </a:r>
            <a:r>
              <a:rPr lang="fa-IR" b="1">
                <a:solidFill>
                  <a:srgbClr val="FF0000"/>
                </a:solidFill>
                <a:cs typeface="B Zar" panose="00000400000000000000" pitchFamily="2" charset="-78"/>
              </a:rPr>
              <a:t>اجتماع- </a:t>
            </a:r>
            <a:r>
              <a:rPr lang="fa-IR" b="1">
                <a:solidFill>
                  <a:srgbClr val="FF0000"/>
                </a:solidFill>
                <a:cs typeface="B Zar" panose="00000400000000000000" pitchFamily="2" charset="-78"/>
              </a:rPr>
              <a:t>فرهنگی </a:t>
            </a:r>
            <a:r>
              <a:rPr lang="fa-IR" b="1" smtClean="0">
                <a:solidFill>
                  <a:srgbClr val="FF0000"/>
                </a:solidFill>
                <a:cs typeface="B Zar" panose="00000400000000000000" pitchFamily="2" charset="-78"/>
              </a:rPr>
              <a:t>،</a:t>
            </a:r>
          </a:p>
          <a:p>
            <a:pPr algn="ctr"/>
            <a:r>
              <a:rPr lang="fa-IR" b="1" smtClean="0">
                <a:solidFill>
                  <a:srgbClr val="FF0000"/>
                </a:solidFill>
                <a:cs typeface="B Zar" panose="00000400000000000000" pitchFamily="2" charset="-78"/>
              </a:rPr>
              <a:t>3- </a:t>
            </a:r>
            <a:r>
              <a:rPr lang="fa-IR" b="1">
                <a:solidFill>
                  <a:srgbClr val="FF0000"/>
                </a:solidFill>
                <a:cs typeface="B Zar" panose="00000400000000000000" pitchFamily="2" charset="-78"/>
              </a:rPr>
              <a:t>اشکالات </a:t>
            </a:r>
            <a:r>
              <a:rPr lang="fa-IR" b="1">
                <a:solidFill>
                  <a:srgbClr val="FF0000"/>
                </a:solidFill>
                <a:cs typeface="B Zar" panose="00000400000000000000" pitchFamily="2" charset="-78"/>
              </a:rPr>
              <a:t>ساختاری </a:t>
            </a:r>
            <a:endParaRPr lang="fa-IR" b="1" smtClean="0">
              <a:solidFill>
                <a:srgbClr val="FF0000"/>
              </a:solidFill>
              <a:cs typeface="B Zar" panose="00000400000000000000" pitchFamily="2" charset="-78"/>
            </a:endParaRPr>
          </a:p>
          <a:p>
            <a:pPr algn="ctr"/>
            <a:r>
              <a:rPr lang="fa-IR" b="1" smtClean="0">
                <a:solidFill>
                  <a:srgbClr val="FF0000"/>
                </a:solidFill>
                <a:cs typeface="B Zar" panose="00000400000000000000" pitchFamily="2" charset="-78"/>
              </a:rPr>
              <a:t>4- </a:t>
            </a:r>
            <a:r>
              <a:rPr lang="fa-IR" b="1">
                <a:solidFill>
                  <a:srgbClr val="FF0000"/>
                </a:solidFill>
                <a:cs typeface="B Zar" panose="00000400000000000000" pitchFamily="2" charset="-78"/>
              </a:rPr>
              <a:t>مسائل اعتباری</a:t>
            </a:r>
            <a:endParaRPr lang="fa-IR" sz="1200" b="1">
              <a:solidFill>
                <a:srgbClr val="FF0000"/>
              </a:solidFill>
            </a:endParaRPr>
          </a:p>
        </p:txBody>
      </p:sp>
    </p:spTree>
    <p:extLst>
      <p:ext uri="{BB962C8B-B14F-4D97-AF65-F5344CB8AC3E}">
        <p14:creationId xmlns:p14="http://schemas.microsoft.com/office/powerpoint/2010/main" val="3556148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وجود این پرسش ها و آن تنگناها، رگه هایی از پیشرفت های علمی در گذشته  ما دیده شده  و طرح هایی در زمینه پژوهش درون رشته یا به اجرا درآمده است که قابل چشم پوشی نیست. ولی باید اذعان کرد که در این مسیر امید زا هنوز اثری از همکاری های واقعی میان رشته ای و چند رشته ای در بین نیست. </a:t>
            </a:r>
            <a:endParaRPr lang="fa-IR">
              <a:cs typeface="B Zar" panose="00000400000000000000" pitchFamily="2" charset="-78"/>
            </a:endParaRPr>
          </a:p>
        </p:txBody>
      </p:sp>
      <p:sp>
        <p:nvSpPr>
          <p:cNvPr id="4" name="Flowchart: Process 3"/>
          <p:cNvSpPr/>
          <p:nvPr/>
        </p:nvSpPr>
        <p:spPr>
          <a:xfrm>
            <a:off x="838200" y="3559126"/>
            <a:ext cx="3953022" cy="165998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همکاری های واقعی میان رشته ای و چند رشته ای</a:t>
            </a:r>
            <a:endParaRPr lang="fa-IR" sz="2000" b="1">
              <a:solidFill>
                <a:srgbClr val="FF0000"/>
              </a:solidFill>
            </a:endParaRPr>
          </a:p>
        </p:txBody>
      </p:sp>
    </p:spTree>
    <p:extLst>
      <p:ext uri="{BB962C8B-B14F-4D97-AF65-F5344CB8AC3E}">
        <p14:creationId xmlns:p14="http://schemas.microsoft.com/office/powerpoint/2010/main" val="35953647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اکنون حدود سه دهه است که فعالیت هایی در کشور ما آغاز شده و نوید این همکاری ها را به صورت </a:t>
            </a:r>
            <a:r>
              <a:rPr lang="fa-IR" b="1" smtClean="0">
                <a:solidFill>
                  <a:srgbClr val="FF0000"/>
                </a:solidFill>
                <a:cs typeface="B Zar" panose="00000400000000000000" pitchFamily="2" charset="-78"/>
              </a:rPr>
              <a:t>تشریفاتی و سطحی </a:t>
            </a:r>
            <a:r>
              <a:rPr lang="fa-IR" smtClean="0">
                <a:cs typeface="B Zar" panose="00000400000000000000" pitchFamily="2" charset="-78"/>
              </a:rPr>
              <a:t>می دهد. تشکیل همایش های ملی و مجالس گفت و شنودهای گروهی گردهمایی های نظری و کاربردی و اغلب همراه با مقالات تحقیقی در میان این فعالیت ها به ندرت می توان اثری از طرح های بین سازمانی یا پژوهش های چند رشته ای و یا همکاری های میان تخصصی مشاهده کرد تنها چد حرکت پژوهشی، آن هم در بخش خصوصی، افق این سبک  کار علمی را پیش روی ما می گشاید و به تاسیس نهادهایی مانند وزارت فن آوری و پژوهش و انجمن هایی مانند انجمن ایراین پژوهش های آموزشی امیدوار می سازد. </a:t>
            </a:r>
            <a:endParaRPr lang="fa-IR">
              <a:cs typeface="B Zar" panose="00000400000000000000" pitchFamily="2" charset="-78"/>
            </a:endParaRPr>
          </a:p>
        </p:txBody>
      </p:sp>
    </p:spTree>
    <p:extLst>
      <p:ext uri="{BB962C8B-B14F-4D97-AF65-F5344CB8AC3E}">
        <p14:creationId xmlns:p14="http://schemas.microsoft.com/office/powerpoint/2010/main" val="34200248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مثلا در ماده یک فصل اول مربوط به کلیات اساسنامه این انجمن می خوانیم: «به  منظور گسترش را پیشبرد پژوهش های بین رشته ای و بهبود بخشیدن به امور آموزشی و پژوهشی در زمینه های نظام آموزش رسمی و غیر رسمی </a:t>
            </a:r>
            <a:r>
              <a:rPr lang="fa-IR" smtClean="0">
                <a:cs typeface="B Zar" panose="00000400000000000000" pitchFamily="2" charset="-78"/>
              </a:rPr>
              <a:t>کشور، انجمن </a:t>
            </a:r>
            <a:r>
              <a:rPr lang="fa-IR" smtClean="0">
                <a:cs typeface="B Zar" panose="00000400000000000000" pitchFamily="2" charset="-78"/>
              </a:rPr>
              <a:t>ایرانی پژوهش های آموزشی تشکیل می گردد. </a:t>
            </a:r>
            <a:endParaRPr lang="fa-IR">
              <a:cs typeface="B Zar" panose="00000400000000000000" pitchFamily="2" charset="-78"/>
            </a:endParaRPr>
          </a:p>
        </p:txBody>
      </p:sp>
    </p:spTree>
    <p:extLst>
      <p:ext uri="{BB962C8B-B14F-4D97-AF65-F5344CB8AC3E}">
        <p14:creationId xmlns:p14="http://schemas.microsoft.com/office/powerpoint/2010/main" val="501353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واقع دو جریان علمی به پیشرفت علوم یاری داده اند: یکی بینش کلی در انسان و چیزها و دوم تخصص و شاخه بندی دانش ها. درست است که تاریخ رسمی علم یا تشکیل رشته ها نوشته شد، ولی زاد و ولد آنها به تنهایی تاریخ علوم را نساخت، بلکه مرزبندی های مکرر آن ها، رابطه های دوستانه و رقیبانه و حتی خصمانه بین رشته ها، مهاجرت های آشکار  پنهان پژوهشگران  به قلمرو یکدیگر و جابه </a:t>
            </a:r>
            <a:r>
              <a:rPr lang="fa-IR">
                <a:cs typeface="B Zar" panose="00000400000000000000" pitchFamily="2" charset="-78"/>
              </a:rPr>
              <a:t>جایی </a:t>
            </a:r>
            <a:r>
              <a:rPr lang="fa-IR" smtClean="0">
                <a:cs typeface="B Zar" panose="00000400000000000000" pitchFamily="2" charset="-78"/>
              </a:rPr>
              <a:t>دانشمندان </a:t>
            </a:r>
            <a:r>
              <a:rPr lang="fa-IR">
                <a:cs typeface="B Zar" panose="00000400000000000000" pitchFamily="2" charset="-78"/>
              </a:rPr>
              <a:t>از این حوزه به آن  حوزه و گرایش نظریه ها از این مکتب به ان مکتب نیز صفحات درخشان این تاریخ را پر کرده اند ولی هنوز کافی نبوده اند. </a:t>
            </a:r>
            <a:endParaRPr lang="fa-IR">
              <a:cs typeface="B Zar" panose="00000400000000000000" pitchFamily="2" charset="-78"/>
            </a:endParaRPr>
          </a:p>
        </p:txBody>
      </p:sp>
      <p:sp>
        <p:nvSpPr>
          <p:cNvPr id="4" name="Flowchart: Process 3"/>
          <p:cNvSpPr/>
          <p:nvPr/>
        </p:nvSpPr>
        <p:spPr>
          <a:xfrm>
            <a:off x="838200" y="4389120"/>
            <a:ext cx="3362178" cy="140043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جابه جایی دانشمندان از این حوزه به آن  حوزه</a:t>
            </a:r>
            <a:endParaRPr lang="fa-IR" sz="2000" b="1">
              <a:solidFill>
                <a:srgbClr val="FF0000"/>
              </a:solidFill>
            </a:endParaRPr>
          </a:p>
        </p:txBody>
      </p:sp>
    </p:spTree>
    <p:extLst>
      <p:ext uri="{BB962C8B-B14F-4D97-AF65-F5344CB8AC3E}">
        <p14:creationId xmlns:p14="http://schemas.microsoft.com/office/powerpoint/2010/main" val="40372051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 یا اخیرا در مشخصات کلی برنامه و سرفصل دروسی که در سیصد و هفتاد و هفتمین جلسه شورای عالی برنامه ریزی وزارت فرهنگ و آموزش </a:t>
            </a:r>
            <a:r>
              <a:rPr lang="fa-IR" smtClean="0">
                <a:cs typeface="B Zar" panose="00000400000000000000" pitchFamily="2" charset="-78"/>
              </a:rPr>
              <a:t>عالی </a:t>
            </a:r>
            <a:r>
              <a:rPr lang="fa-IR" smtClean="0">
                <a:cs typeface="B Zar" panose="00000400000000000000" pitchFamily="2" charset="-78"/>
              </a:rPr>
              <a:t>مورخ 78/4/2 به تصویب رسید، دکتری جامعه شناسی با </a:t>
            </a:r>
            <a:r>
              <a:rPr lang="fa-IR" b="1" smtClean="0">
                <a:solidFill>
                  <a:srgbClr val="FF0000"/>
                </a:solidFill>
                <a:cs typeface="B Zar" panose="00000400000000000000" pitchFamily="2" charset="-78"/>
              </a:rPr>
              <a:t>پنج گرایش </a:t>
            </a:r>
            <a:r>
              <a:rPr lang="fa-IR" smtClean="0">
                <a:cs typeface="B Zar" panose="00000400000000000000" pitchFamily="2" charset="-78"/>
              </a:rPr>
              <a:t>تدوین پیشنهاد شده است. در این برنامه آمیزش شاخه های متنوع جامعه شناسی مانند جامعه شناسی آموزش و پرورش، پزشکی و بهداشت، تاریخ، سیاسی، حقوقی، علمی و تکنولوژیک، سازمان ها،  ارتباطات، انحرافات، معرفت، مدیریت، ادبیات، زبان، هنر، دینی، فرهنگی، اقتصادی (و حتی حوزه های فرعی آن احساس) اعلام شده است. </a:t>
            </a:r>
            <a:endParaRPr lang="fa-IR">
              <a:cs typeface="B Zar" panose="00000400000000000000" pitchFamily="2" charset="-78"/>
            </a:endParaRPr>
          </a:p>
        </p:txBody>
      </p:sp>
    </p:spTree>
    <p:extLst>
      <p:ext uri="{BB962C8B-B14F-4D97-AF65-F5344CB8AC3E}">
        <p14:creationId xmlns:p14="http://schemas.microsoft.com/office/powerpoint/2010/main" val="11718479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پیدایش فکر سازماندهی پژوهش های چند رشته ای در علوم انسانی و اجتماعی در کشور ما کاملا تازه و مبتکرانه است. </a:t>
            </a:r>
          </a:p>
          <a:p>
            <a:pPr algn="just"/>
            <a:endParaRPr lang="fa-IR">
              <a:cs typeface="B Zar" panose="00000400000000000000" pitchFamily="2" charset="-78"/>
            </a:endParaRPr>
          </a:p>
        </p:txBody>
      </p:sp>
    </p:spTree>
    <p:extLst>
      <p:ext uri="{BB962C8B-B14F-4D97-AF65-F5344CB8AC3E}">
        <p14:creationId xmlns:p14="http://schemas.microsoft.com/office/powerpoint/2010/main" val="6631587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نتیجه گیری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 در پایان کار صلاح دیدم در آستانه شکل گیری همکاری های بین رشته ای نتیجه گیری خود را بر سه محور ذیل استوار سازیم: </a:t>
            </a:r>
          </a:p>
          <a:p>
            <a:pPr algn="just"/>
            <a:r>
              <a:rPr lang="fa-IR" smtClean="0">
                <a:cs typeface="B Zar" panose="00000400000000000000" pitchFamily="2" charset="-78"/>
              </a:rPr>
              <a:t>1- صورت های مختلف همکاری های بین رشته ای را مشخص و تعریف کنیم. </a:t>
            </a:r>
          </a:p>
          <a:p>
            <a:pPr algn="just"/>
            <a:r>
              <a:rPr lang="fa-IR" smtClean="0">
                <a:cs typeface="B Zar" panose="00000400000000000000" pitchFamily="2" charset="-78"/>
              </a:rPr>
              <a:t>2- سه پیشنهاد معین درباره سازمان پژوهش های انسانی و اجتماعی در کشورمان ارائه بدهیم. </a:t>
            </a:r>
          </a:p>
          <a:p>
            <a:pPr algn="just"/>
            <a:r>
              <a:rPr lang="fa-IR" smtClean="0">
                <a:cs typeface="B Zar" panose="00000400000000000000" pitchFamily="2" charset="-78"/>
              </a:rPr>
              <a:t>3- و بالاخره باز هم بر لزوم نزدیک شدن رشته ها به هم تاکید بورزیم.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438202" y="4433888"/>
            <a:ext cx="2619375" cy="1743075"/>
          </a:xfrm>
          <a:prstGeom prst="rect">
            <a:avLst/>
          </a:prstGeom>
        </p:spPr>
      </p:pic>
    </p:spTree>
    <p:extLst>
      <p:ext uri="{BB962C8B-B14F-4D97-AF65-F5344CB8AC3E}">
        <p14:creationId xmlns:p14="http://schemas.microsoft.com/office/powerpoint/2010/main" val="38025523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1- صورت های همکاری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رابطه بین رشته ها معمولا با </a:t>
            </a:r>
            <a:r>
              <a:rPr lang="fa-IR" b="1" smtClean="0">
                <a:solidFill>
                  <a:srgbClr val="FF0000"/>
                </a:solidFill>
                <a:cs typeface="B Zar" panose="00000400000000000000" pitchFamily="2" charset="-78"/>
              </a:rPr>
              <a:t>سه مفهوم </a:t>
            </a:r>
            <a:r>
              <a:rPr lang="fa-IR" smtClean="0">
                <a:cs typeface="B Zar" panose="00000400000000000000" pitchFamily="2" charset="-78"/>
              </a:rPr>
              <a:t>ذیل شکل می گیرد:</a:t>
            </a:r>
          </a:p>
          <a:p>
            <a:pPr algn="just"/>
            <a:r>
              <a:rPr lang="fa-IR" smtClean="0">
                <a:cs typeface="B Zar" panose="00000400000000000000" pitchFamily="2" charset="-78"/>
              </a:rPr>
              <a:t>الف- با مفهوم میان رشته ای</a:t>
            </a:r>
          </a:p>
          <a:p>
            <a:pPr algn="just"/>
            <a:r>
              <a:rPr lang="fa-IR" smtClean="0">
                <a:cs typeface="B Zar" panose="00000400000000000000" pitchFamily="2" charset="-78"/>
              </a:rPr>
              <a:t>در این جا رشته ها در عین حالی که با یکدیگر ارتباط برقرار می کنند، به کسانی می مانند که دور یک میز نشسته و از حقوق خود دفاع می نمایند و چنانچه موقعیت فراهم آید به هم یاری می دهند. پس، برای آنکه پیشرفت علمی حاصل آید: </a:t>
            </a:r>
          </a:p>
          <a:p>
            <a:pPr algn="just"/>
            <a:r>
              <a:rPr lang="fa-IR" smtClean="0">
                <a:cs typeface="B Zar" panose="00000400000000000000" pitchFamily="2" charset="-78"/>
              </a:rPr>
              <a:t>1- پژوهش باید تا ان جا که ممکن باشد تخصصی گردد و شناخت را در زمینه های بسیار دقیق به پیش براند و دایره آزادی های خود را آگاهانه تنگ نماید. </a:t>
            </a:r>
          </a:p>
          <a:p>
            <a:pPr algn="just"/>
            <a:r>
              <a:rPr lang="fa-IR" smtClean="0">
                <a:cs typeface="B Zar" panose="00000400000000000000" pitchFamily="2" charset="-78"/>
              </a:rPr>
              <a:t>2- فکر پژوهشگر تا ان جا که ممکن باشد باز بماند و فرضیات  و کشفیات را نه فقط در قلب رشته ها که در مرز بین رشته ها جستجو کند. بوهای خوش همیشه از خانه همسایه بلند می شود. </a:t>
            </a:r>
            <a:endParaRPr lang="fa-IR">
              <a:cs typeface="B Zar" panose="00000400000000000000" pitchFamily="2" charset="-78"/>
            </a:endParaRPr>
          </a:p>
        </p:txBody>
      </p:sp>
    </p:spTree>
    <p:extLst>
      <p:ext uri="{BB962C8B-B14F-4D97-AF65-F5344CB8AC3E}">
        <p14:creationId xmlns:p14="http://schemas.microsoft.com/office/powerpoint/2010/main" val="12818870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ب) با مفهوم چند رشته ای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مطالعات چند رشته ای به معنای مخلوطی از رشته ها نیست، بلکه به معنای همکاری رشته ها است آن به صورتی که استقلال رشته ها به هم نخورد و شیفتگی چند رشته ای پژوهشگران را از هویت خود باز ندارد و آنها را فریب ندهد. در این جا رشته ها حول یک محور موضوعی  و یا طرح معینی گرد می آیند و به اصطلاح انجمن تشکیل می دهند  تا به هدف معینی دست بیابند. </a:t>
            </a:r>
          </a:p>
          <a:p>
            <a:pPr algn="just"/>
            <a:endParaRPr lang="fa-IR">
              <a:cs typeface="B Zar" panose="00000400000000000000" pitchFamily="2" charset="-78"/>
            </a:endParaRPr>
          </a:p>
        </p:txBody>
      </p:sp>
    </p:spTree>
    <p:extLst>
      <p:ext uri="{BB962C8B-B14F-4D97-AF65-F5344CB8AC3E}">
        <p14:creationId xmlns:p14="http://schemas.microsoft.com/office/powerpoint/2010/main" val="37745028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ج- با مفهوم تبادل رشته ای </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اینجا رشته ها حال و هوای یکسانی پیدا می کنند. نسیم یک شناخت تازه در همه رشته ها می وزد و همه را بیدار می کند. اشتراک منافع و دید نسبت به موضوعات و طرح ها پدیدار می آید و طرح نظریه  در یک شاخه علمی بر دیگر شاخه های علمی تاثیر می گذارد. چنان که دیدیم کورت لوین اصول حوزه  نیرویی را که در فیزیک به کار می برد به ساختار ذهنی انسان انتقال داد و نظریه گشتالت  را در روان شناسی تقویت کرد. </a:t>
            </a:r>
            <a:endParaRPr lang="fa-IR">
              <a:cs typeface="B Zar" panose="00000400000000000000" pitchFamily="2" charset="-78"/>
            </a:endParaRPr>
          </a:p>
        </p:txBody>
      </p:sp>
      <p:sp>
        <p:nvSpPr>
          <p:cNvPr id="4" name="Flowchart: Process 3"/>
          <p:cNvSpPr/>
          <p:nvPr/>
        </p:nvSpPr>
        <p:spPr>
          <a:xfrm>
            <a:off x="1730326" y="4262511"/>
            <a:ext cx="2602523" cy="98473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ساختار ذهنی انسان</a:t>
            </a:r>
            <a:endParaRPr lang="fa-IR" b="1">
              <a:solidFill>
                <a:srgbClr val="FF0000"/>
              </a:solidFill>
            </a:endParaRPr>
          </a:p>
        </p:txBody>
      </p:sp>
    </p:spTree>
    <p:extLst>
      <p:ext uri="{BB962C8B-B14F-4D97-AF65-F5344CB8AC3E}">
        <p14:creationId xmlns:p14="http://schemas.microsoft.com/office/powerpoint/2010/main" val="39021704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2- پیشنهاد ها</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پیروی از سه خط فکری به اموزش رشته ها به صورت های بالا یاری می دهد: </a:t>
            </a:r>
          </a:p>
          <a:p>
            <a:pPr algn="just"/>
            <a:r>
              <a:rPr lang="fa-IR" smtClean="0">
                <a:cs typeface="B Zar" panose="00000400000000000000" pitchFamily="2" charset="-78"/>
              </a:rPr>
              <a:t>سیاست علمی منسجم، مشترک، بی مرز و حصار، هماهنگ و شفاف. باید آکادمی علوم انسانی یا علوم اجتماعی تاسیس گردد و یک قوه متمرکز  علمی بر رشته ها نظارت داشته باشد. این قوه می تواند مثلا در کشور ما توان خود را بر سه پایه طرح ریزی کند و استوار سازد. </a:t>
            </a:r>
            <a:endParaRPr lang="fa-IR">
              <a:cs typeface="B Zar" panose="00000400000000000000" pitchFamily="2" charset="-78"/>
            </a:endParaRPr>
          </a:p>
        </p:txBody>
      </p:sp>
    </p:spTree>
    <p:extLst>
      <p:ext uri="{BB962C8B-B14F-4D97-AF65-F5344CB8AC3E}">
        <p14:creationId xmlns:p14="http://schemas.microsoft.com/office/powerpoint/2010/main" val="1419573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مطالعه سنت ها و مکاشفه علمی ارزش های گذشته: </a:t>
            </a:r>
          </a:p>
          <a:p>
            <a:pPr algn="just"/>
            <a:r>
              <a:rPr lang="fa-IR" smtClean="0">
                <a:cs typeface="B Zar" panose="00000400000000000000" pitchFamily="2" charset="-78"/>
              </a:rPr>
              <a:t>سنجش علمی تغییرات چه در اصول و ارزش ها و چه در فنون و روش ها و بالاخره شناخت آسیب ها و ریزش ها. سازمان آگاهانه علوم  می تواند به تفام بین انها کمک کند و آنها را حول محور های موضوعی فرهنگی و اجتماعی گرد بیاورد. </a:t>
            </a:r>
          </a:p>
          <a:p>
            <a:pPr algn="just"/>
            <a:r>
              <a:rPr lang="fa-IR" smtClean="0">
                <a:cs typeface="B Zar" panose="00000400000000000000" pitchFamily="2" charset="-78"/>
              </a:rPr>
              <a:t>2- به کار اندازی مدیریت اداری- علمی در سازمان های پژوهشی از یک سو و مدیریت انسانی تحقیقات  و رشد شخصیت علمی افراد از سوی دیگر به طوری که سازمان ها بتوانند پاسخ گوی نیازهای آزادمنشانه انسان های پژوهشگر باشند. </a:t>
            </a:r>
            <a:endParaRPr lang="fa-IR">
              <a:cs typeface="B Zar" panose="00000400000000000000" pitchFamily="2" charset="-78"/>
            </a:endParaRPr>
          </a:p>
        </p:txBody>
      </p:sp>
    </p:spTree>
    <p:extLst>
      <p:ext uri="{BB962C8B-B14F-4D97-AF65-F5344CB8AC3E}">
        <p14:creationId xmlns:p14="http://schemas.microsoft.com/office/powerpoint/2010/main" val="265415356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3- گسترش دامنه تحقیقات چه در داخل (وزارت خانه ها، نهادها، زندان ها، شبانه روزی ها، ...) و چه در خارج (شکورهای فارسی زبان، کشروهای مسلمانانف کشورهای همسایه، کشورهای بیگانه،...)</a:t>
            </a:r>
            <a:endParaRPr lang="fa-IR">
              <a:cs typeface="B Zar" panose="00000400000000000000" pitchFamily="2" charset="-78"/>
            </a:endParaRPr>
          </a:p>
        </p:txBody>
      </p:sp>
    </p:spTree>
    <p:extLst>
      <p:ext uri="{BB962C8B-B14F-4D97-AF65-F5344CB8AC3E}">
        <p14:creationId xmlns:p14="http://schemas.microsoft.com/office/powerpoint/2010/main" val="32623014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3- تاکید دوباره </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همانگونه که دیدیم کشورهای پیشرفته در طول تاریخ علمی خود، علی رغم تقسیم بندی ها وط بقه بندی های موضوعی و روشی که لازمه شناخت محسوب می شود، هرگز زمینه مطالعات چند وجهی را ترک نگفتند  و رشته ها و تخصص ها پیوسته از یکدیگر تاثیر پذیرفته اند. </a:t>
            </a:r>
          </a:p>
          <a:p>
            <a:pPr algn="just"/>
            <a:r>
              <a:rPr lang="fa-IR" smtClean="0">
                <a:cs typeface="B Zar" panose="00000400000000000000" pitchFamily="2" charset="-78"/>
              </a:rPr>
              <a:t>در جامعه فرهنگی ما که </a:t>
            </a:r>
            <a:r>
              <a:rPr lang="fa-IR" smtClean="0">
                <a:cs typeface="B Zar" panose="00000400000000000000" pitchFamily="2" charset="-78"/>
              </a:rPr>
              <a:t>در</a:t>
            </a:r>
            <a:r>
              <a:rPr lang="fa-IR" smtClean="0">
                <a:cs typeface="B Zar" panose="00000400000000000000" pitchFamily="2" charset="-78"/>
              </a:rPr>
              <a:t> </a:t>
            </a:r>
            <a:r>
              <a:rPr lang="fa-IR" smtClean="0">
                <a:cs typeface="B Zar" panose="00000400000000000000" pitchFamily="2" charset="-78"/>
              </a:rPr>
              <a:t>آن دانش در مراحل سنتی خود در </a:t>
            </a:r>
            <a:r>
              <a:rPr lang="fa-IR" smtClean="0">
                <a:cs typeface="B Zar" panose="00000400000000000000" pitchFamily="2" charset="-78"/>
              </a:rPr>
              <a:t>جا زده است هرگز مینه های همکاری علمی فراهم نبوده و به ویژه ساختارهای سیاسی و اجتماعی کشور شرایط آن را به وجود نیاورده اند. </a:t>
            </a:r>
            <a:endParaRPr lang="fa-IR">
              <a:cs typeface="B Zar" panose="00000400000000000000" pitchFamily="2" charset="-78"/>
            </a:endParaRPr>
          </a:p>
        </p:txBody>
      </p:sp>
    </p:spTree>
    <p:extLst>
      <p:ext uri="{BB962C8B-B14F-4D97-AF65-F5344CB8AC3E}">
        <p14:creationId xmlns:p14="http://schemas.microsoft.com/office/powerpoint/2010/main" val="1101911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9193"/>
            <a:ext cx="10515600" cy="1325563"/>
          </a:xfrm>
        </p:spPr>
        <p:txBody>
          <a:bodyPr/>
          <a:lstStyle/>
          <a:p>
            <a:pPr algn="ctr"/>
            <a:r>
              <a:rPr lang="fa-IR" smtClean="0">
                <a:solidFill>
                  <a:srgbClr val="FF0000"/>
                </a:solidFill>
                <a:cs typeface="B Zar" panose="00000400000000000000" pitchFamily="2" charset="-78"/>
              </a:rPr>
              <a:t>شناخت کلی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در قدیم، بعضی از متفکران و دانشمندان مجمع العلوم بودند. از شعر به ریاضی، از خاک به افلاک و از عمل به نظر می پرداختند. ابن سینا و پاسکال و دکارت و ملاصدرا و نیوتن هر یک برای خود رشته یا رشته هایی داشتندف ولی همه آنها فلسفه می گفتند. همه چیز را از همه زوایا می نگریستند. درب رشته را پشت سر خود باز می گذاردند و پیوسته نیم نگاهی به خانه همسایه داشتند.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099332" y="3812345"/>
            <a:ext cx="1953017" cy="1893056"/>
          </a:xfrm>
          <a:prstGeom prst="rect">
            <a:avLst/>
          </a:prstGeom>
        </p:spPr>
      </p:pic>
      <p:pic>
        <p:nvPicPr>
          <p:cNvPr id="5" name="Picture 4"/>
          <p:cNvPicPr>
            <a:picLocks noChangeAspect="1"/>
          </p:cNvPicPr>
          <p:nvPr/>
        </p:nvPicPr>
        <p:blipFill>
          <a:blip r:embed="rId3"/>
          <a:stretch>
            <a:fillRect/>
          </a:stretch>
        </p:blipFill>
        <p:spPr>
          <a:xfrm>
            <a:off x="7675464" y="3812345"/>
            <a:ext cx="2636154" cy="1893056"/>
          </a:xfrm>
          <a:prstGeom prst="rect">
            <a:avLst/>
          </a:prstGeom>
        </p:spPr>
      </p:pic>
      <p:sp>
        <p:nvSpPr>
          <p:cNvPr id="6" name="TextBox 5"/>
          <p:cNvSpPr txBox="1"/>
          <p:nvPr/>
        </p:nvSpPr>
        <p:spPr>
          <a:xfrm>
            <a:off x="3432517" y="4614203"/>
            <a:ext cx="928468" cy="400110"/>
          </a:xfrm>
          <a:prstGeom prst="rect">
            <a:avLst/>
          </a:prstGeom>
          <a:noFill/>
        </p:spPr>
        <p:txBody>
          <a:bodyPr wrap="square" rtlCol="1">
            <a:spAutoFit/>
          </a:bodyPr>
          <a:lstStyle/>
          <a:p>
            <a:pPr algn="ctr"/>
            <a:r>
              <a:rPr lang="fa-IR" sz="2000" b="1" smtClean="0">
                <a:solidFill>
                  <a:srgbClr val="FF0000"/>
                </a:solidFill>
                <a:cs typeface="B Zar" panose="00000400000000000000" pitchFamily="2" charset="-78"/>
              </a:rPr>
              <a:t>ابن سینا</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4505939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واقعیت در حالی گریبان ما را رها نمی کند که می دانیم متخصصان و پژوهشگران علوم اجتماعی چه بخواهند و چه نخواهندف چه بدانند و چه ندانند، همگی اعضای یک خانواده اند و به یک مجموعه علمی تعلق دارند و از یک مرجع تاریخی الهام می گیرند و همه چیزشان اعم از انسان و جامعه و سرنوشتشان مشترک است. پیشرفت یکی به پیشرفت دیگری بستگی دارد، نام یکی نام دیگری را بلند می کند و کشف دیگری را به حقیقت نزدیک می سازد. </a:t>
            </a:r>
            <a:endParaRPr lang="fa-IR">
              <a:cs typeface="B Zar" panose="00000400000000000000" pitchFamily="2" charset="-78"/>
            </a:endParaRPr>
          </a:p>
        </p:txBody>
      </p:sp>
      <p:sp>
        <p:nvSpPr>
          <p:cNvPr id="4" name="Flowchart: Process 3"/>
          <p:cNvSpPr/>
          <p:nvPr/>
        </p:nvSpPr>
        <p:spPr>
          <a:xfrm>
            <a:off x="1575582" y="4431323"/>
            <a:ext cx="3826412" cy="1448972"/>
          </a:xfrm>
          <a:prstGeom prst="flowChart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smtClean="0">
                <a:solidFill>
                  <a:srgbClr val="FF0000"/>
                </a:solidFill>
                <a:cs typeface="B Zar" panose="00000400000000000000" pitchFamily="2" charset="-78"/>
              </a:rPr>
              <a:t>1-انسان </a:t>
            </a:r>
          </a:p>
          <a:p>
            <a:pPr algn="ctr"/>
            <a:r>
              <a:rPr lang="fa-IR" sz="3200" smtClean="0">
                <a:solidFill>
                  <a:srgbClr val="FF0000"/>
                </a:solidFill>
                <a:cs typeface="B Zar" panose="00000400000000000000" pitchFamily="2" charset="-78"/>
              </a:rPr>
              <a:t>2-جامعه </a:t>
            </a:r>
          </a:p>
          <a:p>
            <a:pPr algn="ctr"/>
            <a:r>
              <a:rPr lang="fa-IR" sz="3200" smtClean="0">
                <a:solidFill>
                  <a:srgbClr val="FF0000"/>
                </a:solidFill>
                <a:cs typeface="B Zar" panose="00000400000000000000" pitchFamily="2" charset="-78"/>
              </a:rPr>
              <a:t> 3- سرنوشت </a:t>
            </a:r>
            <a:endParaRPr lang="fa-IR" sz="2000">
              <a:solidFill>
                <a:srgbClr val="FF0000"/>
              </a:solidFill>
            </a:endParaRPr>
          </a:p>
        </p:txBody>
      </p:sp>
    </p:spTree>
    <p:extLst>
      <p:ext uri="{BB962C8B-B14F-4D97-AF65-F5344CB8AC3E}">
        <p14:creationId xmlns:p14="http://schemas.microsoft.com/office/powerpoint/2010/main" val="29660019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ملاقات دانشوران و صاحبان اندیشه با یکدیگر و به طریق اولی متفکر مشترک آنها با هم غنابخش و اثرگذار است. بررسی نتایج کارهای بین رشته ای نشان می دهد که پیشرفت واقعی  در کار پدید آمده است. از این روست که هر ساله ده ها کنگره و کنفرانس و سمپوزیوم و سیمنار برپا می شود و محتوای سخنرانی ها- چه به زبان جاری شده  و چه به قلم کشیده شده باشد- انتضار می یابد و فعالیت هایی هرچه هم بطئی دانشگاه ها و سازمان های مختف پژوهشی در نزدیک شدن رشته ها دامنه بیشتری می گیردف چه در واقع رشته در علوم اجتماعی نه فقط شناخت خود است، بلکه </a:t>
            </a:r>
            <a:r>
              <a:rPr lang="fa-IR" smtClean="0">
                <a:solidFill>
                  <a:srgbClr val="FF0000"/>
                </a:solidFill>
                <a:cs typeface="B Zar" panose="00000400000000000000" pitchFamily="2" charset="-78"/>
              </a:rPr>
              <a:t>شناخت بیرون از خود هم هست</a:t>
            </a:r>
            <a:r>
              <a:rPr lang="fa-IR"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243052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221502" y="1825625"/>
            <a:ext cx="8132298" cy="4351338"/>
          </a:xfrm>
        </p:spPr>
        <p:txBody>
          <a:bodyPr/>
          <a:lstStyle/>
          <a:p>
            <a:pPr algn="just"/>
            <a:r>
              <a:rPr lang="fa-IR">
                <a:cs typeface="B Zar" panose="00000400000000000000" pitchFamily="2" charset="-78"/>
              </a:rPr>
              <a:t>چنانچه داروین به تخصص حرفه ای یک جانبه ای بسنده می کرد هرگز آن چه را کشف کرد نمی کرد و به فهم کاملتری از پدیده های حیات دست نمی یافت. او هیچ تخصصی را در هیچ دانشگاهی نیاموخت با وجود این طبیعت شناس و زیست شناس بزرگی شد. اما با عدم تمرکز بر مسائل خاص انسان که خود از عدم تمرکز بر تحصیلات مکتبی ناشی گردیده بود، </a:t>
            </a:r>
            <a:r>
              <a:rPr lang="fa-IR">
                <a:cs typeface="B Zar" panose="00000400000000000000" pitchFamily="2" charset="-78"/>
              </a:rPr>
              <a:t>به </a:t>
            </a:r>
            <a:r>
              <a:rPr lang="fa-IR" smtClean="0">
                <a:cs typeface="B Zar" panose="00000400000000000000" pitchFamily="2" charset="-78"/>
              </a:rPr>
              <a:t>هرجلوه </a:t>
            </a:r>
            <a:r>
              <a:rPr lang="fa-IR">
                <a:cs typeface="B Zar" panose="00000400000000000000" pitchFamily="2" charset="-78"/>
              </a:rPr>
              <a:t>ای از محیط زیست زنده حساسیت نشان می داد. </a:t>
            </a:r>
          </a:p>
          <a:p>
            <a:endParaRPr lang="fa-IR"/>
          </a:p>
        </p:txBody>
      </p:sp>
      <p:pic>
        <p:nvPicPr>
          <p:cNvPr id="4" name="Picture 3"/>
          <p:cNvPicPr>
            <a:picLocks noChangeAspect="1"/>
          </p:cNvPicPr>
          <p:nvPr/>
        </p:nvPicPr>
        <p:blipFill>
          <a:blip r:embed="rId2"/>
          <a:stretch>
            <a:fillRect/>
          </a:stretch>
        </p:blipFill>
        <p:spPr>
          <a:xfrm>
            <a:off x="838200" y="1825625"/>
            <a:ext cx="2284828" cy="2505075"/>
          </a:xfrm>
          <a:prstGeom prst="rect">
            <a:avLst/>
          </a:prstGeom>
        </p:spPr>
      </p:pic>
      <p:sp>
        <p:nvSpPr>
          <p:cNvPr id="5" name="TextBox 4"/>
          <p:cNvSpPr txBox="1"/>
          <p:nvPr/>
        </p:nvSpPr>
        <p:spPr>
          <a:xfrm>
            <a:off x="1392702" y="4557932"/>
            <a:ext cx="1252024" cy="369332"/>
          </a:xfrm>
          <a:prstGeom prst="rect">
            <a:avLst/>
          </a:prstGeom>
          <a:noFill/>
        </p:spPr>
        <p:txBody>
          <a:bodyPr wrap="square" rtlCol="1">
            <a:spAutoFit/>
          </a:bodyPr>
          <a:lstStyle/>
          <a:p>
            <a:pPr algn="ctr"/>
            <a:r>
              <a:rPr lang="fa-IR" smtClean="0">
                <a:solidFill>
                  <a:srgbClr val="FF0000"/>
                </a:solidFill>
                <a:cs typeface="B Zar" panose="00000400000000000000" pitchFamily="2" charset="-78"/>
              </a:rPr>
              <a:t>داروین</a:t>
            </a:r>
            <a:endParaRPr lang="fa-IR">
              <a:solidFill>
                <a:srgbClr val="FF0000"/>
              </a:solidFill>
              <a:cs typeface="B Zar" panose="00000400000000000000" pitchFamily="2" charset="-78"/>
            </a:endParaRPr>
          </a:p>
        </p:txBody>
      </p:sp>
      <p:sp>
        <p:nvSpPr>
          <p:cNvPr id="6" name="Flowchart: Internal Storage 5"/>
          <p:cNvSpPr/>
          <p:nvPr/>
        </p:nvSpPr>
        <p:spPr>
          <a:xfrm>
            <a:off x="4515729" y="4330700"/>
            <a:ext cx="2841674" cy="1493325"/>
          </a:xfrm>
          <a:prstGeom prst="flowChartInternalStorag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تخصص حرفه ای یک جانبه ای</a:t>
            </a:r>
            <a:endParaRPr lang="fa-IR" b="1">
              <a:solidFill>
                <a:srgbClr val="FF0000"/>
              </a:solidFill>
            </a:endParaRPr>
          </a:p>
        </p:txBody>
      </p:sp>
    </p:spTree>
    <p:extLst>
      <p:ext uri="{BB962C8B-B14F-4D97-AF65-F5344CB8AC3E}">
        <p14:creationId xmlns:p14="http://schemas.microsoft.com/office/powerpoint/2010/main" val="462088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شناخت اجزا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4318782" y="1825625"/>
            <a:ext cx="7035018" cy="4351338"/>
          </a:xfrm>
        </p:spPr>
        <p:txBody>
          <a:bodyPr/>
          <a:lstStyle/>
          <a:p>
            <a:pPr algn="just"/>
            <a:r>
              <a:rPr lang="fa-IR" smtClean="0">
                <a:cs typeface="B Zar" panose="00000400000000000000" pitchFamily="2" charset="-78"/>
              </a:rPr>
              <a:t>تخصص در قرن </a:t>
            </a:r>
            <a:r>
              <a:rPr lang="fa-IR" smtClean="0">
                <a:cs typeface="B Zar" panose="00000400000000000000" pitchFamily="2" charset="-78"/>
              </a:rPr>
              <a:t>هجدهم </a:t>
            </a:r>
            <a:r>
              <a:rPr lang="fa-IR" smtClean="0">
                <a:cs typeface="B Zar" panose="00000400000000000000" pitchFamily="2" charset="-78"/>
              </a:rPr>
              <a:t>ظاهر شد و واژه رشته که فرانسویان آن را دیسیپلین می نامند در اصل همان نظم و نظامی است که تحدید می کند و وسیله مجازات کسی قرار می گیرد که در عالم افکار به ماجراجویی می پردازد و در قلمرو گسترده تفکر پرسه می زند.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514007" cy="2338412"/>
          </a:xfrm>
          <a:prstGeom prst="rect">
            <a:avLst/>
          </a:prstGeom>
        </p:spPr>
      </p:pic>
    </p:spTree>
    <p:extLst>
      <p:ext uri="{BB962C8B-B14F-4D97-AF65-F5344CB8AC3E}">
        <p14:creationId xmlns:p14="http://schemas.microsoft.com/office/powerpoint/2010/main" val="1694780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6499</Words>
  <Application>Microsoft Office PowerPoint</Application>
  <PresentationFormat>Widescreen</PresentationFormat>
  <Paragraphs>150</Paragraphs>
  <Slides>71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71</vt:i4>
      </vt:variant>
    </vt:vector>
  </HeadingPairs>
  <TitlesOfParts>
    <vt:vector size="77" baseType="lpstr">
      <vt:lpstr>Arial</vt:lpstr>
      <vt:lpstr>B Zar</vt:lpstr>
      <vt:lpstr>Calibri</vt:lpstr>
      <vt:lpstr>Calibri Light</vt:lpstr>
      <vt:lpstr>Times New Roman</vt:lpstr>
      <vt:lpstr>Office Theme</vt:lpstr>
      <vt:lpstr>عنوان مقاله: علوم اجتماعی ما و پژوهش میان رشته ای</vt:lpstr>
      <vt:lpstr>چکیده</vt:lpstr>
      <vt:lpstr>چکیده</vt:lpstr>
      <vt:lpstr>PowerPoint Presentation</vt:lpstr>
      <vt:lpstr>PowerPoint Presentation</vt:lpstr>
      <vt:lpstr>PowerPoint Presentation</vt:lpstr>
      <vt:lpstr>شناخت کلی</vt:lpstr>
      <vt:lpstr>PowerPoint Presentation</vt:lpstr>
      <vt:lpstr>شناخت اجزا</vt:lpstr>
      <vt:lpstr>PowerPoint Presentation</vt:lpstr>
      <vt:lpstr>PowerPoint Presentation</vt:lpstr>
      <vt:lpstr>PowerPoint Presentation</vt:lpstr>
      <vt:lpstr>PowerPoint Presentation</vt:lpstr>
      <vt:lpstr>PowerPoint Presentation</vt:lpstr>
      <vt:lpstr>PowerPoint Presentation</vt:lpstr>
      <vt:lpstr>همکاری رشته 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پژوهش در علوم اجتماعی در ایران</vt:lpstr>
      <vt:lpstr>PowerPoint Presentation</vt:lpstr>
      <vt:lpstr>PowerPoint Presentation</vt:lpstr>
      <vt:lpstr>PowerPoint Presentation</vt:lpstr>
      <vt:lpstr>PowerPoint Presentation</vt:lpstr>
      <vt:lpstr>مثال بارز و زنده آن عبارت است از: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نتیجه گیری</vt:lpstr>
      <vt:lpstr>1- صورت های همکاری</vt:lpstr>
      <vt:lpstr>ب) با مفهوم چند رشته ای</vt:lpstr>
      <vt:lpstr>ج- با مفهوم تبادل رشته ای </vt:lpstr>
      <vt:lpstr>2- پیشنهاد ها</vt:lpstr>
      <vt:lpstr>PowerPoint Presentation</vt:lpstr>
      <vt:lpstr>PowerPoint Presentation</vt:lpstr>
      <vt:lpstr>3- تاکید دوباره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علوم اجتماعی ما و پژوهش میان رشته ای</dc:title>
  <dc:creator>MaZz!i</dc:creator>
  <cp:lastModifiedBy>MaZz!i</cp:lastModifiedBy>
  <cp:revision>56</cp:revision>
  <cp:lastPrinted>2024-02-14T13:29:39Z</cp:lastPrinted>
  <dcterms:created xsi:type="dcterms:W3CDTF">2024-02-10T20:09:59Z</dcterms:created>
  <dcterms:modified xsi:type="dcterms:W3CDTF">2024-02-14T13:29:59Z</dcterms:modified>
</cp:coreProperties>
</file>