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30" r:id="rId14"/>
    <p:sldId id="268" r:id="rId15"/>
    <p:sldId id="269" r:id="rId16"/>
    <p:sldId id="331" r:id="rId17"/>
    <p:sldId id="270" r:id="rId18"/>
    <p:sldId id="271" r:id="rId19"/>
    <p:sldId id="332" r:id="rId20"/>
    <p:sldId id="272" r:id="rId21"/>
    <p:sldId id="273" r:id="rId22"/>
    <p:sldId id="33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334" r:id="rId38"/>
    <p:sldId id="288" r:id="rId39"/>
    <p:sldId id="289" r:id="rId40"/>
    <p:sldId id="335"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36" r:id="rId54"/>
    <p:sldId id="302" r:id="rId55"/>
    <p:sldId id="337" r:id="rId56"/>
    <p:sldId id="303" r:id="rId57"/>
    <p:sldId id="304" r:id="rId58"/>
    <p:sldId id="305" r:id="rId59"/>
    <p:sldId id="306" r:id="rId60"/>
    <p:sldId id="307" r:id="rId61"/>
    <p:sldId id="308" r:id="rId62"/>
    <p:sldId id="309" r:id="rId63"/>
    <p:sldId id="310" r:id="rId64"/>
    <p:sldId id="311" r:id="rId65"/>
    <p:sldId id="312" r:id="rId66"/>
    <p:sldId id="313" r:id="rId67"/>
    <p:sldId id="338" r:id="rId68"/>
    <p:sldId id="314" r:id="rId69"/>
    <p:sldId id="315" r:id="rId70"/>
    <p:sldId id="316" r:id="rId71"/>
    <p:sldId id="317" r:id="rId72"/>
    <p:sldId id="318" r:id="rId73"/>
    <p:sldId id="319" r:id="rId74"/>
    <p:sldId id="320" r:id="rId75"/>
    <p:sldId id="321" r:id="rId76"/>
    <p:sldId id="339" r:id="rId77"/>
    <p:sldId id="322" r:id="rId78"/>
    <p:sldId id="340" r:id="rId79"/>
    <p:sldId id="323" r:id="rId80"/>
    <p:sldId id="324" r:id="rId81"/>
    <p:sldId id="325" r:id="rId82"/>
    <p:sldId id="326" r:id="rId83"/>
    <p:sldId id="327" r:id="rId84"/>
    <p:sldId id="328" r:id="rId85"/>
    <p:sldId id="329" r:id="rId8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852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7406874-09C5-4CBC-A7FA-7DDA4EA3C329}" type="datetimeFigureOut">
              <a:rPr lang="fa-IR" smtClean="0"/>
              <a:t>07/08/1445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408470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6874-09C5-4CBC-A7FA-7DDA4EA3C329}" type="datetimeFigureOut">
              <a:rPr lang="fa-IR" smtClean="0"/>
              <a:t>07/08/1445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346775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6874-09C5-4CBC-A7FA-7DDA4EA3C329}" type="datetimeFigureOut">
              <a:rPr lang="fa-IR" smtClean="0"/>
              <a:t>07/08/1445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386641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6874-09C5-4CBC-A7FA-7DDA4EA3C329}" type="datetimeFigureOut">
              <a:rPr lang="fa-IR" smtClean="0"/>
              <a:t>07/08/1445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304130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06874-09C5-4CBC-A7FA-7DDA4EA3C329}" type="datetimeFigureOut">
              <a:rPr lang="fa-IR" smtClean="0"/>
              <a:t>07/08/1445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220250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7406874-09C5-4CBC-A7FA-7DDA4EA3C329}" type="datetimeFigureOut">
              <a:rPr lang="fa-IR" smtClean="0"/>
              <a:t>07/08/1445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187236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7406874-09C5-4CBC-A7FA-7DDA4EA3C329}" type="datetimeFigureOut">
              <a:rPr lang="fa-IR" smtClean="0"/>
              <a:t>07/08/1445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91295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7406874-09C5-4CBC-A7FA-7DDA4EA3C329}" type="datetimeFigureOut">
              <a:rPr lang="fa-IR" smtClean="0"/>
              <a:t>07/08/1445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145222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06874-09C5-4CBC-A7FA-7DDA4EA3C329}" type="datetimeFigureOut">
              <a:rPr lang="fa-IR" smtClean="0"/>
              <a:t>07/08/1445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331311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06874-09C5-4CBC-A7FA-7DDA4EA3C329}" type="datetimeFigureOut">
              <a:rPr lang="fa-IR" smtClean="0"/>
              <a:t>07/08/1445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168055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06874-09C5-4CBC-A7FA-7DDA4EA3C329}" type="datetimeFigureOut">
              <a:rPr lang="fa-IR" smtClean="0"/>
              <a:t>07/08/1445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FC3DE2-933F-4DE4-B2ED-19FC980FAF9F}" type="slidenum">
              <a:rPr lang="fa-IR" smtClean="0"/>
              <a:t>‹#›</a:t>
            </a:fld>
            <a:endParaRPr lang="fa-IR"/>
          </a:p>
        </p:txBody>
      </p:sp>
    </p:spTree>
    <p:extLst>
      <p:ext uri="{BB962C8B-B14F-4D97-AF65-F5344CB8AC3E}">
        <p14:creationId xmlns:p14="http://schemas.microsoft.com/office/powerpoint/2010/main" val="371719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406874-09C5-4CBC-A7FA-7DDA4EA3C329}" type="datetimeFigureOut">
              <a:rPr lang="fa-IR" smtClean="0"/>
              <a:t>07/08/1445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FC3DE2-933F-4DE4-B2ED-19FC980FAF9F}" type="slidenum">
              <a:rPr lang="fa-IR" smtClean="0"/>
              <a:t>‹#›</a:t>
            </a:fld>
            <a:endParaRPr lang="fa-IR"/>
          </a:p>
        </p:txBody>
      </p:sp>
    </p:spTree>
    <p:extLst>
      <p:ext uri="{BB962C8B-B14F-4D97-AF65-F5344CB8AC3E}">
        <p14:creationId xmlns:p14="http://schemas.microsoft.com/office/powerpoint/2010/main" val="197505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smtClean="0">
                <a:solidFill>
                  <a:srgbClr val="FF0000"/>
                </a:solidFill>
                <a:cs typeface="B Zar" panose="00000400000000000000" pitchFamily="2" charset="-78"/>
              </a:rPr>
              <a:t>عنوان مقاله</a:t>
            </a:r>
            <a:r>
              <a:rPr lang="fa-IR" sz="5400" smtClean="0">
                <a:cs typeface="B Zar" panose="00000400000000000000" pitchFamily="2" charset="-78"/>
              </a:rPr>
              <a:t>: مشاهده در حین مشارکت</a:t>
            </a:r>
            <a:endParaRPr lang="fa-IR" sz="5400">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هلن شوشا</a:t>
            </a:r>
          </a:p>
          <a:p>
            <a:r>
              <a:rPr lang="fa-IR" smtClean="0">
                <a:solidFill>
                  <a:srgbClr val="FF0000"/>
                </a:solidFill>
                <a:cs typeface="B Zar" panose="00000400000000000000" pitchFamily="2" charset="-78"/>
              </a:rPr>
              <a:t>ترجمه</a:t>
            </a:r>
            <a:r>
              <a:rPr lang="fa-IR" smtClean="0">
                <a:cs typeface="B Zar" panose="00000400000000000000" pitchFamily="2" charset="-78"/>
              </a:rPr>
              <a:t>: مرتضی </a:t>
            </a:r>
            <a:r>
              <a:rPr lang="fa-IR" smtClean="0">
                <a:cs typeface="B Zar" panose="00000400000000000000" pitchFamily="2" charset="-78"/>
              </a:rPr>
              <a:t>کتبی</a:t>
            </a:r>
          </a:p>
          <a:p>
            <a:r>
              <a:rPr lang="fa-IR" smtClean="0">
                <a:solidFill>
                  <a:srgbClr val="FF0000"/>
                </a:solidFill>
                <a:cs typeface="B Zar" panose="00000400000000000000" pitchFamily="2" charset="-78"/>
              </a:rPr>
              <a:t>منبع: </a:t>
            </a:r>
            <a:r>
              <a:rPr lang="fa-IR" smtClean="0">
                <a:cs typeface="B Zar" panose="00000400000000000000" pitchFamily="2" charset="-78"/>
              </a:rPr>
              <a:t>فصلنامه </a:t>
            </a:r>
            <a:r>
              <a:rPr lang="fa-IR">
                <a:cs typeface="B Zar" panose="00000400000000000000" pitchFamily="2" charset="-78"/>
              </a:rPr>
              <a:t>علوم اجتماعی دانشگاه علامه پاییز 1376 </a:t>
            </a:r>
            <a:r>
              <a:rPr lang="fa-IR">
                <a:cs typeface="B Zar" panose="00000400000000000000" pitchFamily="2" charset="-78"/>
              </a:rPr>
              <a:t>شماره </a:t>
            </a:r>
            <a:r>
              <a:rPr lang="fa-IR" smtClean="0">
                <a:cs typeface="B Zar" panose="00000400000000000000" pitchFamily="2" charset="-78"/>
              </a:rPr>
              <a:t>9</a:t>
            </a:r>
          </a:p>
          <a:p>
            <a:r>
              <a:rPr lang="fa-IR" smtClean="0">
                <a:cs typeface="B Zar" panose="00000400000000000000" pitchFamily="2" charset="-78"/>
              </a:rPr>
              <a:t>صص 169-191</a:t>
            </a:r>
            <a:endParaRPr lang="fa-IR">
              <a:cs typeface="B Zar" panose="00000400000000000000" pitchFamily="2" charset="-78"/>
            </a:endParaRPr>
          </a:p>
        </p:txBody>
      </p:sp>
    </p:spTree>
    <p:extLst>
      <p:ext uri="{BB962C8B-B14F-4D97-AF65-F5344CB8AC3E}">
        <p14:creationId xmlns:p14="http://schemas.microsoft.com/office/powerpoint/2010/main" val="8099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1" y="2773474"/>
            <a:ext cx="10515600" cy="1325563"/>
          </a:xfrm>
        </p:spPr>
        <p:txBody>
          <a:bodyPr/>
          <a:lstStyle/>
          <a:p>
            <a:pPr algn="just"/>
            <a:r>
              <a:rPr lang="fa-IR" b="1" smtClean="0">
                <a:solidFill>
                  <a:srgbClr val="FF0000"/>
                </a:solidFill>
                <a:cs typeface="B Zar" panose="00000400000000000000" pitchFamily="2" charset="-78"/>
              </a:rPr>
              <a:t>مشاهده در حین مشارکت</a:t>
            </a:r>
            <a:br>
              <a:rPr lang="fa-IR" b="1" smtClean="0">
                <a:solidFill>
                  <a:srgbClr val="FF0000"/>
                </a:solidFill>
                <a:cs typeface="B Zar" panose="00000400000000000000" pitchFamily="2" charset="-78"/>
              </a:rPr>
            </a:br>
            <a:r>
              <a:rPr lang="fa-IR" b="1" smtClean="0">
                <a:solidFill>
                  <a:srgbClr val="FF0000"/>
                </a:solidFill>
                <a:cs typeface="B Zar" panose="00000400000000000000" pitchFamily="2" charset="-78"/>
              </a:rPr>
              <a:t>هلن شوشا</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155918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در بین روش های مشاهده در خور جایگاه ویژه ای است. این روش در واقع حاوی روال خاصی است که نه تنها عملیات ابتکاری نیاز دارد، </a:t>
            </a:r>
            <a:r>
              <a:rPr lang="fa-IR" smtClean="0">
                <a:cs typeface="B Zar" panose="00000400000000000000" pitchFamily="2" charset="-78"/>
              </a:rPr>
              <a:t>بلکه </a:t>
            </a:r>
            <a:r>
              <a:rPr lang="fa-IR" smtClean="0">
                <a:cs typeface="B Zar" panose="00000400000000000000" pitchFamily="2" charset="-78"/>
              </a:rPr>
              <a:t>مستلزم بینشی است که اصل جدایی میان پرسشگر و پاسخگو، مشاهده کننده و مشاهده شونده را به هم می ریزد. </a:t>
            </a:r>
            <a:endParaRPr lang="fa-IR">
              <a:cs typeface="B Zar" panose="00000400000000000000" pitchFamily="2" charset="-78"/>
            </a:endParaRPr>
          </a:p>
        </p:txBody>
      </p:sp>
      <p:sp>
        <p:nvSpPr>
          <p:cNvPr id="4" name="Flowchart: Punched Tape 3"/>
          <p:cNvSpPr/>
          <p:nvPr/>
        </p:nvSpPr>
        <p:spPr>
          <a:xfrm>
            <a:off x="1209821" y="3587262"/>
            <a:ext cx="2827606" cy="1195755"/>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های مشاهده</a:t>
            </a:r>
            <a:endParaRPr lang="fa-IR" b="1">
              <a:solidFill>
                <a:srgbClr val="FF0000"/>
              </a:solidFill>
            </a:endParaRPr>
          </a:p>
        </p:txBody>
      </p:sp>
    </p:spTree>
    <p:extLst>
      <p:ext uri="{BB962C8B-B14F-4D97-AF65-F5344CB8AC3E}">
        <p14:creationId xmlns:p14="http://schemas.microsoft.com/office/powerpoint/2010/main" val="206103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گذشته بس دراز این روش و به ویژه </a:t>
            </a:r>
            <a:r>
              <a:rPr lang="fa-IR" b="1" smtClean="0">
                <a:solidFill>
                  <a:srgbClr val="FF0000"/>
                </a:solidFill>
                <a:cs typeface="B Zar" panose="00000400000000000000" pitchFamily="2" charset="-78"/>
              </a:rPr>
              <a:t>کیفیت مطلوب نتایج حاصل </a:t>
            </a:r>
            <a:r>
              <a:rPr lang="fa-IR" smtClean="0">
                <a:cs typeface="B Zar" panose="00000400000000000000" pitchFamily="2" charset="-78"/>
              </a:rPr>
              <a:t>از آن در جایی که روش های دیگر کاری از پیش نمی برد، ما را وا می دارد که به آن می پردازیم. با وجود این از روش مشاهده در حین مشارکت سخن گفتن تا حدودی سهل و ممتنع است. همه چیز در این روش به مورد مشاهده بستگی پیدا می کند. خصول اطمینان قطعی به کار به ندرت صورت می گیرد و تنظیم قواعد مشخص در این زمینه به آسانی انجام پذیر نیست. </a:t>
            </a:r>
          </a:p>
          <a:p>
            <a:pPr algn="just"/>
            <a:r>
              <a:rPr lang="fa-IR" smtClean="0">
                <a:cs typeface="B Zar" panose="00000400000000000000" pitchFamily="2" charset="-78"/>
              </a:rPr>
              <a:t>. </a:t>
            </a:r>
            <a:endParaRPr lang="fa-IR" smtClean="0">
              <a:cs typeface="B Zar" panose="00000400000000000000" pitchFamily="2" charset="-78"/>
            </a:endParaRPr>
          </a:p>
          <a:p>
            <a:pPr algn="just"/>
            <a:endParaRPr lang="fa-IR">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458088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قواعدی که تصور می رفته همچنان استوار بمانند- همان گونه که خواهیم دید- گاهی در عمل به کلی ناصواب از آب در می آیند. نسبیت حوزه مشاهده را تسخیر می کند و خود به حوزه مشاهده تبدیل می شود. در حقیقت مشاهده از تحقیق جدا نمی گردد و قدرت تحلیل در مقایسه با </a:t>
            </a:r>
            <a:r>
              <a:rPr lang="fa-IR" b="1">
                <a:solidFill>
                  <a:srgbClr val="FF0000"/>
                </a:solidFill>
                <a:cs typeface="B Zar" panose="00000400000000000000" pitchFamily="2" charset="-78"/>
              </a:rPr>
              <a:t>قدرت اجرای فن</a:t>
            </a:r>
            <a:r>
              <a:rPr lang="fa-IR">
                <a:solidFill>
                  <a:prstClr val="black"/>
                </a:solidFill>
                <a:cs typeface="B Zar" panose="00000400000000000000" pitchFamily="2" charset="-78"/>
              </a:rPr>
              <a:t> مشاهده اهمیت بیشتری پیدا می کند</a:t>
            </a:r>
            <a:endParaRPr lang="fa-IR">
              <a:cs typeface="B Zar" panose="00000400000000000000" pitchFamily="2" charset="-78"/>
            </a:endParaRPr>
          </a:p>
        </p:txBody>
      </p:sp>
    </p:spTree>
    <p:extLst>
      <p:ext uri="{BB962C8B-B14F-4D97-AF65-F5344CB8AC3E}">
        <p14:creationId xmlns:p14="http://schemas.microsoft.com/office/powerpoint/2010/main" val="4017407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بی ان که بخواهیم آن چه را که فرمول بندی آن- دست کم در حال حاضر- ممکن نیست، به فرمول در بیاوریم، می توانیم مسایلی را که در اطراف چند </a:t>
            </a:r>
            <a:r>
              <a:rPr lang="fa-IR" smtClean="0">
                <a:cs typeface="B Zar" panose="00000400000000000000" pitchFamily="2" charset="-78"/>
              </a:rPr>
              <a:t>محور </a:t>
            </a:r>
            <a:r>
              <a:rPr lang="fa-IR" smtClean="0">
                <a:cs typeface="B Zar" panose="00000400000000000000" pitchFamily="2" charset="-78"/>
              </a:rPr>
              <a:t>اساسی مطرح می شوند، دسته بندی نماییم. </a:t>
            </a:r>
          </a:p>
          <a:p>
            <a:pPr algn="just"/>
            <a:endParaRPr lang="fa-IR">
              <a:cs typeface="B Zar" panose="00000400000000000000" pitchFamily="2" charset="-78"/>
            </a:endParaRPr>
          </a:p>
        </p:txBody>
      </p:sp>
    </p:spTree>
    <p:extLst>
      <p:ext uri="{BB962C8B-B14F-4D97-AF65-F5344CB8AC3E}">
        <p14:creationId xmlns:p14="http://schemas.microsoft.com/office/powerpoint/2010/main" val="1569635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Zar" panose="00000400000000000000" pitchFamily="2" charset="-78"/>
              </a:rPr>
              <a:t>زمینه های </a:t>
            </a:r>
            <a:r>
              <a:rPr lang="fa-IR" smtClean="0">
                <a:solidFill>
                  <a:srgbClr val="FF0000"/>
                </a:solidFill>
                <a:cs typeface="B Zar" panose="00000400000000000000" pitchFamily="2" charset="-78"/>
              </a:rPr>
              <a:t>کاربرد</a:t>
            </a:r>
            <a:br>
              <a:rPr lang="fa-IR" smtClean="0">
                <a:solidFill>
                  <a:srgbClr val="FF0000"/>
                </a:solidFill>
                <a:cs typeface="B Zar" panose="00000400000000000000" pitchFamily="2" charset="-78"/>
              </a:rPr>
            </a:br>
            <a:r>
              <a:rPr lang="fa-IR" smtClean="0">
                <a:solidFill>
                  <a:srgbClr val="FF0000"/>
                </a:solidFill>
                <a:cs typeface="B Zar" panose="00000400000000000000" pitchFamily="2" charset="-78"/>
              </a:rPr>
              <a:t>الف- فاصله فرهنگی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اصل، مشاهده در حین مشارکت در مطالعات مردم شناختی جوامع موسوم به ابتدایی به کار گرفه می شده است. این زمینه ها محقق را در دریای فرهنگی چنان بیگانه ای غرق می کرد که نمی توانست برای تحقیقات خود برنامه ریزی قبلی داشته باشد. </a:t>
            </a:r>
          </a:p>
          <a:p>
            <a:pPr algn="just"/>
            <a:endParaRPr lang="fa-IR" smtClean="0">
              <a:cs typeface="B Zar" panose="00000400000000000000" pitchFamily="2" charset="-78"/>
            </a:endParaRPr>
          </a:p>
          <a:p>
            <a:pPr algn="just"/>
            <a:endParaRPr lang="fa-IR" smtClean="0">
              <a:cs typeface="B Zar" panose="00000400000000000000" pitchFamily="2" charset="-78"/>
            </a:endParaRPr>
          </a:p>
          <a:p>
            <a:pPr algn="just"/>
            <a:endParaRPr lang="fa-IR">
              <a:cs typeface="B Zar" panose="00000400000000000000" pitchFamily="2" charset="-78"/>
            </a:endParaRPr>
          </a:p>
        </p:txBody>
      </p:sp>
      <p:sp>
        <p:nvSpPr>
          <p:cNvPr id="4" name="Flowchart: Data 3"/>
          <p:cNvSpPr/>
          <p:nvPr/>
        </p:nvSpPr>
        <p:spPr>
          <a:xfrm>
            <a:off x="1702191" y="3643532"/>
            <a:ext cx="3277772" cy="1659988"/>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جوامع موسوم به ابتدایی</a:t>
            </a:r>
            <a:endParaRPr lang="fa-IR" sz="2000" b="1">
              <a:solidFill>
                <a:srgbClr val="FF0000"/>
              </a:solidFill>
            </a:endParaRPr>
          </a:p>
        </p:txBody>
      </p:sp>
    </p:spTree>
    <p:extLst>
      <p:ext uri="{BB962C8B-B14F-4D97-AF65-F5344CB8AC3E}">
        <p14:creationId xmlns:p14="http://schemas.microsoft.com/office/powerpoint/2010/main" val="70750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332848" y="1825625"/>
            <a:ext cx="7020951" cy="4351338"/>
          </a:xfrm>
        </p:spPr>
        <p:txBody>
          <a:bodyPr/>
          <a:lstStyle/>
          <a:p>
            <a:pPr lvl="0" algn="just"/>
            <a:r>
              <a:rPr lang="fa-IR">
                <a:solidFill>
                  <a:prstClr val="black"/>
                </a:solidFill>
                <a:cs typeface="B Zar" panose="00000400000000000000" pitchFamily="2" charset="-78"/>
              </a:rPr>
              <a:t>برای مردم شناس، کار تحقیق همانا کند و کاو د رامور جوامع بیگانه و بیرون کشیدن معنای آن چیزهایی بوده که در ابتدا برای او فهم ناپذیر می نموده است. بنابراین دستیابی سریع و خود به خودی به شناخت، مردم شناس را وادار کرده که روش مشاهده  در حین مشارکت را به کار بندد. برای آن که کردارها و گفتارهای مردم این جوامع  را که برای او نامفهوم بودند، بفهمد، راه دیگری جز زندگی در میان آن ها و مانند آن ها برای او باقی نماند و جز پذیرفتن شیوه یا که نزدیک به </a:t>
            </a:r>
            <a:r>
              <a:rPr lang="fa-IR">
                <a:solidFill>
                  <a:srgbClr val="FF0000"/>
                </a:solidFill>
                <a:cs typeface="B Zar" panose="00000400000000000000" pitchFamily="2" charset="-78"/>
              </a:rPr>
              <a:t>فرهنگ پذیری </a:t>
            </a:r>
            <a:r>
              <a:rPr lang="fa-IR">
                <a:solidFill>
                  <a:prstClr val="black"/>
                </a:solidFill>
                <a:cs typeface="B Zar" panose="00000400000000000000" pitchFamily="2" charset="-78"/>
              </a:rPr>
              <a:t>(</a:t>
            </a:r>
            <a:r>
              <a:rPr lang="en-US">
                <a:solidFill>
                  <a:prstClr val="black"/>
                </a:solidFill>
                <a:cs typeface="B Zar" panose="00000400000000000000" pitchFamily="2" charset="-78"/>
              </a:rPr>
              <a:t>Acculturation</a:t>
            </a:r>
            <a:r>
              <a:rPr lang="fa-IR">
                <a:solidFill>
                  <a:prstClr val="black"/>
                </a:solidFill>
                <a:cs typeface="B Zar" panose="00000400000000000000" pitchFamily="2" charset="-78"/>
              </a:rPr>
              <a:t>) است چاره دیگری نداشت.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381538" cy="3491964"/>
          </a:xfrm>
          <a:prstGeom prst="rect">
            <a:avLst/>
          </a:prstGeom>
        </p:spPr>
      </p:pic>
    </p:spTree>
    <p:extLst>
      <p:ext uri="{BB962C8B-B14F-4D97-AF65-F5344CB8AC3E}">
        <p14:creationId xmlns:p14="http://schemas.microsoft.com/office/powerpoint/2010/main" val="2814903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مفهوم فاصله فرهنگی در همان حالی که مفهوم جوامع ابتدایی رنگ می باخت، عمیقا دستخوش تغییر گردید. مفهوم جوامع ابتدایی به دلیل بار  عقیدتی  سنگینی که  داشت نمی توانست حاوی کیفیت والای علمی باشد. مفهوم فاصله فرهنگی به مفهومی بس نسبی تبدیل شده، امروز دیگر به جامعه ها یا گروه های قومی که به مجموعه های بسیار متفاوتی تعلق داشته باشند، اطلاق نمی گردد. فاصله فرهنگی هر فاصله ای است که چه کم و چه زیاد، بین دو یا چندین گروه اجتماعی وجود داشته باشد. </a:t>
            </a:r>
            <a:endParaRPr lang="fa-IR">
              <a:cs typeface="B Zar" panose="00000400000000000000" pitchFamily="2" charset="-78"/>
            </a:endParaRPr>
          </a:p>
        </p:txBody>
      </p:sp>
      <p:sp>
        <p:nvSpPr>
          <p:cNvPr id="4" name="Flowchart: Process 3"/>
          <p:cNvSpPr/>
          <p:nvPr/>
        </p:nvSpPr>
        <p:spPr>
          <a:xfrm>
            <a:off x="838200" y="4445390"/>
            <a:ext cx="4093699" cy="106914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مفهوم فاصله فرهنگی به مفهومی بس نسبی</a:t>
            </a:r>
            <a:endParaRPr lang="fa-IR" sz="1600">
              <a:solidFill>
                <a:srgbClr val="FF0000"/>
              </a:solidFill>
            </a:endParaRPr>
          </a:p>
        </p:txBody>
      </p:sp>
    </p:spTree>
    <p:extLst>
      <p:ext uri="{BB962C8B-B14F-4D97-AF65-F5344CB8AC3E}">
        <p14:creationId xmlns:p14="http://schemas.microsoft.com/office/powerpoint/2010/main" val="1254309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زمینه کاربرد مشاهده در حین مشارکت درعمل تغییر فراوان پذیرفته و گسترش یافته است. هر تحقیقی که در مورد یک فضای فرهنگی انجام می گیرد. هر چقدر هم که فاصله </a:t>
            </a:r>
            <a:r>
              <a:rPr lang="fa-IR" smtClean="0">
                <a:cs typeface="B Zar" panose="00000400000000000000" pitchFamily="2" charset="-78"/>
              </a:rPr>
              <a:t>ای اندک </a:t>
            </a:r>
            <a:r>
              <a:rPr lang="fa-IR" smtClean="0">
                <a:cs typeface="B Zar" panose="00000400000000000000" pitchFamily="2" charset="-78"/>
              </a:rPr>
              <a:t>با فضای فرهنگی محقق داشته باشد. – به این روش نیازمند است. </a:t>
            </a:r>
            <a:r>
              <a:rPr lang="fa-IR" b="1" smtClean="0">
                <a:solidFill>
                  <a:srgbClr val="FF0000"/>
                </a:solidFill>
                <a:cs typeface="B Zar" panose="00000400000000000000" pitchFamily="2" charset="-78"/>
              </a:rPr>
              <a:t>رسالت اصلی </a:t>
            </a:r>
            <a:r>
              <a:rPr lang="fa-IR" smtClean="0">
                <a:cs typeface="B Zar" panose="00000400000000000000" pitchFamily="2" charset="-78"/>
              </a:rPr>
              <a:t>روش مشاهده در حین مشارکت آن است که در واقع نگذارد محقق در دام تحقیقاتی گرفتار بیاید که د رآن به دنبال این باشد که آیا نشانه ها و هنجارهای فرهنگ خودش را در گروهی که به مطالعه آن می پردازد می یابد یا نه. </a:t>
            </a:r>
            <a:endParaRPr lang="fa-IR">
              <a:cs typeface="B Zar" panose="00000400000000000000" pitchFamily="2" charset="-78"/>
            </a:endParaRPr>
          </a:p>
        </p:txBody>
      </p:sp>
      <p:sp>
        <p:nvSpPr>
          <p:cNvPr id="4" name="Flowchart: Data 3"/>
          <p:cNvSpPr/>
          <p:nvPr/>
        </p:nvSpPr>
        <p:spPr>
          <a:xfrm>
            <a:off x="1350498" y="4248444"/>
            <a:ext cx="3291841" cy="1505243"/>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نشانه ها و هنجارهای فرهنگ</a:t>
            </a:r>
            <a:endParaRPr lang="fa-IR" b="1">
              <a:solidFill>
                <a:srgbClr val="FF0000"/>
              </a:solidFill>
            </a:endParaRPr>
          </a:p>
        </p:txBody>
      </p:sp>
    </p:spTree>
    <p:extLst>
      <p:ext uri="{BB962C8B-B14F-4D97-AF65-F5344CB8AC3E}">
        <p14:creationId xmlns:p14="http://schemas.microsoft.com/office/powerpoint/2010/main" val="2711002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206240" y="1825625"/>
            <a:ext cx="7147560" cy="4351338"/>
          </a:xfrm>
        </p:spPr>
        <p:txBody>
          <a:bodyPr/>
          <a:lstStyle/>
          <a:p>
            <a:pPr algn="just"/>
            <a:r>
              <a:rPr lang="fa-IR">
                <a:cs typeface="B Zar" panose="00000400000000000000" pitchFamily="2" charset="-78"/>
              </a:rPr>
              <a:t>در این قبیل تحقیقات که هنجاری (استاندارد شده) و قوم مدارانه اند (چون بر پایه آیا «پیدا می کنم» یا «پیدا نمی کنم» بنا شده) گروه بیگانه به اشتباه با گروه تعلق محقق یکی گرفته می شود و هویت آن از نظر وی پنهان می ماند. برعکس مشاهده در حین مشارکت او را مجبور می سازد در برنامه های فکری عادی خود تجدید نظر کند یا دست کم امکان تجدید نظر را پیش رو داشته باشد.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347273" cy="3379421"/>
          </a:xfrm>
          <a:prstGeom prst="rect">
            <a:avLst/>
          </a:prstGeom>
        </p:spPr>
      </p:pic>
    </p:spTree>
    <p:extLst>
      <p:ext uri="{BB962C8B-B14F-4D97-AF65-F5344CB8AC3E}">
        <p14:creationId xmlns:p14="http://schemas.microsoft.com/office/powerpoint/2010/main" val="4142536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 هیچ شکی می توان ادعا کرد که روش «مشاهده در حین مشارکت» که روش اصلی در رشته مردم شناسی محسوب می شود، اصول «</a:t>
            </a:r>
            <a:r>
              <a:rPr lang="fa-IR" smtClean="0">
                <a:solidFill>
                  <a:srgbClr val="FF0000"/>
                </a:solidFill>
                <a:cs typeface="B Zar" panose="00000400000000000000" pitchFamily="2" charset="-78"/>
              </a:rPr>
              <a:t>عینیت</a:t>
            </a:r>
            <a:r>
              <a:rPr lang="fa-IR" smtClean="0">
                <a:cs typeface="B Zar" panose="00000400000000000000" pitchFamily="2" charset="-78"/>
              </a:rPr>
              <a:t>» و «</a:t>
            </a:r>
            <a:r>
              <a:rPr lang="fa-IR" smtClean="0">
                <a:solidFill>
                  <a:srgbClr val="FF0000"/>
                </a:solidFill>
                <a:cs typeface="B Zar" panose="00000400000000000000" pitchFamily="2" charset="-78"/>
              </a:rPr>
              <a:t>عمومیت پذیری</a:t>
            </a:r>
            <a:r>
              <a:rPr lang="fa-IR" smtClean="0">
                <a:cs typeface="B Zar" panose="00000400000000000000" pitchFamily="2" charset="-78"/>
              </a:rPr>
              <a:t>» را در پژوهش های اجتماعی سست می کند و از این رو روشی منحصر به فرد، ابتکاری و پرتوان است و بهتر از هر روش غربی دیگر برای گردآوری اطلاعات به نیاز ما در جامعه خودی پاسخ می دهد. </a:t>
            </a:r>
            <a:endParaRPr lang="fa-IR">
              <a:cs typeface="B Zar" panose="00000400000000000000" pitchFamily="2" charset="-78"/>
            </a:endParaRPr>
          </a:p>
        </p:txBody>
      </p:sp>
      <p:sp>
        <p:nvSpPr>
          <p:cNvPr id="4" name="Flowchart: Process 3"/>
          <p:cNvSpPr/>
          <p:nvPr/>
        </p:nvSpPr>
        <p:spPr>
          <a:xfrm>
            <a:off x="1678675" y="4445392"/>
            <a:ext cx="3582642" cy="86358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در حین مشارکت</a:t>
            </a:r>
            <a:endParaRPr lang="fa-IR" b="1">
              <a:solidFill>
                <a:srgbClr val="FF0000"/>
              </a:solidFill>
            </a:endParaRPr>
          </a:p>
        </p:txBody>
      </p:sp>
    </p:spTree>
    <p:extLst>
      <p:ext uri="{BB962C8B-B14F-4D97-AF65-F5344CB8AC3E}">
        <p14:creationId xmlns:p14="http://schemas.microsoft.com/office/powerpoint/2010/main" val="248037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ممکن است به طرق مختلف به کار گرفته شود. این روش می تواندد برای تعیین فضای اجتماعی- فرهنگی تحقیق به کار آید. مثلا در </a:t>
            </a:r>
            <a:r>
              <a:rPr lang="fa-IR" b="1" smtClean="0">
                <a:solidFill>
                  <a:srgbClr val="FF0000"/>
                </a:solidFill>
                <a:cs typeface="B Zar" panose="00000400000000000000" pitchFamily="2" charset="-78"/>
              </a:rPr>
              <a:t>تحقیقات بین قومی </a:t>
            </a:r>
            <a:r>
              <a:rPr lang="fa-IR" smtClean="0">
                <a:cs typeface="B Zar" panose="00000400000000000000" pitchFamily="2" charset="-78"/>
              </a:rPr>
              <a:t>(</a:t>
            </a:r>
            <a:r>
              <a:rPr lang="en-US" smtClean="0">
                <a:cs typeface="B Zar" panose="00000400000000000000" pitchFamily="2" charset="-78"/>
              </a:rPr>
              <a:t>Interethnique</a:t>
            </a:r>
            <a:r>
              <a:rPr lang="fa-IR" smtClean="0">
                <a:cs typeface="B Zar" panose="00000400000000000000" pitchFamily="2" charset="-78"/>
              </a:rPr>
              <a:t>) که از نتایج مطالعات انسان شناختی اجتماعی بهره می گیرد، به طور مستقیم یا غیر مستقیم از مشاهده در حین مشارکت استفاده به عمل می آید. این نوع اطلاعات ما را به ویژه در تنظیم ابزارهای مشاهده هدایت می کند و عناصر لازم را برای تفسیر نتایج در اختیار ما می گذارد. </a:t>
            </a:r>
            <a:endParaRPr lang="fa-IR">
              <a:cs typeface="B Zar" panose="00000400000000000000" pitchFamily="2" charset="-78"/>
            </a:endParaRPr>
          </a:p>
        </p:txBody>
      </p:sp>
      <p:sp>
        <p:nvSpPr>
          <p:cNvPr id="4" name="Flowchart: Process 3"/>
          <p:cNvSpPr/>
          <p:nvPr/>
        </p:nvSpPr>
        <p:spPr>
          <a:xfrm>
            <a:off x="838200" y="4248443"/>
            <a:ext cx="2771336" cy="120982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تعیین فضای اجتماعی- فرهنگی</a:t>
            </a:r>
            <a:endParaRPr lang="fa-IR" sz="2000">
              <a:solidFill>
                <a:srgbClr val="FF0000"/>
              </a:solidFill>
            </a:endParaRPr>
          </a:p>
        </p:txBody>
      </p:sp>
      <p:pic>
        <p:nvPicPr>
          <p:cNvPr id="5" name="Picture 4"/>
          <p:cNvPicPr>
            <a:picLocks noChangeAspect="1"/>
          </p:cNvPicPr>
          <p:nvPr/>
        </p:nvPicPr>
        <p:blipFill>
          <a:blip r:embed="rId2"/>
          <a:stretch>
            <a:fillRect/>
          </a:stretch>
        </p:blipFill>
        <p:spPr>
          <a:xfrm>
            <a:off x="4572000" y="4015362"/>
            <a:ext cx="5317588" cy="2000168"/>
          </a:xfrm>
          <a:prstGeom prst="rect">
            <a:avLst/>
          </a:prstGeom>
        </p:spPr>
      </p:pic>
    </p:spTree>
    <p:extLst>
      <p:ext uri="{BB962C8B-B14F-4D97-AF65-F5344CB8AC3E}">
        <p14:creationId xmlns:p14="http://schemas.microsoft.com/office/powerpoint/2010/main" val="372902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37428" y="1825625"/>
            <a:ext cx="7316372" cy="4351338"/>
          </a:xfrm>
        </p:spPr>
        <p:txBody>
          <a:bodyPr/>
          <a:lstStyle/>
          <a:p>
            <a:pPr algn="just"/>
            <a:r>
              <a:rPr lang="fa-IR" smtClean="0">
                <a:cs typeface="B Zar" panose="00000400000000000000" pitchFamily="2" charset="-78"/>
              </a:rPr>
              <a:t>بدین نحو، مثلا مطالعاتی که در مورد </a:t>
            </a:r>
            <a:r>
              <a:rPr lang="fa-IR" b="1" smtClean="0">
                <a:solidFill>
                  <a:srgbClr val="FF0000"/>
                </a:solidFill>
                <a:cs typeface="B Zar" panose="00000400000000000000" pitchFamily="2" charset="-78"/>
              </a:rPr>
              <a:t>ادراک چشمی </a:t>
            </a:r>
            <a:r>
              <a:rPr lang="fa-IR" smtClean="0">
                <a:cs typeface="B Zar" panose="00000400000000000000" pitchFamily="2" charset="-78"/>
              </a:rPr>
              <a:t>در آفریقا انجام شده ما را لزوما وادار می کند که در مطالعات خود، فضای اجتماعی افراد مورد مشاهده را در نظر داشته باشیم. در واقع مهارت در ادراک عمق از یک قوم به قوم دیگر خیلی تفاوت می کند، بدین معنا که بعضی اقوام دوری و نزدیکی تصاویری را که در ژرفناهایمختلف گذاشته شده و در سطح، تشکیل دور نما داده اند، ادراک نمی کنند یا کمتر از دیگران ادراک می کنند.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4416"/>
            <a:ext cx="2985032" cy="2619449"/>
          </a:xfrm>
          <a:prstGeom prst="rect">
            <a:avLst/>
          </a:prstGeom>
        </p:spPr>
      </p:pic>
    </p:spTree>
    <p:extLst>
      <p:ext uri="{BB962C8B-B14F-4D97-AF65-F5344CB8AC3E}">
        <p14:creationId xmlns:p14="http://schemas.microsoft.com/office/powerpoint/2010/main" val="202068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تفاوت ها مربوط به بینش فضایی خاص افراد است و تفسیری که غربی های معاصر بر حسب دید بررسی- تحلیلی خود از آن می کنند، این خواهد بود که </a:t>
            </a:r>
            <a:r>
              <a:rPr lang="fa-IR" b="1">
                <a:solidFill>
                  <a:srgbClr val="FF0000"/>
                </a:solidFill>
                <a:cs typeface="B Zar" panose="00000400000000000000" pitchFamily="2" charset="-78"/>
              </a:rPr>
              <a:t>افراد ادراک عمق ندارند</a:t>
            </a:r>
            <a:r>
              <a:rPr lang="fa-IR">
                <a:cs typeface="B Zar" panose="00000400000000000000" pitchFamily="2" charset="-78"/>
              </a:rPr>
              <a:t>. در این صورت محقق این واقعیت را در </a:t>
            </a:r>
            <a:r>
              <a:rPr lang="fa-IR">
                <a:cs typeface="B Zar" panose="00000400000000000000" pitchFamily="2" charset="-78"/>
              </a:rPr>
              <a:t>تفسیر </a:t>
            </a:r>
            <a:r>
              <a:rPr lang="fa-IR" smtClean="0">
                <a:cs typeface="B Zar" panose="00000400000000000000" pitchFamily="2" charset="-78"/>
              </a:rPr>
              <a:t>نادیده </a:t>
            </a:r>
            <a:r>
              <a:rPr lang="fa-IR">
                <a:cs typeface="B Zar" panose="00000400000000000000" pitchFamily="2" charset="-78"/>
              </a:rPr>
              <a:t>می انگارند که ادراک تصاویر به صورت دورنما برای آن ها خالی از </a:t>
            </a:r>
            <a:r>
              <a:rPr lang="fa-IR">
                <a:cs typeface="B Zar" panose="00000400000000000000" pitchFamily="2" charset="-78"/>
              </a:rPr>
              <a:t>هرگونه </a:t>
            </a:r>
            <a:r>
              <a:rPr lang="fa-IR" smtClean="0">
                <a:cs typeface="B Zar" panose="00000400000000000000" pitchFamily="2" charset="-78"/>
              </a:rPr>
              <a:t>معنا خواهد </a:t>
            </a:r>
            <a:r>
              <a:rPr lang="fa-IR">
                <a:cs typeface="B Zar" panose="00000400000000000000" pitchFamily="2" charset="-78"/>
              </a:rPr>
              <a:t>است. </a:t>
            </a:r>
          </a:p>
          <a:p>
            <a:endParaRPr lang="fa-IR"/>
          </a:p>
        </p:txBody>
      </p:sp>
      <p:sp>
        <p:nvSpPr>
          <p:cNvPr id="4" name="Flowchart: Alternate Process 3"/>
          <p:cNvSpPr/>
          <p:nvPr/>
        </p:nvSpPr>
        <p:spPr>
          <a:xfrm>
            <a:off x="838200" y="3812346"/>
            <a:ext cx="3474720" cy="123795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بینش فضایی خاص افراد</a:t>
            </a:r>
            <a:endParaRPr lang="fa-IR" b="1">
              <a:solidFill>
                <a:srgbClr val="FF0000"/>
              </a:solidFill>
            </a:endParaRPr>
          </a:p>
        </p:txBody>
      </p:sp>
    </p:spTree>
    <p:extLst>
      <p:ext uri="{BB962C8B-B14F-4D97-AF65-F5344CB8AC3E}">
        <p14:creationId xmlns:p14="http://schemas.microsoft.com/office/powerpoint/2010/main" val="3832118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938954" y="1825625"/>
            <a:ext cx="7414846" cy="4351338"/>
          </a:xfrm>
        </p:spPr>
        <p:txBody>
          <a:bodyPr/>
          <a:lstStyle/>
          <a:p>
            <a:pPr algn="just"/>
            <a:r>
              <a:rPr lang="fa-IR" smtClean="0">
                <a:cs typeface="B Zar" panose="00000400000000000000" pitchFamily="2" charset="-78"/>
              </a:rPr>
              <a:t>مشاهده در حین مشارکت ممکن است به عنوان روش اصلی مشاهده در مطالعه هر گروه اجتماعی به کار آید. این روش، همان گونه که ه .بلاوک می نویسد، به خصوص در مطالعات گروه های حاشیه زی (</a:t>
            </a:r>
            <a:r>
              <a:rPr lang="en-US" smtClean="0">
                <a:cs typeface="B Zar" panose="00000400000000000000" pitchFamily="2" charset="-78"/>
              </a:rPr>
              <a:t>Groupes marginaux</a:t>
            </a:r>
            <a:r>
              <a:rPr lang="fa-IR" smtClean="0">
                <a:cs typeface="B Zar" panose="00000400000000000000" pitchFamily="2" charset="-78"/>
              </a:rPr>
              <a:t>) جامعه مانند ولگردان (</a:t>
            </a:r>
            <a:r>
              <a:rPr lang="en-US" smtClean="0">
                <a:cs typeface="B Zar" panose="00000400000000000000" pitchFamily="2" charset="-78"/>
              </a:rPr>
              <a:t>Clochards</a:t>
            </a:r>
            <a:r>
              <a:rPr lang="fa-IR" smtClean="0">
                <a:cs typeface="B Zar" panose="00000400000000000000" pitchFamily="2" charset="-78"/>
              </a:rPr>
              <a:t>) هیپی ها، معتادان، ...به کار می آید و نقش دو گانه ای ایفا می کند: از یک سو محقق را به جرگه اعضا که همیشه نسبت به محقق مجهز به پرسشنامه و برگ آزمون احتیاط می کنند یا اصلا او را به خود راه نمی دهند، وارد می کند و از سوی دیگر کاری را انجام می دهد که غیر از کارهای معمولی دیگر، </a:t>
            </a:r>
            <a:r>
              <a:rPr lang="fa-IR" smtClean="0">
                <a:cs typeface="B Zar" panose="00000400000000000000" pitchFamily="2" charset="-78"/>
              </a:rPr>
              <a:t>یعنی </a:t>
            </a:r>
            <a:r>
              <a:rPr lang="fa-IR" smtClean="0">
                <a:cs typeface="B Zar" panose="00000400000000000000" pitchFamily="2" charset="-78"/>
              </a:rPr>
              <a:t>بیرون از زندگی این گروه ها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54071" y="1825625"/>
            <a:ext cx="3084883" cy="3379423"/>
          </a:xfrm>
          <a:prstGeom prst="rect">
            <a:avLst/>
          </a:prstGeom>
        </p:spPr>
      </p:pic>
    </p:spTree>
    <p:extLst>
      <p:ext uri="{BB962C8B-B14F-4D97-AF65-F5344CB8AC3E}">
        <p14:creationId xmlns:p14="http://schemas.microsoft.com/office/powerpoint/2010/main" val="297211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محیط بسته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همچنین نوعی از مشاهده است که برای مطالعه پدیده هایی به کار می آید که جز در محل و به طور زنده قابل مطالعه نیستند. پدیده های کنشی واکنشی چه شفاهی، چه غیر شفاهی  از این گونه اند. این گونه کاربرد مشاهده در حین مشارکت تا حدودی جای مشاهده مستقیم را می گیرد. انتخاب میان این دو طرز مشاهده تا حدود زیادی به امکان انجام مشاهده در بیرون گروه و بدون لزوم برقراری رابطه با حیات گروه بستگی دارد. </a:t>
            </a:r>
            <a:endParaRPr lang="fa-IR">
              <a:cs typeface="B Zar" panose="00000400000000000000" pitchFamily="2" charset="-78"/>
            </a:endParaRPr>
          </a:p>
        </p:txBody>
      </p:sp>
      <p:sp>
        <p:nvSpPr>
          <p:cNvPr id="4" name="Flowchart: Process 3"/>
          <p:cNvSpPr/>
          <p:nvPr/>
        </p:nvSpPr>
        <p:spPr>
          <a:xfrm>
            <a:off x="1645920" y="4248443"/>
            <a:ext cx="2996418"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بدون لزوم برقراری رابطه با حیات گروه</a:t>
            </a:r>
            <a:endParaRPr lang="fa-IR">
              <a:solidFill>
                <a:srgbClr val="FF0000"/>
              </a:solidFill>
            </a:endParaRPr>
          </a:p>
        </p:txBody>
      </p:sp>
    </p:spTree>
    <p:extLst>
      <p:ext uri="{BB962C8B-B14F-4D97-AF65-F5344CB8AC3E}">
        <p14:creationId xmlns:p14="http://schemas.microsoft.com/office/powerpoint/2010/main" val="26952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مثلا هنگامی که نیاز به مطالعه </a:t>
            </a:r>
            <a:r>
              <a:rPr lang="fa-IR" smtClean="0">
                <a:cs typeface="B Zar" panose="00000400000000000000" pitchFamily="2" charset="-78"/>
              </a:rPr>
              <a:t>محیط </a:t>
            </a:r>
            <a:r>
              <a:rPr lang="fa-IR" smtClean="0">
                <a:cs typeface="B Zar" panose="00000400000000000000" pitchFamily="2" charset="-78"/>
              </a:rPr>
              <a:t>های بسته مانند خانواده احساس شود، مشاهده مستقیم غیر ممکن است. مشاهده می تواند خار از گروه انجم پذیرد و سخن گفتن از مشاهده مستقیم در این مورد فریب ددن خود است. </a:t>
            </a:r>
            <a:r>
              <a:rPr lang="fa-IR" b="1" smtClean="0">
                <a:solidFill>
                  <a:srgbClr val="FF0000"/>
                </a:solidFill>
                <a:cs typeface="B Zar" panose="00000400000000000000" pitchFamily="2" charset="-78"/>
              </a:rPr>
              <a:t>حضور حتی نامرئی در چنین گروه محدودی، بدون شک  بر رفتار اعضای آن تاثیر می گذارد. </a:t>
            </a:r>
            <a:r>
              <a:rPr lang="fa-IR" smtClean="0">
                <a:cs typeface="B Zar" panose="00000400000000000000" pitchFamily="2" charset="-78"/>
              </a:rPr>
              <a:t>بی طرفی مشاهده کننده در این زمینه می تواند خیلی شبهه انگیز تر از شرکت زیاد در زندگی گروه باشد زیرا حضور شخصی است که کمتر به طور قالبی رفتار می کند و نرمش بیشتری از خود نشان می دهد. پس مشاهده در حین مشارکت که می خواهد واقعا شایسته این نام باشد، با این نوع زمینه ها بیشر از مشاهده مستقیم سازگاری دارد. </a:t>
            </a:r>
            <a:endParaRPr lang="fa-IR">
              <a:cs typeface="B Zar" panose="00000400000000000000" pitchFamily="2" charset="-78"/>
            </a:endParaRPr>
          </a:p>
        </p:txBody>
      </p:sp>
    </p:spTree>
    <p:extLst>
      <p:ext uri="{BB962C8B-B14F-4D97-AF65-F5344CB8AC3E}">
        <p14:creationId xmlns:p14="http://schemas.microsoft.com/office/powerpoint/2010/main" val="374419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امکان انجام مشاهده ژرفانگر رفتارهای واقعی و کردارها را در محیط های بسته- هنگامی که نمی توان به استشهادهای زمانی نامطمئن بسنده کرد- فراهم می آورد. این موضوع به ویژه در مورد رفتارهای تربیتی والدینی که با دشواری بسیار به پرسش های کتبی یا شفاهی محقق پاسخ می دهند، صادق است. پاسخ ها در واقع در عین درستی هنوز نمودار کردارهای واقعی در این زمینه نیستند،زیرا تا حدود زیادی حاصل واکنش حیثیتی و گرایش های اخلاقی و هنجاری  آرمانی آن ها هستند تا بیان واقعیت ها. </a:t>
            </a:r>
            <a:endParaRPr lang="fa-IR">
              <a:cs typeface="B Zar" panose="00000400000000000000" pitchFamily="2" charset="-78"/>
            </a:endParaRPr>
          </a:p>
        </p:txBody>
      </p:sp>
      <p:sp>
        <p:nvSpPr>
          <p:cNvPr id="4" name="Flowchart: Process 3"/>
          <p:cNvSpPr/>
          <p:nvPr/>
        </p:nvSpPr>
        <p:spPr>
          <a:xfrm>
            <a:off x="838200" y="4417255"/>
            <a:ext cx="3432517" cy="9847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استشهادهای زمانی نامطمئن</a:t>
            </a:r>
            <a:endParaRPr lang="fa-IR">
              <a:solidFill>
                <a:srgbClr val="FF0000"/>
              </a:solidFill>
            </a:endParaRPr>
          </a:p>
        </p:txBody>
      </p:sp>
    </p:spTree>
    <p:extLst>
      <p:ext uri="{BB962C8B-B14F-4D97-AF65-F5344CB8AC3E}">
        <p14:creationId xmlns:p14="http://schemas.microsoft.com/office/powerpoint/2010/main" val="3519932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671668" y="1825625"/>
            <a:ext cx="7682131" cy="4351338"/>
          </a:xfrm>
        </p:spPr>
        <p:txBody>
          <a:bodyPr/>
          <a:lstStyle/>
          <a:p>
            <a:pPr algn="just"/>
            <a:r>
              <a:rPr lang="fa-IR" smtClean="0">
                <a:cs typeface="B Zar" panose="00000400000000000000" pitchFamily="2" charset="-78"/>
              </a:rPr>
              <a:t>م.ژ . شومبار دولو </a:t>
            </a:r>
            <a:r>
              <a:rPr lang="fa-IR" smtClean="0">
                <a:cs typeface="B Zar" panose="00000400000000000000" pitchFamily="2" charset="-78"/>
              </a:rPr>
              <a:t>در گزارش </a:t>
            </a:r>
            <a:r>
              <a:rPr lang="fa-IR" smtClean="0">
                <a:cs typeface="B Zar" panose="00000400000000000000" pitchFamily="2" charset="-78"/>
              </a:rPr>
              <a:t>خود تحت عنوان کودک در حال بازی، برای مطالعه سازمان زندگی کودک و به خصوص استفاده او از وقت آزاد خود، روش مشاهده در حین مشارکت را به کار گرفت. مشاهده کنندگان خواه به عنوان مربی، خواه با شرکت در زندگی طفل، در فضاهای زیست او جا گرفتند. به این ترتیب، این روش اجازه داد اطلاعات لازم در مورد آن چه که در زندگی خارج از مدرسه کودک می گذرد، فراهم آید. </a:t>
            </a:r>
            <a:endParaRPr lang="fa-IR">
              <a:cs typeface="B Zar"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46178"/>
            <a:ext cx="2650588" cy="2571750"/>
          </a:xfrm>
          <a:prstGeom prst="rect">
            <a:avLst/>
          </a:prstGeom>
        </p:spPr>
      </p:pic>
      <p:sp>
        <p:nvSpPr>
          <p:cNvPr id="8" name="TextBox 7"/>
          <p:cNvSpPr txBox="1"/>
          <p:nvPr/>
        </p:nvSpPr>
        <p:spPr>
          <a:xfrm>
            <a:off x="1129516" y="4773418"/>
            <a:ext cx="2162323" cy="369332"/>
          </a:xfrm>
          <a:prstGeom prst="rect">
            <a:avLst/>
          </a:prstGeom>
          <a:noFill/>
        </p:spPr>
        <p:txBody>
          <a:bodyPr wrap="square" rtlCol="1">
            <a:spAutoFit/>
          </a:bodyPr>
          <a:lstStyle/>
          <a:p>
            <a:r>
              <a:rPr lang="fa-IR" b="1" smtClean="0">
                <a:solidFill>
                  <a:srgbClr val="FF0000"/>
                </a:solidFill>
                <a:cs typeface="B Zar" panose="00000400000000000000" pitchFamily="2" charset="-78"/>
              </a:rPr>
              <a:t>ماری ژوره شومبار دولو</a:t>
            </a:r>
            <a:endParaRPr lang="fa-IR" b="1">
              <a:solidFill>
                <a:srgbClr val="FF0000"/>
              </a:solidFill>
              <a:cs typeface="B Zar" panose="00000400000000000000" pitchFamily="2" charset="-78"/>
            </a:endParaRPr>
          </a:p>
        </p:txBody>
      </p:sp>
      <p:sp>
        <p:nvSpPr>
          <p:cNvPr id="9" name="Flowchart: Alternate Process 8"/>
          <p:cNvSpPr/>
          <p:nvPr/>
        </p:nvSpPr>
        <p:spPr>
          <a:xfrm>
            <a:off x="4403188" y="4773418"/>
            <a:ext cx="2560320" cy="107874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مطالعه سازمان زندگی کودک</a:t>
            </a:r>
            <a:endParaRPr lang="fa-IR" sz="1600" b="1">
              <a:solidFill>
                <a:srgbClr val="FF0000"/>
              </a:solidFill>
            </a:endParaRPr>
          </a:p>
        </p:txBody>
      </p:sp>
    </p:spTree>
    <p:extLst>
      <p:ext uri="{BB962C8B-B14F-4D97-AF65-F5344CB8AC3E}">
        <p14:creationId xmlns:p14="http://schemas.microsoft.com/office/powerpoint/2010/main" val="4028544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مشاهده در حین مشارکت امکان می دهد پدیده های کنشی واکنشی کلامی و غیر کلامی (</a:t>
            </a:r>
            <a:r>
              <a:rPr lang="en-US" smtClean="0">
                <a:cs typeface="B Zar" panose="00000400000000000000" pitchFamily="2" charset="-78"/>
              </a:rPr>
              <a:t>Verbal et non verbal</a:t>
            </a:r>
            <a:r>
              <a:rPr lang="fa-IR" smtClean="0">
                <a:cs typeface="B Zar" panose="00000400000000000000" pitchFamily="2" charset="-78"/>
              </a:rPr>
              <a:t>) در </a:t>
            </a:r>
            <a:r>
              <a:rPr lang="fa-IR" b="1" smtClean="0">
                <a:solidFill>
                  <a:srgbClr val="FF0000"/>
                </a:solidFill>
                <a:cs typeface="B Zar" panose="00000400000000000000" pitchFamily="2" charset="-78"/>
              </a:rPr>
              <a:t>گروه های بسته و کم عضو </a:t>
            </a:r>
            <a:r>
              <a:rPr lang="fa-IR" smtClean="0">
                <a:cs typeface="B Zar" panose="00000400000000000000" pitchFamily="2" charset="-78"/>
              </a:rPr>
              <a:t>مورد مطالعه قرار گیرد. </a:t>
            </a:r>
            <a:endParaRPr lang="fa-IR">
              <a:cs typeface="B Zar" panose="00000400000000000000" pitchFamily="2" charset="-78"/>
            </a:endParaRPr>
          </a:p>
        </p:txBody>
      </p:sp>
    </p:spTree>
    <p:extLst>
      <p:ext uri="{BB962C8B-B14F-4D97-AF65-F5344CB8AC3E}">
        <p14:creationId xmlns:p14="http://schemas.microsoft.com/office/powerpoint/2010/main" val="3520693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2. روال مشاهده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الف- دفتر یادداشت</a:t>
            </a:r>
          </a:p>
          <a:p>
            <a:pPr algn="just"/>
            <a:r>
              <a:rPr lang="fa-IR" smtClean="0">
                <a:cs typeface="B Zar" panose="00000400000000000000" pitchFamily="2" charset="-78"/>
              </a:rPr>
              <a:t>در مشاهده در حین مشارکت از پرسشنامه و طیف و آزمون خبری نیست. حسن این روش نه در سیستماتیک بودن مشاهدات است، نه در برنامه پیش بینی شده برای ان ها. ویژگی مشاهده در حین مشارکت گردآوری رویداد ها است. آن طوری که در وضعیت های طبیعی ظاهر می شوند، بدون ان که ما آن ها را به وجود آورده یا به نحوی در آن ها دخالت کرده باشیم. </a:t>
            </a:r>
            <a:endParaRPr lang="fa-IR">
              <a:cs typeface="B Zar" panose="00000400000000000000" pitchFamily="2" charset="-78"/>
            </a:endParaRPr>
          </a:p>
        </p:txBody>
      </p:sp>
      <p:sp>
        <p:nvSpPr>
          <p:cNvPr id="4" name="Flowchart: Process 3"/>
          <p:cNvSpPr/>
          <p:nvPr/>
        </p:nvSpPr>
        <p:spPr>
          <a:xfrm>
            <a:off x="838200" y="4431323"/>
            <a:ext cx="3108960" cy="91440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سیستماتیک بودن مشاهدات</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142959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روش برای محققان ایرانی این امکان را فراهم می آورد که شیوه گفتگوی آبا و اجدادی خودمان یعنی «</a:t>
            </a:r>
            <a:r>
              <a:rPr lang="fa-IR" b="1" smtClean="0">
                <a:solidFill>
                  <a:srgbClr val="FF0000"/>
                </a:solidFill>
                <a:cs typeface="B Zar" panose="00000400000000000000" pitchFamily="2" charset="-78"/>
              </a:rPr>
              <a:t>درد دل</a:t>
            </a:r>
            <a:r>
              <a:rPr lang="fa-IR" smtClean="0">
                <a:cs typeface="B Zar" panose="00000400000000000000" pitchFamily="2" charset="-78"/>
              </a:rPr>
              <a:t>» را جدی گرفته، ان را به روش علمی تحقیق نزدیک سازند. بیست سال پیش در نامه علوم اجتماعی (دوره 2، شماره 3، زمستان 2536، صفحه 56) ا زاین شیوه سخن گفته و بر این نکته پا فشرده ایم. </a:t>
            </a:r>
          </a:p>
          <a:p>
            <a:pPr algn="just"/>
            <a:endParaRPr lang="fa-IR">
              <a:cs typeface="B Zar" panose="00000400000000000000" pitchFamily="2" charset="-78"/>
            </a:endParaRPr>
          </a:p>
        </p:txBody>
      </p:sp>
      <p:sp>
        <p:nvSpPr>
          <p:cNvPr id="4" name="Flowchart: Process 3"/>
          <p:cNvSpPr/>
          <p:nvPr/>
        </p:nvSpPr>
        <p:spPr>
          <a:xfrm>
            <a:off x="1569493" y="3630304"/>
            <a:ext cx="2279176" cy="11191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روش علمی تحقیق</a:t>
            </a:r>
            <a:endParaRPr lang="fa-IR" sz="2000" b="1">
              <a:solidFill>
                <a:srgbClr val="FF0000"/>
              </a:solidFill>
            </a:endParaRPr>
          </a:p>
        </p:txBody>
      </p:sp>
    </p:spTree>
    <p:extLst>
      <p:ext uri="{BB962C8B-B14F-4D97-AF65-F5344CB8AC3E}">
        <p14:creationId xmlns:p14="http://schemas.microsoft.com/office/powerpoint/2010/main" val="2347935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کننده که کم شاهد زنده حیات گروهی را دارد که در آن به سر می برد، یادداشت بر می دارد، ضبط می کند و مشاهدات خود را در دفتر یادداشت شرح می دهد. </a:t>
            </a:r>
          </a:p>
          <a:p>
            <a:pPr algn="just"/>
            <a:r>
              <a:rPr lang="fa-IR" smtClean="0">
                <a:cs typeface="B Zar" panose="00000400000000000000" pitchFamily="2" charset="-78"/>
              </a:rPr>
              <a:t>یادداشت ها </a:t>
            </a:r>
            <a:r>
              <a:rPr lang="fa-IR" smtClean="0">
                <a:cs typeface="B Zar" panose="00000400000000000000" pitchFamily="2" charset="-78"/>
              </a:rPr>
              <a:t>باید </a:t>
            </a:r>
            <a:r>
              <a:rPr lang="fa-IR" smtClean="0">
                <a:cs typeface="B Zar" panose="00000400000000000000" pitchFamily="2" charset="-78"/>
              </a:rPr>
              <a:t>خیلی کامل و تا جایی که ممکن است همه جانبه باشند. ما در این مورد به جای ارائه قواعد کار به ارائه چند  توصیه بسنده می کنیم:</a:t>
            </a:r>
          </a:p>
          <a:p>
            <a:pPr algn="just"/>
            <a:r>
              <a:rPr lang="fa-IR" smtClean="0">
                <a:cs typeface="B Zar" panose="00000400000000000000" pitchFamily="2" charset="-78"/>
              </a:rPr>
              <a:t>- باید قبل از آن که برخی جزییات به دست </a:t>
            </a:r>
            <a:r>
              <a:rPr lang="fa-IR" smtClean="0">
                <a:cs typeface="B Zar" panose="00000400000000000000" pitchFamily="2" charset="-78"/>
              </a:rPr>
              <a:t>فراموشی </a:t>
            </a:r>
            <a:r>
              <a:rPr lang="fa-IR" smtClean="0">
                <a:cs typeface="B Zar" panose="00000400000000000000" pitchFamily="2" charset="-78"/>
              </a:rPr>
              <a:t>سپرده شوند، بی معطلی یادداشت برداشت و این کار را پشت سر هم انجام داد تا احتمالا تحولات و ترتیب زمانی رویدادهای از دست نرود. </a:t>
            </a:r>
          </a:p>
          <a:p>
            <a:pPr algn="just"/>
            <a:r>
              <a:rPr lang="fa-IR" smtClean="0">
                <a:cs typeface="B Zar" panose="00000400000000000000" pitchFamily="2" charset="-78"/>
              </a:rPr>
              <a:t>باید از همه وقایعی که اتفاق می افتد، اعم از رفتارهای کلامی و غیر کلامی، یادداشت برداری کرد و با دقت آن چه را که با وضعیت مشاهده ارتباط دارد توصیف نمود. </a:t>
            </a:r>
            <a:endParaRPr lang="fa-IR">
              <a:cs typeface="B Zar" panose="00000400000000000000" pitchFamily="2" charset="-78"/>
            </a:endParaRPr>
          </a:p>
        </p:txBody>
      </p:sp>
    </p:spTree>
    <p:extLst>
      <p:ext uri="{BB962C8B-B14F-4D97-AF65-F5344CB8AC3E}">
        <p14:creationId xmlns:p14="http://schemas.microsoft.com/office/powerpoint/2010/main" val="335324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باید گفته های اعضای گروه را به کامل ترین وجه به روی کاغذ آورد، یعنی به خلاصه نویسی اکتفا نکرد، بلکه عبارات و ویژگی های زبانی آنان را که ممکن است به کار آید و عناصری از </a:t>
            </a:r>
            <a:r>
              <a:rPr lang="fa-IR" smtClean="0">
                <a:cs typeface="B Zar" panose="00000400000000000000" pitchFamily="2" charset="-78"/>
              </a:rPr>
              <a:t>قبیل </a:t>
            </a:r>
            <a:r>
              <a:rPr lang="fa-IR" smtClean="0">
                <a:cs typeface="B Zar" panose="00000400000000000000" pitchFamily="2" charset="-78"/>
              </a:rPr>
              <a:t>سکوت ها و اشتباهات لفظی را نیز که بعد ها به تحلیل بیان آنها  کمک خواهد کرد با وسواس یادداشت کرد و معنای آن چه را که در شنود اول از نظر پنهان مانده دریافت. </a:t>
            </a:r>
            <a:endParaRPr lang="fa-IR">
              <a:cs typeface="B Zar" panose="00000400000000000000" pitchFamily="2" charset="-78"/>
            </a:endParaRPr>
          </a:p>
        </p:txBody>
      </p:sp>
      <p:sp>
        <p:nvSpPr>
          <p:cNvPr id="4" name="Flowchart: Process 3"/>
          <p:cNvSpPr/>
          <p:nvPr/>
        </p:nvSpPr>
        <p:spPr>
          <a:xfrm>
            <a:off x="1659988" y="3938954"/>
            <a:ext cx="4290646"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سکوت ها و اشتباهات لفظی</a:t>
            </a:r>
            <a:endParaRPr lang="fa-IR" sz="2000" b="1">
              <a:solidFill>
                <a:srgbClr val="FF0000"/>
              </a:solidFill>
            </a:endParaRPr>
          </a:p>
        </p:txBody>
      </p:sp>
    </p:spTree>
    <p:extLst>
      <p:ext uri="{BB962C8B-B14F-4D97-AF65-F5344CB8AC3E}">
        <p14:creationId xmlns:p14="http://schemas.microsoft.com/office/powerpoint/2010/main" val="1963487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بیهوده نخواهد بود اگر مشاهده کننده برداشت های شخصی خود را نیز یادداشت کند، مانند خوشحالی یا اندوهی که از ملاقاتی به دست می دهد و می تواند بعد از انجام مشاهده وی ر در تبیین عناصر یاری دهد </a:t>
            </a:r>
          </a:p>
          <a:p>
            <a:pPr algn="just"/>
            <a:r>
              <a:rPr lang="fa-IR" smtClean="0">
                <a:cs typeface="B Zar" panose="00000400000000000000" pitchFamily="2" charset="-78"/>
              </a:rPr>
              <a:t>یادداشت ها بخشی از مدارکی هستند که از مشاهده باقی می مانند و بنابراین باید خیلی دقیق و کامل باشند. </a:t>
            </a:r>
            <a:r>
              <a:rPr lang="fa-IR" smtClean="0">
                <a:solidFill>
                  <a:srgbClr val="FF0000"/>
                </a:solidFill>
                <a:cs typeface="B Zar" panose="00000400000000000000" pitchFamily="2" charset="-78"/>
              </a:rPr>
              <a:t>استحکام تحلیل به همین یادداشت ها بستگی دارد </a:t>
            </a:r>
            <a:r>
              <a:rPr lang="fa-IR" smtClean="0">
                <a:cs typeface="B Zar" panose="00000400000000000000" pitchFamily="2" charset="-78"/>
              </a:rPr>
              <a:t>و به همین دلیل باید از محدود کردن یا دستچین کردن آن ها به خاصر اهدافی که از ابتدا برای کار در نظر گرفته ایم یا طرح های تحلیلی که برای خود ریخته ایم، اجتناب کرد. در غیر این صورت ما به طور خطرناکی مواد مشاهده خود را به نگرش ناقص و سمت گیری و فرضیه هایی که ممکن است در جریان تحقیق مجبور به تغییر آن ها بشویم، محدود کرده ایم. </a:t>
            </a:r>
            <a:endParaRPr lang="fa-IR">
              <a:cs typeface="B Zar" panose="00000400000000000000" pitchFamily="2" charset="-78"/>
            </a:endParaRPr>
          </a:p>
        </p:txBody>
      </p:sp>
    </p:spTree>
    <p:extLst>
      <p:ext uri="{BB962C8B-B14F-4D97-AF65-F5344CB8AC3E}">
        <p14:creationId xmlns:p14="http://schemas.microsoft.com/office/powerpoint/2010/main" val="1716479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 مطالعه موردی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جز در مواقع خاص،  در مورد خاص یا چند مورد بسیار محدود، عملی نیست. این محدودیت عمل به ما امکان نمی دهد نتایج کار خود را تعمیم بدهیم، چه این نتایج از دو جهت محدودند:</a:t>
            </a: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630" y="3053849"/>
            <a:ext cx="3912723" cy="2483608"/>
          </a:xfrm>
          <a:prstGeom prst="rect">
            <a:avLst/>
          </a:prstGeom>
        </p:spPr>
      </p:pic>
    </p:spTree>
    <p:extLst>
      <p:ext uri="{BB962C8B-B14F-4D97-AF65-F5344CB8AC3E}">
        <p14:creationId xmlns:p14="http://schemas.microsoft.com/office/powerpoint/2010/main" val="2608713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ابتدا از این جهت که نتایج مطالعه ای که با روش بالا انجام می گیرد علی القاعده منحصرا به همان موردی مربوط می شود که مطاله شده و این طرز مشاهده، در واقع، اجازه نمی دهد در مورد نمونه ای از جامعه مادر تحقیقی انجام بدهیم چرا که در این صورت مشاهدات، آن طور که باید، در این نمونه – </a:t>
            </a:r>
            <a:r>
              <a:rPr lang="fa-IR" smtClean="0">
                <a:cs typeface="B Zar" panose="00000400000000000000" pitchFamily="2" charset="-78"/>
              </a:rPr>
              <a:t>یعنی </a:t>
            </a:r>
            <a:r>
              <a:rPr lang="fa-IR" smtClean="0">
                <a:cs typeface="B Zar" panose="00000400000000000000" pitchFamily="2" charset="-78"/>
              </a:rPr>
              <a:t>با </a:t>
            </a:r>
            <a:r>
              <a:rPr lang="fa-IR" b="1" smtClean="0">
                <a:solidFill>
                  <a:srgbClr val="FF0000"/>
                </a:solidFill>
                <a:cs typeface="B Zar" panose="00000400000000000000" pitchFamily="2" charset="-78"/>
              </a:rPr>
              <a:t>تعداد واحدهای نسبتا زیاد و به طور سیستماتیک </a:t>
            </a:r>
            <a:r>
              <a:rPr lang="fa-IR" smtClean="0">
                <a:cs typeface="B Zar" panose="00000400000000000000" pitchFamily="2" charset="-78"/>
              </a:rPr>
              <a:t>– انجام پذیر نیست. به علاوه معمولا غیر ممکن است که ما آن چه را که به یک واحد خاص مربوط می شود از آن چه که شاید یا واحدهای دیگر جمعیت نمونه  به طور مشترک داشته باشد، جدا کنیم. پس نه می توان نتایج حاصل را تعمیم داد، نه حدود کاربرد این نتایج را تعیین کرد. </a:t>
            </a:r>
            <a:endParaRPr lang="fa-IR">
              <a:cs typeface="B Zar" panose="00000400000000000000" pitchFamily="2" charset="-78"/>
            </a:endParaRPr>
          </a:p>
        </p:txBody>
      </p:sp>
    </p:spTree>
    <p:extLst>
      <p:ext uri="{BB962C8B-B14F-4D97-AF65-F5344CB8AC3E}">
        <p14:creationId xmlns:p14="http://schemas.microsoft.com/office/powerpoint/2010/main" val="34055876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طرف دیگر باید به خصوصیات ویژه واحد در دست مطالعه، شرایط مشاهده و خود مشاهده را که برنامه ریزی قبلی نشده و هرگز به صورت استاندارد درنیامده، افزود. </a:t>
            </a:r>
          </a:p>
          <a:p>
            <a:pPr algn="just"/>
            <a:r>
              <a:rPr lang="fa-IR" smtClean="0">
                <a:cs typeface="B Zar" panose="00000400000000000000" pitchFamily="2" charset="-78"/>
              </a:rPr>
              <a:t>پس مشاهده های تکراری که در تجربیات آزمایشگاهی انجام می گیرد، جای ویژگی مورد مشاهده ها را نمی گیرد زیرا روال خاص هر مشاهده نمی گذارد شرایط مشاهده مشابه و یکسان باشد و بنابراین داده های قابل مقایسه ای به دست بیایند. </a:t>
            </a:r>
            <a:endParaRPr lang="fa-IR">
              <a:cs typeface="B Zar" panose="00000400000000000000" pitchFamily="2" charset="-78"/>
            </a:endParaRPr>
          </a:p>
        </p:txBody>
      </p:sp>
      <p:sp>
        <p:nvSpPr>
          <p:cNvPr id="4" name="Flowchart: Process 3"/>
          <p:cNvSpPr/>
          <p:nvPr/>
        </p:nvSpPr>
        <p:spPr>
          <a:xfrm>
            <a:off x="838200" y="4149969"/>
            <a:ext cx="3263705" cy="154111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تجربیات آزمایشگاهی</a:t>
            </a:r>
            <a:endParaRPr lang="fa-IR" sz="2000" b="1">
              <a:solidFill>
                <a:srgbClr val="FF0000"/>
              </a:solidFill>
            </a:endParaRPr>
          </a:p>
        </p:txBody>
      </p:sp>
    </p:spTree>
    <p:extLst>
      <p:ext uri="{BB962C8B-B14F-4D97-AF65-F5344CB8AC3E}">
        <p14:creationId xmlns:p14="http://schemas.microsoft.com/office/powerpoint/2010/main" val="2820664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بالاخرهف مشاهده در حین مشارکت مانع از آن است که روال های عادی تحقیق مانند مطالعه نمونه ها و مشاهدات تکراری – که امکان دستیابی به نتایج عمومی را فراهم می آورند- در آن کارایی داشته باشد. </a:t>
            </a:r>
          </a:p>
          <a:p>
            <a:pPr algn="just"/>
            <a:r>
              <a:rPr lang="fa-IR" smtClean="0">
                <a:cs typeface="B Zar" panose="00000400000000000000" pitchFamily="2" charset="-78"/>
              </a:rPr>
              <a:t>در واقع حسن مطالعات موردی نشان دادن و </a:t>
            </a:r>
            <a:r>
              <a:rPr lang="fa-IR" b="1" smtClean="0">
                <a:solidFill>
                  <a:srgbClr val="FF0000"/>
                </a:solidFill>
                <a:cs typeface="B Zar" panose="00000400000000000000" pitchFamily="2" charset="-78"/>
              </a:rPr>
              <a:t>تحلیل کردن وجود مکانیسم های طرز کار  </a:t>
            </a:r>
            <a:r>
              <a:rPr lang="fa-IR" smtClean="0">
                <a:cs typeface="B Zar" panose="00000400000000000000" pitchFamily="2" charset="-78"/>
              </a:rPr>
              <a:t>و فرایندهایی است که جز با مشاهده طولانی و ژرفانگر فهمیده نمی شوند. </a:t>
            </a:r>
          </a:p>
        </p:txBody>
      </p:sp>
    </p:spTree>
    <p:extLst>
      <p:ext uri="{BB962C8B-B14F-4D97-AF65-F5344CB8AC3E}">
        <p14:creationId xmlns:p14="http://schemas.microsoft.com/office/powerpoint/2010/main" val="4025549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304714" y="1825625"/>
            <a:ext cx="7049086" cy="4351338"/>
          </a:xfrm>
        </p:spPr>
        <p:txBody>
          <a:bodyPr/>
          <a:lstStyle/>
          <a:p>
            <a:pPr algn="just"/>
            <a:r>
              <a:rPr lang="fa-IR">
                <a:cs typeface="B Zar" panose="00000400000000000000" pitchFamily="2" charset="-78"/>
              </a:rPr>
              <a:t>مشاهده در حین مشارکت می تواند هفته ها، ماه ها یا حتی بیشتر به درازا بینجامد. نلز اندرسن با تکیه بر این روش بود که توانست تحقیق  خود را در یان ولگردان به ثمر برساند و در پایان مراحلی را که انسان ها را از کار موقت به بیکاری  و سپس </a:t>
            </a:r>
            <a:r>
              <a:rPr lang="fa-IR" b="1">
                <a:solidFill>
                  <a:srgbClr val="FF0000"/>
                </a:solidFill>
                <a:cs typeface="B Zar" panose="00000400000000000000" pitchFamily="2" charset="-78"/>
              </a:rPr>
              <a:t>ولگردی</a:t>
            </a:r>
            <a:r>
              <a:rPr lang="fa-IR">
                <a:cs typeface="B Zar" panose="00000400000000000000" pitchFamily="2" charset="-78"/>
              </a:rPr>
              <a:t> می کشاند توصیف کند. دکتر ر. اینگلد نیز با همین روش بود که در پژوهشی تازه ، طرز زندگی جمع معتادان را – که به دلیل احتیاط آن ها، موضوع  به ویژه دشواری برای مطالعه هستند- مطالعه کرد.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4099"/>
            <a:ext cx="3466513" cy="2466975"/>
          </a:xfrm>
          <a:prstGeom prst="rect">
            <a:avLst/>
          </a:prstGeom>
        </p:spPr>
      </p:pic>
    </p:spTree>
    <p:extLst>
      <p:ext uri="{BB962C8B-B14F-4D97-AF65-F5344CB8AC3E}">
        <p14:creationId xmlns:p14="http://schemas.microsoft.com/office/powerpoint/2010/main" val="2019651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 بررسی بالا مانند همه بررسی هایی که با </a:t>
            </a:r>
            <a:r>
              <a:rPr lang="fa-IR" b="1" smtClean="0">
                <a:solidFill>
                  <a:srgbClr val="FF0000"/>
                </a:solidFill>
                <a:cs typeface="B Zar" panose="00000400000000000000" pitchFamily="2" charset="-78"/>
              </a:rPr>
              <a:t>روش مشاهده در حین مشارکت </a:t>
            </a:r>
            <a:r>
              <a:rPr lang="fa-IR" smtClean="0">
                <a:cs typeface="B Zar" panose="00000400000000000000" pitchFamily="2" charset="-78"/>
              </a:rPr>
              <a:t>انجام می گیرند، مطالعاتی موردی هستند. با وجود </a:t>
            </a:r>
            <a:r>
              <a:rPr lang="fa-IR" smtClean="0">
                <a:cs typeface="B Zar" panose="00000400000000000000" pitchFamily="2" charset="-78"/>
              </a:rPr>
              <a:t>این، </a:t>
            </a:r>
            <a:r>
              <a:rPr lang="fa-IR" smtClean="0">
                <a:cs typeface="B Zar" panose="00000400000000000000" pitchFamily="2" charset="-78"/>
              </a:rPr>
              <a:t>دلیل محکمی بر این که نتایج به دست آمده بیرون از چارچوب واحد مطاله شده ارزش خود را حفظ کنند یا فرایند های تحلیل شده معنای کلی و عمومی داشته باشند، در دست نیست. </a:t>
            </a:r>
            <a:endParaRPr lang="fa-IR">
              <a:cs typeface="B Zar" panose="00000400000000000000" pitchFamily="2" charset="-78"/>
            </a:endParaRPr>
          </a:p>
        </p:txBody>
      </p:sp>
    </p:spTree>
    <p:extLst>
      <p:ext uri="{BB962C8B-B14F-4D97-AF65-F5344CB8AC3E}">
        <p14:creationId xmlns:p14="http://schemas.microsoft.com/office/powerpoint/2010/main" val="3156670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مشاهده کننده</a:t>
            </a:r>
            <a:br>
              <a:rPr lang="fa-IR" smtClean="0">
                <a:solidFill>
                  <a:srgbClr val="FF0000"/>
                </a:solidFill>
                <a:cs typeface="B Zar" panose="00000400000000000000" pitchFamily="2" charset="-78"/>
              </a:rPr>
            </a:br>
            <a:r>
              <a:rPr lang="fa-IR" smtClean="0">
                <a:solidFill>
                  <a:srgbClr val="FF0000"/>
                </a:solidFill>
                <a:cs typeface="B Zar" panose="00000400000000000000" pitchFamily="2" charset="-78"/>
              </a:rPr>
              <a:t>1/ پایگاه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عمل مشاهده کننده رسما نقش خود را به اعضای گروه مورد مطالع اعلام می کند یا برعکس، از آن ها پنان می دارد. ه . و  ریه کن در مورد دوم از «مصاحبه کننده ناشناخته» سخن می گوید. در واقع می دانیم که در عبض بررسی ها مصاحبه کننده وارد زندگی گروه می شود بی آن که هرگز مقاصد خود را از انجام کار بیان دارد. </a:t>
            </a:r>
            <a:endParaRPr lang="fa-IR">
              <a:cs typeface="B Zar" panose="00000400000000000000" pitchFamily="2" charset="-78"/>
            </a:endParaRPr>
          </a:p>
        </p:txBody>
      </p:sp>
    </p:spTree>
    <p:extLst>
      <p:ext uri="{BB962C8B-B14F-4D97-AF65-F5344CB8AC3E}">
        <p14:creationId xmlns:p14="http://schemas.microsoft.com/office/powerpoint/2010/main" val="127811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حذف فاصله فرهنگی بین پرسشگر و پاسخگو و مشاهده ژرفانگر رفتارهای واقعی و عملی جامعه آماری در فرهنگ، که دچار دوگانگی بیان و رفتار است، دو ویژگی بارز این روش است که نباید از نظر محققان ایرانی علوم اجتماعی پنهان بماند. </a:t>
            </a:r>
          </a:p>
          <a:p>
            <a:pPr algn="just"/>
            <a:r>
              <a:rPr lang="fa-IR" smtClean="0">
                <a:cs typeface="B Zar" panose="00000400000000000000" pitchFamily="2" charset="-78"/>
              </a:rPr>
              <a:t>آشنایی همکاران با این روش که استاد با تجربه خانم هلن شوشا، استاد دانشگاه رنه دکارت (سوربن) آن را به روشی به تصویر کشیده است، فرصتی است که باید غنیمت شمرد و به دلیل جنبه های قوی انسانی آن، در تطابق این روش با وضعیت های مردمی در ایران و غنی تر کردن آن کوشید. </a:t>
            </a:r>
            <a:endParaRPr lang="fa-IR">
              <a:cs typeface="B Zar" panose="00000400000000000000" pitchFamily="2" charset="-78"/>
            </a:endParaRPr>
          </a:p>
        </p:txBody>
      </p:sp>
      <p:sp>
        <p:nvSpPr>
          <p:cNvPr id="4" name="Flowchart: Process 3"/>
          <p:cNvSpPr/>
          <p:nvPr/>
        </p:nvSpPr>
        <p:spPr>
          <a:xfrm>
            <a:off x="1026942" y="4600136"/>
            <a:ext cx="4403188" cy="116128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حذف فاصله فرهنگی بین پرسشگر و پاسخگو</a:t>
            </a:r>
            <a:endParaRPr lang="fa-IR" b="1">
              <a:solidFill>
                <a:srgbClr val="FF0000"/>
              </a:solidFill>
            </a:endParaRPr>
          </a:p>
        </p:txBody>
      </p:sp>
    </p:spTree>
    <p:extLst>
      <p:ext uri="{BB962C8B-B14F-4D97-AF65-F5344CB8AC3E}">
        <p14:creationId xmlns:p14="http://schemas.microsoft.com/office/powerpoint/2010/main" val="9380893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473526" y="1825625"/>
            <a:ext cx="6880274" cy="4351338"/>
          </a:xfrm>
        </p:spPr>
        <p:txBody>
          <a:bodyPr/>
          <a:lstStyle/>
          <a:p>
            <a:pPr lvl="0" algn="just"/>
            <a:r>
              <a:rPr lang="fa-IR">
                <a:solidFill>
                  <a:prstClr val="black"/>
                </a:solidFill>
                <a:cs typeface="B Zar" panose="00000400000000000000" pitchFamily="2" charset="-78"/>
              </a:rPr>
              <a:t>این برخورد با مردمانی با ویژگی های معین توجیه پذیر است، مثلا در محیط بسته که افراد آن نسبت به هر کار تحقیقی بدبین و با هر گونه دخالت بیگانه به عنوان فضولی مخالف هستند... با وجود این، پنهان کاری محقق که وی را به مامور مخفی تبدیل می کند. به چندین دلیل به دشواری قابل دفاع است</a:t>
            </a:r>
            <a:r>
              <a:rPr lang="fa-IR">
                <a:solidFill>
                  <a:prstClr val="black"/>
                </a:solidFill>
                <a:cs typeface="B Zar" panose="00000400000000000000" pitchFamily="2" charset="-78"/>
              </a:rPr>
              <a:t>. </a:t>
            </a:r>
            <a:r>
              <a:rPr lang="fa-IR" smtClean="0">
                <a:solidFill>
                  <a:prstClr val="black"/>
                </a:solidFill>
                <a:cs typeface="B Zar" panose="00000400000000000000" pitchFamily="2" charset="-78"/>
              </a:rPr>
              <a:t>اوایل </a:t>
            </a:r>
            <a:r>
              <a:rPr lang="fa-IR">
                <a:solidFill>
                  <a:prstClr val="black"/>
                </a:solidFill>
                <a:cs typeface="B Zar" panose="00000400000000000000" pitchFamily="2" charset="-78"/>
              </a:rPr>
              <a:t>این گونه رفتار، مسائل  اخلاقی در کار علمی را مطرح می کند. ثانیا مانع استفاده از ابزار فنی مانند ضبط صوت و دوربین عکاسی می شود و به ویژه منشا ابهام  دایمی، حتی سوء تفاهم هایی که کار تحلیل قبل  و بعد از مشاهده را خدشه دار می سازد، می گردد. </a:t>
            </a:r>
          </a:p>
          <a:p>
            <a:endParaRPr lang="fa-IR"/>
          </a:p>
        </p:txBody>
      </p:sp>
      <p:pic>
        <p:nvPicPr>
          <p:cNvPr id="4" name="Picture 3"/>
          <p:cNvPicPr>
            <a:picLocks noChangeAspect="1"/>
          </p:cNvPicPr>
          <p:nvPr/>
        </p:nvPicPr>
        <p:blipFill>
          <a:blip r:embed="rId2"/>
          <a:stretch>
            <a:fillRect/>
          </a:stretch>
        </p:blipFill>
        <p:spPr>
          <a:xfrm>
            <a:off x="838200" y="1938167"/>
            <a:ext cx="3522785" cy="3295015"/>
          </a:xfrm>
          <a:prstGeom prst="rect">
            <a:avLst/>
          </a:prstGeom>
        </p:spPr>
      </p:pic>
    </p:spTree>
    <p:extLst>
      <p:ext uri="{BB962C8B-B14F-4D97-AF65-F5344CB8AC3E}">
        <p14:creationId xmlns:p14="http://schemas.microsoft.com/office/powerpoint/2010/main" val="1169560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تازه می توان از خود پرسید معنای این پنهان کاری چه می تواند </a:t>
            </a:r>
            <a:r>
              <a:rPr lang="fa-IR" smtClean="0">
                <a:cs typeface="B Zar" panose="00000400000000000000" pitchFamily="2" charset="-78"/>
              </a:rPr>
              <a:t>باشد؟ </a:t>
            </a:r>
            <a:r>
              <a:rPr lang="fa-IR" smtClean="0">
                <a:cs typeface="B Zar" panose="00000400000000000000" pitchFamily="2" charset="-78"/>
              </a:rPr>
              <a:t>به هر حال به نظر می رسد که توجیه این رفتار همان اندازه به توان محقق در موفقیت او بستگی پیدا می کند که به ملاحظات گروهی جمعیت مورد مطالعه، به ویژه که نام محقق به همان میزان که مخاطب را به سخن گفتن وا می دارد، به سکوت هم می کشاند. موفقیت  مشاهده، در واقع به روابطی که مشاهده کننده می تواند با اعضای گروه برقرار کند </a:t>
            </a:r>
            <a:r>
              <a:rPr lang="fa-IR" b="1" smtClean="0">
                <a:solidFill>
                  <a:srgbClr val="FF0000"/>
                </a:solidFill>
                <a:cs typeface="B Zar" panose="00000400000000000000" pitchFamily="2" charset="-78"/>
              </a:rPr>
              <a:t>بستگی زیاد </a:t>
            </a:r>
            <a:r>
              <a:rPr lang="fa-IR" smtClean="0">
                <a:cs typeface="B Zar" panose="00000400000000000000" pitchFamily="2" charset="-78"/>
              </a:rPr>
              <a:t>دارد.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89892" y="3763149"/>
            <a:ext cx="1961271" cy="1882316"/>
          </a:xfrm>
          <a:prstGeom prst="rect">
            <a:avLst/>
          </a:prstGeom>
        </p:spPr>
      </p:pic>
      <p:pic>
        <p:nvPicPr>
          <p:cNvPr id="5" name="Picture 4"/>
          <p:cNvPicPr>
            <a:picLocks noChangeAspect="1"/>
          </p:cNvPicPr>
          <p:nvPr/>
        </p:nvPicPr>
        <p:blipFill>
          <a:blip r:embed="rId3"/>
          <a:stretch>
            <a:fillRect/>
          </a:stretch>
        </p:blipFill>
        <p:spPr>
          <a:xfrm>
            <a:off x="5191198" y="3947597"/>
            <a:ext cx="5866008" cy="2109644"/>
          </a:xfrm>
          <a:prstGeom prst="rect">
            <a:avLst/>
          </a:prstGeom>
        </p:spPr>
      </p:pic>
    </p:spTree>
    <p:extLst>
      <p:ext uri="{BB962C8B-B14F-4D97-AF65-F5344CB8AC3E}">
        <p14:creationId xmlns:p14="http://schemas.microsoft.com/office/powerpoint/2010/main" val="1885353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2/ شرکت در زندگی گروهی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طرز مشاهده، مشاهده کننده نمی تواند نسبت به گروه، بیگانه باقی بماند. مشاهده در حین مشارکت بر این اصل علمی استوار است که رفتارهای انسانی را جز با شناخت از درون نمی توان فهمید. بنابراین مشاهده کننده باید برای فهمیدن چگونگی طرز کار و معنای رفتارهای فردی و پدیده های کنشی، شخصا در زندگی گروه ها شرکت کند. همان گونه که عبارت «مشاهده در حین مشارکت» نشان می دهد، مشاهده کننده یکی از مشارکین در گروه است. </a:t>
            </a:r>
            <a:endParaRPr lang="fa-IR">
              <a:cs typeface="B Zar" panose="00000400000000000000" pitchFamily="2" charset="-78"/>
            </a:endParaRPr>
          </a:p>
        </p:txBody>
      </p:sp>
    </p:spTree>
    <p:extLst>
      <p:ext uri="{BB962C8B-B14F-4D97-AF65-F5344CB8AC3E}">
        <p14:creationId xmlns:p14="http://schemas.microsoft.com/office/powerpoint/2010/main" val="2647168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که گفته یم شود در این جا مشاهده کننده مشارکت دارد-به این معنا است که در گروهی که مطالعه ان را به عده گرفتهف جا افتاده است. امکان بی طرف ماندن مشاهده کننده در گروهی که وی را از دایره واقعیات روانی و اجتماعی خود بیرون قرار می دهد، عملی نیست. جایی که او اشغال می کندف نه فقط با نقش علمی او، بلکه با نوع اجرای شخصی  آن که همانا برقراری تماس های اولیه از جانب او و خیالاتی است که اعضای آن که همانا برقراری تماس های اولیه از جانب او و خیالاتی  </a:t>
            </a:r>
            <a:r>
              <a:rPr lang="fa-IR" smtClean="0">
                <a:cs typeface="B Zar" panose="00000400000000000000" pitchFamily="2" charset="-78"/>
              </a:rPr>
              <a:t>است </a:t>
            </a:r>
            <a:r>
              <a:rPr lang="fa-IR" smtClean="0">
                <a:cs typeface="B Zar" panose="00000400000000000000" pitchFamily="2" charset="-78"/>
              </a:rPr>
              <a:t>که اعضای گروه در مورد او می کنند، تعیین می شود. جا افتادن مشاهده کننده ممکن است همه گونه صورتی پیدا کنند، به این معنا که لزوما به روابط خوب او با همه یا بخشی از اعضایی که به ناچار باید ملاقات کندف منحصر گردد، یا احتمالا به </a:t>
            </a:r>
            <a:r>
              <a:rPr lang="fa-IR" b="1" smtClean="0">
                <a:solidFill>
                  <a:srgbClr val="FF0000"/>
                </a:solidFill>
                <a:cs typeface="B Zar" panose="00000400000000000000" pitchFamily="2" charset="-78"/>
              </a:rPr>
              <a:t>روابط خصمانه و پرخاشگرانه </a:t>
            </a:r>
            <a:r>
              <a:rPr lang="fa-IR" smtClean="0">
                <a:cs typeface="B Zar" panose="00000400000000000000" pitchFamily="2" charset="-78"/>
              </a:rPr>
              <a:t>بینجامد. </a:t>
            </a:r>
            <a:endParaRPr lang="fa-IR">
              <a:cs typeface="B Zar" panose="00000400000000000000" pitchFamily="2" charset="-78"/>
            </a:endParaRPr>
          </a:p>
        </p:txBody>
      </p:sp>
    </p:spTree>
    <p:extLst>
      <p:ext uri="{BB962C8B-B14F-4D97-AF65-F5344CB8AC3E}">
        <p14:creationId xmlns:p14="http://schemas.microsoft.com/office/powerpoint/2010/main" val="3836043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a:t>
            </a:r>
            <a:r>
              <a:rPr lang="fa-IR" smtClean="0">
                <a:cs typeface="B Zar" panose="00000400000000000000" pitchFamily="2" charset="-78"/>
              </a:rPr>
              <a:t>ترتیب، </a:t>
            </a:r>
            <a:r>
              <a:rPr lang="fa-IR" smtClean="0">
                <a:cs typeface="B Zar" panose="00000400000000000000" pitchFamily="2" charset="-78"/>
              </a:rPr>
              <a:t>کار مشاهده در نظامی از کنش و واکنش ها و از خلال آن ها پیش می رود. شرکت عاطفی مشاهده کننده در گروه اجتناب ناپذیر است. نه تنها باید آن را از نظر دور داشت، بلکه باید از آناستفاده کرد و ان را به مثابه جزئی از وضعیت مشاهده به تحلیل کشید و حتی گاهی آن را مبین جنبه ای از پدیده مورد مطالعه دانست. </a:t>
            </a:r>
            <a:endParaRPr lang="fa-IR">
              <a:cs typeface="B Zar" panose="00000400000000000000" pitchFamily="2" charset="-78"/>
            </a:endParaRPr>
          </a:p>
        </p:txBody>
      </p:sp>
      <p:sp>
        <p:nvSpPr>
          <p:cNvPr id="4" name="Flowchart: Process 3"/>
          <p:cNvSpPr/>
          <p:nvPr/>
        </p:nvSpPr>
        <p:spPr>
          <a:xfrm>
            <a:off x="1730326" y="3685735"/>
            <a:ext cx="2532185" cy="9988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جزئی از وضعیت مشاهده</a:t>
            </a:r>
            <a:endParaRPr lang="fa-IR" b="1">
              <a:solidFill>
                <a:srgbClr val="FF0000"/>
              </a:solidFill>
            </a:endParaRPr>
          </a:p>
        </p:txBody>
      </p:sp>
    </p:spTree>
    <p:extLst>
      <p:ext uri="{BB962C8B-B14F-4D97-AF65-F5344CB8AC3E}">
        <p14:creationId xmlns:p14="http://schemas.microsoft.com/office/powerpoint/2010/main" val="6040240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نقش مشخص مشاهده کننده از نظر رابطه را هرگز نمی توان </a:t>
            </a:r>
            <a:r>
              <a:rPr lang="fa-IR" b="1" smtClean="0">
                <a:solidFill>
                  <a:srgbClr val="FF0000"/>
                </a:solidFill>
                <a:cs typeface="B Zar" panose="00000400000000000000" pitchFamily="2" charset="-78"/>
              </a:rPr>
              <a:t>به صورت رسمی </a:t>
            </a:r>
            <a:r>
              <a:rPr lang="fa-IR" smtClean="0">
                <a:cs typeface="B Zar" panose="00000400000000000000" pitchFamily="2" charset="-78"/>
              </a:rPr>
              <a:t>توصیف کرد. این رابطه چیزی است که مشاهده کننده می تواند و می خواهد مورد بهره برداری قرار دهد. از ان جا که فنی در این مورد وجود ندارد، مشاهده کننده امکان زیادی برای استفاده از آن در </a:t>
            </a:r>
            <a:r>
              <a:rPr lang="fa-IR" smtClean="0">
                <a:cs typeface="B Zar" panose="00000400000000000000" pitchFamily="2" charset="-78"/>
              </a:rPr>
              <a:t>اختیار </a:t>
            </a:r>
            <a:r>
              <a:rPr lang="fa-IR" smtClean="0">
                <a:cs typeface="B Zar" panose="00000400000000000000" pitchFamily="2" charset="-78"/>
              </a:rPr>
              <a:t>دارد آن چه که مسلم است این است که او باید به نیرو و توانی که در این راه می گذارد، تسلط داشته باشد و آن را به </a:t>
            </a:r>
            <a:r>
              <a:rPr lang="fa-IR" smtClean="0">
                <a:cs typeface="B Zar" panose="00000400000000000000" pitchFamily="2" charset="-78"/>
              </a:rPr>
              <a:t>درستی </a:t>
            </a:r>
            <a:r>
              <a:rPr lang="fa-IR" smtClean="0">
                <a:cs typeface="B Zar" panose="00000400000000000000" pitchFamily="2" charset="-78"/>
              </a:rPr>
              <a:t>تحلیل کند، چه این ها چیزهایی هستند که یادگیر و تمرین لازم دارند. در واقع روش مشاهده در حین مشارکت بداهه کاری نیست. </a:t>
            </a:r>
            <a:endParaRPr lang="fa-IR">
              <a:cs typeface="B Zar" panose="00000400000000000000" pitchFamily="2" charset="-78"/>
            </a:endParaRPr>
          </a:p>
        </p:txBody>
      </p:sp>
    </p:spTree>
    <p:extLst>
      <p:ext uri="{BB962C8B-B14F-4D97-AF65-F5344CB8AC3E}">
        <p14:creationId xmlns:p14="http://schemas.microsoft.com/office/powerpoint/2010/main" val="531218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شرکت مشاهده کننده در زندگی گروه- که خلاف جهت اصل عینیت است، و از این جهت محقق به تحدید آن تمیال نشان می دهد- خود شرط لازم برای گردآوری اطلاعات در این روش است. </a:t>
            </a:r>
          </a:p>
          <a:p>
            <a:pPr algn="just"/>
            <a:r>
              <a:rPr lang="fa-IR" smtClean="0">
                <a:cs typeface="B Zar" panose="00000400000000000000" pitchFamily="2" charset="-78"/>
              </a:rPr>
              <a:t>ژ. فاوره سعدا  در مطالعه ای که در مورد جادوگری در بوکاژ  (</a:t>
            </a:r>
            <a:r>
              <a:rPr lang="en-US" smtClean="0">
                <a:cs typeface="B Zar" panose="00000400000000000000" pitchFamily="2" charset="-78"/>
              </a:rPr>
              <a:t>Bocage</a:t>
            </a:r>
            <a:r>
              <a:rPr lang="fa-IR" smtClean="0">
                <a:cs typeface="B Zar" panose="00000400000000000000" pitchFamily="2" charset="-78"/>
              </a:rPr>
              <a:t>) انجام داد، ضعف آن چه را که وی موضع گیری از بیرون یعین بی طرف ماندن عینی محقق می نامد، به تحلیل می کشد و نشان می دهد این موضع تا چه حد کار تحقیق را محدود می سازد. این خانم به ویژه به ما می گوید چگونه مخاطبان او حتی وجود شخصیت کلیدی کار در گروه  را از او پنهان کردند: این شخصیت طلسم شکت کسی بود که بخث ادم ها را باز می کرد. تا زماین که خانم محققق موضع بیرونی به مشارکت جدی در زندگی گروه به وی امکان داد که به اطلاعاتی دست بیابد که با انها یک مورد جادوگری را بازسازی کند. </a:t>
            </a:r>
            <a:endParaRPr lang="fa-IR">
              <a:cs typeface="B Zar" panose="00000400000000000000" pitchFamily="2" charset="-78"/>
            </a:endParaRPr>
          </a:p>
        </p:txBody>
      </p:sp>
    </p:spTree>
    <p:extLst>
      <p:ext uri="{BB962C8B-B14F-4D97-AF65-F5344CB8AC3E}">
        <p14:creationId xmlns:p14="http://schemas.microsoft.com/office/powerpoint/2010/main" val="2426564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مورد به ژان بابن (</a:t>
            </a:r>
            <a:r>
              <a:rPr lang="en-US" smtClean="0">
                <a:cs typeface="B Zar" panose="00000400000000000000" pitchFamily="2" charset="-78"/>
              </a:rPr>
              <a:t>Jean Babin</a:t>
            </a:r>
            <a:r>
              <a:rPr lang="fa-IR" smtClean="0">
                <a:cs typeface="B Zar" panose="00000400000000000000" pitchFamily="2" charset="-78"/>
              </a:rPr>
              <a:t>) و رقبا مختلف او و روابط آن ها با هم و منطق کارکرد جادوگری مربوط می شد. قبل از آن، بررسی های دوگانه ای که در مورد جادوگری به عمل آورده بود به  نتیجه نرسیده بود، چه شخصا در مسایل محلی درگیر نشده بود. </a:t>
            </a:r>
          </a:p>
          <a:p>
            <a:pPr algn="just"/>
            <a:r>
              <a:rPr lang="fa-IR" smtClean="0">
                <a:cs typeface="B Zar" panose="00000400000000000000" pitchFamily="2" charset="-78"/>
              </a:rPr>
              <a:t>پدیده های مربوط به جادوگری مثال بسیار روشنگرانه ای در مورد شرکت مشاهده کننده در زندگی افراد هستند. زیرا حرف هایی که بین انسان های رقیب رد و بدل می شود به عنوان بستر جادوگری حرف هایی است که از دهان کسانی در می آید که با هم درگیرند، یعنی هر یک در کار جادوگری نقشی به عهده دارند. </a:t>
            </a:r>
            <a:endParaRPr lang="fa-IR">
              <a:cs typeface="B Zar" panose="00000400000000000000" pitchFamily="2" charset="-78"/>
            </a:endParaRPr>
          </a:p>
        </p:txBody>
      </p:sp>
      <p:sp>
        <p:nvSpPr>
          <p:cNvPr id="4" name="Flowchart: Process 3"/>
          <p:cNvSpPr/>
          <p:nvPr/>
        </p:nvSpPr>
        <p:spPr>
          <a:xfrm rot="10800000" flipH="1" flipV="1">
            <a:off x="1603717" y="4712678"/>
            <a:ext cx="3671668"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مثال بسیار روشنگرانه ای</a:t>
            </a:r>
            <a:endParaRPr lang="fa-IR" sz="2000" b="1">
              <a:solidFill>
                <a:srgbClr val="FF0000"/>
              </a:solidFill>
            </a:endParaRPr>
          </a:p>
        </p:txBody>
      </p:sp>
    </p:spTree>
    <p:extLst>
      <p:ext uri="{BB962C8B-B14F-4D97-AF65-F5344CB8AC3E}">
        <p14:creationId xmlns:p14="http://schemas.microsoft.com/office/powerpoint/2010/main" val="358354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35902" y="1825625"/>
            <a:ext cx="7217898" cy="4351338"/>
          </a:xfrm>
        </p:spPr>
        <p:txBody>
          <a:bodyPr/>
          <a:lstStyle/>
          <a:p>
            <a:pPr algn="just"/>
            <a:r>
              <a:rPr lang="fa-IR" smtClean="0">
                <a:cs typeface="B Zar" panose="00000400000000000000" pitchFamily="2" charset="-78"/>
              </a:rPr>
              <a:t>در واقع، دادن اطلاعات به کسی که از جادو صحبت می کند توجیه پذیر نیست. به نظر مولف هر حرفی که زده یم شود نوعی </a:t>
            </a:r>
            <a:r>
              <a:rPr lang="fa-IR" b="1" smtClean="0">
                <a:solidFill>
                  <a:srgbClr val="FF0000"/>
                </a:solidFill>
                <a:cs typeface="B Zar" panose="00000400000000000000" pitchFamily="2" charset="-78"/>
              </a:rPr>
              <a:t>زور آزمایی </a:t>
            </a:r>
            <a:r>
              <a:rPr lang="fa-IR" smtClean="0">
                <a:cs typeface="B Zar" panose="00000400000000000000" pitchFamily="2" charset="-78"/>
              </a:rPr>
              <a:t>است. او در صفحه 22 کتاب خود می نویسد: «ساده تر می توان گفت که در این گونه حرف ها و وضع بی طرفانه وجود ندارد: سخن </a:t>
            </a:r>
            <a:r>
              <a:rPr lang="fa-IR" smtClean="0">
                <a:cs typeface="B Zar" panose="00000400000000000000" pitchFamily="2" charset="-78"/>
              </a:rPr>
              <a:t>گفتن، </a:t>
            </a:r>
            <a:r>
              <a:rPr lang="fa-IR" smtClean="0">
                <a:cs typeface="B Zar" panose="00000400000000000000" pitchFamily="2" charset="-78"/>
              </a:rPr>
              <a:t>در شرایط جادوگری، اعلان جنگ است کسی که از جادو سخن می گوید خود یک طرف قضیه است، در حالی که مردم شناس به عنوان «همه» تلقی می شود. در این جا برای مشاهده کننده ی غیر متعهد جایی وجود ندارد»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52233"/>
            <a:ext cx="3157025" cy="2760443"/>
          </a:xfrm>
          <a:prstGeom prst="rect">
            <a:avLst/>
          </a:prstGeom>
        </p:spPr>
      </p:pic>
    </p:spTree>
    <p:extLst>
      <p:ext uri="{BB962C8B-B14F-4D97-AF65-F5344CB8AC3E}">
        <p14:creationId xmlns:p14="http://schemas.microsoft.com/office/powerpoint/2010/main" val="2297412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طرز کار جادوگری را جز با روش مشاهده در حین مشارکت </a:t>
            </a:r>
            <a:r>
              <a:rPr lang="fa-IR" smtClean="0">
                <a:cs typeface="B Zar" panose="00000400000000000000" pitchFamily="2" charset="-78"/>
              </a:rPr>
              <a:t>نمی </a:t>
            </a:r>
            <a:r>
              <a:rPr lang="fa-IR" smtClean="0">
                <a:cs typeface="B Zar" panose="00000400000000000000" pitchFamily="2" charset="-78"/>
              </a:rPr>
              <a:t>توان دریافت به خصوص که در این نوع مشاهده، مشارکت معنای</a:t>
            </a:r>
            <a:r>
              <a:rPr lang="fa-IR" b="1" smtClean="0">
                <a:solidFill>
                  <a:srgbClr val="FF0000"/>
                </a:solidFill>
                <a:cs typeface="B Zar" panose="00000400000000000000" pitchFamily="2" charset="-78"/>
              </a:rPr>
              <a:t> افراطی </a:t>
            </a:r>
            <a:r>
              <a:rPr lang="fa-IR" smtClean="0">
                <a:cs typeface="B Zar" panose="00000400000000000000" pitchFamily="2" charset="-78"/>
              </a:rPr>
              <a:t>به خود می گیرد. می توان این معنا را در کلمات پیدا کرد: مرگ، بدبختی، شوم... هر شکل دیگری از مشاهده، محقق را به وجود پدیده های فرعی از قبیل عملیات جادوگری و عادات و رفتارهای معمول در جادوگری آگاه </a:t>
            </a:r>
            <a:r>
              <a:rPr lang="fa-IR" smtClean="0">
                <a:cs typeface="B Zar" panose="00000400000000000000" pitchFamily="2" charset="-78"/>
              </a:rPr>
              <a:t>می سازد </a:t>
            </a:r>
            <a:r>
              <a:rPr lang="fa-IR" smtClean="0">
                <a:cs typeface="B Zar" panose="00000400000000000000" pitchFamily="2" charset="-78"/>
              </a:rPr>
              <a:t>که اطلاعات  کاملا دست دوم را تشکیل می دهند. </a:t>
            </a:r>
            <a:endParaRPr lang="fa-IR">
              <a:cs typeface="B Zar" panose="00000400000000000000" pitchFamily="2" charset="-78"/>
            </a:endParaRPr>
          </a:p>
        </p:txBody>
      </p:sp>
    </p:spTree>
    <p:extLst>
      <p:ext uri="{BB962C8B-B14F-4D97-AF65-F5344CB8AC3E}">
        <p14:creationId xmlns:p14="http://schemas.microsoft.com/office/powerpoint/2010/main" val="203346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سخن </a:t>
            </a:r>
            <a:r>
              <a:rPr lang="fa-IR" smtClean="0">
                <a:cs typeface="B Zar" panose="00000400000000000000" pitchFamily="2" charset="-78"/>
              </a:rPr>
              <a:t>مترجم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ترجمه این فصل از کتاب خانم هلن شوشا زیر عنوان بررسی در جامعه شناسی روانی از آن جهت ضروری می نمود که «مشاهده در حین مشارکت» روشی است که هیچ گاهه در جامعه علمی کشور ما به نسب به جایگاهی که در میان روش های معمول در علوم اجتماعی دارد، مورد مداقه و گفت و شنود قرار نگرفته و هرگز به صورت علمی به کار گرفته نشده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28280740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میزان شرکت مصاحبه کننده در زندگی گروه ممکن است بر حسب موضوع تحقیق در این روش تفاوت کند. با وجود این، موضع گیری جزء این طرز مشاهده است زیرا موضع بیرونی یا بی طرفانه، چنانچه به شکست بررسی هم منتهی نگردد، پیوسته اطلاعات را </a:t>
            </a:r>
            <a:r>
              <a:rPr lang="fa-IR" b="1" smtClean="0">
                <a:solidFill>
                  <a:srgbClr val="FF0000"/>
                </a:solidFill>
                <a:cs typeface="B Zar" panose="00000400000000000000" pitchFamily="2" charset="-78"/>
              </a:rPr>
              <a:t>محدود</a:t>
            </a:r>
            <a:r>
              <a:rPr lang="fa-IR" smtClean="0">
                <a:cs typeface="B Zar" panose="00000400000000000000" pitchFamily="2" charset="-78"/>
              </a:rPr>
              <a:t> و تحقیق را تضعیف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283916"/>
            <a:ext cx="4732606" cy="2662541"/>
          </a:xfrm>
          <a:prstGeom prst="rect">
            <a:avLst/>
          </a:prstGeom>
        </p:spPr>
      </p:pic>
    </p:spTree>
    <p:extLst>
      <p:ext uri="{BB962C8B-B14F-4D97-AF65-F5344CB8AC3E}">
        <p14:creationId xmlns:p14="http://schemas.microsoft.com/office/powerpoint/2010/main" val="4244132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3/ آمادگی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در حین مشارکت نوعی از مشاهده است که </a:t>
            </a:r>
            <a:r>
              <a:rPr lang="fa-IR" b="1" smtClean="0">
                <a:solidFill>
                  <a:srgbClr val="FF0000"/>
                </a:solidFill>
                <a:cs typeface="B Zar" panose="00000400000000000000" pitchFamily="2" charset="-78"/>
              </a:rPr>
              <a:t>امادگی و نرمش مشاهده کننده </a:t>
            </a:r>
            <a:r>
              <a:rPr lang="fa-IR" smtClean="0">
                <a:cs typeface="B Zar" panose="00000400000000000000" pitchFamily="2" charset="-78"/>
              </a:rPr>
              <a:t>را می طلبد. در واقع، هر چند که مانند روش های دیگر مشاهده، این نوع آن نیز از یک کار مقدماتی – یعنی مططالعه کتابخانه ای، تعیین جهات تحقیقی یا فرضیه های کلی – انجام می گیرد، محقق که در این جا فقط کنسین مشاهده نیست، اغلب وقتی در محل قرار می گیرد، ملاحظه می کنند که چارچوب مطالعه اش نامناسب است. در این صورت باید بتواند نگاه خود را در جهات تازه ای که پیش چشم او ترسیم می گردند-  و آشکارا به او نشان می دهند که الگوی نظری او یا حتی نحوه مفهوم سازی او در مطالعه پدیده نارسا است- هدایت کند. ژ. فاوره سعدا (1977) مثالی از این نوع تغییر در جهت گیری در طول مشهده به دست می دهد. </a:t>
            </a:r>
            <a:endParaRPr lang="fa-IR">
              <a:cs typeface="B Zar" panose="00000400000000000000" pitchFamily="2" charset="-78"/>
            </a:endParaRPr>
          </a:p>
        </p:txBody>
      </p:sp>
    </p:spTree>
    <p:extLst>
      <p:ext uri="{BB962C8B-B14F-4D97-AF65-F5344CB8AC3E}">
        <p14:creationId xmlns:p14="http://schemas.microsoft.com/office/powerpoint/2010/main" val="3149724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او می نویسد: «در مطالعه باورها و کردارهای جادوگری {...} خیلی زود متوجه شدم که باید  مقدمتا طرحی برای تشخیص درست از نادرست در میان افراد بریزم» (صفحه 24) و بپذیرم که «هیچ چیزی در مورد جادوگری بر زبان جاری نمی شود مگر این که کاملا در ارتباط با وضعیت گفتگو باشد. در این صورت آنچه که اهمیت پیدا می کند، این است که {...} بفهمیم چه کسی حرف می زند و به که حرف می زند (صفحه 26</a:t>
            </a:r>
            <a:r>
              <a:rPr lang="fa-IR" smtClean="0">
                <a:cs typeface="B Zar" panose="00000400000000000000" pitchFamily="2" charset="-78"/>
              </a:rPr>
              <a:t>)</a:t>
            </a:r>
            <a:endParaRPr lang="fa-IR" smtClean="0">
              <a:cs typeface="B Zar" panose="00000400000000000000" pitchFamily="2" charset="-78"/>
            </a:endParaRPr>
          </a:p>
        </p:txBody>
      </p:sp>
      <p:sp>
        <p:nvSpPr>
          <p:cNvPr id="4" name="Flowchart: Process 3"/>
          <p:cNvSpPr/>
          <p:nvPr/>
        </p:nvSpPr>
        <p:spPr>
          <a:xfrm>
            <a:off x="838200" y="4149969"/>
            <a:ext cx="4220308"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مطالعه باورها و کردارهای جادوگری</a:t>
            </a:r>
            <a:endParaRPr lang="fa-IR" sz="1600" b="1">
              <a:solidFill>
                <a:srgbClr val="FF0000"/>
              </a:solidFill>
            </a:endParaRPr>
          </a:p>
        </p:txBody>
      </p:sp>
    </p:spTree>
    <p:extLst>
      <p:ext uri="{BB962C8B-B14F-4D97-AF65-F5344CB8AC3E}">
        <p14:creationId xmlns:p14="http://schemas.microsoft.com/office/powerpoint/2010/main" val="3454820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بازبینی و  دستکاریهای مجدد به خاطر ضعف کار آماده سازی بررسی نیست.  همان گونه که همین مولف به طور قاطع می گوید: «اینجاست که می بینیم با عملی سر و کار داریم که تجربی است و نه تخیلی (صفحه 25) و این به خاطر آن است که محقق در روش خود به </a:t>
            </a:r>
            <a:r>
              <a:rPr lang="fa-IR" b="1">
                <a:solidFill>
                  <a:srgbClr val="FF0000"/>
                </a:solidFill>
                <a:cs typeface="B Zar" panose="00000400000000000000" pitchFamily="2" charset="-78"/>
              </a:rPr>
              <a:t>دست چین کردن اطلاعات</a:t>
            </a:r>
            <a:r>
              <a:rPr lang="fa-IR">
                <a:cs typeface="B Zar" panose="00000400000000000000" pitchFamily="2" charset="-78"/>
              </a:rPr>
              <a:t>  دست نمی زند تا ان هایی را برگزیند که با الگوی نظری خود سازگار است. در  اینجا داده های تازه دائما و ضرورتا باید بتوانند وارد شبکه تحلیل اطلاعاتی بشوند. </a:t>
            </a:r>
          </a:p>
          <a:p>
            <a:endParaRPr lang="fa-IR"/>
          </a:p>
        </p:txBody>
      </p:sp>
    </p:spTree>
    <p:extLst>
      <p:ext uri="{BB962C8B-B14F-4D97-AF65-F5344CB8AC3E}">
        <p14:creationId xmlns:p14="http://schemas.microsoft.com/office/powerpoint/2010/main" val="2479101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 پاسخگو</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پاسخگو شخصیت کلیدی و اصلی در روش مشاهده در حین مشارکت است. این نقش یا به واسطه عضوی از گروه مورد مطالعه به عهده گرفته می شود، یا با دخالت شخصی که پیوندهای او با گروه به او اجازه می دهد بیگانه یا حتی پرسشگری را به آن وارد کند</a:t>
            </a:r>
            <a:r>
              <a:rPr lang="fa-IR" smtClean="0">
                <a:cs typeface="B Zar" panose="00000400000000000000" pitchFamily="2" charset="-78"/>
              </a:rPr>
              <a:t>.</a:t>
            </a:r>
            <a:endParaRPr lang="fa-IR" smtClean="0">
              <a:cs typeface="B Zar" panose="00000400000000000000" pitchFamily="2" charset="-78"/>
            </a:endParaRPr>
          </a:p>
        </p:txBody>
      </p:sp>
      <p:sp>
        <p:nvSpPr>
          <p:cNvPr id="4" name="Flowchart: Process 3"/>
          <p:cNvSpPr/>
          <p:nvPr/>
        </p:nvSpPr>
        <p:spPr>
          <a:xfrm rot="10800000" flipH="1" flipV="1">
            <a:off x="838200" y="3812345"/>
            <a:ext cx="3165232" cy="7315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شخصیت کلیدی و اصلی</a:t>
            </a:r>
            <a:endParaRPr lang="fa-IR">
              <a:solidFill>
                <a:srgbClr val="FF0000"/>
              </a:solidFill>
            </a:endParaRPr>
          </a:p>
        </p:txBody>
      </p:sp>
    </p:spTree>
    <p:extLst>
      <p:ext uri="{BB962C8B-B14F-4D97-AF65-F5344CB8AC3E}">
        <p14:creationId xmlns:p14="http://schemas.microsoft.com/office/powerpoint/2010/main" val="12036835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طور کلی، نقش </a:t>
            </a:r>
            <a:r>
              <a:rPr lang="fa-IR">
                <a:cs typeface="B Zar" panose="00000400000000000000" pitchFamily="2" charset="-78"/>
              </a:rPr>
              <a:t>پاسخگو </a:t>
            </a:r>
            <a:r>
              <a:rPr lang="fa-IR" smtClean="0">
                <a:cs typeface="B Zar" panose="00000400000000000000" pitchFamily="2" charset="-78"/>
              </a:rPr>
              <a:t>معرفی </a:t>
            </a:r>
            <a:r>
              <a:rPr lang="fa-IR">
                <a:cs typeface="B Zar" panose="00000400000000000000" pitchFamily="2" charset="-78"/>
              </a:rPr>
              <a:t>محقق به گروه، کمک به او و راهنمایی او در پرس و جوهایش است</a:t>
            </a:r>
            <a:r>
              <a:rPr lang="fa-IR" b="1">
                <a:solidFill>
                  <a:srgbClr val="FF0000"/>
                </a:solidFill>
                <a:cs typeface="B Zar" panose="00000400000000000000" pitchFamily="2" charset="-78"/>
              </a:rPr>
              <a:t>. اما پاسخ گو </a:t>
            </a:r>
            <a:r>
              <a:rPr lang="fa-IR" b="1">
                <a:solidFill>
                  <a:srgbClr val="FF0000"/>
                </a:solidFill>
                <a:cs typeface="B Zar" panose="00000400000000000000" pitchFamily="2" charset="-78"/>
              </a:rPr>
              <a:t>همیشه </a:t>
            </a:r>
            <a:r>
              <a:rPr lang="fa-IR" b="1" smtClean="0">
                <a:solidFill>
                  <a:srgbClr val="FF0000"/>
                </a:solidFill>
                <a:cs typeface="B Zar" panose="00000400000000000000" pitchFamily="2" charset="-78"/>
              </a:rPr>
              <a:t>نقش ساده </a:t>
            </a:r>
            <a:r>
              <a:rPr lang="fa-IR" b="1">
                <a:solidFill>
                  <a:srgbClr val="FF0000"/>
                </a:solidFill>
                <a:cs typeface="B Zar" panose="00000400000000000000" pitchFamily="2" charset="-78"/>
              </a:rPr>
              <a:t>سخنگو یا واسط را ندارد</a:t>
            </a:r>
            <a:r>
              <a:rPr lang="fa-IR">
                <a:cs typeface="B Zar" panose="00000400000000000000" pitchFamily="2" charset="-78"/>
              </a:rPr>
              <a:t>. در بعضی موارد خود به تنهایی موضوعی برای مطالعه است یا می شود. نقشی که توسط او اجرا می شود از درجه نخست اهمیت برخوردار است. در واقع او قادر است کار تحقیق را تسهیل کند  و یا برعکس جلوی آن را بگیرد. خواه آگاهانه یا ناآگاهانه. او در انتخاب اطلاعات و اخبار دخالت می کند و به این ترتیب بر نتایج تحقیق تاثیر می گذارد . </a:t>
            </a:r>
            <a:endParaRPr lang="fa-IR">
              <a:cs typeface="B Zar" panose="00000400000000000000" pitchFamily="2" charset="-78"/>
            </a:endParaRPr>
          </a:p>
        </p:txBody>
      </p:sp>
    </p:spTree>
    <p:extLst>
      <p:ext uri="{BB962C8B-B14F-4D97-AF65-F5344CB8AC3E}">
        <p14:creationId xmlns:p14="http://schemas.microsoft.com/office/powerpoint/2010/main" val="23511253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کیفیت یا ارزش دخالت او به </a:t>
            </a:r>
            <a:r>
              <a:rPr lang="fa-IR" b="1">
                <a:solidFill>
                  <a:srgbClr val="FF0000"/>
                </a:solidFill>
                <a:cs typeface="B Zar" panose="00000400000000000000" pitchFamily="2" charset="-78"/>
              </a:rPr>
              <a:t>سه عامل </a:t>
            </a:r>
            <a:r>
              <a:rPr lang="fa-IR">
                <a:solidFill>
                  <a:prstClr val="black"/>
                </a:solidFill>
                <a:cs typeface="B Zar" panose="00000400000000000000" pitchFamily="2" charset="-78"/>
              </a:rPr>
              <a:t>بستگی دارد که در زیر تحلیل خواهند شد: </a:t>
            </a:r>
          </a:p>
          <a:p>
            <a:pPr algn="just"/>
            <a:endParaRPr lang="fa-IR" smtClean="0">
              <a:cs typeface="B Zar" panose="00000400000000000000" pitchFamily="2" charset="-78"/>
            </a:endParaRPr>
          </a:p>
          <a:p>
            <a:pPr algn="just"/>
            <a:r>
              <a:rPr lang="fa-IR" smtClean="0">
                <a:cs typeface="B Zar" panose="00000400000000000000" pitchFamily="2" charset="-78"/>
              </a:rPr>
              <a:t>1- پایگاه او نسبت به افراد گروه مورد مطالعه</a:t>
            </a:r>
          </a:p>
          <a:p>
            <a:pPr algn="just"/>
            <a:r>
              <a:rPr lang="fa-IR" smtClean="0">
                <a:cs typeface="B Zar" panose="00000400000000000000" pitchFamily="2" charset="-78"/>
              </a:rPr>
              <a:t>2- انتظارات او از محقق</a:t>
            </a:r>
          </a:p>
          <a:p>
            <a:pPr algn="just"/>
            <a:r>
              <a:rPr lang="fa-IR" smtClean="0">
                <a:cs typeface="B Zar" panose="00000400000000000000" pitchFamily="2" charset="-78"/>
              </a:rPr>
              <a:t>3- انتظاراتی که فکر می کند محقق و تحقیق از او دارند.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rot="20346969">
            <a:off x="2096086" y="3596810"/>
            <a:ext cx="808965" cy="808965"/>
          </a:xfrm>
          <a:prstGeom prst="rect">
            <a:avLst/>
          </a:prstGeom>
        </p:spPr>
      </p:pic>
    </p:spTree>
    <p:extLst>
      <p:ext uri="{BB962C8B-B14F-4D97-AF65-F5344CB8AC3E}">
        <p14:creationId xmlns:p14="http://schemas.microsoft.com/office/powerpoint/2010/main" val="17998170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1/ پایگاه پاسخ گو</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پایگاه پاسخ گو در گروه برای جا افتادن محقق در همان گروه، در تصویری که در گروه از او ساخته می شود، برای نیات و مقاصدی که به او نسبت می دهند و بنابراین برای نوع و کیفیت اطلاعاتی که به او می </a:t>
            </a:r>
            <a:r>
              <a:rPr lang="fa-IR" smtClean="0">
                <a:cs typeface="B Zar" panose="00000400000000000000" pitchFamily="2" charset="-78"/>
              </a:rPr>
              <a:t>دهند </a:t>
            </a:r>
            <a:r>
              <a:rPr lang="fa-IR" smtClean="0">
                <a:cs typeface="B Zar" panose="00000400000000000000" pitchFamily="2" charset="-78"/>
              </a:rPr>
              <a:t>تیین </a:t>
            </a:r>
            <a:r>
              <a:rPr lang="fa-IR" smtClean="0">
                <a:cs typeface="B Zar" panose="00000400000000000000" pitchFamily="2" charset="-78"/>
              </a:rPr>
              <a:t>کننده است</a:t>
            </a:r>
            <a:r>
              <a:rPr lang="fa-IR" smtClean="0">
                <a:cs typeface="B Zar" panose="00000400000000000000" pitchFamily="2" charset="-78"/>
              </a:rPr>
              <a:t>. در واقع اگر کارگری با معرفی مدیر کارگاه یا نماینده اتحادیه پا به کارگاه بگذارد، پایگاه مشابهی در بین افراد گروه نخواهد داشت. به همین ترتیب چنانچه کسی به واسطه یک عضو معتاد به جرگه معتادان وارد شود فرق می کند تا با گواهی پزشک به جمع آنان بپیوندد. </a:t>
            </a:r>
            <a:endParaRPr lang="fa-IR">
              <a:cs typeface="B Zar" panose="00000400000000000000" pitchFamily="2" charset="-78"/>
            </a:endParaRPr>
          </a:p>
        </p:txBody>
      </p:sp>
      <p:sp>
        <p:nvSpPr>
          <p:cNvPr id="4" name="Flowchart: Process 3"/>
          <p:cNvSpPr/>
          <p:nvPr/>
        </p:nvSpPr>
        <p:spPr>
          <a:xfrm>
            <a:off x="1491175" y="4501662"/>
            <a:ext cx="2813539"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1- نوع </a:t>
            </a:r>
          </a:p>
          <a:p>
            <a:pPr algn="ctr"/>
            <a:r>
              <a:rPr lang="fa-IR" sz="2800" smtClean="0">
                <a:solidFill>
                  <a:srgbClr val="FF0000"/>
                </a:solidFill>
                <a:cs typeface="B Zar" panose="00000400000000000000" pitchFamily="2" charset="-78"/>
              </a:rPr>
              <a:t>2- </a:t>
            </a:r>
            <a:r>
              <a:rPr lang="fa-IR" sz="2800">
                <a:solidFill>
                  <a:srgbClr val="FF0000"/>
                </a:solidFill>
                <a:cs typeface="B Zar" panose="00000400000000000000" pitchFamily="2" charset="-78"/>
              </a:rPr>
              <a:t>کیفیت</a:t>
            </a:r>
            <a:endParaRPr lang="fa-IR">
              <a:solidFill>
                <a:srgbClr val="FF0000"/>
              </a:solidFill>
            </a:endParaRPr>
          </a:p>
        </p:txBody>
      </p:sp>
    </p:spTree>
    <p:extLst>
      <p:ext uri="{BB962C8B-B14F-4D97-AF65-F5344CB8AC3E}">
        <p14:creationId xmlns:p14="http://schemas.microsoft.com/office/powerpoint/2010/main" val="25585188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 کرسول در این مورد می نیوسد: «چنانچه تماس های اولیه با اشخاصی که در نظر گروه حاشیه زی محسوب می </a:t>
            </a:r>
            <a:r>
              <a:rPr lang="fa-IR" smtClean="0">
                <a:cs typeface="B Zar" panose="00000400000000000000" pitchFamily="2" charset="-78"/>
              </a:rPr>
              <a:t>شوند، </a:t>
            </a:r>
            <a:r>
              <a:rPr lang="fa-IR" smtClean="0">
                <a:cs typeface="B Zar" panose="00000400000000000000" pitchFamily="2" charset="-78"/>
              </a:rPr>
              <a:t>برقرار گردد، موقعیت بعدی کار تحقیق ممکن است صدمه ببیند» (ص 22)</a:t>
            </a:r>
            <a:endParaRPr lang="fa-IR">
              <a:cs typeface="B Zar" panose="00000400000000000000" pitchFamily="2" charset="-78"/>
            </a:endParaRPr>
          </a:p>
        </p:txBody>
      </p:sp>
    </p:spTree>
    <p:extLst>
      <p:ext uri="{BB962C8B-B14F-4D97-AF65-F5344CB8AC3E}">
        <p14:creationId xmlns:p14="http://schemas.microsoft.com/office/powerpoint/2010/main" val="2896730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این، هیچ پاسخگوی بی عیبی که بتواند برای مشاهده کننده حکم ادم بی طرف را داشته باشد، عین در شبکه </a:t>
            </a:r>
            <a:r>
              <a:rPr lang="fa-IR" b="1" smtClean="0">
                <a:solidFill>
                  <a:srgbClr val="FF0000"/>
                </a:solidFill>
                <a:cs typeface="B Zar" panose="00000400000000000000" pitchFamily="2" charset="-78"/>
              </a:rPr>
              <a:t>روابط اجتماعی- عاطفی </a:t>
            </a:r>
            <a:r>
              <a:rPr lang="fa-IR" smtClean="0">
                <a:cs typeface="B Zar" panose="00000400000000000000" pitchFamily="2" charset="-78"/>
              </a:rPr>
              <a:t>اعضای گروه نقی نداشته باشد، وجود ندارد. به این هتف انتخاب پاسخ گو که مسئله حساسی است، باید بنابر هدف های تحقیق صورت </a:t>
            </a:r>
            <a:r>
              <a:rPr lang="fa-IR" smtClean="0">
                <a:cs typeface="B Zar" panose="00000400000000000000" pitchFamily="2" charset="-78"/>
              </a:rPr>
              <a:t>پذیرد، </a:t>
            </a:r>
            <a:r>
              <a:rPr lang="fa-IR" smtClean="0">
                <a:cs typeface="B Zar" panose="00000400000000000000" pitchFamily="2" charset="-78"/>
              </a:rPr>
              <a:t>چه پایگاه او در گروه در کیفیت داده ها موثر است، مثلا تحلیل به دشواری انجام می گیرد و </a:t>
            </a:r>
            <a:r>
              <a:rPr lang="fa-IR" smtClean="0">
                <a:cs typeface="B Zar" panose="00000400000000000000" pitchFamily="2" charset="-78"/>
              </a:rPr>
              <a:t>سرشار </a:t>
            </a:r>
            <a:r>
              <a:rPr lang="fa-IR" smtClean="0">
                <a:cs typeface="B Zar" panose="00000400000000000000" pitchFamily="2" charset="-78"/>
              </a:rPr>
              <a:t>از پیشگویی های نامطمئن ولی متاسفانه پایه ای و اساسی می شود. </a:t>
            </a:r>
            <a:endParaRPr lang="fa-IR">
              <a:cs typeface="B Zar" panose="00000400000000000000" pitchFamily="2" charset="-78"/>
            </a:endParaRPr>
          </a:p>
        </p:txBody>
      </p:sp>
    </p:spTree>
    <p:extLst>
      <p:ext uri="{BB962C8B-B14F-4D97-AF65-F5344CB8AC3E}">
        <p14:creationId xmlns:p14="http://schemas.microsoft.com/office/powerpoint/2010/main" val="114501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که روش بالا از روش هایی است که به مذاق فرهنگی و مردمی م خوش می آید و با طرز تفکر پژوهشی ما خویشاوندی نزدیک دارد به فکرمان نرسیده که آن را جدی بگیریم، درباره آن کار کنیم و با تجربیات محلی خود غنی تر سازیم. </a:t>
            </a:r>
            <a:endParaRPr lang="fa-IR">
              <a:cs typeface="B Zar" panose="00000400000000000000" pitchFamily="2" charset="-78"/>
            </a:endParaRPr>
          </a:p>
        </p:txBody>
      </p:sp>
    </p:spTree>
    <p:extLst>
      <p:ext uri="{BB962C8B-B14F-4D97-AF65-F5344CB8AC3E}">
        <p14:creationId xmlns:p14="http://schemas.microsoft.com/office/powerpoint/2010/main" val="3637454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درست است که برای پاسخگوی خوب بودن ویژگی های معینی وضع نشده و چهره مشخصی ترسیم نگردیده است ولی پاسخگو باید برای انجم مناسب کار پاسخگویی یک ویژگی اساسی داشته باشد: نسبت به رگوه مورد مطالعه، شخص محقق و نفس تحقیق برخورد مثبت داشته و پذیرا باشد. در واقع پاسخگویی که نسبت به فعالیت ها یا باورهای گروه بی اعتقاد باشد به محقق امکان نخواهد داد به طور موثر در گروه جا بیفتد. به علاوه، عمدا یا سهوا دستیابی به اطلاعاتی را که ضروری نمی داند یا در جهت منافع گرایشی و عقیدتی خود نمی یابد، فلج می سازد. </a:t>
            </a:r>
            <a:endParaRPr lang="fa-IR">
              <a:cs typeface="B Zar" panose="00000400000000000000" pitchFamily="2" charset="-78"/>
            </a:endParaRPr>
          </a:p>
        </p:txBody>
      </p:sp>
      <p:sp>
        <p:nvSpPr>
          <p:cNvPr id="4" name="Flowchart: Process 3"/>
          <p:cNvSpPr/>
          <p:nvPr/>
        </p:nvSpPr>
        <p:spPr>
          <a:xfrm>
            <a:off x="1406769" y="4529797"/>
            <a:ext cx="3615397"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منافع گرایشی و عقیدتی</a:t>
            </a:r>
            <a:endParaRPr lang="fa-IR" b="1">
              <a:solidFill>
                <a:srgbClr val="FF0000"/>
              </a:solidFill>
            </a:endParaRPr>
          </a:p>
        </p:txBody>
      </p:sp>
    </p:spTree>
    <p:extLst>
      <p:ext uri="{BB962C8B-B14F-4D97-AF65-F5344CB8AC3E}">
        <p14:creationId xmlns:p14="http://schemas.microsoft.com/office/powerpoint/2010/main" val="9551305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انتظارات پاسخگو</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هیچ پاسخگویی، بی آنکه پاسخگویی برای او نفعی داشته باشد به این کار نمی پردزد. </a:t>
            </a:r>
          </a:p>
          <a:p>
            <a:r>
              <a:rPr lang="fa-IR" smtClean="0">
                <a:cs typeface="B Zar" panose="00000400000000000000" pitchFamily="2" charset="-78"/>
              </a:rPr>
              <a:t>قاعده رایگانی و بی توقعی که بنابر آن پاسخ گو نمی تواند در برابر خدماتی که ارایه می دهد، حقوقی دریافت کند، خود به خود «داوطلبانی» را که چشم به دستمزد دوخته باشند، از میدان فعالیت دور می کند. هدف این قاعده، که معمولا در عمل کاملا رعایت می شود، ممنوع کردن هر گونه مبادله پولی است تا تحقیق از گزند هرگونه داد و ستدهای مالی مصون بماند. </a:t>
            </a:r>
            <a:endParaRPr lang="fa-IR">
              <a:cs typeface="B Zar" panose="00000400000000000000" pitchFamily="2" charset="-78"/>
            </a:endParaRPr>
          </a:p>
        </p:txBody>
      </p:sp>
      <p:sp>
        <p:nvSpPr>
          <p:cNvPr id="4" name="Flowchart: Process 3"/>
          <p:cNvSpPr/>
          <p:nvPr/>
        </p:nvSpPr>
        <p:spPr>
          <a:xfrm>
            <a:off x="1702191" y="4572000"/>
            <a:ext cx="3460652"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گزند هرگونه داد و ستدهای مالی</a:t>
            </a:r>
            <a:endParaRPr lang="fa-IR" sz="1600">
              <a:solidFill>
                <a:srgbClr val="FF0000"/>
              </a:solidFill>
            </a:endParaRPr>
          </a:p>
        </p:txBody>
      </p:sp>
    </p:spTree>
    <p:extLst>
      <p:ext uri="{BB962C8B-B14F-4D97-AF65-F5344CB8AC3E}">
        <p14:creationId xmlns:p14="http://schemas.microsoft.com/office/powerpoint/2010/main" val="33620400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این، قاعده رایگانی جز به بخش بسیار کوچکی از علاقه پاسخگو به ایفای نقش خود پاسخ نمی دهد، زیرا که او خود به خودی و بنابراین با میل و نه برای کسب درآمد محقق را همراهی می کند، خدمت او کاملا هم خالی از توقع نیست. این توقع و انتظار که شاید از نظر محقق برای کسب ارزش و اعتبار باشد، در واقع هم حس کنجکاوی و هم نیاز ه خودنمایی پاسخگو را ارضا می کند- کاملا </a:t>
            </a:r>
            <a:r>
              <a:rPr lang="fa-IR" b="1" smtClean="0">
                <a:solidFill>
                  <a:srgbClr val="FF0000"/>
                </a:solidFill>
                <a:cs typeface="B Zar" panose="00000400000000000000" pitchFamily="2" charset="-78"/>
              </a:rPr>
              <a:t>نمودار ارزش کار او و سپس کیفیت اطلاعات </a:t>
            </a:r>
            <a:r>
              <a:rPr lang="fa-IR" smtClean="0">
                <a:cs typeface="B Zar" panose="00000400000000000000" pitchFamily="2" charset="-78"/>
              </a:rPr>
              <a:t>گردآوری شده است. </a:t>
            </a:r>
            <a:r>
              <a:rPr lang="en-US"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2683072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نادرند پاسخگویانی که در واقع نخواهد از موضع خود بهره جویند و به نوعی از مشاهده کنندگان استفاده ببرند. استعداد  های حرفه ای واقعی یا فرضی مشاهده کننده مطمئنا جذبه ایجاد می کند. دکتر ر.اینگلد می نویسد که در طول بررسی خود در محیط های اعتیاد  از او خواسته شده که معتادان را درمان کند، در حالی که به روشنی مشخص کرده بود که موضع تحقیقی او به وی اجازه نمی دهد دست به این کار بزند. همین طور در مطالعه ای که خود ما در </a:t>
            </a:r>
            <a:r>
              <a:rPr lang="fa-IR" b="1" smtClean="0">
                <a:solidFill>
                  <a:srgbClr val="FF0000"/>
                </a:solidFill>
                <a:cs typeface="B Zar" panose="00000400000000000000" pitchFamily="2" charset="-78"/>
              </a:rPr>
              <a:t>محیط های روستایی </a:t>
            </a:r>
            <a:r>
              <a:rPr lang="fa-IR" smtClean="0">
                <a:cs typeface="B Zar" panose="00000400000000000000" pitchFamily="2" charset="-78"/>
              </a:rPr>
              <a:t>انجام  دادیم (ه. شوشا) بعضی روستاییان بعد از پاسخ، مدت مدیدی حتی با اصرار و خوش خدمتی از ما می خواستند که در برابر، به کار درمانی در روستا دست بزنیم. عنوان روان شناس اجتماعی در ذهن آنان با روان درمان مخلوط شده بود. </a:t>
            </a:r>
            <a:endParaRPr lang="fa-IR">
              <a:cs typeface="B Zar" panose="00000400000000000000" pitchFamily="2" charset="-78"/>
            </a:endParaRPr>
          </a:p>
        </p:txBody>
      </p:sp>
    </p:spTree>
    <p:extLst>
      <p:ext uri="{BB962C8B-B14F-4D97-AF65-F5344CB8AC3E}">
        <p14:creationId xmlns:p14="http://schemas.microsoft.com/office/powerpoint/2010/main" val="13864364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شک زیادی نداریم که شرح مفصل درگیری های داخلی روستا و مشکلات بعضی اشخاص با انتظار </a:t>
            </a:r>
            <a:r>
              <a:rPr lang="fa-IR" b="1" smtClean="0">
                <a:solidFill>
                  <a:srgbClr val="FF0000"/>
                </a:solidFill>
                <a:cs typeface="B Zar" panose="00000400000000000000" pitchFamily="2" charset="-78"/>
              </a:rPr>
              <a:t>دریافت احتمالی </a:t>
            </a:r>
            <a:r>
              <a:rPr lang="fa-IR" smtClean="0">
                <a:cs typeface="B Zar" panose="00000400000000000000" pitchFamily="2" charset="-78"/>
              </a:rPr>
              <a:t>کمک از طرف ما همراه بوده است. </a:t>
            </a:r>
            <a:endParaRPr lang="fa-IR">
              <a:cs typeface="B Zar" panose="00000400000000000000" pitchFamily="2" charset="-78"/>
            </a:endParaRPr>
          </a:p>
        </p:txBody>
      </p:sp>
    </p:spTree>
    <p:extLst>
      <p:ext uri="{BB962C8B-B14F-4D97-AF65-F5344CB8AC3E}">
        <p14:creationId xmlns:p14="http://schemas.microsoft.com/office/powerpoint/2010/main" val="14376079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خطر قاعده رایگانی </a:t>
            </a:r>
            <a:r>
              <a:rPr lang="fa-IR" smtClean="0">
                <a:cs typeface="B Zar" panose="00000400000000000000" pitchFamily="2" charset="-78"/>
              </a:rPr>
              <a:t>در آن است که چه بسا اشکال دیگر انتظارات پاسخ گو به نظر ما ساده جلوه کند، یا حتی از نظر ما پنهان بماند، در حالی که بر عکس باید آن ها را پیدا و تحلیل کرد زیرا عواملی در آن یافت می شوند که در گردآوری داده ها تعیین کننده اند.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561514" y="4078533"/>
            <a:ext cx="1181686" cy="1181686"/>
          </a:xfrm>
          <a:prstGeom prst="rect">
            <a:avLst/>
          </a:prstGeom>
        </p:spPr>
      </p:pic>
    </p:spTree>
    <p:extLst>
      <p:ext uri="{BB962C8B-B14F-4D97-AF65-F5344CB8AC3E}">
        <p14:creationId xmlns:p14="http://schemas.microsoft.com/office/powerpoint/2010/main" val="10656498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825625"/>
            <a:ext cx="10515600" cy="4351338"/>
          </a:xfrm>
        </p:spPr>
        <p:txBody>
          <a:bodyPr>
            <a:normAutofit/>
          </a:bodyPr>
          <a:lstStyle/>
          <a:p>
            <a:pPr algn="just"/>
            <a:r>
              <a:rPr lang="fa-IR" smtClean="0">
                <a:cs typeface="B Zar" panose="00000400000000000000" pitchFamily="2" charset="-78"/>
              </a:rPr>
              <a:t>از طرف دیگر، این قاعده در بعضی موارد ممکن است ضرر ریشه ای تری در برداشته باشد و ان هم جلوگیری از دستیابی به اطلاعی است که در برابر پول یا به طور عام تر حقوق مرتب به راحتی داده می شود. مطالعه ژ .فاوره سعدا (ص 218) مثالی از این نوع به دست می دهد. او در واقع نشان می دهد چنانچه خود او قاعده رایگانی را زیر پا نگذارده بود، بررسی او به نتیجه نمی رسید. و او درعمل، حتی مجبور شده بود نه فقط به پاسخگویان خود پول بدهدف بلکه از آن ها چیز قبول کند. قبول هدایایی که بعد از یک مصاحبه به او داده می شده شرط بی چون و چرای انجام مصاحبه بعدی بوده است. </a:t>
            </a:r>
            <a:endParaRPr lang="fa-IR">
              <a:cs typeface="B Zar" panose="00000400000000000000" pitchFamily="2" charset="-78"/>
            </a:endParaRPr>
          </a:p>
        </p:txBody>
      </p:sp>
    </p:spTree>
    <p:extLst>
      <p:ext uri="{BB962C8B-B14F-4D97-AF65-F5344CB8AC3E}">
        <p14:creationId xmlns:p14="http://schemas.microsoft.com/office/powerpoint/2010/main" val="41815633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او از قبول آن امتناع می ورزیده، عمل او حکم امضای بیرون ماندن او از قضیه جادوگری را که مورد تحقیق او بوده، داشته است و در این صورت مخاطبان او دیگر وی را به عنوان طرف قضیه یعنی کسی که بتوان  با او در مورد جادو صحبت کرد، قبول نداشتند. بنابراین پذیرفتن پاداش گاهی به معنای تسلیم در برابر شرایط ضروری مشاهده است. این شرایط، در مثالی که اورده شد، نسبت به پدیده مورد مطالعه،</a:t>
            </a:r>
            <a:r>
              <a:rPr lang="fa-IR" b="1">
                <a:solidFill>
                  <a:srgbClr val="FF0000"/>
                </a:solidFill>
                <a:cs typeface="B Zar" panose="00000400000000000000" pitchFamily="2" charset="-78"/>
              </a:rPr>
              <a:t> بیرونی </a:t>
            </a:r>
            <a:r>
              <a:rPr lang="fa-IR">
                <a:cs typeface="B Zar" panose="00000400000000000000" pitchFamily="2" charset="-78"/>
              </a:rPr>
              <a:t>و جنبه ای از آن را تشکیل می دهند. </a:t>
            </a:r>
          </a:p>
          <a:p>
            <a:endParaRPr lang="fa-IR"/>
          </a:p>
        </p:txBody>
      </p:sp>
    </p:spTree>
    <p:extLst>
      <p:ext uri="{BB962C8B-B14F-4D97-AF65-F5344CB8AC3E}">
        <p14:creationId xmlns:p14="http://schemas.microsoft.com/office/powerpoint/2010/main" val="42292517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صحت کار از نظر روش شناختی، در این مورد، این نیست که </a:t>
            </a:r>
            <a:r>
              <a:rPr lang="fa-IR" b="1" smtClean="0">
                <a:solidFill>
                  <a:srgbClr val="FF0000"/>
                </a:solidFill>
                <a:cs typeface="B Zar" panose="00000400000000000000" pitchFamily="2" charset="-78"/>
              </a:rPr>
              <a:t>برای مشاهده مقررات </a:t>
            </a:r>
            <a:r>
              <a:rPr lang="fa-IR" smtClean="0">
                <a:cs typeface="B Zar" panose="00000400000000000000" pitchFamily="2" charset="-78"/>
              </a:rPr>
              <a:t>وضع گردد، چون هر بار که موضوع مطالعه عوض می شود، شرایط مشاهده نیز تغییر می پذیرد. صحت کار در آن است که از یک سو، در هر مورد، شرایط مصاحبه مشخص گردند و از سوی دیگر این شرایط حتی گاهی به عنوان داده های مستقل به تحلیل کشیده شوند. </a:t>
            </a:r>
            <a:endParaRPr lang="fa-IR">
              <a:cs typeface="B Zar" panose="00000400000000000000" pitchFamily="2" charset="-78"/>
            </a:endParaRPr>
          </a:p>
        </p:txBody>
      </p:sp>
    </p:spTree>
    <p:extLst>
      <p:ext uri="{BB962C8B-B14F-4D97-AF65-F5344CB8AC3E}">
        <p14:creationId xmlns:p14="http://schemas.microsoft.com/office/powerpoint/2010/main" val="28566706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انتظارات محقق و تحقیق از پاسخگو</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دسته سوم از عوامل  مشخص کننده دخالت های پاسخ گو مرکب از آن است که وی انتظارات محقق از راه خود چگونه ارزیابی یا تصور می کند. مقاصد او ر چگونه ارزیابی می کند. هدف تحقیق را در چه می داند. در واقع پاسخگو بیان خود را بر حسب این گونه اندیشه ها و محاسبات تنظیم می کند و بنابر اهدافی که برای تحقق می شناسد، </a:t>
            </a:r>
            <a:r>
              <a:rPr lang="fa-IR">
                <a:cs typeface="B Zar" panose="00000400000000000000" pitchFamily="2" charset="-78"/>
              </a:rPr>
              <a:t>ن</a:t>
            </a:r>
            <a:r>
              <a:rPr lang="fa-IR" smtClean="0">
                <a:cs typeface="B Zar" panose="00000400000000000000" pitchFamily="2" charset="-78"/>
              </a:rPr>
              <a:t>ظراتی که نسبت به موضوع تحقیق پیدا می کند و نیز بر اساس ویژگی های شخصی واقعی محقق و آن هایی که خود به او نسبت می دهد، به دخالت های خود سازمان می دهد. </a:t>
            </a:r>
            <a:endParaRPr lang="fa-IR">
              <a:cs typeface="B Zar" panose="00000400000000000000" pitchFamily="2" charset="-78"/>
            </a:endParaRPr>
          </a:p>
        </p:txBody>
      </p:sp>
    </p:spTree>
    <p:extLst>
      <p:ext uri="{BB962C8B-B14F-4D97-AF65-F5344CB8AC3E}">
        <p14:creationId xmlns:p14="http://schemas.microsoft.com/office/powerpoint/2010/main" val="24954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روش از آن دسته روش های تحقیقی است که ما شرقیان و به ویژه ایرانیان در آن حرفی برای گفتن داریم. ما تاکنون «در عمل دیده ایم ه روش های مردم شناسی که در آن مشارکت پرسشگر در زندگی پاسخ گو نسبت به سایر تکنیک ها بیشتر است از مناسبت ترین روش ها در تحقیقات اجتماعی در ایران به شمار می آید (ویلت، 2536، 52-65)</a:t>
            </a:r>
            <a:endParaRPr lang="fa-IR">
              <a:cs typeface="B Zar" panose="00000400000000000000" pitchFamily="2" charset="-78"/>
            </a:endParaRPr>
          </a:p>
        </p:txBody>
      </p:sp>
      <p:sp>
        <p:nvSpPr>
          <p:cNvPr id="4" name="Flowchart: Process 3"/>
          <p:cNvSpPr/>
          <p:nvPr/>
        </p:nvSpPr>
        <p:spPr>
          <a:xfrm>
            <a:off x="838200" y="4001294"/>
            <a:ext cx="2757268"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مشارکت پرسشگر</a:t>
            </a:r>
            <a:endParaRPr lang="fa-IR" sz="2000" b="1">
              <a:solidFill>
                <a:srgbClr val="FF0000"/>
              </a:solidFill>
            </a:endParaRPr>
          </a:p>
        </p:txBody>
      </p:sp>
    </p:spTree>
    <p:extLst>
      <p:ext uri="{BB962C8B-B14F-4D97-AF65-F5344CB8AC3E}">
        <p14:creationId xmlns:p14="http://schemas.microsoft.com/office/powerpoint/2010/main" val="28562338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تحقیق تجربی در مورد عامل انسانی در آزمایش ای روان شناختی اهمیت تصورات و فرضیاتی را که در ذهن پاسخ گویان نسبت به آزمایش کننده پرورش می یابد، نشان داده است. مثلا به عقیده ژ م لومن، بازی ظریف {آزمایش شونده} با آزمایش کننده ممکن است اثر متغیر آزمایش را کم رنگ نماید و به روش مشاهده، هر چه باشد، لطمه بزند (ص 14) در عمل این دسته عوامل مزاحم و کنترل ناپذیر در هر وضعیت مشاهده ای دخالت دارد. </a:t>
            </a:r>
            <a:endParaRPr lang="fa-IR">
              <a:cs typeface="B Zar" panose="00000400000000000000" pitchFamily="2" charset="-78"/>
            </a:endParaRPr>
          </a:p>
        </p:txBody>
      </p:sp>
      <p:sp>
        <p:nvSpPr>
          <p:cNvPr id="4" name="Flowchart: Process 3"/>
          <p:cNvSpPr/>
          <p:nvPr/>
        </p:nvSpPr>
        <p:spPr>
          <a:xfrm>
            <a:off x="1434905" y="4093698"/>
            <a:ext cx="3151163"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تصورات </a:t>
            </a:r>
            <a:r>
              <a:rPr lang="fa-IR" sz="2800" b="1">
                <a:solidFill>
                  <a:srgbClr val="FF0000"/>
                </a:solidFill>
                <a:cs typeface="B Zar" panose="00000400000000000000" pitchFamily="2" charset="-78"/>
              </a:rPr>
              <a:t>و </a:t>
            </a:r>
            <a:r>
              <a:rPr lang="fa-IR" sz="2800" b="1" smtClean="0">
                <a:solidFill>
                  <a:srgbClr val="FF0000"/>
                </a:solidFill>
                <a:cs typeface="B Zar" panose="00000400000000000000" pitchFamily="2" charset="-78"/>
              </a:rPr>
              <a:t>فرضیات</a:t>
            </a:r>
            <a:endParaRPr lang="fa-IR" b="1">
              <a:solidFill>
                <a:srgbClr val="FF0000"/>
              </a:solidFill>
            </a:endParaRPr>
          </a:p>
        </p:txBody>
      </p:sp>
    </p:spTree>
    <p:extLst>
      <p:ext uri="{BB962C8B-B14F-4D97-AF65-F5344CB8AC3E}">
        <p14:creationId xmlns:p14="http://schemas.microsoft.com/office/powerpoint/2010/main" val="25407481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572000" y="1825625"/>
            <a:ext cx="6781800" cy="4351338"/>
          </a:xfrm>
        </p:spPr>
        <p:txBody>
          <a:bodyPr/>
          <a:lstStyle/>
          <a:p>
            <a:pPr algn="just"/>
            <a:r>
              <a:rPr lang="fa-IR" smtClean="0">
                <a:cs typeface="B Zar" panose="00000400000000000000" pitchFamily="2" charset="-78"/>
              </a:rPr>
              <a:t>در مورد مشاهده در حین مشارکت، حذف این عوامل، برای ایجاد وضعیت سالم کار، غیر ممکن است. تنها امکانی که محقق در این مورد در اختیار دارد، </a:t>
            </a:r>
            <a:r>
              <a:rPr lang="fa-IR" smtClean="0">
                <a:solidFill>
                  <a:srgbClr val="FF0000"/>
                </a:solidFill>
                <a:cs typeface="B Zar" panose="00000400000000000000" pitchFamily="2" charset="-78"/>
              </a:rPr>
              <a:t>قبول پیچیدگی خارق العاده وضعیت مشاهده </a:t>
            </a:r>
            <a:r>
              <a:rPr lang="fa-IR" smtClean="0">
                <a:cs typeface="B Zar" panose="00000400000000000000" pitchFamily="2" charset="-78"/>
              </a:rPr>
              <a:t>در تمام لحظات انجام این روش است و این مستلزم دخالت دادن نظرات پاسخ گو و در عین حالف تحلیل اثرات آن بر رویداد های گردآوری شده است. چنان چه این تغییر پذیری در بیان پاسخ گو به حساب نیاید، یا بهتر بگوییمف چنانچه به پاسخ گو ارزش واقعیت مطلق و تغییر ناپذیر داده شود، نتایجی به دست می آید  که بر حسب مورد، یا غلط  یا ناقص از آب در می آید.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80370"/>
            <a:ext cx="3621258" cy="2844848"/>
          </a:xfrm>
          <a:prstGeom prst="rect">
            <a:avLst/>
          </a:prstGeom>
        </p:spPr>
      </p:pic>
    </p:spTree>
    <p:extLst>
      <p:ext uri="{BB962C8B-B14F-4D97-AF65-F5344CB8AC3E}">
        <p14:creationId xmlns:p14="http://schemas.microsoft.com/office/powerpoint/2010/main" val="19949721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ملاحظاتی درباره اطلاعات غلط</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پرتو کلیه عوامل تعیین کننده نوع رفتارهای پاسخگویان است که باید صدها اطلاعات غلط گردآمده را مورد توجه قرار داد. در واقع پیش می آید که محقق بتواند با مطابقت دادن اطلاعات یا بازبینی روشی ان ها متوجه قرار داد. در واقع پیش می آید که محقق بتواند با مطابقت دادن اطلاعات یا بازبینی روشی آنها متوجه شود که بعضی از آن ها غلط هستند، مثلا فلان واقعه در تاریخی که داده شده اتفاق نیتاده است. این نوع بازبینی جز در مورد رویدادهای واقعی ممکن نیست. </a:t>
            </a:r>
            <a:endParaRPr lang="fa-IR">
              <a:cs typeface="B Zar" panose="00000400000000000000" pitchFamily="2" charset="-78"/>
            </a:endParaRPr>
          </a:p>
        </p:txBody>
      </p:sp>
      <p:sp>
        <p:nvSpPr>
          <p:cNvPr id="4" name="Flowchart: Process 3"/>
          <p:cNvSpPr/>
          <p:nvPr/>
        </p:nvSpPr>
        <p:spPr>
          <a:xfrm>
            <a:off x="1589649" y="4332849"/>
            <a:ext cx="4529797"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Zar" panose="00000400000000000000" pitchFamily="2" charset="-78"/>
              </a:rPr>
              <a:t>مطابقت دادن اطلاعات یا بازبینی روشی آنها</a:t>
            </a:r>
            <a:endParaRPr lang="fa-IR" sz="2400" b="1">
              <a:solidFill>
                <a:srgbClr val="FF0000"/>
              </a:solidFill>
            </a:endParaRPr>
          </a:p>
        </p:txBody>
      </p:sp>
    </p:spTree>
    <p:extLst>
      <p:ext uri="{BB962C8B-B14F-4D97-AF65-F5344CB8AC3E}">
        <p14:creationId xmlns:p14="http://schemas.microsoft.com/office/powerpoint/2010/main" val="6722726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مورد، اشتباه یا دروغ، به جای آن که به </a:t>
            </a:r>
            <a:r>
              <a:rPr lang="fa-IR">
                <a:cs typeface="B Zar" panose="00000400000000000000" pitchFamily="2" charset="-78"/>
              </a:rPr>
              <a:t>عنوان </a:t>
            </a:r>
            <a:r>
              <a:rPr lang="fa-IR" smtClean="0">
                <a:cs typeface="B Zar" panose="00000400000000000000" pitchFamily="2" charset="-78"/>
              </a:rPr>
              <a:t>داده، </a:t>
            </a:r>
            <a:r>
              <a:rPr lang="fa-IR">
                <a:cs typeface="B Zar" panose="00000400000000000000" pitchFamily="2" charset="-78"/>
              </a:rPr>
              <a:t>غیر قابل مصر حذف گردد، ممکن است به عنوان نشانه، برای تحلیل مقصود پاسخ گو و جایی که او می خواهد اشغال کند یا پایگاهی که وی برای محقق قایل است به کار آید. چنانچه اطلاع غلط برای پوشاندن واقعیت قابل لمسی داده نشده باشد، معرف نوعی واقعیت و مثلا وجود یک مورد اختلاف بین اشخاص یا گروه ها استف بنابراین این نوع اطلاع نیز می تواند به تحقیق جهت بدهد. در این صورت، تحقیق بر محور آن چه که بتواند ارایه نادرست مطالب را توجیه نماید، جریان می یابد. </a:t>
            </a:r>
          </a:p>
          <a:p>
            <a:pPr algn="just"/>
            <a:endParaRPr lang="fa-IR">
              <a:cs typeface="B Zar" panose="00000400000000000000" pitchFamily="2" charset="-78"/>
            </a:endParaRPr>
          </a:p>
        </p:txBody>
      </p:sp>
    </p:spTree>
    <p:extLst>
      <p:ext uri="{BB962C8B-B14F-4D97-AF65-F5344CB8AC3E}">
        <p14:creationId xmlns:p14="http://schemas.microsoft.com/office/powerpoint/2010/main" val="4481717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3- تحلیل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الف –تحلیل و خط مشی مشاهده</a:t>
            </a:r>
          </a:p>
          <a:p>
            <a:pPr algn="just"/>
            <a:r>
              <a:rPr lang="fa-IR" smtClean="0">
                <a:cs typeface="B Zar" panose="00000400000000000000" pitchFamily="2" charset="-78"/>
              </a:rPr>
              <a:t>در جریان عادی تحقیق، مرحله مشاهده و مرحله تحلیل دو مرحله متمایزند که از نظر زمانی یکی پس از دیگری می آیند. در عوض، در روش مشاهده در حین مشارکت  هر دو مرحله به طور متناوب جامه عمل می پوشند، به این معنی که تحلیل داده ها یا رویداد های مشاهده همزمان با خود مشاهده  آغاز می گردد: در واقع از همان مرحله زمین، کار فقط به گردآوری داده ها محدود نمی شود، بلکه به تحلیل نیز پرداخته می شود. </a:t>
            </a:r>
            <a:endParaRPr lang="fa-IR">
              <a:cs typeface="B Zar" panose="00000400000000000000" pitchFamily="2" charset="-78"/>
            </a:endParaRPr>
          </a:p>
        </p:txBody>
      </p:sp>
    </p:spTree>
    <p:extLst>
      <p:ext uri="{BB962C8B-B14F-4D97-AF65-F5344CB8AC3E}">
        <p14:creationId xmlns:p14="http://schemas.microsoft.com/office/powerpoint/2010/main" val="5601915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تحلیل لحظه به لحظه رویدادهای گردآوری شده به محقق کمک می کند تا به مشاهده خود جهت بدهد، چه همان گونه که می دانیم، مشاهده برای مصاحبه با فلان نوع آدم یا فلان نوع گروه یا برای بررسی اسناد خاصی برنامه ریزی شده است. مشاهده در محل و به هنگام انجام، این امکان را فراهم می آورد تا ان چه که طرح یا خط مشی مشاهده نامیده می شود، مشخص گردد. </a:t>
            </a:r>
            <a:endParaRPr lang="fa-IR">
              <a:cs typeface="B Zar" panose="00000400000000000000" pitchFamily="2" charset="-78"/>
            </a:endParaRPr>
          </a:p>
        </p:txBody>
      </p:sp>
    </p:spTree>
    <p:extLst>
      <p:ext uri="{BB962C8B-B14F-4D97-AF65-F5344CB8AC3E}">
        <p14:creationId xmlns:p14="http://schemas.microsoft.com/office/powerpoint/2010/main" val="302608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a:t>
            </a:r>
            <a:r>
              <a:rPr lang="fa-IR" b="1">
                <a:solidFill>
                  <a:srgbClr val="FF0000"/>
                </a:solidFill>
                <a:cs typeface="B Zar" panose="00000400000000000000" pitchFamily="2" charset="-78"/>
              </a:rPr>
              <a:t>حرکت منطقی رفت و آمدی  </a:t>
            </a:r>
            <a:r>
              <a:rPr lang="fa-IR">
                <a:cs typeface="B Zar" panose="00000400000000000000" pitchFamily="2" charset="-78"/>
              </a:rPr>
              <a:t>بین مشاهده های انجام شده و تحلیل اولیه اطلاعاتی که با هم مقایسه می شوند، مطابقت داده می شوند و تفسیر می گردند، خاص روش مشاهده در حین مشارکت است. در هیچ یک از روش های </a:t>
            </a:r>
            <a:r>
              <a:rPr lang="fa-IR">
                <a:cs typeface="B Zar" panose="00000400000000000000" pitchFamily="2" charset="-78"/>
              </a:rPr>
              <a:t>دیگر </a:t>
            </a:r>
            <a:r>
              <a:rPr lang="fa-IR" smtClean="0">
                <a:cs typeface="B Zar" panose="00000400000000000000" pitchFamily="2" charset="-78"/>
              </a:rPr>
              <a:t>مشاهده، </a:t>
            </a:r>
            <a:r>
              <a:rPr lang="fa-IR">
                <a:cs typeface="B Zar" panose="00000400000000000000" pitchFamily="2" charset="-78"/>
              </a:rPr>
              <a:t>گردآوری داده ها با کار تحلیل رویدادهای مشاهده این چنین توام نمی شود. </a:t>
            </a:r>
          </a:p>
          <a:p>
            <a:endParaRPr lang="fa-IR"/>
          </a:p>
        </p:txBody>
      </p:sp>
    </p:spTree>
    <p:extLst>
      <p:ext uri="{BB962C8B-B14F-4D97-AF65-F5344CB8AC3E}">
        <p14:creationId xmlns:p14="http://schemas.microsoft.com/office/powerpoint/2010/main" val="25342470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 تحلیل بر اساس طبیعت کار</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نوع تحلیل بر اساس بینشی از علم شکل می گیرد که با روال آزمایش های فرضی- قیاسی کلاسیک کاری ندارد، اما به نتیجه گیریهای بدون کمک تجربی هم اککتفا نمی کند. در این بینش، عنصار سنت فلسفی و علم شناختی را به خصوص از خلال جامعه شناسی فهمی – جریانی که در ابتدای سده بیستم رایج و ماکس وبر معروف ترین مدافع آن بود می توان یافت. </a:t>
            </a:r>
          </a:p>
        </p:txBody>
      </p:sp>
    </p:spTree>
    <p:extLst>
      <p:ext uri="{BB962C8B-B14F-4D97-AF65-F5344CB8AC3E}">
        <p14:creationId xmlns:p14="http://schemas.microsoft.com/office/powerpoint/2010/main" val="206569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اصول پایه در مشاهده در حین مشارکت به قرار زیرند:</a:t>
            </a:r>
          </a:p>
          <a:p>
            <a:pPr algn="just"/>
            <a:r>
              <a:rPr lang="fa-IR" b="1">
                <a:solidFill>
                  <a:srgbClr val="FF0000"/>
                </a:solidFill>
                <a:cs typeface="B Zar" panose="00000400000000000000" pitchFamily="2" charset="-78"/>
              </a:rPr>
              <a:t>-شرکت محقق به ویژه در وضعیت مشاهده: </a:t>
            </a:r>
            <a:r>
              <a:rPr lang="fa-IR">
                <a:cs typeface="B Zar" panose="00000400000000000000" pitchFamily="2" charset="-78"/>
              </a:rPr>
              <a:t>جایگاه محقق نمی تواند و نباید بی معنا و خنثی باشد. </a:t>
            </a:r>
          </a:p>
          <a:p>
            <a:pPr algn="just"/>
            <a:r>
              <a:rPr lang="fa-IR">
                <a:cs typeface="B Zar" panose="00000400000000000000" pitchFamily="2" charset="-78"/>
              </a:rPr>
              <a:t>- فهم رفتارهایی که از درون مشاهده می شوند و این مستلزم آن نیست که حتما سریع، بلافاصله و خالی از ابهام باشد. همیشه چندین معنای ممکن و چندین تفسیر قابل قبول در رفتارها وجود دارد. </a:t>
            </a:r>
            <a:endParaRPr lang="fa-IR">
              <a:cs typeface="B Zar" panose="00000400000000000000" pitchFamily="2" charset="-78"/>
            </a:endParaRPr>
          </a:p>
        </p:txBody>
      </p:sp>
    </p:spTree>
    <p:extLst>
      <p:ext uri="{BB962C8B-B14F-4D97-AF65-F5344CB8AC3E}">
        <p14:creationId xmlns:p14="http://schemas.microsoft.com/office/powerpoint/2010/main" val="21657755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مشاهده که امکان می دهد </a:t>
            </a:r>
            <a:r>
              <a:rPr lang="fa-IR" b="1" smtClean="0">
                <a:solidFill>
                  <a:srgbClr val="FF0000"/>
                </a:solidFill>
                <a:cs typeface="B Zar" panose="00000400000000000000" pitchFamily="2" charset="-78"/>
              </a:rPr>
              <a:t>تفسیرهای ممکن </a:t>
            </a:r>
            <a:r>
              <a:rPr lang="fa-IR" smtClean="0">
                <a:cs typeface="B Zar" panose="00000400000000000000" pitchFamily="2" charset="-78"/>
              </a:rPr>
              <a:t>را به دست آزمایش بسپاریم. شخصا باید دانست که مشاهده در حین مشارکت – آن طوری که بعضی اوقات ادعا شده – باور ساده قضایا نیست که با مشاهده تجربی آزمایش نشود یا حاصل </a:t>
            </a:r>
            <a:r>
              <a:rPr lang="fa-IR" b="1" smtClean="0">
                <a:solidFill>
                  <a:srgbClr val="FF0000"/>
                </a:solidFill>
                <a:cs typeface="B Zar" panose="00000400000000000000" pitchFamily="2" charset="-78"/>
              </a:rPr>
              <a:t>فرافکنی های قوم مدارانه </a:t>
            </a:r>
            <a:r>
              <a:rPr lang="fa-IR" smtClean="0">
                <a:cs typeface="B Zar" panose="00000400000000000000" pitchFamily="2" charset="-78"/>
              </a:rPr>
              <a:t>باشد. تغییراتی که تحقیق در طول مرحله مشاهده در محل، از نظر جهت گیری پیدا می کند، دلالت بر این دارد که روش واقعا پویا است. روش مشاهده در حین مشارکت مفاهیم و طرح های توجهیی را آن طوری که در ابتدا در سطح نظری طرح ریزی می شود، تغییر می دهد. </a:t>
            </a:r>
          </a:p>
        </p:txBody>
      </p:sp>
      <p:pic>
        <p:nvPicPr>
          <p:cNvPr id="4" name="Picture 3"/>
          <p:cNvPicPr>
            <a:picLocks noChangeAspect="1"/>
          </p:cNvPicPr>
          <p:nvPr/>
        </p:nvPicPr>
        <p:blipFill>
          <a:blip r:embed="rId2"/>
          <a:stretch>
            <a:fillRect/>
          </a:stretch>
        </p:blipFill>
        <p:spPr>
          <a:xfrm>
            <a:off x="1614560" y="4454627"/>
            <a:ext cx="2310326" cy="1293783"/>
          </a:xfrm>
          <a:prstGeom prst="rect">
            <a:avLst/>
          </a:prstGeom>
        </p:spPr>
      </p:pic>
    </p:spTree>
    <p:extLst>
      <p:ext uri="{BB962C8B-B14F-4D97-AF65-F5344CB8AC3E}">
        <p14:creationId xmlns:p14="http://schemas.microsoft.com/office/powerpoint/2010/main" val="89982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بیست سال قبل از این نوشتیم که «مطمئن هستیم که در فرهنگ ما تکنیک های بسیرا ظریفی جهت برقراری تماس و گفت و گو وجود دارند که متاسفانه تاکنون در تحقیقات اجتماعی به کار گرفته نشده اند. ما به خصوص به تکنیک «درد دل» فکر می کنیم و معتقدیم بر ماست که قواعد و قوانین این شیوه را با تجربه دریابیم، آن هار تدوین کنیم و به کار بریم. در این صورت می توانیم مطئمن باشیم که تحقیقات ما در زمینه علوم انسانی و اجتماعی می تواند رنگ دیگری به خود بگیرد و غنای بیشتری بپذیرد. مهم این است که ما بتوانیم خود را از اسارت تام و تمام تکنیک هایی که از مغرب زمین به ارمغان آورده ایم برهانیم و با تکیه بر آن ها به خود و دانشجویان  و محققان جوان امکان دهیم که روش های غربی را با دید شرقی بنگریم و در این زمینه نوآوری هایی بکنیم (همان منبع، 52-65)</a:t>
            </a:r>
            <a:endParaRPr lang="fa-IR">
              <a:cs typeface="B Zar" panose="00000400000000000000" pitchFamily="2" charset="-78"/>
            </a:endParaRPr>
          </a:p>
        </p:txBody>
      </p:sp>
    </p:spTree>
    <p:extLst>
      <p:ext uri="{BB962C8B-B14F-4D97-AF65-F5344CB8AC3E}">
        <p14:creationId xmlns:p14="http://schemas.microsoft.com/office/powerpoint/2010/main" val="35293579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کار تحلیل در اینجا شبیه به هیچ یک از کارهای تحلیلی دیگر در داده پردازی نیست. در این جا هیچ چیز سیستماتیک نیست، هیچ فنی برای ساده کردن کار با داده ها، سازمان یادداشت ها و جست و جوی معنای رویداد ها وجود ندارد. </a:t>
            </a:r>
            <a:r>
              <a:rPr lang="fa-IR">
                <a:solidFill>
                  <a:srgbClr val="FF0000"/>
                </a:solidFill>
                <a:cs typeface="B Zar" panose="00000400000000000000" pitchFamily="2" charset="-78"/>
              </a:rPr>
              <a:t>دستورالعمل ثابت و لایتغیر </a:t>
            </a:r>
            <a:r>
              <a:rPr lang="fa-IR">
                <a:cs typeface="B Zar" panose="00000400000000000000" pitchFamily="2" charset="-78"/>
              </a:rPr>
              <a:t>برای هیچ کدام از موارد نوشته نشده است. با وجود این، بعضی مولفان با تکیه به تجربیات خود توصیه هایی کرده اند که البته قواعد مطلق نیستند ولی امکان می دهند هدف تحلیل در هر مشاهده در حین مشارکت مشخص گردد و نقاط قوت آن معلوم شود. </a:t>
            </a:r>
          </a:p>
          <a:p>
            <a:pPr algn="just"/>
            <a:endParaRPr lang="fa-IR">
              <a:cs typeface="B Zar" panose="00000400000000000000" pitchFamily="2" charset="-78"/>
            </a:endParaRPr>
          </a:p>
        </p:txBody>
      </p:sp>
      <p:sp>
        <p:nvSpPr>
          <p:cNvPr id="4" name="Flowchart: Process 3"/>
          <p:cNvSpPr/>
          <p:nvPr/>
        </p:nvSpPr>
        <p:spPr>
          <a:xfrm>
            <a:off x="838200" y="4178104"/>
            <a:ext cx="4178105"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در این جا هیچ چیز سیستماتیک نیست</a:t>
            </a:r>
            <a:endParaRPr lang="fa-IR">
              <a:solidFill>
                <a:srgbClr val="FF0000"/>
              </a:solidFill>
            </a:endParaRPr>
          </a:p>
        </p:txBody>
      </p:sp>
    </p:spTree>
    <p:extLst>
      <p:ext uri="{BB962C8B-B14F-4D97-AF65-F5344CB8AC3E}">
        <p14:creationId xmlns:p14="http://schemas.microsoft.com/office/powerpoint/2010/main" val="12428075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پ) پدیده های کنشی واکنشی در وضعیت مشاهده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رویدادهای مشاهده به طرز مشاهده ای که تنها در رابطه های دو نفره انجام نمی گیرد، بلکه در میان گروهی از افراد نیز صور می پذیرد، بستگی دارد، پس باید  لزوما بازی پیچیده کنش و واکنش ها را به حساب آورد. تحلیل نه فقط تفسیر داده ها بلکه همچنین ملاحظه شرایطی است که داده ها در آن گردآوری شده اند. تحلیل در مشاهده در حین مشارکت به شرایط ابراز بیان و به طور کلی تر به بروز </a:t>
            </a:r>
            <a:r>
              <a:rPr lang="fa-IR" b="1" smtClean="0">
                <a:solidFill>
                  <a:srgbClr val="FF0000"/>
                </a:solidFill>
                <a:cs typeface="B Zar" panose="00000400000000000000" pitchFamily="2" charset="-78"/>
              </a:rPr>
              <a:t>رویدادهای قابل رویت و رویت نشده </a:t>
            </a:r>
            <a:r>
              <a:rPr lang="fa-IR" smtClean="0">
                <a:cs typeface="B Zar" panose="00000400000000000000" pitchFamily="2" charset="-78"/>
              </a:rPr>
              <a:t>می پردازد. </a:t>
            </a:r>
            <a:endParaRPr lang="fa-IR">
              <a:cs typeface="B Zar" panose="00000400000000000000" pitchFamily="2" charset="-78"/>
            </a:endParaRPr>
          </a:p>
        </p:txBody>
      </p:sp>
    </p:spTree>
    <p:extLst>
      <p:ext uri="{BB962C8B-B14F-4D97-AF65-F5344CB8AC3E}">
        <p14:creationId xmlns:p14="http://schemas.microsoft.com/office/powerpoint/2010/main" val="9515356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شرایط مشاهده و پایگاه ها و نقش های عاملان مختلف حاضر در صحنه اعم از پاسخ گو و محقق و کنش و واکنش آن ها امکان می دهد که اطلاعات و برنامه های تحلیل را در شرایط خاص خود قرار بدهیم. تنها با این تحلیل است که ما گوناگونی و تضادهای ظاهری بعضی پاسخ گویان را – که منطقشان به موضعی بستگی دارد که محققان به آن ها بخشیده اند- می فهمیم. </a:t>
            </a:r>
          </a:p>
          <a:p>
            <a:pPr algn="just"/>
            <a:r>
              <a:rPr lang="fa-IR" smtClean="0">
                <a:cs typeface="B Zar" panose="00000400000000000000" pitchFamily="2" charset="-78"/>
              </a:rPr>
              <a:t>به علاوه پدیده های کنشی واکنشی را باید نه فقط به عنوان شرایط گردآوری رویداد ها یعنی به عنوان پدیده های فرعی نسبت به اصل موضوع مطالعه تحلیل کرد، بلکه به عنوان جنبه هایی از پدیده مورد مطالعه فرض نمود.  </a:t>
            </a:r>
            <a:endParaRPr lang="fa-IR">
              <a:cs typeface="B Zar" panose="00000400000000000000" pitchFamily="2" charset="-78"/>
            </a:endParaRPr>
          </a:p>
        </p:txBody>
      </p:sp>
      <p:sp>
        <p:nvSpPr>
          <p:cNvPr id="4" name="Flowchart: Process 3"/>
          <p:cNvSpPr/>
          <p:nvPr/>
        </p:nvSpPr>
        <p:spPr>
          <a:xfrm>
            <a:off x="1617785" y="4614203"/>
            <a:ext cx="3643532" cy="115355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گوناگونی و تضادهای ظاهری</a:t>
            </a:r>
            <a:endParaRPr lang="fa-IR" sz="2000" b="1">
              <a:solidFill>
                <a:srgbClr val="FF0000"/>
              </a:solidFill>
            </a:endParaRPr>
          </a:p>
        </p:txBody>
      </p:sp>
    </p:spTree>
    <p:extLst>
      <p:ext uri="{BB962C8B-B14F-4D97-AF65-F5344CB8AC3E}">
        <p14:creationId xmlns:p14="http://schemas.microsoft.com/office/powerpoint/2010/main" val="18740759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smtClean="0">
                <a:solidFill>
                  <a:srgbClr val="FF0000"/>
                </a:solidFill>
                <a:cs typeface="B Zar" panose="00000400000000000000" pitchFamily="2" charset="-78"/>
              </a:rPr>
              <a:t>ت) فاصله گیری (</a:t>
            </a:r>
            <a:r>
              <a:rPr lang="en-US" sz="3200" smtClean="0">
                <a:solidFill>
                  <a:srgbClr val="FF0000"/>
                </a:solidFill>
                <a:cs typeface="B Zar" panose="00000400000000000000" pitchFamily="2" charset="-78"/>
              </a:rPr>
              <a:t>Mise a distance</a:t>
            </a:r>
            <a:r>
              <a:rPr lang="fa-IR" sz="3200" smtClean="0">
                <a:solidFill>
                  <a:srgbClr val="FF0000"/>
                </a:solidFill>
                <a:cs typeface="B Zar" panose="00000400000000000000" pitchFamily="2" charset="-78"/>
              </a:rPr>
              <a:t>) و خودتحلیل (</a:t>
            </a:r>
            <a:r>
              <a:rPr lang="en-US" sz="3200" smtClean="0">
                <a:solidFill>
                  <a:srgbClr val="FF0000"/>
                </a:solidFill>
                <a:cs typeface="B Zar" panose="00000400000000000000" pitchFamily="2" charset="-78"/>
              </a:rPr>
              <a:t>auto-analyse</a:t>
            </a:r>
            <a:r>
              <a:rPr lang="fa-IR" sz="3200" smtClean="0">
                <a:solidFill>
                  <a:srgbClr val="FF0000"/>
                </a:solidFill>
                <a:cs typeface="B Zar" panose="00000400000000000000" pitchFamily="2" charset="-78"/>
              </a:rPr>
              <a:t>) در تحلیل </a:t>
            </a:r>
            <a:endParaRPr lang="fa-IR" sz="32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گرایش محقق در تحلیل با گرایش او در هنگام مشاهده تفاوت می کند</a:t>
            </a:r>
            <a:r>
              <a:rPr lang="fa-IR" smtClean="0">
                <a:cs typeface="B Zar" panose="00000400000000000000" pitchFamily="2" charset="-78"/>
              </a:rPr>
              <a:t>. او به عنوان مشاهده کننده در برابر اعضای گروه مورد مطالعه، مخاطب واقع می شود، مخطابی که شخصا خود را متعهد می داند و متعهد می خواهد و هرگز به موضع دیگری جز این فکر نمی کند. برعکس کار تحلیل او را ناچار می سازد نسبت به رویداد های مشاهده فاصله بگیرد، به آن چه که گذشته و گفته شده، این که به چه کسی گفته شده و به چه منظوری گفته شده، دوباره بیندیشد و شرکت خود را در طول مشاهده تحلیل کند. </a:t>
            </a:r>
            <a:endParaRPr lang="en-US" smtClean="0">
              <a:cs typeface="B Zar" panose="00000400000000000000" pitchFamily="2" charset="-78"/>
            </a:endParaRPr>
          </a:p>
          <a:p>
            <a:pPr algn="just"/>
            <a:r>
              <a:rPr lang="fa-IR" smtClean="0">
                <a:cs typeface="B Zar" panose="00000400000000000000" pitchFamily="2" charset="-78"/>
              </a:rPr>
              <a:t>بی شک باید متوجه بود که شرکت عاطفی شدید مشاهده کننده در جریان مشاهده، در طول تحللی به تحلیل نقش خود و بازی خود تبدیل می شود. پس در مرحله دوم با نوعی خود تحلیلی، از تحلیل فاصله می گیرد. </a:t>
            </a:r>
            <a:endParaRPr lang="fa-IR">
              <a:cs typeface="B Zar" panose="00000400000000000000" pitchFamily="2" charset="-78"/>
            </a:endParaRPr>
          </a:p>
        </p:txBody>
      </p:sp>
    </p:spTree>
    <p:extLst>
      <p:ext uri="{BB962C8B-B14F-4D97-AF65-F5344CB8AC3E}">
        <p14:creationId xmlns:p14="http://schemas.microsoft.com/office/powerpoint/2010/main" val="25901649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ان که نتیجه ای گرفته باشیم از ذکر </a:t>
            </a:r>
            <a:r>
              <a:rPr lang="fa-IR" b="1" smtClean="0">
                <a:solidFill>
                  <a:srgbClr val="FF0000"/>
                </a:solidFill>
                <a:cs typeface="B Zar" panose="00000400000000000000" pitchFamily="2" charset="-78"/>
              </a:rPr>
              <a:t>دو </a:t>
            </a:r>
            <a:r>
              <a:rPr lang="fa-IR" smtClean="0">
                <a:cs typeface="B Zar" panose="00000400000000000000" pitchFamily="2" charset="-78"/>
              </a:rPr>
              <a:t>مطلب ناگزیریم: </a:t>
            </a:r>
            <a:r>
              <a:rPr lang="fa-IR" b="1" smtClean="0">
                <a:solidFill>
                  <a:srgbClr val="FF0000"/>
                </a:solidFill>
                <a:cs typeface="B Zar" panose="00000400000000000000" pitchFamily="2" charset="-78"/>
              </a:rPr>
              <a:t>یکی</a:t>
            </a:r>
            <a:r>
              <a:rPr lang="fa-IR" smtClean="0">
                <a:cs typeface="B Zar" panose="00000400000000000000" pitchFamily="2" charset="-78"/>
              </a:rPr>
              <a:t> انجام مشاهده در حین مشارکت و </a:t>
            </a:r>
            <a:r>
              <a:rPr lang="fa-IR" b="1" smtClean="0">
                <a:solidFill>
                  <a:srgbClr val="FF0000"/>
                </a:solidFill>
                <a:cs typeface="B Zar" panose="00000400000000000000" pitchFamily="2" charset="-78"/>
              </a:rPr>
              <a:t>دیگری</a:t>
            </a:r>
            <a:r>
              <a:rPr lang="fa-IR" smtClean="0">
                <a:cs typeface="B Zar" panose="00000400000000000000" pitchFamily="2" charset="-78"/>
              </a:rPr>
              <a:t> برد مطالعاتی که با این روش انجام می گیرد. </a:t>
            </a:r>
          </a:p>
          <a:p>
            <a:pPr algn="just"/>
            <a:r>
              <a:rPr lang="fa-IR" smtClean="0">
                <a:cs typeface="B Zar" panose="00000400000000000000" pitchFamily="2" charset="-78"/>
              </a:rPr>
              <a:t>انجام مشاهده در حین مشارکت دشوار است زیرا کافی نیست که فن خاصی به کار گرفته شود- در این روش باید به عقاید و باورهای خود شک کرد. باید همانقدر در تحلیل ورزیدگی داشت که در محل تجربه . مشاهده در حین مشارکت قبل از هر چیز، کار رابطه و تحلیل است. </a:t>
            </a:r>
            <a:endParaRPr lang="fa-IR">
              <a:cs typeface="B Zar" panose="00000400000000000000" pitchFamily="2" charset="-78"/>
            </a:endParaRPr>
          </a:p>
        </p:txBody>
      </p:sp>
    </p:spTree>
    <p:extLst>
      <p:ext uri="{BB962C8B-B14F-4D97-AF65-F5344CB8AC3E}">
        <p14:creationId xmlns:p14="http://schemas.microsoft.com/office/powerpoint/2010/main" val="4670228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برد مطالعاتی که با این روش انجام می گیرد، مسئله بزرگ این نوع تحقیق است. با وجود این، مشاهده در حین مشارکت در عین حالی که به یک یا چند مورد محدود می شود، منحصرا ما را به کسب نتایج موردی و منحصر به فرد هدایت نمی کند. مسلما نتایج چنین مطالعه ای نمی تواند کمی و قابل تعمیم به مجموعه جمعیت باشد، اما تحلیل مشاهده های انجام یافته می تواند ما را به تهیه برنامه توجیهی تعمیم پذیر و نظریه پردازی های بعدی در مورد پدیده قابل مطالعه رهنمون گردد. </a:t>
            </a:r>
            <a:endParaRPr lang="fa-IR">
              <a:cs typeface="B Zar" panose="00000400000000000000" pitchFamily="2" charset="-78"/>
            </a:endParaRPr>
          </a:p>
        </p:txBody>
      </p:sp>
      <p:sp>
        <p:nvSpPr>
          <p:cNvPr id="4" name="Flowchart: Process 3"/>
          <p:cNvSpPr/>
          <p:nvPr/>
        </p:nvSpPr>
        <p:spPr>
          <a:xfrm>
            <a:off x="1181687" y="4360985"/>
            <a:ext cx="3938954" cy="122388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تهیه برنامه توجیهی تعمیم پذیر</a:t>
            </a:r>
            <a:endParaRPr lang="fa-IR" sz="2000">
              <a:solidFill>
                <a:srgbClr val="FF0000"/>
              </a:solidFill>
            </a:endParaRPr>
          </a:p>
        </p:txBody>
      </p:sp>
      <p:sp>
        <p:nvSpPr>
          <p:cNvPr id="5" name="Flowchart: Process 4"/>
          <p:cNvSpPr/>
          <p:nvPr/>
        </p:nvSpPr>
        <p:spPr>
          <a:xfrm>
            <a:off x="6991642" y="4360984"/>
            <a:ext cx="2715065"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نظریه پردازی های بعدی</a:t>
            </a:r>
            <a:endParaRPr lang="fa-IR" sz="1600" b="1">
              <a:solidFill>
                <a:srgbClr val="FF0000"/>
              </a:solidFill>
            </a:endParaRPr>
          </a:p>
        </p:txBody>
      </p:sp>
    </p:spTree>
    <p:extLst>
      <p:ext uri="{BB962C8B-B14F-4D97-AF65-F5344CB8AC3E}">
        <p14:creationId xmlns:p14="http://schemas.microsoft.com/office/powerpoint/2010/main" val="166792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کمال تاسف جوابی به این ندای صمیمانه نشنیدیم و اینک امید بر آن بسته ایم که با مطالعه این مقاله اعتمادی را که ما باید در روش های خودمانی گردآوری اطلاعات داشته باشیم به دست آورده، در راه روش شناسی در علوم اجتماعی گام های موثر برداریم. </a:t>
            </a:r>
            <a:endParaRPr lang="fa-IR">
              <a:cs typeface="B Zar" panose="00000400000000000000" pitchFamily="2" charset="-78"/>
            </a:endParaRPr>
          </a:p>
        </p:txBody>
      </p:sp>
    </p:spTree>
    <p:extLst>
      <p:ext uri="{BB962C8B-B14F-4D97-AF65-F5344CB8AC3E}">
        <p14:creationId xmlns:p14="http://schemas.microsoft.com/office/powerpoint/2010/main" val="2137525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7826</Words>
  <Application>Microsoft Office PowerPoint</Application>
  <PresentationFormat>Widescreen</PresentationFormat>
  <Paragraphs>161</Paragraphs>
  <Slides>85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85</vt:i4>
      </vt:variant>
    </vt:vector>
  </HeadingPairs>
  <TitlesOfParts>
    <vt:vector size="91" baseType="lpstr">
      <vt:lpstr>Arial</vt:lpstr>
      <vt:lpstr>B Zar</vt:lpstr>
      <vt:lpstr>Calibri</vt:lpstr>
      <vt:lpstr>Calibri Light</vt:lpstr>
      <vt:lpstr>Times New Roman</vt:lpstr>
      <vt:lpstr>Office Theme</vt:lpstr>
      <vt:lpstr>عنوان مقاله: مشاهده در حین مشارکت</vt:lpstr>
      <vt:lpstr>چکیده:</vt:lpstr>
      <vt:lpstr>PowerPoint Presentation</vt:lpstr>
      <vt:lpstr>PowerPoint Presentation</vt:lpstr>
      <vt:lpstr>سخن مترجم</vt:lpstr>
      <vt:lpstr>PowerPoint Presentation</vt:lpstr>
      <vt:lpstr>PowerPoint Presentation</vt:lpstr>
      <vt:lpstr>PowerPoint Presentation</vt:lpstr>
      <vt:lpstr>PowerPoint Presentation</vt:lpstr>
      <vt:lpstr>مشاهده در حین مشارکت هلن شوشا</vt:lpstr>
      <vt:lpstr>PowerPoint Presentation</vt:lpstr>
      <vt:lpstr>PowerPoint Presentation</vt:lpstr>
      <vt:lpstr>PowerPoint Presentation</vt:lpstr>
      <vt:lpstr>PowerPoint Presentation</vt:lpstr>
      <vt:lpstr>زمینه های کاربرد الف- فاصله فرهنگی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محیط بسته</vt:lpstr>
      <vt:lpstr>PowerPoint Presentation</vt:lpstr>
      <vt:lpstr>PowerPoint Presentation</vt:lpstr>
      <vt:lpstr>PowerPoint Presentation</vt:lpstr>
      <vt:lpstr>PowerPoint Presentation</vt:lpstr>
      <vt:lpstr>2. روال مشاهده</vt:lpstr>
      <vt:lpstr>PowerPoint Presentation</vt:lpstr>
      <vt:lpstr>PowerPoint Presentation</vt:lpstr>
      <vt:lpstr>PowerPoint Presentation</vt:lpstr>
      <vt:lpstr>ب) مطالعه موردی</vt:lpstr>
      <vt:lpstr>PowerPoint Presentation</vt:lpstr>
      <vt:lpstr>PowerPoint Presentation</vt:lpstr>
      <vt:lpstr>PowerPoint Presentation</vt:lpstr>
      <vt:lpstr>PowerPoint Presentation</vt:lpstr>
      <vt:lpstr>PowerPoint Presentation</vt:lpstr>
      <vt:lpstr>ب) مشاهده کننده 1/ پایگاه</vt:lpstr>
      <vt:lpstr>PowerPoint Presentation</vt:lpstr>
      <vt:lpstr>PowerPoint Presentation</vt:lpstr>
      <vt:lpstr>2/ شرکت در زندگی گروهی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آمادگی</vt:lpstr>
      <vt:lpstr>PowerPoint Presentation</vt:lpstr>
      <vt:lpstr>PowerPoint Presentation</vt:lpstr>
      <vt:lpstr>ت) پاسخگو</vt:lpstr>
      <vt:lpstr>PowerPoint Presentation</vt:lpstr>
      <vt:lpstr>PowerPoint Presentation</vt:lpstr>
      <vt:lpstr>1/ پایگاه پاسخ گو</vt:lpstr>
      <vt:lpstr>PowerPoint Presentation</vt:lpstr>
      <vt:lpstr>PowerPoint Presentation</vt:lpstr>
      <vt:lpstr>PowerPoint Presentation</vt:lpstr>
      <vt:lpstr>2/ انتظارات پاسخگو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انتظارات محقق و تحقیق از پاسخگو</vt:lpstr>
      <vt:lpstr>PowerPoint Presentation</vt:lpstr>
      <vt:lpstr>PowerPoint Presentation</vt:lpstr>
      <vt:lpstr>ملاحظاتی درباره اطلاعات غلط</vt:lpstr>
      <vt:lpstr>PowerPoint Presentation</vt:lpstr>
      <vt:lpstr>3- تحلیل </vt:lpstr>
      <vt:lpstr>PowerPoint Presentation</vt:lpstr>
      <vt:lpstr>PowerPoint Presentation</vt:lpstr>
      <vt:lpstr>ب) تحلیل بر اساس طبیعت کار</vt:lpstr>
      <vt:lpstr>PowerPoint Presentation</vt:lpstr>
      <vt:lpstr>PowerPoint Presentation</vt:lpstr>
      <vt:lpstr>PowerPoint Presentation</vt:lpstr>
      <vt:lpstr>پ) پدیده های کنشی واکنشی در وضعیت مشاهده</vt:lpstr>
      <vt:lpstr>PowerPoint Presentation</vt:lpstr>
      <vt:lpstr>ت) فاصله گیری (Mise a distance) و خودتحلیل (auto-analyse) در تحلیل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مشاهده در حین مشارکت</dc:title>
  <dc:creator>MaZz!i</dc:creator>
  <cp:lastModifiedBy>MaZz!i</cp:lastModifiedBy>
  <cp:revision>79</cp:revision>
  <dcterms:created xsi:type="dcterms:W3CDTF">2024-02-15T13:24:49Z</dcterms:created>
  <dcterms:modified xsi:type="dcterms:W3CDTF">2024-02-16T21:11:33Z</dcterms:modified>
</cp:coreProperties>
</file>