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7265-9EF2-47E0-9CC7-DE157475D01C}" type="datetimeFigureOut">
              <a:rPr lang="fa-IR" smtClean="0"/>
              <a:t>17/08/1445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EFFC-356A-4367-B1A2-35253D358F6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0315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7265-9EF2-47E0-9CC7-DE157475D01C}" type="datetimeFigureOut">
              <a:rPr lang="fa-IR" smtClean="0"/>
              <a:t>17/08/1445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EFFC-356A-4367-B1A2-35253D358F6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4717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7265-9EF2-47E0-9CC7-DE157475D01C}" type="datetimeFigureOut">
              <a:rPr lang="fa-IR" smtClean="0"/>
              <a:t>17/08/1445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EFFC-356A-4367-B1A2-35253D358F6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2978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7265-9EF2-47E0-9CC7-DE157475D01C}" type="datetimeFigureOut">
              <a:rPr lang="fa-IR" smtClean="0"/>
              <a:t>17/08/1445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EFFC-356A-4367-B1A2-35253D358F6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062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7265-9EF2-47E0-9CC7-DE157475D01C}" type="datetimeFigureOut">
              <a:rPr lang="fa-IR" smtClean="0"/>
              <a:t>17/08/1445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EFFC-356A-4367-B1A2-35253D358F6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9463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7265-9EF2-47E0-9CC7-DE157475D01C}" type="datetimeFigureOut">
              <a:rPr lang="fa-IR" smtClean="0"/>
              <a:t>17/08/1445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EFFC-356A-4367-B1A2-35253D358F6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686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7265-9EF2-47E0-9CC7-DE157475D01C}" type="datetimeFigureOut">
              <a:rPr lang="fa-IR" smtClean="0"/>
              <a:t>17/08/1445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EFFC-356A-4367-B1A2-35253D358F6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207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7265-9EF2-47E0-9CC7-DE157475D01C}" type="datetimeFigureOut">
              <a:rPr lang="fa-IR" smtClean="0"/>
              <a:t>17/08/1445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EFFC-356A-4367-B1A2-35253D358F6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718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7265-9EF2-47E0-9CC7-DE157475D01C}" type="datetimeFigureOut">
              <a:rPr lang="fa-IR" smtClean="0"/>
              <a:t>17/08/1445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EFFC-356A-4367-B1A2-35253D358F6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8832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7265-9EF2-47E0-9CC7-DE157475D01C}" type="datetimeFigureOut">
              <a:rPr lang="fa-IR" smtClean="0"/>
              <a:t>17/08/1445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EFFC-356A-4367-B1A2-35253D358F6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172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7265-9EF2-47E0-9CC7-DE157475D01C}" type="datetimeFigureOut">
              <a:rPr lang="fa-IR" smtClean="0"/>
              <a:t>17/08/1445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EFFC-356A-4367-B1A2-35253D358F6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6935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17265-9EF2-47E0-9CC7-DE157475D01C}" type="datetimeFigureOut">
              <a:rPr lang="fa-IR" smtClean="0"/>
              <a:t>17/08/1445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5EFFC-356A-4367-B1A2-35253D358F6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4604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4800" smtClean="0">
                <a:solidFill>
                  <a:srgbClr val="FF0000"/>
                </a:solidFill>
                <a:cs typeface="B Zar" panose="00000400000000000000" pitchFamily="2" charset="-78"/>
              </a:rPr>
              <a:t>عنوان مقاله:</a:t>
            </a:r>
            <a:r>
              <a:rPr lang="fa-IR" sz="4800" smtClean="0">
                <a:cs typeface="B Zar" panose="00000400000000000000" pitchFamily="2" charset="-78"/>
              </a:rPr>
              <a:t>معرفی کتاب دریوزگان</a:t>
            </a:r>
            <a:endParaRPr lang="fa-IR" sz="4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نویسنده: </a:t>
            </a:r>
            <a:r>
              <a:rPr lang="fa-IR" smtClean="0">
                <a:cs typeface="B Zar" panose="00000400000000000000" pitchFamily="2" charset="-78"/>
              </a:rPr>
              <a:t>مرتضی کتبی</a:t>
            </a:r>
          </a:p>
          <a:p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منبع:</a:t>
            </a:r>
            <a:r>
              <a:rPr lang="fa-IR" smtClean="0">
                <a:cs typeface="B Zar" panose="00000400000000000000" pitchFamily="2" charset="-78"/>
              </a:rPr>
              <a:t>کتاب ماه علوم اجتماعی دی 1377 - شماره 15  از 11 تا 11 </a:t>
            </a:r>
          </a:p>
          <a:p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14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مبارزه </a:t>
            </a:r>
            <a:r>
              <a:rPr lang="fa-IR">
                <a:cs typeface="B Zar" panose="00000400000000000000" pitchFamily="2" charset="-78"/>
              </a:rPr>
              <a:t>با هر پدیده زشت و زیانبار اجتماعی قبل از هر چیز مستلزم تشخیص آن به مثابه «درد» اجتماعی است. اگر به قول مولف کتاب «تکدی با خود هم عوامل و عناصر منفی را یک جا دارد و ... محرومیت را با تمامی ابعادش هم مادی و هم روانی به منصه ظهور می گذارد.» و باید ریشه کن گردد، پژوهش در وجوه بسیار متنوع آن ضروری می نماید.</a:t>
            </a:r>
            <a:endParaRPr lang="en-US">
              <a:cs typeface="B Zar" panose="00000400000000000000" pitchFamily="2" charset="-78"/>
            </a:endParaRPr>
          </a:p>
          <a:p>
            <a:endParaRPr lang="fa-IR"/>
          </a:p>
        </p:txBody>
      </p:sp>
      <p:sp>
        <p:nvSpPr>
          <p:cNvPr id="4" name="Flowchart: Process 3"/>
          <p:cNvSpPr/>
          <p:nvPr/>
        </p:nvSpPr>
        <p:spPr>
          <a:xfrm>
            <a:off x="1648496" y="3889420"/>
            <a:ext cx="3348507" cy="1326524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>
                <a:solidFill>
                  <a:srgbClr val="FF0000"/>
                </a:solidFill>
                <a:cs typeface="B Zar" panose="00000400000000000000" pitchFamily="2" charset="-78"/>
              </a:rPr>
              <a:t>با تمامی ابعادش هم مادی و هم روانی</a:t>
            </a:r>
            <a:endParaRPr lang="fa-IR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720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در این اثر تحقیقی </a:t>
            </a:r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سه جهت مختلف </a:t>
            </a:r>
            <a:r>
              <a:rPr lang="fa-IR" smtClean="0">
                <a:cs typeface="B Zar" panose="00000400000000000000" pitchFamily="2" charset="-78"/>
              </a:rPr>
              <a:t>در ارتباط با پدیده تکدی گری مورد مطالعه قرار گرفته است. ابتدا به مشخصات جمعیت متکدی توجه نشان داده شده، آنگاه </a:t>
            </a:r>
            <a:r>
              <a:rPr lang="ar-SA" smtClean="0">
                <a:cs typeface="B Zar" panose="00000400000000000000" pitchFamily="2" charset="-78"/>
              </a:rPr>
              <a:t>جمعیت دیگری که به هر دلیل پشتوانه انسانی تکدی است مورد مطالعه قرار گرفته و سپس نظر مسئولان در مورد این پدیده شوم سنجیده شده است.</a:t>
            </a:r>
            <a:endParaRPr lang="en-US" smtClean="0">
              <a:cs typeface="B Zar" panose="00000400000000000000" pitchFamily="2" charset="-78"/>
            </a:endParaRPr>
          </a:p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61756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اطلاعات جامعی که از این پژوهش فراهم آمده، سراسر کتاب را می پوشاند و از آن جا که این اطلاعات برای نخستین بار و به طور یکجا به دست داده شده، اهمیت کار دو چندان می گردد</a:t>
            </a:r>
            <a:r>
              <a:rPr lang="ar-SA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2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19793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ar-SA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کار تحقیق با تعریقی از پدیده تکدی گری، ویژگی های اقتصادی، انسانی و آسیب شناختی آن آغاز گردیده و به طور کلی در دو قسمت نظری و عملی سازمان پدیرفته است.</a:t>
            </a:r>
            <a:endParaRPr lang="en-US" sz="2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endParaRPr lang="fa-IR"/>
          </a:p>
        </p:txBody>
      </p:sp>
      <p:sp>
        <p:nvSpPr>
          <p:cNvPr id="4" name="Flowchart: Process 3"/>
          <p:cNvSpPr/>
          <p:nvPr/>
        </p:nvSpPr>
        <p:spPr>
          <a:xfrm>
            <a:off x="1871003" y="3840480"/>
            <a:ext cx="3910819" cy="1252025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ویژگی های اقتصادی، انسانی و آسیب شناختی</a:t>
            </a:r>
            <a:endParaRPr lang="fa-IR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340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نخستین قسمت که زمینه کار نظری را فراهم می آورد، به </a:t>
            </a:r>
            <a:r>
              <a:rPr lang="ar-SA" b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شش فصل </a:t>
            </a:r>
            <a:r>
              <a:rPr lang="ar-SA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زیر تقسیم می شود: 1) مفهوم فرهنگی تکدی 2) پژوهش در مفاهیم مربوط به آن 3) تکدی بمثابه پدیده زشت و ناپسند  4) تکدی به عنوان واقعیت  5) لزوم یاری به متکدیان و بالاخره  6) شیوه ها و شرایط انفاق.</a:t>
            </a:r>
            <a:endParaRPr lang="en-US" sz="2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4714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>
                <a:cs typeface="B Zar" panose="00000400000000000000" pitchFamily="2" charset="-78"/>
              </a:rPr>
              <a:t>قسمت دوم به تحقیق میدانی اختصاص می یابد که خود در دو بخش انجام پذیرفته است: بخش اول کمک کنندگان </a:t>
            </a:r>
            <a:r>
              <a:rPr lang="ar-SA">
                <a:cs typeface="B Zar" panose="00000400000000000000" pitchFamily="2" charset="-78"/>
              </a:rPr>
              <a:t>شامل</a:t>
            </a:r>
            <a:r>
              <a:rPr lang="ar-SA" smtClean="0">
                <a:cs typeface="B Zar" panose="00000400000000000000" pitchFamily="2" charset="-78"/>
              </a:rPr>
              <a:t>:</a:t>
            </a:r>
            <a:endParaRPr lang="en-US" smtClean="0">
              <a:cs typeface="B Zar" panose="00000400000000000000" pitchFamily="2" charset="-78"/>
            </a:endParaRPr>
          </a:p>
          <a:p>
            <a:pPr algn="just"/>
            <a:r>
              <a:rPr lang="ar-SA" smtClean="0">
                <a:cs typeface="B Zar" panose="00000400000000000000" pitchFamily="2" charset="-78"/>
              </a:rPr>
              <a:t> </a:t>
            </a:r>
            <a:r>
              <a:rPr lang="ar-SA">
                <a:cs typeface="B Zar" panose="00000400000000000000" pitchFamily="2" charset="-78"/>
              </a:rPr>
              <a:t>1) ویژگی های اساسی آن ها   2) میزان و تواتر زمانی کمک ها   3) انگیزه ها   4) چگونگی برخورد با تکدی   5) پیشنهادات. بخش دوم متکدیان شامل: 1) وضعیت ظاهری آن ها    2) زندگی خانوادگی   3) خاستگاه و اقامتگاه   4) اشتغال   5) درآمد    6) آموزش حرفه تکدی   7) دلایل آغاز به کار    8) نقش مشوق و تشویق در تکدی    9) میزان تمایل به ادامه کار   10) مشکل گشایی و بالاخره   11) مکان ها، شیوه ها و شگردهای تکدی. بخش سومی نیز به مطالعه ژرفانگر دو مورد خاص اختصاص پیدا کرده است</a:t>
            </a: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009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>
                <a:cs typeface="B Zar" panose="00000400000000000000" pitchFamily="2" charset="-78"/>
              </a:rPr>
              <a:t>اطلاعات جامعی که از این پژوهش فراهم آمده سراسر کتاب را می پوشاند و از آنجا که این اطلاعات برای نخستین بار و به طور یکجا به دست داده شده اهمیت کار دو چندان می گردد.</a:t>
            </a:r>
            <a:endParaRPr lang="en-US">
              <a:cs typeface="B Zar" panose="00000400000000000000" pitchFamily="2" charset="-78"/>
            </a:endParaRPr>
          </a:p>
          <a:p>
            <a:pPr algn="just"/>
            <a:r>
              <a:rPr lang="ar-SA">
                <a:cs typeface="B Zar" panose="00000400000000000000" pitchFamily="2" charset="-78"/>
              </a:rPr>
              <a:t>در این اثر تحقیقی برای شناخت پدیده تکدی اندیشه به کار گرفته شده و مطالعه از ظاهر متکدی گرفته به عمق فکری او کشیده شده است و پایگاه منفی آن از نظر روانی، اجتماعی، اقتصادی و فرهنگی روشن گردیده است. کمی گرایی آشکاری که در این تحقیق بکار رفته پدیده تکدی را به عنوان یک واقعیت اجتماعی مطرح ساخته و اهمیت وجوه مختلف آن را ظاهر نموده است.</a:t>
            </a:r>
            <a:endParaRPr lang="en-US">
              <a:cs typeface="B Zar" panose="00000400000000000000" pitchFamily="2" charset="-78"/>
            </a:endParaRPr>
          </a:p>
          <a:p>
            <a:endParaRPr lang="fa-IR"/>
          </a:p>
        </p:txBody>
      </p:sp>
      <p:sp>
        <p:nvSpPr>
          <p:cNvPr id="4" name="Flowchart: Process 3"/>
          <p:cNvSpPr/>
          <p:nvPr/>
        </p:nvSpPr>
        <p:spPr>
          <a:xfrm>
            <a:off x="1392702" y="4726745"/>
            <a:ext cx="3938953" cy="109728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>
                <a:solidFill>
                  <a:srgbClr val="FF0000"/>
                </a:solidFill>
                <a:cs typeface="B Zar" panose="00000400000000000000" pitchFamily="2" charset="-78"/>
              </a:rPr>
              <a:t>روانی، اجتماعی، اقتصادی و فرهنگی</a:t>
            </a:r>
            <a:endParaRPr lang="fa-IR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55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>
                <a:cs typeface="B Zar" panose="00000400000000000000" pitchFamily="2" charset="-78"/>
              </a:rPr>
              <a:t>این کار می تواند به عنوان الگویی جهت مطالعه سایر پدیده های زشت و زیبای فرهنگی در جامعه ما به کار گرفته شود. </a:t>
            </a:r>
            <a:endParaRPr lang="en-US">
              <a:cs typeface="B Zar" panose="00000400000000000000" pitchFamily="2" charset="-78"/>
            </a:endParaRPr>
          </a:p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0744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580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 Nazanin</vt:lpstr>
      <vt:lpstr>B Zar</vt:lpstr>
      <vt:lpstr>Calibri</vt:lpstr>
      <vt:lpstr>Calibri Light</vt:lpstr>
      <vt:lpstr>Symbol</vt:lpstr>
      <vt:lpstr>Times New Roman</vt:lpstr>
      <vt:lpstr>Office Theme</vt:lpstr>
      <vt:lpstr>عنوان مقاله:معرفی کتاب دریوزگان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معرفی کتاب دریوزگان</dc:title>
  <dc:creator>MaZz!i</dc:creator>
  <cp:lastModifiedBy>MaZz!i</cp:lastModifiedBy>
  <cp:revision>3</cp:revision>
  <dcterms:created xsi:type="dcterms:W3CDTF">2024-02-26T15:38:47Z</dcterms:created>
  <dcterms:modified xsi:type="dcterms:W3CDTF">2024-02-26T15:46:29Z</dcterms:modified>
</cp:coreProperties>
</file>