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345" r:id="rId8"/>
    <p:sldId id="262" r:id="rId9"/>
    <p:sldId id="346" r:id="rId10"/>
    <p:sldId id="263" r:id="rId11"/>
    <p:sldId id="264" r:id="rId12"/>
    <p:sldId id="265" r:id="rId13"/>
    <p:sldId id="266" r:id="rId14"/>
    <p:sldId id="267" r:id="rId15"/>
    <p:sldId id="347" r:id="rId16"/>
    <p:sldId id="268" r:id="rId17"/>
    <p:sldId id="269" r:id="rId18"/>
    <p:sldId id="270" r:id="rId19"/>
    <p:sldId id="348" r:id="rId20"/>
    <p:sldId id="271" r:id="rId21"/>
    <p:sldId id="272" r:id="rId22"/>
    <p:sldId id="273" r:id="rId23"/>
    <p:sldId id="274" r:id="rId24"/>
    <p:sldId id="275" r:id="rId25"/>
    <p:sldId id="276" r:id="rId26"/>
    <p:sldId id="277" r:id="rId27"/>
    <p:sldId id="349" r:id="rId28"/>
    <p:sldId id="278" r:id="rId29"/>
    <p:sldId id="279" r:id="rId30"/>
    <p:sldId id="280" r:id="rId31"/>
    <p:sldId id="350" r:id="rId32"/>
    <p:sldId id="281" r:id="rId33"/>
    <p:sldId id="282" r:id="rId34"/>
    <p:sldId id="283" r:id="rId35"/>
    <p:sldId id="351" r:id="rId36"/>
    <p:sldId id="284" r:id="rId37"/>
    <p:sldId id="285" r:id="rId38"/>
    <p:sldId id="352" r:id="rId39"/>
    <p:sldId id="286" r:id="rId40"/>
    <p:sldId id="353" r:id="rId41"/>
    <p:sldId id="287" r:id="rId42"/>
    <p:sldId id="354" r:id="rId43"/>
    <p:sldId id="288" r:id="rId44"/>
    <p:sldId id="355" r:id="rId45"/>
    <p:sldId id="289" r:id="rId46"/>
    <p:sldId id="290" r:id="rId47"/>
    <p:sldId id="291" r:id="rId48"/>
    <p:sldId id="356" r:id="rId49"/>
    <p:sldId id="292" r:id="rId50"/>
    <p:sldId id="357" r:id="rId51"/>
    <p:sldId id="293" r:id="rId52"/>
    <p:sldId id="358" r:id="rId53"/>
    <p:sldId id="294" r:id="rId54"/>
    <p:sldId id="295" r:id="rId55"/>
    <p:sldId id="359" r:id="rId56"/>
    <p:sldId id="296" r:id="rId57"/>
    <p:sldId id="297" r:id="rId58"/>
    <p:sldId id="360" r:id="rId59"/>
    <p:sldId id="361" r:id="rId60"/>
    <p:sldId id="298" r:id="rId61"/>
    <p:sldId id="299" r:id="rId62"/>
    <p:sldId id="300" r:id="rId63"/>
    <p:sldId id="362" r:id="rId64"/>
    <p:sldId id="301" r:id="rId65"/>
    <p:sldId id="363" r:id="rId66"/>
    <p:sldId id="302" r:id="rId67"/>
    <p:sldId id="303" r:id="rId68"/>
    <p:sldId id="304" r:id="rId69"/>
    <p:sldId id="305" r:id="rId70"/>
    <p:sldId id="306" r:id="rId71"/>
    <p:sldId id="307" r:id="rId72"/>
    <p:sldId id="308" r:id="rId73"/>
    <p:sldId id="309" r:id="rId74"/>
    <p:sldId id="310" r:id="rId75"/>
    <p:sldId id="311" r:id="rId76"/>
    <p:sldId id="312" r:id="rId77"/>
    <p:sldId id="313" r:id="rId78"/>
    <p:sldId id="314" r:id="rId79"/>
    <p:sldId id="315" r:id="rId80"/>
    <p:sldId id="316" r:id="rId81"/>
    <p:sldId id="317" r:id="rId82"/>
    <p:sldId id="318" r:id="rId83"/>
    <p:sldId id="319" r:id="rId84"/>
    <p:sldId id="364" r:id="rId85"/>
    <p:sldId id="320" r:id="rId86"/>
    <p:sldId id="321" r:id="rId87"/>
    <p:sldId id="322" r:id="rId88"/>
    <p:sldId id="323" r:id="rId89"/>
    <p:sldId id="365" r:id="rId90"/>
    <p:sldId id="324" r:id="rId91"/>
    <p:sldId id="325" r:id="rId92"/>
    <p:sldId id="326" r:id="rId93"/>
    <p:sldId id="327" r:id="rId94"/>
    <p:sldId id="328" r:id="rId95"/>
    <p:sldId id="329" r:id="rId96"/>
    <p:sldId id="330" r:id="rId97"/>
    <p:sldId id="331" r:id="rId98"/>
    <p:sldId id="366" r:id="rId99"/>
    <p:sldId id="332" r:id="rId100"/>
    <p:sldId id="339" r:id="rId101"/>
    <p:sldId id="340" r:id="rId102"/>
    <p:sldId id="367" r:id="rId103"/>
    <p:sldId id="341" r:id="rId104"/>
    <p:sldId id="342" r:id="rId105"/>
    <p:sldId id="343" r:id="rId106"/>
    <p:sldId id="368" r:id="rId107"/>
    <p:sldId id="344" r:id="rId108"/>
    <p:sldId id="369" r:id="rId109"/>
    <p:sldId id="370" r:id="rId110"/>
    <p:sldId id="371" r:id="rId111"/>
    <p:sldId id="372" r:id="rId112"/>
    <p:sldId id="373" r:id="rId113"/>
    <p:sldId id="333" r:id="rId114"/>
    <p:sldId id="334" r:id="rId115"/>
    <p:sldId id="335" r:id="rId116"/>
    <p:sldId id="336" r:id="rId117"/>
    <p:sldId id="337" r:id="rId118"/>
    <p:sldId id="338" r:id="rId119"/>
  </p:sldIdLst>
  <p:sldSz cx="12192000" cy="6858000"/>
  <p:notesSz cx="7099300" cy="10234613"/>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7" autoAdjust="0"/>
    <p:restoredTop sz="94434" autoAdjust="0"/>
  </p:normalViewPr>
  <p:slideViewPr>
    <p:cSldViewPr snapToGrid="0">
      <p:cViewPr varScale="1">
        <p:scale>
          <a:sx n="68" d="100"/>
          <a:sy n="68" d="100"/>
        </p:scale>
        <p:origin x="72" y="114"/>
      </p:cViewPr>
      <p:guideLst/>
    </p:cSldViewPr>
  </p:slideViewPr>
  <p:outlineViewPr>
    <p:cViewPr>
      <p:scale>
        <a:sx n="33" d="100"/>
        <a:sy n="33" d="100"/>
      </p:scale>
      <p:origin x="0" y="-7962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29C5B63C-614F-4B23-BA46-AE9E65C14657}" type="datetimeFigureOut">
              <a:rPr lang="fa-IR" smtClean="0"/>
              <a:t>19/09/1445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8D14B05-6318-46F2-ACC2-9D8AE6C967BA}" type="slidenum">
              <a:rPr lang="fa-IR" smtClean="0"/>
              <a:t>‹#›</a:t>
            </a:fld>
            <a:endParaRPr lang="fa-IR"/>
          </a:p>
        </p:txBody>
      </p:sp>
    </p:spTree>
    <p:extLst>
      <p:ext uri="{BB962C8B-B14F-4D97-AF65-F5344CB8AC3E}">
        <p14:creationId xmlns:p14="http://schemas.microsoft.com/office/powerpoint/2010/main" val="1210066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29C5B63C-614F-4B23-BA46-AE9E65C14657}" type="datetimeFigureOut">
              <a:rPr lang="fa-IR" smtClean="0"/>
              <a:t>19/09/1445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8D14B05-6318-46F2-ACC2-9D8AE6C967BA}" type="slidenum">
              <a:rPr lang="fa-IR" smtClean="0"/>
              <a:t>‹#›</a:t>
            </a:fld>
            <a:endParaRPr lang="fa-IR"/>
          </a:p>
        </p:txBody>
      </p:sp>
    </p:spTree>
    <p:extLst>
      <p:ext uri="{BB962C8B-B14F-4D97-AF65-F5344CB8AC3E}">
        <p14:creationId xmlns:p14="http://schemas.microsoft.com/office/powerpoint/2010/main" val="794153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29C5B63C-614F-4B23-BA46-AE9E65C14657}" type="datetimeFigureOut">
              <a:rPr lang="fa-IR" smtClean="0"/>
              <a:t>19/09/1445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8D14B05-6318-46F2-ACC2-9D8AE6C967BA}" type="slidenum">
              <a:rPr lang="fa-IR" smtClean="0"/>
              <a:t>‹#›</a:t>
            </a:fld>
            <a:endParaRPr lang="fa-IR"/>
          </a:p>
        </p:txBody>
      </p:sp>
    </p:spTree>
    <p:extLst>
      <p:ext uri="{BB962C8B-B14F-4D97-AF65-F5344CB8AC3E}">
        <p14:creationId xmlns:p14="http://schemas.microsoft.com/office/powerpoint/2010/main" val="2173022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29C5B63C-614F-4B23-BA46-AE9E65C14657}" type="datetimeFigureOut">
              <a:rPr lang="fa-IR" smtClean="0"/>
              <a:t>19/09/1445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8D14B05-6318-46F2-ACC2-9D8AE6C967BA}" type="slidenum">
              <a:rPr lang="fa-IR" smtClean="0"/>
              <a:t>‹#›</a:t>
            </a:fld>
            <a:endParaRPr lang="fa-IR"/>
          </a:p>
        </p:txBody>
      </p:sp>
    </p:spTree>
    <p:extLst>
      <p:ext uri="{BB962C8B-B14F-4D97-AF65-F5344CB8AC3E}">
        <p14:creationId xmlns:p14="http://schemas.microsoft.com/office/powerpoint/2010/main" val="277545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C5B63C-614F-4B23-BA46-AE9E65C14657}" type="datetimeFigureOut">
              <a:rPr lang="fa-IR" smtClean="0"/>
              <a:t>19/09/1445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8D14B05-6318-46F2-ACC2-9D8AE6C967BA}" type="slidenum">
              <a:rPr lang="fa-IR" smtClean="0"/>
              <a:t>‹#›</a:t>
            </a:fld>
            <a:endParaRPr lang="fa-IR"/>
          </a:p>
        </p:txBody>
      </p:sp>
    </p:spTree>
    <p:extLst>
      <p:ext uri="{BB962C8B-B14F-4D97-AF65-F5344CB8AC3E}">
        <p14:creationId xmlns:p14="http://schemas.microsoft.com/office/powerpoint/2010/main" val="3501812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29C5B63C-614F-4B23-BA46-AE9E65C14657}" type="datetimeFigureOut">
              <a:rPr lang="fa-IR" smtClean="0"/>
              <a:t>19/09/1445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8D14B05-6318-46F2-ACC2-9D8AE6C967BA}" type="slidenum">
              <a:rPr lang="fa-IR" smtClean="0"/>
              <a:t>‹#›</a:t>
            </a:fld>
            <a:endParaRPr lang="fa-IR"/>
          </a:p>
        </p:txBody>
      </p:sp>
    </p:spTree>
    <p:extLst>
      <p:ext uri="{BB962C8B-B14F-4D97-AF65-F5344CB8AC3E}">
        <p14:creationId xmlns:p14="http://schemas.microsoft.com/office/powerpoint/2010/main" val="1558375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29C5B63C-614F-4B23-BA46-AE9E65C14657}" type="datetimeFigureOut">
              <a:rPr lang="fa-IR" smtClean="0"/>
              <a:t>19/09/1445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28D14B05-6318-46F2-ACC2-9D8AE6C967BA}" type="slidenum">
              <a:rPr lang="fa-IR" smtClean="0"/>
              <a:t>‹#›</a:t>
            </a:fld>
            <a:endParaRPr lang="fa-IR"/>
          </a:p>
        </p:txBody>
      </p:sp>
    </p:spTree>
    <p:extLst>
      <p:ext uri="{BB962C8B-B14F-4D97-AF65-F5344CB8AC3E}">
        <p14:creationId xmlns:p14="http://schemas.microsoft.com/office/powerpoint/2010/main" val="3871813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29C5B63C-614F-4B23-BA46-AE9E65C14657}" type="datetimeFigureOut">
              <a:rPr lang="fa-IR" smtClean="0"/>
              <a:t>19/09/1445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28D14B05-6318-46F2-ACC2-9D8AE6C967BA}" type="slidenum">
              <a:rPr lang="fa-IR" smtClean="0"/>
              <a:t>‹#›</a:t>
            </a:fld>
            <a:endParaRPr lang="fa-IR"/>
          </a:p>
        </p:txBody>
      </p:sp>
    </p:spTree>
    <p:extLst>
      <p:ext uri="{BB962C8B-B14F-4D97-AF65-F5344CB8AC3E}">
        <p14:creationId xmlns:p14="http://schemas.microsoft.com/office/powerpoint/2010/main" val="2550738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C5B63C-614F-4B23-BA46-AE9E65C14657}" type="datetimeFigureOut">
              <a:rPr lang="fa-IR" smtClean="0"/>
              <a:t>19/09/1445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28D14B05-6318-46F2-ACC2-9D8AE6C967BA}" type="slidenum">
              <a:rPr lang="fa-IR" smtClean="0"/>
              <a:t>‹#›</a:t>
            </a:fld>
            <a:endParaRPr lang="fa-IR"/>
          </a:p>
        </p:txBody>
      </p:sp>
    </p:spTree>
    <p:extLst>
      <p:ext uri="{BB962C8B-B14F-4D97-AF65-F5344CB8AC3E}">
        <p14:creationId xmlns:p14="http://schemas.microsoft.com/office/powerpoint/2010/main" val="3974362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C5B63C-614F-4B23-BA46-AE9E65C14657}" type="datetimeFigureOut">
              <a:rPr lang="fa-IR" smtClean="0"/>
              <a:t>19/09/1445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8D14B05-6318-46F2-ACC2-9D8AE6C967BA}" type="slidenum">
              <a:rPr lang="fa-IR" smtClean="0"/>
              <a:t>‹#›</a:t>
            </a:fld>
            <a:endParaRPr lang="fa-IR"/>
          </a:p>
        </p:txBody>
      </p:sp>
    </p:spTree>
    <p:extLst>
      <p:ext uri="{BB962C8B-B14F-4D97-AF65-F5344CB8AC3E}">
        <p14:creationId xmlns:p14="http://schemas.microsoft.com/office/powerpoint/2010/main" val="3831511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C5B63C-614F-4B23-BA46-AE9E65C14657}" type="datetimeFigureOut">
              <a:rPr lang="fa-IR" smtClean="0"/>
              <a:t>19/09/1445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8D14B05-6318-46F2-ACC2-9D8AE6C967BA}" type="slidenum">
              <a:rPr lang="fa-IR" smtClean="0"/>
              <a:t>‹#›</a:t>
            </a:fld>
            <a:endParaRPr lang="fa-IR"/>
          </a:p>
        </p:txBody>
      </p:sp>
    </p:spTree>
    <p:extLst>
      <p:ext uri="{BB962C8B-B14F-4D97-AF65-F5344CB8AC3E}">
        <p14:creationId xmlns:p14="http://schemas.microsoft.com/office/powerpoint/2010/main" val="3862701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9C5B63C-614F-4B23-BA46-AE9E65C14657}" type="datetimeFigureOut">
              <a:rPr lang="fa-IR" smtClean="0"/>
              <a:t>19/09/1445</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8D14B05-6318-46F2-ACC2-9D8AE6C967BA}" type="slidenum">
              <a:rPr lang="fa-IR" smtClean="0"/>
              <a:t>‹#›</a:t>
            </a:fld>
            <a:endParaRPr lang="fa-IR"/>
          </a:p>
        </p:txBody>
      </p:sp>
    </p:spTree>
    <p:extLst>
      <p:ext uri="{BB962C8B-B14F-4D97-AF65-F5344CB8AC3E}">
        <p14:creationId xmlns:p14="http://schemas.microsoft.com/office/powerpoint/2010/main" val="2999963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000" smtClean="0">
                <a:solidFill>
                  <a:srgbClr val="FF0000"/>
                </a:solidFill>
                <a:cs typeface="B Zar" panose="00000400000000000000" pitchFamily="2" charset="-78"/>
              </a:rPr>
              <a:t>عنوان مقاله: </a:t>
            </a:r>
            <a:r>
              <a:rPr lang="fa-IR" sz="4000" smtClean="0">
                <a:cs typeface="B Zar" panose="00000400000000000000" pitchFamily="2" charset="-78"/>
              </a:rPr>
              <a:t>تحلیلی از اندیشه پیر بوردیو درباره فضای منازعه آمیز  اجتماعی و نقش جامعه شناسی</a:t>
            </a:r>
            <a:endParaRPr lang="fa-IR" sz="4000">
              <a:cs typeface="B Zar" panose="00000400000000000000" pitchFamily="2" charset="-78"/>
            </a:endParaRPr>
          </a:p>
        </p:txBody>
      </p:sp>
      <p:sp>
        <p:nvSpPr>
          <p:cNvPr id="3" name="Subtitle 2"/>
          <p:cNvSpPr>
            <a:spLocks noGrp="1"/>
          </p:cNvSpPr>
          <p:nvPr>
            <p:ph type="subTitle" idx="1"/>
          </p:nvPr>
        </p:nvSpPr>
        <p:spPr/>
        <p:txBody>
          <a:bodyPr/>
          <a:lstStyle/>
          <a:p>
            <a:r>
              <a:rPr lang="fa-IR" smtClean="0">
                <a:solidFill>
                  <a:srgbClr val="FF0000"/>
                </a:solidFill>
                <a:cs typeface="B Zar" panose="00000400000000000000" pitchFamily="2" charset="-78"/>
              </a:rPr>
              <a:t>نویسنده</a:t>
            </a:r>
            <a:r>
              <a:rPr lang="fa-IR" smtClean="0">
                <a:cs typeface="B Zar" panose="00000400000000000000" pitchFamily="2" charset="-78"/>
              </a:rPr>
              <a:t>: غلامعباس توسلی</a:t>
            </a:r>
          </a:p>
          <a:p>
            <a:r>
              <a:rPr lang="fa-IR" smtClean="0">
                <a:solidFill>
                  <a:srgbClr val="FF0000"/>
                </a:solidFill>
                <a:cs typeface="B Zar" panose="00000400000000000000" pitchFamily="2" charset="-78"/>
              </a:rPr>
              <a:t>منبع: </a:t>
            </a:r>
            <a:r>
              <a:rPr lang="fa-IR" smtClean="0">
                <a:cs typeface="B Zar" panose="00000400000000000000" pitchFamily="2" charset="-78"/>
              </a:rPr>
              <a:t>نامه علوم اجتماعی 1383 شماره 23</a:t>
            </a:r>
          </a:p>
          <a:p>
            <a:r>
              <a:rPr lang="fa-IR" smtClean="0">
                <a:cs typeface="B Zar" panose="00000400000000000000" pitchFamily="2" charset="-78"/>
              </a:rPr>
              <a:t>صص 25-1</a:t>
            </a:r>
            <a:endParaRPr lang="fa-IR">
              <a:cs typeface="B Zar" panose="00000400000000000000" pitchFamily="2" charset="-78"/>
            </a:endParaRPr>
          </a:p>
        </p:txBody>
      </p:sp>
    </p:spTree>
    <p:extLst>
      <p:ext uri="{BB962C8B-B14F-4D97-AF65-F5344CB8AC3E}">
        <p14:creationId xmlns:p14="http://schemas.microsoft.com/office/powerpoint/2010/main" val="3109799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واقع ما در مقام دانشمند خود فرمان، باید طبق قواعد دانشوری کار کنیم، تا بتوانیم یک علم متهعد بنا کنیم و آن را تکان دهیم. منظور آن است که ما به دانشی متعهدانه نیاز داریم: برای آن که یک دانش پژوه متعهد واقعا </a:t>
            </a:r>
            <a:r>
              <a:rPr lang="fa-IR" b="1" smtClean="0">
                <a:solidFill>
                  <a:srgbClr val="FF0000"/>
                </a:solidFill>
                <a:cs typeface="B Zar" panose="00000400000000000000" pitchFamily="2" charset="-78"/>
              </a:rPr>
              <a:t>مشروعیت</a:t>
            </a:r>
            <a:r>
              <a:rPr lang="fa-IR" smtClean="0">
                <a:cs typeface="B Zar" panose="00000400000000000000" pitchFamily="2" charset="-78"/>
              </a:rPr>
              <a:t> داشته باشد باید علم خود را به دانشی متعهد (در خدمت مردم) تبدیل کند. اما دست یافتن به چنین علمی، جز از طریق یک کار علمی که ضمن پایبند بودن به قواعد و معیارهای علم، متعهدانه عمل کند، امکان پذیر نیست. او اضافه می کند که دانشمند غیر متعهد عالمی است که در برج عاجش سنگر گرفته تا جمهور دانشمندان برایش هورا بکشند و علم او را تحسین کنند. گوی دانشمندی که از دانش خود استفاده (عملی) نمی کند به همین دلیل ساده خود را دو چندان دانشمند احساس می کند (بوردیو، 2002، 26)</a:t>
            </a:r>
            <a:endParaRPr lang="fa-IR">
              <a:cs typeface="B Zar" panose="00000400000000000000" pitchFamily="2" charset="-78"/>
            </a:endParaRPr>
          </a:p>
        </p:txBody>
      </p:sp>
    </p:spTree>
    <p:extLst>
      <p:ext uri="{BB962C8B-B14F-4D97-AF65-F5344CB8AC3E}">
        <p14:creationId xmlns:p14="http://schemas.microsoft.com/office/powerpoint/2010/main" val="142428488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مورد آموزش نیز تناقض بین آموزش و تحرک اجتماعی ملاحظه می شود. هر چند دسترسی به آموزش عالی به دلیل افزایش تقاضا، روزافزون بوده است، اما این افزایش کمی، ارزش تحصیلات را کاهش داده و طبقات پایین یا نداشتن شانس دسترسی به مشاغل مناسب و فیلتر های مختلفی که وجود دارد عملا در سلسله مراتب اجتماعی از تحرک عمودی باز می مانند و این امر به طرد طبقات پایین منجر می شود. به طور کلی از نظر بوردیو استراتژی محوری تحصیلات استراتژی بازتولید است که سایر استراتژی ها را تحت تاثیر خود قرار می دهد (بوردیو، 1970)</a:t>
            </a:r>
            <a:endParaRPr lang="fa-IR">
              <a:cs typeface="B Zar" panose="00000400000000000000" pitchFamily="2" charset="-78"/>
            </a:endParaRPr>
          </a:p>
        </p:txBody>
      </p:sp>
      <p:sp>
        <p:nvSpPr>
          <p:cNvPr id="4" name="Flowchart: Process 3"/>
          <p:cNvSpPr/>
          <p:nvPr/>
        </p:nvSpPr>
        <p:spPr>
          <a:xfrm>
            <a:off x="1505244" y="4670474"/>
            <a:ext cx="2672862" cy="97067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استراتژی بازتولید</a:t>
            </a:r>
            <a:endParaRPr lang="fa-IR" b="1">
              <a:solidFill>
                <a:srgbClr val="FF0000"/>
              </a:solidFill>
            </a:endParaRPr>
          </a:p>
        </p:txBody>
      </p:sp>
    </p:spTree>
    <p:extLst>
      <p:ext uri="{BB962C8B-B14F-4D97-AF65-F5344CB8AC3E}">
        <p14:creationId xmlns:p14="http://schemas.microsoft.com/office/powerpoint/2010/main" val="393603179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نقد و نظر</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بدون شک، جامعه شناسی پیر بوردیو که در عین حال محصول کار یک گروه تحقیقاتی وابسته به اوست، از برجسته ترین مباحث جامعه شناسی امروز فرانسه به شمار می رود که بعد از جنگ دوم جهانی به منصه ظهور رسیده و از لحاظ توسعه نظری، تنوع قلمرو های تجربی و اجتماعی و تلفیق بدیع نظریه متضاد این عنصر، کم نظیر است. ویژگی های تلفیقی و پیچیدگی های نظری و روش شناختی جامعه شناسی بوردیو مانع از آن می شود که طی یک مقاله بتوان به آسانی به ابعاد و اهمیت آن پرداخت و قدر مسلم، نقد همه جانبه آن نیز خالی از اشکال نخواهد بود. </a:t>
            </a:r>
            <a:endParaRPr lang="fa-IR">
              <a:cs typeface="B Zar" panose="00000400000000000000" pitchFamily="2" charset="-78"/>
            </a:endParaRPr>
          </a:p>
        </p:txBody>
      </p:sp>
    </p:spTree>
    <p:extLst>
      <p:ext uri="{BB962C8B-B14F-4D97-AF65-F5344CB8AC3E}">
        <p14:creationId xmlns:p14="http://schemas.microsoft.com/office/powerpoint/2010/main" val="361798813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121834" y="1825625"/>
            <a:ext cx="7231966" cy="4351338"/>
          </a:xfrm>
        </p:spPr>
        <p:txBody>
          <a:bodyPr/>
          <a:lstStyle/>
          <a:p>
            <a:pPr algn="just"/>
            <a:r>
              <a:rPr lang="fa-IR">
                <a:cs typeface="B Zar" panose="00000400000000000000" pitchFamily="2" charset="-78"/>
              </a:rPr>
              <a:t>از دهه شصت که بوردیو به جامعه شناسی گرایش پیدا کرد و نخستین آثار خود مانند </a:t>
            </a:r>
            <a:r>
              <a:rPr lang="fa-IR" b="1">
                <a:solidFill>
                  <a:srgbClr val="FF0000"/>
                </a:solidFill>
                <a:cs typeface="B Zar" panose="00000400000000000000" pitchFamily="2" charset="-78"/>
              </a:rPr>
              <a:t>جامعه شناسی الجزایر </a:t>
            </a:r>
            <a:r>
              <a:rPr lang="fa-IR">
                <a:cs typeface="B Zar" panose="00000400000000000000" pitchFamily="2" charset="-78"/>
              </a:rPr>
              <a:t>را منتشر کرد تا به امروز نه تنها تحولات غیر قابل تصوری در جوامع رخ داده، بلکه به نظرات شخص بوردیو  و دست آوردهای نظری و تجربی وی نیز دچار تحول و تغییر شد. به طوری که برخی از آنها اکنون بدون موضوع و برخی پاردایم های جدید که پس از </a:t>
            </a:r>
            <a:r>
              <a:rPr lang="fa-IR" b="1">
                <a:solidFill>
                  <a:srgbClr val="FF0000"/>
                </a:solidFill>
                <a:cs typeface="B Zar" panose="00000400000000000000" pitchFamily="2" charset="-78"/>
              </a:rPr>
              <a:t>فروپاشی شوروی و عقب نشینی مارکسیسم </a:t>
            </a:r>
            <a:r>
              <a:rPr lang="fa-IR">
                <a:cs typeface="B Zar" panose="00000400000000000000" pitchFamily="2" charset="-78"/>
              </a:rPr>
              <a:t>مطرح شده از واقعیت و اعتبار آن کاسته شده است.</a:t>
            </a:r>
          </a:p>
          <a:p>
            <a:endParaRPr lang="fa-IR"/>
          </a:p>
        </p:txBody>
      </p:sp>
      <p:pic>
        <p:nvPicPr>
          <p:cNvPr id="4" name="Picture 3"/>
          <p:cNvPicPr>
            <a:picLocks noChangeAspect="1"/>
          </p:cNvPicPr>
          <p:nvPr/>
        </p:nvPicPr>
        <p:blipFill>
          <a:blip r:embed="rId2"/>
          <a:stretch>
            <a:fillRect/>
          </a:stretch>
        </p:blipFill>
        <p:spPr>
          <a:xfrm>
            <a:off x="838200" y="1994438"/>
            <a:ext cx="3165936" cy="2591630"/>
          </a:xfrm>
          <a:prstGeom prst="rect">
            <a:avLst/>
          </a:prstGeom>
        </p:spPr>
      </p:pic>
    </p:spTree>
    <p:extLst>
      <p:ext uri="{BB962C8B-B14F-4D97-AF65-F5344CB8AC3E}">
        <p14:creationId xmlns:p14="http://schemas.microsoft.com/office/powerpoint/2010/main" val="181329574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عین حال صاحب نظرانی همچون </a:t>
            </a:r>
            <a:r>
              <a:rPr lang="fa-IR" b="1" smtClean="0">
                <a:solidFill>
                  <a:srgbClr val="FF0000"/>
                </a:solidFill>
                <a:cs typeface="B Zar" panose="00000400000000000000" pitchFamily="2" charset="-78"/>
              </a:rPr>
              <a:t>کلود پسرون </a:t>
            </a:r>
            <a:r>
              <a:rPr lang="fa-IR" smtClean="0">
                <a:cs typeface="B Zar" panose="00000400000000000000" pitchFamily="2" charset="-78"/>
              </a:rPr>
              <a:t>(همکار او) و شارل لومیز و رابرت میلز و ملکم براون و ده ها صاحب نظر دیگر بر آثار و افکار بوردیو ایراد و انتقاد وارد ساخته اند و به خصوص نقد تند، جفری الکساندر در کتابخود زیر عنوان تقلیل گرایی (نقد پیر بوردیو) که در سال 2000 در زمان حیات بوردیو منتشر شده نقد های جدی بر بوردیو وارد کرده است. </a:t>
            </a:r>
            <a:endParaRPr lang="fa-IR">
              <a:cs typeface="B Zar" panose="00000400000000000000" pitchFamily="2" charset="-78"/>
            </a:endParaRPr>
          </a:p>
        </p:txBody>
      </p:sp>
    </p:spTree>
    <p:extLst>
      <p:ext uri="{BB962C8B-B14F-4D97-AF65-F5344CB8AC3E}">
        <p14:creationId xmlns:p14="http://schemas.microsoft.com/office/powerpoint/2010/main" val="428482937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بوردیو در طول حیات خود بیش از سی اثر بدیع و صد مقاله علمی نگاشته اما هیچ گاه خود را طرفدار مکتب خاصی ندانسته است. </a:t>
            </a:r>
          </a:p>
          <a:p>
            <a:pPr algn="just"/>
            <a:r>
              <a:rPr lang="fa-IR" smtClean="0">
                <a:cs typeface="B Zar" panose="00000400000000000000" pitchFamily="2" charset="-78"/>
              </a:rPr>
              <a:t>قدر مسلم بخشی از نظریات بوردیو امروز کهنه شده و کمتر از طراوت اولیه خود برخوردار است، اما هنوز می تواند از لحاظ متد مودر استفاده قرار گیرد. مثلا تحقیق اولیه و به اتفاق کلود پاسرون که در دهه 60 انجام شده و در سال 1969 زیر عنوان </a:t>
            </a:r>
            <a:r>
              <a:rPr lang="en-US" smtClean="0">
                <a:cs typeface="B Zar" panose="00000400000000000000" pitchFamily="2" charset="-78"/>
              </a:rPr>
              <a:t>Les Heritiers</a:t>
            </a:r>
            <a:r>
              <a:rPr lang="fa-IR" smtClean="0">
                <a:cs typeface="B Zar" panose="00000400000000000000" pitchFamily="2" charset="-78"/>
              </a:rPr>
              <a:t> منشتر شد متعلق به 40 سال پیش است که نابرابری طبقاتی را در مدارس آن روز فرانسه بر ملا می کند. و معلوم نیست امروز تا چه حد آمارها و داده های آن اعتبار دارد. (به عنوان مثال او نشان داده است که در آن عصر، کمتر از 1 درصد فرزندان مزد بگیر کشاورز شانس ورود به دانشگاه را دارند و صاحبان صنایع بیش از 70 درصد، اما شرایط امروز به کلی دگرگون شده است) </a:t>
            </a:r>
            <a:endParaRPr lang="fa-IR">
              <a:cs typeface="B Zar" panose="00000400000000000000" pitchFamily="2" charset="-78"/>
            </a:endParaRPr>
          </a:p>
        </p:txBody>
      </p:sp>
    </p:spTree>
    <p:extLst>
      <p:ext uri="{BB962C8B-B14F-4D97-AF65-F5344CB8AC3E}">
        <p14:creationId xmlns:p14="http://schemas.microsoft.com/office/powerpoint/2010/main" val="271634620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علاوه مفهوم طبقه که بوردیو  در تمامی آثارش آن را محور قرار می دهد امروز یک مفهوم کهنه است و مناسب جامعه شناسی معاصر نیست و به جای آن قشر را که می تواند </a:t>
            </a:r>
            <a:r>
              <a:rPr lang="fa-IR" b="1" smtClean="0">
                <a:solidFill>
                  <a:srgbClr val="FF0000"/>
                </a:solidFill>
                <a:cs typeface="B Zar" panose="00000400000000000000" pitchFamily="2" charset="-78"/>
              </a:rPr>
              <a:t>جنبه تجربی </a:t>
            </a:r>
            <a:r>
              <a:rPr lang="fa-IR" smtClean="0">
                <a:cs typeface="B Zar" panose="00000400000000000000" pitchFamily="2" charset="-78"/>
              </a:rPr>
              <a:t>داشته باشد و بیشتر قشرهای اجتماعی را مدرج نشان می دهد تا متضاد از اعتبار بیشتری برخوردار است. </a:t>
            </a:r>
            <a:endParaRPr lang="fa-IR">
              <a:cs typeface="B Zar" panose="00000400000000000000" pitchFamily="2" charset="-78"/>
            </a:endParaRPr>
          </a:p>
        </p:txBody>
      </p:sp>
    </p:spTree>
    <p:extLst>
      <p:ext uri="{BB962C8B-B14F-4D97-AF65-F5344CB8AC3E}">
        <p14:creationId xmlns:p14="http://schemas.microsoft.com/office/powerpoint/2010/main" val="63845400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مفهوم نبرد طبقاتی نیز امروز یک مفهوم مطلق و غیر قابل قبولی است که مورد استعمالش به قرن نوزدهم بر می گردد. بر حسب نظر آلن تورن جامعه صنعتی بر اساس تولید مادی، اندیشه ترقی و اخلاق کار پا گرفت و </a:t>
            </a:r>
            <a:r>
              <a:rPr lang="fa-IR" smtClean="0">
                <a:cs typeface="B Zar" panose="00000400000000000000" pitchFamily="2" charset="-78"/>
              </a:rPr>
              <a:t>مرحله </a:t>
            </a:r>
            <a:r>
              <a:rPr lang="fa-IR" b="1">
                <a:solidFill>
                  <a:srgbClr val="FF0000"/>
                </a:solidFill>
                <a:cs typeface="B Zar" panose="00000400000000000000" pitchFamily="2" charset="-78"/>
              </a:rPr>
              <a:t>جنبش کارگری مخالف بوژوازی </a:t>
            </a:r>
            <a:r>
              <a:rPr lang="fa-IR">
                <a:cs typeface="B Zar" panose="00000400000000000000" pitchFamily="2" charset="-78"/>
              </a:rPr>
              <a:t>را پشت سر گذاشت. بر عکس در جامعه فراصنعتی اولویت و تفوق بر تولیدات غیر مادی، اطلاعات و ارتباطات است و منازعه مرکزی (پرولتاریایی) وجود ندارد. </a:t>
            </a:r>
          </a:p>
          <a:p>
            <a:endParaRPr lang="fa-IR"/>
          </a:p>
        </p:txBody>
      </p:sp>
      <p:sp>
        <p:nvSpPr>
          <p:cNvPr id="4" name="Flowchart: Process 3"/>
          <p:cNvSpPr/>
          <p:nvPr/>
        </p:nvSpPr>
        <p:spPr>
          <a:xfrm>
            <a:off x="1533377" y="4107766"/>
            <a:ext cx="3742007" cy="140676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یک مفهوم مطلق و غیر قابل قبولی</a:t>
            </a:r>
            <a:endParaRPr lang="fa-IR" sz="1600" b="1">
              <a:solidFill>
                <a:srgbClr val="FF0000"/>
              </a:solidFill>
            </a:endParaRPr>
          </a:p>
        </p:txBody>
      </p:sp>
    </p:spTree>
    <p:extLst>
      <p:ext uri="{BB962C8B-B14F-4D97-AF65-F5344CB8AC3E}">
        <p14:creationId xmlns:p14="http://schemas.microsoft.com/office/powerpoint/2010/main" val="261931954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عبارت دیگر در </a:t>
            </a:r>
            <a:r>
              <a:rPr lang="fa-IR" smtClean="0">
                <a:cs typeface="B Zar" panose="00000400000000000000" pitchFamily="2" charset="-78"/>
              </a:rPr>
              <a:t>جامعه </a:t>
            </a:r>
            <a:r>
              <a:rPr lang="fa-IR" smtClean="0">
                <a:cs typeface="B Zar" panose="00000400000000000000" pitchFamily="2" charset="-78"/>
              </a:rPr>
              <a:t>جدید منازعه برای </a:t>
            </a:r>
            <a:r>
              <a:rPr lang="fa-IR" b="1" smtClean="0">
                <a:solidFill>
                  <a:srgbClr val="FF0000"/>
                </a:solidFill>
                <a:cs typeface="B Zar" panose="00000400000000000000" pitchFamily="2" charset="-78"/>
              </a:rPr>
              <a:t>سرنگونی بوژوازی </a:t>
            </a:r>
            <a:r>
              <a:rPr lang="fa-IR" smtClean="0">
                <a:cs typeface="B Zar" panose="00000400000000000000" pitchFamily="2" charset="-78"/>
              </a:rPr>
              <a:t>مطرح نیست بلکه مسئله کنترل فرهنگی به خصوص آنچه توسط دولت تعریف یم شود مهم است. به علاوه کنشگران امروز را نمی توان به دو طبقه متخاصم و مخالف تقلیل داد بلکه جنبش های مختلف اجتماعی (مانند جنبش زنان و جوانان) نظام اجتماعی را به چالش می کشند و می خواهند آن را تغییر دهند و به </a:t>
            </a:r>
            <a:r>
              <a:rPr lang="fa-IR" smtClean="0">
                <a:cs typeface="B Zar" panose="00000400000000000000" pitchFamily="2" charset="-78"/>
              </a:rPr>
              <a:t>دموکراسی عمق بخشند و طیفی از جنبش های اجتماعی مانند جنبش زنان، جنش دانشجویی، اکولوژیست ها، اقلبت ها و حتی گروه های سنتی با نظام اجتماعی درگیرند و آن را زیر سوال می برند. به نظر برخی از صاحب نظران، در جامعه شناسی بوردیو، تحلیل دگرگونی های اجتماعی وجود ندارد و از این رو یک جامعه شناسی ایستا است.   </a:t>
            </a:r>
            <a:endParaRPr lang="fa-IR">
              <a:cs typeface="B Zar" panose="00000400000000000000" pitchFamily="2" charset="-78"/>
            </a:endParaRPr>
          </a:p>
        </p:txBody>
      </p:sp>
    </p:spTree>
    <p:extLst>
      <p:ext uri="{BB962C8B-B14F-4D97-AF65-F5344CB8AC3E}">
        <p14:creationId xmlns:p14="http://schemas.microsoft.com/office/powerpoint/2010/main" val="262111843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862316" y="1825625"/>
            <a:ext cx="7491484" cy="4351338"/>
          </a:xfrm>
        </p:spPr>
        <p:txBody>
          <a:bodyPr/>
          <a:lstStyle/>
          <a:p>
            <a:pPr algn="just"/>
            <a:r>
              <a:rPr lang="fa-IR" smtClean="0">
                <a:cs typeface="B Zar" panose="00000400000000000000" pitchFamily="2" charset="-78"/>
              </a:rPr>
              <a:t>جفری الکساندر در صفحات متعدد کتاب خود بی رحمانه به خصلت متناقض «استراتژی ناخوداگاه» بوردیو حمله می کند. </a:t>
            </a:r>
          </a:p>
          <a:p>
            <a:pPr algn="just"/>
            <a:r>
              <a:rPr lang="fa-IR" smtClean="0">
                <a:cs typeface="B Zar" panose="00000400000000000000" pitchFamily="2" charset="-78"/>
              </a:rPr>
              <a:t>«این فکر که یک کنش واحد در عین حالهم می تواند غیر عقلانی و هم کاملا عقلانی باشد متناقض و غیر علمی است. الکساندر تنها به غربال کردن تئوری های مجرد بوردیو اکتفا نمی کند. بلکه ابعاد تجربی جامعه شناسی او را نیز زیر سوال می برد . به نظر او در بطن اندیشه بوردیو پارادوکسی وجود دارد که جا را برای تناقضات باز ی گذارد. بوردیو از یک سو اهمیت فرهنگ را باز می شناسد و بر صورت نمایدن در نظم و در عمل تاکید می کند،  اما از سوی دیگر عمیقا ماتریالیست و دترمینیست است.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825624"/>
            <a:ext cx="2921178" cy="3114865"/>
          </a:xfrm>
          <a:prstGeom prst="rect">
            <a:avLst/>
          </a:prstGeom>
        </p:spPr>
      </p:pic>
      <p:sp>
        <p:nvSpPr>
          <p:cNvPr id="5" name="TextBox 4"/>
          <p:cNvSpPr txBox="1"/>
          <p:nvPr/>
        </p:nvSpPr>
        <p:spPr>
          <a:xfrm>
            <a:off x="1433015" y="5268036"/>
            <a:ext cx="1583140" cy="369332"/>
          </a:xfrm>
          <a:prstGeom prst="rect">
            <a:avLst/>
          </a:prstGeom>
          <a:noFill/>
        </p:spPr>
        <p:txBody>
          <a:bodyPr wrap="square" rtlCol="1">
            <a:spAutoFit/>
          </a:bodyPr>
          <a:lstStyle/>
          <a:p>
            <a:pPr algn="ctr"/>
            <a:r>
              <a:rPr lang="fa-IR" b="1">
                <a:solidFill>
                  <a:srgbClr val="FF0000"/>
                </a:solidFill>
                <a:cs typeface="B Zar" panose="00000400000000000000" pitchFamily="2" charset="-78"/>
              </a:rPr>
              <a:t>جفری الکساندر</a:t>
            </a:r>
            <a:endParaRPr lang="fa-IR" sz="1200" b="1">
              <a:solidFill>
                <a:srgbClr val="FF0000"/>
              </a:solidFill>
            </a:endParaRPr>
          </a:p>
        </p:txBody>
      </p:sp>
    </p:spTree>
    <p:extLst>
      <p:ext uri="{BB962C8B-B14F-4D97-AF65-F5344CB8AC3E}">
        <p14:creationId xmlns:p14="http://schemas.microsoft.com/office/powerpoint/2010/main" val="162630847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جفری الکساندر تا جایی پیش می رود که ارزیابی قاطعی از آثار بوردیو به شرح زیر به عمل آورده است: «جامعه شناسی بوردیو  به صورت درمان پذیری معیوب است، چه به لحاظ نظری و چه تجربی و در نهایت از لحاظ ایدئولوژی اخلاقی او ماهیت نظم و کنش را با چهره ای دگرگونه نشان می دهد. او </a:t>
            </a:r>
            <a:r>
              <a:rPr lang="fa-IR" b="1" smtClean="0">
                <a:solidFill>
                  <a:srgbClr val="FF0000"/>
                </a:solidFill>
                <a:cs typeface="B Zar" panose="00000400000000000000" pitchFamily="2" charset="-78"/>
              </a:rPr>
              <a:t>ساختارهای نهادی شده فرهنگی و بنیانی عصر جدید </a:t>
            </a:r>
            <a:r>
              <a:rPr lang="fa-IR" smtClean="0">
                <a:cs typeface="B Zar" panose="00000400000000000000" pitchFamily="2" charset="-78"/>
              </a:rPr>
              <a:t>را نفی می کند بدون آن که از ظرفیت های اخاقی  و انسان آن سخن بگوید» باید دید جفری الکساندر چگونه به چنین قضاوتی رسیده است. «الکساندر با شیوه تجزیه و تحلیلی که بوردیو با ساختار گرایی برخورد می کند، آغاز کرده است. </a:t>
            </a:r>
            <a:endParaRPr lang="fa-IR">
              <a:cs typeface="B Zar" panose="00000400000000000000" pitchFamily="2" charset="-78"/>
            </a:endParaRPr>
          </a:p>
        </p:txBody>
      </p:sp>
      <p:sp>
        <p:nvSpPr>
          <p:cNvPr id="4" name="Flowchart: Process 3"/>
          <p:cNvSpPr/>
          <p:nvPr/>
        </p:nvSpPr>
        <p:spPr>
          <a:xfrm>
            <a:off x="838200" y="4670474"/>
            <a:ext cx="4149970" cy="1097280"/>
          </a:xfrm>
          <a:prstGeom prst="flowChart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چه به لحاظ نظری و چه تجربی</a:t>
            </a:r>
            <a:endParaRPr lang="fa-IR" b="1">
              <a:solidFill>
                <a:srgbClr val="FF0000"/>
              </a:solidFill>
            </a:endParaRPr>
          </a:p>
        </p:txBody>
      </p:sp>
    </p:spTree>
    <p:extLst>
      <p:ext uri="{BB962C8B-B14F-4D97-AF65-F5344CB8AC3E}">
        <p14:creationId xmlns:p14="http://schemas.microsoft.com/office/powerpoint/2010/main" val="2274951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گرچه اندیشه ورزی های از این نوع، خاصه در محیط های علمی تناقض آمیز و بعضا «غیر علمی» تلقی می شود، اما بوردیو مخالفان خود را به </a:t>
            </a:r>
            <a:r>
              <a:rPr lang="fa-IR" b="1" smtClean="0">
                <a:solidFill>
                  <a:srgbClr val="FF0000"/>
                </a:solidFill>
                <a:cs typeface="B Zar" panose="00000400000000000000" pitchFamily="2" charset="-78"/>
              </a:rPr>
              <a:t>جریان نولیبرالیسم </a:t>
            </a:r>
            <a:r>
              <a:rPr lang="fa-IR" smtClean="0">
                <a:cs typeface="B Zar" panose="00000400000000000000" pitchFamily="2" charset="-78"/>
              </a:rPr>
              <a:t>منسوب کرده، سخت به آنها می تازد و خود را طرفدار نظریه های کلان با هدف مکشوف ساختن نابرابری های ناشی از سلطه جویی و سلطه پذیری معرفی می کند در حالی که احتمالا در درون خود طرحی نومارکسیستی را پنهان دارد (جفری، 2000)</a:t>
            </a:r>
            <a:endParaRPr lang="fa-IR">
              <a:cs typeface="B Zar" panose="00000400000000000000" pitchFamily="2" charset="-78"/>
            </a:endParaRPr>
          </a:p>
        </p:txBody>
      </p:sp>
      <p:sp>
        <p:nvSpPr>
          <p:cNvPr id="4" name="Flowchart: Process 3"/>
          <p:cNvSpPr/>
          <p:nvPr/>
        </p:nvSpPr>
        <p:spPr>
          <a:xfrm>
            <a:off x="1596788" y="4276578"/>
            <a:ext cx="2820467" cy="126441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مکشوف ساختن </a:t>
            </a:r>
            <a:r>
              <a:rPr lang="fa-IR" sz="2400" b="1" smtClean="0">
                <a:solidFill>
                  <a:srgbClr val="FF0000"/>
                </a:solidFill>
                <a:cs typeface="B Zar" panose="00000400000000000000" pitchFamily="2" charset="-78"/>
              </a:rPr>
              <a:t>نابرابری</a:t>
            </a:r>
            <a:endParaRPr lang="fa-IR" sz="1600" b="1">
              <a:solidFill>
                <a:srgbClr val="FF0000"/>
              </a:solidFill>
            </a:endParaRPr>
          </a:p>
        </p:txBody>
      </p:sp>
    </p:spTree>
    <p:extLst>
      <p:ext uri="{BB962C8B-B14F-4D97-AF65-F5344CB8AC3E}">
        <p14:creationId xmlns:p14="http://schemas.microsoft.com/office/powerpoint/2010/main" val="339988882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به نظر او هدف بوردیو این نیست که با ترمینیسم ویژه ساخت گرایی بجنگد، چرا </a:t>
            </a:r>
            <a:r>
              <a:rPr lang="fa-IR">
                <a:cs typeface="B Zar" panose="00000400000000000000" pitchFamily="2" charset="-78"/>
              </a:rPr>
              <a:t>که </a:t>
            </a:r>
            <a:r>
              <a:rPr lang="fa-IR" smtClean="0">
                <a:cs typeface="B Zar" panose="00000400000000000000" pitchFamily="2" charset="-78"/>
              </a:rPr>
              <a:t>در همان </a:t>
            </a:r>
            <a:r>
              <a:rPr lang="fa-IR">
                <a:cs typeface="B Zar" panose="00000400000000000000" pitchFamily="2" charset="-78"/>
              </a:rPr>
              <a:t>حال </a:t>
            </a:r>
            <a:r>
              <a:rPr lang="fa-IR" b="1">
                <a:solidFill>
                  <a:srgbClr val="FF0000"/>
                </a:solidFill>
                <a:cs typeface="B Zar" panose="00000400000000000000" pitchFamily="2" charset="-78"/>
              </a:rPr>
              <a:t>کل گرا و فرهنگ گرا </a:t>
            </a:r>
            <a:r>
              <a:rPr lang="fa-IR">
                <a:cs typeface="B Zar" panose="00000400000000000000" pitchFamily="2" charset="-78"/>
              </a:rPr>
              <a:t>است، بلکه او می خواهد با نوع خاصی از آن که جایی برای ذهنیت واکنش اخلاقی و تفسیر گرا باقی نمی گذارد دل ببندد. نقد ساخت گرایی بوردیو اجازه اندیشیدن به سوژه را نمی دهد و به آن چه انتظار می رود که به حذف (دترمینیسم) منتهی شود نمی انجامد</a:t>
            </a:r>
            <a:r>
              <a:rPr lang="fa-IR">
                <a:cs typeface="B Zar" panose="00000400000000000000" pitchFamily="2" charset="-78"/>
              </a:rPr>
              <a:t>. </a:t>
            </a:r>
            <a:endParaRPr lang="fa-IR">
              <a:cs typeface="B Zar" panose="00000400000000000000" pitchFamily="2" charset="-78"/>
            </a:endParaRPr>
          </a:p>
        </p:txBody>
      </p:sp>
    </p:spTree>
    <p:extLst>
      <p:ext uri="{BB962C8B-B14F-4D97-AF65-F5344CB8AC3E}">
        <p14:creationId xmlns:p14="http://schemas.microsoft.com/office/powerpoint/2010/main" val="246079238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به علاوه الکساندر به مفاهیمی همچون </a:t>
            </a:r>
            <a:r>
              <a:rPr lang="fa-IR" b="1">
                <a:solidFill>
                  <a:srgbClr val="FF0000"/>
                </a:solidFill>
                <a:cs typeface="B Zar" panose="00000400000000000000" pitchFamily="2" charset="-78"/>
              </a:rPr>
              <a:t>طبیعت ثانوی و استراتژی ناخودآگاه  </a:t>
            </a:r>
            <a:r>
              <a:rPr lang="fa-IR">
                <a:cs typeface="B Zar" panose="00000400000000000000" pitchFamily="2" charset="-78"/>
              </a:rPr>
              <a:t>به شدت حمله می کند. قدر مسلم شهرت بوردیو پس از حوادث نوامبر 1995 که تحت تاثیر وسایل ارتباط جمعی پیر بوردیو را به کرات به صورت مرد شماره یک روزنامه ها در آورد. این چنین سخن الکساندر را تند و زننده کرده است و نمی توان به تمامی نقدهای او خصلت  بی طرفانه داد زیرا او از موضع «</a:t>
            </a:r>
            <a:r>
              <a:rPr lang="fa-IR" b="1">
                <a:solidFill>
                  <a:srgbClr val="FF0000"/>
                </a:solidFill>
                <a:cs typeface="B Zar" panose="00000400000000000000" pitchFamily="2" charset="-78"/>
              </a:rPr>
              <a:t>لیبرالیسم نو</a:t>
            </a:r>
            <a:r>
              <a:rPr lang="fa-IR">
                <a:cs typeface="B Zar" panose="00000400000000000000" pitchFamily="2" charset="-78"/>
              </a:rPr>
              <a:t>» به بوردیو حمله می کند و در واقع جنگ رقیبان است  که چنین چهره ای از جامعه شناسی بوردیو </a:t>
            </a:r>
            <a:r>
              <a:rPr lang="fa-IR">
                <a:cs typeface="B Zar" panose="00000400000000000000" pitchFamily="2" charset="-78"/>
              </a:rPr>
              <a:t>ترسیم </a:t>
            </a:r>
            <a:r>
              <a:rPr lang="fa-IR">
                <a:cs typeface="B Zar" panose="00000400000000000000" pitchFamily="2" charset="-78"/>
              </a:rPr>
              <a:t>م</a:t>
            </a:r>
            <a:r>
              <a:rPr lang="fa-IR" smtClean="0">
                <a:cs typeface="B Zar" panose="00000400000000000000" pitchFamily="2" charset="-78"/>
              </a:rPr>
              <a:t>ی </a:t>
            </a:r>
            <a:r>
              <a:rPr lang="fa-IR">
                <a:cs typeface="B Zar" panose="00000400000000000000" pitchFamily="2" charset="-78"/>
              </a:rPr>
              <a:t>کند. </a:t>
            </a:r>
          </a:p>
          <a:p>
            <a:endParaRPr lang="fa-IR"/>
          </a:p>
        </p:txBody>
      </p:sp>
    </p:spTree>
    <p:extLst>
      <p:ext uri="{BB962C8B-B14F-4D97-AF65-F5344CB8AC3E}">
        <p14:creationId xmlns:p14="http://schemas.microsoft.com/office/powerpoint/2010/main" val="328222144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نظر می رسد که آثار بوردیو منبع عظیم گرانبهای دانش و روش هایی را در خود دارد که می تواند تا سال ها مورد استفاده و بهره گیری جامعه شناسانه قرار گیرد اما همچنان مستلزم بازبینی و نقد و ارزیابی مجدد است. </a:t>
            </a:r>
            <a:endParaRPr lang="fa-IR">
              <a:cs typeface="B Zar" panose="00000400000000000000" pitchFamily="2" charset="-78"/>
            </a:endParaRPr>
          </a:p>
        </p:txBody>
      </p:sp>
      <p:sp>
        <p:nvSpPr>
          <p:cNvPr id="4" name="Flowchart: Process 3"/>
          <p:cNvSpPr/>
          <p:nvPr/>
        </p:nvSpPr>
        <p:spPr>
          <a:xfrm>
            <a:off x="1542198" y="3411941"/>
            <a:ext cx="2987600" cy="142734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بازبینی و نقد و ارزیابی مجدد</a:t>
            </a:r>
            <a:endParaRPr lang="fa-IR" b="1">
              <a:solidFill>
                <a:srgbClr val="FF0000"/>
              </a:solidFill>
            </a:endParaRPr>
          </a:p>
        </p:txBody>
      </p:sp>
    </p:spTree>
    <p:extLst>
      <p:ext uri="{BB962C8B-B14F-4D97-AF65-F5344CB8AC3E}">
        <p14:creationId xmlns:p14="http://schemas.microsoft.com/office/powerpoint/2010/main" val="226820932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068947" y="467711"/>
            <a:ext cx="10284854" cy="5709252"/>
          </a:xfrm>
          <a:prstGeom prst="rect">
            <a:avLst/>
          </a:prstGeom>
        </p:spPr>
      </p:pic>
    </p:spTree>
    <p:extLst>
      <p:ext uri="{BB962C8B-B14F-4D97-AF65-F5344CB8AC3E}">
        <p14:creationId xmlns:p14="http://schemas.microsoft.com/office/powerpoint/2010/main" val="348462044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017431" y="662980"/>
            <a:ext cx="10522039" cy="5513983"/>
          </a:xfrm>
          <a:prstGeom prst="rect">
            <a:avLst/>
          </a:prstGeom>
        </p:spPr>
      </p:pic>
    </p:spTree>
    <p:extLst>
      <p:ext uri="{BB962C8B-B14F-4D97-AF65-F5344CB8AC3E}">
        <p14:creationId xmlns:p14="http://schemas.microsoft.com/office/powerpoint/2010/main" val="189154904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429555" y="2106229"/>
            <a:ext cx="9556124" cy="2995203"/>
          </a:xfrm>
          <a:prstGeom prst="rect">
            <a:avLst/>
          </a:prstGeom>
        </p:spPr>
      </p:pic>
    </p:spTree>
    <p:extLst>
      <p:ext uri="{BB962C8B-B14F-4D97-AF65-F5344CB8AC3E}">
        <p14:creationId xmlns:p14="http://schemas.microsoft.com/office/powerpoint/2010/main" val="113976837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6344"/>
            <a:ext cx="10515600" cy="1325563"/>
          </a:xfrm>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38200" y="714239"/>
            <a:ext cx="10688392" cy="5462724"/>
          </a:xfrm>
          <a:prstGeom prst="rect">
            <a:avLst/>
          </a:prstGeom>
        </p:spPr>
      </p:pic>
    </p:spTree>
    <p:extLst>
      <p:ext uri="{BB962C8B-B14F-4D97-AF65-F5344CB8AC3E}">
        <p14:creationId xmlns:p14="http://schemas.microsoft.com/office/powerpoint/2010/main" val="376963019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695459" y="2224526"/>
            <a:ext cx="10106170" cy="2595045"/>
          </a:xfrm>
          <a:prstGeom prst="rect">
            <a:avLst/>
          </a:prstGeom>
        </p:spPr>
      </p:pic>
    </p:spTree>
    <p:extLst>
      <p:ext uri="{BB962C8B-B14F-4D97-AF65-F5344CB8AC3E}">
        <p14:creationId xmlns:p14="http://schemas.microsoft.com/office/powerpoint/2010/main" val="46439785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3428295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قدر مسلم ساخت گرایی مارکسیستی آلتوسر بر اندیشه او تاثیر گذاشته است اما در همان حال سه جریان عمده دورکییم، وبری و مارکسی «</a:t>
            </a:r>
            <a:r>
              <a:rPr lang="fa-IR" b="1" smtClean="0">
                <a:solidFill>
                  <a:srgbClr val="FF0000"/>
                </a:solidFill>
                <a:cs typeface="B Zar" panose="00000400000000000000" pitchFamily="2" charset="-78"/>
              </a:rPr>
              <a:t>سرمایه اندیشه ساخت گرایانه</a:t>
            </a:r>
            <a:r>
              <a:rPr lang="fa-IR" smtClean="0">
                <a:cs typeface="B Zar" panose="00000400000000000000" pitchFamily="2" charset="-78"/>
              </a:rPr>
              <a:t>» او را تشکیل می دهد که در جابه جایی آثار او منعکس شده است. </a:t>
            </a:r>
            <a:endParaRPr lang="fa-IR">
              <a:cs typeface="B Zar" panose="00000400000000000000" pitchFamily="2" charset="-78"/>
            </a:endParaRPr>
          </a:p>
        </p:txBody>
      </p:sp>
      <p:sp>
        <p:nvSpPr>
          <p:cNvPr id="4" name="Flowchart: Process 3"/>
          <p:cNvSpPr/>
          <p:nvPr/>
        </p:nvSpPr>
        <p:spPr>
          <a:xfrm>
            <a:off x="838200" y="3432517"/>
            <a:ext cx="4994031" cy="144897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سه جریان عمده دورکییم، وبری و مارکسی</a:t>
            </a:r>
            <a:endParaRPr lang="fa-IR">
              <a:solidFill>
                <a:srgbClr val="FF0000"/>
              </a:solidFill>
            </a:endParaRPr>
          </a:p>
        </p:txBody>
      </p:sp>
    </p:spTree>
    <p:extLst>
      <p:ext uri="{BB962C8B-B14F-4D97-AF65-F5344CB8AC3E}">
        <p14:creationId xmlns:p14="http://schemas.microsoft.com/office/powerpoint/2010/main" val="915310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a:xfrm>
            <a:off x="3291840" y="1825625"/>
            <a:ext cx="8061960" cy="4351338"/>
          </a:xfrm>
        </p:spPr>
        <p:txBody>
          <a:bodyPr/>
          <a:lstStyle/>
          <a:p>
            <a:pPr algn="just"/>
            <a:r>
              <a:rPr lang="fa-IR" smtClean="0">
                <a:cs typeface="B Zar" panose="00000400000000000000" pitchFamily="2" charset="-78"/>
              </a:rPr>
              <a:t>بوردیو به عنوان جامعه شناس، جامعه شناسی را کانون علوم اجتماعی قرار می دهد و بین دقت تجربی و تحلیل های نظری پیوند نزدیکی برقرار می کند. از یک سو در واقع گرایی پیرو دورکیم است که </a:t>
            </a:r>
            <a:r>
              <a:rPr lang="fa-IR" b="1" smtClean="0">
                <a:solidFill>
                  <a:srgbClr val="FF0000"/>
                </a:solidFill>
                <a:cs typeface="B Zar" panose="00000400000000000000" pitchFamily="2" charset="-78"/>
              </a:rPr>
              <a:t>عینیت گرایی </a:t>
            </a:r>
            <a:r>
              <a:rPr lang="fa-IR" smtClean="0">
                <a:cs typeface="B Zar" panose="00000400000000000000" pitchFamily="2" charset="-78"/>
              </a:rPr>
              <a:t>را سرلوح پژوهش های خود قرار می دهد و از سوی دیگر، </a:t>
            </a:r>
            <a:r>
              <a:rPr lang="fa-IR" b="1" smtClean="0">
                <a:solidFill>
                  <a:srgbClr val="FF0000"/>
                </a:solidFill>
                <a:cs typeface="B Zar" panose="00000400000000000000" pitchFamily="2" charset="-78"/>
              </a:rPr>
              <a:t>ذهن گرا </a:t>
            </a:r>
            <a:r>
              <a:rPr lang="fa-IR" smtClean="0">
                <a:cs typeface="B Zar" panose="00000400000000000000" pitchFamily="2" charset="-78"/>
              </a:rPr>
              <a:t>است و از متدولوژی وبری متاثر است. بوردیو از وبر این اصل را فرا می گیرد ه مجموعه مناسبا اجتماعی روابط معنایی است که دارای بعد نمادین است و به علاوه از عقلانیت وبر نیز تاثیر پذیرفته است.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858169"/>
            <a:ext cx="2143125" cy="2143125"/>
          </a:xfrm>
          <a:prstGeom prst="rect">
            <a:avLst/>
          </a:prstGeom>
        </p:spPr>
      </p:pic>
    </p:spTree>
    <p:extLst>
      <p:ext uri="{BB962C8B-B14F-4D97-AF65-F5344CB8AC3E}">
        <p14:creationId xmlns:p14="http://schemas.microsoft.com/office/powerpoint/2010/main" val="2493861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مارکسیسم سومین جریانی است که اندیشه بوردیو را شدیدا متاثر ساخته است. او همچون </a:t>
            </a:r>
            <a:r>
              <a:rPr lang="fa-IR">
                <a:cs typeface="B Zar" panose="00000400000000000000" pitchFamily="2" charset="-78"/>
              </a:rPr>
              <a:t>مارکس </a:t>
            </a:r>
            <a:r>
              <a:rPr lang="fa-IR" smtClean="0">
                <a:cs typeface="B Zar" panose="00000400000000000000" pitchFamily="2" charset="-78"/>
              </a:rPr>
              <a:t>معتقد است که «</a:t>
            </a:r>
            <a:r>
              <a:rPr lang="fa-IR" b="1" smtClean="0">
                <a:solidFill>
                  <a:srgbClr val="FF0000"/>
                </a:solidFill>
                <a:cs typeface="B Zar" panose="00000400000000000000" pitchFamily="2" charset="-78"/>
              </a:rPr>
              <a:t>واقعیت اجتماعی</a:t>
            </a:r>
            <a:r>
              <a:rPr lang="fa-IR" smtClean="0">
                <a:cs typeface="B Zar" panose="00000400000000000000" pitchFamily="2" charset="-78"/>
              </a:rPr>
              <a:t>» مجموعه ای از روابط و مناسبات قدرت میان گروه های اجتماعی است که به طور تاریخی در منازعه و مبارزه هستند. </a:t>
            </a:r>
            <a:endParaRPr lang="en-US" smtClean="0">
              <a:cs typeface="B Zar" panose="00000400000000000000" pitchFamily="2" charset="-78"/>
            </a:endParaRPr>
          </a:p>
        </p:txBody>
      </p:sp>
      <p:sp>
        <p:nvSpPr>
          <p:cNvPr id="4" name="Flowchart: Process 3"/>
          <p:cNvSpPr/>
          <p:nvPr/>
        </p:nvSpPr>
        <p:spPr>
          <a:xfrm>
            <a:off x="1631853" y="3699801"/>
            <a:ext cx="1997612" cy="1055077"/>
          </a:xfrm>
          <a:prstGeom prst="flowChartProcess">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منازعه و مبارزه</a:t>
            </a:r>
            <a:endParaRPr lang="fa-IR" b="1">
              <a:solidFill>
                <a:srgbClr val="FF0000"/>
              </a:solidFill>
            </a:endParaRPr>
          </a:p>
        </p:txBody>
      </p:sp>
      <p:sp>
        <p:nvSpPr>
          <p:cNvPr id="5" name="Flowchart: Process 4"/>
          <p:cNvSpPr/>
          <p:nvPr/>
        </p:nvSpPr>
        <p:spPr>
          <a:xfrm>
            <a:off x="5598942" y="3460651"/>
            <a:ext cx="3376246" cy="153337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مجموعه ای از روابط و مناسبات قدرت</a:t>
            </a:r>
            <a:endParaRPr lang="fa-IR" b="1">
              <a:solidFill>
                <a:srgbClr val="FF0000"/>
              </a:solidFill>
            </a:endParaRPr>
          </a:p>
        </p:txBody>
      </p:sp>
    </p:spTree>
    <p:extLst>
      <p:ext uri="{BB962C8B-B14F-4D97-AF65-F5344CB8AC3E}">
        <p14:creationId xmlns:p14="http://schemas.microsoft.com/office/powerpoint/2010/main" val="3568207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از دیدگاه بوردیو بازنمود ها و زبان نیز در ساخت و پرداخت واقعیت اجتماعی مشارکت و نقش موثر دارند هر چند تمامی واقعیت نیستند: </a:t>
            </a:r>
          </a:p>
          <a:p>
            <a:pPr algn="just"/>
            <a:r>
              <a:rPr lang="fa-IR">
                <a:cs typeface="B Zar" panose="00000400000000000000" pitchFamily="2" charset="-78"/>
              </a:rPr>
              <a:t>به زعم او برای آن که گفتمان ها و بازنمودها بتوانند بر واقعیت ها تاثیر بگذارند باید برخی شراط اجتماعی بیرونی تحقق یابد. اثر تئوری بر عمل را می توان از آن جمله دانست، یعنی تاثیر یک نظریه فلسفی یا جامعه شناختی بر جهان اجتماعی (به عنوان مثال اثر نظریه مارکسیستی طبقات اجتماعی بر مبارزه طبقاتی) قدر مسم برای چنین تاثیری، عاملان باید مبانی این نظریه را بشناسند و این تئوری بتواند بر ناد ها تکیه کند. مناسبات میان «</a:t>
            </a:r>
            <a:r>
              <a:rPr lang="fa-IR">
                <a:solidFill>
                  <a:srgbClr val="FF0000"/>
                </a:solidFill>
                <a:cs typeface="B Zar" panose="00000400000000000000" pitchFamily="2" charset="-78"/>
              </a:rPr>
              <a:t>شناخت عالمانه</a:t>
            </a:r>
            <a:r>
              <a:rPr lang="fa-IR">
                <a:cs typeface="B Zar" panose="00000400000000000000" pitchFamily="2" charset="-78"/>
              </a:rPr>
              <a:t>» و «</a:t>
            </a:r>
            <a:r>
              <a:rPr lang="fa-IR" b="1">
                <a:solidFill>
                  <a:srgbClr val="FF0000"/>
                </a:solidFill>
                <a:cs typeface="B Zar" panose="00000400000000000000" pitchFamily="2" charset="-78"/>
              </a:rPr>
              <a:t>شناخت عامیانه</a:t>
            </a:r>
            <a:r>
              <a:rPr lang="fa-IR">
                <a:cs typeface="B Zar" panose="00000400000000000000" pitchFamily="2" charset="-78"/>
              </a:rPr>
              <a:t>» مثال دیگری است. این فرایند بعد نمادین نظم اجتماعی را تشکیل می دهد که در جهت عکس می تواند به شکل خشونت نمادین نیز  تجلی پیدا کند. </a:t>
            </a:r>
          </a:p>
          <a:p>
            <a:endParaRPr lang="fa-IR"/>
          </a:p>
        </p:txBody>
      </p:sp>
    </p:spTree>
    <p:extLst>
      <p:ext uri="{BB962C8B-B14F-4D97-AF65-F5344CB8AC3E}">
        <p14:creationId xmlns:p14="http://schemas.microsoft.com/office/powerpoint/2010/main" val="3468704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خشوت نمادین صورت های مختلف سلطه مشروع و غیر مسلح است که صورت رسمی و قانونی پیدا می کند، طوری که سلطه پذیر خود به نظم مسلط می پیوندد و مدافع آن می شود بی ان که از ساز و کارهای آن آگاه باشد. خشونت های زبانی  و بازنمودهای آن از جمله واقعیت های اجتماعی خشونت نمایدن هستند (بوردیو، 2003، 143)</a:t>
            </a:r>
            <a:endParaRPr lang="fa-IR">
              <a:cs typeface="B Zar" panose="00000400000000000000" pitchFamily="2" charset="-78"/>
            </a:endParaRPr>
          </a:p>
        </p:txBody>
      </p:sp>
      <p:sp>
        <p:nvSpPr>
          <p:cNvPr id="4" name="Flowchart: Process 3"/>
          <p:cNvSpPr/>
          <p:nvPr/>
        </p:nvSpPr>
        <p:spPr>
          <a:xfrm>
            <a:off x="838200" y="3826413"/>
            <a:ext cx="2636520" cy="132236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صورت رسمی و قانونی</a:t>
            </a:r>
            <a:endParaRPr lang="fa-IR">
              <a:solidFill>
                <a:srgbClr val="FF0000"/>
              </a:solidFill>
            </a:endParaRPr>
          </a:p>
        </p:txBody>
      </p:sp>
      <p:sp>
        <p:nvSpPr>
          <p:cNvPr id="5" name="Flowchart: Data 4"/>
          <p:cNvSpPr/>
          <p:nvPr/>
        </p:nvSpPr>
        <p:spPr>
          <a:xfrm>
            <a:off x="5655212" y="3657600"/>
            <a:ext cx="3024553" cy="1659987"/>
          </a:xfrm>
          <a:prstGeom prst="flowChartInputOutp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خشونت های زبانی</a:t>
            </a:r>
            <a:endParaRPr lang="fa-IR">
              <a:solidFill>
                <a:srgbClr val="FF0000"/>
              </a:solidFill>
            </a:endParaRPr>
          </a:p>
        </p:txBody>
      </p:sp>
    </p:spTree>
    <p:extLst>
      <p:ext uri="{BB962C8B-B14F-4D97-AF65-F5344CB8AC3E}">
        <p14:creationId xmlns:p14="http://schemas.microsoft.com/office/powerpoint/2010/main" val="2849141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سازه پردازی ساختار گرا حضور پیش ساخت گرا در تحلیل های بوردیو واضح و انکار ناپذیر است او جهان اجتماعی را مملو از ساختارهای عینی بیرون از اراده افراد و مستقل از آن می داند. اما عین و ذهن در تعامل پویا با یکدیگرند از دیدگاه او در جهات اجتماعی ، ساخت های عینی مستقل از وجدان و اراده عامل وجود دارند که می تواند به کنش کنشگران جهت دهند یا بر آنها فشار وارد سازند. ساخت ها در یک معنا از خلال </a:t>
            </a:r>
            <a:r>
              <a:rPr lang="fa-IR" b="1" smtClean="0">
                <a:solidFill>
                  <a:srgbClr val="FF0000"/>
                </a:solidFill>
                <a:cs typeface="B Zar" panose="00000400000000000000" pitchFamily="2" charset="-78"/>
              </a:rPr>
              <a:t>تکوین اجتماعی </a:t>
            </a:r>
            <a:r>
              <a:rPr lang="fa-IR" smtClean="0">
                <a:cs typeface="B Zar" panose="00000400000000000000" pitchFamily="2" charset="-78"/>
              </a:rPr>
              <a:t>منبعث از رابطه میان «</a:t>
            </a:r>
            <a:r>
              <a:rPr lang="fa-IR" smtClean="0">
                <a:solidFill>
                  <a:srgbClr val="FF0000"/>
                </a:solidFill>
                <a:cs typeface="B Zar" panose="00000400000000000000" pitchFamily="2" charset="-78"/>
              </a:rPr>
              <a:t>طبیعت ثانوی</a:t>
            </a:r>
            <a:r>
              <a:rPr lang="fa-IR" smtClean="0">
                <a:cs typeface="B Zar" panose="00000400000000000000" pitchFamily="2" charset="-78"/>
              </a:rPr>
              <a:t>» (فرد) و «</a:t>
            </a:r>
            <a:r>
              <a:rPr lang="fa-IR" smtClean="0">
                <a:solidFill>
                  <a:srgbClr val="FF0000"/>
                </a:solidFill>
                <a:cs typeface="B Zar" panose="00000400000000000000" pitchFamily="2" charset="-78"/>
              </a:rPr>
              <a:t>عرصه</a:t>
            </a:r>
            <a:r>
              <a:rPr lang="fa-IR" smtClean="0">
                <a:cs typeface="B Zar" panose="00000400000000000000" pitchFamily="2" charset="-78"/>
              </a:rPr>
              <a:t>» (اجتماعی) تولید می شوند، این اندیشه او محل التقاط ایده آلیسم و رآلیسم است این نگاه عینی ذهنی او را می توان در مفروضات ظنری و روش شناختی وی نیز مشاهده کرد. به بیان خود</a:t>
            </a:r>
            <a:endParaRPr lang="fa-IR">
              <a:cs typeface="B Zar" panose="00000400000000000000" pitchFamily="2" charset="-78"/>
            </a:endParaRPr>
          </a:p>
        </p:txBody>
      </p:sp>
    </p:spTree>
    <p:extLst>
      <p:ext uri="{BB962C8B-B14F-4D97-AF65-F5344CB8AC3E}">
        <p14:creationId xmlns:p14="http://schemas.microsoft.com/office/powerpoint/2010/main" val="564307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a:cs typeface="B Zar" panose="00000400000000000000" pitchFamily="2" charset="-78"/>
              </a:rPr>
              <a:t>او مفهوم </a:t>
            </a:r>
            <a:r>
              <a:rPr lang="fa-IR" smtClean="0">
                <a:cs typeface="B Zar" panose="00000400000000000000" pitchFamily="2" charset="-78"/>
              </a:rPr>
              <a:t>سازه </a:t>
            </a:r>
            <a:r>
              <a:rPr lang="fa-IR">
                <a:cs typeface="B Zar" panose="00000400000000000000" pitchFamily="2" charset="-78"/>
              </a:rPr>
              <a:t>پردازی از یکسو به چگونگی </a:t>
            </a:r>
            <a:r>
              <a:rPr lang="fa-IR" smtClean="0">
                <a:cs typeface="B Zar" panose="00000400000000000000" pitchFamily="2" charset="-78"/>
              </a:rPr>
              <a:t>تکوین </a:t>
            </a:r>
            <a:r>
              <a:rPr lang="fa-IR">
                <a:cs typeface="B Zar" panose="00000400000000000000" pitchFamily="2" charset="-78"/>
              </a:rPr>
              <a:t>اجتماعی طرح های ذهنی، ادراکی، فکری و کنشی نظر دار که همگی این عناصر و مولفه های اصلی  هابیتوس یا (طبیعت ثانوی) است. از سوی دیگر، نظر به ساختارهای اجتماعی از پیش آماده شده ای دارد که آن را عرصه اجتماعی نامیده است. این دو با هم ارتباط متقابل دارند و از هم جدا نیستند. اما در مقام تحقیق آنها را جدا از هم فرض می کنیم . </a:t>
            </a:r>
          </a:p>
        </p:txBody>
      </p:sp>
    </p:spTree>
    <p:extLst>
      <p:ext uri="{BB962C8B-B14F-4D97-AF65-F5344CB8AC3E}">
        <p14:creationId xmlns:p14="http://schemas.microsoft.com/office/powerpoint/2010/main" val="2661649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جامعه شناس </a:t>
            </a:r>
            <a:r>
              <a:rPr lang="fa-IR" smtClean="0">
                <a:cs typeface="B Zar" panose="00000400000000000000" pitchFamily="2" charset="-78"/>
              </a:rPr>
              <a:t>در </a:t>
            </a:r>
            <a:r>
              <a:rPr lang="fa-IR">
                <a:cs typeface="B Zar" panose="00000400000000000000" pitchFamily="2" charset="-78"/>
              </a:rPr>
              <a:t>لحظه نخست به ساخت های عینی نظر دارد و آن را بازسازی و بازنمود می کند و در این حال </a:t>
            </a:r>
            <a:r>
              <a:rPr lang="fa-IR" b="1" smtClean="0">
                <a:solidFill>
                  <a:srgbClr val="FF0000"/>
                </a:solidFill>
                <a:cs typeface="B Zar" panose="00000400000000000000" pitchFamily="2" charset="-78"/>
              </a:rPr>
              <a:t>کنشگران </a:t>
            </a:r>
            <a:r>
              <a:rPr lang="fa-IR" b="1">
                <a:solidFill>
                  <a:srgbClr val="FF0000"/>
                </a:solidFill>
                <a:cs typeface="B Zar" panose="00000400000000000000" pitchFamily="2" charset="-78"/>
              </a:rPr>
              <a:t>موقتا غایب هستند</a:t>
            </a:r>
            <a:r>
              <a:rPr lang="fa-IR">
                <a:cs typeface="B Zar" panose="00000400000000000000" pitchFamily="2" charset="-78"/>
              </a:rPr>
              <a:t>. در لحظه دوم کنشگر است که بازنمود می شود. اولویت تاریخی که پیر بوردیو برای </a:t>
            </a:r>
            <a:r>
              <a:rPr lang="fa-IR" b="1">
                <a:solidFill>
                  <a:srgbClr val="FF0000"/>
                </a:solidFill>
                <a:cs typeface="B Zar" panose="00000400000000000000" pitchFamily="2" charset="-78"/>
              </a:rPr>
              <a:t>ساختار عینی </a:t>
            </a:r>
            <a:r>
              <a:rPr lang="fa-IR">
                <a:cs typeface="B Zar" panose="00000400000000000000" pitchFamily="2" charset="-78"/>
              </a:rPr>
              <a:t>قایل می شود. ریشه در یک رویکرد معرفت شناختی دار. در این رویکرد مفهوم گسست معرفت شناسانه به ماسبات میان معرفت علمی و جامعه شناسی نظر دارد. به عبارتی این گسست اشاره به رابطه میان </a:t>
            </a:r>
            <a:r>
              <a:rPr lang="fa-IR" b="1">
                <a:solidFill>
                  <a:srgbClr val="FF0000"/>
                </a:solidFill>
                <a:cs typeface="B Zar" panose="00000400000000000000" pitchFamily="2" charset="-78"/>
              </a:rPr>
              <a:t>معرفت عالمانه و معرفت عادی </a:t>
            </a:r>
            <a:r>
              <a:rPr lang="fa-IR">
                <a:cs typeface="B Zar" panose="00000400000000000000" pitchFamily="2" charset="-78"/>
              </a:rPr>
              <a:t>دارد (همان، 150)</a:t>
            </a:r>
          </a:p>
          <a:p>
            <a:endParaRPr lang="fa-IR"/>
          </a:p>
        </p:txBody>
      </p:sp>
    </p:spTree>
    <p:extLst>
      <p:ext uri="{BB962C8B-B14F-4D97-AF65-F5344CB8AC3E}">
        <p14:creationId xmlns:p14="http://schemas.microsoft.com/office/powerpoint/2010/main" val="4082645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چکیده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a:xfrm>
            <a:off x="3493826" y="1825625"/>
            <a:ext cx="7859973" cy="4351338"/>
          </a:xfrm>
        </p:spPr>
        <p:txBody>
          <a:bodyPr/>
          <a:lstStyle/>
          <a:p>
            <a:pPr algn="just"/>
            <a:r>
              <a:rPr lang="fa-IR" smtClean="0">
                <a:cs typeface="B Zar" panose="00000400000000000000" pitchFamily="2" charset="-78"/>
              </a:rPr>
              <a:t>بوردیو نظریه پرداز و روش شناسی چند بعدی است. هدف او گذشتن از دو گانگی های مرسوم جامعه شناختی بوده است. دوگانگی هایی چون ذهن گرایی و عین گرایی، سمبولیسم و ماتریالیسم، ساختار و عاملیتف تحلیل خرد و کلان. </a:t>
            </a:r>
          </a:p>
          <a:p>
            <a:pPr algn="just"/>
            <a:r>
              <a:rPr lang="fa-IR" smtClean="0">
                <a:cs typeface="B Zar" panose="00000400000000000000" pitchFamily="2" charset="-78"/>
              </a:rPr>
              <a:t>مقاله حاضر به بررسی دیدگاهی های بوردیو و منابع تاثیرگذار بر دیدگاه او اختصاص یافته است. در این مقاله نویسنده ابتدا به نقش </a:t>
            </a:r>
            <a:r>
              <a:rPr lang="fa-IR" b="1" smtClean="0">
                <a:solidFill>
                  <a:srgbClr val="FF0000"/>
                </a:solidFill>
                <a:cs typeface="B Zar" panose="00000400000000000000" pitchFamily="2" charset="-78"/>
              </a:rPr>
              <a:t>رویکرد ساختارگرایی بوردیو</a:t>
            </a:r>
            <a:r>
              <a:rPr lang="fa-IR" smtClean="0">
                <a:cs typeface="B Zar" panose="00000400000000000000" pitchFamily="2" charset="-78"/>
              </a:rPr>
              <a:t> اشاره می کند و سپس به توضیح مفاهیمی چون طبیعت ثانوی، عرصه، سرمایه های نمادین و تشخص می پردازد.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947382" y="1825625"/>
            <a:ext cx="2164307" cy="2589047"/>
          </a:xfrm>
          <a:prstGeom prst="rect">
            <a:avLst/>
          </a:prstGeom>
        </p:spPr>
      </p:pic>
    </p:spTree>
    <p:extLst>
      <p:ext uri="{BB962C8B-B14F-4D97-AF65-F5344CB8AC3E}">
        <p14:creationId xmlns:p14="http://schemas.microsoft.com/office/powerpoint/2010/main" val="1512419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a:xfrm>
            <a:off x="4304714" y="1825625"/>
            <a:ext cx="7049086" cy="4351338"/>
          </a:xfrm>
        </p:spPr>
        <p:txBody>
          <a:bodyPr/>
          <a:lstStyle/>
          <a:p>
            <a:pPr algn="just"/>
            <a:r>
              <a:rPr lang="fa-IR" smtClean="0">
                <a:cs typeface="B Zar" panose="00000400000000000000" pitchFamily="2" charset="-78"/>
              </a:rPr>
              <a:t>مفهوم «طبیعت ثانوی» و عرصه، دو مفهوم کلیدی در جامعه شناسی بوردیو است. از دیدگاه بوردیو مفهوم طبیعت ثانوی را به نحوی می توان ساخت های اجتماعی ذهنی شده دانست که بدوا از راه تجارب نخستین فرد به ذهن او منتقل می شود و شکل می گیرد (نهاد های نخستین) سپس تجربیات بزرگسالی (نهادهای ثانوی) بدان اضافه می شود. به این ترتیب ساختارهای اجتماعی در ذهن و وجود ما از طریق درونی ساختن ناصر بیرونی، حک می شوند و به صورت «طبیعت ثانوی» (اجتماعی) فرد در می آید.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735607" y="1859829"/>
            <a:ext cx="3569107" cy="2557425"/>
          </a:xfrm>
          <a:prstGeom prst="rect">
            <a:avLst/>
          </a:prstGeom>
        </p:spPr>
      </p:pic>
    </p:spTree>
    <p:extLst>
      <p:ext uri="{BB962C8B-B14F-4D97-AF65-F5344CB8AC3E}">
        <p14:creationId xmlns:p14="http://schemas.microsoft.com/office/powerpoint/2010/main" val="1293445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a:xfrm>
            <a:off x="3404382" y="1825625"/>
            <a:ext cx="7949418" cy="4351338"/>
          </a:xfrm>
        </p:spPr>
        <p:txBody>
          <a:bodyPr/>
          <a:lstStyle/>
          <a:p>
            <a:pPr algn="just"/>
            <a:r>
              <a:rPr lang="fa-IR" smtClean="0">
                <a:cs typeface="B Zar" panose="00000400000000000000" pitchFamily="2" charset="-78"/>
              </a:rPr>
              <a:t>بوردیو در این جا، این مفهوم را به شکل دقیقتری از تعریف نوربرت الیاس به صورت زیر تعریف می کند: نظامی از گرایش های و تمایلات پایدار مستمر و قابل انتقال (بوردیو 1980، 100-110) و ان اشاره به آن دسته از تمایلات، امادگی ها ظرفیت، ادراک، احساس، اعمال و اندیشه های فرد دارد که هر چند اجتماعی است اما طبیعی می نماید و در وجود او تثبیت شده است. زیرا که غالبا به شکل پنهان و ناخودآگاه ر هر فرد تحت </a:t>
            </a:r>
            <a:r>
              <a:rPr lang="fa-IR" b="1" smtClean="0">
                <a:solidFill>
                  <a:srgbClr val="FF0000"/>
                </a:solidFill>
                <a:cs typeface="B Zar" panose="00000400000000000000" pitchFamily="2" charset="-78"/>
              </a:rPr>
              <a:t>شرایط عینی و زیستی </a:t>
            </a:r>
            <a:r>
              <a:rPr lang="fa-IR" smtClean="0">
                <a:cs typeface="B Zar" panose="00000400000000000000" pitchFamily="2" charset="-78"/>
              </a:rPr>
              <a:t>میسر زندگی اجتماعی نهادینه شده است.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938798" y="1966302"/>
            <a:ext cx="2465584" cy="2676525"/>
          </a:xfrm>
          <a:prstGeom prst="rect">
            <a:avLst/>
          </a:prstGeom>
        </p:spPr>
      </p:pic>
      <p:sp>
        <p:nvSpPr>
          <p:cNvPr id="5" name="TextBox 4"/>
          <p:cNvSpPr txBox="1"/>
          <p:nvPr/>
        </p:nvSpPr>
        <p:spPr>
          <a:xfrm>
            <a:off x="1294228" y="4881489"/>
            <a:ext cx="1631852" cy="523220"/>
          </a:xfrm>
          <a:prstGeom prst="rect">
            <a:avLst/>
          </a:prstGeom>
          <a:noFill/>
        </p:spPr>
        <p:txBody>
          <a:bodyPr wrap="square" rtlCol="1">
            <a:spAutoFit/>
          </a:bodyPr>
          <a:lstStyle/>
          <a:p>
            <a:pPr algn="ctr"/>
            <a:r>
              <a:rPr lang="fa-IR" sz="2800">
                <a:solidFill>
                  <a:srgbClr val="FF0000"/>
                </a:solidFill>
                <a:cs typeface="B Zar" panose="00000400000000000000" pitchFamily="2" charset="-78"/>
              </a:rPr>
              <a:t>نوربرت الیاس</a:t>
            </a:r>
            <a:endParaRPr lang="fa-IR">
              <a:solidFill>
                <a:srgbClr val="FF0000"/>
              </a:solidFill>
            </a:endParaRPr>
          </a:p>
        </p:txBody>
      </p:sp>
    </p:spTree>
    <p:extLst>
      <p:ext uri="{BB962C8B-B14F-4D97-AF65-F5344CB8AC3E}">
        <p14:creationId xmlns:p14="http://schemas.microsoft.com/office/powerpoint/2010/main" val="216789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a:t>
            </a:r>
            <a:r>
              <a:rPr lang="fa-IR" b="1" smtClean="0">
                <a:solidFill>
                  <a:srgbClr val="FF0000"/>
                </a:solidFill>
                <a:cs typeface="B Zar" panose="00000400000000000000" pitchFamily="2" charset="-78"/>
              </a:rPr>
              <a:t>طبیعت ثانوی</a:t>
            </a:r>
            <a:r>
              <a:rPr lang="fa-IR" smtClean="0">
                <a:cs typeface="B Zar" panose="00000400000000000000" pitchFamily="2" charset="-78"/>
              </a:rPr>
              <a:t>» از این رو پایدار و مستمر است که هر چدن این استقارر و ظرفیت در طول زمان و تجربیات تازه میتواند دچار تغییر و دگرگونی شود، اما قویا در وجود ما ریشه دار شده و به این دلیل در برابر تغییر شدیدا مقاومت می کند و بدین سان نوعی مقاومت و پایداری را در زندگی فرد نشان می دهد. انتقال پذیری بدین معنی است که ظرفیت های مکتسبه در جریان برخی تجارب زندگی خانوادگی و غیره بر تجربیات عرصه های دیگر زندگی (به عنوان مثال زندگی شغلی) تاثیر می گذارد و این نخستین عنصر وحدت شخص است که یک هویت به هم پیوسته و نظام وحدت بخشی را تشکیل می دهد اما در اینجا منظور ارجاع به شرح حال و سرگذشت فرد نیست. </a:t>
            </a:r>
            <a:endParaRPr lang="fa-IR">
              <a:cs typeface="B Zar" panose="00000400000000000000" pitchFamily="2" charset="-78"/>
            </a:endParaRPr>
          </a:p>
        </p:txBody>
      </p:sp>
      <p:sp>
        <p:nvSpPr>
          <p:cNvPr id="4" name="Flowchart: Process 3"/>
          <p:cNvSpPr/>
          <p:nvPr/>
        </p:nvSpPr>
        <p:spPr>
          <a:xfrm>
            <a:off x="838200" y="4740812"/>
            <a:ext cx="3953022" cy="106914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یک هویت به هم پیوسته و نظام وحدت بخشی</a:t>
            </a:r>
            <a:endParaRPr lang="fa-IR" b="1">
              <a:solidFill>
                <a:srgbClr val="FF0000"/>
              </a:solidFill>
            </a:endParaRPr>
          </a:p>
        </p:txBody>
      </p:sp>
    </p:spTree>
    <p:extLst>
      <p:ext uri="{BB962C8B-B14F-4D97-AF65-F5344CB8AC3E}">
        <p14:creationId xmlns:p14="http://schemas.microsoft.com/office/powerpoint/2010/main" val="1074562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واقع ، طبیع ثانوی ویژگی های وحدت یافته و منحصر به فرد بر اساس جایگاه طبقاتی و تجربیات متوالی عرصه های مختلف زندگی فردی است که با ویژگی های طبقاتی او منطبق می شود. طبیعت ثانوی می تواند پاسخ ها و واکنش های مکرری برای دست یابی به موفقیت فراهم کند و حتی به ابداعات و پیش بینی های تاریخی بپردازد، بنابراین از نظر بوردیو طبیعت ثانوی همان محل تلاقی ذهنیت فرد و ساختار اجتماعی است زیرا دلالت بر ارتباط بین «سرگذشت عینیت یافته در اشیا و نهادها»  و «سرگذشت تجسم یافته در درون فرد» دارد که خود را به شکل ظرفیت ها و استعدادهای پایدار نمایان می سازد (بوردیو، 1986)</a:t>
            </a:r>
            <a:endParaRPr lang="fa-IR">
              <a:cs typeface="B Zar" panose="00000400000000000000" pitchFamily="2" charset="-78"/>
            </a:endParaRPr>
          </a:p>
        </p:txBody>
      </p:sp>
      <p:sp>
        <p:nvSpPr>
          <p:cNvPr id="4" name="Flowchart: Process 3"/>
          <p:cNvSpPr/>
          <p:nvPr/>
        </p:nvSpPr>
        <p:spPr>
          <a:xfrm>
            <a:off x="838200" y="4586067"/>
            <a:ext cx="4107767" cy="133643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پاسخ ها و واکنش های </a:t>
            </a:r>
            <a:r>
              <a:rPr lang="fa-IR" sz="2800" b="1" smtClean="0">
                <a:solidFill>
                  <a:srgbClr val="FF0000"/>
                </a:solidFill>
                <a:cs typeface="B Zar" panose="00000400000000000000" pitchFamily="2" charset="-78"/>
              </a:rPr>
              <a:t>مکرر</a:t>
            </a:r>
            <a:endParaRPr lang="fa-IR" b="1">
              <a:solidFill>
                <a:srgbClr val="FF0000"/>
              </a:solidFill>
            </a:endParaRPr>
          </a:p>
        </p:txBody>
      </p:sp>
    </p:spTree>
    <p:extLst>
      <p:ext uri="{BB962C8B-B14F-4D97-AF65-F5344CB8AC3E}">
        <p14:creationId xmlns:p14="http://schemas.microsoft.com/office/powerpoint/2010/main" val="1549506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Zar" panose="00000400000000000000" pitchFamily="2" charset="-78"/>
              </a:rPr>
              <a:t>عرصه ها: </a:t>
            </a:r>
            <a:r>
              <a:rPr lang="fa-IR" smtClean="0">
                <a:cs typeface="B Zar" panose="00000400000000000000" pitchFamily="2" charset="-78"/>
              </a:rPr>
              <a:t>عرصه یا زمینه ها ساختار بیرونی عامل های درونی را تشکیل می دهند. عرصه ها، فضاهای زندگی اتماعی اند که به تدریج از یکدیگر مستقل شده و در فرایند تاریخی بر محور روابط اجتماعی و نتایج ویژه ای شکل پیدا کرده اند. افراد در عرصه های مختلف اجتماعی به دلیل واحدی فعالیت نمی کنند: عرصه هنری، عرصه اقتصادی، عرصه سیاسی، عرصه مطبوعاتی، عرصه دانش، هر کدام عرصه ای است که نیروها و استعداد ها را به آزمون می گذارد. </a:t>
            </a:r>
            <a:endParaRPr lang="fa-IR">
              <a:cs typeface="B Zar" panose="00000400000000000000" pitchFamily="2" charset="-78"/>
            </a:endParaRPr>
          </a:p>
        </p:txBody>
      </p:sp>
      <p:sp>
        <p:nvSpPr>
          <p:cNvPr id="4" name="Flowchart: Process 3"/>
          <p:cNvSpPr/>
          <p:nvPr/>
        </p:nvSpPr>
        <p:spPr>
          <a:xfrm>
            <a:off x="1125415" y="4276578"/>
            <a:ext cx="2883877" cy="1181687"/>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روابط اجتماعی</a:t>
            </a:r>
            <a:endParaRPr lang="fa-IR" b="1">
              <a:solidFill>
                <a:srgbClr val="FF0000"/>
              </a:solidFill>
            </a:endParaRPr>
          </a:p>
        </p:txBody>
      </p:sp>
      <p:sp>
        <p:nvSpPr>
          <p:cNvPr id="5" name="Flowchart: Decision 4"/>
          <p:cNvSpPr/>
          <p:nvPr/>
        </p:nvSpPr>
        <p:spPr>
          <a:xfrm>
            <a:off x="5936566" y="4276578"/>
            <a:ext cx="3179299" cy="1294228"/>
          </a:xfrm>
          <a:prstGeom prst="flowChartDecisi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Zar" panose="00000400000000000000" pitchFamily="2" charset="-78"/>
              </a:rPr>
              <a:t>فرایند تاریخی</a:t>
            </a:r>
            <a:endParaRPr lang="fa-IR"/>
          </a:p>
        </p:txBody>
      </p:sp>
    </p:spTree>
    <p:extLst>
      <p:ext uri="{BB962C8B-B14F-4D97-AF65-F5344CB8AC3E}">
        <p14:creationId xmlns:p14="http://schemas.microsoft.com/office/powerpoint/2010/main" val="783041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a:xfrm>
            <a:off x="3812344" y="1825625"/>
            <a:ext cx="7541455" cy="4351338"/>
          </a:xfrm>
        </p:spPr>
        <p:txBody>
          <a:bodyPr/>
          <a:lstStyle/>
          <a:p>
            <a:pPr algn="just"/>
            <a:r>
              <a:rPr lang="fa-IR" smtClean="0">
                <a:cs typeface="B Zar" panose="00000400000000000000" pitchFamily="2" charset="-78"/>
              </a:rPr>
              <a:t>عرصه ها در عین حال «</a:t>
            </a:r>
            <a:r>
              <a:rPr lang="fa-IR" b="1" smtClean="0">
                <a:solidFill>
                  <a:srgbClr val="FF0000"/>
                </a:solidFill>
                <a:cs typeface="B Zar" panose="00000400000000000000" pitchFamily="2" charset="-78"/>
              </a:rPr>
              <a:t>میدان های مبارزه  و منازعه اجتماعی</a:t>
            </a:r>
            <a:r>
              <a:rPr lang="fa-IR" smtClean="0">
                <a:cs typeface="B Zar" panose="00000400000000000000" pitchFamily="2" charset="-78"/>
              </a:rPr>
              <a:t>»  هستند که برای حفظ قدرت یا تنظیم روابط فرادستان و فرودستان، میدان رقابت بین کنشگران یا بازار رقابت در این رصه ها از ساز و کارهای ویژه «سرمایه ای کردن» منابع شروع و مشخص می شود. بر همین اساس است که بوردیو به «</a:t>
            </a:r>
            <a:r>
              <a:rPr lang="fa-IR" b="1" smtClean="0">
                <a:solidFill>
                  <a:srgbClr val="FF0000"/>
                </a:solidFill>
                <a:cs typeface="B Zar" panose="00000400000000000000" pitchFamily="2" charset="-78"/>
              </a:rPr>
              <a:t>تعدد سرمایه اجتماعی» </a:t>
            </a:r>
            <a:r>
              <a:rPr lang="fa-IR" smtClean="0">
                <a:cs typeface="B Zar" panose="00000400000000000000" pitchFamily="2" charset="-78"/>
              </a:rPr>
              <a:t>اشاره دارد. در عرصه اجتماعی و در بازار ثابت، تنها یک نوع سرمایه به کار گرفته نمی شود، بلکه علاوه بر سرمایه های اقتصادی، هنری، مذهبی و اختصاصا سرمایه های نمادین (سمبلیک) حضور دارند.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981994"/>
            <a:ext cx="2974144" cy="2019300"/>
          </a:xfrm>
          <a:prstGeom prst="rect">
            <a:avLst/>
          </a:prstGeom>
        </p:spPr>
      </p:pic>
    </p:spTree>
    <p:extLst>
      <p:ext uri="{BB962C8B-B14F-4D97-AF65-F5344CB8AC3E}">
        <p14:creationId xmlns:p14="http://schemas.microsoft.com/office/powerpoint/2010/main" val="1344005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smtClean="0">
                <a:cs typeface="B Zar" panose="00000400000000000000" pitchFamily="2" charset="-78"/>
              </a:rPr>
              <a:t>بنابراین از نظر بوریدو عرصه هی اجتماعی فضاهای تک بدی نبوده بلکه مرکب از عرصه های مستقلی هستند که هر کدام از آن ها با صورت های خاص سلطه تعریف می شوندف مانند سلطه مدیران بر کارمندان یا سلطه مرد ها بر زن ها. </a:t>
            </a:r>
          </a:p>
          <a:p>
            <a:r>
              <a:rPr lang="fa-IR" smtClean="0">
                <a:cs typeface="B Zar" panose="00000400000000000000" pitchFamily="2" charset="-78"/>
              </a:rPr>
              <a:t>همین جا است که بوردیو «خشونت نمادین» را یکی از اشکال سلطه موجه و غیر مسلح می داند که صورت شمروع و رسمی پیدا می کند به طوری که «سلطه پذیر» خود به نظم مسلط می پیوندد و از آن دفاع می کند، بدون آنکه از مکانیسم های آن آگاه باشد. زبان و بازنمودها خود از واقعیت های اجتماعی نمادین هستند  با افزایش سرمایه های نمادین سلطه نیز افزایش می یابد و بر قشر پایین تر تحمیل می شود. </a:t>
            </a:r>
            <a:endParaRPr lang="fa-IR">
              <a:cs typeface="B Zar" panose="00000400000000000000" pitchFamily="2" charset="-78"/>
            </a:endParaRPr>
          </a:p>
        </p:txBody>
      </p:sp>
    </p:spTree>
    <p:extLst>
      <p:ext uri="{BB962C8B-B14F-4D97-AF65-F5344CB8AC3E}">
        <p14:creationId xmlns:p14="http://schemas.microsoft.com/office/powerpoint/2010/main" val="1002848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به این ترتیب واقعیت های اجتماعی نه آن چنان که  دورکیم مدعی بود مجموعه ای از هنجارها و نهادهای مشروع، بلکه مجموعه ای از روابط و مناسبات اجتماعی  به همان اندازه  که اقتصادی است، نمادین و معنایی نیز هست: گفتمان ها و نمادها بر واقعیت های اجتماعی تاثیر می گذارد و به صور مختلف سلطه شکل می دهد (بوردیو، 1980، 15)</a:t>
            </a:r>
          </a:p>
          <a:p>
            <a:endParaRPr lang="fa-IR"/>
          </a:p>
        </p:txBody>
      </p:sp>
      <p:sp>
        <p:nvSpPr>
          <p:cNvPr id="4" name="Flowchart: Process 3"/>
          <p:cNvSpPr/>
          <p:nvPr/>
        </p:nvSpPr>
        <p:spPr>
          <a:xfrm>
            <a:off x="838200" y="4001294"/>
            <a:ext cx="4009293" cy="135049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گفتمان ها و نمادها بر واقعیت های اجتماعی تاثیر می گذارد</a:t>
            </a:r>
            <a:endParaRPr lang="fa-IR">
              <a:solidFill>
                <a:srgbClr val="FF0000"/>
              </a:solidFill>
            </a:endParaRPr>
          </a:p>
        </p:txBody>
      </p:sp>
      <p:sp>
        <p:nvSpPr>
          <p:cNvPr id="5" name="Flowchart: Alternate Process 4"/>
          <p:cNvSpPr/>
          <p:nvPr/>
        </p:nvSpPr>
        <p:spPr>
          <a:xfrm>
            <a:off x="6274191" y="3825448"/>
            <a:ext cx="3652911" cy="1702190"/>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هنجارها و نهادهای مشروع</a:t>
            </a:r>
            <a:endParaRPr lang="fa-IR" b="1">
              <a:solidFill>
                <a:srgbClr val="FF0000"/>
              </a:solidFill>
            </a:endParaRPr>
          </a:p>
        </p:txBody>
      </p:sp>
    </p:spTree>
    <p:extLst>
      <p:ext uri="{BB962C8B-B14F-4D97-AF65-F5344CB8AC3E}">
        <p14:creationId xmlns:p14="http://schemas.microsoft.com/office/powerpoint/2010/main" val="1330430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عرصه مطالعاتی جامعه شناس، از نظر</a:t>
            </a:r>
            <a:r>
              <a:rPr lang="fa-IR" b="1" smtClean="0">
                <a:solidFill>
                  <a:srgbClr val="FF0000"/>
                </a:solidFill>
                <a:cs typeface="B Zar" panose="00000400000000000000" pitchFamily="2" charset="-78"/>
              </a:rPr>
              <a:t> بوردیو</a:t>
            </a:r>
            <a:r>
              <a:rPr lang="fa-IR" smtClean="0">
                <a:cs typeface="B Zar" panose="00000400000000000000" pitchFamily="2" charset="-78"/>
              </a:rPr>
              <a:t>، عبارت است از فضاهای ساخت یافته مرکب از پایگاه ها (یا منزلت ها) که خصوصیت نظم سلطه را در خود دارد و مستقل از خصوصیت افرادی است که آنها را اشغال کرده اند همین جا است که جامعه نیز به عنوان یک فضای وسیع اجتماعی نابرابر تعریف می شود و جامعه شناس باید همگنی های ساختاری را بین موقعیت ها و پایگاه های اجتماعی و عرصه های اجتماعی جست و جو کند. </a:t>
            </a:r>
            <a:endParaRPr lang="fa-IR">
              <a:cs typeface="B Zar" panose="00000400000000000000" pitchFamily="2" charset="-78"/>
            </a:endParaRPr>
          </a:p>
        </p:txBody>
      </p:sp>
      <p:sp>
        <p:nvSpPr>
          <p:cNvPr id="4" name="Flowchart: Process 3"/>
          <p:cNvSpPr/>
          <p:nvPr/>
        </p:nvSpPr>
        <p:spPr>
          <a:xfrm>
            <a:off x="1147690" y="4131901"/>
            <a:ext cx="2729132" cy="1252025"/>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همگنی های ساختاری</a:t>
            </a:r>
            <a:endParaRPr lang="fa-IR" b="1">
              <a:solidFill>
                <a:srgbClr val="FF0000"/>
              </a:solidFill>
            </a:endParaRPr>
          </a:p>
        </p:txBody>
      </p:sp>
      <p:sp>
        <p:nvSpPr>
          <p:cNvPr id="5" name="Flowchart: Alternate Process 4"/>
          <p:cNvSpPr/>
          <p:nvPr/>
        </p:nvSpPr>
        <p:spPr>
          <a:xfrm>
            <a:off x="5584873" y="4001294"/>
            <a:ext cx="3249637" cy="1513241"/>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موقعیت ها و پایگاه های اجتماعی</a:t>
            </a:r>
            <a:endParaRPr lang="fa-IR" b="1">
              <a:solidFill>
                <a:srgbClr val="FF0000"/>
              </a:solidFill>
            </a:endParaRPr>
          </a:p>
        </p:txBody>
      </p:sp>
    </p:spTree>
    <p:extLst>
      <p:ext uri="{BB962C8B-B14F-4D97-AF65-F5344CB8AC3E}">
        <p14:creationId xmlns:p14="http://schemas.microsoft.com/office/powerpoint/2010/main" val="758551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بدین سان از نظر بوردیو جامعه شناسی هر چند که در صدد </a:t>
            </a:r>
            <a:r>
              <a:rPr lang="fa-IR" b="1" smtClean="0">
                <a:solidFill>
                  <a:srgbClr val="FF0000"/>
                </a:solidFill>
                <a:cs typeface="B Zar" panose="00000400000000000000" pitchFamily="2" charset="-78"/>
              </a:rPr>
              <a:t>تحلیل منطق کارکردهای اجتماعی </a:t>
            </a:r>
            <a:r>
              <a:rPr lang="fa-IR" smtClean="0">
                <a:cs typeface="B Zar" panose="00000400000000000000" pitchFamily="2" charset="-78"/>
              </a:rPr>
              <a:t>است، ولی علم غیر هنجاری به شمار می رود، زیرا از استراتژی سلطه پرده بر می دارد. عرصه یا زمینه اجتماعی نیز </a:t>
            </a:r>
            <a:r>
              <a:rPr lang="fa-IR" b="1" smtClean="0">
                <a:solidFill>
                  <a:srgbClr val="FF0000"/>
                </a:solidFill>
                <a:cs typeface="B Zar" panose="00000400000000000000" pitchFamily="2" charset="-78"/>
              </a:rPr>
              <a:t>یک فضای منازعه آمیز </a:t>
            </a:r>
            <a:r>
              <a:rPr lang="fa-IR" smtClean="0">
                <a:cs typeface="B Zar" panose="00000400000000000000" pitchFamily="2" charset="-78"/>
              </a:rPr>
              <a:t>است که کنش گران مسلط در آن می خواهند سلطه خود را باز تولید کنند. جامعه شناس با توصیف این مکانیزم ها، کار علمی خود را انجام می دهد. اما باید توجه داشت که جامعه شناس در حالی که با همه کنشگران اجتماعی برخورد دارد ولی، نه یک مبارز است و نه یک فیلسوف اجتماعی، زیرا که افراد ناخودآگاه طرفدار نظم موجود هستند. روشنفکران توده مردم، وسایل ارتباط جمعی، دستگاه های اداری و قضایی از آن جمله اند. </a:t>
            </a:r>
            <a:endParaRPr lang="fa-IR">
              <a:cs typeface="B Zar" panose="00000400000000000000" pitchFamily="2" charset="-78"/>
            </a:endParaRPr>
          </a:p>
        </p:txBody>
      </p:sp>
    </p:spTree>
    <p:extLst>
      <p:ext uri="{BB962C8B-B14F-4D97-AF65-F5344CB8AC3E}">
        <p14:creationId xmlns:p14="http://schemas.microsoft.com/office/powerpoint/2010/main" val="3773018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واژگان کلیدی: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طبیعت ثانوی، عرصه، سرمایه های نمادین، تشخص، سرمایه اقتصادی، سرمایه اجتماعی، خشونت نمادین.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3084394" y="3125339"/>
            <a:ext cx="5397528" cy="2648162"/>
          </a:xfrm>
          <a:prstGeom prst="rect">
            <a:avLst/>
          </a:prstGeom>
        </p:spPr>
      </p:pic>
    </p:spTree>
    <p:extLst>
      <p:ext uri="{BB962C8B-B14F-4D97-AF65-F5344CB8AC3E}">
        <p14:creationId xmlns:p14="http://schemas.microsoft.com/office/powerpoint/2010/main" val="3226716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smtClean="0">
                <a:cs typeface="B Zar" panose="00000400000000000000" pitchFamily="2" charset="-78"/>
              </a:rPr>
              <a:t>اگر جامعه شناس خود به کنش اجتماعی نمی پردازد و به شناخت و تحلیل روابط اجتماعی مبادرزت می ورزد وی در عوض ان دسته از ابزارهای عمده فهم حیات اجتماعی را در اختیار دارد که به کشنگر اجتماعی امکان می دهد علیه صورت های مختلف سلطه مبارزه کند. او بر نفی سلطه تاکید دارد. دولت، نهادها و گروه های خاص سلطه را مشروع و طبیعی جلوه می دهند، اما برای جامعه شناس این صور سلطه طبیعی نیستند. </a:t>
            </a:r>
            <a:endParaRPr lang="fa-IR">
              <a:cs typeface="B Zar" panose="00000400000000000000" pitchFamily="2" charset="-78"/>
            </a:endParaRPr>
          </a:p>
        </p:txBody>
      </p:sp>
    </p:spTree>
    <p:extLst>
      <p:ext uri="{BB962C8B-B14F-4D97-AF65-F5344CB8AC3E}">
        <p14:creationId xmlns:p14="http://schemas.microsoft.com/office/powerpoint/2010/main" val="4246569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جامعه </a:t>
            </a:r>
            <a:r>
              <a:rPr lang="fa-IR" smtClean="0">
                <a:cs typeface="B Zar" panose="00000400000000000000" pitchFamily="2" charset="-78"/>
              </a:rPr>
              <a:t>شناس </a:t>
            </a:r>
            <a:r>
              <a:rPr lang="fa-IR">
                <a:cs typeface="B Zar" panose="00000400000000000000" pitchFamily="2" charset="-78"/>
              </a:rPr>
              <a:t>در تلاش است تا با پرده برداشتن از مکانیسم های سلطه، دلایل </a:t>
            </a:r>
            <a:r>
              <a:rPr lang="fa-IR" smtClean="0">
                <a:cs typeface="B Zar" panose="00000400000000000000" pitchFamily="2" charset="-78"/>
              </a:rPr>
              <a:t>پرداختن </a:t>
            </a:r>
            <a:r>
              <a:rPr lang="fa-IR">
                <a:cs typeface="B Zar" panose="00000400000000000000" pitchFamily="2" charset="-78"/>
              </a:rPr>
              <a:t>به کنش اجتماعی را برای آنها فراهم کند. بوردیو بر این باور است که توصیف روابط اجتماعی یک گزارش ساده علمی نیست، بلکه ابزاری برای آزاد سازی کسانی است که زیر سلطه قرار دارند و باید خود سرنوشت خود را به دست گیرند، اما در هر حال جامعه شناس جای مبارزان و سیاست مداران  را نمی گیرد، بلکه سیاسی بودن جامعه شناس از محتوای علمی جامعه شناسی سرچشمه می گیرد که با «</a:t>
            </a:r>
            <a:r>
              <a:rPr lang="fa-IR" b="1">
                <a:solidFill>
                  <a:srgbClr val="FF0000"/>
                </a:solidFill>
                <a:cs typeface="B Zar" panose="00000400000000000000" pitchFamily="2" charset="-78"/>
              </a:rPr>
              <a:t>بی طرفی</a:t>
            </a:r>
            <a:r>
              <a:rPr lang="fa-IR">
                <a:cs typeface="B Zar" panose="00000400000000000000" pitchFamily="2" charset="-78"/>
              </a:rPr>
              <a:t>» نابرابری ها را نفی می کند. </a:t>
            </a:r>
          </a:p>
          <a:p>
            <a:endParaRPr lang="fa-IR"/>
          </a:p>
        </p:txBody>
      </p:sp>
      <p:sp>
        <p:nvSpPr>
          <p:cNvPr id="4" name="Flowchart: Process 3"/>
          <p:cNvSpPr/>
          <p:nvPr/>
        </p:nvSpPr>
        <p:spPr>
          <a:xfrm>
            <a:off x="838200" y="4487595"/>
            <a:ext cx="2658794" cy="108321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ابزاری برای آزاد سازی</a:t>
            </a:r>
            <a:endParaRPr lang="fa-IR" b="1">
              <a:solidFill>
                <a:srgbClr val="FF0000"/>
              </a:solidFill>
            </a:endParaRPr>
          </a:p>
        </p:txBody>
      </p:sp>
    </p:spTree>
    <p:extLst>
      <p:ext uri="{BB962C8B-B14F-4D97-AF65-F5344CB8AC3E}">
        <p14:creationId xmlns:p14="http://schemas.microsoft.com/office/powerpoint/2010/main" val="3511751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نظر بوردیو شخص جامعه شناس نیز از دام «</a:t>
            </a:r>
            <a:r>
              <a:rPr lang="fa-IR" b="1" smtClean="0">
                <a:solidFill>
                  <a:srgbClr val="FF0000"/>
                </a:solidFill>
                <a:cs typeface="B Zar" panose="00000400000000000000" pitchFamily="2" charset="-78"/>
              </a:rPr>
              <a:t>تعین اجتماعی معرفت </a:t>
            </a:r>
            <a:r>
              <a:rPr lang="fa-IR" smtClean="0">
                <a:cs typeface="B Zar" panose="00000400000000000000" pitchFamily="2" charset="-78"/>
              </a:rPr>
              <a:t>« رها نیست. او نیز به لحاظ اجتماعی جایگاه خاصی دارد و از عواملی جبری بر کنار و مصون نیست و باید سعی کند خود را از خودخواهی طبقات برکنار نگهدارد. جامعه شناس نباید فراموش کند که در جایگاه و موقعیت اجتماعی یک مشاهده گر، برخی وجوه و صور واقعیت را درک می کند و برخی دیگر از نظرش پنهان می ماند، یا </a:t>
            </a:r>
            <a:r>
              <a:rPr lang="fa-IR" b="1" smtClean="0">
                <a:solidFill>
                  <a:srgbClr val="FF0000"/>
                </a:solidFill>
                <a:cs typeface="B Zar" panose="00000400000000000000" pitchFamily="2" charset="-78"/>
              </a:rPr>
              <a:t>ثانوی و حاشیه ای </a:t>
            </a:r>
            <a:r>
              <a:rPr lang="fa-IR" smtClean="0">
                <a:cs typeface="B Zar" panose="00000400000000000000" pitchFamily="2" charset="-78"/>
              </a:rPr>
              <a:t>به حساب می آید. شانس جامعه شناس برای دریافت  کاملتر واقعیت به دو عامل بستگی پیدا می کند:</a:t>
            </a:r>
            <a:endParaRPr lang="fa-IR">
              <a:cs typeface="B Zar" panose="00000400000000000000" pitchFamily="2" charset="-78"/>
            </a:endParaRPr>
          </a:p>
        </p:txBody>
      </p:sp>
    </p:spTree>
    <p:extLst>
      <p:ext uri="{BB962C8B-B14F-4D97-AF65-F5344CB8AC3E}">
        <p14:creationId xmlns:p14="http://schemas.microsoft.com/office/powerpoint/2010/main" val="3897716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b="1" smtClean="0">
                <a:solidFill>
                  <a:srgbClr val="FF0000"/>
                </a:solidFill>
                <a:cs typeface="B Zar" panose="00000400000000000000" pitchFamily="2" charset="-78"/>
              </a:rPr>
              <a:t>اول</a:t>
            </a:r>
            <a:r>
              <a:rPr lang="fa-IR" smtClean="0">
                <a:cs typeface="B Zar" panose="00000400000000000000" pitchFamily="2" charset="-78"/>
              </a:rPr>
              <a:t> علاقه ای که به شناخت و فهمیدن و فهماندن حقیقت دارد، </a:t>
            </a:r>
            <a:r>
              <a:rPr lang="fa-IR" b="1" smtClean="0">
                <a:solidFill>
                  <a:srgbClr val="FF0000"/>
                </a:solidFill>
                <a:cs typeface="B Zar" panose="00000400000000000000" pitchFamily="2" charset="-78"/>
              </a:rPr>
              <a:t>دوم</a:t>
            </a:r>
            <a:r>
              <a:rPr lang="fa-IR" smtClean="0">
                <a:cs typeface="B Zar" panose="00000400000000000000" pitchFamily="2" charset="-78"/>
              </a:rPr>
              <a:t> امکان و ظرفیتی که برای بازتولید واقعت دارد. در این جا است که یک محل اتکا معرفت شاسی متیقن برای جامعه شناس ضروری است. </a:t>
            </a:r>
            <a:endParaRPr lang="fa-IR">
              <a:cs typeface="B Zar" panose="00000400000000000000" pitchFamily="2" charset="-78"/>
            </a:endParaRPr>
          </a:p>
        </p:txBody>
      </p:sp>
      <p:sp>
        <p:nvSpPr>
          <p:cNvPr id="4" name="Flowchart: Process 3"/>
          <p:cNvSpPr/>
          <p:nvPr/>
        </p:nvSpPr>
        <p:spPr>
          <a:xfrm>
            <a:off x="1322363" y="3432517"/>
            <a:ext cx="2968283" cy="149117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smtClean="0">
                <a:solidFill>
                  <a:srgbClr val="FF0000"/>
                </a:solidFill>
                <a:cs typeface="B Zar" panose="00000400000000000000" pitchFamily="2" charset="-78"/>
              </a:rPr>
              <a:t>1-شناخت </a:t>
            </a:r>
          </a:p>
          <a:p>
            <a:pPr algn="ctr"/>
            <a:r>
              <a:rPr lang="fa-IR" sz="2800" b="1" smtClean="0">
                <a:solidFill>
                  <a:srgbClr val="FF0000"/>
                </a:solidFill>
                <a:cs typeface="B Zar" panose="00000400000000000000" pitchFamily="2" charset="-78"/>
              </a:rPr>
              <a:t>2-فهمیدن </a:t>
            </a:r>
          </a:p>
          <a:p>
            <a:pPr algn="ctr"/>
            <a:r>
              <a:rPr lang="fa-IR" sz="2800" b="1" smtClean="0">
                <a:solidFill>
                  <a:srgbClr val="FF0000"/>
                </a:solidFill>
                <a:cs typeface="B Zar" panose="00000400000000000000" pitchFamily="2" charset="-78"/>
              </a:rPr>
              <a:t>3- فهماندن</a:t>
            </a:r>
            <a:endParaRPr lang="fa-IR" b="1">
              <a:solidFill>
                <a:srgbClr val="FF0000"/>
              </a:solidFill>
            </a:endParaRPr>
          </a:p>
        </p:txBody>
      </p:sp>
    </p:spTree>
    <p:extLst>
      <p:ext uri="{BB962C8B-B14F-4D97-AF65-F5344CB8AC3E}">
        <p14:creationId xmlns:p14="http://schemas.microsoft.com/office/powerpoint/2010/main" val="39223921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بنیان معرفت شناسانه مورد نظر بوردیو او را بدان سو سوق می دهد که در هر بررسیف عوامل اصلی و اصول حاکم بر مطالعهف مورد ارزیابی و نقد قرار گیرد همچنین از نظر وی اسلوب جامعه شنساانه ایجاب می کند ه واقعیت اجتماعی بازسازی شود و تنها دانشی که با شیوه های سنتی قطع رابطه کرده باشد می تواند به چنین هدفی نزدیک شود. اصل دورکیمی پدیده اجتماعی را باید با پدیدده اجتماعی تبیین کرد» از نظر بوردیو یک اصل مهم و اساسی است. </a:t>
            </a:r>
            <a:endParaRPr lang="fa-IR">
              <a:cs typeface="B Zar" panose="00000400000000000000" pitchFamily="2" charset="-78"/>
            </a:endParaRPr>
          </a:p>
        </p:txBody>
      </p:sp>
    </p:spTree>
    <p:extLst>
      <p:ext uri="{BB962C8B-B14F-4D97-AF65-F5344CB8AC3E}">
        <p14:creationId xmlns:p14="http://schemas.microsoft.com/office/powerpoint/2010/main" val="726234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واقعیت اجتماعی کشف می شود، ساخته یم شود و صتدیق می شود. ساختن واقعیت اجتماعی، عبارت است از جداسازی پاره یا بخشی از واقعیت که مستلزم انتخاب برخی عناصر واقعیت پیچیده و چندگانه و یکپارچه است و باید در وراء ظواهر به کشف بنیان های نظام روابط ویژه آن بخش پرداخت و آن را مورد مطالعه قرار داد. </a:t>
            </a:r>
          </a:p>
          <a:p>
            <a:endParaRPr lang="fa-IR"/>
          </a:p>
        </p:txBody>
      </p:sp>
      <p:sp>
        <p:nvSpPr>
          <p:cNvPr id="4" name="Flowchart: Process 3"/>
          <p:cNvSpPr/>
          <p:nvPr/>
        </p:nvSpPr>
        <p:spPr>
          <a:xfrm>
            <a:off x="1125415" y="3826413"/>
            <a:ext cx="2644726" cy="1294227"/>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srgbClr val="FF0000"/>
                </a:solidFill>
                <a:cs typeface="B Zar" panose="00000400000000000000" pitchFamily="2" charset="-78"/>
              </a:rPr>
              <a:t>1-پیچیده </a:t>
            </a:r>
          </a:p>
          <a:p>
            <a:pPr algn="ctr"/>
            <a:r>
              <a:rPr lang="fa-IR" sz="2800" smtClean="0">
                <a:solidFill>
                  <a:srgbClr val="FF0000"/>
                </a:solidFill>
                <a:cs typeface="B Zar" panose="00000400000000000000" pitchFamily="2" charset="-78"/>
              </a:rPr>
              <a:t>2- چندگانه</a:t>
            </a:r>
          </a:p>
          <a:p>
            <a:pPr algn="ctr"/>
            <a:r>
              <a:rPr lang="fa-IR" sz="2800" smtClean="0">
                <a:solidFill>
                  <a:srgbClr val="FF0000"/>
                </a:solidFill>
                <a:cs typeface="B Zar" panose="00000400000000000000" pitchFamily="2" charset="-78"/>
              </a:rPr>
              <a:t> 3- </a:t>
            </a:r>
            <a:r>
              <a:rPr lang="fa-IR" sz="2800">
                <a:solidFill>
                  <a:srgbClr val="FF0000"/>
                </a:solidFill>
                <a:cs typeface="B Zar" panose="00000400000000000000" pitchFamily="2" charset="-78"/>
              </a:rPr>
              <a:t>یکپارچه</a:t>
            </a:r>
            <a:endParaRPr lang="fa-IR">
              <a:solidFill>
                <a:srgbClr val="FF0000"/>
              </a:solidFill>
            </a:endParaRPr>
          </a:p>
        </p:txBody>
      </p:sp>
      <p:sp>
        <p:nvSpPr>
          <p:cNvPr id="5" name="Flowchart: Process 4"/>
          <p:cNvSpPr/>
          <p:nvPr/>
        </p:nvSpPr>
        <p:spPr>
          <a:xfrm>
            <a:off x="6302327" y="3713871"/>
            <a:ext cx="2771335" cy="140676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کشف بنیان های نظام روابط ویژه</a:t>
            </a:r>
            <a:endParaRPr lang="fa-IR" b="1">
              <a:solidFill>
                <a:srgbClr val="FF0000"/>
              </a:solidFill>
            </a:endParaRPr>
          </a:p>
        </p:txBody>
      </p:sp>
    </p:spTree>
    <p:extLst>
      <p:ext uri="{BB962C8B-B14F-4D97-AF65-F5344CB8AC3E}">
        <p14:creationId xmlns:p14="http://schemas.microsoft.com/office/powerpoint/2010/main" val="1779515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بنابراین، موضوع دانش جامعه شناسی یک داده ساده بیرونی آن چنان که در نخستین برخورد خود را </a:t>
            </a:r>
            <a:r>
              <a:rPr lang="fa-IR">
                <a:cs typeface="B Zar" panose="00000400000000000000" pitchFamily="2" charset="-78"/>
              </a:rPr>
              <a:t>می </a:t>
            </a:r>
            <a:r>
              <a:rPr lang="fa-IR" smtClean="0">
                <a:cs typeface="B Zar" panose="00000400000000000000" pitchFamily="2" charset="-78"/>
              </a:rPr>
              <a:t>نمایاند نیست: باید از وراء ظواهر واقعیت های اجتماعی به واقعیت جامعه شناختی گذر کرد که این امر مستلزم حرکت چند مرحله ای جامعه شناسانه است و به حاظ متدولوژی می توان مراحل از هم جدا کرد. اما کار علمی را نباید </a:t>
            </a:r>
            <a:r>
              <a:rPr lang="fa-IR" b="1" smtClean="0">
                <a:solidFill>
                  <a:srgbClr val="FF0000"/>
                </a:solidFill>
                <a:cs typeface="B Zar" panose="00000400000000000000" pitchFamily="2" charset="-78"/>
              </a:rPr>
              <a:t>یک سلسله عملیات خطی و یک سو </a:t>
            </a:r>
            <a:r>
              <a:rPr lang="fa-IR" smtClean="0">
                <a:cs typeface="B Zar" panose="00000400000000000000" pitchFamily="2" charset="-78"/>
              </a:rPr>
              <a:t>تلقی کرد. ممکن است طی انجام مطالعه، مسئله تغییر باید  فرضیه ها تعدیل شود و متغیرها بازبینی و مورد ملاحظه مجدد قرار گیرد. </a:t>
            </a:r>
            <a:endParaRPr lang="fa-IR">
              <a:cs typeface="B Zar" panose="00000400000000000000" pitchFamily="2" charset="-78"/>
            </a:endParaRPr>
          </a:p>
        </p:txBody>
      </p:sp>
    </p:spTree>
    <p:extLst>
      <p:ext uri="{BB962C8B-B14F-4D97-AF65-F5344CB8AC3E}">
        <p14:creationId xmlns:p14="http://schemas.microsoft.com/office/powerpoint/2010/main" val="3800935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برای آن که مساله اجتماعی مورد نظر </a:t>
            </a:r>
            <a:r>
              <a:rPr lang="fa-IR" b="1" smtClean="0">
                <a:solidFill>
                  <a:srgbClr val="FF0000"/>
                </a:solidFill>
                <a:cs typeface="B Zar" panose="00000400000000000000" pitchFamily="2" charset="-78"/>
              </a:rPr>
              <a:t>تحت تاثیر کنش گران اجتماعی </a:t>
            </a:r>
            <a:r>
              <a:rPr lang="fa-IR" smtClean="0">
                <a:cs typeface="B Zar" panose="00000400000000000000" pitchFamily="2" charset="-78"/>
              </a:rPr>
              <a:t>قرار نگیرد، باید به شکل یک پروبلماتیک» </a:t>
            </a:r>
            <a:r>
              <a:rPr lang="fa-IR">
                <a:cs typeface="B Zar" panose="00000400000000000000" pitchFamily="2" charset="-78"/>
              </a:rPr>
              <a:t>ویژه </a:t>
            </a:r>
            <a:r>
              <a:rPr lang="fa-IR" smtClean="0">
                <a:cs typeface="B Zar" panose="00000400000000000000" pitchFamily="2" charset="-78"/>
              </a:rPr>
              <a:t>تعریف شود. باید گفتمان های موجود یک یک بررسی و در پربلماتیک واحدی ادغام شوند تا بتوانند مرد تحلیل علمی قرار گیرند. تعریف پربلماتیک مستلزم ادخال آن در یک زمینه نظری است. سپس جامعه شناس باید فرضیه ها و مفاهیم خود را بسازد. </a:t>
            </a:r>
            <a:endParaRPr lang="fa-IR">
              <a:cs typeface="B Zar" panose="00000400000000000000" pitchFamily="2" charset="-78"/>
            </a:endParaRPr>
          </a:p>
        </p:txBody>
      </p:sp>
      <p:sp>
        <p:nvSpPr>
          <p:cNvPr id="4" name="Flowchart: Process 3"/>
          <p:cNvSpPr/>
          <p:nvPr/>
        </p:nvSpPr>
        <p:spPr>
          <a:xfrm>
            <a:off x="838200" y="4001294"/>
            <a:ext cx="2588455" cy="125202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smtClean="0">
                <a:solidFill>
                  <a:srgbClr val="FF0000"/>
                </a:solidFill>
                <a:cs typeface="B Zar" panose="00000400000000000000" pitchFamily="2" charset="-78"/>
              </a:rPr>
              <a:t>1-فرضیه </a:t>
            </a:r>
            <a:r>
              <a:rPr lang="fa-IR" sz="2800" b="1">
                <a:solidFill>
                  <a:srgbClr val="FF0000"/>
                </a:solidFill>
                <a:cs typeface="B Zar" panose="00000400000000000000" pitchFamily="2" charset="-78"/>
              </a:rPr>
              <a:t>ها </a:t>
            </a:r>
            <a:endParaRPr lang="fa-IR" sz="2800" b="1" smtClean="0">
              <a:solidFill>
                <a:srgbClr val="FF0000"/>
              </a:solidFill>
              <a:cs typeface="B Zar" panose="00000400000000000000" pitchFamily="2" charset="-78"/>
            </a:endParaRPr>
          </a:p>
          <a:p>
            <a:pPr algn="ctr"/>
            <a:r>
              <a:rPr lang="fa-IR" sz="2800" b="1" smtClean="0">
                <a:solidFill>
                  <a:srgbClr val="FF0000"/>
                </a:solidFill>
                <a:cs typeface="B Zar" panose="00000400000000000000" pitchFamily="2" charset="-78"/>
              </a:rPr>
              <a:t>2-مفاهیم</a:t>
            </a:r>
            <a:endParaRPr lang="fa-IR" b="1">
              <a:solidFill>
                <a:srgbClr val="FF0000"/>
              </a:solidFill>
            </a:endParaRPr>
          </a:p>
        </p:txBody>
      </p:sp>
    </p:spTree>
    <p:extLst>
      <p:ext uri="{BB962C8B-B14F-4D97-AF65-F5344CB8AC3E}">
        <p14:creationId xmlns:p14="http://schemas.microsoft.com/office/powerpoint/2010/main" val="20610118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جامعه شناسی، فرضیه یک تبیین موقت در مورد روباطی است که میان دو یا چندین پدیده وجود دارد. بوردیو در طرح بنیان های روش شناختی جامعه شاسی خود مدعی است که ارائه یک فرضیه بر اساس شیوه «</a:t>
            </a:r>
            <a:r>
              <a:rPr lang="fa-IR" b="1">
                <a:solidFill>
                  <a:srgbClr val="FF0000"/>
                </a:solidFill>
                <a:cs typeface="B Zar" panose="00000400000000000000" pitchFamily="2" charset="-78"/>
              </a:rPr>
              <a:t>فرضی- استنتاجی</a:t>
            </a:r>
            <a:r>
              <a:rPr lang="fa-IR">
                <a:cs typeface="B Zar" panose="00000400000000000000" pitchFamily="2" charset="-78"/>
              </a:rPr>
              <a:t>» استوار است. </a:t>
            </a:r>
            <a:r>
              <a:rPr lang="fa-IR" b="1">
                <a:solidFill>
                  <a:srgbClr val="FF0000"/>
                </a:solidFill>
                <a:cs typeface="B Zar" panose="00000400000000000000" pitchFamily="2" charset="-78"/>
              </a:rPr>
              <a:t>در واقع باید از فرضیه آغاز کرد </a:t>
            </a:r>
            <a:r>
              <a:rPr lang="fa-IR">
                <a:cs typeface="B Zar" panose="00000400000000000000" pitchFamily="2" charset="-78"/>
              </a:rPr>
              <a:t>و به استنتاج (که منطقا بین فرضیه و نتایج برقرار می شود و اتبار ان تایید شده) دست یافت. </a:t>
            </a:r>
          </a:p>
          <a:p>
            <a:endParaRPr lang="fa-IR"/>
          </a:p>
        </p:txBody>
      </p:sp>
    </p:spTree>
    <p:extLst>
      <p:ext uri="{BB962C8B-B14F-4D97-AF65-F5344CB8AC3E}">
        <p14:creationId xmlns:p14="http://schemas.microsoft.com/office/powerpoint/2010/main" val="41599900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پیر بوردیو جامعه شناس خط مشی انتقادی حاکم بر جامعه شناسی را پی می گیرد. خط مشی ای که منتقد انقطاع بین جامعه شناسی و سایر رشته های علمی است. او همچنین به بیتوجهی جامعه شناس نسبت به گفته های عامیانه و نهاد ها و سازمان هایی که استنتاجات عینی به نفعشان نیست خرده می گیرد. </a:t>
            </a:r>
            <a:endParaRPr lang="fa-IR">
              <a:cs typeface="B Zar" panose="00000400000000000000" pitchFamily="2" charset="-78"/>
            </a:endParaRPr>
          </a:p>
        </p:txBody>
      </p:sp>
    </p:spTree>
    <p:extLst>
      <p:ext uri="{BB962C8B-B14F-4D97-AF65-F5344CB8AC3E}">
        <p14:creationId xmlns:p14="http://schemas.microsoft.com/office/powerpoint/2010/main" val="4035434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مقدمه</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smtClean="0">
                <a:cs typeface="B Zar" panose="00000400000000000000" pitchFamily="2" charset="-78"/>
              </a:rPr>
              <a:t>پیر بوردیو از جامعه شناسان توانمند و صاحب نام معاصر فرانسه که در سال 1930 پا به عرصه وجود گذاشته بود در بیست و پنجم ژانویه 2002 در سن 71 سالگی بدرود حیات گفت، در حالی که بیش از سی اثر پر بار و یک صد مقاله علمی جامعه شناختی از خود به یادگار گذاشت. </a:t>
            </a:r>
          </a:p>
          <a:p>
            <a:pPr algn="just"/>
            <a:r>
              <a:rPr lang="fa-IR" smtClean="0">
                <a:cs typeface="B Zar" panose="00000400000000000000" pitchFamily="2" charset="-78"/>
              </a:rPr>
              <a:t>در فیلمی که در آخرین سال های زندگی از احوال، افکار، اندیشه ها و منش و تهیه شده و در تابستان 2001 روی اکران سینماهای فرانسه ظاهر شد. از بوردیو با عناوینی، چون جامعه شناس بزرگ و ابر جامعه شناس نام برده شده بود و عنوان فیلم را ظاهرا کارگردان آن، پیر کرل از عبارات خود بوردیو در یک سخنرانی چنین انتخاب کرده بود : «جامعه شناسی یک ورزش مبارزه است» در طول فیلم چند بار می شنویم  که چند بار می شنویم که بعضی تماشاگران فریاد </a:t>
            </a:r>
            <a:r>
              <a:rPr lang="fa-IR">
                <a:cs typeface="B Zar" panose="00000400000000000000" pitchFamily="2" charset="-78"/>
              </a:rPr>
              <a:t>می </a:t>
            </a:r>
            <a:r>
              <a:rPr lang="fa-IR" smtClean="0">
                <a:cs typeface="B Zar" panose="00000400000000000000" pitchFamily="2" charset="-78"/>
              </a:rPr>
              <a:t>زنند: «بوردیو نه پا دیو» یعنی </a:t>
            </a:r>
            <a:r>
              <a:rPr lang="fa-IR" b="1" smtClean="0">
                <a:solidFill>
                  <a:srgbClr val="FF0000"/>
                </a:solidFill>
                <a:cs typeface="B Zar" panose="00000400000000000000" pitchFamily="2" charset="-78"/>
              </a:rPr>
              <a:t>بوردیو خدا نیست</a:t>
            </a:r>
            <a:r>
              <a:rPr lang="fa-IR" smtClean="0">
                <a:cs typeface="B Zar" panose="00000400000000000000" pitchFamily="2" charset="-78"/>
              </a:rPr>
              <a:t>. </a:t>
            </a:r>
            <a:endParaRPr lang="fa-IR">
              <a:cs typeface="B Zar" panose="00000400000000000000" pitchFamily="2" charset="-78"/>
            </a:endParaRPr>
          </a:p>
        </p:txBody>
      </p:sp>
    </p:spTree>
    <p:extLst>
      <p:ext uri="{BB962C8B-B14F-4D97-AF65-F5344CB8AC3E}">
        <p14:creationId xmlns:p14="http://schemas.microsoft.com/office/powerpoint/2010/main" val="646481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به نظر بوردیو نظام های توتالیتر و جزم گرا با جامعه شناسی میانه خوبی نداشته بعضا آن را ممنون و غیر ممکن کرده اند و تنها شکل صوری آن را پذیرفته اند. حتی در نظام های دموکراتیک، جامعه شناسی موجب مزاحمت شده زیرا همواهر موقعیت کنشگران اجتماعی را </a:t>
            </a:r>
            <a:r>
              <a:rPr lang="fa-IR" b="1">
                <a:solidFill>
                  <a:srgbClr val="FF0000"/>
                </a:solidFill>
                <a:cs typeface="B Zar" panose="00000400000000000000" pitchFamily="2" charset="-78"/>
              </a:rPr>
              <a:t>با برداشتی انتقادی که متوجه مکانیسم سلطه است </a:t>
            </a:r>
            <a:r>
              <a:rPr lang="fa-IR">
                <a:cs typeface="B Zar" panose="00000400000000000000" pitchFamily="2" charset="-78"/>
              </a:rPr>
              <a:t>افشا کرده است. </a:t>
            </a:r>
          </a:p>
          <a:p>
            <a:endParaRPr lang="fa-IR"/>
          </a:p>
        </p:txBody>
      </p:sp>
    </p:spTree>
    <p:extLst>
      <p:ext uri="{BB962C8B-B14F-4D97-AF65-F5344CB8AC3E}">
        <p14:creationId xmlns:p14="http://schemas.microsoft.com/office/powerpoint/2010/main" val="7314102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بنابراین بوردیو اصول راهبردی حاکم بر علم جامعه شناسی را که با دانش عامیانه یا فهم عام (عقل سلیم) قطع ارتباط کند، مورد توجه خاص قرار می دهد. دانش عامیانه را یم توان برداشت ها و عقاید پذیرفته شده و باورهای عمومی دانست که در یک </a:t>
            </a:r>
            <a:r>
              <a:rPr lang="fa-IR">
                <a:cs typeface="B Zar" panose="00000400000000000000" pitchFamily="2" charset="-78"/>
              </a:rPr>
              <a:t>جامعه </a:t>
            </a:r>
            <a:r>
              <a:rPr lang="fa-IR" smtClean="0">
                <a:cs typeface="B Zar" panose="00000400000000000000" pitchFamily="2" charset="-78"/>
              </a:rPr>
              <a:t>خود را بر هر فکر منطقی تحمیل می کند و همان است که در جامعه شناسی دورکیمی زیر عنوان </a:t>
            </a:r>
            <a:r>
              <a:rPr lang="fa-IR" b="1" smtClean="0">
                <a:solidFill>
                  <a:srgbClr val="FF0000"/>
                </a:solidFill>
                <a:cs typeface="B Zar" panose="00000400000000000000" pitchFamily="2" charset="-78"/>
              </a:rPr>
              <a:t>پیشداوری</a:t>
            </a:r>
            <a:r>
              <a:rPr lang="fa-IR" smtClean="0">
                <a:cs typeface="B Zar" panose="00000400000000000000" pitchFamily="2" charset="-78"/>
              </a:rPr>
              <a:t> (مفاهیم مقدم بر تجربه) مرکب از بازنمود های جمعی طبقه بندی می شود. </a:t>
            </a:r>
            <a:endParaRPr lang="fa-IR">
              <a:cs typeface="B Zar" panose="00000400000000000000" pitchFamily="2" charset="-78"/>
            </a:endParaRPr>
          </a:p>
        </p:txBody>
      </p:sp>
      <p:sp>
        <p:nvSpPr>
          <p:cNvPr id="4" name="Flowchart: Process 3"/>
          <p:cNvSpPr/>
          <p:nvPr/>
        </p:nvSpPr>
        <p:spPr>
          <a:xfrm>
            <a:off x="838200" y="4318781"/>
            <a:ext cx="3291840" cy="119575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بازنمود های جمعی</a:t>
            </a:r>
            <a:endParaRPr lang="fa-IR" b="1">
              <a:solidFill>
                <a:srgbClr val="FF0000"/>
              </a:solidFill>
            </a:endParaRPr>
          </a:p>
        </p:txBody>
      </p:sp>
    </p:spTree>
    <p:extLst>
      <p:ext uri="{BB962C8B-B14F-4D97-AF65-F5344CB8AC3E}">
        <p14:creationId xmlns:p14="http://schemas.microsoft.com/office/powerpoint/2010/main" val="11475185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این بازنمود ها عبارت است از شیوه درک محیط پیرامون، انگیزه ها و قواعد رفتار، تحلیل حوادث در حال انجام، داوری ارزشی و نیز آموزه ها(دکترین) که به شکل مجموعه منسجم بر واقعیات تاثیر می گذارد و این مجموع است که این </a:t>
            </a:r>
            <a:r>
              <a:rPr lang="fa-IR" b="1">
                <a:solidFill>
                  <a:srgbClr val="FF0000"/>
                </a:solidFill>
                <a:cs typeface="B Zar" panose="00000400000000000000" pitchFamily="2" charset="-78"/>
              </a:rPr>
              <a:t>ایدئولوژی</a:t>
            </a:r>
            <a:r>
              <a:rPr lang="fa-IR">
                <a:cs typeface="B Zar" panose="00000400000000000000" pitchFamily="2" charset="-78"/>
              </a:rPr>
              <a:t> را به وجود می آورد همه ما با «</a:t>
            </a:r>
            <a:r>
              <a:rPr lang="fa-IR" b="1">
                <a:solidFill>
                  <a:srgbClr val="FF0000"/>
                </a:solidFill>
                <a:cs typeface="B Zar" panose="00000400000000000000" pitchFamily="2" charset="-78"/>
              </a:rPr>
              <a:t>بازنمودهای خودانگیخته</a:t>
            </a:r>
            <a:r>
              <a:rPr lang="fa-IR">
                <a:cs typeface="B Zar" panose="00000400000000000000" pitchFamily="2" charset="-78"/>
              </a:rPr>
              <a:t>» و تبیین های همراه با پیشداوری که آن را درست فرض می کنیم سر و کار داریم. به طور یکه در وجود ما این احساس ایجاد می شود که همه چیز را خوب می فهمیم  و درباره جهانی که </a:t>
            </a:r>
            <a:r>
              <a:rPr lang="fa-IR" smtClean="0">
                <a:cs typeface="B Zar" panose="00000400000000000000" pitchFamily="2" charset="-78"/>
              </a:rPr>
              <a:t>کار </a:t>
            </a:r>
            <a:r>
              <a:rPr lang="fa-IR">
                <a:cs typeface="B Zar" panose="00000400000000000000" pitchFamily="2" charset="-78"/>
              </a:rPr>
              <a:t>را احاطه کرده است به داوری می نشینیم. به عنوان مثال با مشاهده فرد معینی از روی قیافه و لباس و نحوه سخن گفتن و غیره به بازنمود کل زندگی او می پردازیم ادراک ما از جهان از همین بازنمودها تشکیل شده است. </a:t>
            </a:r>
          </a:p>
          <a:p>
            <a:endParaRPr lang="fa-IR"/>
          </a:p>
        </p:txBody>
      </p:sp>
    </p:spTree>
    <p:extLst>
      <p:ext uri="{BB962C8B-B14F-4D97-AF65-F5344CB8AC3E}">
        <p14:creationId xmlns:p14="http://schemas.microsoft.com/office/powerpoint/2010/main" val="13346020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ایدئولوژی های سیاسی نظام های دینی، سازمان علمی حتی می توانند بازنمود های ساخت مندی باشند که بر حسب جامعه ها و اعصار و گروه ها و حتی افراد  متفاوت باشند. این بازنمودها خطراتی به همراه دارند زیرا پیش ساخته هستند و در عمل مانع پیشرفت بینش علمی می شوند. </a:t>
            </a:r>
          </a:p>
        </p:txBody>
      </p:sp>
      <p:sp>
        <p:nvSpPr>
          <p:cNvPr id="4" name="Flowchart: Process 3"/>
          <p:cNvSpPr/>
          <p:nvPr/>
        </p:nvSpPr>
        <p:spPr>
          <a:xfrm>
            <a:off x="1012873" y="3910818"/>
            <a:ext cx="3545059" cy="126609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بازنمود های ساخت مندی</a:t>
            </a:r>
            <a:endParaRPr lang="fa-IR" b="1">
              <a:solidFill>
                <a:srgbClr val="FF0000"/>
              </a:solidFill>
            </a:endParaRPr>
          </a:p>
        </p:txBody>
      </p:sp>
    </p:spTree>
    <p:extLst>
      <p:ext uri="{BB962C8B-B14F-4D97-AF65-F5344CB8AC3E}">
        <p14:creationId xmlns:p14="http://schemas.microsoft.com/office/powerpoint/2010/main" val="16864229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این بازنمود ها و آنچه جهان اجتماعی و اعمال ما را توصیف می کند </a:t>
            </a:r>
            <a:r>
              <a:rPr lang="fa-IR" b="1">
                <a:solidFill>
                  <a:srgbClr val="FF0000"/>
                </a:solidFill>
                <a:cs typeface="B Zar" panose="00000400000000000000" pitchFamily="2" charset="-78"/>
              </a:rPr>
              <a:t>فراورده فردی </a:t>
            </a:r>
            <a:r>
              <a:rPr lang="fa-IR">
                <a:cs typeface="B Zar" panose="00000400000000000000" pitchFamily="2" charset="-78"/>
              </a:rPr>
              <a:t>نیست، بکه یک فراورده اجتماعی است. زبانی که بازنمود ها را منعکس می کند یک زبان بی طرفانه و خنثی نیست و همواره در جست و جوی دلایل قانع کننده برای توجیه اعمال و رفتار غیر منطقی خود است. معانی که افراد برای اعمالشان در نظر می گیرند الزاما اشتباه </a:t>
            </a:r>
            <a:r>
              <a:rPr lang="fa-IR" smtClean="0">
                <a:cs typeface="B Zar" panose="00000400000000000000" pitchFamily="2" charset="-78"/>
              </a:rPr>
              <a:t>نیست، </a:t>
            </a:r>
            <a:r>
              <a:rPr lang="fa-IR">
                <a:cs typeface="B Zar" panose="00000400000000000000" pitchFamily="2" charset="-78"/>
              </a:rPr>
              <a:t>اما ناقص و نارسا است، زیرا </a:t>
            </a:r>
            <a:r>
              <a:rPr lang="fa-IR" b="1">
                <a:solidFill>
                  <a:srgbClr val="FF0000"/>
                </a:solidFill>
                <a:cs typeface="B Zar" panose="00000400000000000000" pitchFamily="2" charset="-78"/>
              </a:rPr>
              <a:t>تولیدات زبان و گفتمان ها مستقل از ویژگی های اجتماعی آنها نیست </a:t>
            </a:r>
            <a:r>
              <a:rPr lang="fa-IR">
                <a:cs typeface="B Zar" panose="00000400000000000000" pitchFamily="2" charset="-78"/>
              </a:rPr>
              <a:t>و خود آنها مسئول موثر شکل گیری آن نیستند و نسبت به منشا آن آگاهی ندارند. سیمای اعمال کاملا شخصی و کاملا شفاف افراد به خود آنها تعلق ندارد بکه متعلق به سیستم کاملی از روابط است که در بطن آن و توسط آن اعمال انجام می گیرد (همان، 32)</a:t>
            </a:r>
          </a:p>
          <a:p>
            <a:endParaRPr lang="fa-IR"/>
          </a:p>
        </p:txBody>
      </p:sp>
    </p:spTree>
    <p:extLst>
      <p:ext uri="{BB962C8B-B14F-4D97-AF65-F5344CB8AC3E}">
        <p14:creationId xmlns:p14="http://schemas.microsoft.com/office/powerpoint/2010/main" val="18500595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ها همه عوامل «</a:t>
            </a:r>
            <a:r>
              <a:rPr lang="fa-IR" b="1" smtClean="0">
                <a:solidFill>
                  <a:srgbClr val="FF0000"/>
                </a:solidFill>
                <a:cs typeface="B Zar" panose="00000400000000000000" pitchFamily="2" charset="-78"/>
              </a:rPr>
              <a:t>مزاحم</a:t>
            </a:r>
            <a:r>
              <a:rPr lang="fa-IR" smtClean="0">
                <a:cs typeface="B Zar" panose="00000400000000000000" pitchFamily="2" charset="-78"/>
              </a:rPr>
              <a:t>» در شناخت علمی به شمار می رود و معنایش این است که نمی توان توضیحات عاملان علمی را عینی دانست و </a:t>
            </a:r>
            <a:r>
              <a:rPr lang="fa-IR" b="1" smtClean="0">
                <a:solidFill>
                  <a:srgbClr val="FF0000"/>
                </a:solidFill>
                <a:cs typeface="B Zar" panose="00000400000000000000" pitchFamily="2" charset="-78"/>
              </a:rPr>
              <a:t>واقعیت پدیده اجتماعی </a:t>
            </a:r>
            <a:r>
              <a:rPr lang="fa-IR" smtClean="0">
                <a:cs typeface="B Zar" panose="00000400000000000000" pitchFamily="2" charset="-78"/>
              </a:rPr>
              <a:t>را نمی توان از طریق احساسات و واکنش های شخصی درک کرد. بوردیو مثال می زند و از خود می پرسد که عشق در ازدواج تا چه حد عین است: پس چرا هرگز پسر یک  تاجر ثروتمند عاشق یک دختر کارگر ساده نمی شود. در واقع عوامل اجتماعی تعیین کننده پنهان نگهداشته می شود. </a:t>
            </a:r>
            <a:endParaRPr lang="fa-IR">
              <a:cs typeface="B Zar" panose="00000400000000000000" pitchFamily="2" charset="-78"/>
            </a:endParaRPr>
          </a:p>
        </p:txBody>
      </p:sp>
    </p:spTree>
    <p:extLst>
      <p:ext uri="{BB962C8B-B14F-4D97-AF65-F5344CB8AC3E}">
        <p14:creationId xmlns:p14="http://schemas.microsoft.com/office/powerpoint/2010/main" val="18706857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نهایت بوردیو در کنار حرفه جامعه شناس چنین نتیجه گیری می کند: پس باید با شعور عامیانه قطع ارتباط کرد و از افکار ساخته و پرداخته اجتناب ورزید (همان منبع) و اما کنش فرد عادی تابع منطق عملی است که در بحث بعد روشن خواهد شد. </a:t>
            </a:r>
            <a:endParaRPr lang="fa-IR">
              <a:cs typeface="B Zar" panose="00000400000000000000" pitchFamily="2" charset="-78"/>
            </a:endParaRPr>
          </a:p>
        </p:txBody>
      </p:sp>
      <p:sp>
        <p:nvSpPr>
          <p:cNvPr id="4" name="Flowchart: Process 3"/>
          <p:cNvSpPr/>
          <p:nvPr/>
        </p:nvSpPr>
        <p:spPr>
          <a:xfrm>
            <a:off x="2346374" y="4001294"/>
            <a:ext cx="1927274" cy="106914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کنش فرد عادی</a:t>
            </a:r>
            <a:endParaRPr lang="fa-IR">
              <a:solidFill>
                <a:srgbClr val="FF0000"/>
              </a:solidFill>
            </a:endParaRPr>
          </a:p>
        </p:txBody>
      </p:sp>
      <p:sp>
        <p:nvSpPr>
          <p:cNvPr id="5" name="Flowchart: Data 4"/>
          <p:cNvSpPr/>
          <p:nvPr/>
        </p:nvSpPr>
        <p:spPr>
          <a:xfrm>
            <a:off x="5781822" y="3727938"/>
            <a:ext cx="2841673" cy="1659988"/>
          </a:xfrm>
          <a:prstGeom prst="flowChartInputOutp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منطق عملی</a:t>
            </a:r>
            <a:endParaRPr lang="fa-IR" b="1">
              <a:solidFill>
                <a:srgbClr val="FF0000"/>
              </a:solidFill>
            </a:endParaRPr>
          </a:p>
        </p:txBody>
      </p:sp>
    </p:spTree>
    <p:extLst>
      <p:ext uri="{BB962C8B-B14F-4D97-AF65-F5344CB8AC3E}">
        <p14:creationId xmlns:p14="http://schemas.microsoft.com/office/powerpoint/2010/main" val="5933891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جامعه شناسی کنش یا منطق عملی، بوردیو  به دنبال رد پای فیلسوف معروف لودویگ ویتگنشتاین و موریس مرلوپونتی نقطه عزیمت خود را در جامعه شناسی کنش بر مشی و نگرش روشنفکری متکی می کند، برعکس کنشگر که کنش را انجام می دهد. بدینسان ویژگی نگرش روشنفکری در این واقعیت نهفته است که رابطه روشنفکری با شخص را وارد شیئی می کند و آن را جانشین رابطه کنش با کنش که دیدگاه مشاهده گر است می کند. </a:t>
            </a:r>
            <a:endParaRPr lang="fa-IR">
              <a:cs typeface="B Zar" panose="00000400000000000000" pitchFamily="2" charset="-78"/>
            </a:endParaRPr>
          </a:p>
        </p:txBody>
      </p:sp>
      <p:sp>
        <p:nvSpPr>
          <p:cNvPr id="4" name="Flowchart: Process 3"/>
          <p:cNvSpPr/>
          <p:nvPr/>
        </p:nvSpPr>
        <p:spPr>
          <a:xfrm>
            <a:off x="1392702" y="4403188"/>
            <a:ext cx="2841673" cy="111134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ویژگی نگرش روشنفکری</a:t>
            </a:r>
            <a:endParaRPr lang="fa-IR" b="1">
              <a:solidFill>
                <a:srgbClr val="FF0000"/>
              </a:solidFill>
            </a:endParaRPr>
          </a:p>
        </p:txBody>
      </p:sp>
    </p:spTree>
    <p:extLst>
      <p:ext uri="{BB962C8B-B14F-4D97-AF65-F5344CB8AC3E}">
        <p14:creationId xmlns:p14="http://schemas.microsoft.com/office/powerpoint/2010/main" val="5116939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این معنی روشنفکر مآبی نوعی عینیت </a:t>
            </a:r>
            <a:r>
              <a:rPr lang="fa-IR" smtClean="0">
                <a:cs typeface="B Zar" panose="00000400000000000000" pitchFamily="2" charset="-78"/>
              </a:rPr>
              <a:t>گرایی </a:t>
            </a:r>
            <a:r>
              <a:rPr lang="fa-IR">
                <a:cs typeface="B Zar" panose="00000400000000000000" pitchFamily="2" charset="-78"/>
              </a:rPr>
              <a:t>است که کنش را یک امر انضمامی ب</a:t>
            </a:r>
            <a:r>
              <a:rPr lang="fa-IR" smtClean="0">
                <a:cs typeface="B Zar" panose="00000400000000000000" pitchFamily="2" charset="-78"/>
              </a:rPr>
              <a:t>ه </a:t>
            </a:r>
            <a:r>
              <a:rPr lang="fa-IR">
                <a:cs typeface="B Zar" panose="00000400000000000000" pitchFamily="2" charset="-78"/>
              </a:rPr>
              <a:t>مثابه شی مورد شناخت می شناسد، بدون آن که به رابطه کنشگر با کنش او بپردازد. یکی از پی آمد های این </a:t>
            </a:r>
            <a:r>
              <a:rPr lang="fa-IR" b="1">
                <a:solidFill>
                  <a:srgbClr val="FF0000"/>
                </a:solidFill>
                <a:cs typeface="B Zar" panose="00000400000000000000" pitchFamily="2" charset="-78"/>
              </a:rPr>
              <a:t>عینیت گرایی روشنفکر مآبانه </a:t>
            </a:r>
            <a:r>
              <a:rPr lang="fa-IR">
                <a:cs typeface="B Zar" panose="00000400000000000000" pitchFamily="2" charset="-78"/>
              </a:rPr>
              <a:t>این است که تقدم را به شخصی می دهد که از بیرون بدان نگریسته و توسط جامعه شناس تجزیه و تحلیل می شود. </a:t>
            </a:r>
          </a:p>
          <a:p>
            <a:endParaRPr lang="fa-IR"/>
          </a:p>
        </p:txBody>
      </p:sp>
    </p:spTree>
    <p:extLst>
      <p:ext uri="{BB962C8B-B14F-4D97-AF65-F5344CB8AC3E}">
        <p14:creationId xmlns:p14="http://schemas.microsoft.com/office/powerpoint/2010/main" val="41343854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بدین سان روشنفکر برای مفاهیمی چون دولت، طبقه کارگر، برنامه ریزی شهری، رابطه میان روشنفکر و شی (ذهن و عمل) </a:t>
            </a:r>
            <a:r>
              <a:rPr lang="fa-IR" b="1" smtClean="0">
                <a:solidFill>
                  <a:srgbClr val="FF0000"/>
                </a:solidFill>
                <a:cs typeface="B Zar" panose="00000400000000000000" pitchFamily="2" charset="-78"/>
              </a:rPr>
              <a:t>رابطه عمل به عمل </a:t>
            </a:r>
            <a:r>
              <a:rPr lang="fa-IR" smtClean="0">
                <a:cs typeface="B Zar" panose="00000400000000000000" pitchFamily="2" charset="-78"/>
              </a:rPr>
              <a:t>را جانشین می کند. به نظر بوردیو در اغلب کارها ما از عمل به عمل می پردازیم. بدون آن که  از کلام و گفتار یا ضمیر عبور کنیم. به این ترتیب بوردیو دو دیدگاه را از یکدیگر متمایز می کند: </a:t>
            </a:r>
            <a:r>
              <a:rPr lang="fa-IR">
                <a:cs typeface="B Zar" panose="00000400000000000000" pitchFamily="2" charset="-78"/>
              </a:rPr>
              <a:t>دیدگاه </a:t>
            </a:r>
            <a:r>
              <a:rPr lang="fa-IR" smtClean="0">
                <a:cs typeface="B Zar" panose="00000400000000000000" pitchFamily="2" charset="-78"/>
              </a:rPr>
              <a:t>مشاهده گر که می اندیشد و در مورد عمل توضیح می دهد و دیدگاه کنشگر که عمل می کند. «</a:t>
            </a:r>
            <a:r>
              <a:rPr lang="fa-IR" b="1" smtClean="0">
                <a:solidFill>
                  <a:srgbClr val="FF0000"/>
                </a:solidFill>
                <a:cs typeface="B Zar" panose="00000400000000000000" pitchFamily="2" charset="-78"/>
              </a:rPr>
              <a:t>در آتش کنش</a:t>
            </a:r>
            <a:r>
              <a:rPr lang="fa-IR" smtClean="0">
                <a:cs typeface="B Zar" panose="00000400000000000000" pitchFamily="2" charset="-78"/>
              </a:rPr>
              <a:t>» و با همه فوریت هایش درگیر است.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127686" y="4431323"/>
            <a:ext cx="1602617" cy="1602617"/>
          </a:xfrm>
          <a:prstGeom prst="rect">
            <a:avLst/>
          </a:prstGeom>
        </p:spPr>
      </p:pic>
    </p:spTree>
    <p:extLst>
      <p:ext uri="{BB962C8B-B14F-4D97-AF65-F5344CB8AC3E}">
        <p14:creationId xmlns:p14="http://schemas.microsoft.com/office/powerpoint/2010/main" val="1520394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کارگردان </a:t>
            </a:r>
            <a:r>
              <a:rPr lang="fa-IR" b="1" smtClean="0">
                <a:solidFill>
                  <a:srgbClr val="FF0000"/>
                </a:solidFill>
                <a:cs typeface="B Zar" panose="00000400000000000000" pitchFamily="2" charset="-78"/>
              </a:rPr>
              <a:t>حالت روحی، فکری و منش اجتماعی </a:t>
            </a:r>
            <a:r>
              <a:rPr lang="fa-IR" smtClean="0">
                <a:cs typeface="B Zar" panose="00000400000000000000" pitchFamily="2" charset="-78"/>
              </a:rPr>
              <a:t>و </a:t>
            </a:r>
            <a:r>
              <a:rPr lang="fa-IR" b="1" smtClean="0">
                <a:solidFill>
                  <a:srgbClr val="FF0000"/>
                </a:solidFill>
                <a:cs typeface="B Zar" panose="00000400000000000000" pitchFamily="2" charset="-78"/>
              </a:rPr>
              <a:t>حرکات و سکنات </a:t>
            </a:r>
            <a:r>
              <a:rPr lang="fa-IR" smtClean="0">
                <a:cs typeface="B Zar" panose="00000400000000000000" pitchFamily="2" charset="-78"/>
              </a:rPr>
              <a:t>بوردیو را از آغاز کار روزانه تا پاسی از نیمه های شب، لحظه به لحظه دنبال می کند و اپیزودهایی از کلاس های درس، گفتگو با دانشجویان، مصاحبه با روزنامه نگاران و علاقه مندان، جلسات پرجمعیت  و پر شور سخنرانی که گاه به گاه، جای سخنران و مستمعین عوض می شود، تا قاطی شدن با جمع دانشجویان تظاهر  کننده، بیشتر در چهره یک رهبر انقلابی و شورشی و از تفحص عمیق در اسناد و مدارک و عکس ها در نیمه های شب و تحویل گرفتن کارها از دستیاران و منش خود تا سخنرانی در کلاس های کولژ دو فرانس و عمیق شدن در مسائل به طوری که شیارها و خطوط چهره  و ریختن عرق به سر و صورتش چ</a:t>
            </a:r>
            <a:r>
              <a:rPr lang="fa-IR">
                <a:cs typeface="B Zar" panose="00000400000000000000" pitchFamily="2" charset="-78"/>
              </a:rPr>
              <a:t>ه</a:t>
            </a:r>
            <a:r>
              <a:rPr lang="fa-IR" smtClean="0">
                <a:cs typeface="B Zar" panose="00000400000000000000" pitchFamily="2" charset="-78"/>
              </a:rPr>
              <a:t>ره یک متفکر برجسته و دانشمند عالیقدر را به نمایش می گذارد. </a:t>
            </a:r>
            <a:endParaRPr lang="fa-IR">
              <a:cs typeface="B Zar" panose="00000400000000000000" pitchFamily="2" charset="-78"/>
            </a:endParaRPr>
          </a:p>
        </p:txBody>
      </p:sp>
    </p:spTree>
    <p:extLst>
      <p:ext uri="{BB962C8B-B14F-4D97-AF65-F5344CB8AC3E}">
        <p14:creationId xmlns:p14="http://schemas.microsoft.com/office/powerpoint/2010/main" val="18781647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052688" y="1825625"/>
            <a:ext cx="8301111" cy="4351338"/>
          </a:xfrm>
        </p:spPr>
        <p:txBody>
          <a:bodyPr/>
          <a:lstStyle/>
          <a:p>
            <a:pPr algn="just"/>
            <a:r>
              <a:rPr lang="fa-IR">
                <a:cs typeface="B Zar" panose="00000400000000000000" pitchFamily="2" charset="-78"/>
              </a:rPr>
              <a:t>کنش از منطق عمل (پراتیک) که به نحوی یا موضوع مورد کنش مرتبط است پیروی می کند، نه از منطق. این دیدگاه، پیر بوردیو را به بررسی صلاحیت کنشگران یعنی معنای عمل آنها هدایت می کند (معنای عمل) که در حرکات جسمانی تجسم </a:t>
            </a:r>
            <a:r>
              <a:rPr lang="fa-IR" smtClean="0">
                <a:cs typeface="B Zar" panose="00000400000000000000" pitchFamily="2" charset="-78"/>
              </a:rPr>
              <a:t>یا</a:t>
            </a:r>
            <a:r>
              <a:rPr lang="fa-IR">
                <a:cs typeface="B Zar" panose="00000400000000000000" pitchFamily="2" charset="-78"/>
              </a:rPr>
              <a:t>ف</a:t>
            </a:r>
            <a:r>
              <a:rPr lang="fa-IR" smtClean="0">
                <a:cs typeface="B Zar" panose="00000400000000000000" pitchFamily="2" charset="-78"/>
              </a:rPr>
              <a:t>ته، </a:t>
            </a:r>
            <a:r>
              <a:rPr lang="fa-IR">
                <a:cs typeface="B Zar" panose="00000400000000000000" pitchFamily="2" charset="-78"/>
              </a:rPr>
              <a:t>در یک موقعیت خاص انجام پذیرفته  و با مسائل عملی مرتبط است. این نوع عمل، بخش جدایی ناپذیر  همان طبیعت ثانوی بوده و به کنشگر فرصت آن را م</a:t>
            </a:r>
            <a:r>
              <a:rPr lang="fa-IR" smtClean="0">
                <a:cs typeface="B Zar" panose="00000400000000000000" pitchFamily="2" charset="-78"/>
              </a:rPr>
              <a:t>ی </a:t>
            </a:r>
            <a:r>
              <a:rPr lang="fa-IR">
                <a:cs typeface="B Zar" panose="00000400000000000000" pitchFamily="2" charset="-78"/>
              </a:rPr>
              <a:t>دهد که در تفکر و انرژی صرفه جویی کند و </a:t>
            </a:r>
            <a:r>
              <a:rPr lang="fa-IR" b="1">
                <a:solidFill>
                  <a:srgbClr val="FF0000"/>
                </a:solidFill>
                <a:cs typeface="B Zar" panose="00000400000000000000" pitchFamily="2" charset="-78"/>
              </a:rPr>
              <a:t>این یک نوع اقتصاد عملی است</a:t>
            </a:r>
            <a:r>
              <a:rPr lang="fa-IR">
                <a:cs typeface="B Zar" panose="00000400000000000000" pitchFamily="2" charset="-78"/>
              </a:rPr>
              <a:t>. چنین نظریه ای هر چند به برخی دیدگاه های </a:t>
            </a:r>
            <a:r>
              <a:rPr lang="fa-IR" smtClean="0">
                <a:cs typeface="B Zar" panose="00000400000000000000" pitchFamily="2" charset="-78"/>
              </a:rPr>
              <a:t>گارفینکل </a:t>
            </a:r>
            <a:r>
              <a:rPr lang="fa-IR">
                <a:cs typeface="B Zar" panose="00000400000000000000" pitchFamily="2" charset="-78"/>
              </a:rPr>
              <a:t>نزدیک است، اما مورد انتقاد و ایراد قرار گرفته سات (کایل آلیان 1988، 204-105)</a:t>
            </a:r>
          </a:p>
          <a:p>
            <a:endParaRPr lang="fa-IR"/>
          </a:p>
        </p:txBody>
      </p:sp>
      <p:pic>
        <p:nvPicPr>
          <p:cNvPr id="4" name="Picture 3"/>
          <p:cNvPicPr>
            <a:picLocks noChangeAspect="1"/>
          </p:cNvPicPr>
          <p:nvPr/>
        </p:nvPicPr>
        <p:blipFill>
          <a:blip r:embed="rId2"/>
          <a:stretch>
            <a:fillRect/>
          </a:stretch>
        </p:blipFill>
        <p:spPr>
          <a:xfrm>
            <a:off x="838200" y="1825625"/>
            <a:ext cx="2087880" cy="2619375"/>
          </a:xfrm>
          <a:prstGeom prst="rect">
            <a:avLst/>
          </a:prstGeom>
        </p:spPr>
      </p:pic>
    </p:spTree>
    <p:extLst>
      <p:ext uri="{BB962C8B-B14F-4D97-AF65-F5344CB8AC3E}">
        <p14:creationId xmlns:p14="http://schemas.microsoft.com/office/powerpoint/2010/main" val="35741770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اینجا می توان به تفاوت نظریه کنش عملی بوردیو و نظریه آلن تورن در مورد سوژه نیز اشاره کرد. در نظریه بوردیو کنش گر اجتماعی مانند سوژه کنشگر ارادی و گزینش گر نیست که در برابر یک مسئله قرار گرفته به حل آن اقدام کند. او سرگرم کار خویشتن است یعنی از اصل عمل زدگی و پراکسیس پیروی می کنند: عمل وی متکی بر طبیعت ثانوی او است. </a:t>
            </a:r>
            <a:endParaRPr lang="fa-IR">
              <a:cs typeface="B Zar" panose="00000400000000000000" pitchFamily="2" charset="-78"/>
            </a:endParaRPr>
          </a:p>
        </p:txBody>
      </p:sp>
      <p:sp>
        <p:nvSpPr>
          <p:cNvPr id="4" name="Flowchart: Process 3"/>
          <p:cNvSpPr/>
          <p:nvPr/>
        </p:nvSpPr>
        <p:spPr>
          <a:xfrm>
            <a:off x="1214651" y="3821373"/>
            <a:ext cx="2388358" cy="146031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کنشگر ارادی و گزینش گر</a:t>
            </a:r>
            <a:endParaRPr lang="fa-IR" b="1">
              <a:solidFill>
                <a:srgbClr val="FF0000"/>
              </a:solidFill>
            </a:endParaRPr>
          </a:p>
        </p:txBody>
      </p:sp>
    </p:spTree>
    <p:extLst>
      <p:ext uri="{BB962C8B-B14F-4D97-AF65-F5344CB8AC3E}">
        <p14:creationId xmlns:p14="http://schemas.microsoft.com/office/powerpoint/2010/main" val="23984916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بر همین مبنا با شامه تیز خود آینده بازی را در دست می گیرد و می داند که در حرکت بعد چه اتفاقی خواهد افتاد. در این حالت دلیل هر حرکت از نظر کنشگر مورد نظر بوردیو  همراه خود آن حرکت خواهد بود. این شم اجتماعی یا همان </a:t>
            </a:r>
            <a:r>
              <a:rPr lang="fa-IR" b="1">
                <a:solidFill>
                  <a:srgbClr val="FF0000"/>
                </a:solidFill>
                <a:cs typeface="B Zar" panose="00000400000000000000" pitchFamily="2" charset="-78"/>
              </a:rPr>
              <a:t>طبیعت ثانوی </a:t>
            </a:r>
            <a:r>
              <a:rPr lang="fa-IR">
                <a:cs typeface="B Zar" panose="00000400000000000000" pitchFamily="2" charset="-78"/>
              </a:rPr>
              <a:t>که کنشگر  را به عمل مرتبط می کند، مجموع ساخت یافته و اجتماعی شده است که ظاهرا از فرد سر می زند اما یک عادت اجتماعی است این منطق، منطق نظری نیست، </a:t>
            </a:r>
            <a:r>
              <a:rPr lang="fa-IR" b="1">
                <a:solidFill>
                  <a:srgbClr val="FF0000"/>
                </a:solidFill>
                <a:cs typeface="B Zar" panose="00000400000000000000" pitchFamily="2" charset="-78"/>
              </a:rPr>
              <a:t>منطق عمل است </a:t>
            </a:r>
            <a:r>
              <a:rPr lang="fa-IR">
                <a:cs typeface="B Zar" panose="00000400000000000000" pitchFamily="2" charset="-78"/>
              </a:rPr>
              <a:t>که با منطق روشنفکر متفاوت است.  </a:t>
            </a:r>
          </a:p>
          <a:p>
            <a:endParaRPr lang="fa-IR"/>
          </a:p>
        </p:txBody>
      </p:sp>
    </p:spTree>
    <p:extLst>
      <p:ext uri="{BB962C8B-B14F-4D97-AF65-F5344CB8AC3E}">
        <p14:creationId xmlns:p14="http://schemas.microsoft.com/office/powerpoint/2010/main" val="34105169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نکته دیگر منطق تقلیل اقتصادی است که همه چیز را به فایده آن مرتبط می کند به این ترتیب فایده منفعت خواهی به همه حوزه ها تعمیم می یابد. </a:t>
            </a:r>
            <a:r>
              <a:rPr lang="fa-IR" b="1" smtClean="0">
                <a:solidFill>
                  <a:srgbClr val="FF0000"/>
                </a:solidFill>
                <a:cs typeface="B Zar" panose="00000400000000000000" pitchFamily="2" charset="-78"/>
              </a:rPr>
              <a:t>آیا هدف هنر خود هنر است یا هنر منفعت اقتصادی دارد؟ </a:t>
            </a:r>
            <a:r>
              <a:rPr lang="fa-IR" smtClean="0">
                <a:cs typeface="B Zar" panose="00000400000000000000" pitchFamily="2" charset="-78"/>
              </a:rPr>
              <a:t>در این جا بوردیو به بحث در مورد سرمایه نمادین می پردازد. سرمایه نمادین، سرمایه ای است که ریشه معرفتی دارد و متکی به شناخته شدن و به رسمیت شناختن است. هر سرمایه اقتصادی، فرهنگی، اجتماعی، دینی و آموزشی که عینیت ها را وارد جهان ذهنیات می کندف یعنی یک اعتبار نمادین به همراه دارد سرمایه نمادین نامیده می شود. فرضا هنگامی که یک تیتر یا عنوان، اقتدار ایجاد می کند در این جا ما با «سرمایه نمادین» سر و کار داریم.</a:t>
            </a:r>
            <a:endParaRPr lang="fa-IR">
              <a:cs typeface="B Zar" panose="00000400000000000000" pitchFamily="2" charset="-78"/>
            </a:endParaRPr>
          </a:p>
        </p:txBody>
      </p:sp>
      <p:sp>
        <p:nvSpPr>
          <p:cNvPr id="4" name="Flowchart: Process 3"/>
          <p:cNvSpPr/>
          <p:nvPr/>
        </p:nvSpPr>
        <p:spPr>
          <a:xfrm>
            <a:off x="1139483" y="4825218"/>
            <a:ext cx="2996419" cy="102694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منطق تقلیل اقتصادی</a:t>
            </a:r>
            <a:endParaRPr lang="fa-IR" b="1">
              <a:solidFill>
                <a:srgbClr val="FF0000"/>
              </a:solidFill>
            </a:endParaRPr>
          </a:p>
        </p:txBody>
      </p:sp>
    </p:spTree>
    <p:extLst>
      <p:ext uri="{BB962C8B-B14F-4D97-AF65-F5344CB8AC3E}">
        <p14:creationId xmlns:p14="http://schemas.microsoft.com/office/powerpoint/2010/main" val="27427027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بوردیو با طرح بحث منفعت طلبی کنش در کنار بحث طبیعت ثانوی، این سوال را مطرح می کند که آیا در جهان اجتماعی رفتار بی غرضان امکان پذیر است؟ به باور پیر بوردیو، اگر «</a:t>
            </a:r>
            <a:r>
              <a:rPr lang="fa-IR" b="1" smtClean="0">
                <a:solidFill>
                  <a:srgbClr val="FF0000"/>
                </a:solidFill>
                <a:cs typeface="B Zar" panose="00000400000000000000" pitchFamily="2" charset="-78"/>
              </a:rPr>
              <a:t>بی طمعی</a:t>
            </a:r>
            <a:r>
              <a:rPr lang="fa-IR" smtClean="0">
                <a:cs typeface="B Zar" panose="00000400000000000000" pitchFamily="2" charset="-78"/>
              </a:rPr>
              <a:t>» و </a:t>
            </a:r>
            <a:r>
              <a:rPr lang="fa-IR" b="1" smtClean="0">
                <a:solidFill>
                  <a:srgbClr val="FF0000"/>
                </a:solidFill>
                <a:cs typeface="B Zar" panose="00000400000000000000" pitchFamily="2" charset="-78"/>
              </a:rPr>
              <a:t>رفتار غیر منفعت جویانه </a:t>
            </a:r>
            <a:r>
              <a:rPr lang="fa-IR" smtClean="0">
                <a:cs typeface="B Zar" panose="00000400000000000000" pitchFamily="2" charset="-78"/>
              </a:rPr>
              <a:t>از نظر جامعه شناسی امکان پذیر است، این نیست مگر به واسطه طبیعت ثانوی که با منافع شخصی جفت و جور شده است. جامعه شناس فرض را بر این می گذارد که برای تمامی اعمالی که کنش گران اجتماعی انجام میدهند دلیلی وجود دارد که باید آن را یافت  و با آن انگیزه رفتار آنها را توجیه کرد، بنابراین جامعه شناس بنا را بر این می گذارد که کنشگران اجتماعی عمل لغو و کار مفت انام نمی دهند. </a:t>
            </a:r>
            <a:endParaRPr lang="fa-IR">
              <a:cs typeface="B Zar" panose="00000400000000000000" pitchFamily="2" charset="-78"/>
            </a:endParaRPr>
          </a:p>
        </p:txBody>
      </p:sp>
    </p:spTree>
    <p:extLst>
      <p:ext uri="{BB962C8B-B14F-4D97-AF65-F5344CB8AC3E}">
        <p14:creationId xmlns:p14="http://schemas.microsoft.com/office/powerpoint/2010/main" val="18939199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(عمل مفت عملی است که نمی توان برای ان دلیلی پیدا کرد یعنی عمل پوچ و احمقانه) هه اعمالی که لغو و پوچ به نظر می رسند، حاوی درگیر شدن در یک بازی اند که کنشگر در ان منفعتی می بیند. در </a:t>
            </a:r>
            <a:r>
              <a:rPr lang="fa-IR" smtClean="0">
                <a:cs typeface="B Zar" panose="00000400000000000000" pitchFamily="2" charset="-78"/>
              </a:rPr>
              <a:t>ارتباط </a:t>
            </a:r>
            <a:r>
              <a:rPr lang="fa-IR">
                <a:cs typeface="B Zar" panose="00000400000000000000" pitchFamily="2" charset="-78"/>
              </a:rPr>
              <a:t>با همین امر، بوردیو ازاصطلاحی به نام (</a:t>
            </a:r>
            <a:r>
              <a:rPr lang="en-US">
                <a:cs typeface="B Zar" panose="00000400000000000000" pitchFamily="2" charset="-78"/>
              </a:rPr>
              <a:t>Illusio</a:t>
            </a:r>
            <a:r>
              <a:rPr lang="fa-IR">
                <a:cs typeface="B Zar" panose="00000400000000000000" pitchFamily="2" charset="-78"/>
              </a:rPr>
              <a:t> ) استفاده می کند. این اصطلاح به معنای جاذبه (موهومی) است که موجب درگیر شدن شخص در یک بازی می شود، به عبارت دیگر خوش آمدن از یک تعامل، </a:t>
            </a:r>
            <a:r>
              <a:rPr lang="fa-IR" b="1">
                <a:solidFill>
                  <a:srgbClr val="FF0000"/>
                </a:solidFill>
                <a:cs typeface="B Zar" panose="00000400000000000000" pitchFamily="2" charset="-78"/>
              </a:rPr>
              <a:t>به رسمیت شناختن و درگیر شدن </a:t>
            </a:r>
            <a:r>
              <a:rPr lang="fa-IR">
                <a:cs typeface="B Zar" panose="00000400000000000000" pitchFamily="2" charset="-78"/>
              </a:rPr>
              <a:t>در بازی است که ممکن است به نظر کسانی که درگیر آن بازی نیستند «مهمل» به نظر برسد. </a:t>
            </a:r>
          </a:p>
          <a:p>
            <a:endParaRPr lang="fa-IR"/>
          </a:p>
        </p:txBody>
      </p:sp>
    </p:spTree>
    <p:extLst>
      <p:ext uri="{BB962C8B-B14F-4D97-AF65-F5344CB8AC3E}">
        <p14:creationId xmlns:p14="http://schemas.microsoft.com/office/powerpoint/2010/main" val="382509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سن سیمون نویسنده معروف فرانسوی در یکی از نوشته هایش از «</a:t>
            </a:r>
            <a:r>
              <a:rPr lang="fa-IR" b="1" smtClean="0">
                <a:solidFill>
                  <a:srgbClr val="FF0000"/>
                </a:solidFill>
                <a:cs typeface="B Zar" panose="00000400000000000000" pitchFamily="2" charset="-78"/>
              </a:rPr>
              <a:t>جدال کلاه ها در دربار</a:t>
            </a:r>
            <a:r>
              <a:rPr lang="fa-IR" smtClean="0">
                <a:cs typeface="B Zar" panose="00000400000000000000" pitchFamily="2" charset="-78"/>
              </a:rPr>
              <a:t>» سخن می گوید. این جدال دلالت بر آن دارد که چه کسی باید اول به دیگری سلام دهد. کسی در یان بازی وارد نیست، این جدال به نظرش مهمل می رسد. جدال منشی ها برای آن که یکی از آنها زودتر تلفن را به مدیرشان وصل کند از همین نوع است. این عمل به ظاهر لغو، رابطه سحرآمیز یک باز یاجتماعی است که ناشی از رابطه میان ساختارهای فکری و ساختارهای عینی فضای اجتاعی است و در هر یک از این بازیها نهفته است که به شخصیت اجتماعی فرد مرتبط است. این منفعت در برابر بی تفاوتی  و بی طمعی است. </a:t>
            </a:r>
            <a:endParaRPr lang="fa-IR">
              <a:cs typeface="B Zar" panose="00000400000000000000" pitchFamily="2" charset="-78"/>
            </a:endParaRPr>
          </a:p>
        </p:txBody>
      </p:sp>
    </p:spTree>
    <p:extLst>
      <p:ext uri="{BB962C8B-B14F-4D97-AF65-F5344CB8AC3E}">
        <p14:creationId xmlns:p14="http://schemas.microsoft.com/office/powerpoint/2010/main" val="32125500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همه حوزه های اجتماعی، اعم از حوزه علمی، حوزه ادبی، حوزه هنری، حوزه سیاسی، حوزه اداری کنشگرانی را که به آن وارد می شوند، بی تفاوت نمی گذارد و فرد می خواهد بر اساس منفعتی که در آن وجود دارد با آن رابطه برقرار کند، حتی اگر با قدرت حاکم در آن حوزه در تضاد باشد و به واژگونی آن بیندیشد. اما از طریق همین واژگون سازی آن را به رسمیت می شناسد و نسبت به آن بی تفاوت نیست. برعکس آن شور و شوق و هوسی که افاد برای بازی کردن در حوزه دیگری مثل ورزش فوتبال دارند به دلیل منفعتی است که برای آنها دارد، </a:t>
            </a:r>
            <a:r>
              <a:rPr lang="fa-IR" b="1" smtClean="0">
                <a:solidFill>
                  <a:srgbClr val="FF0000"/>
                </a:solidFill>
                <a:cs typeface="B Zar" panose="00000400000000000000" pitchFamily="2" charset="-78"/>
              </a:rPr>
              <a:t>هر چند این منفعت خواهی حالت ناخودآگاه دارد. </a:t>
            </a:r>
            <a:endParaRPr lang="fa-IR" b="1">
              <a:solidFill>
                <a:srgbClr val="FF0000"/>
              </a:solidFill>
              <a:cs typeface="B Zar" panose="00000400000000000000" pitchFamily="2" charset="-78"/>
            </a:endParaRPr>
          </a:p>
        </p:txBody>
      </p:sp>
    </p:spTree>
    <p:extLst>
      <p:ext uri="{BB962C8B-B14F-4D97-AF65-F5344CB8AC3E}">
        <p14:creationId xmlns:p14="http://schemas.microsoft.com/office/powerpoint/2010/main" val="42858207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از دیدگاه بوردیو میان کنشگران و عرصه اجتماعی متولد شده ایم، بسیاری از چیزها را به عنوان اصول مسلم وبدیهی تلقی می کنیم و همه چیز در عرصه جامعه برای ما طبیعی جلوه می کند. بازنمودهای غالب یعین مجموعه باورهای مشترک عمومی و عقاید </a:t>
            </a:r>
            <a:r>
              <a:rPr lang="fa-IR" smtClean="0">
                <a:cs typeface="B Zar" panose="00000400000000000000" pitchFamily="2" charset="-78"/>
              </a:rPr>
              <a:t>پابرجا </a:t>
            </a:r>
            <a:r>
              <a:rPr lang="fa-IR">
                <a:cs typeface="B Zar" panose="00000400000000000000" pitchFamily="2" charset="-78"/>
              </a:rPr>
              <a:t>و افکار و دریافت و معانی که در طول زمان در ذهنیت گروه حک می شود. </a:t>
            </a:r>
            <a:endParaRPr lang="fa-IR"/>
          </a:p>
        </p:txBody>
      </p:sp>
      <p:sp>
        <p:nvSpPr>
          <p:cNvPr id="4" name="Flowchart: Process 3"/>
          <p:cNvSpPr/>
          <p:nvPr/>
        </p:nvSpPr>
        <p:spPr>
          <a:xfrm>
            <a:off x="1237957" y="3727938"/>
            <a:ext cx="2700997" cy="132236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باورهای مشترک عمومی و عقاید</a:t>
            </a:r>
            <a:endParaRPr lang="fa-IR">
              <a:solidFill>
                <a:srgbClr val="FF0000"/>
              </a:solidFill>
            </a:endParaRPr>
          </a:p>
        </p:txBody>
      </p:sp>
    </p:spTree>
    <p:extLst>
      <p:ext uri="{BB962C8B-B14F-4D97-AF65-F5344CB8AC3E}">
        <p14:creationId xmlns:p14="http://schemas.microsoft.com/office/powerpoint/2010/main" val="11835111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از نظر بوردیو کنش ها و رفتارهای فرهنگی با تعلق اجتماعی فرد مشخص می شود و بر منطق تشخص استوار است. همچنین از نظر بوردیو فضای اجتماعی مملو از بمارزه برای </a:t>
            </a:r>
            <a:r>
              <a:rPr lang="fa-IR" b="1">
                <a:solidFill>
                  <a:srgbClr val="FF0000"/>
                </a:solidFill>
                <a:cs typeface="B Zar" panose="00000400000000000000" pitchFamily="2" charset="-78"/>
              </a:rPr>
              <a:t>تصاحب سرمایه های نمادین</a:t>
            </a:r>
            <a:r>
              <a:rPr lang="fa-IR">
                <a:cs typeface="B Zar" panose="00000400000000000000" pitchFamily="2" charset="-78"/>
              </a:rPr>
              <a:t> است. سرمایه نمادین به صورت یک (اعتبار) است </a:t>
            </a:r>
            <a:r>
              <a:rPr lang="fa-IR" smtClean="0">
                <a:cs typeface="B Zar" panose="00000400000000000000" pitchFamily="2" charset="-78"/>
              </a:rPr>
              <a:t>که در </a:t>
            </a:r>
            <a:r>
              <a:rPr lang="fa-IR">
                <a:cs typeface="B Zar" panose="00000400000000000000" pitchFamily="2" charset="-78"/>
              </a:rPr>
              <a:t>اختیار یک کنشگر قرار گرفته و از سوی دیگران برای او به رسمیت شناخته شده  است (مثلا جایگاه اعتباری که دیگران برای یک استاد دانشگاه قائلند) این اعتبار </a:t>
            </a:r>
            <a:r>
              <a:rPr lang="fa-IR" smtClean="0">
                <a:cs typeface="B Zar" panose="00000400000000000000" pitchFamily="2" charset="-78"/>
              </a:rPr>
              <a:t>مستلزم </a:t>
            </a:r>
            <a:r>
              <a:rPr lang="fa-IR">
                <a:cs typeface="B Zar" panose="00000400000000000000" pitchFamily="2" charset="-78"/>
              </a:rPr>
              <a:t>کسب چنان شهرتی است، یعنی داشتن سرمایه نمادینی که همگان به شایستگی آن باور کنند و نوعی فرهمندی به آن منسوب نمایند.  </a:t>
            </a:r>
          </a:p>
          <a:p>
            <a:endParaRPr lang="fa-IR"/>
          </a:p>
        </p:txBody>
      </p:sp>
      <p:sp>
        <p:nvSpPr>
          <p:cNvPr id="4" name="Flowchart: Process 3"/>
          <p:cNvSpPr/>
          <p:nvPr/>
        </p:nvSpPr>
        <p:spPr>
          <a:xfrm>
            <a:off x="1448973" y="4712677"/>
            <a:ext cx="2504050" cy="90033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تعلق اجتماعی فرد</a:t>
            </a:r>
            <a:endParaRPr lang="fa-IR">
              <a:solidFill>
                <a:srgbClr val="FF0000"/>
              </a:solidFill>
            </a:endParaRPr>
          </a:p>
        </p:txBody>
      </p:sp>
    </p:spTree>
    <p:extLst>
      <p:ext uri="{BB962C8B-B14F-4D97-AF65-F5344CB8AC3E}">
        <p14:creationId xmlns:p14="http://schemas.microsoft.com/office/powerpoint/2010/main" val="890813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این فیلم مستند که یک فیلم استثنایی از زندگی یک جامعه شناس است. تلاش های فکری و اجتماعی بی وقفه بوردیو و </a:t>
            </a:r>
            <a:r>
              <a:rPr lang="fa-IR" b="1" smtClean="0">
                <a:solidFill>
                  <a:srgbClr val="FF0000"/>
                </a:solidFill>
                <a:cs typeface="B Zar" panose="00000400000000000000" pitchFamily="2" charset="-78"/>
              </a:rPr>
              <a:t>تعاملاتش با مردم و با دانشجویانش </a:t>
            </a:r>
            <a:r>
              <a:rPr lang="fa-IR" smtClean="0">
                <a:cs typeface="B Zar" panose="00000400000000000000" pitchFamily="2" charset="-78"/>
              </a:rPr>
              <a:t>بیش تر آن چنان که آنها زا یک روشنفکر و جامعه شناسی متعهد انتظار دارند، با تصویر سازی های هنرمندانه و بعضا عجیب و غیر عادی به نمایش گذاشته شده است. </a:t>
            </a:r>
            <a:endParaRPr lang="fa-IR">
              <a:cs typeface="B Zar" panose="00000400000000000000" pitchFamily="2" charset="-78"/>
            </a:endParaRPr>
          </a:p>
        </p:txBody>
      </p:sp>
    </p:spTree>
    <p:extLst>
      <p:ext uri="{BB962C8B-B14F-4D97-AF65-F5344CB8AC3E}">
        <p14:creationId xmlns:p14="http://schemas.microsoft.com/office/powerpoint/2010/main" val="24454224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کارکرد فضا اجتماعی بر ارا</a:t>
            </a:r>
            <a:r>
              <a:rPr lang="fa-IR" b="1" smtClean="0">
                <a:solidFill>
                  <a:srgbClr val="FF0000"/>
                </a:solidFill>
                <a:cs typeface="B Zar" panose="00000400000000000000" pitchFamily="2" charset="-78"/>
              </a:rPr>
              <a:t>ده تشخیص و تمایز افراد و گروه ها </a:t>
            </a:r>
            <a:r>
              <a:rPr lang="fa-IR" smtClean="0">
                <a:cs typeface="B Zar" panose="00000400000000000000" pitchFamily="2" charset="-78"/>
              </a:rPr>
              <a:t>استوار است. یعنی اراده تملک یک هویت اجتماعی ویژه که زیست اجتماعی ما را دلپذیر سازد. قبل ازهر چیز مسئله این است که ما از جانب دیگران به رسمیت شناخته شده،  جایگاه و اهمیت کسب کنیم، به چشم بیابیم و معنی داشته باشیم. این اهمیت اجتماعی در نام خانوادگی، تعلق به یک خاندان، ملبت، مذهب، شغل، مقام و منزلت و طبقه اجتماعی به صورت یک تیتر یا برچسب نمود پیدا می کند. </a:t>
            </a:r>
            <a:endParaRPr lang="fa-IR">
              <a:cs typeface="B Zar" panose="00000400000000000000" pitchFamily="2" charset="-78"/>
            </a:endParaRPr>
          </a:p>
        </p:txBody>
      </p:sp>
    </p:spTree>
    <p:extLst>
      <p:ext uri="{BB962C8B-B14F-4D97-AF65-F5344CB8AC3E}">
        <p14:creationId xmlns:p14="http://schemas.microsoft.com/office/powerpoint/2010/main" val="1938787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حضور داشتن به لحاظ اجتماعی یعنی مشهور بودن و تشخص خود را هر چه بیشتر آشکار </a:t>
            </a:r>
            <a:r>
              <a:rPr lang="fa-IR" smtClean="0">
                <a:cs typeface="B Zar" panose="00000400000000000000" pitchFamily="2" charset="-78"/>
              </a:rPr>
              <a:t>کردن پس ضرورت دارد که مایملک  عینی خود را به صورت «</a:t>
            </a:r>
            <a:r>
              <a:rPr lang="fa-IR" b="1" smtClean="0">
                <a:solidFill>
                  <a:srgbClr val="FF0000"/>
                </a:solidFill>
                <a:cs typeface="B Zar" panose="00000400000000000000" pitchFamily="2" charset="-78"/>
              </a:rPr>
              <a:t>سرمایه اجتماعی</a:t>
            </a:r>
            <a:r>
              <a:rPr lang="fa-IR" smtClean="0">
                <a:cs typeface="B Zar" panose="00000400000000000000" pitchFamily="2" charset="-78"/>
              </a:rPr>
              <a:t>» در آوریم. در حقیقت هنگامی که عینیت به شکل سرمایه نمادین در می آیند، قابل بهره برداری هستند. شهرت چیزی نیست جز بدست آوردن سرمایه نمادین که دیگران به شایستگی آن باور داشته باشند. </a:t>
            </a:r>
            <a:endParaRPr lang="fa-IR">
              <a:cs typeface="B Zar" panose="00000400000000000000" pitchFamily="2" charset="-78"/>
            </a:endParaRPr>
          </a:p>
        </p:txBody>
      </p:sp>
      <p:sp>
        <p:nvSpPr>
          <p:cNvPr id="4" name="Flowchart: Process 3"/>
          <p:cNvSpPr/>
          <p:nvPr/>
        </p:nvSpPr>
        <p:spPr>
          <a:xfrm>
            <a:off x="1252025" y="3981157"/>
            <a:ext cx="2799470" cy="1237957"/>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هر چه بیشتر آشکار کردن</a:t>
            </a:r>
            <a:endParaRPr lang="fa-IR" sz="1600" b="1">
              <a:solidFill>
                <a:srgbClr val="FF0000"/>
              </a:solidFill>
            </a:endParaRPr>
          </a:p>
        </p:txBody>
      </p:sp>
    </p:spTree>
    <p:extLst>
      <p:ext uri="{BB962C8B-B14F-4D97-AF65-F5344CB8AC3E}">
        <p14:creationId xmlns:p14="http://schemas.microsoft.com/office/powerpoint/2010/main" val="19814323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سرمایه های نمادین تشخیص و تمایزات فرهنگی</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بحث «گردآوری سرمایه های نمادین» توجیه می کند که چگونه بسیاری از افراد که ابتدا از یک ظرفیت و استعداد معمولی برخوردار بودند، در شرایط اجتماعی خوب و مناسبی قرار گرفته، با کمک عوامل جنبی همچون </a:t>
            </a:r>
            <a:r>
              <a:rPr lang="fa-IR" b="1" smtClean="0">
                <a:solidFill>
                  <a:srgbClr val="FF0000"/>
                </a:solidFill>
                <a:cs typeface="B Zar" panose="00000400000000000000" pitchFamily="2" charset="-78"/>
              </a:rPr>
              <a:t>بحران وسایل ارتباط جمعی</a:t>
            </a:r>
            <a:r>
              <a:rPr lang="fa-IR" smtClean="0">
                <a:cs typeface="B Zar" panose="00000400000000000000" pitchFamily="2" charset="-78"/>
              </a:rPr>
              <a:t>، توانسته اند به جایگاه قدرت بی نظیری برسند و به صلاحیت عملی دست یابند. </a:t>
            </a:r>
            <a:endParaRPr lang="fa-IR">
              <a:cs typeface="B Zar" panose="00000400000000000000" pitchFamily="2" charset="-78"/>
            </a:endParaRPr>
          </a:p>
        </p:txBody>
      </p:sp>
      <p:sp>
        <p:nvSpPr>
          <p:cNvPr id="4" name="Flowchart: Process 3"/>
          <p:cNvSpPr/>
          <p:nvPr/>
        </p:nvSpPr>
        <p:spPr>
          <a:xfrm>
            <a:off x="838200" y="4001294"/>
            <a:ext cx="4051495" cy="123795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یک ظرفیت و استعداد معمولی</a:t>
            </a:r>
            <a:endParaRPr lang="fa-IR" b="1">
              <a:solidFill>
                <a:srgbClr val="FF0000"/>
              </a:solidFill>
            </a:endParaRPr>
          </a:p>
        </p:txBody>
      </p:sp>
    </p:spTree>
    <p:extLst>
      <p:ext uri="{BB962C8B-B14F-4D97-AF65-F5344CB8AC3E}">
        <p14:creationId xmlns:p14="http://schemas.microsoft.com/office/powerpoint/2010/main" val="18987971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واقع این اراده تراکم سرمایه نمادین امکان دسترسی به فرهنگ و استفاده عملی از آن را فراهم می کند. طبقه مسلط به دلیل برخورداری از امکان بیشتر بازدید موزه ها و کتابخانه ها و تئاتر ها و انجام مسافرت ها و خردی کتاب و به طور کلی دستیابی به ثروت های فرهنگی از جایگاه برتری برخوردار است. در واقع ثروت های فرهنگی </a:t>
            </a:r>
            <a:r>
              <a:rPr lang="fa-IR" b="1">
                <a:solidFill>
                  <a:srgbClr val="FF0000"/>
                </a:solidFill>
                <a:cs typeface="B Zar" panose="00000400000000000000" pitchFamily="2" charset="-78"/>
              </a:rPr>
              <a:t>به صورت نابرابر </a:t>
            </a:r>
            <a:r>
              <a:rPr lang="fa-IR">
                <a:cs typeface="B Zar" panose="00000400000000000000" pitchFamily="2" charset="-78"/>
              </a:rPr>
              <a:t>پخش می شود و این نابرابری انعکاس نابرابری اقتصادی نیست، بلکه انعکاس استراتژی تشخیص و تمایز یعنی مبارزه طبقاتی در یک فرهنگ است (بوردیو، 1985)</a:t>
            </a:r>
            <a:endParaRPr lang="fa-IR"/>
          </a:p>
        </p:txBody>
      </p:sp>
      <p:sp>
        <p:nvSpPr>
          <p:cNvPr id="4" name="Flowchart: Process 3"/>
          <p:cNvSpPr/>
          <p:nvPr/>
        </p:nvSpPr>
        <p:spPr>
          <a:xfrm>
            <a:off x="1505242" y="4332848"/>
            <a:ext cx="2700997" cy="97067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تراکم سرمایه نمادین</a:t>
            </a:r>
            <a:endParaRPr lang="fa-IR" b="1">
              <a:solidFill>
                <a:srgbClr val="FF0000"/>
              </a:solidFill>
            </a:endParaRPr>
          </a:p>
        </p:txBody>
      </p:sp>
    </p:spTree>
    <p:extLst>
      <p:ext uri="{BB962C8B-B14F-4D97-AF65-F5344CB8AC3E}">
        <p14:creationId xmlns:p14="http://schemas.microsoft.com/office/powerpoint/2010/main" val="4429705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از دیدگاه بوردیو مبارزه طبقاتی در قالب روزمره خود اغلب به شکل ناشناخته و به صورت مبارزه برای مشروعیت رفتار های فرهنگی یا مبارزه برای طبقه بندی اجتماعی صورت می گیرد. به همین دلیل از نظر او دارایی های فرهنگی در جایگاه و سلسله مراتب خود شناخته می شوند. مثلا نوع فیلم ها و تئاتر ها و تفریحات طبقات مختلف عامل طبقه بندی اجتماعی آن ها است. </a:t>
            </a:r>
          </a:p>
        </p:txBody>
      </p:sp>
      <p:sp>
        <p:nvSpPr>
          <p:cNvPr id="4" name="Flowchart: Process 3"/>
          <p:cNvSpPr/>
          <p:nvPr/>
        </p:nvSpPr>
        <p:spPr>
          <a:xfrm>
            <a:off x="838200" y="4001294"/>
            <a:ext cx="2968283" cy="105507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عامل طبقه بندی اجتماعی</a:t>
            </a:r>
            <a:endParaRPr lang="fa-IR" sz="1600" b="1">
              <a:solidFill>
                <a:srgbClr val="FF0000"/>
              </a:solidFill>
            </a:endParaRPr>
          </a:p>
        </p:txBody>
      </p:sp>
      <p:sp>
        <p:nvSpPr>
          <p:cNvPr id="5" name="Flowchart: Process 4"/>
          <p:cNvSpPr/>
          <p:nvPr/>
        </p:nvSpPr>
        <p:spPr>
          <a:xfrm>
            <a:off x="5659901" y="3835516"/>
            <a:ext cx="3840480" cy="1386632"/>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مشروعیت رفتار های فرهنگی</a:t>
            </a:r>
            <a:endParaRPr lang="fa-IR" b="1">
              <a:solidFill>
                <a:srgbClr val="FF0000"/>
              </a:solidFill>
            </a:endParaRPr>
          </a:p>
        </p:txBody>
      </p:sp>
    </p:spTree>
    <p:extLst>
      <p:ext uri="{BB962C8B-B14F-4D97-AF65-F5344CB8AC3E}">
        <p14:creationId xmlns:p14="http://schemas.microsoft.com/office/powerpoint/2010/main" val="4027561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به این ترتیب است که کنشگران اجتماعی به وسیله نوع مصرف کالاهای فرهنگی، خود را طبقه بندی می کنند و با اظهار علاقه به فراورده های فرهنگی معین و ابزار سلیقه و ذوق در مورد آن قابل طبقه بندی هستند. بنابراین عرصه فرهنگی به صورت یک نظام طبقه بندی از سلسله مراتب که در «</a:t>
            </a:r>
            <a:r>
              <a:rPr lang="fa-IR" b="1">
                <a:solidFill>
                  <a:srgbClr val="FF0000"/>
                </a:solidFill>
                <a:cs typeface="B Zar" panose="00000400000000000000" pitchFamily="2" charset="-78"/>
              </a:rPr>
              <a:t>کمتر مشروع</a:t>
            </a:r>
            <a:r>
              <a:rPr lang="fa-IR">
                <a:cs typeface="B Zar" panose="00000400000000000000" pitchFamily="2" charset="-78"/>
              </a:rPr>
              <a:t>»  به «بیشتر </a:t>
            </a:r>
            <a:r>
              <a:rPr lang="fa-IR" smtClean="0">
                <a:cs typeface="B Zar" panose="00000400000000000000" pitchFamily="2" charset="-78"/>
              </a:rPr>
              <a:t>مشروع</a:t>
            </a:r>
            <a:r>
              <a:rPr lang="fa-IR">
                <a:cs typeface="B Zar" panose="00000400000000000000" pitchFamily="2" charset="-78"/>
              </a:rPr>
              <a:t>» یا ز فرهنگ متشخص تا فرهنگ عادی (مبتذل) یا غیر متشخص  استمرار می یابد، به افراد یک طبقه امکان و فرصت می دهد که تمایزات راهبردی ر نسبت به طبقه دیگر اعمال کنند. </a:t>
            </a:r>
          </a:p>
          <a:p>
            <a:endParaRPr lang="fa-IR"/>
          </a:p>
        </p:txBody>
      </p:sp>
      <p:sp>
        <p:nvSpPr>
          <p:cNvPr id="4" name="Flowchart: Process 3"/>
          <p:cNvSpPr/>
          <p:nvPr/>
        </p:nvSpPr>
        <p:spPr>
          <a:xfrm>
            <a:off x="1308295" y="4178105"/>
            <a:ext cx="3601330" cy="123795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فراورده های فرهنگی معین</a:t>
            </a:r>
            <a:endParaRPr lang="fa-IR" b="1">
              <a:solidFill>
                <a:srgbClr val="FF0000"/>
              </a:solidFill>
            </a:endParaRPr>
          </a:p>
        </p:txBody>
      </p:sp>
    </p:spTree>
    <p:extLst>
      <p:ext uri="{BB962C8B-B14F-4D97-AF65-F5344CB8AC3E}">
        <p14:creationId xmlns:p14="http://schemas.microsoft.com/office/powerpoint/2010/main" val="9389549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بوردیو می گوید: ذوق و سلیقه های متفاوت در عین حال نشان دهنده بد ذوقی ها است، یعنی در عین آنکه عامل وحدت یکپارچگی یک طبقه است، موجب طرد طبقه دیگر نیز می شود. </a:t>
            </a:r>
          </a:p>
          <a:p>
            <a:endParaRPr lang="fa-IR">
              <a:cs typeface="B Zar" panose="00000400000000000000" pitchFamily="2" charset="-78"/>
            </a:endParaRPr>
          </a:p>
        </p:txBody>
      </p:sp>
      <p:sp>
        <p:nvSpPr>
          <p:cNvPr id="4" name="Flowchart: Process 3"/>
          <p:cNvSpPr/>
          <p:nvPr/>
        </p:nvSpPr>
        <p:spPr>
          <a:xfrm>
            <a:off x="1322363" y="3305908"/>
            <a:ext cx="3334043" cy="1744394"/>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وحدت یکپارچگی یک طبقه</a:t>
            </a:r>
            <a:endParaRPr lang="fa-IR" b="1">
              <a:solidFill>
                <a:srgbClr val="FF0000"/>
              </a:solidFill>
            </a:endParaRPr>
          </a:p>
        </p:txBody>
      </p:sp>
    </p:spTree>
    <p:extLst>
      <p:ext uri="{BB962C8B-B14F-4D97-AF65-F5344CB8AC3E}">
        <p14:creationId xmlns:p14="http://schemas.microsoft.com/office/powerpoint/2010/main" val="28913460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طور خلاصه مصارف فرهنگی بر حسب </a:t>
            </a:r>
            <a:r>
              <a:rPr lang="fa-IR" b="1" smtClean="0">
                <a:solidFill>
                  <a:srgbClr val="FF0000"/>
                </a:solidFill>
                <a:cs typeface="B Zar" panose="00000400000000000000" pitchFamily="2" charset="-78"/>
              </a:rPr>
              <a:t>طبقات و اقشار اجتماعی</a:t>
            </a:r>
            <a:r>
              <a:rPr lang="fa-IR" smtClean="0">
                <a:cs typeface="B Zar" panose="00000400000000000000" pitchFamily="2" charset="-78"/>
              </a:rPr>
              <a:t>، متغیر است و به فضای  اجتماعی که فرد در آن زندگی می کند، یعنی به حجم سرمایه نمادینی که در در دسترس و اختیار هر طبقه است و به معیارهای فرهنگی که هر طبقه خود را با آن مشخص و متمایز می کند وابسته است. </a:t>
            </a:r>
            <a:endParaRPr lang="fa-IR">
              <a:cs typeface="B Zar" panose="00000400000000000000" pitchFamily="2" charset="-78"/>
            </a:endParaRPr>
          </a:p>
        </p:txBody>
      </p:sp>
    </p:spTree>
    <p:extLst>
      <p:ext uri="{BB962C8B-B14F-4D97-AF65-F5344CB8AC3E}">
        <p14:creationId xmlns:p14="http://schemas.microsoft.com/office/powerpoint/2010/main" val="873286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همین راستا طبقه مسلط در صدد است که جایگاه خود را از طریق راه کار تمایز و تشخص حفظ کند و در پی آن «</a:t>
            </a:r>
            <a:r>
              <a:rPr lang="fa-IR" b="1" smtClean="0">
                <a:solidFill>
                  <a:srgbClr val="FF0000"/>
                </a:solidFill>
                <a:cs typeface="B Zar" panose="00000400000000000000" pitchFamily="2" charset="-78"/>
              </a:rPr>
              <a:t>خوش ذوقی</a:t>
            </a:r>
            <a:r>
              <a:rPr lang="fa-IR" smtClean="0">
                <a:cs typeface="B Zar" panose="00000400000000000000" pitchFamily="2" charset="-78"/>
              </a:rPr>
              <a:t>» خود را به سایر اعضای جامعه و گروه ها تحمیل نماید. </a:t>
            </a:r>
            <a:endParaRPr lang="fa-IR">
              <a:cs typeface="B Zar" panose="00000400000000000000" pitchFamily="2" charset="-78"/>
            </a:endParaRPr>
          </a:p>
        </p:txBody>
      </p:sp>
      <p:sp>
        <p:nvSpPr>
          <p:cNvPr id="4" name="Flowchart: Process 3"/>
          <p:cNvSpPr/>
          <p:nvPr/>
        </p:nvSpPr>
        <p:spPr>
          <a:xfrm>
            <a:off x="1406769" y="3615397"/>
            <a:ext cx="3052689" cy="128016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راه کار تمایز و تشخص</a:t>
            </a:r>
            <a:endParaRPr lang="fa-IR" b="1">
              <a:solidFill>
                <a:srgbClr val="FF0000"/>
              </a:solidFill>
            </a:endParaRPr>
          </a:p>
        </p:txBody>
      </p:sp>
    </p:spTree>
    <p:extLst>
      <p:ext uri="{BB962C8B-B14F-4D97-AF65-F5344CB8AC3E}">
        <p14:creationId xmlns:p14="http://schemas.microsoft.com/office/powerpoint/2010/main" val="11253386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منطق تشخص حکم می کند که فاصله میان رفتارها و مصارف فرهنگی متمایز از یکدیگر باقی بماند، لذا به محض ان که یک کالای فرهنگی همگانی و مردمی می شود رفتار  فرهنگی جدیدی که به طبقه مسلط تعلق دارد جانشین آن می شود (بوردیو، 1985)</a:t>
            </a:r>
            <a:endParaRPr lang="fa-IR">
              <a:cs typeface="B Zar" panose="00000400000000000000" pitchFamily="2" charset="-78"/>
            </a:endParaRPr>
          </a:p>
        </p:txBody>
      </p:sp>
      <p:sp>
        <p:nvSpPr>
          <p:cNvPr id="4" name="Flowchart: Process 3"/>
          <p:cNvSpPr/>
          <p:nvPr/>
        </p:nvSpPr>
        <p:spPr>
          <a:xfrm>
            <a:off x="838200" y="3840479"/>
            <a:ext cx="2321170" cy="95563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منطق تشخص</a:t>
            </a:r>
            <a:endParaRPr lang="fa-IR" b="1">
              <a:solidFill>
                <a:srgbClr val="FF0000"/>
              </a:solidFill>
            </a:endParaRPr>
          </a:p>
        </p:txBody>
      </p:sp>
    </p:spTree>
    <p:extLst>
      <p:ext uri="{BB962C8B-B14F-4D97-AF65-F5344CB8AC3E}">
        <p14:creationId xmlns:p14="http://schemas.microsoft.com/office/powerpoint/2010/main" val="840836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258100" y="1825625"/>
            <a:ext cx="7095699" cy="4351338"/>
          </a:xfrm>
        </p:spPr>
        <p:txBody>
          <a:bodyPr/>
          <a:lstStyle/>
          <a:p>
            <a:pPr algn="just"/>
            <a:r>
              <a:rPr lang="fa-IR">
                <a:cs typeface="B Zar" panose="00000400000000000000" pitchFamily="2" charset="-78"/>
              </a:rPr>
              <a:t>شاید عنوان فیلم هر چند از دیدگاه سایر جامعه شناسان می تواند مورد سوال قرار گیرد با توجه به روش سراسر انتقادی و جدال آمیز پیر بوردیو در شیوه برخورد و نحوه تحلیل مسائل جامعه شناختی، بی جا نباشد، خصلت هایی که بوردیو را تحت تاثیر تب وسایل ارتباط جمعی و روزنامه ها در حوادث نوامبر 1995 پاریس، به صورت مرد شماره یک جدال برانگیز روزنامه ها در آورده بود. البته شهرت بوردیو به عنوان «ماجراجو» و رهبر دانشجویانی شورشی به حوادث 9 مه 1968 بر می گردد. در آن زمان کتاب «</a:t>
            </a:r>
            <a:r>
              <a:rPr lang="fa-IR" b="1">
                <a:solidFill>
                  <a:srgbClr val="FF0000"/>
                </a:solidFill>
                <a:cs typeface="B Zar" panose="00000400000000000000" pitchFamily="2" charset="-78"/>
              </a:rPr>
              <a:t>میراث خواران</a:t>
            </a:r>
            <a:r>
              <a:rPr lang="fa-IR">
                <a:cs typeface="B Zar" panose="00000400000000000000" pitchFamily="2" charset="-78"/>
              </a:rPr>
              <a:t>»  او انجیل بوردیو لقب گرفت.</a:t>
            </a:r>
          </a:p>
          <a:p>
            <a:endParaRPr lang="fa-IR"/>
          </a:p>
        </p:txBody>
      </p:sp>
      <p:pic>
        <p:nvPicPr>
          <p:cNvPr id="4" name="Picture 3"/>
          <p:cNvPicPr>
            <a:picLocks noChangeAspect="1"/>
          </p:cNvPicPr>
          <p:nvPr/>
        </p:nvPicPr>
        <p:blipFill>
          <a:blip r:embed="rId2"/>
          <a:stretch>
            <a:fillRect/>
          </a:stretch>
        </p:blipFill>
        <p:spPr>
          <a:xfrm>
            <a:off x="838199" y="1825625"/>
            <a:ext cx="3391467" cy="3264990"/>
          </a:xfrm>
          <a:prstGeom prst="rect">
            <a:avLst/>
          </a:prstGeom>
        </p:spPr>
      </p:pic>
    </p:spTree>
    <p:extLst>
      <p:ext uri="{BB962C8B-B14F-4D97-AF65-F5344CB8AC3E}">
        <p14:creationId xmlns:p14="http://schemas.microsoft.com/office/powerpoint/2010/main" val="42457552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بوردیو، بدین ترتیب جایگاه طبقاتی خرده بورژوازی و بورژوازی و مردم عادی را با ارجاع به ذوق و سلیقه و مصارف فرهنگی و میل به تحرک اجتماعی ازیک طبقه تا طبقه دیگر مشخص می کند. بدین سان جامعه شناسی فرهنگی در معنای مضاعف بر اساس نظریه سلطه فرهنگی تعریف می شود و با جایگاه اجتماعی در سلسله مراتب یک فرهنگ ویژه انطباق دارد.  </a:t>
            </a:r>
            <a:endParaRPr lang="fa-IR">
              <a:cs typeface="B Zar" panose="00000400000000000000" pitchFamily="2" charset="-78"/>
            </a:endParaRPr>
          </a:p>
        </p:txBody>
      </p:sp>
      <p:sp>
        <p:nvSpPr>
          <p:cNvPr id="4" name="Flowchart: Process 3"/>
          <p:cNvSpPr/>
          <p:nvPr/>
        </p:nvSpPr>
        <p:spPr>
          <a:xfrm>
            <a:off x="1463040" y="3981157"/>
            <a:ext cx="3615397" cy="118168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میل به تحرک اجتماعی</a:t>
            </a:r>
            <a:endParaRPr lang="fa-IR" b="1">
              <a:solidFill>
                <a:srgbClr val="FF0000"/>
              </a:solidFill>
            </a:endParaRPr>
          </a:p>
        </p:txBody>
      </p:sp>
    </p:spTree>
    <p:extLst>
      <p:ext uri="{BB962C8B-B14F-4D97-AF65-F5344CB8AC3E}">
        <p14:creationId xmlns:p14="http://schemas.microsoft.com/office/powerpoint/2010/main" val="18950130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فرهنگ نخبگان، فرهنگ طبقه متوسط و فرهنگ توده مردم که هر کدام با تشخص ها و تمایزات و ادعاها و محرومیت های خاص خود همراه است. </a:t>
            </a:r>
            <a:endParaRPr lang="fa-IR">
              <a:cs typeface="B Zar" panose="00000400000000000000" pitchFamily="2" charset="-78"/>
            </a:endParaRPr>
          </a:p>
        </p:txBody>
      </p:sp>
      <p:sp>
        <p:nvSpPr>
          <p:cNvPr id="4" name="Flowchart: Process 3"/>
          <p:cNvSpPr/>
          <p:nvPr/>
        </p:nvSpPr>
        <p:spPr>
          <a:xfrm>
            <a:off x="838200" y="3305908"/>
            <a:ext cx="3953022" cy="163185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تشخص ها و تمایزات و ادعاها و محرومیت های خاص</a:t>
            </a:r>
            <a:endParaRPr lang="fa-IR" b="1">
              <a:solidFill>
                <a:srgbClr val="FF0000"/>
              </a:solidFill>
            </a:endParaRPr>
          </a:p>
        </p:txBody>
      </p:sp>
    </p:spTree>
    <p:extLst>
      <p:ext uri="{BB962C8B-B14F-4D97-AF65-F5344CB8AC3E}">
        <p14:creationId xmlns:p14="http://schemas.microsoft.com/office/powerpoint/2010/main" val="21751874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جامعه شناسی فرهنگی بوردیو اهمیت و جایگاه مبارزه نمادین را در کشمکش های طبقاتی تایید می کند. </a:t>
            </a:r>
            <a:endParaRPr lang="fa-IR">
              <a:cs typeface="B Zar" panose="00000400000000000000" pitchFamily="2" charset="-78"/>
            </a:endParaRPr>
          </a:p>
        </p:txBody>
      </p:sp>
      <p:sp>
        <p:nvSpPr>
          <p:cNvPr id="4" name="Flowchart: Process 3"/>
          <p:cNvSpPr/>
          <p:nvPr/>
        </p:nvSpPr>
        <p:spPr>
          <a:xfrm>
            <a:off x="1406769" y="3277772"/>
            <a:ext cx="2940148" cy="150524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کشمکش های طبقاتی</a:t>
            </a:r>
            <a:endParaRPr lang="fa-IR" b="1">
              <a:solidFill>
                <a:srgbClr val="FF0000"/>
              </a:solidFill>
            </a:endParaRPr>
          </a:p>
        </p:txBody>
      </p:sp>
    </p:spTree>
    <p:extLst>
      <p:ext uri="{BB962C8B-B14F-4D97-AF65-F5344CB8AC3E}">
        <p14:creationId xmlns:p14="http://schemas.microsoft.com/office/powerpoint/2010/main" val="2925170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منطق خشونت سلطه نمادین، تحمیل معنایی را در راستای </a:t>
            </a:r>
            <a:r>
              <a:rPr lang="fa-IR" b="1" smtClean="0">
                <a:solidFill>
                  <a:srgbClr val="FF0000"/>
                </a:solidFill>
                <a:cs typeface="B Zar" panose="00000400000000000000" pitchFamily="2" charset="-78"/>
              </a:rPr>
              <a:t>به فراموشی سپردن دلخواهانه آن </a:t>
            </a:r>
            <a:r>
              <a:rPr lang="fa-IR" smtClean="0">
                <a:cs typeface="B Zar" panose="00000400000000000000" pitchFamily="2" charset="-78"/>
              </a:rPr>
              <a:t>آشکار می کند. چنین فرهنگی، جزیی از یک مجموعه کلی تر زیر عوان قلمرو تولیدات نمادین است که حوزه های سیاسی، حقوقی و دینی به مشروعیت بخشیدن به آن کمک می کنند. </a:t>
            </a:r>
            <a:endParaRPr lang="fa-IR">
              <a:cs typeface="B Zar" panose="00000400000000000000" pitchFamily="2" charset="-78"/>
            </a:endParaRPr>
          </a:p>
        </p:txBody>
      </p:sp>
    </p:spTree>
    <p:extLst>
      <p:ext uri="{BB962C8B-B14F-4D97-AF65-F5344CB8AC3E}">
        <p14:creationId xmlns:p14="http://schemas.microsoft.com/office/powerpoint/2010/main" val="3882200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غرب تولید کنندگان فرهنگ خود را مستقل و صاحب نهاد های فرهنگی می شناسند و مدعی اند که فرهنگ فرهیخته را نشر می دهند و اما نهاد مدرسه بیش از همه سلسله مراتب فرهنگی را بازتولید کرده و بدان مشروعیت می بخشد. </a:t>
            </a:r>
            <a:endParaRPr lang="fa-IR">
              <a:cs typeface="B Zar" panose="00000400000000000000" pitchFamily="2" charset="-78"/>
            </a:endParaRPr>
          </a:p>
        </p:txBody>
      </p:sp>
      <p:sp>
        <p:nvSpPr>
          <p:cNvPr id="4" name="Flowchart: Process 3"/>
          <p:cNvSpPr/>
          <p:nvPr/>
        </p:nvSpPr>
        <p:spPr>
          <a:xfrm>
            <a:off x="1350498" y="3502855"/>
            <a:ext cx="2658794" cy="143490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سلسله مراتب فرهنگی</a:t>
            </a:r>
            <a:endParaRPr lang="fa-IR" b="1">
              <a:solidFill>
                <a:srgbClr val="FF0000"/>
              </a:solidFill>
            </a:endParaRPr>
          </a:p>
        </p:txBody>
      </p:sp>
    </p:spTree>
    <p:extLst>
      <p:ext uri="{BB962C8B-B14F-4D97-AF65-F5344CB8AC3E}">
        <p14:creationId xmlns:p14="http://schemas.microsoft.com/office/powerpoint/2010/main" val="10802548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فرهنگ دست آویز مبارزه: بنابر آنچه گفته شد، جامعه شناسی فرنگ بوردیو، از تئوی سلطه او تفکیک ناپذیر است. در واقع با استفاده از ابزار فرهنگ است که مسلط ها سلطه خود را حفظ می کنند. </a:t>
            </a:r>
            <a:endParaRPr lang="fa-IR">
              <a:cs typeface="B Zar" panose="00000400000000000000" pitchFamily="2" charset="-78"/>
            </a:endParaRPr>
          </a:p>
        </p:txBody>
      </p:sp>
      <p:sp>
        <p:nvSpPr>
          <p:cNvPr id="4" name="Flowchart: Process 3"/>
          <p:cNvSpPr/>
          <p:nvPr/>
        </p:nvSpPr>
        <p:spPr>
          <a:xfrm>
            <a:off x="838200" y="3453136"/>
            <a:ext cx="1772529" cy="109631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سلطه خود</a:t>
            </a:r>
            <a:endParaRPr lang="fa-IR" b="1">
              <a:solidFill>
                <a:srgbClr val="FF0000"/>
              </a:solidFill>
            </a:endParaRPr>
          </a:p>
        </p:txBody>
      </p:sp>
      <p:sp>
        <p:nvSpPr>
          <p:cNvPr id="5" name="Flowchart: Decision 4"/>
          <p:cNvSpPr/>
          <p:nvPr/>
        </p:nvSpPr>
        <p:spPr>
          <a:xfrm>
            <a:off x="5922498" y="3179300"/>
            <a:ext cx="3643532" cy="1645920"/>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ابزار فرهنگ</a:t>
            </a:r>
            <a:endParaRPr lang="fa-IR" b="1">
              <a:solidFill>
                <a:srgbClr val="FF0000"/>
              </a:solidFill>
            </a:endParaRPr>
          </a:p>
        </p:txBody>
      </p:sp>
    </p:spTree>
    <p:extLst>
      <p:ext uri="{BB962C8B-B14F-4D97-AF65-F5344CB8AC3E}">
        <p14:creationId xmlns:p14="http://schemas.microsoft.com/office/powerpoint/2010/main" val="7859400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بدین ترتیب فرهنگ از نظر بوردیو دست آویز مبارزات میان گروه ها است. به علاوه چنان که دیدیم فرهنگ یک نظام معانی متدرج و سلسله مراتبی است و از طریق آن کسانی که زیر سلطه هستند در پذیرش و استمرار سلطه مشارکت می کنند و این جز با ارجاع به منطق پراتیک فرهنگی و رابطه آن با فرهنگ سلطه قابل فهم نیست. در حقیقت، فرهنگ یک سرمایه نمادین است که در عرصه خاص اجتماعی تولید شده است. </a:t>
            </a:r>
            <a:endParaRPr lang="fa-IR">
              <a:cs typeface="B Zar" panose="00000400000000000000" pitchFamily="2" charset="-78"/>
            </a:endParaRPr>
          </a:p>
        </p:txBody>
      </p:sp>
      <p:sp>
        <p:nvSpPr>
          <p:cNvPr id="4" name="Flowchart: Process 3"/>
          <p:cNvSpPr/>
          <p:nvPr/>
        </p:nvSpPr>
        <p:spPr>
          <a:xfrm>
            <a:off x="838200" y="3868616"/>
            <a:ext cx="2996419" cy="116761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منطق پراتیک فرهنگی</a:t>
            </a:r>
            <a:endParaRPr lang="fa-IR" b="1">
              <a:solidFill>
                <a:srgbClr val="FF0000"/>
              </a:solidFill>
            </a:endParaRPr>
          </a:p>
        </p:txBody>
      </p:sp>
    </p:spTree>
    <p:extLst>
      <p:ext uri="{BB962C8B-B14F-4D97-AF65-F5344CB8AC3E}">
        <p14:creationId xmlns:p14="http://schemas.microsoft.com/office/powerpoint/2010/main" val="21766934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Zar" panose="00000400000000000000" pitchFamily="2" charset="-78"/>
              </a:rPr>
              <a:t>معانی فرهنگ</a:t>
            </a:r>
            <a:r>
              <a:rPr lang="fa-IR" smtClean="0">
                <a:cs typeface="B Zar" panose="00000400000000000000" pitchFamily="2" charset="-78"/>
              </a:rPr>
              <a:t>: معنای انسان شناختی فرهنگ آن چیزی است که فرهنگ را در برابر طبیعت قرار می دهد و به همین دلیل اکتسابی (در برابر ذاتی) و قابل انتقال است. فرهنگ در معانی غربی آن هویت جمعی را بیان می کند. عامل شناخت و مکتسبات علمی، هنریف ادبی و ... فرد است. </a:t>
            </a:r>
            <a:endParaRPr lang="fa-IR">
              <a:cs typeface="B Zar" panose="00000400000000000000" pitchFamily="2" charset="-78"/>
            </a:endParaRPr>
          </a:p>
        </p:txBody>
      </p:sp>
      <p:sp>
        <p:nvSpPr>
          <p:cNvPr id="4" name="Flowchart: Process 3"/>
          <p:cNvSpPr/>
          <p:nvPr/>
        </p:nvSpPr>
        <p:spPr>
          <a:xfrm>
            <a:off x="1477108" y="3742006"/>
            <a:ext cx="2658794" cy="1167619"/>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smtClean="0">
                <a:solidFill>
                  <a:srgbClr val="FF0000"/>
                </a:solidFill>
                <a:cs typeface="B Zar" panose="00000400000000000000" pitchFamily="2" charset="-78"/>
              </a:rPr>
              <a:t>فرهنگ در </a:t>
            </a:r>
            <a:r>
              <a:rPr lang="fa-IR" sz="2800" b="1">
                <a:solidFill>
                  <a:srgbClr val="FF0000"/>
                </a:solidFill>
                <a:cs typeface="B Zar" panose="00000400000000000000" pitchFamily="2" charset="-78"/>
              </a:rPr>
              <a:t>برابر طبیعت</a:t>
            </a:r>
            <a:endParaRPr lang="fa-IR" b="1">
              <a:solidFill>
                <a:srgbClr val="FF0000"/>
              </a:solidFill>
            </a:endParaRPr>
          </a:p>
        </p:txBody>
      </p:sp>
    </p:spTree>
    <p:extLst>
      <p:ext uri="{BB962C8B-B14F-4D97-AF65-F5344CB8AC3E}">
        <p14:creationId xmlns:p14="http://schemas.microsoft.com/office/powerpoint/2010/main" val="18809617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این تعریف، با فرهنگ را از «بی فرهنگ» متمایز می کند و در چنین حالتی، جامعه شناسی آن را «فرهنگ فرهیختگان» یا فرهنگ نخبگان فکری تلقی می کند که رابطه معکوس </a:t>
            </a:r>
            <a:r>
              <a:rPr lang="fa-IR" smtClean="0">
                <a:cs typeface="B Zar" panose="00000400000000000000" pitchFamily="2" charset="-78"/>
              </a:rPr>
              <a:t>با </a:t>
            </a:r>
            <a:r>
              <a:rPr lang="fa-IR">
                <a:cs typeface="B Zar" panose="00000400000000000000" pitchFamily="2" charset="-78"/>
              </a:rPr>
              <a:t>فرهنگ توده دارد. فرهنگ توده یا عامیانه همان چیزی است که از طریق وسایل ارتباط جمعی تبلیغ می شود. پراکنش فرهنگ استاندارد شده در جهت یکسان سازی فرهنگ عمل می </a:t>
            </a:r>
            <a:r>
              <a:rPr lang="fa-IR" smtClean="0">
                <a:cs typeface="B Zar" panose="00000400000000000000" pitchFamily="2" charset="-78"/>
              </a:rPr>
              <a:t>کند  و پایه یکنواخت سازی فرهنگ است. </a:t>
            </a:r>
            <a:endParaRPr lang="fa-IR">
              <a:cs typeface="B Zar" panose="00000400000000000000" pitchFamily="2" charset="-78"/>
            </a:endParaRPr>
          </a:p>
          <a:p>
            <a:endParaRPr lang="fa-IR">
              <a:cs typeface="B Zar" panose="00000400000000000000" pitchFamily="2" charset="-78"/>
            </a:endParaRPr>
          </a:p>
        </p:txBody>
      </p:sp>
      <p:sp>
        <p:nvSpPr>
          <p:cNvPr id="4" name="Flowchart: Process 3"/>
          <p:cNvSpPr/>
          <p:nvPr/>
        </p:nvSpPr>
        <p:spPr>
          <a:xfrm>
            <a:off x="1308295" y="4093698"/>
            <a:ext cx="2841674" cy="118168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پراکنش فرهنگ استاندارد شده</a:t>
            </a:r>
            <a:endParaRPr lang="fa-IR" b="1">
              <a:solidFill>
                <a:srgbClr val="FF0000"/>
              </a:solidFill>
            </a:endParaRPr>
          </a:p>
        </p:txBody>
      </p:sp>
    </p:spTree>
    <p:extLst>
      <p:ext uri="{BB962C8B-B14F-4D97-AF65-F5344CB8AC3E}">
        <p14:creationId xmlns:p14="http://schemas.microsoft.com/office/powerpoint/2010/main" val="29345160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بررسی های جامعه شناختی درباره فرهنگ پراتیک تعریف نسبتا وسیعی را در بر می گیرد. تنها ثروت ها و خدمات وابسته به آثار هنری نیست که </a:t>
            </a:r>
            <a:r>
              <a:rPr lang="fa-IR" b="1" smtClean="0">
                <a:solidFill>
                  <a:srgbClr val="FF0000"/>
                </a:solidFill>
                <a:cs typeface="B Zar" panose="00000400000000000000" pitchFamily="2" charset="-78"/>
              </a:rPr>
              <a:t>زیر عنوان فرهنگ </a:t>
            </a:r>
            <a:r>
              <a:rPr lang="fa-IR" smtClean="0">
                <a:cs typeface="B Zar" panose="00000400000000000000" pitchFamily="2" charset="-78"/>
              </a:rPr>
              <a:t>شناخته می شود، بلکه آن چه را مربوط به وسایل ارتباط جمعی (مانند روزنامه ها، رادیو، تلویزیون) و اوقات فراغت (مطالعه، تئاتر، سینما، رستوران، ورزش و غیره) می شود در بر می گیرد (همان منبع)</a:t>
            </a:r>
            <a:endParaRPr lang="fa-IR">
              <a:cs typeface="B Zar" panose="00000400000000000000" pitchFamily="2" charset="-78"/>
            </a:endParaRPr>
          </a:p>
        </p:txBody>
      </p:sp>
    </p:spTree>
    <p:extLst>
      <p:ext uri="{BB962C8B-B14F-4D97-AF65-F5344CB8AC3E}">
        <p14:creationId xmlns:p14="http://schemas.microsoft.com/office/powerpoint/2010/main" val="3767474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a:xfrm>
            <a:off x="3548418" y="1825625"/>
            <a:ext cx="7805382" cy="4351338"/>
          </a:xfrm>
        </p:spPr>
        <p:txBody>
          <a:bodyPr>
            <a:normAutofit/>
          </a:bodyPr>
          <a:lstStyle/>
          <a:p>
            <a:pPr algn="just"/>
            <a:r>
              <a:rPr lang="fa-IR" smtClean="0">
                <a:cs typeface="B Zar" panose="00000400000000000000" pitchFamily="2" charset="-78"/>
              </a:rPr>
              <a:t>ریمون آرون در جلد دوم خاطرات خود در این مورد می نویسد: «آدرسی که من در فیگارو به خوانندگان داده بودم، آدرس مرکز اروپایی جامعه شناسی بود که به قطع رابطه من با پیر بوردیو انجامید. هوادارانش در سوربن پخش بودند. دانشجویان تراکت هایی در مضمون» انجیل» بوردیو یا پاسرون توزیع کرده و طرح «مجلس مشورتی آموزش» را عنوان کردند. دانشجویان به سهم خود از ایده میراث خوراان (نام کتاب بوردیو) سوء استتفاده می کردند (ریمون، 1366، 69) اندیشه بوردیو در آخرین سخنرانی که در ماه مه سال 2001 در آت ایراد شد طرفدار یک علم هدفمند و متعهد است.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2003046"/>
            <a:ext cx="2710218" cy="2143125"/>
          </a:xfrm>
          <a:prstGeom prst="rect">
            <a:avLst/>
          </a:prstGeom>
        </p:spPr>
      </p:pic>
      <p:sp>
        <p:nvSpPr>
          <p:cNvPr id="5" name="TextBox 4"/>
          <p:cNvSpPr txBox="1"/>
          <p:nvPr/>
        </p:nvSpPr>
        <p:spPr>
          <a:xfrm>
            <a:off x="1435858" y="4458529"/>
            <a:ext cx="1514902" cy="523220"/>
          </a:xfrm>
          <a:prstGeom prst="rect">
            <a:avLst/>
          </a:prstGeom>
          <a:noFill/>
        </p:spPr>
        <p:txBody>
          <a:bodyPr wrap="square" rtlCol="1">
            <a:spAutoFit/>
          </a:bodyPr>
          <a:lstStyle/>
          <a:p>
            <a:pPr algn="ctr"/>
            <a:r>
              <a:rPr lang="fa-IR" sz="2800">
                <a:solidFill>
                  <a:srgbClr val="FF0000"/>
                </a:solidFill>
                <a:cs typeface="B Zar" panose="00000400000000000000" pitchFamily="2" charset="-78"/>
              </a:rPr>
              <a:t>ریمون آرون</a:t>
            </a:r>
            <a:endParaRPr lang="fa-IR">
              <a:solidFill>
                <a:srgbClr val="FF0000"/>
              </a:solidFill>
            </a:endParaRPr>
          </a:p>
        </p:txBody>
      </p:sp>
    </p:spTree>
    <p:extLst>
      <p:ext uri="{BB962C8B-B14F-4D97-AF65-F5344CB8AC3E}">
        <p14:creationId xmlns:p14="http://schemas.microsoft.com/office/powerpoint/2010/main" val="9276291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بنابراین فرهنگ به فرهیختگان و اشراف منحصر نمی شود و هنگامی که سخن از فرهنگ ها به میان می آید اشاره به </a:t>
            </a:r>
            <a:r>
              <a:rPr lang="fa-IR" b="1" smtClean="0">
                <a:solidFill>
                  <a:srgbClr val="FF0000"/>
                </a:solidFill>
                <a:cs typeface="B Zar" panose="00000400000000000000" pitchFamily="2" charset="-78"/>
              </a:rPr>
              <a:t>تکثر فرهنگی </a:t>
            </a:r>
            <a:r>
              <a:rPr lang="fa-IR" smtClean="0">
                <a:cs typeface="B Zar" panose="00000400000000000000" pitchFamily="2" charset="-78"/>
              </a:rPr>
              <a:t>دارد. امروزه از تنوع فرهنگی بسیار صحبت می شود. </a:t>
            </a:r>
            <a:endParaRPr lang="fa-IR">
              <a:cs typeface="B Zar" panose="00000400000000000000" pitchFamily="2" charset="-78"/>
            </a:endParaRPr>
          </a:p>
        </p:txBody>
      </p:sp>
    </p:spTree>
    <p:extLst>
      <p:ext uri="{BB962C8B-B14F-4D97-AF65-F5344CB8AC3E}">
        <p14:creationId xmlns:p14="http://schemas.microsoft.com/office/powerpoint/2010/main" val="333530480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تنوع فرهنگی خاصه در جامعه صنعتی به حداکثر می رسد. وقتی که رخ دهد فرهنگ ها یا فرهنگ گروه های خاص در مقابله با فرهنگ مسلط </a:t>
            </a:r>
            <a:r>
              <a:rPr lang="fa-IR" b="1" smtClean="0">
                <a:solidFill>
                  <a:srgbClr val="FF0000"/>
                </a:solidFill>
                <a:cs typeface="B Zar" panose="00000400000000000000" pitchFamily="2" charset="-78"/>
              </a:rPr>
              <a:t>خود نمایی </a:t>
            </a:r>
            <a:r>
              <a:rPr lang="fa-IR" smtClean="0">
                <a:cs typeface="B Zar" panose="00000400000000000000" pitchFamily="2" charset="-78"/>
              </a:rPr>
              <a:t>می کنند، ضد فرهنگ شکل می گیرد. </a:t>
            </a:r>
            <a:endParaRPr lang="fa-IR">
              <a:cs typeface="B Zar" panose="00000400000000000000" pitchFamily="2" charset="-78"/>
            </a:endParaRPr>
          </a:p>
        </p:txBody>
      </p:sp>
    </p:spTree>
    <p:extLst>
      <p:ext uri="{BB962C8B-B14F-4D97-AF65-F5344CB8AC3E}">
        <p14:creationId xmlns:p14="http://schemas.microsoft.com/office/powerpoint/2010/main" val="17108686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این صورت گروه های خاص می خواهند هنجارهای جدید فرهنگی را رایج کنند. بوردیو بدون تمایز دقیق فرهنگ را در معانی مختلفی به کار می برد. به هر حال در دیدگاه بوردیو، فرهنگ در عرصه مبارزه اجتماعی و طبقاتی، خصلت سرمایه نمادین داشته و در جریان آن مورد شناسایی و بازشناسی قرار می گیرد. از آن جا که عرصه فرهنگی خود عرصه ای مستقل از عرصه های دیگر جهان اجتماعی است، لذا </a:t>
            </a:r>
            <a:r>
              <a:rPr lang="fa-IR" b="1" smtClean="0">
                <a:solidFill>
                  <a:srgbClr val="FF0000"/>
                </a:solidFill>
                <a:cs typeface="B Zar" panose="00000400000000000000" pitchFamily="2" charset="-78"/>
              </a:rPr>
              <a:t>منطق تولید فرآورده های فرهنگی منطقی مستقل است </a:t>
            </a:r>
            <a:r>
              <a:rPr lang="fa-IR" smtClean="0">
                <a:cs typeface="B Zar" panose="00000400000000000000" pitchFamily="2" charset="-78"/>
              </a:rPr>
              <a:t>و در حقیقت عرصه فرهنگ نیز مانند سایر عرصه ها همچون یک بازار عمل کرده و دارای عرضه کننده و مصرف کننده خاص خود است. </a:t>
            </a:r>
            <a:endParaRPr lang="fa-IR">
              <a:cs typeface="B Zar" panose="00000400000000000000" pitchFamily="2" charset="-78"/>
            </a:endParaRPr>
          </a:p>
        </p:txBody>
      </p:sp>
    </p:spTree>
    <p:extLst>
      <p:ext uri="{BB962C8B-B14F-4D97-AF65-F5344CB8AC3E}">
        <p14:creationId xmlns:p14="http://schemas.microsoft.com/office/powerpoint/2010/main" val="15708264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تولید کنندگان، علایم نمادین تولید می کنند که به صورت نظام های فرهنگی متفاوت سازمان می یابد. سازمان یابی این علایم نمادین در قالب نظام های فرهنگی متفاوت، با توجه به شکشمکش های طبقاتی و اجتماعی صورت می گیرد و بدین ترتیب مبارزه طبقاتی به شکل یک مبارزه نمادین تجلی می یابد. </a:t>
            </a:r>
            <a:endParaRPr lang="fa-IR">
              <a:cs typeface="B Zar" panose="00000400000000000000" pitchFamily="2" charset="-78"/>
            </a:endParaRPr>
          </a:p>
        </p:txBody>
      </p:sp>
    </p:spTree>
    <p:extLst>
      <p:ext uri="{BB962C8B-B14F-4D97-AF65-F5344CB8AC3E}">
        <p14:creationId xmlns:p14="http://schemas.microsoft.com/office/powerpoint/2010/main" val="15022289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امروزه عرصه های تولیدات  فرهنگی مختلف کم و بیش استقلال پیدا کرده، از تعداد قابل ملاحظه ای تولید کنندگان متخصص تشکیل شده است. فرهنگ مجموعه طرح های مفهومی است که توسط کسانی که سرمایه های فرهنگی را در اختیار دارند فراهم می شود: (مانند روزنامه های معروف، بنگاه های خبر پراکنی، سایت های اینترنتی) پس گروه های کوچک ابتدا تولید کالاهای فرهنگی می کنند، اما انتقال آن به جامعه به خودی خود صورت نمی گیرد. بلکه فرهنگ یک </a:t>
            </a:r>
            <a:r>
              <a:rPr lang="fa-IR" smtClean="0">
                <a:cs typeface="B Zar" panose="00000400000000000000" pitchFamily="2" charset="-78"/>
              </a:rPr>
              <a:t>طبقه به </a:t>
            </a:r>
            <a:r>
              <a:rPr lang="fa-IR">
                <a:cs typeface="B Zar" panose="00000400000000000000" pitchFamily="2" charset="-78"/>
              </a:rPr>
              <a:t>شکل فرهنگ رسمی خود را تحمیل می کنند و مشروع جلوه می کند. </a:t>
            </a:r>
          </a:p>
          <a:p>
            <a:endParaRPr lang="fa-IR"/>
          </a:p>
        </p:txBody>
      </p:sp>
      <p:sp>
        <p:nvSpPr>
          <p:cNvPr id="4" name="Flowchart: Process 3"/>
          <p:cNvSpPr/>
          <p:nvPr/>
        </p:nvSpPr>
        <p:spPr>
          <a:xfrm>
            <a:off x="1505243" y="4501662"/>
            <a:ext cx="3334043" cy="1111347"/>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عرصه های تولیدات  فرهنگی مختلف</a:t>
            </a:r>
            <a:endParaRPr lang="fa-IR" b="1">
              <a:solidFill>
                <a:srgbClr val="FF0000"/>
              </a:solidFill>
            </a:endParaRPr>
          </a:p>
        </p:txBody>
      </p:sp>
    </p:spTree>
    <p:extLst>
      <p:ext uri="{BB962C8B-B14F-4D97-AF65-F5344CB8AC3E}">
        <p14:creationId xmlns:p14="http://schemas.microsoft.com/office/powerpoint/2010/main" val="2464932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یعنی «فرهنگ طبقه مسلط از طریق </a:t>
            </a:r>
            <a:r>
              <a:rPr lang="fa-IR">
                <a:cs typeface="B Zar" panose="00000400000000000000" pitchFamily="2" charset="-78"/>
              </a:rPr>
              <a:t>مشروعیت </a:t>
            </a:r>
            <a:r>
              <a:rPr lang="fa-IR" smtClean="0">
                <a:cs typeface="B Zar" panose="00000400000000000000" pitchFamily="2" charset="-78"/>
              </a:rPr>
              <a:t>سازی طولانی و مستمر، جنبه دلبخواهانه را از آنان می زداید و به فراموشی سپرده می شود و منجر به فرایند مشروعیت بخشی می شود (همان منبع)</a:t>
            </a:r>
            <a:endParaRPr lang="fa-IR">
              <a:cs typeface="B Zar" panose="00000400000000000000" pitchFamily="2" charset="-78"/>
            </a:endParaRPr>
          </a:p>
        </p:txBody>
      </p:sp>
      <p:sp>
        <p:nvSpPr>
          <p:cNvPr id="4" name="Flowchart: Process 3"/>
          <p:cNvSpPr/>
          <p:nvPr/>
        </p:nvSpPr>
        <p:spPr>
          <a:xfrm>
            <a:off x="1434905" y="3432517"/>
            <a:ext cx="3179298" cy="149117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مشروعیت سازی طولانی و مستمر</a:t>
            </a:r>
            <a:endParaRPr lang="fa-IR" b="1">
              <a:solidFill>
                <a:srgbClr val="FF0000"/>
              </a:solidFill>
            </a:endParaRPr>
          </a:p>
        </p:txBody>
      </p:sp>
    </p:spTree>
    <p:extLst>
      <p:ext uri="{BB962C8B-B14F-4D97-AF65-F5344CB8AC3E}">
        <p14:creationId xmlns:p14="http://schemas.microsoft.com/office/powerpoint/2010/main" val="25407305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smtClean="0">
                <a:cs typeface="B Zar" panose="00000400000000000000" pitchFamily="2" charset="-78"/>
              </a:rPr>
              <a:t>به این ترتیب مبارزه طبقاتی، صورت یک مبارزه نمادین به خود می گیرد و منازعات سملبیک هدفش تحمیل یک </a:t>
            </a:r>
            <a:r>
              <a:rPr lang="fa-IR" b="1" smtClean="0">
                <a:solidFill>
                  <a:srgbClr val="FF0000"/>
                </a:solidFill>
                <a:cs typeface="B Zar" panose="00000400000000000000" pitchFamily="2" charset="-78"/>
              </a:rPr>
              <a:t>دیدگاه منطبق با عاملان </a:t>
            </a:r>
            <a:r>
              <a:rPr lang="fa-IR" smtClean="0">
                <a:cs typeface="B Zar" panose="00000400000000000000" pitchFamily="2" charset="-78"/>
              </a:rPr>
              <a:t>آن است، به طوری که این دیدگاه هم جنبه عینی و هم جنبه ذهنی دارد و ممکن است بین فرهنگ های مختلفی که می خواهند خود را تحمیل کنند، رقابت به وجود آید و هر کدام در جهت مشروعیت بخشی خود تلاش کند، در حالی که رابطه قدرت از نظرها پنهان بماند. </a:t>
            </a:r>
            <a:endParaRPr lang="fa-IR">
              <a:cs typeface="B Zar" panose="00000400000000000000" pitchFamily="2" charset="-78"/>
            </a:endParaRPr>
          </a:p>
        </p:txBody>
      </p:sp>
    </p:spTree>
    <p:extLst>
      <p:ext uri="{BB962C8B-B14F-4D97-AF65-F5344CB8AC3E}">
        <p14:creationId xmlns:p14="http://schemas.microsoft.com/office/powerpoint/2010/main" val="28974932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ویژگی های طبقات اجتماعی و نحوه بازتولید آن</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پیر بوردیو در کتاب «تشخص» ویژگی هیا طبقات اجتماعی را در ارتباط با تملک سرمایه اقتصادی و سرمایه های نهادی به تفصیل مورد بررسی نظری و تجربی قرار داده است و علیرغم تحولات اجتماعی  تغییر موضع گفتمان های موجود، هنوز از اهمیت آن کاسته نشده است. جایگاه کنشگران اجتماعی در فضای طبقات، بستگی به حجم و ساخت سرمایه آنها دارد، لیکن بین سرمایه های مختلف، این سرمایه اقتصادی و سرمایه فرهنگی است که در جایابی طبقاتی کنشگران اهمیت حیاتی تر دارد. </a:t>
            </a:r>
            <a:endParaRPr lang="fa-IR">
              <a:cs typeface="B Zar" panose="00000400000000000000" pitchFamily="2" charset="-78"/>
            </a:endParaRPr>
          </a:p>
        </p:txBody>
      </p:sp>
      <p:sp>
        <p:nvSpPr>
          <p:cNvPr id="4" name="Flowchart: Process 3"/>
          <p:cNvSpPr/>
          <p:nvPr/>
        </p:nvSpPr>
        <p:spPr>
          <a:xfrm>
            <a:off x="1223889" y="4234375"/>
            <a:ext cx="3502856" cy="133643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فضای طبقات، بستگی به حجم و ساخت سرمایه</a:t>
            </a:r>
            <a:endParaRPr lang="fa-IR" b="1">
              <a:solidFill>
                <a:srgbClr val="FF0000"/>
              </a:solidFill>
            </a:endParaRPr>
          </a:p>
        </p:txBody>
      </p:sp>
    </p:spTree>
    <p:extLst>
      <p:ext uri="{BB962C8B-B14F-4D97-AF65-F5344CB8AC3E}">
        <p14:creationId xmlns:p14="http://schemas.microsoft.com/office/powerpoint/2010/main" val="243392943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بوردیو در تحلیل فضای اجتماعی، جایگاه طبقاتی و نقش سرمایه های مختلف در ساخت یابی فضای اجتماعی، نخست فضای اجتماعی را به سه طبقه  تقسیم می کند: طبقه  مسلط که با برتری سرمایه مشخص می شود و اعضاء آن معمولا سرمایه های مختلف را انباشته می کنند و در جست و جوی هویت متمایزی از دیگران هستند. </a:t>
            </a:r>
          </a:p>
        </p:txBody>
      </p:sp>
    </p:spTree>
    <p:extLst>
      <p:ext uri="{BB962C8B-B14F-4D97-AF65-F5344CB8AC3E}">
        <p14:creationId xmlns:p14="http://schemas.microsoft.com/office/powerpoint/2010/main" val="144101157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cs typeface="B Zar" panose="00000400000000000000" pitchFamily="2" charset="-78"/>
              </a:rPr>
              <a:t>طبقه مسلط به دو </a:t>
            </a:r>
            <a:r>
              <a:rPr lang="fa-IR" b="1">
                <a:solidFill>
                  <a:srgbClr val="FF0000"/>
                </a:solidFill>
                <a:cs typeface="B Zar" panose="00000400000000000000" pitchFamily="2" charset="-78"/>
              </a:rPr>
              <a:t>زیر طبقه متقابل </a:t>
            </a:r>
            <a:r>
              <a:rPr lang="fa-IR">
                <a:cs typeface="B Zar" panose="00000400000000000000" pitchFamily="2" charset="-78"/>
              </a:rPr>
              <a:t>هم تقسیم می شود</a:t>
            </a:r>
            <a:r>
              <a:rPr lang="fa-IR" smtClean="0">
                <a:cs typeface="B Zar" panose="00000400000000000000" pitchFamily="2" charset="-78"/>
              </a:rPr>
              <a:t>:</a:t>
            </a:r>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یک زیر طبقه که خاصه اش «سرمایه اقتصادی» است که خود به دو گروه قابل تقسیم است: طبقه مسلط سنتی و کهن شامل صاحبان موسسات بزرگ اقتصادی و تجاری و صنعتی: جزء دوم طبقه بورژوازی جدید که شامل کادرهای عالی، بخش خصوصی، مدیران عالی رتبه که بیشتر دارای ظرفیت فرهنگی هستند تا اقتصادی و عمدتا شامل کارگزاران اقتصادی، مهندسان مشاور، اقتصاددانان دست اندرکار و مشاغل روشنفکری است. </a:t>
            </a:r>
          </a:p>
          <a:p>
            <a:endParaRPr lang="fa-IR"/>
          </a:p>
        </p:txBody>
      </p:sp>
    </p:spTree>
    <p:extLst>
      <p:ext uri="{BB962C8B-B14F-4D97-AF65-F5344CB8AC3E}">
        <p14:creationId xmlns:p14="http://schemas.microsoft.com/office/powerpoint/2010/main" val="2532187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بوردیو در آن سخنرانی به صراحت می گوید: « اکثر انسان های تحصیل کرده بالاخص در علوم اجتماعی </a:t>
            </a:r>
            <a:r>
              <a:rPr lang="fa-IR" b="1">
                <a:solidFill>
                  <a:srgbClr val="FF0000"/>
                </a:solidFill>
                <a:cs typeface="B Zar" panose="00000400000000000000" pitchFamily="2" charset="-78"/>
              </a:rPr>
              <a:t>یک دوگانه بینی </a:t>
            </a:r>
            <a:r>
              <a:rPr lang="fa-IR">
                <a:cs typeface="B Zar" panose="00000400000000000000" pitchFamily="2" charset="-78"/>
              </a:rPr>
              <a:t>در سر دارند که به نظر من فاجعه آمیز می نماید. دو گانه بینی دانش ورزی محض و دانش متعهد میان کسانی که زندگی خود را وقف علم می کنند و کسانی که تعهد اجتماعی دارند و دانش خود رادر اختیار جامعه قرار می دهند، یک تناقض تصنعی وجود دارد. </a:t>
            </a:r>
          </a:p>
          <a:p>
            <a:endParaRPr lang="fa-IR"/>
          </a:p>
        </p:txBody>
      </p:sp>
    </p:spTree>
    <p:extLst>
      <p:ext uri="{BB962C8B-B14F-4D97-AF65-F5344CB8AC3E}">
        <p14:creationId xmlns:p14="http://schemas.microsoft.com/office/powerpoint/2010/main" val="224718945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طبقه دوم یعنی خرده بوروژازی جایگاه متوسطی در فضای اجتماعی دارد. اعضاء این طبقه چه حقوق بگیر باشند چه صاحب کار و چه مستقل، هدفشان ارتقاء مرتبه به سمت و سوی بوروژازی است. این طبقه از لحاظ فرهنگی در مقایسه با بورژوازی فاقد استقلال است و از الگوهای فرهنگی بورژوازی تقلید می کند.</a:t>
            </a:r>
            <a:endParaRPr lang="fa-IR">
              <a:cs typeface="B Zar" panose="00000400000000000000" pitchFamily="2" charset="-78"/>
            </a:endParaRPr>
          </a:p>
        </p:txBody>
      </p:sp>
      <p:sp>
        <p:nvSpPr>
          <p:cNvPr id="4" name="Flowchart: Process 3"/>
          <p:cNvSpPr/>
          <p:nvPr/>
        </p:nvSpPr>
        <p:spPr>
          <a:xfrm>
            <a:off x="1350498" y="4037428"/>
            <a:ext cx="2194560" cy="125202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فاقد استقلال</a:t>
            </a:r>
            <a:endParaRPr lang="fa-IR" b="1">
              <a:solidFill>
                <a:srgbClr val="FF0000"/>
              </a:solidFill>
            </a:endParaRPr>
          </a:p>
        </p:txBody>
      </p:sp>
    </p:spTree>
    <p:extLst>
      <p:ext uri="{BB962C8B-B14F-4D97-AF65-F5344CB8AC3E}">
        <p14:creationId xmlns:p14="http://schemas.microsoft.com/office/powerpoint/2010/main" val="12413993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بوردیو در این زیر طبقه نیز سه شاخه فرعی تشخیص می دهد که به سنتی و کادرهای متوسط واحدهای خصوصی و تکنسین تقسیم می شوند که از جهت سرمایه اجتماعی در حد وسط قرار دارند و بخش هایی از انها سرمایه های فرهنگی قوی تری دارند. </a:t>
            </a:r>
            <a:endParaRPr lang="fa-IR">
              <a:cs typeface="B Zar" panose="00000400000000000000" pitchFamily="2" charset="-78"/>
            </a:endParaRPr>
          </a:p>
        </p:txBody>
      </p:sp>
      <p:sp>
        <p:nvSpPr>
          <p:cNvPr id="4" name="Flowchart: Process 3"/>
          <p:cNvSpPr/>
          <p:nvPr/>
        </p:nvSpPr>
        <p:spPr>
          <a:xfrm>
            <a:off x="717452" y="3460652"/>
            <a:ext cx="3699803" cy="1702190"/>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کادرهای متوسط واحدهای خصوصی و تکنسین</a:t>
            </a:r>
            <a:endParaRPr lang="fa-IR" b="1">
              <a:solidFill>
                <a:srgbClr val="FF0000"/>
              </a:solidFill>
            </a:endParaRPr>
          </a:p>
        </p:txBody>
      </p:sp>
    </p:spTree>
    <p:extLst>
      <p:ext uri="{BB962C8B-B14F-4D97-AF65-F5344CB8AC3E}">
        <p14:creationId xmlns:p14="http://schemas.microsoft.com/office/powerpoint/2010/main" val="397713196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بالاخره طبقه سوم، توده های مردم اند که خاصه اصلی آنها فقدان مالکیت است و در انتهای فضای اجتماعی قرار می گیرند و سلطه پذیرند. در فضای طبقاتی جامعه، جایگاه کنش  گران اجتماعی بر حسب یک منطق دو گانه توزیع می شود: </a:t>
            </a:r>
            <a:r>
              <a:rPr lang="fa-IR" b="1" smtClean="0">
                <a:solidFill>
                  <a:srgbClr val="FF0000"/>
                </a:solidFill>
                <a:cs typeface="B Zar" panose="00000400000000000000" pitchFamily="2" charset="-78"/>
              </a:rPr>
              <a:t>نخست</a:t>
            </a:r>
            <a:r>
              <a:rPr lang="fa-IR" smtClean="0">
                <a:cs typeface="B Zar" panose="00000400000000000000" pitchFamily="2" charset="-78"/>
              </a:rPr>
              <a:t> سلسله مراتب عمودی گرووه های اجتماعی که بر حسب حج سرمایه ای که در اختیار دارند اعم از اقتصادی و نمادی توزیع می گردند. در نتیجه می توا کنشگرانی که سرمایه اقتصادی و فرهنگی بسیار زیادی را انباشته کرده اند را از آنانی که سرمایه اندک دارند جدا کرد. </a:t>
            </a:r>
            <a:endParaRPr lang="fa-IR">
              <a:cs typeface="B Zar" panose="00000400000000000000" pitchFamily="2" charset="-78"/>
            </a:endParaRPr>
          </a:p>
        </p:txBody>
      </p:sp>
    </p:spTree>
    <p:extLst>
      <p:ext uri="{BB962C8B-B14F-4D97-AF65-F5344CB8AC3E}">
        <p14:creationId xmlns:p14="http://schemas.microsoft.com/office/powerpoint/2010/main" val="236897106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بعد دوم، تمایز بر حسب ساخت سرمایه یعنی اهمیت نسبی نوع سرمایه در حجم کل سرمایه است. برای مثال کسانی که از سرمایه اقتصادی زیاد برخوردارند در مقابل کسانی که از سرمایه  فرهنگی زیاد برخوردارند. در نتیجه با چهار گروه سر و کار خواهیم داشت که شامل اقشار با سرمایه اقتصادی زیاد، با سرمایه اقتصادی کم، با سرمایه فرهنگی کم و ترکیبات آن می شوند. در بالای جدول سرمایه مثبت و روابط سرمایه کم منعکس می شود: بدیهی است رفتارهای طبقاتی من جمله نحوه رای دادن در فضای جامعه توزیع شده است. </a:t>
            </a:r>
            <a:endParaRPr lang="fa-IR">
              <a:cs typeface="B Zar" panose="00000400000000000000" pitchFamily="2" charset="-78"/>
            </a:endParaRPr>
          </a:p>
        </p:txBody>
      </p:sp>
    </p:spTree>
    <p:extLst>
      <p:ext uri="{BB962C8B-B14F-4D97-AF65-F5344CB8AC3E}">
        <p14:creationId xmlns:p14="http://schemas.microsoft.com/office/powerpoint/2010/main" val="219131924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38200" y="558727"/>
            <a:ext cx="10302025" cy="5618236"/>
          </a:xfrm>
          <a:prstGeom prst="rect">
            <a:avLst/>
          </a:prstGeom>
        </p:spPr>
      </p:pic>
    </p:spTree>
    <p:extLst>
      <p:ext uri="{BB962C8B-B14F-4D97-AF65-F5344CB8AC3E}">
        <p14:creationId xmlns:p14="http://schemas.microsoft.com/office/powerpoint/2010/main" val="428976224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Zar" panose="00000400000000000000" pitchFamily="2" charset="-78"/>
              </a:rPr>
              <a:t>باز تولید اجتماعی</a:t>
            </a:r>
            <a:r>
              <a:rPr lang="fa-IR" smtClean="0">
                <a:cs typeface="B Zar" panose="00000400000000000000" pitchFamily="2" charset="-78"/>
              </a:rPr>
              <a:t>: یکی از مسائلی که در جامعه شناسی بوردیو همواره مورد توجه و تاکید قرار دارد مسئله بازتولید مداوم و مستمر ساختارهای اجتماعی نابرابر است. در همین راستا بوردیو معتقد است، نهاد های دموکراتیک جدید از جمله </a:t>
            </a:r>
            <a:r>
              <a:rPr lang="fa-IR">
                <a:cs typeface="B Zar" panose="00000400000000000000" pitchFamily="2" charset="-78"/>
              </a:rPr>
              <a:t>مدرسه </a:t>
            </a:r>
            <a:r>
              <a:rPr lang="fa-IR" smtClean="0">
                <a:cs typeface="B Zar" panose="00000400000000000000" pitchFamily="2" charset="-78"/>
              </a:rPr>
              <a:t>و دانشگاه که در جهت برابری شرایط و دموکراتیزاسیون جامعه تدارک دیده شده اند، نتوانسته اند از بازتولید ساختار طبقاتی موجود است. مقایسه شغل مدیران و پسران با توجه به پایگاه اجتماعی آنها نشان می دهد که تحرک اجتماعی و شغلی بسیار اندک است و کنشگران در هر گروه  تلاش می کنند که «سرمایه» خود را حفظ کنند. </a:t>
            </a:r>
            <a:endParaRPr lang="fa-IR">
              <a:cs typeface="B Zar" panose="00000400000000000000" pitchFamily="2" charset="-78"/>
            </a:endParaRPr>
          </a:p>
        </p:txBody>
      </p:sp>
      <p:sp>
        <p:nvSpPr>
          <p:cNvPr id="4" name="Flowchart: Process 3"/>
          <p:cNvSpPr/>
          <p:nvPr/>
        </p:nvSpPr>
        <p:spPr>
          <a:xfrm>
            <a:off x="1322363" y="4529797"/>
            <a:ext cx="3207434" cy="102694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نهاد های دموکراتیک جدید</a:t>
            </a:r>
            <a:endParaRPr lang="fa-IR" b="1">
              <a:solidFill>
                <a:srgbClr val="FF0000"/>
              </a:solidFill>
            </a:endParaRPr>
          </a:p>
        </p:txBody>
      </p:sp>
    </p:spTree>
    <p:extLst>
      <p:ext uri="{BB962C8B-B14F-4D97-AF65-F5344CB8AC3E}">
        <p14:creationId xmlns:p14="http://schemas.microsoft.com/office/powerpoint/2010/main" val="328424666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جوامع دموکراتیک بر اساس برابری شرایط که بر نابرابری ارثی توفق دارد نظام یافته اند. در این جوامع چنین تصور می شود که </a:t>
            </a:r>
            <a:r>
              <a:rPr lang="fa-IR">
                <a:cs typeface="B Zar" panose="00000400000000000000" pitchFamily="2" charset="-78"/>
              </a:rPr>
              <a:t>مدرسه </a:t>
            </a:r>
            <a:r>
              <a:rPr lang="fa-IR" smtClean="0">
                <a:cs typeface="B Zar" panose="00000400000000000000" pitchFamily="2" charset="-78"/>
              </a:rPr>
              <a:t>و تحصیلات به گونه ای آرمانی، ابزای نیرومند برای کاهش نابرابری ها و توزیع موقعیت های برابر است. اما کارهای پیر بوردیو نشان می دهد که مدرسه کارکردی پنهانی برای بازتولید اجتماعی و استمرار سلطه دارد. به نظر او حتی در کشوری مثل فرانسه ، مدرسه ابزاری مخفی برای استمرار فرهنگ طبقه مسلط است. به عبارت دیگر فرهنگ مدرسه یک فرهنگ بی طرف نیست، بلکه یک فرهنگ رسمی است که به فرهنگ بی طرف نیست، بلکه یک فرهنگ رسمی است که به فرهنگ مشروع تبدیل شده است و ماهیت بازتولید اجتماعی دارد. </a:t>
            </a:r>
            <a:endParaRPr lang="fa-IR">
              <a:cs typeface="B Zar" panose="00000400000000000000" pitchFamily="2" charset="-78"/>
            </a:endParaRPr>
          </a:p>
        </p:txBody>
      </p:sp>
      <p:sp>
        <p:nvSpPr>
          <p:cNvPr id="4" name="Flowchart: Process 3"/>
          <p:cNvSpPr/>
          <p:nvPr/>
        </p:nvSpPr>
        <p:spPr>
          <a:xfrm>
            <a:off x="838200" y="4895557"/>
            <a:ext cx="3784210" cy="858129"/>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ماهیت بازتولید اجتماعی</a:t>
            </a:r>
            <a:endParaRPr lang="fa-IR" b="1">
              <a:solidFill>
                <a:srgbClr val="FF0000"/>
              </a:solidFill>
            </a:endParaRPr>
          </a:p>
        </p:txBody>
      </p:sp>
    </p:spTree>
    <p:extLst>
      <p:ext uri="{BB962C8B-B14F-4D97-AF65-F5344CB8AC3E}">
        <p14:creationId xmlns:p14="http://schemas.microsoft.com/office/powerpoint/2010/main" val="204064945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عنوان نمونه، الگوهای داوری در مورد «بهترین» توسط معلمان صورت می گیرد. امتحانات بیشتر شکل را در نظر دارد تا محتوا را در نوشته سبک فهم است و ملاک های رسمی از ملاک های غیر رسمی اهمیت بیشتری دارد. </a:t>
            </a:r>
            <a:r>
              <a:rPr lang="fa-IR" b="1" smtClean="0">
                <a:solidFill>
                  <a:srgbClr val="FF0000"/>
                </a:solidFill>
                <a:cs typeface="B Zar" panose="00000400000000000000" pitchFamily="2" charset="-78"/>
              </a:rPr>
              <a:t>معلمان ایدئولوژی اجتماعی و سیاسی خود را القا می کنند</a:t>
            </a:r>
            <a:r>
              <a:rPr lang="fa-IR" smtClean="0">
                <a:cs typeface="B Zar" panose="00000400000000000000" pitchFamily="2" charset="-78"/>
              </a:rPr>
              <a:t>. </a:t>
            </a:r>
            <a:endParaRPr lang="fa-IR">
              <a:cs typeface="B Zar" panose="00000400000000000000" pitchFamily="2" charset="-78"/>
            </a:endParaRPr>
          </a:p>
        </p:txBody>
      </p:sp>
    </p:spTree>
    <p:extLst>
      <p:ext uri="{BB962C8B-B14F-4D97-AF65-F5344CB8AC3E}">
        <p14:creationId xmlns:p14="http://schemas.microsoft.com/office/powerpoint/2010/main" val="320976196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به طور کلی معیارهای موفقتی احصیلی ملاک های اجتماعی است نه صرفا تحصیلی. از همین رو نابرابری های اجتماعی به صورت نابرابری های تحصیلی جلوه می کند و مدرسه در برابر تفاوت ها خود را بی تفاوت نشان می دهد. بوردیو تا جایی پیش می رود که می گوید: «هر عمل پرورش ی به صورت عینی یک خشونت نمادین است که از طریق اقتدار خودسرانه شیوه های فرهنگی دلخواهانه را به دانش آموزان تحمیل می کند  به همین اعتبار مدرسه تفاوت میان عادت واراده ها مستقل را ندیده می گیرد. </a:t>
            </a:r>
          </a:p>
          <a:p>
            <a:endParaRPr lang="fa-IR"/>
          </a:p>
        </p:txBody>
      </p:sp>
      <p:sp>
        <p:nvSpPr>
          <p:cNvPr id="4" name="Flowchart: Process 3"/>
          <p:cNvSpPr/>
          <p:nvPr/>
        </p:nvSpPr>
        <p:spPr>
          <a:xfrm>
            <a:off x="1716258" y="4487594"/>
            <a:ext cx="2602524" cy="1026941"/>
          </a:xfrm>
          <a:prstGeom prst="flowChart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نابرابری های تحصیلی</a:t>
            </a:r>
            <a:endParaRPr lang="fa-IR" b="1">
              <a:solidFill>
                <a:srgbClr val="FF0000"/>
              </a:solidFill>
            </a:endParaRPr>
          </a:p>
        </p:txBody>
      </p:sp>
    </p:spTree>
    <p:extLst>
      <p:ext uri="{BB962C8B-B14F-4D97-AF65-F5344CB8AC3E}">
        <p14:creationId xmlns:p14="http://schemas.microsoft.com/office/powerpoint/2010/main" val="208164577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دانش آموزان متعلق به فرهنگ های مردمان محروم، باید ابتدا خود را فرهنگ زدایی کنند تا بتوانند فرهنگ جدید را اخذ کنند. زبان عامیانه گرایش به خاص گرایی و بزرگنمایی موارد خاص دارد. زبن طبقه مرفه گرایش به تجدد، فرمالیسم و روشنفکر مابی دارد که از ویژگی های مدرسه است. </a:t>
            </a:r>
            <a:endParaRPr lang="fa-IR">
              <a:cs typeface="B Zar" panose="00000400000000000000" pitchFamily="2" charset="-78"/>
            </a:endParaRPr>
          </a:p>
        </p:txBody>
      </p:sp>
      <p:sp>
        <p:nvSpPr>
          <p:cNvPr id="4" name="Flowchart: Process 3"/>
          <p:cNvSpPr/>
          <p:nvPr/>
        </p:nvSpPr>
        <p:spPr>
          <a:xfrm>
            <a:off x="1296537" y="3753134"/>
            <a:ext cx="3261395" cy="109182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خاص گرایی و بزرگنمایی</a:t>
            </a:r>
            <a:endParaRPr lang="fa-IR" b="1">
              <a:solidFill>
                <a:srgbClr val="FF0000"/>
              </a:solidFill>
            </a:endParaRPr>
          </a:p>
        </p:txBody>
      </p:sp>
    </p:spTree>
    <p:extLst>
      <p:ext uri="{BB962C8B-B14F-4D97-AF65-F5344CB8AC3E}">
        <p14:creationId xmlns:p14="http://schemas.microsoft.com/office/powerpoint/2010/main" val="19390623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487</TotalTime>
  <Words>9847</Words>
  <Application>Microsoft Office PowerPoint</Application>
  <PresentationFormat>Widescreen</PresentationFormat>
  <Paragraphs>194</Paragraphs>
  <Slides>118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118</vt:i4>
      </vt:variant>
    </vt:vector>
  </HeadingPairs>
  <TitlesOfParts>
    <vt:vector size="124" baseType="lpstr">
      <vt:lpstr>Arial</vt:lpstr>
      <vt:lpstr>B Zar</vt:lpstr>
      <vt:lpstr>Calibri</vt:lpstr>
      <vt:lpstr>Calibri Light</vt:lpstr>
      <vt:lpstr>Times New Roman</vt:lpstr>
      <vt:lpstr>Office Theme</vt:lpstr>
      <vt:lpstr>عنوان مقاله: تحلیلی از اندیشه پیر بوردیو درباره فضای منازعه آمیز  اجتماعی و نقش جامعه شناسی</vt:lpstr>
      <vt:lpstr>چکیده</vt:lpstr>
      <vt:lpstr>واژگان کلیدی:</vt:lpstr>
      <vt:lpstr>مقدمه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سرمایه های نمادین تشخیص و تمایزات فرهنگی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ویژگی های طبقات اجتماعی و نحوه بازتولید آن</vt:lpstr>
      <vt:lpstr>PowerPoint Presentation</vt:lpstr>
      <vt:lpstr>طبقه مسلط به دو زیر طبقه متقابل هم تقسیم می شود: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نقد و نظر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مقاله: تحلیلی از اندیشه پیر بوردیو درباره فضای منازعه آمیز  اجتماعی و نقش جامعه شناسی</dc:title>
  <dc:creator>MaZz!i</dc:creator>
  <cp:lastModifiedBy>MaZz!i</cp:lastModifiedBy>
  <cp:revision>73</cp:revision>
  <cp:lastPrinted>2024-03-28T11:37:58Z</cp:lastPrinted>
  <dcterms:created xsi:type="dcterms:W3CDTF">2024-03-18T15:35:33Z</dcterms:created>
  <dcterms:modified xsi:type="dcterms:W3CDTF">2024-03-28T11:38:12Z</dcterms:modified>
</cp:coreProperties>
</file>