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79" r:id="rId7"/>
    <p:sldId id="261" r:id="rId8"/>
    <p:sldId id="280" r:id="rId9"/>
    <p:sldId id="281" r:id="rId10"/>
    <p:sldId id="262" r:id="rId11"/>
    <p:sldId id="263" r:id="rId12"/>
    <p:sldId id="264" r:id="rId13"/>
    <p:sldId id="282" r:id="rId14"/>
    <p:sldId id="265" r:id="rId15"/>
    <p:sldId id="266" r:id="rId16"/>
    <p:sldId id="307" r:id="rId17"/>
    <p:sldId id="267" r:id="rId18"/>
    <p:sldId id="308" r:id="rId19"/>
    <p:sldId id="268" r:id="rId20"/>
    <p:sldId id="309" r:id="rId21"/>
    <p:sldId id="269" r:id="rId22"/>
    <p:sldId id="310" r:id="rId23"/>
    <p:sldId id="270" r:id="rId24"/>
    <p:sldId id="311" r:id="rId25"/>
    <p:sldId id="271" r:id="rId26"/>
    <p:sldId id="272" r:id="rId27"/>
    <p:sldId id="312" r:id="rId28"/>
    <p:sldId id="273" r:id="rId29"/>
    <p:sldId id="313" r:id="rId30"/>
    <p:sldId id="274" r:id="rId31"/>
    <p:sldId id="315" r:id="rId32"/>
    <p:sldId id="314" r:id="rId33"/>
    <p:sldId id="316" r:id="rId34"/>
    <p:sldId id="275" r:id="rId35"/>
    <p:sldId id="317" r:id="rId36"/>
    <p:sldId id="276" r:id="rId37"/>
    <p:sldId id="318" r:id="rId38"/>
    <p:sldId id="277" r:id="rId39"/>
    <p:sldId id="319" r:id="rId40"/>
    <p:sldId id="320" r:id="rId41"/>
    <p:sldId id="278" r:id="rId42"/>
    <p:sldId id="321" r:id="rId43"/>
    <p:sldId id="283" r:id="rId44"/>
    <p:sldId id="322" r:id="rId45"/>
    <p:sldId id="284" r:id="rId46"/>
    <p:sldId id="285" r:id="rId47"/>
    <p:sldId id="323" r:id="rId48"/>
    <p:sldId id="286" r:id="rId49"/>
    <p:sldId id="324" r:id="rId50"/>
    <p:sldId id="287" r:id="rId51"/>
    <p:sldId id="288" r:id="rId52"/>
    <p:sldId id="325" r:id="rId53"/>
    <p:sldId id="289" r:id="rId54"/>
    <p:sldId id="327" r:id="rId55"/>
    <p:sldId id="326" r:id="rId56"/>
    <p:sldId id="290" r:id="rId57"/>
    <p:sldId id="328" r:id="rId58"/>
    <p:sldId id="291" r:id="rId59"/>
    <p:sldId id="329" r:id="rId60"/>
    <p:sldId id="292" r:id="rId61"/>
    <p:sldId id="330" r:id="rId62"/>
    <p:sldId id="293" r:id="rId63"/>
    <p:sldId id="294" r:id="rId64"/>
    <p:sldId id="331" r:id="rId65"/>
    <p:sldId id="295" r:id="rId66"/>
    <p:sldId id="332" r:id="rId67"/>
    <p:sldId id="296" r:id="rId68"/>
    <p:sldId id="333" r:id="rId69"/>
    <p:sldId id="297" r:id="rId70"/>
    <p:sldId id="298" r:id="rId71"/>
    <p:sldId id="299" r:id="rId72"/>
    <p:sldId id="334" r:id="rId73"/>
    <p:sldId id="303" r:id="rId74"/>
    <p:sldId id="335" r:id="rId75"/>
    <p:sldId id="336" r:id="rId76"/>
    <p:sldId id="304" r:id="rId77"/>
    <p:sldId id="337" r:id="rId78"/>
    <p:sldId id="305" r:id="rId79"/>
    <p:sldId id="306" r:id="rId80"/>
    <p:sldId id="338" r:id="rId81"/>
    <p:sldId id="300" r:id="rId82"/>
    <p:sldId id="301" r:id="rId8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19"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785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0AF437D-F660-47E0-8186-5C59B2BD8332}" type="datetimeFigureOut">
              <a:rPr lang="fa-IR" smtClean="0"/>
              <a:t>20/09/1445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235306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0AF437D-F660-47E0-8186-5C59B2BD8332}" type="datetimeFigureOut">
              <a:rPr lang="fa-IR" smtClean="0"/>
              <a:t>20/09/1445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163873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0AF437D-F660-47E0-8186-5C59B2BD8332}" type="datetimeFigureOut">
              <a:rPr lang="fa-IR" smtClean="0"/>
              <a:t>20/09/1445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30491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0AF437D-F660-47E0-8186-5C59B2BD8332}" type="datetimeFigureOut">
              <a:rPr lang="fa-IR" smtClean="0"/>
              <a:t>20/09/1445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375536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F437D-F660-47E0-8186-5C59B2BD8332}" type="datetimeFigureOut">
              <a:rPr lang="fa-IR" smtClean="0"/>
              <a:t>20/09/1445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128314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0AF437D-F660-47E0-8186-5C59B2BD8332}" type="datetimeFigureOut">
              <a:rPr lang="fa-IR" smtClean="0"/>
              <a:t>20/09/1445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37704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0AF437D-F660-47E0-8186-5C59B2BD8332}" type="datetimeFigureOut">
              <a:rPr lang="fa-IR" smtClean="0"/>
              <a:t>20/09/1445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252779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0AF437D-F660-47E0-8186-5C59B2BD8332}" type="datetimeFigureOut">
              <a:rPr lang="fa-IR" smtClean="0"/>
              <a:t>20/09/1445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355179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F437D-F660-47E0-8186-5C59B2BD8332}" type="datetimeFigureOut">
              <a:rPr lang="fa-IR" smtClean="0"/>
              <a:t>20/09/1445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338219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F437D-F660-47E0-8186-5C59B2BD8332}" type="datetimeFigureOut">
              <a:rPr lang="fa-IR" smtClean="0"/>
              <a:t>20/09/1445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294019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F437D-F660-47E0-8186-5C59B2BD8332}" type="datetimeFigureOut">
              <a:rPr lang="fa-IR" smtClean="0"/>
              <a:t>20/09/1445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6A9E61-B829-471A-BA44-E437B0AB54C6}" type="slidenum">
              <a:rPr lang="fa-IR" smtClean="0"/>
              <a:t>‹#›</a:t>
            </a:fld>
            <a:endParaRPr lang="fa-IR"/>
          </a:p>
        </p:txBody>
      </p:sp>
    </p:spTree>
    <p:extLst>
      <p:ext uri="{BB962C8B-B14F-4D97-AF65-F5344CB8AC3E}">
        <p14:creationId xmlns:p14="http://schemas.microsoft.com/office/powerpoint/2010/main" val="133561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AF437D-F660-47E0-8186-5C59B2BD8332}" type="datetimeFigureOut">
              <a:rPr lang="fa-IR" smtClean="0"/>
              <a:t>20/09/1445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96A9E61-B829-471A-BA44-E437B0AB54C6}" type="slidenum">
              <a:rPr lang="fa-IR" smtClean="0"/>
              <a:t>‹#›</a:t>
            </a:fld>
            <a:endParaRPr lang="fa-IR"/>
          </a:p>
        </p:txBody>
      </p:sp>
    </p:spTree>
    <p:extLst>
      <p:ext uri="{BB962C8B-B14F-4D97-AF65-F5344CB8AC3E}">
        <p14:creationId xmlns:p14="http://schemas.microsoft.com/office/powerpoint/2010/main" val="238811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 </a:t>
            </a:r>
            <a:r>
              <a:rPr lang="fa-IR" sz="4800" smtClean="0">
                <a:cs typeface="B Zar" panose="00000400000000000000" pitchFamily="2" charset="-78"/>
              </a:rPr>
              <a:t>جامعه شناسی دولت مدرن و نقد آن</a:t>
            </a:r>
            <a:endParaRPr lang="fa-IR" sz="4800">
              <a:cs typeface="B Zar" panose="00000400000000000000" pitchFamily="2" charset="-78"/>
            </a:endParaRPr>
          </a:p>
        </p:txBody>
      </p:sp>
      <p:sp>
        <p:nvSpPr>
          <p:cNvPr id="3" name="Subtitle 2"/>
          <p:cNvSpPr>
            <a:spLocks noGrp="1"/>
          </p:cNvSpPr>
          <p:nvPr>
            <p:ph type="subTitle" idx="1"/>
          </p:nvPr>
        </p:nvSpPr>
        <p:spPr>
          <a:xfrm>
            <a:off x="1524000" y="3568185"/>
            <a:ext cx="9144000" cy="1655762"/>
          </a:xfrm>
        </p:spPr>
        <p:txBody>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غلامعباس توسلی</a:t>
            </a:r>
          </a:p>
          <a:p>
            <a:r>
              <a:rPr lang="fa-IR" smtClean="0">
                <a:solidFill>
                  <a:srgbClr val="FF0000"/>
                </a:solidFill>
                <a:cs typeface="B Zar" panose="00000400000000000000" pitchFamily="2" charset="-78"/>
              </a:rPr>
              <a:t>منبع</a:t>
            </a:r>
            <a:r>
              <a:rPr lang="fa-IR" smtClean="0">
                <a:cs typeface="B Zar" panose="00000400000000000000" pitchFamily="2" charset="-78"/>
              </a:rPr>
              <a:t>: مطالعات سیاسی بهار 1388 شماره </a:t>
            </a:r>
            <a:r>
              <a:rPr lang="fa-IR" smtClean="0">
                <a:cs typeface="B Zar" panose="00000400000000000000" pitchFamily="2" charset="-78"/>
              </a:rPr>
              <a:t>3</a:t>
            </a:r>
          </a:p>
          <a:p>
            <a:r>
              <a:rPr lang="fa-IR" smtClean="0">
                <a:cs typeface="B Zar" panose="00000400000000000000" pitchFamily="2" charset="-78"/>
              </a:rPr>
              <a:t>صص 1-17</a:t>
            </a:r>
          </a:p>
          <a:p>
            <a:endParaRPr lang="fa-IR">
              <a:cs typeface="B Zar" panose="00000400000000000000" pitchFamily="2" charset="-78"/>
            </a:endParaRPr>
          </a:p>
        </p:txBody>
      </p:sp>
    </p:spTree>
    <p:extLst>
      <p:ext uri="{BB962C8B-B14F-4D97-AF65-F5344CB8AC3E}">
        <p14:creationId xmlns:p14="http://schemas.microsoft.com/office/powerpoint/2010/main" val="169356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گفتار اول: دولت مدرن و نقد آن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جمله تغییرات بسیار مهم که ظرف سده گذشته روی داده و به طور اجمالی به آن اشاره می شود: نقش رویه گسترش دولت در زندگی اجتماعی می باشد. گسترش فعالیت های دولت  را می توان با ارائه اسناد و مدارک مختلف ثابت کرد.  در قلمرو اقتصادی، دولت در جوامع سرمایه داری نقش مستقیم و فزاینده ای را در نظارت بر فعالیت تولیدی بر عهده گرفته است. </a:t>
            </a:r>
            <a:endParaRPr lang="fa-IR">
              <a:cs typeface="B Zar" panose="00000400000000000000" pitchFamily="2" charset="-78"/>
            </a:endParaRPr>
          </a:p>
        </p:txBody>
      </p:sp>
      <p:sp>
        <p:nvSpPr>
          <p:cNvPr id="4" name="Flowchart: Process 3"/>
          <p:cNvSpPr/>
          <p:nvPr/>
        </p:nvSpPr>
        <p:spPr>
          <a:xfrm>
            <a:off x="1434905" y="4037428"/>
            <a:ext cx="2940147" cy="970670"/>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نظارت بر فعالیت تولیدی</a:t>
            </a:r>
            <a:endParaRPr lang="fa-IR" sz="1600" b="1">
              <a:solidFill>
                <a:srgbClr val="FF0000"/>
              </a:solidFill>
            </a:endParaRPr>
          </a:p>
        </p:txBody>
      </p:sp>
    </p:spTree>
    <p:extLst>
      <p:ext uri="{BB962C8B-B14F-4D97-AF65-F5344CB8AC3E}">
        <p14:creationId xmlns:p14="http://schemas.microsoft.com/office/powerpoint/2010/main" val="132357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بیشتر این کشورها دولت بخش بزرگی از نیروی کادر فعال اقتصادی را تحت استخدام مسقیم خود دارد  که یا در دستگاه های اداری دولت و یادر صنایع ملی شده به فعالیت مشغول اند. علاوه بر این دولت ها نه تنها از طریق اعمال نفوذ در سیستم عرضه و تقاضای کالاها و برنامه ریزی اقتصادی قیمت ها و سیاست های مربوط به درآمد تلاش می کنند  که مداخله بیشتری در فعالیت های اقتصادی داشته باشند بلکه در طیف وسیعی از سایر جنبه های زندگی اجتماعی نظیر مشارکت در تاسیس و سازمان دهی زندان ها، تیمارستان ها، بیمارستان ها و ارائه آن بخش از خدماتی که مشمول عنوان کلی «</a:t>
            </a:r>
            <a:r>
              <a:rPr lang="fa-IR" b="1" smtClean="0">
                <a:solidFill>
                  <a:srgbClr val="FF0000"/>
                </a:solidFill>
                <a:cs typeface="B Zar" panose="00000400000000000000" pitchFamily="2" charset="-78"/>
              </a:rPr>
              <a:t>رفاه و بهزیستی</a:t>
            </a:r>
            <a:r>
              <a:rPr lang="fa-IR" smtClean="0">
                <a:cs typeface="B Zar" panose="00000400000000000000" pitchFamily="2" charset="-78"/>
              </a:rPr>
              <a:t>» می باشد، مداخله  می کنند. </a:t>
            </a:r>
          </a:p>
          <a:p>
            <a:pPr algn="just"/>
            <a:endParaRPr lang="fa-IR">
              <a:cs typeface="B Zar" panose="00000400000000000000" pitchFamily="2" charset="-78"/>
            </a:endParaRPr>
          </a:p>
        </p:txBody>
      </p:sp>
    </p:spTree>
    <p:extLst>
      <p:ext uri="{BB962C8B-B14F-4D97-AF65-F5344CB8AC3E}">
        <p14:creationId xmlns:p14="http://schemas.microsoft.com/office/powerpoint/2010/main" val="227125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آن چه مایه تعجب است، این می باشد که دست کم تا همین اواخر به موضوع دولت در جامعه شناسی </a:t>
            </a:r>
            <a:r>
              <a:rPr lang="fa-IR" b="1" smtClean="0">
                <a:solidFill>
                  <a:srgbClr val="FF0000"/>
                </a:solidFill>
                <a:cs typeface="B Zar" panose="00000400000000000000" pitchFamily="2" charset="-78"/>
              </a:rPr>
              <a:t>به استثنای نظریه مارکسیستی </a:t>
            </a:r>
            <a:r>
              <a:rPr lang="fa-IR" smtClean="0">
                <a:cs typeface="B Zar" panose="00000400000000000000" pitchFamily="2" charset="-78"/>
              </a:rPr>
              <a:t>توجه شده نشده بود ابته این وضعیت تا حدی پیامد نوعی تقسیم کار در علوم اجتماعی می باشد. بر این اساس اهداف  جامعه شناسی عبارت است از مطالعه جامعه، البته با توجه به تصویری که متفکران و اندیشمندان سده 19 از آن داشتند و ان را «</a:t>
            </a:r>
            <a:r>
              <a:rPr lang="fa-IR" b="1" smtClean="0">
                <a:solidFill>
                  <a:srgbClr val="FF0000"/>
                </a:solidFill>
                <a:cs typeface="B Zar" panose="00000400000000000000" pitchFamily="2" charset="-78"/>
              </a:rPr>
              <a:t>جامعه مدنی</a:t>
            </a:r>
            <a:r>
              <a:rPr lang="fa-IR" smtClean="0">
                <a:cs typeface="B Zar" panose="00000400000000000000" pitchFamily="2" charset="-78"/>
              </a:rPr>
              <a:t>» می نامیدند. </a:t>
            </a:r>
            <a:endParaRPr lang="fa-IR">
              <a:cs typeface="B Zar" panose="00000400000000000000" pitchFamily="2" charset="-78"/>
            </a:endParaRPr>
          </a:p>
        </p:txBody>
      </p:sp>
    </p:spTree>
    <p:extLst>
      <p:ext uri="{BB962C8B-B14F-4D97-AF65-F5344CB8AC3E}">
        <p14:creationId xmlns:p14="http://schemas.microsoft.com/office/powerpoint/2010/main" val="257068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تجزیه و تحلیل دولت به عنوان حوزه خاص در علم «سیاست» یا «علوم سیاسی» مطرح می شد و در این چهارچوب مورد مطالعه قرار می گرفت در مواردی اجتناب از مطالعه دولت ریشه هی ذهنی و معرفتی عمیق تری داشته و این مساله </a:t>
            </a:r>
            <a:r>
              <a:rPr lang="fa-IR" b="1">
                <a:solidFill>
                  <a:srgbClr val="00B0F0"/>
                </a:solidFill>
                <a:cs typeface="B Zar" panose="00000400000000000000" pitchFamily="2" charset="-78"/>
              </a:rPr>
              <a:t>تا سده نوزدهم  </a:t>
            </a:r>
            <a:r>
              <a:rPr lang="fa-IR">
                <a:cs typeface="B Zar" panose="00000400000000000000" pitchFamily="2" charset="-78"/>
              </a:rPr>
              <a:t>ادامه یافت. به عبارتی تا این زمان در هیچ مکتب فکری البته به استثنای مارکسیسم دولت به عنوان </a:t>
            </a:r>
            <a:r>
              <a:rPr lang="fa-IR" b="1">
                <a:solidFill>
                  <a:srgbClr val="FF0000"/>
                </a:solidFill>
                <a:cs typeface="B Zar" panose="00000400000000000000" pitchFamily="2" charset="-78"/>
              </a:rPr>
              <a:t>موضوع مطالعه سیستماتیک </a:t>
            </a:r>
            <a:r>
              <a:rPr lang="fa-IR">
                <a:cs typeface="B Zar" panose="00000400000000000000" pitchFamily="2" charset="-78"/>
              </a:rPr>
              <a:t>مطرح نشد. </a:t>
            </a:r>
          </a:p>
          <a:p>
            <a:pPr algn="just"/>
            <a:endParaRPr lang="fa-IR">
              <a:cs typeface="B Zar" panose="00000400000000000000" pitchFamily="2" charset="-78"/>
            </a:endParaRPr>
          </a:p>
        </p:txBody>
      </p:sp>
    </p:spTree>
    <p:extLst>
      <p:ext uri="{BB962C8B-B14F-4D97-AF65-F5344CB8AC3E}">
        <p14:creationId xmlns:p14="http://schemas.microsoft.com/office/powerpoint/2010/main" val="237050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404382" y="1825625"/>
            <a:ext cx="7949418" cy="4351338"/>
          </a:xfrm>
        </p:spPr>
        <p:txBody>
          <a:bodyPr/>
          <a:lstStyle/>
          <a:p>
            <a:pPr algn="just"/>
            <a:r>
              <a:rPr lang="fa-IR" smtClean="0">
                <a:cs typeface="B Zar" panose="00000400000000000000" pitchFamily="2" charset="-78"/>
              </a:rPr>
              <a:t>از خود مارکس تنهاتعداد معدودی متون ناقص و پراکنده به جای مانده که با موضوع دولت ارتباط دارد. بیشتر توان متوجه نقد  تئوری اقتصاد کلاسیک بر مبنای زمینه خاص خود یعنی روابط مورد بحث در تولید سرمایه داری بود.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76068" y="1825625"/>
            <a:ext cx="2515772" cy="2400300"/>
          </a:xfrm>
          <a:prstGeom prst="rect">
            <a:avLst/>
          </a:prstGeom>
        </p:spPr>
      </p:pic>
    </p:spTree>
    <p:extLst>
      <p:ext uri="{BB962C8B-B14F-4D97-AF65-F5344CB8AC3E}">
        <p14:creationId xmlns:p14="http://schemas.microsoft.com/office/powerpoint/2010/main" val="12679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گفتار دوم: دولت مدرن و طبقات دیدگاه های اخیر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616656" y="1825625"/>
            <a:ext cx="7737143" cy="4351338"/>
          </a:xfrm>
        </p:spPr>
        <p:txBody>
          <a:bodyPr>
            <a:normAutofit/>
          </a:bodyPr>
          <a:lstStyle/>
          <a:p>
            <a:pPr algn="just"/>
            <a:r>
              <a:rPr lang="fa-IR" smtClean="0">
                <a:cs typeface="B Zar" panose="00000400000000000000" pitchFamily="2" charset="-78"/>
              </a:rPr>
              <a:t>طی دهه های گذشته، دولت مدرن باعث مباحثات فراوانی به ویژه در میان محققان مارکسیست شده است این محققان مارکسیست متوجه خصوصیت ابتدایی و ناقص نوشته های مارکس در مورد دولت شدند و در صدد بر آمدند که تغییر و تعبیر کامل تر و دقیقتری از آنها راائه بدهند. در واقع کتاب «دولت در جامعه سرمایه داری» رالف میلیبند یکی از نخستین دست آوردها در رابطه با دولت و مسائل نوظهوری بود که در رابطه  با آن مطرح شده است (</a:t>
            </a:r>
            <a:r>
              <a:rPr lang="en-US" smtClean="0">
                <a:cs typeface="B Zar" panose="00000400000000000000" pitchFamily="2" charset="-78"/>
              </a:rPr>
              <a:t>Miliband, 1973: 409</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933647"/>
            <a:ext cx="2669275" cy="2581275"/>
          </a:xfrm>
          <a:prstGeom prst="rect">
            <a:avLst/>
          </a:prstGeom>
        </p:spPr>
      </p:pic>
      <p:sp>
        <p:nvSpPr>
          <p:cNvPr id="5" name="TextBox 4"/>
          <p:cNvSpPr txBox="1"/>
          <p:nvPr/>
        </p:nvSpPr>
        <p:spPr>
          <a:xfrm>
            <a:off x="1429033" y="4858603"/>
            <a:ext cx="1487606" cy="523220"/>
          </a:xfrm>
          <a:prstGeom prst="rect">
            <a:avLst/>
          </a:prstGeom>
          <a:noFill/>
        </p:spPr>
        <p:txBody>
          <a:bodyPr wrap="square" rtlCol="1">
            <a:spAutoFit/>
          </a:bodyPr>
          <a:lstStyle/>
          <a:p>
            <a:r>
              <a:rPr lang="fa-IR" sz="2800">
                <a:solidFill>
                  <a:srgbClr val="FF0000"/>
                </a:solidFill>
                <a:cs typeface="B Zar" panose="00000400000000000000" pitchFamily="2" charset="-78"/>
              </a:rPr>
              <a:t>رالف میلیبند</a:t>
            </a:r>
            <a:endParaRPr lang="fa-IR">
              <a:solidFill>
                <a:srgbClr val="FF0000"/>
              </a:solidFill>
            </a:endParaRPr>
          </a:p>
        </p:txBody>
      </p:sp>
    </p:spTree>
    <p:extLst>
      <p:ext uri="{BB962C8B-B14F-4D97-AF65-F5344CB8AC3E}">
        <p14:creationId xmlns:p14="http://schemas.microsoft.com/office/powerpoint/2010/main" val="242238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99044" y="1825625"/>
            <a:ext cx="7054755" cy="4351338"/>
          </a:xfrm>
        </p:spPr>
        <p:txBody>
          <a:bodyPr/>
          <a:lstStyle/>
          <a:p>
            <a:pPr algn="just"/>
            <a:r>
              <a:rPr lang="fa-IR">
                <a:cs typeface="B Zar" panose="00000400000000000000" pitchFamily="2" charset="-78"/>
              </a:rPr>
              <a:t>دو محقق و مولف توانمند دیگر در این زمینه عبارتند از: نیکولاس پولانزاس و کلاوس اوفه (</a:t>
            </a:r>
            <a:r>
              <a:rPr lang="en-US">
                <a:cs typeface="B Zar" panose="00000400000000000000" pitchFamily="2" charset="-78"/>
              </a:rPr>
              <a:t>Poulantzas, 1973 and Offe, 1985</a:t>
            </a:r>
            <a:r>
              <a:rPr lang="fa-IR">
                <a:cs typeface="B Zar" panose="00000400000000000000" pitchFamily="2" charset="-78"/>
              </a:rPr>
              <a:t>) میلیبند و پولانزاس درباره چگونگی تجزیه و تحلیل دولت مکاتبات و مبادلات فکری مستقیمی با یکدیگر داشته اند  که در این جا به طور اجمالی به آن ها اشاره می کنیم.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460844" cy="2350590"/>
          </a:xfrm>
          <a:prstGeom prst="rect">
            <a:avLst/>
          </a:prstGeom>
        </p:spPr>
      </p:pic>
      <p:sp>
        <p:nvSpPr>
          <p:cNvPr id="5" name="TextBox 4"/>
          <p:cNvSpPr txBox="1"/>
          <p:nvPr/>
        </p:nvSpPr>
        <p:spPr>
          <a:xfrm>
            <a:off x="1665027" y="4391759"/>
            <a:ext cx="1528549" cy="523220"/>
          </a:xfrm>
          <a:prstGeom prst="rect">
            <a:avLst/>
          </a:prstGeom>
          <a:noFill/>
        </p:spPr>
        <p:txBody>
          <a:bodyPr wrap="square" rtlCol="1">
            <a:spAutoFit/>
          </a:bodyPr>
          <a:lstStyle/>
          <a:p>
            <a:r>
              <a:rPr lang="fa-IR" sz="2800">
                <a:solidFill>
                  <a:srgbClr val="FF0000"/>
                </a:solidFill>
                <a:cs typeface="B Zar" panose="00000400000000000000" pitchFamily="2" charset="-78"/>
              </a:rPr>
              <a:t>کلاوس اوفه</a:t>
            </a:r>
            <a:endParaRPr lang="fa-IR">
              <a:solidFill>
                <a:srgbClr val="FF0000"/>
              </a:solidFill>
            </a:endParaRPr>
          </a:p>
        </p:txBody>
      </p:sp>
    </p:spTree>
    <p:extLst>
      <p:ext uri="{BB962C8B-B14F-4D97-AF65-F5344CB8AC3E}">
        <p14:creationId xmlns:p14="http://schemas.microsoft.com/office/powerpoint/2010/main" val="372466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طور کلی در آثار تاریخی- سیاسی مارکس می توان دو تعبیر مختلف از رابطه میان دولت و طبقات اجتماعی یافت یکی تعبیر «ابزار انگارانه و دیگر «</a:t>
            </a:r>
            <a:r>
              <a:rPr lang="fa-IR" smtClean="0">
                <a:solidFill>
                  <a:srgbClr val="FF0000"/>
                </a:solidFill>
                <a:cs typeface="B Zar" panose="00000400000000000000" pitchFamily="2" charset="-78"/>
              </a:rPr>
              <a:t>تعبیر استقلال نسبی</a:t>
            </a:r>
            <a:r>
              <a:rPr lang="fa-IR" smtClean="0">
                <a:cs typeface="B Zar" panose="00000400000000000000" pitchFamily="2" charset="-78"/>
              </a:rPr>
              <a:t>» در تعبیر اول که تعبیر اصلی در آثار مارکس و انگلس است، دولت ابزار سلطه طبقه </a:t>
            </a:r>
            <a:r>
              <a:rPr lang="fa-IR" smtClean="0">
                <a:cs typeface="B Zar" panose="00000400000000000000" pitchFamily="2" charset="-78"/>
              </a:rPr>
              <a:t>بالا </a:t>
            </a:r>
            <a:r>
              <a:rPr lang="fa-IR" smtClean="0">
                <a:cs typeface="B Zar" panose="00000400000000000000" pitchFamily="2" charset="-78"/>
              </a:rPr>
              <a:t>و وسیله تضمین و تداوم منافع آن تلقی می شود. در تعبیر دوم  که اغلب در آثار اولیه مارکس یافت می شد فرض بر این است که دولت  به هر حال دارای میزانی قدرت مستقل یا استقلال نسبی از طبقه  بالاست. </a:t>
            </a:r>
            <a:endParaRPr lang="fa-IR">
              <a:cs typeface="B Zar" panose="00000400000000000000" pitchFamily="2" charset="-78"/>
            </a:endParaRPr>
          </a:p>
        </p:txBody>
      </p:sp>
      <p:sp>
        <p:nvSpPr>
          <p:cNvPr id="4" name="Flowchart: Process 3"/>
          <p:cNvSpPr/>
          <p:nvPr/>
        </p:nvSpPr>
        <p:spPr>
          <a:xfrm>
            <a:off x="1433015" y="4271749"/>
            <a:ext cx="2688609" cy="105087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تضمین و تداوم منافع</a:t>
            </a:r>
            <a:endParaRPr lang="fa-IR">
              <a:solidFill>
                <a:srgbClr val="FF0000"/>
              </a:solidFill>
            </a:endParaRPr>
          </a:p>
        </p:txBody>
      </p:sp>
    </p:spTree>
    <p:extLst>
      <p:ext uri="{BB962C8B-B14F-4D97-AF65-F5344CB8AC3E}">
        <p14:creationId xmlns:p14="http://schemas.microsoft.com/office/powerpoint/2010/main" val="33076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تعبیر اول مارکس بر آن است  که از آنجا که توزیع امتیازات اجتماعی و اقتصادی  جزء ذاتی  ساخت قدرت سیاسی است، بنابراین ضوروتا دولت برخاسته از قدرت اقتصادی و اجتماعی طبقه مسلط است، دولت دست کم در وجه تولید سرمایه داری روبنایی است که بر بنیاد روابط اقتصادی استوار است. از دیدگاه مارکس روابط قدرت در تولید تعیین کننده روابط قدرت در کل جامعه هستند. بدین سان قدرت سیاسی پرتو یا سایه ای از قدرت اقتصادی است و در نتیجه دولت مستقیما در خدمت منافع طبقه مسلط از نظر اقتصادی قرار دارد. </a:t>
            </a:r>
          </a:p>
          <a:p>
            <a:pPr algn="just"/>
            <a:endParaRPr lang="fa-IR">
              <a:cs typeface="B Zar" panose="00000400000000000000" pitchFamily="2" charset="-78"/>
            </a:endParaRPr>
          </a:p>
        </p:txBody>
      </p:sp>
      <p:sp>
        <p:nvSpPr>
          <p:cNvPr id="4" name="Flowchart: Process 3"/>
          <p:cNvSpPr/>
          <p:nvPr/>
        </p:nvSpPr>
        <p:spPr>
          <a:xfrm>
            <a:off x="1125415" y="4642338"/>
            <a:ext cx="3263705" cy="104101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روابط قدرت در تولید</a:t>
            </a:r>
            <a:endParaRPr lang="fa-IR" b="1">
              <a:solidFill>
                <a:srgbClr val="FF0000"/>
              </a:solidFill>
            </a:endParaRPr>
          </a:p>
        </p:txBody>
      </p:sp>
    </p:spTree>
    <p:extLst>
      <p:ext uri="{BB962C8B-B14F-4D97-AF65-F5344CB8AC3E}">
        <p14:creationId xmlns:p14="http://schemas.microsoft.com/office/powerpoint/2010/main" val="159373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784208" y="1825625"/>
            <a:ext cx="7569591" cy="4351338"/>
          </a:xfrm>
        </p:spPr>
        <p:txBody>
          <a:bodyPr/>
          <a:lstStyle/>
          <a:p>
            <a:pPr algn="just"/>
            <a:r>
              <a:rPr lang="fa-IR" smtClean="0">
                <a:cs typeface="B Zar" panose="00000400000000000000" pitchFamily="2" charset="-78"/>
              </a:rPr>
              <a:t>مارکس و انگلس در مانیفست کمونیست، چنین آورده اند «قوه اجرایی دولت مدرن تنها کمیته ای برای اداره  امور عمومی کل بورژوازی است (</a:t>
            </a:r>
            <a:r>
              <a:rPr lang="en-US" smtClean="0">
                <a:cs typeface="B Zar" panose="00000400000000000000" pitchFamily="2" charset="-78"/>
              </a:rPr>
              <a:t>Marx and Engels, 1970: 82</a:t>
            </a:r>
            <a:r>
              <a:rPr lang="fa-IR" smtClean="0">
                <a:cs typeface="B Zar" panose="00000400000000000000" pitchFamily="2" charset="-78"/>
              </a:rPr>
              <a:t>) دولت در جامعه سرمایه داری منافع طبقه سرمایه دار را به عنوان منافع عموم قلمداد می کند و ان ها را تضمین می نماید. «دولت منافع طبقه حاکمه را در قالب اراده دولتی و قانون جلوه ای عمومی می بخشد (</a:t>
            </a:r>
            <a:r>
              <a:rPr lang="en-US" smtClean="0">
                <a:cs typeface="B Zar" panose="00000400000000000000" pitchFamily="2" charset="-78"/>
              </a:rPr>
              <a:t>Marx and Engels , 1976: 329</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8167"/>
            <a:ext cx="2819400" cy="2619375"/>
          </a:xfrm>
          <a:prstGeom prst="rect">
            <a:avLst/>
          </a:prstGeom>
        </p:spPr>
      </p:pic>
      <p:sp>
        <p:nvSpPr>
          <p:cNvPr id="5" name="TextBox 4"/>
          <p:cNvSpPr txBox="1"/>
          <p:nvPr/>
        </p:nvSpPr>
        <p:spPr>
          <a:xfrm>
            <a:off x="1305364" y="4951375"/>
            <a:ext cx="1885071"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انگلس</a:t>
            </a:r>
            <a:endParaRPr lang="fa-IR">
              <a:solidFill>
                <a:srgbClr val="FF0000"/>
              </a:solidFill>
            </a:endParaRPr>
          </a:p>
        </p:txBody>
      </p:sp>
      <p:sp>
        <p:nvSpPr>
          <p:cNvPr id="6" name="Flowchart: Process 5"/>
          <p:cNvSpPr/>
          <p:nvPr/>
        </p:nvSpPr>
        <p:spPr>
          <a:xfrm>
            <a:off x="4107766" y="4783015"/>
            <a:ext cx="2940148"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اراده دولتی و قانون</a:t>
            </a:r>
            <a:endParaRPr lang="fa-IR" b="1">
              <a:solidFill>
                <a:srgbClr val="FF0000"/>
              </a:solidFill>
            </a:endParaRPr>
          </a:p>
        </p:txBody>
      </p:sp>
    </p:spTree>
    <p:extLst>
      <p:ext uri="{BB962C8B-B14F-4D97-AF65-F5344CB8AC3E}">
        <p14:creationId xmlns:p14="http://schemas.microsoft.com/office/powerpoint/2010/main" val="398285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جمله تغییرات بسیار مهم که ظرف سده  گذشته روی داده نقش رو یه گسترش دولت در زندگی اجتماعی می باشد. بر خلاف جامعه شناسی کلاسیک که تا اوایل قرن بیستم محور بحث آن جامعه بود و به نوعی از پرداختن به مبحث دولت  و تحولات آن اجتناب می ورزید- البته به استثنای جامعه شناسی مارکسیستی-در قرن بیستم  و نیز سال های اخیر دولت مدرن نه تنها در تغییرات زندگی اجتماعی بلکه در </a:t>
            </a:r>
            <a:r>
              <a:rPr lang="fa-IR">
                <a:cs typeface="B Zar" panose="00000400000000000000" pitchFamily="2" charset="-78"/>
              </a:rPr>
              <a:t>نظریه </a:t>
            </a:r>
            <a:r>
              <a:rPr lang="fa-IR" smtClean="0">
                <a:cs typeface="B Zar" panose="00000400000000000000" pitchFamily="2" charset="-78"/>
              </a:rPr>
              <a:t>های جمعه شناسی نیز جایگاه مهمی یافته است و این فرض بنیادینی است که در نوشتار حاضر بدان پرداخته شده است.</a:t>
            </a:r>
            <a:endParaRPr lang="fa-IR">
              <a:cs typeface="B Zar" panose="00000400000000000000" pitchFamily="2" charset="-78"/>
            </a:endParaRPr>
          </a:p>
        </p:txBody>
      </p:sp>
      <p:sp>
        <p:nvSpPr>
          <p:cNvPr id="4" name="Flowchart: Process 3"/>
          <p:cNvSpPr/>
          <p:nvPr/>
        </p:nvSpPr>
        <p:spPr>
          <a:xfrm>
            <a:off x="1201003" y="4408227"/>
            <a:ext cx="2934269" cy="13920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نقش رو یه گسترش دولت در زندگی اجتماعی</a:t>
            </a:r>
            <a:endParaRPr lang="fa-IR" sz="1600">
              <a:solidFill>
                <a:srgbClr val="FF0000"/>
              </a:solidFill>
            </a:endParaRPr>
          </a:p>
        </p:txBody>
      </p:sp>
    </p:spTree>
    <p:extLst>
      <p:ext uri="{BB962C8B-B14F-4D97-AF65-F5344CB8AC3E}">
        <p14:creationId xmlns:p14="http://schemas.microsoft.com/office/powerpoint/2010/main" val="3179001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انگلس در منشا خانواده</a:t>
            </a:r>
            <a:r>
              <a:rPr lang="fa-IR">
                <a:cs typeface="B Zar" panose="00000400000000000000" pitchFamily="2" charset="-78"/>
              </a:rPr>
              <a:t>، </a:t>
            </a:r>
            <a:r>
              <a:rPr lang="fa-IR" smtClean="0">
                <a:cs typeface="B Zar" panose="00000400000000000000" pitchFamily="2" charset="-78"/>
              </a:rPr>
              <a:t>مالکیت </a:t>
            </a:r>
            <a:r>
              <a:rPr lang="fa-IR">
                <a:cs typeface="B Zar" panose="00000400000000000000" pitchFamily="2" charset="-78"/>
              </a:rPr>
              <a:t>خصوصی و دولت می گوید : «دولت قدرتنمند ترین و ثروتمند ترین طبقه ای است که از طریق دولت به طبقه مسلط سیاسی تبدیل می شود و بدین سان وسیله تازه ای برای سرکوب و اسثتمار طبه تحت سلطه به دست می آورد. در مصر باستان دولت بیش از هر چیز دولت برده داران برای سرکوب بردگان بود همچنان که دولت فئودالی هم ابزار اشرافیت برای سرکوب دهقانان به شمار می رفت (بشیریه، 1385، 39)</a:t>
            </a:r>
          </a:p>
          <a:p>
            <a:pPr algn="just"/>
            <a:endParaRPr lang="fa-IR">
              <a:cs typeface="B Zar" panose="00000400000000000000" pitchFamily="2" charset="-78"/>
            </a:endParaRPr>
          </a:p>
        </p:txBody>
      </p:sp>
      <p:sp>
        <p:nvSpPr>
          <p:cNvPr id="4" name="Flowchart: Process 3"/>
          <p:cNvSpPr/>
          <p:nvPr/>
        </p:nvSpPr>
        <p:spPr>
          <a:xfrm>
            <a:off x="1392701" y="4185138"/>
            <a:ext cx="3010486" cy="14067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منشا خانواده، مالکیت خصوصی و دولت</a:t>
            </a:r>
            <a:endParaRPr lang="fa-IR" b="1">
              <a:solidFill>
                <a:srgbClr val="FF0000"/>
              </a:solidFill>
            </a:endParaRPr>
          </a:p>
        </p:txBody>
      </p:sp>
      <p:sp>
        <p:nvSpPr>
          <p:cNvPr id="5" name="Flowchart: Process 4"/>
          <p:cNvSpPr/>
          <p:nvPr/>
        </p:nvSpPr>
        <p:spPr>
          <a:xfrm>
            <a:off x="6429521" y="4065563"/>
            <a:ext cx="2897945" cy="16459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ابزار اشرافیت برای سرکوب دهقانان</a:t>
            </a:r>
            <a:endParaRPr lang="fa-IR" b="1">
              <a:solidFill>
                <a:srgbClr val="FF0000"/>
              </a:solidFill>
            </a:endParaRPr>
          </a:p>
        </p:txBody>
      </p:sp>
    </p:spTree>
    <p:extLst>
      <p:ext uri="{BB962C8B-B14F-4D97-AF65-F5344CB8AC3E}">
        <p14:creationId xmlns:p14="http://schemas.microsoft.com/office/powerpoint/2010/main" val="245798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تعبیر دوم از رابطه دولت و جامعه در آثاری چون «</a:t>
            </a:r>
            <a:r>
              <a:rPr lang="fa-IR" smtClean="0">
                <a:solidFill>
                  <a:srgbClr val="FF0000"/>
                </a:solidFill>
                <a:cs typeface="B Zar" panose="00000400000000000000" pitchFamily="2" charset="-78"/>
              </a:rPr>
              <a:t>نقد فلسفه حق هگل</a:t>
            </a:r>
            <a:r>
              <a:rPr lang="fa-IR" smtClean="0">
                <a:cs typeface="B Zar" panose="00000400000000000000" pitchFamily="2" charset="-78"/>
              </a:rPr>
              <a:t>» و </a:t>
            </a:r>
            <a:r>
              <a:rPr lang="fa-IR" smtClean="0">
                <a:cs typeface="B Zar" panose="00000400000000000000" pitchFamily="2" charset="-78"/>
              </a:rPr>
              <a:t>«</a:t>
            </a:r>
            <a:r>
              <a:rPr lang="fa-IR" smtClean="0">
                <a:solidFill>
                  <a:srgbClr val="FF0000"/>
                </a:solidFill>
                <a:cs typeface="B Zar" panose="00000400000000000000" pitchFamily="2" charset="-78"/>
              </a:rPr>
              <a:t>هجدهم برومر لوئی بناپارت»</a:t>
            </a:r>
            <a:r>
              <a:rPr lang="fa-IR" smtClean="0">
                <a:cs typeface="B Zar" panose="00000400000000000000" pitchFamily="2" charset="-78"/>
              </a:rPr>
              <a:t> یافت </a:t>
            </a:r>
            <a:r>
              <a:rPr lang="fa-IR" smtClean="0">
                <a:cs typeface="B Zar" panose="00000400000000000000" pitchFamily="2" charset="-78"/>
              </a:rPr>
              <a:t>می شود. در اثر اول مارکس در نقد نظریه هگل در خصوص دولت و بوروکراسی دولتی </a:t>
            </a:r>
            <a:r>
              <a:rPr lang="fa-IR" smtClean="0">
                <a:cs typeface="B Zar" panose="00000400000000000000" pitchFamily="2" charset="-78"/>
              </a:rPr>
              <a:t>به </a:t>
            </a:r>
            <a:r>
              <a:rPr lang="fa-IR" smtClean="0">
                <a:cs typeface="B Zar" panose="00000400000000000000" pitchFamily="2" charset="-78"/>
              </a:rPr>
              <a:t>عنوان «انجمن بسته در درون دولت» یاد می کند که در آن «مصلحت دولت به صورت غایت خصوصی خاصی در می آید (</a:t>
            </a:r>
            <a:r>
              <a:rPr lang="en-US" smtClean="0">
                <a:cs typeface="B Zar" panose="00000400000000000000" pitchFamily="2" charset="-78"/>
              </a:rPr>
              <a:t>Marx , 1963: 851</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167618" y="3924887"/>
            <a:ext cx="2785403"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غایت </a:t>
            </a:r>
            <a:r>
              <a:rPr lang="fa-IR" sz="2800" b="1">
                <a:solidFill>
                  <a:srgbClr val="FF0000"/>
                </a:solidFill>
                <a:cs typeface="B Zar" panose="00000400000000000000" pitchFamily="2" charset="-78"/>
              </a:rPr>
              <a:t>خصوصی </a:t>
            </a:r>
            <a:r>
              <a:rPr lang="fa-IR" sz="2800" b="1" smtClean="0">
                <a:solidFill>
                  <a:srgbClr val="FF0000"/>
                </a:solidFill>
                <a:cs typeface="B Zar" panose="00000400000000000000" pitchFamily="2" charset="-78"/>
              </a:rPr>
              <a:t>خاص</a:t>
            </a:r>
            <a:endParaRPr lang="fa-IR" b="1">
              <a:solidFill>
                <a:srgbClr val="FF0000"/>
              </a:solidFill>
            </a:endParaRPr>
          </a:p>
        </p:txBody>
      </p:sp>
    </p:spTree>
    <p:extLst>
      <p:ext uri="{BB962C8B-B14F-4D97-AF65-F5344CB8AC3E}">
        <p14:creationId xmlns:p14="http://schemas.microsoft.com/office/powerpoint/2010/main" val="1183665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685735" y="1825625"/>
            <a:ext cx="7668064" cy="4351338"/>
          </a:xfrm>
        </p:spPr>
        <p:txBody>
          <a:bodyPr/>
          <a:lstStyle/>
          <a:p>
            <a:pPr algn="just"/>
            <a:r>
              <a:rPr lang="fa-IR">
                <a:cs typeface="B Zar" panose="00000400000000000000" pitchFamily="2" charset="-78"/>
              </a:rPr>
              <a:t>مارکس آن چه را هگل به عنوان «مصلحت مطلقا عام و لی دولت» خوانده بود. چیزی جز حوزه «منازعه حل نشده» نمی دانست. با این همه بحث مارکس در این اثر درباره ساختار و ویژگی های بوروکراسی نوین  به صورتی مستقل از طبقات اجتماع مطرح می شود و به استقلال نسبی آن اشاره دارد.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847535" cy="2409825"/>
          </a:xfrm>
          <a:prstGeom prst="rect">
            <a:avLst/>
          </a:prstGeom>
        </p:spPr>
      </p:pic>
      <p:sp>
        <p:nvSpPr>
          <p:cNvPr id="5" name="Flowchart: Process 4"/>
          <p:cNvSpPr/>
          <p:nvPr/>
        </p:nvSpPr>
        <p:spPr>
          <a:xfrm>
            <a:off x="4346917" y="4756126"/>
            <a:ext cx="2616591" cy="142083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ساختار و ویژگی های بوروکراسی نوین</a:t>
            </a:r>
            <a:endParaRPr lang="fa-IR">
              <a:solidFill>
                <a:srgbClr val="FF0000"/>
              </a:solidFill>
            </a:endParaRPr>
          </a:p>
        </p:txBody>
      </p:sp>
      <p:sp>
        <p:nvSpPr>
          <p:cNvPr id="6" name="TextBox 5"/>
          <p:cNvSpPr txBox="1"/>
          <p:nvPr/>
        </p:nvSpPr>
        <p:spPr>
          <a:xfrm>
            <a:off x="1621886" y="4744541"/>
            <a:ext cx="1280160"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هگل</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3650440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مارکس در کتاب «هجدهم برومر لویی بناپارت» شیوه  تمرکز قدرت سیاسی در دست قوه اجرایی به زیان طبقه مسلط را بررسی می کند و از دولت بناپارت به عنوان «</a:t>
            </a:r>
            <a:r>
              <a:rPr lang="fa-IR" b="1" smtClean="0">
                <a:solidFill>
                  <a:srgbClr val="FF0000"/>
                </a:solidFill>
                <a:cs typeface="B Zar" panose="00000400000000000000" pitchFamily="2" charset="-78"/>
              </a:rPr>
              <a:t>زائده ای انگل گونه</a:t>
            </a:r>
            <a:r>
              <a:rPr lang="fa-IR" smtClean="0">
                <a:cs typeface="B Zar" panose="00000400000000000000" pitchFamily="2" charset="-78"/>
              </a:rPr>
              <a:t>» بر پیکر جامعه مدنی و منبع مستقل عمل سیاسی نام می برد. این دولت مجموعه ای از  نهاد های پیچیده است که در جامعه مدنی مستقیما تاثیر می گذارد  و مانع اعمال قدرت </a:t>
            </a:r>
            <a:r>
              <a:rPr lang="fa-IR" smtClean="0">
                <a:cs typeface="B Zar" panose="00000400000000000000" pitchFamily="2" charset="-78"/>
              </a:rPr>
              <a:t>بورژوازی </a:t>
            </a:r>
            <a:r>
              <a:rPr lang="fa-IR" smtClean="0">
                <a:cs typeface="B Zar" panose="00000400000000000000" pitchFamily="2" charset="-78"/>
              </a:rPr>
              <a:t>در صحنه سیاسی می گردد. </a:t>
            </a:r>
          </a:p>
          <a:p>
            <a:pPr algn="just"/>
            <a:endParaRPr lang="fa-IR">
              <a:cs typeface="B Zar" panose="00000400000000000000" pitchFamily="2" charset="-78"/>
            </a:endParaRPr>
          </a:p>
        </p:txBody>
      </p:sp>
      <p:sp>
        <p:nvSpPr>
          <p:cNvPr id="4" name="Flowchart: Process 3"/>
          <p:cNvSpPr/>
          <p:nvPr/>
        </p:nvSpPr>
        <p:spPr>
          <a:xfrm>
            <a:off x="1336431" y="4065563"/>
            <a:ext cx="3319975"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مانع اعمال قدرت بورژوازی</a:t>
            </a:r>
            <a:endParaRPr lang="fa-IR" sz="1600" b="1">
              <a:solidFill>
                <a:srgbClr val="FF0000"/>
              </a:solidFill>
            </a:endParaRPr>
          </a:p>
        </p:txBody>
      </p:sp>
    </p:spTree>
    <p:extLst>
      <p:ext uri="{BB962C8B-B14F-4D97-AF65-F5344CB8AC3E}">
        <p14:creationId xmlns:p14="http://schemas.microsoft.com/office/powerpoint/2010/main" val="48960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بدین سان به نظر مارکس کارگزاران دولتی صرفا بر طبق علایق و منافع طبقه مسلط عمل نمی کند، به ویژه هنگامی که در شرایط گذار از یک وجه تولید به وجه تولید دیگر میان نیزوهای طبقاتی عمده جامعه اقتصادی نسبی برقرار می گردد. طبعا منظور مارکس در این جا توصیف دولت به عنوان نماینده  اراده و مصلحت عام و کلی نیست </a:t>
            </a:r>
            <a:r>
              <a:rPr lang="fa-IR">
                <a:cs typeface="B Zar" panose="00000400000000000000" pitchFamily="2" charset="-78"/>
              </a:rPr>
              <a:t>بلکه </a:t>
            </a:r>
            <a:r>
              <a:rPr lang="fa-IR" smtClean="0">
                <a:cs typeface="B Zar" panose="00000400000000000000" pitchFamily="2" charset="-78"/>
              </a:rPr>
              <a:t>دولت </a:t>
            </a:r>
            <a:r>
              <a:rPr lang="fa-IR">
                <a:cs typeface="B Zar" panose="00000400000000000000" pitchFamily="2" charset="-78"/>
              </a:rPr>
              <a:t>در این شکل «غایات کلی را به شکل دیگری از علایق خصوصی در می آورد (</a:t>
            </a:r>
            <a:r>
              <a:rPr lang="en-US">
                <a:cs typeface="B Zar" panose="00000400000000000000" pitchFamily="2" charset="-78"/>
              </a:rPr>
              <a:t>Marx , 1963: 120-121</a:t>
            </a:r>
            <a:r>
              <a:rPr lang="fa-IR">
                <a:cs typeface="B Zar" panose="00000400000000000000" pitchFamily="2" charset="-78"/>
              </a:rPr>
              <a:t>)</a:t>
            </a:r>
          </a:p>
          <a:p>
            <a:pPr algn="just"/>
            <a:endParaRPr lang="fa-IR">
              <a:cs typeface="B Zar" panose="00000400000000000000" pitchFamily="2" charset="-78"/>
            </a:endParaRPr>
          </a:p>
        </p:txBody>
      </p:sp>
      <p:sp>
        <p:nvSpPr>
          <p:cNvPr id="4" name="Flowchart: Process 3"/>
          <p:cNvSpPr/>
          <p:nvPr/>
        </p:nvSpPr>
        <p:spPr>
          <a:xfrm>
            <a:off x="1252025" y="4262511"/>
            <a:ext cx="3291840"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نماینده  اراده و مصلحت عام و کلی</a:t>
            </a:r>
            <a:endParaRPr lang="fa-IR" sz="1600" b="1">
              <a:solidFill>
                <a:srgbClr val="FF0000"/>
              </a:solidFill>
            </a:endParaRPr>
          </a:p>
        </p:txBody>
      </p:sp>
    </p:spTree>
    <p:extLst>
      <p:ext uri="{BB962C8B-B14F-4D97-AF65-F5344CB8AC3E}">
        <p14:creationId xmlns:p14="http://schemas.microsoft.com/office/powerpoint/2010/main" val="162028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628270" y="1825625"/>
            <a:ext cx="6725530" cy="4351338"/>
          </a:xfrm>
        </p:spPr>
        <p:txBody>
          <a:bodyPr/>
          <a:lstStyle/>
          <a:p>
            <a:pPr algn="just"/>
            <a:r>
              <a:rPr lang="fa-IR" smtClean="0">
                <a:cs typeface="B Zar" panose="00000400000000000000" pitchFamily="2" charset="-78"/>
              </a:rPr>
              <a:t>میزان ابتکار عمل دولت نسبت به جامعه مدنی و نیروهای آن به هر حال محدود است و دولت در جامعه سرمایه داری نمی تواند از وابستگی خود نسبت به طبقه  مسلط رهایی یابد. این وابستگی به ویژه در شرایط بحرانی کاملا آشکار می گردد. بنابراین گرچه </a:t>
            </a:r>
            <a:r>
              <a:rPr lang="fa-IR" b="1" smtClean="0">
                <a:solidFill>
                  <a:srgbClr val="FF0000"/>
                </a:solidFill>
                <a:cs typeface="B Zar" panose="00000400000000000000" pitchFamily="2" charset="-78"/>
              </a:rPr>
              <a:t>بناپارت</a:t>
            </a:r>
            <a:r>
              <a:rPr lang="fa-IR" smtClean="0">
                <a:cs typeface="B Zar" panose="00000400000000000000" pitchFamily="2" charset="-78"/>
              </a:rPr>
              <a:t> قدرت سیاسی را تصاحب کرد، اما مالا قدرت مادی ان طبقه را تثبیت کرد. </a:t>
            </a:r>
          </a:p>
          <a:p>
            <a:pPr algn="just"/>
            <a:r>
              <a:rPr lang="fa-IR" smtClean="0">
                <a:cs typeface="B Zar" panose="00000400000000000000" pitchFamily="2" charset="-78"/>
              </a:rPr>
              <a:t>اما میان این دو دیدگاه تفاوت های مکتوم و عمده ای وجود دارد. مورد نخست بر این واقعیت دلالت دارد که طبقه مسلط هم تشکیلات اجتماعی و هم این که این طبقه دولت را زیر نفوذ خود دارد. </a:t>
            </a:r>
            <a:endParaRPr lang="fa-IR">
              <a:cs typeface="B Zar" panose="00000400000000000000" pitchFamily="2" charset="-78"/>
            </a:endParaRPr>
          </a:p>
        </p:txBody>
      </p:sp>
      <p:sp>
        <p:nvSpPr>
          <p:cNvPr id="4" name="Flowchart: Process 3"/>
          <p:cNvSpPr/>
          <p:nvPr/>
        </p:nvSpPr>
        <p:spPr>
          <a:xfrm>
            <a:off x="632899" y="4951827"/>
            <a:ext cx="3896751" cy="9003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وابستگی خود نسبت به طبقه  مسلط</a:t>
            </a:r>
            <a:endParaRPr lang="fa-IR" sz="1600" b="1">
              <a:solidFill>
                <a:srgbClr val="FF0000"/>
              </a:solidFill>
            </a:endParaRPr>
          </a:p>
        </p:txBody>
      </p:sp>
      <p:pic>
        <p:nvPicPr>
          <p:cNvPr id="5" name="Picture 4"/>
          <p:cNvPicPr>
            <a:picLocks noChangeAspect="1"/>
          </p:cNvPicPr>
          <p:nvPr/>
        </p:nvPicPr>
        <p:blipFill>
          <a:blip r:embed="rId2"/>
          <a:stretch>
            <a:fillRect/>
          </a:stretch>
        </p:blipFill>
        <p:spPr>
          <a:xfrm>
            <a:off x="838200" y="1825625"/>
            <a:ext cx="3480582" cy="2619375"/>
          </a:xfrm>
          <a:prstGeom prst="rect">
            <a:avLst/>
          </a:prstGeom>
        </p:spPr>
      </p:pic>
    </p:spTree>
    <p:extLst>
      <p:ext uri="{BB962C8B-B14F-4D97-AF65-F5344CB8AC3E}">
        <p14:creationId xmlns:p14="http://schemas.microsoft.com/office/powerpoint/2010/main" val="11798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545058" y="1825625"/>
            <a:ext cx="7808742" cy="4351338"/>
          </a:xfrm>
        </p:spPr>
        <p:txBody>
          <a:bodyPr/>
          <a:lstStyle/>
          <a:p>
            <a:pPr marL="0" indent="0" algn="just">
              <a:buNone/>
            </a:pPr>
            <a:r>
              <a:rPr lang="fa-IR" smtClean="0">
                <a:cs typeface="B Zar" panose="00000400000000000000" pitchFamily="2" charset="-78"/>
              </a:rPr>
              <a:t>در نتیجه این نقطه نظر به آسانی مورد نهاجم قرار می گیرد و همین نوع برداشت است که اندیشمندان موسوم به پلورایست آن را به چالش کشیده اند.  به موجب تفسیر پلورالیستی که ارتباط تنگاتنگی با </a:t>
            </a:r>
            <a:r>
              <a:rPr lang="fa-IR">
                <a:cs typeface="B Zar" panose="00000400000000000000" pitchFamily="2" charset="-78"/>
              </a:rPr>
              <a:t>نظرات </a:t>
            </a:r>
            <a:r>
              <a:rPr lang="fa-IR" smtClean="0">
                <a:cs typeface="B Zar" panose="00000400000000000000" pitchFamily="2" charset="-78"/>
              </a:rPr>
              <a:t>مطرح شده از سوی رالف دارندورف و دیگر حامیان تئوری جامعه صنعتی  دارد. هیچ طبقه حاکم همگن متنجانسی در جوامع غربی وجود ندارد و گروه مجموعه های متنوع و متثکر نخبگان وجود دارند که هر یک از قدرت کاملا محدودی برای </a:t>
            </a:r>
            <a:r>
              <a:rPr lang="fa-IR" b="1" smtClean="0">
                <a:solidFill>
                  <a:srgbClr val="FF0000"/>
                </a:solidFill>
                <a:cs typeface="B Zar" panose="00000400000000000000" pitchFamily="2" charset="-78"/>
              </a:rPr>
              <a:t>اعمال نفوذ در سیاست های </a:t>
            </a:r>
            <a:r>
              <a:rPr lang="fa-IR" b="1" smtClean="0">
                <a:solidFill>
                  <a:srgbClr val="FF0000"/>
                </a:solidFill>
                <a:cs typeface="B Zar" panose="00000400000000000000" pitchFamily="2" charset="-78"/>
              </a:rPr>
              <a:t>دولت </a:t>
            </a:r>
            <a:r>
              <a:rPr lang="fa-IR" smtClean="0">
                <a:cs typeface="B Zar" panose="00000400000000000000" pitchFamily="2" charset="-78"/>
              </a:rPr>
              <a:t>برخودار می باشد (</a:t>
            </a:r>
            <a:r>
              <a:rPr lang="en-US" smtClean="0">
                <a:cs typeface="B Zar" panose="00000400000000000000" pitchFamily="2" charset="-78"/>
              </a:rPr>
              <a:t>Beyme, 137</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09" y="1825625"/>
            <a:ext cx="2369234" cy="2254006"/>
          </a:xfrm>
          <a:prstGeom prst="rect">
            <a:avLst/>
          </a:prstGeom>
        </p:spPr>
      </p:pic>
      <p:sp>
        <p:nvSpPr>
          <p:cNvPr id="5" name="TextBox 4"/>
          <p:cNvSpPr txBox="1"/>
          <p:nvPr/>
        </p:nvSpPr>
        <p:spPr>
          <a:xfrm>
            <a:off x="1491175" y="4290646"/>
            <a:ext cx="1420837" cy="707886"/>
          </a:xfrm>
          <a:prstGeom prst="rect">
            <a:avLst/>
          </a:prstGeom>
          <a:noFill/>
        </p:spPr>
        <p:txBody>
          <a:bodyPr wrap="square" rtlCol="1">
            <a:spAutoFit/>
          </a:bodyPr>
          <a:lstStyle/>
          <a:p>
            <a:pPr algn="ctr"/>
            <a:r>
              <a:rPr lang="fa-IR" sz="2000" b="1">
                <a:solidFill>
                  <a:srgbClr val="FF0000"/>
                </a:solidFill>
                <a:cs typeface="B Zar" panose="00000400000000000000" pitchFamily="2" charset="-78"/>
              </a:rPr>
              <a:t>رالف دارندورف</a:t>
            </a:r>
            <a:endParaRPr lang="fa-IR" sz="1400" b="1">
              <a:solidFill>
                <a:srgbClr val="FF0000"/>
              </a:solidFill>
            </a:endParaRPr>
          </a:p>
        </p:txBody>
      </p:sp>
    </p:spTree>
    <p:extLst>
      <p:ext uri="{BB962C8B-B14F-4D97-AF65-F5344CB8AC3E}">
        <p14:creationId xmlns:p14="http://schemas.microsoft.com/office/powerpoint/2010/main" val="3307805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82682" y="1825625"/>
            <a:ext cx="7471117" cy="4351338"/>
          </a:xfrm>
        </p:spPr>
        <p:txBody>
          <a:bodyPr/>
          <a:lstStyle/>
          <a:p>
            <a:pPr algn="just"/>
            <a:r>
              <a:rPr lang="fa-IR">
                <a:cs typeface="B Zar" panose="00000400000000000000" pitchFamily="2" charset="-78"/>
              </a:rPr>
              <a:t>دومین دیدگاه برگرفته شده از مارکس این نکته را خاطر نشان می سازد که ممکن است تقسیم بندی ها و کارکردها و نقش های مختلفی در طبقه خحاکم وجود داشته باشد، پولانزاس این نقطه نظر را در نوشته هایش پیرامون دولت مطرح کرده، هر چند شیوه و سبکی را اتخاذ کرده که بسیار مبهم و غامض است.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80370"/>
            <a:ext cx="2875671" cy="2466975"/>
          </a:xfrm>
          <a:prstGeom prst="rect">
            <a:avLst/>
          </a:prstGeom>
        </p:spPr>
      </p:pic>
      <p:sp>
        <p:nvSpPr>
          <p:cNvPr id="5" name="TextBox 4"/>
          <p:cNvSpPr txBox="1"/>
          <p:nvPr/>
        </p:nvSpPr>
        <p:spPr>
          <a:xfrm>
            <a:off x="1364566" y="4839286"/>
            <a:ext cx="1477108" cy="400110"/>
          </a:xfrm>
          <a:prstGeom prst="rect">
            <a:avLst/>
          </a:prstGeom>
          <a:noFill/>
        </p:spPr>
        <p:txBody>
          <a:bodyPr wrap="square" rtlCol="1">
            <a:spAutoFit/>
          </a:bodyPr>
          <a:lstStyle/>
          <a:p>
            <a:pPr algn="ctr"/>
            <a:r>
              <a:rPr lang="fa-IR" sz="2000" smtClean="0">
                <a:solidFill>
                  <a:srgbClr val="FF0000"/>
                </a:solidFill>
                <a:cs typeface="B Zar" panose="00000400000000000000" pitchFamily="2" charset="-78"/>
              </a:rPr>
              <a:t>پولانزاس</a:t>
            </a:r>
            <a:endParaRPr lang="fa-IR" sz="2000">
              <a:solidFill>
                <a:srgbClr val="FF0000"/>
              </a:solidFill>
              <a:cs typeface="B Zar" panose="00000400000000000000" pitchFamily="2" charset="-78"/>
            </a:endParaRPr>
          </a:p>
        </p:txBody>
      </p:sp>
    </p:spTree>
    <p:extLst>
      <p:ext uri="{BB962C8B-B14F-4D97-AF65-F5344CB8AC3E}">
        <p14:creationId xmlns:p14="http://schemas.microsoft.com/office/powerpoint/2010/main" val="195453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طوری که راه برای نقادی باز است در تفسیر نخست که در بالا به ان اشاره شد، دولت به صورتی معرفی شده که گویا تحت نفوذ  و اختیار کامل طبقه حاکم است اما از نقطه نظر پولانزاس، دولت نوعی استقلال نسبی از طبقه سرمایه داری دارد. به بیان دیگر دولت تا حد معینی از قدرت و اخیتار مستقل برخوردار است و از این </a:t>
            </a:r>
            <a:r>
              <a:rPr lang="fa-IR" smtClean="0">
                <a:cs typeface="B Zar" panose="00000400000000000000" pitchFamily="2" charset="-78"/>
              </a:rPr>
              <a:t>رو </a:t>
            </a:r>
            <a:r>
              <a:rPr lang="fa-IR" smtClean="0">
                <a:cs typeface="B Zar" panose="00000400000000000000" pitchFamily="2" charset="-78"/>
              </a:rPr>
              <a:t>قدرت برای تدواوم چارچب نهادینه شده ی تولید و تجارت سرمایه داری بهره می گیرد ممکن است </a:t>
            </a:r>
            <a:r>
              <a:rPr lang="fa-IR" smtClean="0">
                <a:cs typeface="B Zar" panose="00000400000000000000" pitchFamily="2" charset="-78"/>
              </a:rPr>
              <a:t>دولت </a:t>
            </a:r>
            <a:r>
              <a:rPr lang="fa-IR" smtClean="0">
                <a:cs typeface="B Zar" panose="00000400000000000000" pitchFamily="2" charset="-78"/>
              </a:rPr>
              <a:t>سیاست هایی را اتخاذ کند که با منف کوتاه مدت گروه های خاص سرمایه داری در تضاد باشد تا به این ترتیب از منفع مصالح بلند مدت کل سیستم و تداوم آن دفاع نماید. </a:t>
            </a:r>
            <a:r>
              <a:rPr lang="fa-IR" smtClean="0">
                <a:cs typeface="B Zar" panose="00000400000000000000" pitchFamily="2" charset="-78"/>
              </a:rPr>
              <a:t>ب</a:t>
            </a:r>
            <a:endParaRPr lang="fa-IR">
              <a:cs typeface="B Zar" panose="00000400000000000000" pitchFamily="2" charset="-78"/>
            </a:endParaRPr>
          </a:p>
        </p:txBody>
      </p:sp>
    </p:spTree>
    <p:extLst>
      <p:ext uri="{BB962C8B-B14F-4D97-AF65-F5344CB8AC3E}">
        <p14:creationId xmlns:p14="http://schemas.microsoft.com/office/powerpoint/2010/main" val="41222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 عنوان مثال دولت با وجود مخالفت سرمایه داران و تجار اصلی که خواهان ادغام شرکت ها در یک بخش خاص اقتصادی اند، </a:t>
            </a:r>
            <a:r>
              <a:rPr lang="fa-IR" b="1">
                <a:solidFill>
                  <a:srgbClr val="FF0000"/>
                </a:solidFill>
                <a:cs typeface="B Zar" panose="00000400000000000000" pitchFamily="2" charset="-78"/>
              </a:rPr>
              <a:t>قانون ضد تراست </a:t>
            </a:r>
            <a:r>
              <a:rPr lang="fa-IR">
                <a:cs typeface="B Zar" panose="00000400000000000000" pitchFamily="2" charset="-78"/>
              </a:rPr>
              <a:t>را ارائه می دهد. این نوع تجزیه و تحلیل و بررسی دولت باید بدون تردید پیچیده تر از بررسی بر اساس دیدگاه نخست با تفسیر ابزارگرایانه  مارکس می باشد. </a:t>
            </a:r>
          </a:p>
          <a:p>
            <a:pPr algn="just"/>
            <a:endParaRPr lang="fa-IR">
              <a:cs typeface="B Zar" panose="00000400000000000000" pitchFamily="2" charset="-78"/>
            </a:endParaRPr>
          </a:p>
        </p:txBody>
      </p:sp>
      <p:sp>
        <p:nvSpPr>
          <p:cNvPr id="4" name="Flowchart: Connector 3"/>
          <p:cNvSpPr/>
          <p:nvPr/>
        </p:nvSpPr>
        <p:spPr>
          <a:xfrm>
            <a:off x="1139483" y="3671667"/>
            <a:ext cx="2912012" cy="1603717"/>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تفسیر ابزارگرایانه  مارکس</a:t>
            </a:r>
            <a:endParaRPr lang="fa-IR" b="1">
              <a:solidFill>
                <a:srgbClr val="FF0000"/>
              </a:solidFill>
            </a:endParaRPr>
          </a:p>
        </p:txBody>
      </p:sp>
    </p:spTree>
    <p:extLst>
      <p:ext uri="{BB962C8B-B14F-4D97-AF65-F5344CB8AC3E}">
        <p14:creationId xmlns:p14="http://schemas.microsoft.com/office/powerpoint/2010/main" val="159936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کلید واژه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دولت مدرن، بوروکراسی، طبقات اجتماعی، جنبش های اجتماعی، نظام سرمایه داری، انقلاب های اجتماعی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385771" y="3164060"/>
            <a:ext cx="4857896" cy="2428948"/>
          </a:xfrm>
          <a:prstGeom prst="rect">
            <a:avLst/>
          </a:prstGeom>
        </p:spPr>
      </p:pic>
    </p:spTree>
    <p:extLst>
      <p:ext uri="{BB962C8B-B14F-4D97-AF65-F5344CB8AC3E}">
        <p14:creationId xmlns:p14="http://schemas.microsoft.com/office/powerpoint/2010/main" val="315645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واقع پولانزاس، کتاب «دولت در جامعه سرمایه داری» میلیبند را در این شمار قرار داده و بر این اساس آن را مورد حملات انتقادی قرار داده است. بر اساس استدلال پولانزاس، میلیبند به میزان زیادی علاقه مند است اثبات کند که نخبگان در جوامع سرمایه داری  به واسطه سوابق مشترک تحصیلی، روابط خانوادگی و دوستانه با هم ارتباط دارند. </a:t>
            </a:r>
            <a:endParaRPr lang="fa-IR">
              <a:cs typeface="B Zar" panose="00000400000000000000" pitchFamily="2" charset="-78"/>
            </a:endParaRPr>
          </a:p>
        </p:txBody>
      </p:sp>
      <p:sp>
        <p:nvSpPr>
          <p:cNvPr id="4" name="Flowchart: Process 3"/>
          <p:cNvSpPr/>
          <p:nvPr/>
        </p:nvSpPr>
        <p:spPr>
          <a:xfrm>
            <a:off x="838200" y="4001294"/>
            <a:ext cx="4149970" cy="130829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سوابق مشترک تحصیلی، روابط خانوادگی و دوستانه</a:t>
            </a:r>
            <a:endParaRPr lang="fa-IR" b="1">
              <a:solidFill>
                <a:srgbClr val="FF0000"/>
              </a:solidFill>
            </a:endParaRPr>
          </a:p>
        </p:txBody>
      </p:sp>
    </p:spTree>
    <p:extLst>
      <p:ext uri="{BB962C8B-B14F-4D97-AF65-F5344CB8AC3E}">
        <p14:creationId xmlns:p14="http://schemas.microsoft.com/office/powerpoint/2010/main" val="1581601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وی با </a:t>
            </a:r>
            <a:r>
              <a:rPr lang="fa-IR" b="1">
                <a:solidFill>
                  <a:srgbClr val="FF0000"/>
                </a:solidFill>
                <a:cs typeface="B Zar" panose="00000400000000000000" pitchFamily="2" charset="-78"/>
              </a:rPr>
              <a:t>تئوری جامعه صنعتی و پلورالیسم سیاسی </a:t>
            </a:r>
            <a:r>
              <a:rPr lang="fa-IR">
                <a:cs typeface="B Zar" panose="00000400000000000000" pitchFamily="2" charset="-78"/>
              </a:rPr>
              <a:t>رو به رو می شود و با عبارت و اصطلاحات خود در صدد بر می آید نشان دهد که همچنان یک طبقه سرمایه دار  و مالک، زمام امور را دولت در دست دارد اما وجود شکاف در طبقات بالاتر به تنهایی بدین معنا نیست که طبقه سرمایه دار به تحلیل </a:t>
            </a:r>
            <a:r>
              <a:rPr lang="fa-IR">
                <a:cs typeface="B Zar" panose="00000400000000000000" pitchFamily="2" charset="-78"/>
              </a:rPr>
              <a:t>رفته </a:t>
            </a:r>
            <a:r>
              <a:rPr lang="fa-IR" smtClean="0">
                <a:cs typeface="B Zar" panose="00000400000000000000" pitchFamily="2" charset="-78"/>
              </a:rPr>
              <a:t>است. </a:t>
            </a:r>
            <a:r>
              <a:rPr lang="fa-IR">
                <a:cs typeface="B Zar" panose="00000400000000000000" pitchFamily="2" charset="-78"/>
              </a:rPr>
              <a:t>هرچند نمی توان گفت که </a:t>
            </a:r>
            <a:r>
              <a:rPr lang="fa-IR" b="1">
                <a:solidFill>
                  <a:srgbClr val="FF0000"/>
                </a:solidFill>
                <a:cs typeface="B Zar" panose="00000400000000000000" pitchFamily="2" charset="-78"/>
              </a:rPr>
              <a:t>بحث و جدل میان پولانزاس و میلیبند </a:t>
            </a:r>
            <a:r>
              <a:rPr lang="fa-IR">
                <a:cs typeface="B Zar" panose="00000400000000000000" pitchFamily="2" charset="-78"/>
              </a:rPr>
              <a:t>آمزنده و یا مفید بوده، اما قطعا  به خوبی بخشی از موضوعات  با مسائل کلی را که در این جا مطرح شده توضیح می دهند. </a:t>
            </a:r>
          </a:p>
          <a:p>
            <a:pPr algn="just"/>
            <a:endParaRPr lang="fa-IR">
              <a:cs typeface="B Zar" panose="00000400000000000000" pitchFamily="2" charset="-78"/>
            </a:endParaRPr>
          </a:p>
        </p:txBody>
      </p:sp>
    </p:spTree>
    <p:extLst>
      <p:ext uri="{BB962C8B-B14F-4D97-AF65-F5344CB8AC3E}">
        <p14:creationId xmlns:p14="http://schemas.microsoft.com/office/powerpoint/2010/main" val="1423278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الگوی پولانزاس که به شدت متاثر از مارکسیسم ساخت گرای فیلسوف فرانسوی معاصر لویی آلتوسر است، بازیگران اجتماعی به عنوان «</a:t>
            </a:r>
            <a:r>
              <a:rPr lang="fa-IR" b="1">
                <a:solidFill>
                  <a:srgbClr val="FF0000"/>
                </a:solidFill>
                <a:cs typeface="B Zar" panose="00000400000000000000" pitchFamily="2" charset="-78"/>
              </a:rPr>
              <a:t>حاملان و دارندگان روش ها تولید</a:t>
            </a:r>
            <a:r>
              <a:rPr lang="fa-IR">
                <a:cs typeface="B Zar" panose="00000400000000000000" pitchFamily="2" charset="-78"/>
              </a:rPr>
              <a:t>» تلقی می شوند، به عبارت دیگر موجودات انسانی به صورت برآیند علل اجتماعی توجیه می شوند. در این جا آدم به عنوان عامل ذی شعور نمایان نمی شود و درگیری مضاعف آن ها در جامعه  نتیجه نمی </a:t>
            </a:r>
            <a:r>
              <a:rPr lang="fa-IR">
                <a:cs typeface="B Zar" panose="00000400000000000000" pitchFamily="2" charset="-78"/>
              </a:rPr>
              <a:t>دهد</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998806" y="4001294"/>
            <a:ext cx="3601329" cy="1434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برآیند علل اجتماعی</a:t>
            </a:r>
            <a:endParaRPr lang="fa-IR" b="1">
              <a:solidFill>
                <a:srgbClr val="FF0000"/>
              </a:solidFill>
            </a:endParaRPr>
          </a:p>
        </p:txBody>
      </p:sp>
    </p:spTree>
    <p:extLst>
      <p:ext uri="{BB962C8B-B14F-4D97-AF65-F5344CB8AC3E}">
        <p14:creationId xmlns:p14="http://schemas.microsoft.com/office/powerpoint/2010/main" val="412841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 از این رو میلیبند در کتاب «دولت سرمایه داری، پاسخی به نیکوس پولانزاس» به انتقاد از پولانزاس پرداخته و وی را به خاطر اغماض از آنچه آن را نوعی جبرگرایی ساختاری می نامد  مورد انتقاد قرار داده است (</a:t>
            </a:r>
            <a:r>
              <a:rPr lang="en-US">
                <a:cs typeface="B Zar" panose="00000400000000000000" pitchFamily="2" charset="-78"/>
              </a:rPr>
              <a:t>Miliband, 1970</a:t>
            </a:r>
            <a:r>
              <a:rPr lang="fa-IR">
                <a:cs typeface="B Zar" panose="00000400000000000000" pitchFamily="2" charset="-78"/>
              </a:rPr>
              <a:t>)</a:t>
            </a:r>
          </a:p>
          <a:p>
            <a:pPr algn="just"/>
            <a:endParaRPr lang="fa-IR">
              <a:cs typeface="B Zar" panose="00000400000000000000" pitchFamily="2" charset="-78"/>
            </a:endParaRPr>
          </a:p>
        </p:txBody>
      </p:sp>
      <p:sp>
        <p:nvSpPr>
          <p:cNvPr id="4" name="Flowchart: Process 3"/>
          <p:cNvSpPr/>
          <p:nvPr/>
        </p:nvSpPr>
        <p:spPr>
          <a:xfrm>
            <a:off x="838200" y="3559126"/>
            <a:ext cx="2897945" cy="16037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جبرگرایی ساختاری</a:t>
            </a:r>
            <a:endParaRPr lang="fa-IR" b="1">
              <a:solidFill>
                <a:srgbClr val="FF0000"/>
              </a:solidFill>
            </a:endParaRPr>
          </a:p>
        </p:txBody>
      </p:sp>
    </p:spTree>
    <p:extLst>
      <p:ext uri="{BB962C8B-B14F-4D97-AF65-F5344CB8AC3E}">
        <p14:creationId xmlns:p14="http://schemas.microsoft.com/office/powerpoint/2010/main" val="308754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بهتر است این موضوع بیشتر مورد بررسی قرار گیرد: چرا که به اندازه مباحثات تئوریک آغازین که ارتباط مستقیمی با موضوع دولت دارد، دارای اهمیت می باشد. دولت چگونه به این استقلال نسبی که پولانزاس درابره محتوای آن سخن گفته دست می یابد؟ پاسخ های پولانزاس به این پرسش ها مبهم و گمراه کننده </a:t>
            </a:r>
            <a:r>
              <a:rPr lang="fa-IR" smtClean="0">
                <a:cs typeface="B Zar" panose="00000400000000000000" pitchFamily="2" charset="-78"/>
              </a:rPr>
              <a:t>است، مشخص نیست </a:t>
            </a:r>
            <a:r>
              <a:rPr lang="fa-IR" smtClean="0">
                <a:cs typeface="B Zar" panose="00000400000000000000" pitchFamily="2" charset="-78"/>
              </a:rPr>
              <a:t>که استقلال نسبی دولت مبتنی بر چیست تا چه حد نسبی است و نسبت به چه چیزی سنجیده می شود؟ تصور بر آن است که بتوان این موضوعات را توضیح داد. اما تنها  با آغاز از دیدگاه جبرگرایانه پولانزاس می توان به این هدف دست یافت. </a:t>
            </a:r>
            <a:endParaRPr lang="fa-IR">
              <a:cs typeface="B Zar" panose="00000400000000000000" pitchFamily="2" charset="-78"/>
            </a:endParaRPr>
          </a:p>
        </p:txBody>
      </p:sp>
      <p:sp>
        <p:nvSpPr>
          <p:cNvPr id="4" name="Flowchart: Process 3"/>
          <p:cNvSpPr/>
          <p:nvPr/>
        </p:nvSpPr>
        <p:spPr>
          <a:xfrm>
            <a:off x="838200" y="4572000"/>
            <a:ext cx="2954215"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دیدگاه جبرگرایانه پولانزاس</a:t>
            </a:r>
            <a:endParaRPr lang="fa-IR" b="1">
              <a:solidFill>
                <a:srgbClr val="FF0000"/>
              </a:solidFill>
            </a:endParaRPr>
          </a:p>
        </p:txBody>
      </p:sp>
      <p:sp>
        <p:nvSpPr>
          <p:cNvPr id="5" name="Flowchart: Process 4"/>
          <p:cNvSpPr/>
          <p:nvPr/>
        </p:nvSpPr>
        <p:spPr>
          <a:xfrm>
            <a:off x="5176910" y="4572000"/>
            <a:ext cx="4037427" cy="116761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استقلال نسبی دولت مبتنی </a:t>
            </a:r>
            <a:r>
              <a:rPr lang="fa-IR" sz="2800" b="1">
                <a:solidFill>
                  <a:srgbClr val="FF0000"/>
                </a:solidFill>
                <a:cs typeface="B Zar" panose="00000400000000000000" pitchFamily="2" charset="-78"/>
              </a:rPr>
              <a:t>بر </a:t>
            </a:r>
            <a:r>
              <a:rPr lang="fa-IR" sz="2800" b="1" smtClean="0">
                <a:solidFill>
                  <a:srgbClr val="FF0000"/>
                </a:solidFill>
                <a:cs typeface="B Zar" panose="00000400000000000000" pitchFamily="2" charset="-78"/>
              </a:rPr>
              <a:t>چیست؟</a:t>
            </a:r>
            <a:endParaRPr lang="fa-IR" b="1">
              <a:solidFill>
                <a:srgbClr val="FF0000"/>
              </a:solidFill>
            </a:endParaRPr>
          </a:p>
        </p:txBody>
      </p:sp>
    </p:spTree>
    <p:extLst>
      <p:ext uri="{BB962C8B-B14F-4D97-AF65-F5344CB8AC3E}">
        <p14:creationId xmlns:p14="http://schemas.microsoft.com/office/powerpoint/2010/main" val="265019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بهترین شیوه برای توضیح و تفسیر برخی از </a:t>
            </a:r>
            <a:r>
              <a:rPr lang="fa-IR">
                <a:cs typeface="B Zar" panose="00000400000000000000" pitchFamily="2" charset="-78"/>
              </a:rPr>
              <a:t>ویژگی </a:t>
            </a:r>
            <a:r>
              <a:rPr lang="fa-IR" smtClean="0">
                <a:cs typeface="B Zar" panose="00000400000000000000" pitchFamily="2" charset="-78"/>
              </a:rPr>
              <a:t>های </a:t>
            </a:r>
            <a:r>
              <a:rPr lang="fa-IR">
                <a:cs typeface="B Zar" panose="00000400000000000000" pitchFamily="2" charset="-78"/>
              </a:rPr>
              <a:t>خاص دولت سرمایه داری، مقایسه آن با سایر انواع دولت ها می باشد که در تاریخ وجود داشته است مثل دولت فئودال و زمین دار و امپراتوری ها تاریخی در اکثر امپراتوری ها، پرسنل طبقه حاکم نیز منصب دولتی داشتند، در واقع دولت و طبقه حاکم یکی بودند اما در جوامع سرمایه داری چنین وضعیتی  دیده نمی شود. </a:t>
            </a:r>
          </a:p>
          <a:p>
            <a:pPr algn="just"/>
            <a:endParaRPr lang="fa-IR">
              <a:cs typeface="B Zar" panose="00000400000000000000" pitchFamily="2" charset="-78"/>
            </a:endParaRPr>
          </a:p>
        </p:txBody>
      </p:sp>
      <p:sp>
        <p:nvSpPr>
          <p:cNvPr id="4" name="Flowchart: Process 3"/>
          <p:cNvSpPr/>
          <p:nvPr/>
        </p:nvSpPr>
        <p:spPr>
          <a:xfrm>
            <a:off x="1448972" y="4093698"/>
            <a:ext cx="2672862" cy="12379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پرسنل طبقه حاکم</a:t>
            </a:r>
            <a:endParaRPr lang="fa-IR" b="1">
              <a:solidFill>
                <a:srgbClr val="FF0000"/>
              </a:solidFill>
            </a:endParaRPr>
          </a:p>
        </p:txBody>
      </p:sp>
    </p:spTree>
    <p:extLst>
      <p:ext uri="{BB962C8B-B14F-4D97-AF65-F5344CB8AC3E}">
        <p14:creationId xmlns:p14="http://schemas.microsoft.com/office/powerpoint/2010/main" val="3378821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24886" y="1825625"/>
            <a:ext cx="7428913" cy="4351338"/>
          </a:xfrm>
        </p:spPr>
        <p:txBody>
          <a:bodyPr/>
          <a:lstStyle/>
          <a:p>
            <a:pPr algn="just"/>
            <a:r>
              <a:rPr lang="fa-IR" smtClean="0">
                <a:cs typeface="B Zar" panose="00000400000000000000" pitchFamily="2" charset="-78"/>
              </a:rPr>
              <a:t>اعضای طبقه حاکم یعین </a:t>
            </a:r>
            <a:r>
              <a:rPr lang="fa-IR" smtClean="0">
                <a:cs typeface="B Zar" panose="00000400000000000000" pitchFamily="2" charset="-78"/>
              </a:rPr>
              <a:t>مدیران </a:t>
            </a:r>
            <a:r>
              <a:rPr lang="fa-IR" smtClean="0">
                <a:cs typeface="B Zar" panose="00000400000000000000" pitchFamily="2" charset="-78"/>
              </a:rPr>
              <a:t>صنایع و بازرگانی نقش مستقیمی در دولت دارند، اما این دو مساله تا حد زیادی با همدیگر تفاوت دارند. در کاپیتالیسم طبقه حاکم حکومت و فرمانروایی نمی کند این تعبیر از یکی از مارکسیست های </a:t>
            </a:r>
            <a:r>
              <a:rPr lang="fa-IR" smtClean="0">
                <a:cs typeface="B Zar" panose="00000400000000000000" pitchFamily="2" charset="-78"/>
              </a:rPr>
              <a:t>قدیمی به </a:t>
            </a:r>
            <a:r>
              <a:rPr lang="fa-IR" smtClean="0">
                <a:cs typeface="B Zar" panose="00000400000000000000" pitchFamily="2" charset="-78"/>
              </a:rPr>
              <a:t>نام کارل کائوتسکی می باشد. در کاپیتالیسم دولت از حیث منابع درآمد متکی به پیگیری موفقیت آمیز فعالیت های تجاری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086687" cy="2562225"/>
          </a:xfrm>
          <a:prstGeom prst="rect">
            <a:avLst/>
          </a:prstGeom>
        </p:spPr>
      </p:pic>
      <p:sp>
        <p:nvSpPr>
          <p:cNvPr id="5" name="TextBox 4"/>
          <p:cNvSpPr txBox="1"/>
          <p:nvPr/>
        </p:nvSpPr>
        <p:spPr>
          <a:xfrm>
            <a:off x="1136551" y="4759186"/>
            <a:ext cx="2264898"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کارل کائوتسکی</a:t>
            </a:r>
            <a:endParaRPr lang="fa-IR">
              <a:solidFill>
                <a:srgbClr val="FF0000"/>
              </a:solidFill>
            </a:endParaRPr>
          </a:p>
        </p:txBody>
      </p:sp>
      <p:sp>
        <p:nvSpPr>
          <p:cNvPr id="6" name="Flowchart: Process 5"/>
          <p:cNvSpPr/>
          <p:nvPr/>
        </p:nvSpPr>
        <p:spPr>
          <a:xfrm>
            <a:off x="4407877" y="4687577"/>
            <a:ext cx="3652911" cy="100983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پیگیری موفقیت آمیز فعالیت های تجاری</a:t>
            </a:r>
            <a:endParaRPr lang="fa-IR" b="1">
              <a:solidFill>
                <a:srgbClr val="FF0000"/>
              </a:solidFill>
            </a:endParaRPr>
          </a:p>
        </p:txBody>
      </p:sp>
    </p:spTree>
    <p:extLst>
      <p:ext uri="{BB962C8B-B14F-4D97-AF65-F5344CB8AC3E}">
        <p14:creationId xmlns:p14="http://schemas.microsoft.com/office/powerpoint/2010/main" val="3791169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واقع در صورت عدم پیشرفت و شکوفایی واحدهای صنعتی که در عین حال تحت کنترل مستقیم دولت نیست امکان بقای ان وجود ندارد بلکه </a:t>
            </a:r>
            <a:r>
              <a:rPr lang="fa-IR" b="1">
                <a:solidFill>
                  <a:srgbClr val="FF0000"/>
                </a:solidFill>
                <a:cs typeface="B Zar" panose="00000400000000000000" pitchFamily="2" charset="-78"/>
              </a:rPr>
              <a:t>چنین کنترلی تحت اختیار طبقه سرمایه داری می باشد</a:t>
            </a:r>
            <a:r>
              <a:rPr lang="fa-IR">
                <a:cs typeface="B Zar" panose="00000400000000000000" pitchFamily="2" charset="-78"/>
              </a:rPr>
              <a:t>. </a:t>
            </a:r>
            <a:r>
              <a:rPr lang="fa-IR">
                <a:cs typeface="B Zar" panose="00000400000000000000" pitchFamily="2" charset="-78"/>
              </a:rPr>
              <a:t>بنابراین </a:t>
            </a:r>
            <a:r>
              <a:rPr lang="fa-IR">
                <a:cs typeface="B Zar" panose="00000400000000000000" pitchFamily="2" charset="-78"/>
              </a:rPr>
              <a:t>ا</a:t>
            </a:r>
            <a:r>
              <a:rPr lang="fa-IR" smtClean="0">
                <a:cs typeface="B Zar" panose="00000400000000000000" pitchFamily="2" charset="-78"/>
              </a:rPr>
              <a:t>ستقلال </a:t>
            </a:r>
            <a:r>
              <a:rPr lang="fa-IR">
                <a:cs typeface="B Zar" panose="00000400000000000000" pitchFamily="2" charset="-78"/>
              </a:rPr>
              <a:t>عمل صاحب منصبان دولتی به واسطه وابستگی به موسسات سرمایه داری به شدت محدود باقی می ماند و استقلال دولت در همین حد نهادینه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1129267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با این حال هیچ یک از این پدیده ها را نمی توان و نباید به صورت مکانیکی تفسیر و تعبیر کرد. دخات فزاینده دولت در امور اقتصادی بخشی از تلاش کارکنان دولت برای تاثیرگذاری بر عملیات واحدهای اقتصادی محسوب می شود. </a:t>
            </a:r>
            <a:r>
              <a:rPr lang="fa-IR" smtClean="0">
                <a:cs typeface="B Zar" panose="00000400000000000000" pitchFamily="2" charset="-78"/>
              </a:rPr>
              <a:t>نه تنها مارکسیست ها از بحران و نابسامانی های که متوجه اقتصادهای سرمایه داری بود آگاه بوده اند بلکه مدیران و مجریان دولتی نیز از این مساله آگاه هستند و به طور مداوم به دنبال </a:t>
            </a:r>
            <a:r>
              <a:rPr lang="fa-IR" smtClean="0">
                <a:cs typeface="B Zar" panose="00000400000000000000" pitchFamily="2" charset="-78"/>
              </a:rPr>
              <a:t>اداره </a:t>
            </a:r>
            <a:r>
              <a:rPr lang="fa-IR" smtClean="0">
                <a:cs typeface="B Zar" panose="00000400000000000000" pitchFamily="2" charset="-78"/>
              </a:rPr>
              <a:t>اقتصاد و تنظیم مدیریت آن می باشند تا بدین جا نوعی انطباق کلی با نظریات پولانزاس دیده می شود. </a:t>
            </a:r>
            <a:endParaRPr lang="fa-IR">
              <a:cs typeface="B Zar" panose="00000400000000000000" pitchFamily="2" charset="-78"/>
            </a:endParaRPr>
          </a:p>
        </p:txBody>
      </p:sp>
      <p:sp>
        <p:nvSpPr>
          <p:cNvPr id="4" name="Flowchart: Process 3"/>
          <p:cNvSpPr/>
          <p:nvPr/>
        </p:nvSpPr>
        <p:spPr>
          <a:xfrm>
            <a:off x="838200" y="4248443"/>
            <a:ext cx="3896751"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اداره اقتصاد و تنظیم مدیریت آن</a:t>
            </a:r>
            <a:endParaRPr lang="fa-IR" sz="1600" b="1">
              <a:solidFill>
                <a:srgbClr val="FF0000"/>
              </a:solidFill>
            </a:endParaRPr>
          </a:p>
        </p:txBody>
      </p:sp>
    </p:spTree>
    <p:extLst>
      <p:ext uri="{BB962C8B-B14F-4D97-AF65-F5344CB8AC3E}">
        <p14:creationId xmlns:p14="http://schemas.microsoft.com/office/powerpoint/2010/main" val="3839870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هر چند با عبارت متفاوتی بیان شده باشد، اما تصور می شود، مولفه دیگری وجود دارد که از اهمیت قابل ملاحظه ای برخوردار است و مربوط به استقلال دولت می باشد. قدرت طبقه کارگرد سازمان یافته همین است و هر دو به صورت قدرت متحد و تحت نفوذ کارگران و یا احزاب سوسیالیستی بیان شده  اند</a:t>
            </a:r>
            <a:r>
              <a:rPr lang="fa-IR">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179368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دلایل چندی باید در خصوص دولت مدرن به دقت اندیشید. از نظر عملی مشکل بتوان زندگی را بدون دولت تصور کرد. وجود دولت نه تنها مبین وجود مجموعه ای از نهادهاست بلکه حاکی از وجود نگرش ها و شیوه های اعمال و رفتاری است که </a:t>
            </a:r>
            <a:r>
              <a:rPr lang="fa-IR" b="1" smtClean="0">
                <a:solidFill>
                  <a:srgbClr val="FF0000"/>
                </a:solidFill>
                <a:cs typeface="B Zar" panose="00000400000000000000" pitchFamily="2" charset="-78"/>
              </a:rPr>
              <a:t>منحصرا مدنیت خوانده شده </a:t>
            </a:r>
            <a:r>
              <a:rPr lang="fa-IR" smtClean="0">
                <a:cs typeface="B Zar" panose="00000400000000000000" pitchFamily="2" charset="-78"/>
              </a:rPr>
              <a:t>و به حق جزیی از تمدن  به شمار می آیند. البته برخی که از مواضع فکری گوناگون نسبت به ضرورت وجود دولت شک و تردید کرده اند. اندیشه هایی در خصوص جامعه بی دولت عرضه داشته اند. لیکن در سطوح امور روزمره دولت به صورت ظریفی در قسمت عمده زندگی ما نفوذ و رخنه می کند. به عبارتی زندگی ما در درون چهارچوب دولت آغاز و پایان می یابد. </a:t>
            </a:r>
            <a:endParaRPr lang="fa-IR">
              <a:cs typeface="B Zar" panose="00000400000000000000" pitchFamily="2" charset="-78"/>
            </a:endParaRPr>
          </a:p>
        </p:txBody>
      </p:sp>
    </p:spTree>
    <p:extLst>
      <p:ext uri="{BB962C8B-B14F-4D97-AF65-F5344CB8AC3E}">
        <p14:creationId xmlns:p14="http://schemas.microsoft.com/office/powerpoint/2010/main" val="3587405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پولانزاس  توضیح می دهد که چرا سیاست دولت متوجه یک بخش سرمایه  داری در مقابل بخش دیگر است و از آن بخش حمایت می کند. اما دولت باید تلاش  کند که نفوذ طبقه کارگر سازمان یافته را تحت کنترل در اورد. شاید در سال های اولیه کاپیتالیسم صنعتی این مساله اهمیت زیادی نداشت اما </a:t>
            </a:r>
            <a:r>
              <a:rPr lang="fa-IR">
                <a:cs typeface="B Zar" panose="00000400000000000000" pitchFamily="2" charset="-78"/>
              </a:rPr>
              <a:t>امروزه </a:t>
            </a:r>
            <a:r>
              <a:rPr lang="fa-IR" smtClean="0">
                <a:cs typeface="B Zar" panose="00000400000000000000" pitchFamily="2" charset="-78"/>
              </a:rPr>
              <a:t>وضعیت </a:t>
            </a:r>
            <a:r>
              <a:rPr lang="fa-IR">
                <a:cs typeface="B Zar" panose="00000400000000000000" pitchFamily="2" charset="-78"/>
              </a:rPr>
              <a:t>و شرایط عوض شده است. </a:t>
            </a:r>
          </a:p>
          <a:p>
            <a:pPr algn="just"/>
            <a:endParaRPr lang="fa-IR">
              <a:cs typeface="B Zar" panose="00000400000000000000" pitchFamily="2" charset="-78"/>
            </a:endParaRPr>
          </a:p>
        </p:txBody>
      </p:sp>
      <p:sp>
        <p:nvSpPr>
          <p:cNvPr id="4" name="Flowchart: Process 3"/>
          <p:cNvSpPr/>
          <p:nvPr/>
        </p:nvSpPr>
        <p:spPr>
          <a:xfrm>
            <a:off x="838200" y="3826412"/>
            <a:ext cx="4037428"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نفوذ طبقه کارگر سازمان یافته</a:t>
            </a:r>
            <a:endParaRPr lang="fa-IR" b="1">
              <a:solidFill>
                <a:srgbClr val="FF0000"/>
              </a:solidFill>
            </a:endParaRPr>
          </a:p>
        </p:txBody>
      </p:sp>
    </p:spTree>
    <p:extLst>
      <p:ext uri="{BB962C8B-B14F-4D97-AF65-F5344CB8AC3E}">
        <p14:creationId xmlns:p14="http://schemas.microsoft.com/office/powerpoint/2010/main" val="1236188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جا آثار و نوشته های کلاوس اوفه جامعه شناس مارکسیست آلمانی می تواند نقش اصلاح  کننده بر تاکیدات پولانزاس داشته باشد. از دیدگاه وی نمی توان به قدر کافی دولت را بر حسب هیچ یک از تفاسیر فوق الذکر مارکس باز شناخت،  هر چن عبارت دوم نسبت به اولی صحیح تر به نظر می رسد. در واقع دولت ما بین دو قدرت ذاتا متخاصم یا متضاد واقع شده است. دولت مدرن تصمیمات متنوعی از جمله در مورد رفاه اجتماعی اتخاذ می کند. در همان حال طیف وسیعی از سایر خدمات را بر عهده دارد که برای کل جامعه ارائه می دهد. </a:t>
            </a:r>
            <a:endParaRPr lang="fa-IR">
              <a:cs typeface="B Zar" panose="00000400000000000000" pitchFamily="2" charset="-78"/>
            </a:endParaRPr>
          </a:p>
        </p:txBody>
      </p:sp>
      <p:sp>
        <p:nvSpPr>
          <p:cNvPr id="4" name="Flowchart: Process 3"/>
          <p:cNvSpPr/>
          <p:nvPr/>
        </p:nvSpPr>
        <p:spPr>
          <a:xfrm>
            <a:off x="1069144" y="4586068"/>
            <a:ext cx="2799471" cy="119575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رفاه اجتماعی</a:t>
            </a:r>
            <a:endParaRPr lang="fa-IR" b="1">
              <a:solidFill>
                <a:srgbClr val="FF0000"/>
              </a:solidFill>
            </a:endParaRPr>
          </a:p>
        </p:txBody>
      </p:sp>
    </p:spTree>
    <p:extLst>
      <p:ext uri="{BB962C8B-B14F-4D97-AF65-F5344CB8AC3E}">
        <p14:creationId xmlns:p14="http://schemas.microsoft.com/office/powerpoint/2010/main" val="2328086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این حال درآمد دولت متکی به ثروت حاصله از سرمایه ای است که در اختیار بخش خصوصی است به عبارت دیگر وابسته به فرایند هایی است که مستقیما بر آنها کنترلی ندارد. خدماتی که  دولت موظف به سازماندهی و ارائه آنها است. به نوعی از طریق </a:t>
            </a:r>
            <a:r>
              <a:rPr lang="fa-IR" b="1">
                <a:solidFill>
                  <a:srgbClr val="FF0000"/>
                </a:solidFill>
                <a:cs typeface="B Zar" panose="00000400000000000000" pitchFamily="2" charset="-78"/>
              </a:rPr>
              <a:t>پرداخت مالیات و از راه درامد های غیر مستقیم</a:t>
            </a:r>
            <a:r>
              <a:rPr lang="fa-IR">
                <a:cs typeface="B Zar" panose="00000400000000000000" pitchFamily="2" charset="-78"/>
              </a:rPr>
              <a:t> تامین می شود اما آنهایی که امور اقتصادی را تحت کنترل داشته اند همانند مدیران امور بازرگانی با طبقه سرمایه دار جهت تامین درآمد مورد نیاز برای ارائه این خدمات جمعی در مقابل اقدامات دولت مقاومت می کنند. با این که بخشی از این خدمات برای هر دو بخش جامعه یعنی طبقه مسلط و برتر و سایر اقشار جامعه مفید و سودمند می باشند. اما طبقات  پایین تر اجتماع از بخش اعظمی از این خدمات بهره می گیرند. </a:t>
            </a:r>
          </a:p>
          <a:p>
            <a:pPr algn="just"/>
            <a:endParaRPr lang="fa-IR">
              <a:cs typeface="B Zar" panose="00000400000000000000" pitchFamily="2" charset="-78"/>
            </a:endParaRPr>
          </a:p>
        </p:txBody>
      </p:sp>
    </p:spTree>
    <p:extLst>
      <p:ext uri="{BB962C8B-B14F-4D97-AF65-F5344CB8AC3E}">
        <p14:creationId xmlns:p14="http://schemas.microsoft.com/office/powerpoint/2010/main" val="3440545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حسب نظر اوفه نتیجه این وضعیت تنش مداوم میان آن چیزی است که وی «</a:t>
            </a:r>
            <a:r>
              <a:rPr lang="fa-IR" b="1" smtClean="0">
                <a:solidFill>
                  <a:srgbClr val="FF0000"/>
                </a:solidFill>
                <a:cs typeface="B Zar" panose="00000400000000000000" pitchFamily="2" charset="-78"/>
              </a:rPr>
              <a:t>کالایی شدن و کالایی زدایی</a:t>
            </a:r>
            <a:r>
              <a:rPr lang="fa-IR" smtClean="0">
                <a:cs typeface="B Zar" panose="00000400000000000000" pitchFamily="2" charset="-78"/>
              </a:rPr>
              <a:t>» روابط </a:t>
            </a:r>
            <a:r>
              <a:rPr lang="fa-IR" smtClean="0">
                <a:cs typeface="B Zar" panose="00000400000000000000" pitchFamily="2" charset="-78"/>
              </a:rPr>
              <a:t>اجتماعی </a:t>
            </a:r>
            <a:r>
              <a:rPr lang="fa-IR" smtClean="0">
                <a:cs typeface="B Zar" panose="00000400000000000000" pitchFamily="2" charset="-78"/>
              </a:rPr>
              <a:t>می نامد. کالا عبارتست </a:t>
            </a:r>
            <a:r>
              <a:rPr lang="fa-IR" smtClean="0">
                <a:cs typeface="B Zar" panose="00000400000000000000" pitchFamily="2" charset="-78"/>
              </a:rPr>
              <a:t>از </a:t>
            </a:r>
            <a:r>
              <a:rPr lang="fa-IR" smtClean="0">
                <a:cs typeface="B Zar" panose="00000400000000000000" pitchFamily="2" charset="-78"/>
              </a:rPr>
              <a:t>هر محصول یا خدمتی  که می توان آن را قیمت گذاری کرد، کالایی زدایی به معنای جابه جا کردن روابط اجتماعی از بازار خرید و فروش و سازمان دادن آن را با ملاک هی غیر اقتصادی است از این رو رابطه کالایی شده  رابطه ای است که قابل خرید و فروش و قابل عرضه  در بازار باشد اجزاب کارگری یا سوسیالیستی به ایجاد و تعقیب سیاست هایی گرایش دارند که ناظر بر تعمیم روابط غیر انتفاعی  و نه قابل عرضه در بازار باشد. </a:t>
            </a:r>
            <a:endParaRPr lang="fa-IR">
              <a:cs typeface="B Zar" panose="00000400000000000000" pitchFamily="2" charset="-78"/>
            </a:endParaRPr>
          </a:p>
        </p:txBody>
      </p:sp>
      <p:sp>
        <p:nvSpPr>
          <p:cNvPr id="4" name="Flowchart: Process 3"/>
          <p:cNvSpPr/>
          <p:nvPr/>
        </p:nvSpPr>
        <p:spPr>
          <a:xfrm>
            <a:off x="1420837" y="4670474"/>
            <a:ext cx="3376246"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تعمیم روابط غیر انتفاعی</a:t>
            </a:r>
            <a:endParaRPr lang="fa-IR" b="1">
              <a:solidFill>
                <a:srgbClr val="FF0000"/>
              </a:solidFill>
            </a:endParaRPr>
          </a:p>
        </p:txBody>
      </p:sp>
    </p:spTree>
    <p:extLst>
      <p:ext uri="{BB962C8B-B14F-4D97-AF65-F5344CB8AC3E}">
        <p14:creationId xmlns:p14="http://schemas.microsoft.com/office/powerpoint/2010/main" val="1696840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B0F0"/>
                </a:solidFill>
                <a:cs typeface="B Zar" panose="00000400000000000000" pitchFamily="2" charset="-78"/>
              </a:rPr>
              <a:t>توسعه و ترویج فرصت های آموزشی </a:t>
            </a:r>
            <a:r>
              <a:rPr lang="fa-IR">
                <a:cs typeface="B Zar" panose="00000400000000000000" pitchFamily="2" charset="-78"/>
              </a:rPr>
              <a:t>یا </a:t>
            </a:r>
            <a:r>
              <a:rPr lang="fa-IR">
                <a:solidFill>
                  <a:srgbClr val="FF0000"/>
                </a:solidFill>
                <a:cs typeface="B Zar" panose="00000400000000000000" pitchFamily="2" charset="-78"/>
              </a:rPr>
              <a:t>مراقبت های رایگان بیمارستانی </a:t>
            </a:r>
            <a:r>
              <a:rPr lang="fa-IR">
                <a:cs typeface="B Zar" panose="00000400000000000000" pitchFamily="2" charset="-78"/>
              </a:rPr>
              <a:t>برای عموم از ان جمله استت. از طرف دیگر احزاب محافظه کار که عمدتا در میان طبقا بالا یا میانی جامعه طرفدار دارند. به دنبال حفظ و نگهداری یا بازتولید  روابط انتفاعی (کالایی) می باشند. این دیدگاه اوفه با مباحث و معنای مربوط به حقوق شهروندی و ماهیت دولت رفاه انطباق دارد.</a:t>
            </a:r>
          </a:p>
          <a:p>
            <a:endParaRPr lang="fa-IR"/>
          </a:p>
        </p:txBody>
      </p:sp>
      <p:sp>
        <p:nvSpPr>
          <p:cNvPr id="4" name="Flowchart: Process 3"/>
          <p:cNvSpPr/>
          <p:nvPr/>
        </p:nvSpPr>
        <p:spPr>
          <a:xfrm>
            <a:off x="1083211" y="3981157"/>
            <a:ext cx="2996419"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حقوق شهروندی و ماهیت دولت رفاه</a:t>
            </a:r>
            <a:endParaRPr lang="fa-IR" b="1">
              <a:solidFill>
                <a:srgbClr val="FF0000"/>
              </a:solidFill>
            </a:endParaRPr>
          </a:p>
        </p:txBody>
      </p:sp>
    </p:spTree>
    <p:extLst>
      <p:ext uri="{BB962C8B-B14F-4D97-AF65-F5344CB8AC3E}">
        <p14:creationId xmlns:p14="http://schemas.microsoft.com/office/powerpoint/2010/main" val="2539603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گفتار سوم: دولت و بوروکراسی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چند محققاان و مولفان مارکسیست در بررسی و مطالعه دولت مدرن با توجه به شرایط مزبور سهم شایان توجهی داشته اند، اما دو زمینه  وجود دارد که آنها همچنان احساس نیاز می شود و بایستی بحث بیشتری صورت گیرد:</a:t>
            </a:r>
          </a:p>
          <a:p>
            <a:pPr algn="just"/>
            <a:r>
              <a:rPr lang="fa-IR" smtClean="0">
                <a:cs typeface="B Zar" panose="00000400000000000000" pitchFamily="2" charset="-78"/>
              </a:rPr>
              <a:t>1) ارتباط دولت با بوروکراسی و یا به طور عام تر با قدرت اجرایی و اداری</a:t>
            </a:r>
          </a:p>
          <a:p>
            <a:pPr algn="just"/>
            <a:r>
              <a:rPr lang="fa-IR" smtClean="0">
                <a:cs typeface="B Zar" panose="00000400000000000000" pitchFamily="2" charset="-78"/>
              </a:rPr>
              <a:t>2) رابطه دولت با ملت و رابطه دولت ملی با قدرت نظامی و خشونت</a:t>
            </a:r>
          </a:p>
          <a:p>
            <a:pPr algn="just"/>
            <a:endParaRPr lang="fa-IR">
              <a:cs typeface="B Zar" panose="00000400000000000000" pitchFamily="2" charset="-78"/>
            </a:endParaRPr>
          </a:p>
        </p:txBody>
      </p:sp>
    </p:spTree>
    <p:extLst>
      <p:ext uri="{BB962C8B-B14F-4D97-AF65-F5344CB8AC3E}">
        <p14:creationId xmlns:p14="http://schemas.microsoft.com/office/powerpoint/2010/main" val="3220311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الف) </a:t>
            </a:r>
            <a:r>
              <a:rPr lang="fa-IR" b="1" smtClean="0">
                <a:solidFill>
                  <a:srgbClr val="FF0000"/>
                </a:solidFill>
                <a:cs typeface="B Zar" panose="00000400000000000000" pitchFamily="2" charset="-78"/>
              </a:rPr>
              <a:t>ماکس </a:t>
            </a:r>
            <a:r>
              <a:rPr lang="fa-IR" b="1" smtClean="0">
                <a:solidFill>
                  <a:srgbClr val="FF0000"/>
                </a:solidFill>
                <a:cs typeface="B Zar" panose="00000400000000000000" pitchFamily="2" charset="-78"/>
              </a:rPr>
              <a:t>وبر و بوروکراسی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پیش از ماکس وبر عموما از عبارت «بوروکراسی» معادل «دولت بوروکراسی» استفاده می شد، یعنی از آن به عنوان ماموران یا کارگزاران دولت استفاده می شد. آثار و تالیفات </a:t>
            </a:r>
            <a:r>
              <a:rPr lang="fa-IR" smtClean="0">
                <a:cs typeface="B Zar" panose="00000400000000000000" pitchFamily="2" charset="-78"/>
              </a:rPr>
              <a:t>وبر، </a:t>
            </a:r>
            <a:r>
              <a:rPr lang="fa-IR" smtClean="0">
                <a:cs typeface="B Zar" panose="00000400000000000000" pitchFamily="2" charset="-78"/>
              </a:rPr>
              <a:t>پیرامون بوروکراسی عموما در رابطه با دولت می باشد. اما وی این عبارت ار تا حد قابل ملاحظه ای تعمیم داده به گونه ای که به هر شکل از سازمان و در مقیاس وسیع اشاره دارد. از دیدگاه ماکس وبر، ظهور بوروکراسی ذاتا با توسعه کاپیتالیسم ارتباط دارد. </a:t>
            </a:r>
            <a:endParaRPr lang="fa-IR">
              <a:cs typeface="B Zar" panose="00000400000000000000" pitchFamily="2" charset="-78"/>
            </a:endParaRPr>
          </a:p>
        </p:txBody>
      </p:sp>
      <p:sp>
        <p:nvSpPr>
          <p:cNvPr id="4" name="Flowchart: Process 3"/>
          <p:cNvSpPr/>
          <p:nvPr/>
        </p:nvSpPr>
        <p:spPr>
          <a:xfrm>
            <a:off x="1153551" y="4135901"/>
            <a:ext cx="2236763"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توسعه کاپیتالیسم</a:t>
            </a:r>
            <a:endParaRPr lang="fa-IR" b="1">
              <a:solidFill>
                <a:srgbClr val="FF0000"/>
              </a:solidFill>
            </a:endParaRPr>
          </a:p>
        </p:txBody>
      </p:sp>
    </p:spTree>
    <p:extLst>
      <p:ext uri="{BB962C8B-B14F-4D97-AF65-F5344CB8AC3E}">
        <p14:creationId xmlns:p14="http://schemas.microsoft.com/office/powerpoint/2010/main" val="1510133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رابطه میان این دو را باید آنچه ماکس وبر آن را هنجار «</a:t>
            </a:r>
            <a:r>
              <a:rPr lang="fa-IR" b="1">
                <a:solidFill>
                  <a:srgbClr val="FF0000"/>
                </a:solidFill>
                <a:cs typeface="B Zar" panose="00000400000000000000" pitchFamily="2" charset="-78"/>
              </a:rPr>
              <a:t>عقلانی – قانونی</a:t>
            </a:r>
            <a:r>
              <a:rPr lang="fa-IR">
                <a:cs typeface="B Zar" panose="00000400000000000000" pitchFamily="2" charset="-78"/>
              </a:rPr>
              <a:t>» می نامد  جست و جو کرد. از دیدگاه وبر، یکی از ویژگی های متمایز بنگاه اقتصادی سرمایه داری ویژگی روزمره گی شدن آن است. تولید </a:t>
            </a:r>
            <a:r>
              <a:rPr lang="fa-IR">
                <a:cs typeface="B Zar" panose="00000400000000000000" pitchFamily="2" charset="-78"/>
              </a:rPr>
              <a:t>به </a:t>
            </a:r>
            <a:r>
              <a:rPr lang="fa-IR" smtClean="0">
                <a:cs typeface="B Zar" panose="00000400000000000000" pitchFamily="2" charset="-78"/>
              </a:rPr>
              <a:t>محاسبه </a:t>
            </a:r>
            <a:r>
              <a:rPr lang="fa-IR">
                <a:cs typeface="B Zar" panose="00000400000000000000" pitchFamily="2" charset="-78"/>
              </a:rPr>
              <a:t>سود و هزینه، نسبت منابع موادخام و نیروی کار و محصول کالاها بستگی دارد.</a:t>
            </a:r>
          </a:p>
          <a:p>
            <a:endParaRPr lang="fa-IR"/>
          </a:p>
        </p:txBody>
      </p:sp>
    </p:spTree>
    <p:extLst>
      <p:ext uri="{BB962C8B-B14F-4D97-AF65-F5344CB8AC3E}">
        <p14:creationId xmlns:p14="http://schemas.microsoft.com/office/powerpoint/2010/main" val="1405676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شکل روزمره و معمول ر تنها از طریق قواعد غیر شخصی می توان ایجاد کرد از دیدگاه وبرف انطباق خاستگاه بخش سرمایه داری در اروپا با ایجاد حسابداری و سیستم دفتر داری دوبل تصادفی نبوده یعین استفاده از روش های یکپارچه محاسبه و حسابداری اقتصادی معمول مورد نیاز می باشد. </a:t>
            </a:r>
          </a:p>
        </p:txBody>
      </p:sp>
    </p:spTree>
    <p:extLst>
      <p:ext uri="{BB962C8B-B14F-4D97-AF65-F5344CB8AC3E}">
        <p14:creationId xmlns:p14="http://schemas.microsoft.com/office/powerpoint/2010/main" val="274800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Zar" panose="00000400000000000000" pitchFamily="2" charset="-78"/>
              </a:rPr>
              <a:t>هنجارهای عقلانی – قانونی </a:t>
            </a:r>
            <a:r>
              <a:rPr lang="fa-IR">
                <a:cs typeface="B Zar" panose="00000400000000000000" pitchFamily="2" charset="-78"/>
              </a:rPr>
              <a:t>می تواند راهنمای بنگاه سرمایه داری باشد. اما از دیدگاه وبر، این هنجارها کاربرد بسیار  گسترده تری در مدیریت سازمان های بوروکراتیک به طور عام دارند. در دولت، این ها، در قالب قوانین رسمی و مدرن تجسم می یابند و در سایر سازمان ها در قالب قواعد مرسوم شکلی و صعودی متمرکز می شوند. یک سازمان بوروکراتیزه  با ویژگی های خاص متمایز می شود. </a:t>
            </a:r>
          </a:p>
          <a:p>
            <a:endParaRPr lang="fa-IR"/>
          </a:p>
        </p:txBody>
      </p:sp>
    </p:spTree>
    <p:extLst>
      <p:ext uri="{BB962C8B-B14F-4D97-AF65-F5344CB8AC3E}">
        <p14:creationId xmlns:p14="http://schemas.microsoft.com/office/powerpoint/2010/main" val="213413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دوم</a:t>
            </a:r>
            <a:r>
              <a:rPr lang="fa-IR" smtClean="0">
                <a:cs typeface="B Zar" panose="00000400000000000000" pitchFamily="2" charset="-78"/>
              </a:rPr>
              <a:t> اینکه، دولت نه نهادی منفعل و بی طرف است که بتوان آن را نادیده گرفت و نه حاصل تصادف صرف و ساده است. دولت دارای برخی خصوصیات قدییم و سنتی است که به تدریج در طی زمان رشد کرده اند. با این حال فهم کامل شکل بر ساخت دولت عمدتا نیازمند درک نظریه های حقوقی وسیاسی مندرج در آن خصوصیات است. </a:t>
            </a:r>
            <a:endParaRPr lang="fa-IR">
              <a:cs typeface="B Zar" panose="00000400000000000000" pitchFamily="2" charset="-78"/>
            </a:endParaRPr>
          </a:p>
        </p:txBody>
      </p:sp>
      <p:sp>
        <p:nvSpPr>
          <p:cNvPr id="4" name="Flowchart: Process 3"/>
          <p:cNvSpPr/>
          <p:nvPr/>
        </p:nvSpPr>
        <p:spPr>
          <a:xfrm>
            <a:off x="1350498" y="3587262"/>
            <a:ext cx="4501662" cy="21804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دولت نه نهادی منفعل و بی طرف است که بتوان آن را نادیده گرفت</a:t>
            </a:r>
            <a:endParaRPr lang="fa-IR">
              <a:solidFill>
                <a:srgbClr val="FF0000"/>
              </a:solidFill>
            </a:endParaRPr>
          </a:p>
        </p:txBody>
      </p:sp>
    </p:spTree>
    <p:extLst>
      <p:ext uri="{BB962C8B-B14F-4D97-AF65-F5344CB8AC3E}">
        <p14:creationId xmlns:p14="http://schemas.microsoft.com/office/powerpoint/2010/main" val="2317627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وبر در اثر عمده ای «اقتصاد و جامعه (</a:t>
            </a:r>
            <a:r>
              <a:rPr lang="en-US" smtClean="0">
                <a:cs typeface="B Zar" panose="00000400000000000000" pitchFamily="2" charset="-78"/>
              </a:rPr>
              <a:t>Weber, 1978</a:t>
            </a:r>
            <a:r>
              <a:rPr lang="fa-IR" smtClean="0">
                <a:cs typeface="B Zar" panose="00000400000000000000" pitchFamily="2" charset="-78"/>
              </a:rPr>
              <a:t>) پیرامون روابط میان کاپیتالیسم و بوروکراسی نکاتی را مطرح کرد که در یان جا شایان توجه خاص می باشد. نخست پیرامون تثبیت و تقویت بنگاه سرمایه داری ماکس وبر بیشتر از </a:t>
            </a:r>
            <a:r>
              <a:rPr lang="fa-IR" smtClean="0">
                <a:cs typeface="B Zar" panose="00000400000000000000" pitchFamily="2" charset="-78"/>
              </a:rPr>
              <a:t>مارکس </a:t>
            </a:r>
            <a:r>
              <a:rPr lang="fa-IR" smtClean="0">
                <a:cs typeface="B Zar" panose="00000400000000000000" pitchFamily="2" charset="-78"/>
              </a:rPr>
              <a:t>بر توسعه اولیه دستگاه دولت بوروکراتیزه به عنوان شرط گسترش سرمایه داری تاکید نموده است. شکل گیری یک نظام حقوقی و یک نظام پولی معتبر و با پشتوانه، تحت مدیریت دولت، پایه و اساس ضروری  گسترش تولید سرمایه داری در سطح کلان می باشد. </a:t>
            </a:r>
            <a:endParaRPr lang="fa-IR">
              <a:cs typeface="B Zar" panose="00000400000000000000" pitchFamily="2" charset="-78"/>
            </a:endParaRPr>
          </a:p>
        </p:txBody>
      </p:sp>
      <p:sp>
        <p:nvSpPr>
          <p:cNvPr id="4" name="Flowchart: Process 3"/>
          <p:cNvSpPr/>
          <p:nvPr/>
        </p:nvSpPr>
        <p:spPr>
          <a:xfrm>
            <a:off x="1294228" y="4459458"/>
            <a:ext cx="2996418" cy="125202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توسعه اولیه دستگاه دولت بوروکراتیزه</a:t>
            </a:r>
            <a:endParaRPr lang="fa-IR" b="1">
              <a:solidFill>
                <a:srgbClr val="FF0000"/>
              </a:solidFill>
            </a:endParaRPr>
          </a:p>
        </p:txBody>
      </p:sp>
    </p:spTree>
    <p:extLst>
      <p:ext uri="{BB962C8B-B14F-4D97-AF65-F5344CB8AC3E}">
        <p14:creationId xmlns:p14="http://schemas.microsoft.com/office/powerpoint/2010/main" val="697703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559126" y="1825625"/>
            <a:ext cx="7794674" cy="4351338"/>
          </a:xfrm>
        </p:spPr>
        <p:txBody>
          <a:bodyPr/>
          <a:lstStyle/>
          <a:p>
            <a:pPr algn="just"/>
            <a:r>
              <a:rPr lang="fa-IR" smtClean="0">
                <a:cs typeface="B Zar" panose="00000400000000000000" pitchFamily="2" charset="-78"/>
              </a:rPr>
              <a:t>ویژگی مهم تر مباحثات </a:t>
            </a:r>
            <a:r>
              <a:rPr lang="fa-IR" b="1" smtClean="0">
                <a:solidFill>
                  <a:srgbClr val="FF0000"/>
                </a:solidFill>
                <a:cs typeface="B Zar" panose="00000400000000000000" pitchFamily="2" charset="-78"/>
              </a:rPr>
              <a:t>ماکس وبر</a:t>
            </a:r>
            <a:r>
              <a:rPr lang="fa-IR" smtClean="0">
                <a:cs typeface="B Zar" panose="00000400000000000000" pitchFamily="2" charset="-78"/>
              </a:rPr>
              <a:t>، بیشتر مبتنی بر نتایج ناشی از مناسبات نظام سرمایه  داری به عنوان یک نوع جامعه </a:t>
            </a:r>
            <a:r>
              <a:rPr lang="fa-IR">
                <a:cs typeface="B Zar" panose="00000400000000000000" pitchFamily="2" charset="-78"/>
              </a:rPr>
              <a:t>مستقر </a:t>
            </a:r>
            <a:r>
              <a:rPr lang="fa-IR" smtClean="0">
                <a:cs typeface="B Zar" panose="00000400000000000000" pitchFamily="2" charset="-78"/>
              </a:rPr>
              <a:t>و کلی و با میزانی پیشرفته از بوروکراسی است و این تز را به چالش می طلبد که یک جامعه سوسیالیست می تواند موجب نظم دموکراتیک بیشتری در مقایسه با دموکراسی سرمایه داری لیبرال شود وبر استدلال می کند بوروکراسی و دموکراسی در موقعیت پاراداوکسیال با هم قرار دارند.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2720926" cy="2143125"/>
          </a:xfrm>
          <a:prstGeom prst="rect">
            <a:avLst/>
          </a:prstGeom>
        </p:spPr>
      </p:pic>
      <p:sp>
        <p:nvSpPr>
          <p:cNvPr id="6" name="Flowchart: Process 5"/>
          <p:cNvSpPr/>
          <p:nvPr/>
        </p:nvSpPr>
        <p:spPr>
          <a:xfrm>
            <a:off x="3728524" y="4516975"/>
            <a:ext cx="3488788"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نظم </a:t>
            </a:r>
            <a:r>
              <a:rPr lang="fa-IR" sz="2800" b="1">
                <a:solidFill>
                  <a:srgbClr val="FF0000"/>
                </a:solidFill>
                <a:cs typeface="B Zar" panose="00000400000000000000" pitchFamily="2" charset="-78"/>
              </a:rPr>
              <a:t>دموکراتیک </a:t>
            </a:r>
            <a:r>
              <a:rPr lang="fa-IR" sz="2800" b="1" smtClean="0">
                <a:solidFill>
                  <a:srgbClr val="FF0000"/>
                </a:solidFill>
                <a:cs typeface="B Zar" panose="00000400000000000000" pitchFamily="2" charset="-78"/>
              </a:rPr>
              <a:t>بیشتر</a:t>
            </a:r>
            <a:endParaRPr lang="fa-IR" b="1">
              <a:solidFill>
                <a:srgbClr val="FF0000"/>
              </a:solidFill>
            </a:endParaRPr>
          </a:p>
        </p:txBody>
      </p:sp>
    </p:spTree>
    <p:extLst>
      <p:ext uri="{BB962C8B-B14F-4D97-AF65-F5344CB8AC3E}">
        <p14:creationId xmlns:p14="http://schemas.microsoft.com/office/powerpoint/2010/main" val="2666171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بوروکراسی بنا بر ماهیتش موجب </a:t>
            </a:r>
            <a:r>
              <a:rPr lang="fa-IR" b="1">
                <a:solidFill>
                  <a:srgbClr val="FF0000"/>
                </a:solidFill>
                <a:cs typeface="B Zar" panose="00000400000000000000" pitchFamily="2" charset="-78"/>
              </a:rPr>
              <a:t>تمرکز قدرت  در دستان یک اقلیت </a:t>
            </a:r>
            <a:r>
              <a:rPr lang="fa-IR">
                <a:cs typeface="B Zar" panose="00000400000000000000" pitchFamily="2" charset="-78"/>
              </a:rPr>
              <a:t>می شود. همان هایی که در راس سازمان قرار دارند. مارکس خلع ید توده مردم از نظارت بر روش های تولید را رد جامعه سرمایه داری به عنوان منشا تسلط طبقه استثمارگر  و ویژگی محدد کننده دموکراسی بورژوازی تلقی می کرد اما با ظهور سوسیالیسم و لغو مالکیت خصوصی و طبقاتی این وضعیت می باید متحول شود. </a:t>
            </a:r>
          </a:p>
          <a:p>
            <a:endParaRPr lang="fa-IR"/>
          </a:p>
        </p:txBody>
      </p:sp>
      <p:sp>
        <p:nvSpPr>
          <p:cNvPr id="4" name="Flowchart: Process 3"/>
          <p:cNvSpPr/>
          <p:nvPr/>
        </p:nvSpPr>
        <p:spPr>
          <a:xfrm>
            <a:off x="1294228" y="4262511"/>
            <a:ext cx="2588455" cy="1069144"/>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منشا تسلط طبقه استثمارگر</a:t>
            </a:r>
            <a:endParaRPr lang="fa-IR" b="1">
              <a:solidFill>
                <a:srgbClr val="FF0000"/>
              </a:solidFill>
            </a:endParaRPr>
          </a:p>
        </p:txBody>
      </p:sp>
    </p:spTree>
    <p:extLst>
      <p:ext uri="{BB962C8B-B14F-4D97-AF65-F5344CB8AC3E}">
        <p14:creationId xmlns:p14="http://schemas.microsoft.com/office/powerpoint/2010/main" val="2267747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کارگران کنترل بازارهای تولید ار در اخیتار بگیرند آزادی ظاهری دستمزد و کار آزاد می بایست حسابی خود را به آزادی واقعی صنعت </a:t>
            </a:r>
            <a:r>
              <a:rPr lang="fa-IR" smtClean="0">
                <a:cs typeface="B Zar" panose="00000400000000000000" pitchFamily="2" charset="-78"/>
              </a:rPr>
              <a:t>دموکراتیزه </a:t>
            </a:r>
            <a:r>
              <a:rPr lang="fa-IR" smtClean="0">
                <a:cs typeface="B Zar" panose="00000400000000000000" pitchFamily="2" charset="-78"/>
              </a:rPr>
              <a:t>شده تسلیم کند. تجزیه و تحلیل وبر این مفهوم و برداش را در وضعیت به شدت پیچیده و بغرنج قرار می دهد. </a:t>
            </a:r>
            <a:endParaRPr lang="fa-IR">
              <a:cs typeface="B Zar" panose="00000400000000000000" pitchFamily="2" charset="-78"/>
            </a:endParaRPr>
          </a:p>
        </p:txBody>
      </p:sp>
      <p:sp>
        <p:nvSpPr>
          <p:cNvPr id="4" name="Flowchart: Process 3"/>
          <p:cNvSpPr/>
          <p:nvPr/>
        </p:nvSpPr>
        <p:spPr>
          <a:xfrm>
            <a:off x="1336431" y="3713871"/>
            <a:ext cx="2405575"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کنترل بازارهای تولید</a:t>
            </a:r>
            <a:endParaRPr lang="fa-IR" b="1">
              <a:solidFill>
                <a:srgbClr val="FF0000"/>
              </a:solidFill>
            </a:endParaRPr>
          </a:p>
        </p:txBody>
      </p:sp>
    </p:spTree>
    <p:extLst>
      <p:ext uri="{BB962C8B-B14F-4D97-AF65-F5344CB8AC3E}">
        <p14:creationId xmlns:p14="http://schemas.microsoft.com/office/powerpoint/2010/main" val="4160656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خلع ید کارگران از کنترل و نظارت بر تولید به شرکت های سرمایه داری </a:t>
            </a:r>
            <a:r>
              <a:rPr lang="fa-IR" b="1">
                <a:solidFill>
                  <a:srgbClr val="FF0000"/>
                </a:solidFill>
                <a:cs typeface="B Zar" panose="00000400000000000000" pitchFamily="2" charset="-78"/>
              </a:rPr>
              <a:t>منحصر و محدود </a:t>
            </a:r>
            <a:r>
              <a:rPr lang="fa-IR">
                <a:cs typeface="B Zar" panose="00000400000000000000" pitchFamily="2" charset="-78"/>
              </a:rPr>
              <a:t>نمی شود و از این رو  با برتری و صعود کاپیتالیسم  از میان نخواهد رفت. </a:t>
            </a:r>
            <a:r>
              <a:rPr lang="fa-IR">
                <a:cs typeface="B Zar" panose="00000400000000000000" pitchFamily="2" charset="-78"/>
              </a:rPr>
              <a:t>از </a:t>
            </a:r>
            <a:r>
              <a:rPr lang="fa-IR" smtClean="0">
                <a:cs typeface="B Zar" panose="00000400000000000000" pitchFamily="2" charset="-78"/>
              </a:rPr>
              <a:t>دیدگاه وبر </a:t>
            </a:r>
            <a:r>
              <a:rPr lang="fa-IR">
                <a:cs typeface="B Zar" panose="00000400000000000000" pitchFamily="2" charset="-78"/>
              </a:rPr>
              <a:t>عدم کنترل با نظارت بر فرایند های کار و کاهش یا تقلیل ار ویژگی و مشخصه هر نوع بورکرایزاسیون  به طور عام می باشد، کارگران صنعتی  در محیط سرمایه داری مخالف ابزاریهای تولید خود نمی باشند و هیچ گونه کنترل و نظارت رسمی بر ان ها ندارند. </a:t>
            </a:r>
            <a:endParaRPr lang="fa-IR">
              <a:cs typeface="B Zar" panose="00000400000000000000" pitchFamily="2" charset="-78"/>
            </a:endParaRPr>
          </a:p>
        </p:txBody>
      </p:sp>
      <p:sp>
        <p:nvSpPr>
          <p:cNvPr id="4" name="Flowchart: Process 3"/>
          <p:cNvSpPr/>
          <p:nvPr/>
        </p:nvSpPr>
        <p:spPr>
          <a:xfrm>
            <a:off x="1223889" y="4051495"/>
            <a:ext cx="2813539" cy="12379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کنترل و نظارت بر تولید</a:t>
            </a:r>
            <a:endParaRPr lang="fa-IR" b="1">
              <a:solidFill>
                <a:srgbClr val="FF0000"/>
              </a:solidFill>
            </a:endParaRPr>
          </a:p>
        </p:txBody>
      </p:sp>
    </p:spTree>
    <p:extLst>
      <p:ext uri="{BB962C8B-B14F-4D97-AF65-F5344CB8AC3E}">
        <p14:creationId xmlns:p14="http://schemas.microsoft.com/office/powerpoint/2010/main" val="172126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وضعیت مختص صنعت نیست بلکه در سطوح پایین تر سازمان های بوروکراتیک همچون بیمارستان ها و دانشگاه های بزرگ همین وضعیت وجود دارد و حتی در مورد خود دولت نیز صادق است وبر تاکید می کند که ایده ال های دموکراسی که در جوامع کوچکتری رشد می کند که در آنها بخش های محدودی از مردم که شهروندی محسوب می شدند می توانستند در قسمت سیاسی مداخله  مستقیم و </a:t>
            </a:r>
            <a:r>
              <a:rPr lang="fa-IR">
                <a:cs typeface="B Zar" panose="00000400000000000000" pitchFamily="2" charset="-78"/>
              </a:rPr>
              <a:t>واقعی </a:t>
            </a:r>
            <a:r>
              <a:rPr lang="fa-IR" smtClean="0">
                <a:cs typeface="B Zar" panose="00000400000000000000" pitchFamily="2" charset="-78"/>
              </a:rPr>
              <a:t>داشته باشند </a:t>
            </a:r>
            <a:r>
              <a:rPr lang="fa-IR">
                <a:cs typeface="B Zar" panose="00000400000000000000" pitchFamily="2" charset="-78"/>
              </a:rPr>
              <a:t>اما در جوامع  بزرگ تر دوران معاصر  که در ان ها حقوق شهروندی به شکل بالقوه و نه واقعی وجود دارد، این  مدل دموکراسی قابل اعمال نیست.  </a:t>
            </a:r>
          </a:p>
          <a:p>
            <a:endParaRPr lang="fa-IR"/>
          </a:p>
        </p:txBody>
      </p:sp>
      <p:sp>
        <p:nvSpPr>
          <p:cNvPr id="4" name="Flowchart: Process 3"/>
          <p:cNvSpPr/>
          <p:nvPr/>
        </p:nvSpPr>
        <p:spPr>
          <a:xfrm>
            <a:off x="1237957" y="4586068"/>
            <a:ext cx="2827606"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مداخله  مستقیم و واقعی</a:t>
            </a:r>
            <a:endParaRPr lang="fa-IR" b="1">
              <a:solidFill>
                <a:srgbClr val="FF0000"/>
              </a:solidFill>
            </a:endParaRPr>
          </a:p>
        </p:txBody>
      </p:sp>
    </p:spTree>
    <p:extLst>
      <p:ext uri="{BB962C8B-B14F-4D97-AF65-F5344CB8AC3E}">
        <p14:creationId xmlns:p14="http://schemas.microsoft.com/office/powerpoint/2010/main" val="1922874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نظام دموکراسی مدرن  متضمن سطح بالاتری از بوروکراتیزه شده در قلمرو سیاسی می باشد برای سازماندهی و برگزاری انتخابات عمومی، بایتسی نظام (عقلانی و حقوقی) بسیار ثابت و معتبری وجو داشته باشد که با روش های بورکراتیزه که ضامن برگزاری سالم و هماهنگ انتخابات باشدف همراه گردد. به علاوه احزاب سیساسی مردیم ینز به شدت به بورکراتیزه شدن گرایش دارند هر چند که اهداف باز ی دموکراتیک را در ظنر داشته باشند. </a:t>
            </a:r>
            <a:endParaRPr lang="fa-IR">
              <a:cs typeface="B Zar" panose="00000400000000000000" pitchFamily="2" charset="-78"/>
            </a:endParaRPr>
          </a:p>
        </p:txBody>
      </p:sp>
    </p:spTree>
    <p:extLst>
      <p:ext uri="{BB962C8B-B14F-4D97-AF65-F5344CB8AC3E}">
        <p14:creationId xmlns:p14="http://schemas.microsoft.com/office/powerpoint/2010/main" val="126331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دوران معاصر سیاست سازمان </a:t>
            </a:r>
            <a:r>
              <a:rPr lang="fa-IR">
                <a:cs typeface="B Zar" panose="00000400000000000000" pitchFamily="2" charset="-78"/>
              </a:rPr>
              <a:t>سیاسی </a:t>
            </a:r>
            <a:r>
              <a:rPr lang="fa-IR">
                <a:cs typeface="B Zar" panose="00000400000000000000" pitchFamily="2" charset="-78"/>
              </a:rPr>
              <a:t>ح</a:t>
            </a:r>
            <a:r>
              <a:rPr lang="fa-IR" smtClean="0">
                <a:cs typeface="B Zar" panose="00000400000000000000" pitchFamily="2" charset="-78"/>
              </a:rPr>
              <a:t>زبی </a:t>
            </a:r>
            <a:r>
              <a:rPr lang="fa-IR">
                <a:cs typeface="B Zar" panose="00000400000000000000" pitchFamily="2" charset="-78"/>
              </a:rPr>
              <a:t>به گونه ای است که در آن میزان مشارکت شهروند عادی در زمینه پیشبرد خط مشی های سیاسی به شدت محدود می شود ماکس وبر یکی از مبتکران و بنیانگذاران همان چیزی بود که گاهی اوقات تئوری نخبه گرایی دموکراتیک نامیده می شود. دموکراسی مدرن به اشخاص امکان می دهد که از طریق انتخابات آزاد بر نخبگانی که بر ان ها حکومت خواهند کرد تا حد معینی نفوذ داشته باشند و اما دستیابی مجدد به دموکراسی مبتنی بر مشارکت  همگانی مردم  و نظارت گسترده تر بر امور و مقررات توسط همه مردم غیر عملی است (</a:t>
            </a:r>
            <a:r>
              <a:rPr lang="en-US">
                <a:cs typeface="B Zar" panose="00000400000000000000" pitchFamily="2" charset="-78"/>
              </a:rPr>
              <a:t>Betham, 1985</a:t>
            </a:r>
            <a:r>
              <a:rPr lang="fa-IR">
                <a:cs typeface="B Zar" panose="00000400000000000000" pitchFamily="2" charset="-78"/>
              </a:rPr>
              <a:t>)</a:t>
            </a:r>
          </a:p>
          <a:p>
            <a:endParaRPr lang="fa-IR"/>
          </a:p>
        </p:txBody>
      </p:sp>
      <p:sp>
        <p:nvSpPr>
          <p:cNvPr id="4" name="Flowchart: Process 3"/>
          <p:cNvSpPr/>
          <p:nvPr/>
        </p:nvSpPr>
        <p:spPr>
          <a:xfrm>
            <a:off x="1547446" y="4515729"/>
            <a:ext cx="3727939" cy="10832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تئوری نخبه گرایی دموکراتیک</a:t>
            </a:r>
            <a:endParaRPr lang="fa-IR" b="1">
              <a:solidFill>
                <a:srgbClr val="FF0000"/>
              </a:solidFill>
            </a:endParaRPr>
          </a:p>
        </p:txBody>
      </p:sp>
    </p:spTree>
    <p:extLst>
      <p:ext uri="{BB962C8B-B14F-4D97-AF65-F5344CB8AC3E}">
        <p14:creationId xmlns:p14="http://schemas.microsoft.com/office/powerpoint/2010/main" val="683849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سوسیالیسم از دیدگاه وبر وضعیت را نه بهتر که بدتر خواهد کرد چون تنها موجب گسترش بیشتر بوروکراسی خواهد شد. جهت گیری مرکز مدار برنامه های سوسالیستی که موجب تمرکز امور اقتصادی می شود باعث توسعه وظهور دولتی می شود که بیشتر از جوامع سرمایه داری بوروکراتیزه شده است. </a:t>
            </a:r>
            <a:endParaRPr lang="fa-IR">
              <a:cs typeface="B Zar" panose="00000400000000000000" pitchFamily="2" charset="-78"/>
            </a:endParaRPr>
          </a:p>
        </p:txBody>
      </p:sp>
    </p:spTree>
    <p:extLst>
      <p:ext uri="{BB962C8B-B14F-4D97-AF65-F5344CB8AC3E}">
        <p14:creationId xmlns:p14="http://schemas.microsoft.com/office/powerpoint/2010/main" val="2437274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ارزیابی  وبر از کاپیتالیسم و دموکراسی در مموع </a:t>
            </a:r>
            <a:r>
              <a:rPr lang="fa-IR" b="1">
                <a:solidFill>
                  <a:srgbClr val="FF0000"/>
                </a:solidFill>
                <a:cs typeface="B Zar" panose="00000400000000000000" pitchFamily="2" charset="-78"/>
              </a:rPr>
              <a:t>نوعی ارزیابی بدبینانه </a:t>
            </a:r>
            <a:r>
              <a:rPr lang="fa-IR">
                <a:cs typeface="B Zar" panose="00000400000000000000" pitchFamily="2" charset="-78"/>
              </a:rPr>
              <a:t>است، اما وی بر این بارو بود که لیبرال دموکراسی حداقل موجب تداوم روزنه های خاصی </a:t>
            </a:r>
            <a:r>
              <a:rPr lang="fa-IR">
                <a:cs typeface="B Zar" panose="00000400000000000000" pitchFamily="2" charset="-78"/>
              </a:rPr>
              <a:t>می </a:t>
            </a:r>
            <a:r>
              <a:rPr lang="fa-IR" smtClean="0">
                <a:cs typeface="B Zar" panose="00000400000000000000" pitchFamily="2" charset="-78"/>
              </a:rPr>
              <a:t>شود، نخبه </a:t>
            </a:r>
            <a:r>
              <a:rPr lang="fa-IR">
                <a:cs typeface="B Zar" panose="00000400000000000000" pitchFamily="2" charset="-78"/>
              </a:rPr>
              <a:t>گرای دموکراتیک شکل محدودتری از مشارکت </a:t>
            </a:r>
            <a:r>
              <a:rPr lang="fa-IR">
                <a:cs typeface="B Zar" panose="00000400000000000000" pitchFamily="2" charset="-78"/>
              </a:rPr>
              <a:t>سیاسی </a:t>
            </a:r>
            <a:r>
              <a:rPr lang="fa-IR" smtClean="0">
                <a:cs typeface="B Zar" panose="00000400000000000000" pitchFamily="2" charset="-78"/>
              </a:rPr>
              <a:t>است</a:t>
            </a:r>
            <a:r>
              <a:rPr lang="fa-IR">
                <a:cs typeface="B Zar" panose="00000400000000000000" pitchFamily="2" charset="-78"/>
              </a:rPr>
              <a:t>. اما در متن نظام چندحزبی بهتر از هیچ است به علاوه هر چقدر کاپیتالیسم به سمت انحصار قطبی یا چند قطبی پیش برود اما همواره به قدر کافی ویژگی رقابتی خود را حفظ می کند و د رواقع </a:t>
            </a:r>
            <a:r>
              <a:rPr lang="fa-IR">
                <a:cs typeface="B Zar" panose="00000400000000000000" pitchFamily="2" charset="-78"/>
              </a:rPr>
              <a:t>امکان </a:t>
            </a:r>
            <a:r>
              <a:rPr lang="fa-IR" smtClean="0">
                <a:cs typeface="B Zar" panose="00000400000000000000" pitchFamily="2" charset="-78"/>
              </a:rPr>
              <a:t>آزادی انتخاب </a:t>
            </a:r>
            <a:r>
              <a:rPr lang="fa-IR">
                <a:cs typeface="B Zar" panose="00000400000000000000" pitchFamily="2" charset="-78"/>
              </a:rPr>
              <a:t>را برای مصرف کننده حفظ می نماید ولی ان چنان که در سوسیالیسم وجود دارد آزادی انتخاب اگر تحت نظارت کامل مرکزیت دولت قرار گیرد پایان می یابد. </a:t>
            </a:r>
          </a:p>
          <a:p>
            <a:endParaRPr lang="fa-IR"/>
          </a:p>
        </p:txBody>
      </p:sp>
      <p:sp>
        <p:nvSpPr>
          <p:cNvPr id="4" name="Flowchart: Process 3"/>
          <p:cNvSpPr/>
          <p:nvPr/>
        </p:nvSpPr>
        <p:spPr>
          <a:xfrm>
            <a:off x="838200" y="4754880"/>
            <a:ext cx="2912013" cy="8018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شکل </a:t>
            </a:r>
            <a:r>
              <a:rPr lang="fa-IR" sz="2800" b="1" smtClean="0">
                <a:solidFill>
                  <a:srgbClr val="FF0000"/>
                </a:solidFill>
                <a:cs typeface="B Zar" panose="00000400000000000000" pitchFamily="2" charset="-78"/>
              </a:rPr>
              <a:t>محدودتر</a:t>
            </a:r>
            <a:endParaRPr lang="fa-IR" b="1">
              <a:solidFill>
                <a:srgbClr val="FF0000"/>
              </a:solidFill>
            </a:endParaRPr>
          </a:p>
        </p:txBody>
      </p:sp>
    </p:spTree>
    <p:extLst>
      <p:ext uri="{BB962C8B-B14F-4D97-AF65-F5344CB8AC3E}">
        <p14:creationId xmlns:p14="http://schemas.microsoft.com/office/powerpoint/2010/main" val="415323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گاه این نظریه پردازی  معطوف به ما سبق است، به این معنی  که در پی مفاهیم ماهیت  ساختارهای موجود پس از پیدایش آن ها بر می آید، اما در موارد دیگر خود نظریه موجب پیدایش نهادهای خاصی شده است. از آن جا که نظریه های دولت اغلب هم شکل آن و هم نگرش های ما درباره آن را تعیین می کنند. بنابراین فهم نظریه های اساسی دولت باید بخشی از هر گونه آموزشی سیاسی را تشکیل دهد.</a:t>
            </a:r>
          </a:p>
          <a:p>
            <a:pPr algn="just"/>
            <a:endParaRPr lang="fa-IR">
              <a:cs typeface="B Zar" panose="00000400000000000000" pitchFamily="2" charset="-78"/>
            </a:endParaRPr>
          </a:p>
        </p:txBody>
      </p:sp>
      <p:sp>
        <p:nvSpPr>
          <p:cNvPr id="4" name="Flowchart: Process 3"/>
          <p:cNvSpPr/>
          <p:nvPr/>
        </p:nvSpPr>
        <p:spPr>
          <a:xfrm>
            <a:off x="1547446" y="4290646"/>
            <a:ext cx="2996419"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مفاهیم ماهیت  ساختارهای موجود</a:t>
            </a:r>
            <a:endParaRPr lang="fa-IR" sz="1600">
              <a:solidFill>
                <a:srgbClr val="FF0000"/>
              </a:solidFill>
            </a:endParaRPr>
          </a:p>
        </p:txBody>
      </p:sp>
    </p:spTree>
    <p:extLst>
      <p:ext uri="{BB962C8B-B14F-4D97-AF65-F5344CB8AC3E}">
        <p14:creationId xmlns:p14="http://schemas.microsoft.com/office/powerpoint/2010/main" val="182278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های ماکس وبر را بایستی بسیار جدی گرفت و با کنجکاوی و دقت بررسی کرد این دیدگاه قطعا هر کسی را که بر این باور بشد که از طریق رفرم یا انقلاب می توان دولت سرمایه داری را به آسانی تغییر شکل داد تا سط.وح بیشتر یاز عدالت و زادی تضمین شود. رابرت میخلز دانشجوی ماکس وبر (</a:t>
            </a:r>
            <a:r>
              <a:rPr lang="en-US" smtClean="0">
                <a:cs typeface="B Zar" panose="00000400000000000000" pitchFamily="2" charset="-78"/>
              </a:rPr>
              <a:t>Michels, 1968</a:t>
            </a:r>
            <a:r>
              <a:rPr lang="fa-IR" smtClean="0">
                <a:cs typeface="B Zar" panose="00000400000000000000" pitchFamily="2" charset="-78"/>
              </a:rPr>
              <a:t>) مبادرت به تعمیم نظر وی  در قالب آن چیزی نمود که ان را اصطلاحا قانون آهنی  اولیگارشی می نامید. </a:t>
            </a:r>
            <a:endParaRPr lang="fa-IR">
              <a:cs typeface="B Zar" panose="00000400000000000000" pitchFamily="2" charset="-78"/>
            </a:endParaRPr>
          </a:p>
        </p:txBody>
      </p:sp>
    </p:spTree>
    <p:extLst>
      <p:ext uri="{BB962C8B-B14F-4D97-AF65-F5344CB8AC3E}">
        <p14:creationId xmlns:p14="http://schemas.microsoft.com/office/powerpoint/2010/main" val="1761571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71668" y="1825625"/>
            <a:ext cx="7682132" cy="4351338"/>
          </a:xfrm>
        </p:spPr>
        <p:txBody>
          <a:bodyPr/>
          <a:lstStyle/>
          <a:p>
            <a:pPr algn="just"/>
            <a:r>
              <a:rPr lang="fa-IR">
                <a:cs typeface="B Zar" panose="00000400000000000000" pitchFamily="2" charset="-78"/>
              </a:rPr>
              <a:t>در تعبیر وی «</a:t>
            </a:r>
            <a:r>
              <a:rPr lang="fa-IR" b="1">
                <a:solidFill>
                  <a:srgbClr val="FF0000"/>
                </a:solidFill>
                <a:cs typeface="B Zar" panose="00000400000000000000" pitchFamily="2" charset="-78"/>
              </a:rPr>
              <a:t>هرکسی که از </a:t>
            </a:r>
            <a:r>
              <a:rPr lang="fa-IR" b="1">
                <a:solidFill>
                  <a:srgbClr val="FF0000"/>
                </a:solidFill>
                <a:cs typeface="B Zar" panose="00000400000000000000" pitchFamily="2" charset="-78"/>
              </a:rPr>
              <a:t>سازمان </a:t>
            </a:r>
            <a:r>
              <a:rPr lang="fa-IR" b="1" smtClean="0">
                <a:solidFill>
                  <a:srgbClr val="FF0000"/>
                </a:solidFill>
                <a:cs typeface="B Zar" panose="00000400000000000000" pitchFamily="2" charset="-78"/>
              </a:rPr>
              <a:t>سخن </a:t>
            </a:r>
            <a:r>
              <a:rPr lang="fa-IR" b="1">
                <a:solidFill>
                  <a:srgbClr val="FF0000"/>
                </a:solidFill>
                <a:cs typeface="B Zar" panose="00000400000000000000" pitchFamily="2" charset="-78"/>
              </a:rPr>
              <a:t>می گوید از اولیگارشی حرف می زند</a:t>
            </a:r>
            <a:r>
              <a:rPr lang="fa-IR">
                <a:cs typeface="B Zar" panose="00000400000000000000" pitchFamily="2" charset="-78"/>
              </a:rPr>
              <a:t>» در سازمان های بزرگتر قدرت الزاما در دستان عده ای قلیل متمرکز می شود اما «</a:t>
            </a:r>
            <a:r>
              <a:rPr lang="fa-IR" b="1">
                <a:solidFill>
                  <a:srgbClr val="FF0000"/>
                </a:solidFill>
                <a:cs typeface="B Zar" panose="00000400000000000000" pitchFamily="2" charset="-78"/>
              </a:rPr>
              <a:t>قانون آهنین اولیگارشی</a:t>
            </a:r>
            <a:r>
              <a:rPr lang="fa-IR">
                <a:cs typeface="B Zar" panose="00000400000000000000" pitchFamily="2" charset="-78"/>
              </a:rPr>
              <a:t>» نه آن قدر ها ،هنین است و نه حتی یک تعمیم دقیق  </a:t>
            </a:r>
            <a:r>
              <a:rPr lang="fa-IR">
                <a:cs typeface="B Zar" panose="00000400000000000000" pitchFamily="2" charset="-78"/>
              </a:rPr>
              <a:t>است </a:t>
            </a:r>
            <a:r>
              <a:rPr lang="fa-IR" smtClean="0">
                <a:cs typeface="B Zar" panose="00000400000000000000" pitchFamily="2" charset="-78"/>
              </a:rPr>
              <a:t>که </a:t>
            </a:r>
            <a:r>
              <a:rPr lang="fa-IR">
                <a:cs typeface="B Zar" panose="00000400000000000000" pitchFamily="2" charset="-78"/>
              </a:rPr>
              <a:t>چرا که به شکل نامطلوبی بیان شده است. به هر حال نه گسترش جوامع در مقیاس وسیع  نه سازمان های درون آن ها (که میخلز بیش از حد بر آن تاکید می ورزد) و نه حتی گسترش بیش از </a:t>
            </a:r>
            <a:r>
              <a:rPr lang="fa-IR">
                <a:cs typeface="B Zar" panose="00000400000000000000" pitchFamily="2" charset="-78"/>
              </a:rPr>
              <a:t>حد </a:t>
            </a:r>
            <a:r>
              <a:rPr lang="fa-IR" smtClean="0">
                <a:cs typeface="B Zar" panose="00000400000000000000" pitchFamily="2" charset="-78"/>
              </a:rPr>
              <a:t>بوروکراسی </a:t>
            </a:r>
            <a:r>
              <a:rPr lang="fa-IR">
                <a:cs typeface="B Zar" panose="00000400000000000000" pitchFamily="2" charset="-78"/>
              </a:rPr>
              <a:t>(ان طور که وبر ان را مورد تاکید قرار می دهد)</a:t>
            </a:r>
          </a:p>
          <a:p>
            <a:endParaRPr lang="fa-IR"/>
          </a:p>
        </p:txBody>
      </p:sp>
      <p:pic>
        <p:nvPicPr>
          <p:cNvPr id="4" name="Picture 3"/>
          <p:cNvPicPr>
            <a:picLocks noChangeAspect="1"/>
          </p:cNvPicPr>
          <p:nvPr/>
        </p:nvPicPr>
        <p:blipFill>
          <a:blip r:embed="rId2"/>
          <a:stretch>
            <a:fillRect/>
          </a:stretch>
        </p:blipFill>
        <p:spPr>
          <a:xfrm>
            <a:off x="838199" y="1825625"/>
            <a:ext cx="2594317" cy="2466975"/>
          </a:xfrm>
          <a:prstGeom prst="rect">
            <a:avLst/>
          </a:prstGeom>
        </p:spPr>
      </p:pic>
      <p:sp>
        <p:nvSpPr>
          <p:cNvPr id="5" name="TextBox 4"/>
          <p:cNvSpPr txBox="1"/>
          <p:nvPr/>
        </p:nvSpPr>
        <p:spPr>
          <a:xfrm>
            <a:off x="1434905" y="4614203"/>
            <a:ext cx="1448972"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رابرت میخلز</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637042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ان چنان پیامدهایی که این صاحب نظران تصور کرده اند منجر نمی شود اثبات این مساله نیز آسان است به دو نمونه زیر که هر کدام برای بحث بعدی در مورد طبقات و دولت بسیار مناسب اند توجه نمایید. اقتصاد مدرن در مقایسه با اقتصاد پنجاه سال قبل به خاطر ترکیب عواملی که قبلا به آن ها اشاره گردید بسیار متمرکز تر شده است، یعنی رشد شرکت های بسیار کلان و مداخل روز افزون دولت در فعالیت های اقتصادی اما، به همان دلایل برخی گروه های کارگری نسبت به قبل اقتدار </a:t>
            </a:r>
            <a:r>
              <a:rPr lang="fa-IR" smtClean="0">
                <a:cs typeface="B Zar" panose="00000400000000000000" pitchFamily="2" charset="-78"/>
              </a:rPr>
              <a:t>بیشتری </a:t>
            </a:r>
            <a:r>
              <a:rPr lang="fa-IR" smtClean="0">
                <a:cs typeface="B Zar" panose="00000400000000000000" pitchFamily="2" charset="-78"/>
              </a:rPr>
              <a:t>به دست آورده اند چرا که </a:t>
            </a:r>
            <a:r>
              <a:rPr lang="fa-IR" b="1" smtClean="0">
                <a:solidFill>
                  <a:srgbClr val="FF0000"/>
                </a:solidFill>
                <a:cs typeface="B Zar" panose="00000400000000000000" pitchFamily="2" charset="-78"/>
              </a:rPr>
              <a:t>در بخش های راهبردی </a:t>
            </a:r>
            <a:r>
              <a:rPr lang="fa-IR" b="1" smtClean="0">
                <a:solidFill>
                  <a:srgbClr val="FF0000"/>
                </a:solidFill>
                <a:cs typeface="B Zar" panose="00000400000000000000" pitchFamily="2" charset="-78"/>
              </a:rPr>
              <a:t>اقتصادی </a:t>
            </a:r>
            <a:r>
              <a:rPr lang="fa-IR" smtClean="0">
                <a:cs typeface="B Zar" panose="00000400000000000000" pitchFamily="2" charset="-78"/>
              </a:rPr>
              <a:t>فعالیت می کنند. </a:t>
            </a:r>
            <a:endParaRPr lang="fa-IR">
              <a:cs typeface="B Zar" panose="00000400000000000000" pitchFamily="2" charset="-78"/>
            </a:endParaRPr>
          </a:p>
        </p:txBody>
      </p:sp>
    </p:spTree>
    <p:extLst>
      <p:ext uri="{BB962C8B-B14F-4D97-AF65-F5344CB8AC3E}">
        <p14:creationId xmlns:p14="http://schemas.microsoft.com/office/powerpoint/2010/main" val="3533387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کارگران بخش های عام المنفعه یا بخش تولیدی و توزیع انرژی از آن جمله اند از سوی دیگر کارکنان در یک خط تولید به هم پیوسته کار می کنند که در چهارچوب آن کنترل فزاینده کار ظاهرا از دست کارگران خارج شده مثال دومی است برخی مولفان  و محققان حتی </a:t>
            </a:r>
            <a:r>
              <a:rPr lang="fa-IR" smtClean="0">
                <a:cs typeface="B Zar" panose="00000400000000000000" pitchFamily="2" charset="-78"/>
              </a:rPr>
              <a:t>معتقدین </a:t>
            </a:r>
            <a:r>
              <a:rPr lang="fa-IR" smtClean="0">
                <a:cs typeface="B Zar" panose="00000400000000000000" pitchFamily="2" charset="-78"/>
              </a:rPr>
              <a:t>به مارکسیسم همچون </a:t>
            </a:r>
            <a:r>
              <a:rPr lang="fa-IR" smtClean="0">
                <a:solidFill>
                  <a:srgbClr val="FF0000"/>
                </a:solidFill>
                <a:cs typeface="B Zar" panose="00000400000000000000" pitchFamily="2" charset="-78"/>
              </a:rPr>
              <a:t>هارپی براورمن </a:t>
            </a:r>
            <a:r>
              <a:rPr lang="fa-IR" smtClean="0">
                <a:cs typeface="B Zar" panose="00000400000000000000" pitchFamily="2" charset="-78"/>
              </a:rPr>
              <a:t>(</a:t>
            </a:r>
            <a:r>
              <a:rPr lang="en-US" smtClean="0">
                <a:cs typeface="B Zar" panose="00000400000000000000" pitchFamily="2" charset="-78"/>
              </a:rPr>
              <a:t>Braverman, 1974</a:t>
            </a:r>
            <a:r>
              <a:rPr lang="fa-IR" smtClean="0">
                <a:cs typeface="B Zar" panose="00000400000000000000" pitchFamily="2" charset="-78"/>
              </a:rPr>
              <a:t>) تا بدانجا پیش رفته اند که ادعا می کنند این محیط کاری مانع ان می شود که  کارگران بر نیروی کار نظارت داشته باشند. در نتیجه به همان نتایج بدبینانه ای می رسند که وبر و میخلز ارائه می کردند. </a:t>
            </a:r>
            <a:endParaRPr lang="fa-IR">
              <a:cs typeface="B Zar" panose="00000400000000000000" pitchFamily="2" charset="-78"/>
            </a:endParaRPr>
          </a:p>
        </p:txBody>
      </p:sp>
    </p:spTree>
    <p:extLst>
      <p:ext uri="{BB962C8B-B14F-4D97-AF65-F5344CB8AC3E}">
        <p14:creationId xmlns:p14="http://schemas.microsoft.com/office/powerpoint/2010/main" val="2251844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واقع درمحیط کار بسیار هماهنگ و مزون کارگران از جهاتی نسبت به گذشته قدرت بیشتری به دست می آورند. در این جا چون در خطوط تولید یکپارچه  در برابر اقدام گروه های کوچک  هماهنگ کارگران بسیار آسیب پذیرند بار دیگر اهمیت جامعه شناختی این مساله متوجه می شویم که تمامی بازیگران اجتماعی  عوامل ذی شعور اند و نه صرفا گیرندگان منفعل و غیر ارادی  که بدون هرگونه مقاومتی تسلیم شوند. معنای ویژه این امر  در چنین محیطی این است که سازمان های بوروکراتیک و از جمله دولت، فرایند های  کمابیش ثابتی  از مبادلات مانع و امکانات وجود دارد. </a:t>
            </a:r>
          </a:p>
          <a:p>
            <a:endParaRPr lang="fa-IR"/>
          </a:p>
        </p:txBody>
      </p:sp>
      <p:sp>
        <p:nvSpPr>
          <p:cNvPr id="4" name="Flowchart: Process 3"/>
          <p:cNvSpPr/>
          <p:nvPr/>
        </p:nvSpPr>
        <p:spPr>
          <a:xfrm>
            <a:off x="1195754" y="4600135"/>
            <a:ext cx="3137095"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خطوط تولید یکپارچه</a:t>
            </a:r>
            <a:endParaRPr lang="fa-IR" b="1">
              <a:solidFill>
                <a:srgbClr val="FF0000"/>
              </a:solidFill>
            </a:endParaRPr>
          </a:p>
        </p:txBody>
      </p:sp>
    </p:spTree>
    <p:extLst>
      <p:ext uri="{BB962C8B-B14F-4D97-AF65-F5344CB8AC3E}">
        <p14:creationId xmlns:p14="http://schemas.microsoft.com/office/powerpoint/2010/main" val="3615293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گفتار چهارم: دولت ها، جنبش های اجتماعی و انقلاب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تاریخچه دولت مدرن حداقل از </a:t>
            </a:r>
            <a:r>
              <a:rPr lang="fa-IR" b="1" smtClean="0">
                <a:solidFill>
                  <a:srgbClr val="FF0000"/>
                </a:solidFill>
                <a:cs typeface="B Zar" panose="00000400000000000000" pitchFamily="2" charset="-78"/>
              </a:rPr>
              <a:t>سده هجدهم </a:t>
            </a:r>
            <a:r>
              <a:rPr lang="fa-IR" smtClean="0">
                <a:cs typeface="B Zar" panose="00000400000000000000" pitchFamily="2" charset="-78"/>
              </a:rPr>
              <a:t>به این طرف در ارتباط با جنبش های اجتماعی بوده است می توان جنبش های اجتماعی را به عنوان شکلی از اقدامات جمعی در رابطه با کسب تغییرات بنیادین در بخشی از جوانب </a:t>
            </a:r>
            <a:r>
              <a:rPr lang="fa-IR" smtClean="0">
                <a:cs typeface="B Zar" panose="00000400000000000000" pitchFamily="2" charset="-78"/>
              </a:rPr>
              <a:t>نظم </a:t>
            </a:r>
            <a:r>
              <a:rPr lang="fa-IR" smtClean="0">
                <a:cs typeface="B Zar" panose="00000400000000000000" pitchFamily="2" charset="-78"/>
              </a:rPr>
              <a:t>موجود در جامعه تلقی کرد. جامعه شناسی جنبش های اجتماعی همانند بررسی و مطالعه دولت یا بوروکراسی، مدیون تلاش های </a:t>
            </a:r>
            <a:r>
              <a:rPr lang="fa-IR" smtClean="0">
                <a:cs typeface="B Zar" panose="00000400000000000000" pitchFamily="2" charset="-78"/>
              </a:rPr>
              <a:t>مبتکرانه </a:t>
            </a:r>
            <a:r>
              <a:rPr lang="fa-IR" smtClean="0">
                <a:cs typeface="B Zar" panose="00000400000000000000" pitchFamily="2" charset="-78"/>
              </a:rPr>
              <a:t>ماکس وبر می باشد.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rot="11560445" flipH="1" flipV="1">
            <a:off x="1896425" y="4308912"/>
            <a:ext cx="636100" cy="736499"/>
          </a:xfrm>
          <a:prstGeom prst="rect">
            <a:avLst/>
          </a:prstGeom>
        </p:spPr>
      </p:pic>
    </p:spTree>
    <p:extLst>
      <p:ext uri="{BB962C8B-B14F-4D97-AF65-F5344CB8AC3E}">
        <p14:creationId xmlns:p14="http://schemas.microsoft.com/office/powerpoint/2010/main" val="2732016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وی بر اهمیت </a:t>
            </a:r>
            <a:r>
              <a:rPr lang="fa-IR" b="1">
                <a:solidFill>
                  <a:srgbClr val="FF0000"/>
                </a:solidFill>
                <a:cs typeface="B Zar" panose="00000400000000000000" pitchFamily="2" charset="-78"/>
              </a:rPr>
              <a:t>تباین  میان الگوهای ثابت و منظم سازمان بوروکراتیک </a:t>
            </a:r>
            <a:r>
              <a:rPr lang="fa-IR">
                <a:cs typeface="B Zar" panose="00000400000000000000" pitchFamily="2" charset="-78"/>
              </a:rPr>
              <a:t>ویژگی سیال تر و متغیر تر نبش های توده ای که نظم موجود را به چالش می طلبند، تاکید داشت از دیدگاه وی جنبش های اجتماعی پویا هستند که  موجبات لغو یا ابطال روش های رفتاری ثابت شده در جامعه را فراهم می سازند در دوران پیش مدرن انواع متنوعی از نهضت ها و جنبش های اجتماعی وجود داشته، از این رو کوهن (</a:t>
            </a:r>
            <a:r>
              <a:rPr lang="en-US">
                <a:cs typeface="B Zar" panose="00000400000000000000" pitchFamily="2" charset="-78"/>
              </a:rPr>
              <a:t>Cohn, 1962</a:t>
            </a:r>
            <a:r>
              <a:rPr lang="fa-IR">
                <a:cs typeface="B Zar" panose="00000400000000000000" pitchFamily="2" charset="-78"/>
              </a:rPr>
              <a:t>) تاثیر جنبش های هزار ساله را در قرون وسطی بررسی کرده بود غالبا چنین جنبش هایی اهداف مذهبی بنیادین داشتند و از آرزوی تحقق حکومت خدا بر زمین الهام گرفته اند، اما بخش دگیری از جنب شهای اجتماعی پیش از دوران مدرن اهداف سکولار داشتند. </a:t>
            </a:r>
          </a:p>
          <a:p>
            <a:endParaRPr lang="fa-IR"/>
          </a:p>
        </p:txBody>
      </p:sp>
    </p:spTree>
    <p:extLst>
      <p:ext uri="{BB962C8B-B14F-4D97-AF65-F5344CB8AC3E}">
        <p14:creationId xmlns:p14="http://schemas.microsoft.com/office/powerpoint/2010/main" val="1847107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میان جنبش های مذهبی و سکولار جوامع سنتی از یک طرف و جنبش های اجتماعی طی دو سده گذشته تفاوت کاملا </a:t>
            </a:r>
            <a:r>
              <a:rPr lang="fa-IR">
                <a:cs typeface="B Zar" panose="00000400000000000000" pitchFamily="2" charset="-78"/>
              </a:rPr>
              <a:t>آشکاری </a:t>
            </a:r>
            <a:r>
              <a:rPr lang="fa-IR" smtClean="0">
                <a:cs typeface="B Zar" panose="00000400000000000000" pitchFamily="2" charset="-78"/>
              </a:rPr>
              <a:t>دیده می شود. این تفاوت ها را می توان با توجه به تفکیک و تمایزی که برخی مولفان میان جنبش های آشوب گرایانه از یک سو و جنبش های مربوط به انقلاب و تحول اجتماعی از سوی دیگر مطرح ساخته اند توضیح داد. </a:t>
            </a:r>
            <a:endParaRPr lang="fa-IR">
              <a:cs typeface="B Zar" panose="00000400000000000000" pitchFamily="2" charset="-78"/>
            </a:endParaRPr>
          </a:p>
        </p:txBody>
      </p:sp>
    </p:spTree>
    <p:extLst>
      <p:ext uri="{BB962C8B-B14F-4D97-AF65-F5344CB8AC3E}">
        <p14:creationId xmlns:p14="http://schemas.microsoft.com/office/powerpoint/2010/main" val="34067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طغیان و شورش دهقانان و رعایا از این لحاظ آشوب تلقی می شود که با وجود تلاش برای سرنگونی گروه نجبا </a:t>
            </a:r>
            <a:r>
              <a:rPr lang="fa-IR">
                <a:cs typeface="B Zar" panose="00000400000000000000" pitchFamily="2" charset="-78"/>
              </a:rPr>
              <a:t>و </a:t>
            </a:r>
            <a:r>
              <a:rPr lang="fa-IR" smtClean="0">
                <a:cs typeface="B Zar" panose="00000400000000000000" pitchFamily="2" charset="-78"/>
              </a:rPr>
              <a:t>اشراف </a:t>
            </a:r>
            <a:r>
              <a:rPr lang="fa-IR">
                <a:cs typeface="B Zar" panose="00000400000000000000" pitchFamily="2" charset="-78"/>
              </a:rPr>
              <a:t>زدگان با فرایند </a:t>
            </a:r>
            <a:r>
              <a:rPr lang="fa-IR">
                <a:cs typeface="B Zar" panose="00000400000000000000" pitchFamily="2" charset="-78"/>
              </a:rPr>
              <a:t>های </a:t>
            </a:r>
            <a:r>
              <a:rPr lang="fa-IR" smtClean="0">
                <a:cs typeface="B Zar" panose="00000400000000000000" pitchFamily="2" charset="-78"/>
              </a:rPr>
              <a:t>مستمر </a:t>
            </a:r>
            <a:r>
              <a:rPr lang="fa-IR">
                <a:cs typeface="B Zar" panose="00000400000000000000" pitchFamily="2" charset="-78"/>
              </a:rPr>
              <a:t>و مداوم رفرم بنیادی  درگیر نمی شود از سوی دیگر  جنبش های انقلابی عمدتا به دنبال تغییرات اجتماعی سکولار بوده اند که </a:t>
            </a:r>
            <a:r>
              <a:rPr lang="fa-IR" b="1">
                <a:solidFill>
                  <a:srgbClr val="FF0000"/>
                </a:solidFill>
                <a:cs typeface="B Zar" panose="00000400000000000000" pitchFamily="2" charset="-78"/>
              </a:rPr>
              <a:t>این مساله مغایر با افکار و آمال مسیحیت در کتاب انجیل بود </a:t>
            </a:r>
            <a:r>
              <a:rPr lang="fa-IR">
                <a:cs typeface="B Zar" panose="00000400000000000000" pitchFamily="2" charset="-78"/>
              </a:rPr>
              <a:t>ونشان می دهد که این حرکت ها آن چنان هم از کتاب مقدس تاثیر نپذیرفته اند و چنین حرکت هایی صرفا با مسائل حقوق شهروندی  و </a:t>
            </a:r>
            <a:r>
              <a:rPr lang="fa-IR">
                <a:cs typeface="B Zar" panose="00000400000000000000" pitchFamily="2" charset="-78"/>
              </a:rPr>
              <a:t>مفاهیم </a:t>
            </a:r>
            <a:r>
              <a:rPr lang="fa-IR" smtClean="0">
                <a:cs typeface="B Zar" panose="00000400000000000000" pitchFamily="2" charset="-78"/>
              </a:rPr>
              <a:t>برابری </a:t>
            </a:r>
            <a:r>
              <a:rPr lang="fa-IR">
                <a:cs typeface="B Zar" panose="00000400000000000000" pitchFamily="2" charset="-78"/>
              </a:rPr>
              <a:t>و دموکراسی در ارتباط بوده است. </a:t>
            </a:r>
            <a:endParaRPr lang="fa-IR">
              <a:cs typeface="B Zar" panose="00000400000000000000" pitchFamily="2" charset="-78"/>
            </a:endParaRPr>
          </a:p>
        </p:txBody>
      </p:sp>
    </p:spTree>
    <p:extLst>
      <p:ext uri="{BB962C8B-B14F-4D97-AF65-F5344CB8AC3E}">
        <p14:creationId xmlns:p14="http://schemas.microsoft.com/office/powerpoint/2010/main" val="3628254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مفاهیم از ریشه های عام در دنیای کلاسیک برخوردارند و در </a:t>
            </a:r>
            <a:r>
              <a:rPr lang="fa-IR" b="1" smtClean="0">
                <a:solidFill>
                  <a:srgbClr val="FF0000"/>
                </a:solidFill>
                <a:cs typeface="B Zar" panose="00000400000000000000" pitchFamily="2" charset="-78"/>
              </a:rPr>
              <a:t>اوایل سده  هفدهم </a:t>
            </a:r>
            <a:r>
              <a:rPr lang="fa-IR" smtClean="0">
                <a:cs typeface="B Zar" panose="00000400000000000000" pitchFamily="2" charset="-78"/>
              </a:rPr>
              <a:t>به تدریج ساختار مدنی پیدا کرده اند، اما تنها از اواخر سده هجدهم به این سو بود که به صورتی سیستماتیک با حرکات و جنبش های سیاسی و اجتماعی گره خورده اند. </a:t>
            </a:r>
            <a:endParaRPr lang="fa-IR">
              <a:cs typeface="B Zar" panose="00000400000000000000" pitchFamily="2" charset="-78"/>
            </a:endParaRPr>
          </a:p>
        </p:txBody>
      </p:sp>
      <p:sp>
        <p:nvSpPr>
          <p:cNvPr id="4" name="Flowchart: Process 3"/>
          <p:cNvSpPr/>
          <p:nvPr/>
        </p:nvSpPr>
        <p:spPr>
          <a:xfrm>
            <a:off x="838200" y="3770141"/>
            <a:ext cx="2110154"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ساختار مدنی</a:t>
            </a:r>
            <a:endParaRPr lang="fa-IR" b="1">
              <a:solidFill>
                <a:srgbClr val="FF0000"/>
              </a:solidFill>
            </a:endParaRPr>
          </a:p>
        </p:txBody>
      </p:sp>
    </p:spTree>
    <p:extLst>
      <p:ext uri="{BB962C8B-B14F-4D97-AF65-F5344CB8AC3E}">
        <p14:creationId xmlns:p14="http://schemas.microsoft.com/office/powerpoint/2010/main" val="26770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سوم اینکه پیچدگی و ابهام قابل ملاحظه ای در پیرامون اندیشه دولت و به ویژه در ارتباط آن با مفاهیم دیگر مانند جامعه، جماعت، ملت، حکومت، سلطنت و جز آن وجود دارد. اغلب این مفاهیم با مفهوم دولت خلط می شوند. این خلط مفاهیم خود اغلب نتیجه عدم توجه به کاربردهای گوناگون مفاهیم مذکور در  حوزه های نظری مختلف است. </a:t>
            </a:r>
          </a:p>
        </p:txBody>
      </p:sp>
      <p:sp>
        <p:nvSpPr>
          <p:cNvPr id="4" name="Flowchart: Process 3"/>
          <p:cNvSpPr/>
          <p:nvPr/>
        </p:nvSpPr>
        <p:spPr>
          <a:xfrm>
            <a:off x="1195754" y="3868615"/>
            <a:ext cx="2321169"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پیچدگی و ابهام</a:t>
            </a:r>
            <a:endParaRPr lang="fa-IR" b="1">
              <a:solidFill>
                <a:srgbClr val="FF0000"/>
              </a:solidFill>
            </a:endParaRPr>
          </a:p>
        </p:txBody>
      </p:sp>
    </p:spTree>
    <p:extLst>
      <p:ext uri="{BB962C8B-B14F-4D97-AF65-F5344CB8AC3E}">
        <p14:creationId xmlns:p14="http://schemas.microsoft.com/office/powerpoint/2010/main" val="2323429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غالبا به تاثیر بارز در </a:t>
            </a:r>
            <a:r>
              <a:rPr lang="fa-IR" smtClean="0">
                <a:cs typeface="B Zar" panose="00000400000000000000" pitchFamily="2" charset="-78"/>
              </a:rPr>
              <a:t>انقلاب </a:t>
            </a:r>
            <a:r>
              <a:rPr lang="fa-IR" smtClean="0">
                <a:cs typeface="B Zar" panose="00000400000000000000" pitchFamily="2" charset="-78"/>
              </a:rPr>
              <a:t>آمریکا و فرانسه بر فرایند تغییر و تحول در سده های هیجدهم و نوزدهم </a:t>
            </a:r>
            <a:r>
              <a:rPr lang="fa-IR">
                <a:cs typeface="B Zar" panose="00000400000000000000" pitchFamily="2" charset="-78"/>
              </a:rPr>
              <a:t>اشاره </a:t>
            </a:r>
            <a:r>
              <a:rPr lang="fa-IR" smtClean="0">
                <a:cs typeface="B Zar" panose="00000400000000000000" pitchFamily="2" charset="-78"/>
              </a:rPr>
              <a:t>می شود. هیچ جامعه ای از تاثیرات این دو انقلاب عمده مصون نمانده و احتمالا اکثر کشورها حداقل یک مرحله از انقلاب سیاسی را طی دویست سال گذشته تجربه نموده اند و البته مارکسیسم با این پدیده به صورتی یکپارچه از آغاز شده سده بیستم ارتباط داشته است. چنان که اکثر انقلاب های اجتماعی سده بیستم تحت تاثیر یا الهام گرفته از </a:t>
            </a:r>
            <a:r>
              <a:rPr lang="fa-IR" smtClean="0">
                <a:cs typeface="B Zar" panose="00000400000000000000" pitchFamily="2" charset="-78"/>
              </a:rPr>
              <a:t>تفکر </a:t>
            </a:r>
            <a:r>
              <a:rPr lang="fa-IR" smtClean="0">
                <a:cs typeface="B Zar" panose="00000400000000000000" pitchFamily="2" charset="-78"/>
              </a:rPr>
              <a:t>مارکسیسم بوده اند. </a:t>
            </a:r>
            <a:endParaRPr lang="fa-IR">
              <a:cs typeface="B Zar" panose="00000400000000000000" pitchFamily="2" charset="-78"/>
            </a:endParaRPr>
          </a:p>
        </p:txBody>
      </p:sp>
    </p:spTree>
    <p:extLst>
      <p:ext uri="{BB962C8B-B14F-4D97-AF65-F5344CB8AC3E}">
        <p14:creationId xmlns:p14="http://schemas.microsoft.com/office/powerpoint/2010/main" val="927467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756074" y="1825625"/>
            <a:ext cx="7597726" cy="4351338"/>
          </a:xfrm>
        </p:spPr>
        <p:txBody>
          <a:bodyPr>
            <a:normAutofit/>
          </a:bodyPr>
          <a:lstStyle/>
          <a:p>
            <a:pPr algn="just"/>
            <a:r>
              <a:rPr lang="fa-IR" smtClean="0">
                <a:cs typeface="B Zar" panose="00000400000000000000" pitchFamily="2" charset="-78"/>
              </a:rPr>
              <a:t>تغییر ماهیت و نتایج انقلاب های اجتماعی بسیار متفاوت است از جمله معتبرترین و موثرترین برداشت ها و چشم انداز ها پیرامون حرکت های انقلابی و انقلاب اجتماعی می توان به دیدگاه های تیلی(</a:t>
            </a:r>
            <a:r>
              <a:rPr lang="en-US" smtClean="0">
                <a:cs typeface="B Zar" panose="00000400000000000000" pitchFamily="2" charset="-78"/>
              </a:rPr>
              <a:t>Tilly, 1978</a:t>
            </a:r>
            <a:r>
              <a:rPr lang="fa-IR" smtClean="0">
                <a:cs typeface="B Zar" panose="00000400000000000000" pitchFamily="2" charset="-78"/>
              </a:rPr>
              <a:t>) و  اسکاچپل (</a:t>
            </a:r>
            <a:r>
              <a:rPr lang="en-US" smtClean="0">
                <a:cs typeface="B Zar" panose="00000400000000000000" pitchFamily="2" charset="-78"/>
              </a:rPr>
              <a:t>Skocpol , 1979</a:t>
            </a:r>
            <a:r>
              <a:rPr lang="fa-IR" smtClean="0">
                <a:cs typeface="B Zar" panose="00000400000000000000" pitchFamily="2" charset="-78"/>
              </a:rPr>
              <a:t>) اشاره نمود. تیلی به دنبال تجزیه ئو </a:t>
            </a:r>
            <a:r>
              <a:rPr lang="fa-IR" smtClean="0">
                <a:cs typeface="B Zar" panose="00000400000000000000" pitchFamily="2" charset="-78"/>
              </a:rPr>
              <a:t>تحلیل </a:t>
            </a:r>
            <a:r>
              <a:rPr lang="fa-IR" smtClean="0">
                <a:cs typeface="B Zar" panose="00000400000000000000" pitchFamily="2" charset="-78"/>
              </a:rPr>
              <a:t>فرایند های تغییر و تحول انقلابی در قالب یک گزارش کلی از بسیج حرکت های اجتماعی در دوران مدرن بوده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791265" cy="2791265"/>
          </a:xfrm>
          <a:prstGeom prst="rect">
            <a:avLst/>
          </a:prstGeom>
        </p:spPr>
      </p:pic>
      <p:sp>
        <p:nvSpPr>
          <p:cNvPr id="5" name="TextBox 4"/>
          <p:cNvSpPr txBox="1"/>
          <p:nvPr/>
        </p:nvSpPr>
        <p:spPr>
          <a:xfrm>
            <a:off x="1505242" y="5022165"/>
            <a:ext cx="1434905"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تدا اسکاچپول</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577422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واقع جنبش ها و </a:t>
            </a:r>
            <a:r>
              <a:rPr lang="fa-IR">
                <a:cs typeface="B Zar" panose="00000400000000000000" pitchFamily="2" charset="-78"/>
              </a:rPr>
              <a:t>حرکت </a:t>
            </a:r>
            <a:r>
              <a:rPr lang="fa-IR" smtClean="0">
                <a:cs typeface="B Zar" panose="00000400000000000000" pitchFamily="2" charset="-78"/>
              </a:rPr>
              <a:t>های </a:t>
            </a:r>
            <a:r>
              <a:rPr lang="fa-IR">
                <a:cs typeface="B Zar" panose="00000400000000000000" pitchFamily="2" charset="-78"/>
              </a:rPr>
              <a:t>انقلابی اجتماعی ابزاری برای بسیج منابع و امکانات گروه هایی است که یا در چهارچوب یک نظم خاص سیاسی دچار تجزیه و اختلاف شده اند و یا از سوی مراجع دولتی به شدت سرکوب شده اند. از دیدگاه وی حرکت ها و جنبش های انقلابی زیرگروهی از  اقدام جمعی در شرایطی است که وی آن را به عنوان حاکمیت  چندگانه مطرح می کند یعنی اینکه دولت بنا به دلایلی مختلف نظارت و کنترل کامل بر حوزه و قلمروی که ظاهرا بر آن حاکم است ندارد حاکمیت چندگانه می تواند در اثر جنگ خارجی و یا شکاف و کشمکش سیاسی  در سطوح داخلی یا هر  دو ایجاد شود. </a:t>
            </a:r>
          </a:p>
          <a:p>
            <a:endParaRPr lang="fa-IR"/>
          </a:p>
        </p:txBody>
      </p:sp>
      <p:sp>
        <p:nvSpPr>
          <p:cNvPr id="4" name="Flowchart: Process 3"/>
          <p:cNvSpPr/>
          <p:nvPr/>
        </p:nvSpPr>
        <p:spPr>
          <a:xfrm>
            <a:off x="1237957" y="4586068"/>
            <a:ext cx="3488788" cy="115355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زیرگروهی از  اقدام جمعی</a:t>
            </a:r>
            <a:endParaRPr lang="fa-IR">
              <a:solidFill>
                <a:srgbClr val="FF0000"/>
              </a:solidFill>
            </a:endParaRPr>
          </a:p>
        </p:txBody>
      </p:sp>
    </p:spTree>
    <p:extLst>
      <p:ext uri="{BB962C8B-B14F-4D97-AF65-F5344CB8AC3E}">
        <p14:creationId xmlns:p14="http://schemas.microsoft.com/office/powerpoint/2010/main" val="3509695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670474" y="1825625"/>
            <a:ext cx="6683326" cy="4351338"/>
          </a:xfrm>
        </p:spPr>
        <p:txBody>
          <a:bodyPr>
            <a:normAutofit/>
          </a:bodyPr>
          <a:lstStyle/>
          <a:p>
            <a:pPr algn="just"/>
            <a:r>
              <a:rPr lang="fa-IR" smtClean="0">
                <a:cs typeface="B Zar" panose="00000400000000000000" pitchFamily="2" charset="-78"/>
              </a:rPr>
              <a:t>از این رو </a:t>
            </a:r>
            <a:r>
              <a:rPr lang="fa-IR" b="1" smtClean="0">
                <a:solidFill>
                  <a:srgbClr val="FF0000"/>
                </a:solidFill>
                <a:cs typeface="B Zar" panose="00000400000000000000" pitchFamily="2" charset="-78"/>
              </a:rPr>
              <a:t>انقلاب 1917 روسیه </a:t>
            </a:r>
            <a:r>
              <a:rPr lang="fa-IR" smtClean="0">
                <a:cs typeface="B Zar" panose="00000400000000000000" pitchFamily="2" charset="-78"/>
              </a:rPr>
              <a:t>در وضعیتی روی داد که مداخله  دول در جنگ جهانی نخست موجب شکاف عمیق سیاسی  داخلی و از دست دادن اراضی و سرزمین ها شده بود. از سوی دیگر حرکت های انقلابی در صورتی که حاکمتی های متعددی هر کدام به دنبال حفظ قدرت خویش از طریق قهر آمیز باشد موجب تشدید حاکمیت دو گانه خواهد شد غالبا این وضعیت با ناتوانای دولت در تامین مایحتاج و نیازهای بخش های وسیعی از جمعیت  که  دولت پیشتر از آن را تامین می کرده همراه است. به عنوان مثال، در ایتالیا در پی یافتن جنگ جهانی نخست در هم خوردن بسیج عمومی که بیش از دو میلیون نفر را در بر می گرفت.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8166"/>
            <a:ext cx="3579055" cy="3646707"/>
          </a:xfrm>
          <a:prstGeom prst="rect">
            <a:avLst/>
          </a:prstGeom>
        </p:spPr>
      </p:pic>
    </p:spTree>
    <p:extLst>
      <p:ext uri="{BB962C8B-B14F-4D97-AF65-F5344CB8AC3E}">
        <p14:creationId xmlns:p14="http://schemas.microsoft.com/office/powerpoint/2010/main" val="441856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88788" y="1825625"/>
            <a:ext cx="7865011" cy="4351338"/>
          </a:xfrm>
        </p:spPr>
        <p:txBody>
          <a:bodyPr/>
          <a:lstStyle/>
          <a:p>
            <a:pPr algn="just"/>
            <a:r>
              <a:rPr lang="fa-IR">
                <a:cs typeface="B Zar" panose="00000400000000000000" pitchFamily="2" charset="-78"/>
              </a:rPr>
              <a:t>در کنار حذف عجولانه نظارت و محدودیت های زمان جنگ در رابطه  با میحتاج عمومی  و نرخ مواد غذایی، رشد و شکوفایی  حرکت های رادیکال در دو جناح چپ و راست را نمایان ساخت اما فرضیه اصلی در نظریات  اسکاچپل به گونه ای دیگر است. تیلی چنین فرض کرد که حرکت های انقلابی به </a:t>
            </a:r>
            <a:r>
              <a:rPr lang="fa-IR">
                <a:cs typeface="B Zar" panose="00000400000000000000" pitchFamily="2" charset="-78"/>
              </a:rPr>
              <a:t>واسطه </a:t>
            </a:r>
            <a:r>
              <a:rPr lang="fa-IR" smtClean="0">
                <a:cs typeface="B Zar" panose="00000400000000000000" pitchFamily="2" charset="-78"/>
              </a:rPr>
              <a:t>تعقیب </a:t>
            </a:r>
            <a:r>
              <a:rPr lang="fa-IR">
                <a:cs typeface="B Zar" panose="00000400000000000000" pitchFamily="2" charset="-78"/>
              </a:rPr>
              <a:t>و پیگیری آگاهانه منافع هدایت می شود و علاوه بر این روش های تغیی رو تحول انقلابی وقتی موفق می شود که متضمن تحقق این منافع باشند</a:t>
            </a:r>
            <a:r>
              <a:rPr lang="fa-IR">
                <a:cs typeface="B Zar" panose="00000400000000000000" pitchFamily="2" charset="-78"/>
              </a:rPr>
              <a:t>. </a:t>
            </a:r>
            <a:endParaRPr lang="fa-IR"/>
          </a:p>
        </p:txBody>
      </p:sp>
      <p:pic>
        <p:nvPicPr>
          <p:cNvPr id="4" name="Picture 3"/>
          <p:cNvPicPr>
            <a:picLocks noChangeAspect="1"/>
          </p:cNvPicPr>
          <p:nvPr/>
        </p:nvPicPr>
        <p:blipFill>
          <a:blip r:embed="rId2"/>
          <a:stretch>
            <a:fillRect/>
          </a:stretch>
        </p:blipFill>
        <p:spPr>
          <a:xfrm>
            <a:off x="838199" y="1825625"/>
            <a:ext cx="2552115" cy="2400300"/>
          </a:xfrm>
          <a:prstGeom prst="rect">
            <a:avLst/>
          </a:prstGeom>
        </p:spPr>
      </p:pic>
      <p:sp>
        <p:nvSpPr>
          <p:cNvPr id="5" name="TextBox 4"/>
          <p:cNvSpPr txBox="1"/>
          <p:nvPr/>
        </p:nvSpPr>
        <p:spPr>
          <a:xfrm>
            <a:off x="1350498" y="4557932"/>
            <a:ext cx="1364567" cy="379828"/>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چارلز تیلی</a:t>
            </a:r>
            <a:endParaRPr lang="fa-IR" b="1">
              <a:solidFill>
                <a:srgbClr val="FF0000"/>
              </a:solidFill>
              <a:cs typeface="B Zar" panose="00000400000000000000" pitchFamily="2" charset="-78"/>
            </a:endParaRPr>
          </a:p>
        </p:txBody>
      </p:sp>
      <p:sp>
        <p:nvSpPr>
          <p:cNvPr id="6" name="Flowchart: Process 5"/>
          <p:cNvSpPr/>
          <p:nvPr/>
        </p:nvSpPr>
        <p:spPr>
          <a:xfrm>
            <a:off x="3488788" y="4747846"/>
            <a:ext cx="3291840"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تعقیب و پیگیری آگاهانه منافع</a:t>
            </a:r>
            <a:endParaRPr lang="fa-IR" sz="1600">
              <a:solidFill>
                <a:srgbClr val="FF0000"/>
              </a:solidFill>
            </a:endParaRPr>
          </a:p>
        </p:txBody>
      </p:sp>
    </p:spTree>
    <p:extLst>
      <p:ext uri="{BB962C8B-B14F-4D97-AF65-F5344CB8AC3E}">
        <p14:creationId xmlns:p14="http://schemas.microsoft.com/office/powerpoint/2010/main" val="2191789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اسکاچپل  این حرکت ها را از لحاظ  اهداف ابهام آمیز وسایل تقلی می کند وی بر این باور است که تغییر  و تحول وسیع گسترده پیامد </a:t>
            </a:r>
            <a:r>
              <a:rPr lang="fa-IR">
                <a:cs typeface="B Zar" panose="00000400000000000000" pitchFamily="2" charset="-78"/>
              </a:rPr>
              <a:t>اهداف </a:t>
            </a:r>
            <a:r>
              <a:rPr lang="fa-IR" smtClean="0">
                <a:cs typeface="B Zar" panose="00000400000000000000" pitchFamily="2" charset="-78"/>
              </a:rPr>
              <a:t>جزئی </a:t>
            </a:r>
            <a:r>
              <a:rPr lang="fa-IR">
                <a:cs typeface="B Zar" panose="00000400000000000000" pitchFamily="2" charset="-78"/>
              </a:rPr>
              <a:t>تر گروه هایی است که ناآگاهانه  به دنبال ان بودند. </a:t>
            </a:r>
            <a:r>
              <a:rPr lang="fa-IR">
                <a:cs typeface="B Zar" panose="00000400000000000000" pitchFamily="2" charset="-78"/>
              </a:rPr>
              <a:t>انقلاب </a:t>
            </a:r>
            <a:r>
              <a:rPr lang="fa-IR" smtClean="0">
                <a:cs typeface="B Zar" panose="00000400000000000000" pitchFamily="2" charset="-78"/>
              </a:rPr>
              <a:t>های </a:t>
            </a:r>
            <a:r>
              <a:rPr lang="fa-IR">
                <a:cs typeface="B Zar" panose="00000400000000000000" pitchFamily="2" charset="-78"/>
              </a:rPr>
              <a:t>اجتماعی در دنیای مدرن به دنبال ظهور تغییر شرایط بنیادین  در یک رژیم  از پیش موجود ناشی می شود، وی در این رابطه  به انقلاب های فرانسه، روسیه و چین اشاره نموده است</a:t>
            </a:r>
            <a:r>
              <a:rPr lang="fa-IR">
                <a:cs typeface="B Zar" panose="00000400000000000000" pitchFamily="2" charset="-78"/>
              </a:rPr>
              <a:t>، </a:t>
            </a:r>
            <a:r>
              <a:rPr lang="fa-IR" smtClean="0">
                <a:cs typeface="B Zar" panose="00000400000000000000" pitchFamily="2" charset="-78"/>
              </a:rPr>
              <a:t>همچنین </a:t>
            </a:r>
            <a:r>
              <a:rPr lang="fa-IR">
                <a:cs typeface="B Zar" panose="00000400000000000000" pitchFamily="2" charset="-78"/>
              </a:rPr>
              <a:t>شرایط بین المللی را در </a:t>
            </a:r>
            <a:r>
              <a:rPr lang="fa-IR">
                <a:cs typeface="B Zar" panose="00000400000000000000" pitchFamily="2" charset="-78"/>
              </a:rPr>
              <a:t>رابطه </a:t>
            </a:r>
            <a:r>
              <a:rPr lang="fa-IR" smtClean="0">
                <a:cs typeface="B Zar" panose="00000400000000000000" pitchFamily="2" charset="-78"/>
              </a:rPr>
              <a:t>با ایجاد </a:t>
            </a:r>
            <a:r>
              <a:rPr lang="fa-IR">
                <a:cs typeface="B Zar" panose="00000400000000000000" pitchFamily="2" charset="-78"/>
              </a:rPr>
              <a:t>شرایطی </a:t>
            </a:r>
            <a:r>
              <a:rPr lang="fa-IR" smtClean="0">
                <a:cs typeface="B Zar" panose="00000400000000000000" pitchFamily="2" charset="-78"/>
              </a:rPr>
              <a:t>که </a:t>
            </a:r>
            <a:r>
              <a:rPr lang="fa-IR">
                <a:cs typeface="B Zar" panose="00000400000000000000" pitchFamily="2" charset="-78"/>
              </a:rPr>
              <a:t>می تواند موجب انقلاب اجتماعی شود حایز اهمیت می داند. </a:t>
            </a:r>
          </a:p>
          <a:p>
            <a:endParaRPr lang="fa-IR"/>
          </a:p>
        </p:txBody>
      </p:sp>
      <p:sp>
        <p:nvSpPr>
          <p:cNvPr id="4" name="Flowchart: Process 3"/>
          <p:cNvSpPr/>
          <p:nvPr/>
        </p:nvSpPr>
        <p:spPr>
          <a:xfrm>
            <a:off x="838200" y="4304714"/>
            <a:ext cx="4923693" cy="1237957"/>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ظهور تغییر شرایط بنیادین  در یک رژیم  از پیش موجود</a:t>
            </a:r>
            <a:endParaRPr lang="fa-IR" b="1">
              <a:solidFill>
                <a:srgbClr val="FF0000"/>
              </a:solidFill>
            </a:endParaRPr>
          </a:p>
        </p:txBody>
      </p:sp>
    </p:spTree>
    <p:extLst>
      <p:ext uri="{BB962C8B-B14F-4D97-AF65-F5344CB8AC3E}">
        <p14:creationId xmlns:p14="http://schemas.microsoft.com/office/powerpoint/2010/main" val="455764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تز اسکاچپل این است که بحران های انقلابی وقتی روی داده اند که دولت های ثابت و </a:t>
            </a:r>
            <a:r>
              <a:rPr lang="fa-IR" smtClean="0">
                <a:cs typeface="B Zar" panose="00000400000000000000" pitchFamily="2" charset="-78"/>
              </a:rPr>
              <a:t>پابرجا </a:t>
            </a:r>
            <a:r>
              <a:rPr lang="fa-IR" smtClean="0">
                <a:cs typeface="B Zar" panose="00000400000000000000" pitchFamily="2" charset="-78"/>
              </a:rPr>
              <a:t>که در هر سه مورد حکومت های سلطنتی بوده اند از پاسخ گویی به شرایط و مقتضیات متحول بین المللی ناکام مانده اند مراجع و مقامات دولت نمی توانسته اند دست به اصلاحات داخلی بزنند یا توسعه اقتصادی سریع ایجاد کنند تا از این طریق بتوانند در برابر تهدیدات نظامی سایر کشورها که به گونه ای موفقیت آمیز به این تغییرات دست یافته اند مقابله نمایند. فشارهای حاصل از بحران ها و </a:t>
            </a:r>
            <a:r>
              <a:rPr lang="fa-IR" b="1" smtClean="0">
                <a:solidFill>
                  <a:srgbClr val="FF0000"/>
                </a:solidFill>
                <a:cs typeface="B Zar" panose="00000400000000000000" pitchFamily="2" charset="-78"/>
              </a:rPr>
              <a:t>کشمکش های </a:t>
            </a:r>
            <a:r>
              <a:rPr lang="fa-IR" b="1" smtClean="0">
                <a:solidFill>
                  <a:srgbClr val="FF0000"/>
                </a:solidFill>
                <a:cs typeface="B Zar" panose="00000400000000000000" pitchFamily="2" charset="-78"/>
              </a:rPr>
              <a:t>رو به </a:t>
            </a:r>
            <a:r>
              <a:rPr lang="fa-IR" b="1" smtClean="0">
                <a:solidFill>
                  <a:srgbClr val="FF0000"/>
                </a:solidFill>
                <a:cs typeface="B Zar" panose="00000400000000000000" pitchFamily="2" charset="-78"/>
              </a:rPr>
              <a:t>گسترش داخلی </a:t>
            </a:r>
            <a:r>
              <a:rPr lang="fa-IR" smtClean="0">
                <a:cs typeface="B Zar" panose="00000400000000000000" pitchFamily="2" charset="-78"/>
              </a:rPr>
              <a:t>را به صورتی تشدید کرد که موجب از هم پاشیدن نظام موجود شد. </a:t>
            </a:r>
            <a:endParaRPr lang="fa-IR">
              <a:cs typeface="B Zar" panose="00000400000000000000" pitchFamily="2" charset="-78"/>
            </a:endParaRPr>
          </a:p>
        </p:txBody>
      </p:sp>
    </p:spTree>
    <p:extLst>
      <p:ext uri="{BB962C8B-B14F-4D97-AF65-F5344CB8AC3E}">
        <p14:creationId xmlns:p14="http://schemas.microsoft.com/office/powerpoint/2010/main" val="7254192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به تعبیر وی ظهور و بروز  شرایط و موقعیت های انقلابی به خاطر فعالیت های آگاهانه برای رسیدن به این هدف نبوده است، شاید بحران های سیاسی در اثر انقلاب به این دلیل بروز می کردند که حکومت های پادشاهی </a:t>
            </a:r>
            <a:r>
              <a:rPr lang="fa-IR" b="1">
                <a:solidFill>
                  <a:srgbClr val="FF0000"/>
                </a:solidFill>
                <a:cs typeface="B Zar" panose="00000400000000000000" pitchFamily="2" charset="-78"/>
              </a:rPr>
              <a:t>تحت فشارهای دوگانه ای </a:t>
            </a:r>
            <a:r>
              <a:rPr lang="fa-IR">
                <a:cs typeface="B Zar" panose="00000400000000000000" pitchFamily="2" charset="-78"/>
              </a:rPr>
              <a:t>قرار گرفته بودند «از یک سو تشدید رقابت های نظامی و یا تهدید ها و مداخلات از خارج کشور و از سوی دیگر محدودیت های رژیم سلطنتی  و واکنش های مستبدانه از طریق </a:t>
            </a:r>
            <a:r>
              <a:rPr lang="fa-IR">
                <a:cs typeface="B Zar" panose="00000400000000000000" pitchFamily="2" charset="-78"/>
              </a:rPr>
              <a:t>نهاد </a:t>
            </a:r>
            <a:r>
              <a:rPr lang="fa-IR" smtClean="0">
                <a:cs typeface="B Zar" panose="00000400000000000000" pitchFamily="2" charset="-78"/>
              </a:rPr>
              <a:t>های </a:t>
            </a:r>
            <a:r>
              <a:rPr lang="fa-IR">
                <a:cs typeface="B Zar" panose="00000400000000000000" pitchFamily="2" charset="-78"/>
              </a:rPr>
              <a:t>سیاسی و نظام طبقاتی موجود»</a:t>
            </a:r>
          </a:p>
          <a:p>
            <a:endParaRPr lang="fa-IR"/>
          </a:p>
        </p:txBody>
      </p:sp>
    </p:spTree>
    <p:extLst>
      <p:ext uri="{BB962C8B-B14F-4D97-AF65-F5344CB8AC3E}">
        <p14:creationId xmlns:p14="http://schemas.microsoft.com/office/powerpoint/2010/main" val="498364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بدون شک تاکید اسکاچپل بر این نکته که انقلاب های مهم اجتمعای هدف نهایی حرکت های سازمان یافته و آگاهانه نمی باشند. به جا به نظر می رسد به نظر وی دو نوع اپوزیسیون وجود دارد که از همدیگر متمایز می باشند. 1) اپوزیسیون که به دنبال تغییر و تحول اجتماعی آگاهانه و هدفمند است 2) تغییر و تحول اجتماعی که از جا به جایی بنیادنی ناشی می شود موضوع وی کمتر از آنچه خودش تصور می کد با موضوع تیلی متفاوت است و به طور عام حرکت های اجتماعی مدرن متضمن نوعی هماهنگ سازی گسترده و غیر معمول و بسیج فعالیت ها  اقدامات انسانی در راستای اهداف و یا منافع جمعی می باشند. </a:t>
            </a:r>
            <a:endParaRPr lang="fa-IR">
              <a:cs typeface="B Zar" panose="00000400000000000000" pitchFamily="2" charset="-78"/>
            </a:endParaRPr>
          </a:p>
        </p:txBody>
      </p:sp>
      <p:sp>
        <p:nvSpPr>
          <p:cNvPr id="4" name="Flowchart: Process 3"/>
          <p:cNvSpPr/>
          <p:nvPr/>
        </p:nvSpPr>
        <p:spPr>
          <a:xfrm>
            <a:off x="1322363" y="4543865"/>
            <a:ext cx="2869809"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حرکت های اجتماعی مدرن</a:t>
            </a:r>
            <a:endParaRPr lang="fa-IR" b="1">
              <a:solidFill>
                <a:srgbClr val="FF0000"/>
              </a:solidFill>
            </a:endParaRPr>
          </a:p>
        </p:txBody>
      </p:sp>
    </p:spTree>
    <p:extLst>
      <p:ext uri="{BB962C8B-B14F-4D97-AF65-F5344CB8AC3E}">
        <p14:creationId xmlns:p14="http://schemas.microsoft.com/office/powerpoint/2010/main" val="1610932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نتیجه گیری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دولت بزرگترین نهاد، سازمان، بازیگر و مهم ترنی رن نظام سیاسی یک جامعه محسوب می شود دولت با توجه به وضعیت هر جامعه یا بخشی از زندگی سیاسی را در خود متبلور می سازد و تاکنون نظریه های عدیده ای درباره ریشه ها، اشکال، عملکرد ها و گونه های مختلف دولت و ماهیت آن ارائه شده است علیرغم این اهمیت، عمر ظنریه پردزای درباره دولت مدرن بسیار کوتاه می نماید.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144327"/>
            <a:ext cx="3067050" cy="1495425"/>
          </a:xfrm>
          <a:prstGeom prst="rect">
            <a:avLst/>
          </a:prstGeom>
        </p:spPr>
      </p:pic>
    </p:spTree>
    <p:extLst>
      <p:ext uri="{BB962C8B-B14F-4D97-AF65-F5344CB8AC3E}">
        <p14:creationId xmlns:p14="http://schemas.microsoft.com/office/powerpoint/2010/main" val="404255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سرانجام یکی از وجوه ابهام انگیز نظریه پردازی سیاسی در دوران اخیر این است که با آن که مبتنی بر اندیشه دولت است چندان به بررسی آن نمی پردازد. </a:t>
            </a:r>
            <a:r>
              <a:rPr lang="fa-IR" b="1">
                <a:solidFill>
                  <a:srgbClr val="FF0000"/>
                </a:solidFill>
                <a:cs typeface="B Zar" panose="00000400000000000000" pitchFamily="2" charset="-78"/>
              </a:rPr>
              <a:t>تامل درباره مفاهیمی چون قانون، حقوق و تعهدات متضمن فرض وجود نوعی دولت است</a:t>
            </a:r>
            <a:r>
              <a:rPr lang="fa-IR">
                <a:cs typeface="B Zar" panose="00000400000000000000" pitchFamily="2" charset="-78"/>
              </a:rPr>
              <a:t>. این مفاهیم بین سان با مفهوم دولت در آمیخته می شوند. بنابراین  به نظر می رسد که آشنایی با تئوری های دولت، مقدمه لازمی برای مطالعه چنان مفاهیمی باشد. با این حال تا </a:t>
            </a:r>
            <a:r>
              <a:rPr lang="fa-IR" b="1">
                <a:solidFill>
                  <a:srgbClr val="FF0000"/>
                </a:solidFill>
                <a:cs typeface="B Zar" panose="00000400000000000000" pitchFamily="2" charset="-78"/>
              </a:rPr>
              <a:t>اواخر قرن نوزدهم </a:t>
            </a:r>
            <a:r>
              <a:rPr lang="fa-IR" b="1" smtClean="0">
                <a:solidFill>
                  <a:srgbClr val="FF0000"/>
                </a:solidFill>
                <a:cs typeface="B Zar" panose="00000400000000000000" pitchFamily="2" charset="-78"/>
              </a:rPr>
              <a:t>میلادی </a:t>
            </a:r>
            <a:r>
              <a:rPr lang="fa-IR">
                <a:cs typeface="B Zar" panose="00000400000000000000" pitchFamily="2" charset="-78"/>
              </a:rPr>
              <a:t>به جز مطالعات نقادانه برخی جامعه شناسان سیاسی ومارکسیست ها، پژوهش  چندانی </a:t>
            </a:r>
            <a:r>
              <a:rPr lang="fa-IR" smtClean="0">
                <a:cs typeface="B Zar" panose="00000400000000000000" pitchFamily="2" charset="-78"/>
              </a:rPr>
              <a:t>درباره </a:t>
            </a:r>
            <a:r>
              <a:rPr lang="fa-IR">
                <a:cs typeface="B Zar" panose="00000400000000000000" pitchFamily="2" charset="-78"/>
              </a:rPr>
              <a:t>دولت انجم نشده است. </a:t>
            </a:r>
          </a:p>
        </p:txBody>
      </p:sp>
    </p:spTree>
    <p:extLst>
      <p:ext uri="{BB962C8B-B14F-4D97-AF65-F5344CB8AC3E}">
        <p14:creationId xmlns:p14="http://schemas.microsoft.com/office/powerpoint/2010/main" val="13084029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اهتمام اصلی در این زمینه را باید در جامعه شناسی مارکسیستی و در آثار مارکس، انگلس و سپس پولانزاس، اوفه  و رالف میلیبند جست و جو نمود. به موازات نظریه پردازی مارکسیست ها در  باب دولت مدرن و نقد عملکرد آن جامعه شناسان دیگری چون ماکس وبر به بررسی رابطه دولت مدرن و بورکراسی و کسانی دیگر چون چارلز تیلی و تدا اسکاچپل به نقد و بررسی رابطه دولت  با جنبش های اجتماعی و انقلابی جدید همت گماشتند که در این نوشتار به آن پرداخته شد. </a:t>
            </a:r>
          </a:p>
          <a:p>
            <a:endParaRPr lang="fa-IR"/>
          </a:p>
        </p:txBody>
      </p:sp>
      <p:sp>
        <p:nvSpPr>
          <p:cNvPr id="4" name="Flowchart: Process 3"/>
          <p:cNvSpPr/>
          <p:nvPr/>
        </p:nvSpPr>
        <p:spPr>
          <a:xfrm>
            <a:off x="1181686" y="4543865"/>
            <a:ext cx="3362179"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رابطه دولت مدرن و بورکراسی</a:t>
            </a:r>
            <a:endParaRPr lang="fa-IR" b="1">
              <a:solidFill>
                <a:srgbClr val="FF0000"/>
              </a:solidFill>
            </a:endParaRPr>
          </a:p>
        </p:txBody>
      </p:sp>
    </p:spTree>
    <p:extLst>
      <p:ext uri="{BB962C8B-B14F-4D97-AF65-F5344CB8AC3E}">
        <p14:creationId xmlns:p14="http://schemas.microsoft.com/office/powerpoint/2010/main" val="1820479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30189"/>
            <a:ext cx="10515600" cy="1325563"/>
          </a:xfrm>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96036" y="491663"/>
            <a:ext cx="10657763" cy="5685300"/>
          </a:xfrm>
          <a:prstGeom prst="rect">
            <a:avLst/>
          </a:prstGeom>
        </p:spPr>
      </p:pic>
    </p:spTree>
    <p:extLst>
      <p:ext uri="{BB962C8B-B14F-4D97-AF65-F5344CB8AC3E}">
        <p14:creationId xmlns:p14="http://schemas.microsoft.com/office/powerpoint/2010/main" val="457849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334544"/>
            <a:ext cx="10525436" cy="4095500"/>
          </a:xfrm>
          <a:prstGeom prst="rect">
            <a:avLst/>
          </a:prstGeom>
        </p:spPr>
      </p:pic>
    </p:spTree>
    <p:extLst>
      <p:ext uri="{BB962C8B-B14F-4D97-AF65-F5344CB8AC3E}">
        <p14:creationId xmlns:p14="http://schemas.microsoft.com/office/powerpoint/2010/main" val="32534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 این اساس نوشتار حاضر تلاش دارد جایگاه مفهوم دولت مدرن و کارکرد آن را در نظریه های جامعه شناسی به خصوص در قرن بیستم  و سال های اخیر واکاوی و بررسی نماید. </a:t>
            </a:r>
          </a:p>
          <a:p>
            <a:pPr algn="just"/>
            <a:endParaRPr lang="fa-IR">
              <a:cs typeface="B Zar" panose="00000400000000000000" pitchFamily="2" charset="-78"/>
            </a:endParaRPr>
          </a:p>
        </p:txBody>
      </p:sp>
    </p:spTree>
    <p:extLst>
      <p:ext uri="{BB962C8B-B14F-4D97-AF65-F5344CB8AC3E}">
        <p14:creationId xmlns:p14="http://schemas.microsoft.com/office/powerpoint/2010/main" val="3283231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6957</Words>
  <Application>Microsoft Office PowerPoint</Application>
  <PresentationFormat>Widescreen</PresentationFormat>
  <Paragraphs>148</Paragraphs>
  <Slides>82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B Zar</vt:lpstr>
      <vt:lpstr>Calibri</vt:lpstr>
      <vt:lpstr>Calibri Light</vt:lpstr>
      <vt:lpstr>Times New Roman</vt:lpstr>
      <vt:lpstr>Office Theme</vt:lpstr>
      <vt:lpstr>عنوان مقاله: جامعه شناسی دولت مدرن و نقد آن</vt:lpstr>
      <vt:lpstr>چکیده</vt:lpstr>
      <vt:lpstr>کلید واژه ها</vt:lpstr>
      <vt:lpstr>PowerPoint Presentation</vt:lpstr>
      <vt:lpstr>PowerPoint Presentation</vt:lpstr>
      <vt:lpstr>PowerPoint Presentation</vt:lpstr>
      <vt:lpstr>PowerPoint Presentation</vt:lpstr>
      <vt:lpstr>PowerPoint Presentation</vt:lpstr>
      <vt:lpstr>PowerPoint Presentation</vt:lpstr>
      <vt:lpstr>گفتار اول: دولت مدرن و نقد آن</vt:lpstr>
      <vt:lpstr>PowerPoint Presentation</vt:lpstr>
      <vt:lpstr>PowerPoint Presentation</vt:lpstr>
      <vt:lpstr>PowerPoint Presentation</vt:lpstr>
      <vt:lpstr>PowerPoint Presentation</vt:lpstr>
      <vt:lpstr>گفتار دوم: دولت مدرن و طبقات دیدگاه های اخیر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گفتار سوم: دولت و بوروکراسی</vt:lpstr>
      <vt:lpstr>الف) ماکس وبر و بوروکراسی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گفتار چهارم: دولت ها، جنبش های اجتماعی و انقلاب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جامعه شناسی دولت مدرن و نقد آن</dc:title>
  <dc:creator>MaZz!i</dc:creator>
  <cp:lastModifiedBy>MaZz!i</cp:lastModifiedBy>
  <cp:revision>59</cp:revision>
  <dcterms:created xsi:type="dcterms:W3CDTF">2024-03-28T12:05:06Z</dcterms:created>
  <dcterms:modified xsi:type="dcterms:W3CDTF">2024-03-29T12:15:08Z</dcterms:modified>
</cp:coreProperties>
</file>