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336" r:id="rId12"/>
    <p:sldId id="335" r:id="rId13"/>
    <p:sldId id="266" r:id="rId14"/>
    <p:sldId id="267" r:id="rId15"/>
    <p:sldId id="268" r:id="rId16"/>
    <p:sldId id="269" r:id="rId17"/>
    <p:sldId id="270" r:id="rId18"/>
    <p:sldId id="271" r:id="rId19"/>
    <p:sldId id="272" r:id="rId20"/>
    <p:sldId id="337" r:id="rId21"/>
    <p:sldId id="273" r:id="rId22"/>
    <p:sldId id="274" r:id="rId23"/>
    <p:sldId id="338" r:id="rId24"/>
    <p:sldId id="339" r:id="rId25"/>
    <p:sldId id="275" r:id="rId26"/>
    <p:sldId id="276" r:id="rId27"/>
    <p:sldId id="277" r:id="rId28"/>
    <p:sldId id="278" r:id="rId29"/>
    <p:sldId id="279" r:id="rId30"/>
    <p:sldId id="340" r:id="rId31"/>
    <p:sldId id="280" r:id="rId32"/>
    <p:sldId id="281" r:id="rId33"/>
    <p:sldId id="341" r:id="rId34"/>
    <p:sldId id="282" r:id="rId35"/>
    <p:sldId id="283" r:id="rId36"/>
    <p:sldId id="284" r:id="rId37"/>
    <p:sldId id="285" r:id="rId38"/>
    <p:sldId id="342" r:id="rId39"/>
    <p:sldId id="286" r:id="rId40"/>
    <p:sldId id="287" r:id="rId41"/>
    <p:sldId id="288" r:id="rId42"/>
    <p:sldId id="343" r:id="rId43"/>
    <p:sldId id="289" r:id="rId44"/>
    <p:sldId id="290" r:id="rId45"/>
    <p:sldId id="291" r:id="rId46"/>
    <p:sldId id="292" r:id="rId47"/>
    <p:sldId id="293" r:id="rId48"/>
    <p:sldId id="294" r:id="rId49"/>
    <p:sldId id="295" r:id="rId50"/>
    <p:sldId id="296" r:id="rId51"/>
    <p:sldId id="344"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45" r:id="rId80"/>
    <p:sldId id="324" r:id="rId81"/>
    <p:sldId id="325" r:id="rId82"/>
    <p:sldId id="326" r:id="rId83"/>
    <p:sldId id="327" r:id="rId84"/>
    <p:sldId id="328" r:id="rId85"/>
    <p:sldId id="329" r:id="rId86"/>
    <p:sldId id="330" r:id="rId87"/>
    <p:sldId id="331" r:id="rId88"/>
    <p:sldId id="346" r:id="rId89"/>
    <p:sldId id="332" r:id="rId90"/>
    <p:sldId id="347" r:id="rId91"/>
    <p:sldId id="333" r:id="rId92"/>
    <p:sldId id="348" r:id="rId93"/>
    <p:sldId id="334" r:id="rId94"/>
    <p:sldId id="349" r:id="rId95"/>
    <p:sldId id="350" r:id="rId96"/>
    <p:sldId id="351" r:id="rId97"/>
    <p:sldId id="352" r:id="rId98"/>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7" autoAdjust="0"/>
    <p:restoredTop sz="94434" autoAdjust="0"/>
  </p:normalViewPr>
  <p:slideViewPr>
    <p:cSldViewPr snapToGrid="0">
      <p:cViewPr varScale="1">
        <p:scale>
          <a:sx n="68" d="100"/>
          <a:sy n="68" d="100"/>
        </p:scale>
        <p:origin x="72" y="210"/>
      </p:cViewPr>
      <p:guideLst/>
    </p:cSldViewPr>
  </p:slideViewPr>
  <p:outlineViewPr>
    <p:cViewPr>
      <p:scale>
        <a:sx n="33" d="100"/>
        <a:sy n="33" d="100"/>
      </p:scale>
      <p:origin x="0" y="-595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5F1DFF25-C1F2-4730-B38D-B0D00444D276}" type="datetimeFigureOut">
              <a:rPr lang="fa-IR" smtClean="0"/>
              <a:t>22/09/1445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CBBE8F4-29E3-4F9F-89E5-80094586C6A3}" type="slidenum">
              <a:rPr lang="fa-IR" smtClean="0"/>
              <a:t>‹#›</a:t>
            </a:fld>
            <a:endParaRPr lang="fa-IR"/>
          </a:p>
        </p:txBody>
      </p:sp>
    </p:spTree>
    <p:extLst>
      <p:ext uri="{BB962C8B-B14F-4D97-AF65-F5344CB8AC3E}">
        <p14:creationId xmlns:p14="http://schemas.microsoft.com/office/powerpoint/2010/main" val="2612844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F1DFF25-C1F2-4730-B38D-B0D00444D276}" type="datetimeFigureOut">
              <a:rPr lang="fa-IR" smtClean="0"/>
              <a:t>22/09/1445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CBBE8F4-29E3-4F9F-89E5-80094586C6A3}" type="slidenum">
              <a:rPr lang="fa-IR" smtClean="0"/>
              <a:t>‹#›</a:t>
            </a:fld>
            <a:endParaRPr lang="fa-IR"/>
          </a:p>
        </p:txBody>
      </p:sp>
    </p:spTree>
    <p:extLst>
      <p:ext uri="{BB962C8B-B14F-4D97-AF65-F5344CB8AC3E}">
        <p14:creationId xmlns:p14="http://schemas.microsoft.com/office/powerpoint/2010/main" val="373052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F1DFF25-C1F2-4730-B38D-B0D00444D276}" type="datetimeFigureOut">
              <a:rPr lang="fa-IR" smtClean="0"/>
              <a:t>22/09/1445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CBBE8F4-29E3-4F9F-89E5-80094586C6A3}" type="slidenum">
              <a:rPr lang="fa-IR" smtClean="0"/>
              <a:t>‹#›</a:t>
            </a:fld>
            <a:endParaRPr lang="fa-IR"/>
          </a:p>
        </p:txBody>
      </p:sp>
    </p:spTree>
    <p:extLst>
      <p:ext uri="{BB962C8B-B14F-4D97-AF65-F5344CB8AC3E}">
        <p14:creationId xmlns:p14="http://schemas.microsoft.com/office/powerpoint/2010/main" val="175439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F1DFF25-C1F2-4730-B38D-B0D00444D276}" type="datetimeFigureOut">
              <a:rPr lang="fa-IR" smtClean="0"/>
              <a:t>22/09/1445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CBBE8F4-29E3-4F9F-89E5-80094586C6A3}" type="slidenum">
              <a:rPr lang="fa-IR" smtClean="0"/>
              <a:t>‹#›</a:t>
            </a:fld>
            <a:endParaRPr lang="fa-IR"/>
          </a:p>
        </p:txBody>
      </p:sp>
    </p:spTree>
    <p:extLst>
      <p:ext uri="{BB962C8B-B14F-4D97-AF65-F5344CB8AC3E}">
        <p14:creationId xmlns:p14="http://schemas.microsoft.com/office/powerpoint/2010/main" val="33446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1DFF25-C1F2-4730-B38D-B0D00444D276}" type="datetimeFigureOut">
              <a:rPr lang="fa-IR" smtClean="0"/>
              <a:t>22/09/1445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CBBE8F4-29E3-4F9F-89E5-80094586C6A3}" type="slidenum">
              <a:rPr lang="fa-IR" smtClean="0"/>
              <a:t>‹#›</a:t>
            </a:fld>
            <a:endParaRPr lang="fa-IR"/>
          </a:p>
        </p:txBody>
      </p:sp>
    </p:spTree>
    <p:extLst>
      <p:ext uri="{BB962C8B-B14F-4D97-AF65-F5344CB8AC3E}">
        <p14:creationId xmlns:p14="http://schemas.microsoft.com/office/powerpoint/2010/main" val="213634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5F1DFF25-C1F2-4730-B38D-B0D00444D276}" type="datetimeFigureOut">
              <a:rPr lang="fa-IR" smtClean="0"/>
              <a:t>22/09/1445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CBBE8F4-29E3-4F9F-89E5-80094586C6A3}" type="slidenum">
              <a:rPr lang="fa-IR" smtClean="0"/>
              <a:t>‹#›</a:t>
            </a:fld>
            <a:endParaRPr lang="fa-IR"/>
          </a:p>
        </p:txBody>
      </p:sp>
    </p:spTree>
    <p:extLst>
      <p:ext uri="{BB962C8B-B14F-4D97-AF65-F5344CB8AC3E}">
        <p14:creationId xmlns:p14="http://schemas.microsoft.com/office/powerpoint/2010/main" val="316282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5F1DFF25-C1F2-4730-B38D-B0D00444D276}" type="datetimeFigureOut">
              <a:rPr lang="fa-IR" smtClean="0"/>
              <a:t>22/09/1445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CBBE8F4-29E3-4F9F-89E5-80094586C6A3}" type="slidenum">
              <a:rPr lang="fa-IR" smtClean="0"/>
              <a:t>‹#›</a:t>
            </a:fld>
            <a:endParaRPr lang="fa-IR"/>
          </a:p>
        </p:txBody>
      </p:sp>
    </p:spTree>
    <p:extLst>
      <p:ext uri="{BB962C8B-B14F-4D97-AF65-F5344CB8AC3E}">
        <p14:creationId xmlns:p14="http://schemas.microsoft.com/office/powerpoint/2010/main" val="2011317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5F1DFF25-C1F2-4730-B38D-B0D00444D276}" type="datetimeFigureOut">
              <a:rPr lang="fa-IR" smtClean="0"/>
              <a:t>22/09/1445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CBBE8F4-29E3-4F9F-89E5-80094586C6A3}" type="slidenum">
              <a:rPr lang="fa-IR" smtClean="0"/>
              <a:t>‹#›</a:t>
            </a:fld>
            <a:endParaRPr lang="fa-IR"/>
          </a:p>
        </p:txBody>
      </p:sp>
    </p:spTree>
    <p:extLst>
      <p:ext uri="{BB962C8B-B14F-4D97-AF65-F5344CB8AC3E}">
        <p14:creationId xmlns:p14="http://schemas.microsoft.com/office/powerpoint/2010/main" val="3929838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DFF25-C1F2-4730-B38D-B0D00444D276}" type="datetimeFigureOut">
              <a:rPr lang="fa-IR" smtClean="0"/>
              <a:t>22/09/1445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CBBE8F4-29E3-4F9F-89E5-80094586C6A3}" type="slidenum">
              <a:rPr lang="fa-IR" smtClean="0"/>
              <a:t>‹#›</a:t>
            </a:fld>
            <a:endParaRPr lang="fa-IR"/>
          </a:p>
        </p:txBody>
      </p:sp>
    </p:spTree>
    <p:extLst>
      <p:ext uri="{BB962C8B-B14F-4D97-AF65-F5344CB8AC3E}">
        <p14:creationId xmlns:p14="http://schemas.microsoft.com/office/powerpoint/2010/main" val="152967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DFF25-C1F2-4730-B38D-B0D00444D276}" type="datetimeFigureOut">
              <a:rPr lang="fa-IR" smtClean="0"/>
              <a:t>22/09/1445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CBBE8F4-29E3-4F9F-89E5-80094586C6A3}" type="slidenum">
              <a:rPr lang="fa-IR" smtClean="0"/>
              <a:t>‹#›</a:t>
            </a:fld>
            <a:endParaRPr lang="fa-IR"/>
          </a:p>
        </p:txBody>
      </p:sp>
    </p:spTree>
    <p:extLst>
      <p:ext uri="{BB962C8B-B14F-4D97-AF65-F5344CB8AC3E}">
        <p14:creationId xmlns:p14="http://schemas.microsoft.com/office/powerpoint/2010/main" val="80174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DFF25-C1F2-4730-B38D-B0D00444D276}" type="datetimeFigureOut">
              <a:rPr lang="fa-IR" smtClean="0"/>
              <a:t>22/09/1445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CBBE8F4-29E3-4F9F-89E5-80094586C6A3}" type="slidenum">
              <a:rPr lang="fa-IR" smtClean="0"/>
              <a:t>‹#›</a:t>
            </a:fld>
            <a:endParaRPr lang="fa-IR"/>
          </a:p>
        </p:txBody>
      </p:sp>
    </p:spTree>
    <p:extLst>
      <p:ext uri="{BB962C8B-B14F-4D97-AF65-F5344CB8AC3E}">
        <p14:creationId xmlns:p14="http://schemas.microsoft.com/office/powerpoint/2010/main" val="1860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F1DFF25-C1F2-4730-B38D-B0D00444D276}" type="datetimeFigureOut">
              <a:rPr lang="fa-IR" smtClean="0"/>
              <a:t>22/09/1445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CBBE8F4-29E3-4F9F-89E5-80094586C6A3}" type="slidenum">
              <a:rPr lang="fa-IR" smtClean="0"/>
              <a:t>‹#›</a:t>
            </a:fld>
            <a:endParaRPr lang="fa-IR"/>
          </a:p>
        </p:txBody>
      </p:sp>
    </p:spTree>
    <p:extLst>
      <p:ext uri="{BB962C8B-B14F-4D97-AF65-F5344CB8AC3E}">
        <p14:creationId xmlns:p14="http://schemas.microsoft.com/office/powerpoint/2010/main" val="410094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600" smtClean="0">
                <a:solidFill>
                  <a:srgbClr val="FF0000"/>
                </a:solidFill>
                <a:cs typeface="B Zar" panose="00000400000000000000" pitchFamily="2" charset="-78"/>
              </a:rPr>
              <a:t>عنوان مقاله: </a:t>
            </a:r>
            <a:r>
              <a:rPr lang="fa-IR" sz="3600" smtClean="0">
                <a:cs typeface="B Zar" panose="00000400000000000000" pitchFamily="2" charset="-78"/>
              </a:rPr>
              <a:t>سرمایه اجتماعی در شبکه های </a:t>
            </a:r>
            <a:br>
              <a:rPr lang="fa-IR" sz="3600" smtClean="0">
                <a:cs typeface="B Zar" panose="00000400000000000000" pitchFamily="2" charset="-78"/>
              </a:rPr>
            </a:br>
            <a:r>
              <a:rPr lang="fa-IR" sz="3600" smtClean="0">
                <a:cs typeface="B Zar" panose="00000400000000000000" pitchFamily="2" charset="-78"/>
              </a:rPr>
              <a:t>اجتماعی مجازی</a:t>
            </a:r>
            <a:endParaRPr lang="fa-IR" sz="3600">
              <a:cs typeface="B Zar" panose="00000400000000000000" pitchFamily="2" charset="-78"/>
            </a:endParaRPr>
          </a:p>
        </p:txBody>
      </p:sp>
      <p:sp>
        <p:nvSpPr>
          <p:cNvPr id="3" name="Subtitle 2"/>
          <p:cNvSpPr>
            <a:spLocks noGrp="1"/>
          </p:cNvSpPr>
          <p:nvPr>
            <p:ph type="subTitle" idx="1"/>
          </p:nvPr>
        </p:nvSpPr>
        <p:spPr/>
        <p:txBody>
          <a:bodyPr>
            <a:normAutofit/>
          </a:bodyPr>
          <a:lstStyle/>
          <a:p>
            <a:r>
              <a:rPr lang="fa-IR" smtClean="0">
                <a:solidFill>
                  <a:srgbClr val="FF0000"/>
                </a:solidFill>
                <a:cs typeface="B Zar" panose="00000400000000000000" pitchFamily="2" charset="-78"/>
              </a:rPr>
              <a:t>نویسنده: </a:t>
            </a:r>
            <a:r>
              <a:rPr lang="fa-IR" smtClean="0">
                <a:cs typeface="B Zar" panose="00000400000000000000" pitchFamily="2" charset="-78"/>
              </a:rPr>
              <a:t>غلامعباس </a:t>
            </a:r>
            <a:r>
              <a:rPr lang="fa-IR" smtClean="0">
                <a:cs typeface="B Zar" panose="00000400000000000000" pitchFamily="2" charset="-78"/>
              </a:rPr>
              <a:t>توسلی، امرالله </a:t>
            </a:r>
            <a:r>
              <a:rPr lang="fa-IR" smtClean="0">
                <a:cs typeface="B Zar" panose="00000400000000000000" pitchFamily="2" charset="-78"/>
              </a:rPr>
              <a:t>امانی کلاریجانی</a:t>
            </a:r>
          </a:p>
          <a:p>
            <a:r>
              <a:rPr lang="fa-IR" smtClean="0">
                <a:solidFill>
                  <a:srgbClr val="FF0000"/>
                </a:solidFill>
                <a:cs typeface="B Zar" panose="00000400000000000000" pitchFamily="2" charset="-78"/>
              </a:rPr>
              <a:t>منبع</a:t>
            </a:r>
            <a:r>
              <a:rPr lang="fa-IR" smtClean="0">
                <a:cs typeface="B Zar" panose="00000400000000000000" pitchFamily="2" charset="-78"/>
              </a:rPr>
              <a:t>: مجله مدیریت فرهنگی سال ششم شماره هفدهم پاییز 1391</a:t>
            </a:r>
          </a:p>
          <a:p>
            <a:r>
              <a:rPr lang="fa-IR" smtClean="0">
                <a:cs typeface="B Zar" panose="00000400000000000000" pitchFamily="2" charset="-78"/>
              </a:rPr>
              <a:t>صص 55-70</a:t>
            </a:r>
            <a:endParaRPr lang="fa-IR">
              <a:cs typeface="B Zar" panose="00000400000000000000" pitchFamily="2" charset="-78"/>
            </a:endParaRPr>
          </a:p>
        </p:txBody>
      </p:sp>
    </p:spTree>
    <p:extLst>
      <p:ext uri="{BB962C8B-B14F-4D97-AF65-F5344CB8AC3E}">
        <p14:creationId xmlns:p14="http://schemas.microsoft.com/office/powerpoint/2010/main" val="2413704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نظریه پردازان مختفی در مورد سرمایه اجتماعی به بحث و ظنر پرداخته ان که عمده ترین ن ها بوردیو، کلمنف پاتنام و فوکویاما می باشد که ضمن ارائه نظرات هر کدام از ان ها، سرمایه اجتماعی از یددگاه شبکه هم مورد بررسی قرار گرفت. </a:t>
            </a:r>
            <a:endParaRPr lang="fa-IR">
              <a:cs typeface="B Zar" panose="00000400000000000000" pitchFamily="2" charset="-78"/>
            </a:endParaRPr>
          </a:p>
        </p:txBody>
      </p:sp>
    </p:spTree>
    <p:extLst>
      <p:ext uri="{BB962C8B-B14F-4D97-AF65-F5344CB8AC3E}">
        <p14:creationId xmlns:p14="http://schemas.microsoft.com/office/powerpoint/2010/main" val="3296076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a:t>
            </a:r>
            <a:r>
              <a:rPr lang="fa-IR">
                <a:cs typeface="B Zar" panose="00000400000000000000" pitchFamily="2" charset="-78"/>
              </a:rPr>
              <a:t>د</a:t>
            </a:r>
            <a:r>
              <a:rPr lang="fa-IR" smtClean="0">
                <a:cs typeface="B Zar" panose="00000400000000000000" pitchFamily="2" charset="-78"/>
              </a:rPr>
              <a:t>یدگاه </a:t>
            </a:r>
            <a:r>
              <a:rPr lang="fa-IR">
                <a:cs typeface="B Zar" panose="00000400000000000000" pitchFamily="2" charset="-78"/>
              </a:rPr>
              <a:t>شبکه، سرمایه اجتماعی روابط و پیوند ها می بانشد. در مجموع می توان گفت در مورد سرمایه  اجتماعی با توجه به سطح بازگشت بازده به فرد یا گروه دو دیدگاه مطرح است که انعکاس دهنده این دو سطح فردی و جمعی یا گروهی می باشد. طبق این تقسیم بندی می توان گفت که سرمایه اجتماعی از نظر بوردیو، کلمن، پاتنام و فوکویاما در سطح گروهی مطرح می شود که در آن صورت سرمایه اجتماعی شامل روابطف اعتماد، هنجارها، مشارکت و ... می باشد..</a:t>
            </a:r>
            <a:endParaRPr lang="fa-IR"/>
          </a:p>
        </p:txBody>
      </p:sp>
      <p:sp>
        <p:nvSpPr>
          <p:cNvPr id="4" name="Flowchart: Process 3"/>
          <p:cNvSpPr/>
          <p:nvPr/>
        </p:nvSpPr>
        <p:spPr>
          <a:xfrm>
            <a:off x="1505243" y="4318782"/>
            <a:ext cx="2489982" cy="122388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 روابط و پیوند ها </a:t>
            </a:r>
            <a:endParaRPr lang="fa-IR" b="1">
              <a:solidFill>
                <a:srgbClr val="FF0000"/>
              </a:solidFill>
            </a:endParaRPr>
          </a:p>
        </p:txBody>
      </p:sp>
    </p:spTree>
    <p:extLst>
      <p:ext uri="{BB962C8B-B14F-4D97-AF65-F5344CB8AC3E}">
        <p14:creationId xmlns:p14="http://schemas.microsoft.com/office/powerpoint/2010/main" val="401030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اما از نظر دیدگاه تحلیل شبکه، سرمایه اجتماعی تنها در سطح رابطه ای فردی </a:t>
            </a:r>
            <a:r>
              <a:rPr lang="fa-IR">
                <a:cs typeface="B Zar" panose="00000400000000000000" pitchFamily="2" charset="-78"/>
              </a:rPr>
              <a:t>مطرح </a:t>
            </a:r>
            <a:r>
              <a:rPr lang="fa-IR">
                <a:cs typeface="B Zar" panose="00000400000000000000" pitchFamily="2" charset="-78"/>
              </a:rPr>
              <a:t>م</a:t>
            </a:r>
            <a:r>
              <a:rPr lang="fa-IR" smtClean="0">
                <a:cs typeface="B Zar" panose="00000400000000000000" pitchFamily="2" charset="-78"/>
              </a:rPr>
              <a:t>ی </a:t>
            </a:r>
            <a:r>
              <a:rPr lang="fa-IR">
                <a:cs typeface="B Zar" panose="00000400000000000000" pitchFamily="2" charset="-78"/>
              </a:rPr>
              <a:t>باشد و به شبکه روابط، حمایت ها و منابع در دسترس اطلاق می گردد. این نوع سرمایه اجتماعی که سرمایه  اجتماعی شبکه نام دارد. بر منابع ابزاری  و حمایتی متنوع و موجود در شبکه یا سرمایه گاری افراد در روابط اجتماعی و دستیابی به پیوندهای اجتماعی مختلف به دست می آید متمرکز می باشد</a:t>
            </a:r>
            <a:endParaRPr lang="fa-IR"/>
          </a:p>
        </p:txBody>
      </p:sp>
    </p:spTree>
    <p:extLst>
      <p:ext uri="{BB962C8B-B14F-4D97-AF65-F5344CB8AC3E}">
        <p14:creationId xmlns:p14="http://schemas.microsoft.com/office/powerpoint/2010/main" val="474561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عبارت دیگر دیدگاه اول تمرکزش بر استفاده از سرمایه  اجتماعی به وسیله افراد است و این که افراد چگونه به منابع حای گرفته در شبکه ها دست می یابند و از آن برای به دست آوردن سود و بازده در کنش های ابزاری(یافتن شغل بهتر) و محافظت از بازده در کنش اظهاری استفاده می کنند. این نوع سرمایه به عنوان سرمایه اجتماعی شبکه مطرح می باشد. </a:t>
            </a:r>
            <a:endParaRPr lang="fa-IR">
              <a:cs typeface="B Zar" panose="00000400000000000000" pitchFamily="2" charset="-78"/>
            </a:endParaRPr>
          </a:p>
        </p:txBody>
      </p:sp>
    </p:spTree>
    <p:extLst>
      <p:ext uri="{BB962C8B-B14F-4D97-AF65-F5344CB8AC3E}">
        <p14:creationId xmlns:p14="http://schemas.microsoft.com/office/powerpoint/2010/main" val="880527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نقطه تمرکز تحلیل در این دیدگاه عبارتند از</a:t>
            </a:r>
            <a:r>
              <a:rPr lang="fa-IR">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چگونگی سرمایه گذاری افراد در روابط اجتماعی</a:t>
            </a:r>
          </a:p>
          <a:p>
            <a:pPr algn="just"/>
            <a:r>
              <a:rPr lang="fa-IR" smtClean="0">
                <a:cs typeface="B Zar" panose="00000400000000000000" pitchFamily="2" charset="-78"/>
              </a:rPr>
              <a:t>2) چگونگی در اختیار گرفتن منابع جای گرفته در این روابط، توسط افراد جهت کسب سود</a:t>
            </a:r>
          </a:p>
          <a:p>
            <a:pPr algn="just"/>
            <a:r>
              <a:rPr lang="fa-IR" smtClean="0">
                <a:cs typeface="B Zar" panose="00000400000000000000" pitchFamily="2" charset="-78"/>
              </a:rPr>
              <a:t>دیدگاه دیگر به استفاده از سرمایه اجتماعی در سطح گروه توجه دارد و علاقه اصلی ان بررسی  عناصر و فرایند تولید و حفظ دارایی جمعی است. علاقه دیگرش این است که چگونه هنجارها و اعتماد مثل دارایی  های دیگر (قوانین، اقتدار) در تولید و حفظ دارایی جمعی نقش دارند. </a:t>
            </a:r>
            <a:endParaRPr lang="fa-IR">
              <a:cs typeface="B Zar" panose="00000400000000000000" pitchFamily="2" charset="-78"/>
            </a:endParaRPr>
          </a:p>
        </p:txBody>
      </p:sp>
    </p:spTree>
    <p:extLst>
      <p:ext uri="{BB962C8B-B14F-4D97-AF65-F5344CB8AC3E}">
        <p14:creationId xmlns:p14="http://schemas.microsoft.com/office/powerpoint/2010/main" val="2047039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cs typeface="B Zar" panose="00000400000000000000" pitchFamily="2" charset="-78"/>
              </a:rPr>
              <a:t>به طور کلی نقطه تمرکز این دیدگاه عبارتند از</a:t>
            </a:r>
            <a:r>
              <a:rPr lang="fa-IR">
                <a:cs typeface="B Zar" panose="00000400000000000000" pitchFamily="2" charset="-78"/>
              </a:rPr>
              <a:t>: </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1) چگونه گروهی مشخص سرمایه اجتماعی را به عنوان دارایی جمعی توسعه داده و حفظ می کند؟ </a:t>
            </a:r>
          </a:p>
          <a:p>
            <a:pPr algn="just"/>
            <a:r>
              <a:rPr lang="fa-IR" smtClean="0">
                <a:cs typeface="B Zar" panose="00000400000000000000" pitchFamily="2" charset="-78"/>
              </a:rPr>
              <a:t>2) چگونه دارایی جمعی، می تواند شرایط زندگی افراد را بهبود می بخشد (لین، 1999، 31-32)</a:t>
            </a:r>
          </a:p>
          <a:p>
            <a:pPr algn="just"/>
            <a:r>
              <a:rPr lang="fa-IR" smtClean="0">
                <a:cs typeface="B Zar" panose="00000400000000000000" pitchFamily="2" charset="-78"/>
              </a:rPr>
              <a:t>در سرمایه اجتماعی شبکه، سرمایه اجتماعی کالایی فردی ست و به سرمایه گذری افراد در روابط اجتماعی و در اختیار گذاشتن منابع موجود در این روابط برای کسب سود و بازده مورد انتاظر اطلاق می گردد. اما در سطح گروهی، سرمایه اجتماعی به صورت یک کالا و دارایی جمعی نمود می یابد. مثلا در انسجام محله ای، کنش جمعی و غیره طبق جدول شماره 1 می توان گفت که سرمایه اجتماعی از نظر بوردیو، کلمن، پاتنام و فوکویاما در سطح گروهی مطرح می شود که در آن صورت سرمایه اجتماعی شامل روابط، اعتماد، هنجارها، مشارکت و ...می باشد. </a:t>
            </a:r>
            <a:endParaRPr lang="fa-IR">
              <a:cs typeface="B Zar" panose="00000400000000000000" pitchFamily="2" charset="-78"/>
            </a:endParaRPr>
          </a:p>
        </p:txBody>
      </p:sp>
    </p:spTree>
    <p:extLst>
      <p:ext uri="{BB962C8B-B14F-4D97-AF65-F5344CB8AC3E}">
        <p14:creationId xmlns:p14="http://schemas.microsoft.com/office/powerpoint/2010/main" val="406778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اما از ظنر تحلیل شبکه، سرمایه اجتماعی تنها در سطح رابطه ای – فردی مطرح می شود و به شبکه روابط حمایت ها و منابع در دسترس اطلاق می گردد. این نوع سرمایه اجتماعی که سرمایه اجتماعی شبکه یا نام دارد، بر منابع  ابزاری و حمایتی متنوع و موجود در شبکه که با سرمایه گذاری افراد در روابط اجتماعی و دستیابی به پیوندهای اجتماعی به دست می آید متمرکز است . در این پژوهش نیز سرمایه اجتماعی با استفاده از رویکرد شبکه اجتماعی و به عنوان </a:t>
            </a:r>
            <a:r>
              <a:rPr lang="fa-IR" smtClean="0">
                <a:cs typeface="B Zar" panose="00000400000000000000" pitchFamily="2" charset="-78"/>
              </a:rPr>
              <a:t>سرمایه </a:t>
            </a:r>
            <a:r>
              <a:rPr lang="fa-IR" smtClean="0">
                <a:cs typeface="B Zar" panose="00000400000000000000" pitchFamily="2" charset="-78"/>
              </a:rPr>
              <a:t>اجتماعی شبکه مورد بررسی قرار گرفته است. </a:t>
            </a:r>
            <a:endParaRPr lang="fa-IR">
              <a:cs typeface="B Zar" panose="00000400000000000000" pitchFamily="2" charset="-78"/>
            </a:endParaRPr>
          </a:p>
        </p:txBody>
      </p:sp>
      <p:sp>
        <p:nvSpPr>
          <p:cNvPr id="4" name="Flowchart: Process 3"/>
          <p:cNvSpPr/>
          <p:nvPr/>
        </p:nvSpPr>
        <p:spPr>
          <a:xfrm>
            <a:off x="1237957" y="4262511"/>
            <a:ext cx="2869809" cy="122388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دستیابی به پیوندهای اجتماعی</a:t>
            </a:r>
            <a:endParaRPr lang="fa-IR" b="1">
              <a:solidFill>
                <a:srgbClr val="FF0000"/>
              </a:solidFill>
            </a:endParaRPr>
          </a:p>
        </p:txBody>
      </p:sp>
    </p:spTree>
    <p:extLst>
      <p:ext uri="{BB962C8B-B14F-4D97-AF65-F5344CB8AC3E}">
        <p14:creationId xmlns:p14="http://schemas.microsoft.com/office/powerpoint/2010/main" val="1430755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جدول پیش رو عناصر به طور اجمالی دیدگاه های مطرح سرمایه اجتماعی ،مورد مشاهده و بررسی قرار می گیرد. </a:t>
            </a:r>
            <a:endParaRPr lang="fa-IR">
              <a:cs typeface="B Zar" panose="00000400000000000000" pitchFamily="2" charset="-78"/>
            </a:endParaRPr>
          </a:p>
        </p:txBody>
      </p:sp>
    </p:spTree>
    <p:extLst>
      <p:ext uri="{BB962C8B-B14F-4D97-AF65-F5344CB8AC3E}">
        <p14:creationId xmlns:p14="http://schemas.microsoft.com/office/powerpoint/2010/main" val="504877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379007" y="272281"/>
            <a:ext cx="7956484" cy="6167920"/>
          </a:xfrm>
          <a:prstGeom prst="rect">
            <a:avLst/>
          </a:prstGeom>
        </p:spPr>
      </p:pic>
    </p:spTree>
    <p:extLst>
      <p:ext uri="{BB962C8B-B14F-4D97-AF65-F5344CB8AC3E}">
        <p14:creationId xmlns:p14="http://schemas.microsoft.com/office/powerpoint/2010/main" val="341613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چهارچوب نظری تحقیق</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سال </a:t>
            </a:r>
            <a:r>
              <a:rPr lang="fa-IR" smtClean="0">
                <a:cs typeface="B Zar" panose="00000400000000000000" pitchFamily="2" charset="-78"/>
              </a:rPr>
              <a:t>1970 </a:t>
            </a:r>
            <a:r>
              <a:rPr lang="fa-IR" smtClean="0">
                <a:cs typeface="B Zar" panose="00000400000000000000" pitchFamily="2" charset="-78"/>
              </a:rPr>
              <a:t>با ظهور دیدگاه شبکه، جامعه به عنوان شبکه مورد بررسی قرار گرفت و مطالعه همسایگی و هم محله ای به مطالعه فرا محلی و فرامرزی نامحدود تغییر یافته است. بر اساس این دیدگاه، جامعه وجود </a:t>
            </a:r>
            <a:r>
              <a:rPr lang="fa-IR" smtClean="0">
                <a:cs typeface="B Zar" panose="00000400000000000000" pitchFamily="2" charset="-78"/>
              </a:rPr>
              <a:t>دارد </a:t>
            </a:r>
            <a:r>
              <a:rPr lang="fa-IR" smtClean="0">
                <a:cs typeface="B Zar" panose="00000400000000000000" pitchFamily="2" charset="-78"/>
              </a:rPr>
              <a:t>ولی محدود به همسایگی و محله های نمی شود</a:t>
            </a:r>
            <a:r>
              <a:rPr lang="fa-IR" smtClean="0">
                <a:cs typeface="B Zar" panose="00000400000000000000" pitchFamily="2" charset="-78"/>
              </a:rPr>
              <a:t>.. </a:t>
            </a:r>
            <a:endParaRPr lang="fa-IR">
              <a:cs typeface="B Zar" panose="00000400000000000000" pitchFamily="2" charset="-78"/>
            </a:endParaRPr>
          </a:p>
        </p:txBody>
      </p:sp>
      <p:sp>
        <p:nvSpPr>
          <p:cNvPr id="4" name="Flowchart: Process 3"/>
          <p:cNvSpPr/>
          <p:nvPr/>
        </p:nvSpPr>
        <p:spPr>
          <a:xfrm>
            <a:off x="1406769" y="3727938"/>
            <a:ext cx="2869809" cy="142083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مطالعه فرا محلی و فرامرزی نامحدود</a:t>
            </a:r>
            <a:endParaRPr lang="fa-IR" b="1">
              <a:solidFill>
                <a:srgbClr val="FF0000"/>
              </a:solidFill>
            </a:endParaRPr>
          </a:p>
        </p:txBody>
      </p:sp>
    </p:spTree>
    <p:extLst>
      <p:ext uri="{BB962C8B-B14F-4D97-AF65-F5344CB8AC3E}">
        <p14:creationId xmlns:p14="http://schemas.microsoft.com/office/powerpoint/2010/main" val="2517081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مقدمه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سرمای اجتماعی اگرچه مفهومی نوین و نوپا در عرصه مطالعات اجتماعی است، اما این مفهوم ریشه در روابط نوع بشر دارد. امروزه  این امر مسلم است که رسیدن به توسعه جامعه مدنی، معیارهای جهان شمول و بستر مناسب برای زیست اجتماعی تنها با وجود سرماهیه اجتماعی شکل می گیرد. سرمایه اجتماعی از طریق جرین های اطلاع </a:t>
            </a:r>
            <a:r>
              <a:rPr lang="fa-IR">
                <a:cs typeface="B Zar" panose="00000400000000000000" pitchFamily="2" charset="-78"/>
              </a:rPr>
              <a:t>رسانی </a:t>
            </a:r>
            <a:r>
              <a:rPr lang="fa-IR" smtClean="0">
                <a:cs typeface="B Zar" panose="00000400000000000000" pitchFamily="2" charset="-78"/>
              </a:rPr>
              <a:t>مثل آموزش مربوط به مشاغل، تبادل عقاید تبادل اطلاعات هنجارهای مربوط به معاملات در شبکه های اجتماعی، مشارکت  های مردمی، گروه های خود یاری، روحیه جمع گرایی در برار فرد گرایی و نوع دوستی شکل می گیرد. سرمایه اجتماعی در بین گروه های دوستی، همسایگان، هم مسلکان، هم مدرسه ای هاف اعضا کلوپ های ورزشی و ... قابل مشاهده است. </a:t>
            </a:r>
            <a:endParaRPr lang="fa-IR">
              <a:cs typeface="B Zar" panose="00000400000000000000" pitchFamily="2" charset="-78"/>
            </a:endParaRPr>
          </a:p>
        </p:txBody>
      </p:sp>
      <p:sp>
        <p:nvSpPr>
          <p:cNvPr id="4" name="Flowchart: Process 3"/>
          <p:cNvSpPr/>
          <p:nvPr/>
        </p:nvSpPr>
        <p:spPr>
          <a:xfrm>
            <a:off x="1460309" y="4817660"/>
            <a:ext cx="3716601" cy="104856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توسعه جامعه مدنی، معیارهای جهان شمول و بستر مناسب برای زیست اجتماعی</a:t>
            </a:r>
            <a:endParaRPr lang="fa-IR" b="1">
              <a:solidFill>
                <a:srgbClr val="FF0000"/>
              </a:solidFill>
            </a:endParaRPr>
          </a:p>
        </p:txBody>
      </p:sp>
    </p:spTree>
    <p:extLst>
      <p:ext uri="{BB962C8B-B14F-4D97-AF65-F5344CB8AC3E}">
        <p14:creationId xmlns:p14="http://schemas.microsoft.com/office/powerpoint/2010/main" val="435221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دیدگاه شبکه در مقایسه با سایر دیدگاه های تحلیلی، جامعه را از همسایگی مجزا می کند و روش مفیدی برای مطالعه جامعه بدون محدود </a:t>
            </a:r>
            <a:r>
              <a:rPr lang="fa-IR">
                <a:cs typeface="B Zar" panose="00000400000000000000" pitchFamily="2" charset="-78"/>
              </a:rPr>
              <a:t>کردن </a:t>
            </a:r>
            <a:r>
              <a:rPr lang="fa-IR" smtClean="0">
                <a:cs typeface="B Zar" panose="00000400000000000000" pitchFamily="2" charset="-78"/>
              </a:rPr>
              <a:t>آن </a:t>
            </a:r>
            <a:r>
              <a:rPr lang="fa-IR">
                <a:cs typeface="B Zar" panose="00000400000000000000" pitchFamily="2" charset="-78"/>
              </a:rPr>
              <a:t>به نواحی  و محه ها است. گسترش وسایل حمل و نقل و فن آوری ارتباطی جدید مثل اینترنت، ماهواره و ... باعث شد که ارتباطات  از چهارچوب محل زندگی افراد فراتر برود. بنابراین بر اساس این دیدگاه، جامعه از بین نرفته، بلکه رها شده است و باید به عنوان </a:t>
            </a:r>
            <a:r>
              <a:rPr lang="fa-IR" b="1">
                <a:solidFill>
                  <a:srgbClr val="FF0000"/>
                </a:solidFill>
                <a:cs typeface="B Zar" panose="00000400000000000000" pitchFamily="2" charset="-78"/>
              </a:rPr>
              <a:t>شبکه فردی </a:t>
            </a:r>
            <a:r>
              <a:rPr lang="fa-IR">
                <a:cs typeface="B Zar" panose="00000400000000000000" pitchFamily="2" charset="-78"/>
              </a:rPr>
              <a:t>مورد بررسی قرار گیرد</a:t>
            </a:r>
            <a:endParaRPr lang="fa-IR"/>
          </a:p>
        </p:txBody>
      </p:sp>
    </p:spTree>
    <p:extLst>
      <p:ext uri="{BB962C8B-B14F-4D97-AF65-F5344CB8AC3E}">
        <p14:creationId xmlns:p14="http://schemas.microsoft.com/office/powerpoint/2010/main" val="4166754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طرفداران نظریه شبکه بر این باورند که وجود شبکه های اجتماعی به صورت حائلی در مقابل فشارزای درونی عمل می کنند. به نحوی که با فراهم آوردن حمایت های عاطفی، دوستی ها و فرصت هایی برای اعمال اجتماعی عنی دار در قالب سرمایه اجتماعی اثر بسیار مهم  و موثری بر عزت نفس افراد و افزایش توان مقابله با مشکلات و افسردگی ها دارد و در نهایت به احساس سلامت رواین افراد جامعه منجر می شود (کارلین، 2000، 108)</a:t>
            </a:r>
            <a:endParaRPr lang="fa-IR">
              <a:cs typeface="B Zar" panose="00000400000000000000" pitchFamily="2" charset="-78"/>
            </a:endParaRPr>
          </a:p>
        </p:txBody>
      </p:sp>
      <p:sp>
        <p:nvSpPr>
          <p:cNvPr id="4" name="Flowchart: Process 3"/>
          <p:cNvSpPr/>
          <p:nvPr/>
        </p:nvSpPr>
        <p:spPr>
          <a:xfrm>
            <a:off x="1153551" y="4192172"/>
            <a:ext cx="4487594" cy="136456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فراهم آوردن حمایت های عاطفی، دوستی ها و فرصت ها</a:t>
            </a:r>
            <a:endParaRPr lang="fa-IR" b="1">
              <a:solidFill>
                <a:srgbClr val="FF0000"/>
              </a:solidFill>
            </a:endParaRPr>
          </a:p>
        </p:txBody>
      </p:sp>
    </p:spTree>
    <p:extLst>
      <p:ext uri="{BB962C8B-B14F-4D97-AF65-F5344CB8AC3E}">
        <p14:creationId xmlns:p14="http://schemas.microsoft.com/office/powerpoint/2010/main" val="4081007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به نظر آن ها، شبکه های اجتماعی نوعی سرمایه اجتماعی برای کارکنان فراهم می آورند. و در واقع  در </a:t>
            </a:r>
            <a:r>
              <a:rPr lang="fa-IR" smtClean="0">
                <a:cs typeface="B Zar" panose="00000400000000000000" pitchFamily="2" charset="-78"/>
              </a:rPr>
              <a:t>این </a:t>
            </a:r>
            <a:r>
              <a:rPr lang="fa-IR" smtClean="0">
                <a:cs typeface="B Zar" panose="00000400000000000000" pitchFamily="2" charset="-78"/>
              </a:rPr>
              <a:t>شبکه ها از حمایت، اعتماد و روابط عاطفی با سایر افراد برخوردار می شوند. دیدگاه شبکه در سرمایه اجتماعی بر اهمیت</a:t>
            </a:r>
            <a:r>
              <a:rPr lang="fa-IR" b="1" smtClean="0">
                <a:solidFill>
                  <a:srgbClr val="FF0000"/>
                </a:solidFill>
                <a:cs typeface="B Zar" panose="00000400000000000000" pitchFamily="2" charset="-78"/>
              </a:rPr>
              <a:t> روابط افقی و عمودی </a:t>
            </a:r>
            <a:r>
              <a:rPr lang="fa-IR" smtClean="0">
                <a:cs typeface="B Zar" panose="00000400000000000000" pitchFamily="2" charset="-78"/>
              </a:rPr>
              <a:t>بین مردم در قالب انجمن ها و گروه ها اجتماعی تاکید دارد. </a:t>
            </a:r>
            <a:endParaRPr lang="fa-IR">
              <a:cs typeface="B Zar" panose="00000400000000000000" pitchFamily="2" charset="-78"/>
            </a:endParaRPr>
          </a:p>
        </p:txBody>
      </p:sp>
    </p:spTree>
    <p:extLst>
      <p:ext uri="{BB962C8B-B14F-4D97-AF65-F5344CB8AC3E}">
        <p14:creationId xmlns:p14="http://schemas.microsoft.com/office/powerpoint/2010/main" val="1877907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بر اساس مباحث نظری می توان گفت که در صورت وجود سرمایه اجتماعی، افراد در قالب هنجارها و پیوندهای اجتماعی موجود در تعاملات اجتماعی، قابلیت های خود را افزایش می دهند و در ضمن به دست آوردن امکان کنترل زندگی خود، از حمایت های اجتماعی شبکه های ارتباطی خود برخوردار می شوند. اما قدرت کنار امدن آن ها با فشار های ناشی از فعالیت ها و روابط افزایش می یابد و نه به لحاظ روانی از آرامش و آسایش مطلوبی برخوردار خواهند  شد</a:t>
            </a:r>
            <a:r>
              <a:rPr lang="fa-IR">
                <a:cs typeface="B Zar" panose="00000400000000000000" pitchFamily="2" charset="-78"/>
              </a:rPr>
              <a:t>. </a:t>
            </a:r>
            <a:endParaRPr lang="fa-IR"/>
          </a:p>
        </p:txBody>
      </p:sp>
      <p:sp>
        <p:nvSpPr>
          <p:cNvPr id="4" name="Flowchart: Process 3"/>
          <p:cNvSpPr/>
          <p:nvPr/>
        </p:nvSpPr>
        <p:spPr>
          <a:xfrm>
            <a:off x="1505243" y="4121834"/>
            <a:ext cx="3263705" cy="173032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هنجارها و پیوندهای اجتماعی موجود</a:t>
            </a:r>
            <a:endParaRPr lang="fa-IR" b="1">
              <a:solidFill>
                <a:srgbClr val="FF0000"/>
              </a:solidFill>
            </a:endParaRPr>
          </a:p>
        </p:txBody>
      </p:sp>
    </p:spTree>
    <p:extLst>
      <p:ext uri="{BB962C8B-B14F-4D97-AF65-F5344CB8AC3E}">
        <p14:creationId xmlns:p14="http://schemas.microsoft.com/office/powerpoint/2010/main" val="3573456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عبارت دیگر، وجود سرمایه اجتماعی رسمی و غیر رسمی اثرات فشارهای زندی مانند تامین هزینه های سنگین زندگی مقابله با حوادث طبیعی و غیر طبیعی را با افزایش حمایت های اجتماعی عاطفی و روانی کاهش می دهد و احساس امنیت را نیز در افراد تقوتیت می کند (کارلین، 2000، 109)</a:t>
            </a:r>
          </a:p>
          <a:p>
            <a:endParaRPr lang="fa-IR"/>
          </a:p>
        </p:txBody>
      </p:sp>
      <p:sp>
        <p:nvSpPr>
          <p:cNvPr id="4" name="Flowchart: Process 3"/>
          <p:cNvSpPr/>
          <p:nvPr/>
        </p:nvSpPr>
        <p:spPr>
          <a:xfrm>
            <a:off x="1167618" y="3868615"/>
            <a:ext cx="3066757" cy="139270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حمایت های اجتماعی عاطفی و روانی</a:t>
            </a:r>
            <a:endParaRPr lang="fa-IR" b="1">
              <a:solidFill>
                <a:srgbClr val="FF0000"/>
              </a:solidFill>
            </a:endParaRPr>
          </a:p>
        </p:txBody>
      </p:sp>
    </p:spTree>
    <p:extLst>
      <p:ext uri="{BB962C8B-B14F-4D97-AF65-F5344CB8AC3E}">
        <p14:creationId xmlns:p14="http://schemas.microsoft.com/office/powerpoint/2010/main" val="4211622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طور کلی دیدگاه شبکه نستب به سایر گزارش های </a:t>
            </a:r>
            <a:r>
              <a:rPr lang="fa-IR">
                <a:cs typeface="B Zar" panose="00000400000000000000" pitchFamily="2" charset="-78"/>
              </a:rPr>
              <a:t>نظری </a:t>
            </a:r>
            <a:r>
              <a:rPr lang="fa-IR" smtClean="0">
                <a:cs typeface="B Zar" panose="00000400000000000000" pitchFamily="2" charset="-78"/>
              </a:rPr>
              <a:t>و مطالعاتی مربوط به جامعه دارای سه امتیاز است. </a:t>
            </a:r>
          </a:p>
          <a:p>
            <a:pPr algn="just"/>
            <a:r>
              <a:rPr lang="fa-IR" smtClean="0">
                <a:cs typeface="B Zar" panose="00000400000000000000" pitchFamily="2" charset="-78"/>
              </a:rPr>
              <a:t>1) از این فرض که افراد لزوما با همسایه ها و گزاره های خویشاوندی یا سایر همبستگی های محدود در کنش متقابل هستند اجتناب می کند و این امکان را فراهم می سازد که طیف وسیعی از روابط در همه جا و با مسئول کردن همه افراد که این روابط را شکل می دهند، موردمطالعه قرار گیرند. </a:t>
            </a:r>
            <a:r>
              <a:rPr lang="fa-IR" b="1" smtClean="0">
                <a:solidFill>
                  <a:srgbClr val="FF0000"/>
                </a:solidFill>
                <a:cs typeface="B Zar" panose="00000400000000000000" pitchFamily="2" charset="-78"/>
              </a:rPr>
              <a:t>این دیدگاه ضد همسایگی و ضد مجاورت نیست</a:t>
            </a:r>
            <a:r>
              <a:rPr lang="fa-IR" smtClean="0">
                <a:cs typeface="B Zar" panose="00000400000000000000" pitchFamily="2" charset="-78"/>
              </a:rPr>
              <a:t>، بلکه مجاورت مسکونی را تنها یک بعد از جامعه می داند. </a:t>
            </a:r>
            <a:endParaRPr lang="fa-IR">
              <a:cs typeface="B Zar" panose="00000400000000000000" pitchFamily="2" charset="-78"/>
            </a:endParaRPr>
          </a:p>
        </p:txBody>
      </p:sp>
    </p:spTree>
    <p:extLst>
      <p:ext uri="{BB962C8B-B14F-4D97-AF65-F5344CB8AC3E}">
        <p14:creationId xmlns:p14="http://schemas.microsoft.com/office/powerpoint/2010/main" val="3906724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2) قابلیت آن برای مطالعه پیوند ها و ارتباطات در همه مقیاس ها از روابط بین فردی تا نظام های کلان بسیار زیاد است و امکان تحلیل ارتباطات زندگی روزمره را در بطن تغییرات  اجتماعی عظیم میسر می سازد. </a:t>
            </a:r>
          </a:p>
          <a:p>
            <a:pPr algn="just"/>
            <a:r>
              <a:rPr lang="fa-IR" smtClean="0">
                <a:cs typeface="B Zar" panose="00000400000000000000" pitchFamily="2" charset="-78"/>
              </a:rPr>
              <a:t>3) این دیدگاه مجموعه ای از روش های کمی و کیفی را برای فم توصیف، تحلیل، ترکیب، ساختار و عملکرد شبکه های فردی را فراهم می کند (کامران و ارشادی، 1388، 43)</a:t>
            </a:r>
            <a:endParaRPr lang="fa-IR">
              <a:cs typeface="B Zar" panose="00000400000000000000" pitchFamily="2" charset="-78"/>
            </a:endParaRPr>
          </a:p>
        </p:txBody>
      </p:sp>
      <p:sp>
        <p:nvSpPr>
          <p:cNvPr id="4" name="Flowchart: Process 3"/>
          <p:cNvSpPr/>
          <p:nvPr/>
        </p:nvSpPr>
        <p:spPr>
          <a:xfrm>
            <a:off x="1266092" y="4360985"/>
            <a:ext cx="3601330" cy="115355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مطالعه پیوند ها و ارتباطات</a:t>
            </a:r>
            <a:endParaRPr lang="fa-IR" b="1">
              <a:solidFill>
                <a:srgbClr val="FF0000"/>
              </a:solidFill>
            </a:endParaRPr>
          </a:p>
        </p:txBody>
      </p:sp>
    </p:spTree>
    <p:extLst>
      <p:ext uri="{BB962C8B-B14F-4D97-AF65-F5344CB8AC3E}">
        <p14:creationId xmlns:p14="http://schemas.microsoft.com/office/powerpoint/2010/main" val="1823721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مهم ترین نظریه پردازان این دیدگاه ولمن است ولمن معتقد است مسئله اصلی در دیدگاه شبکه روابط است و واحدهای تشکیل دهنده ساخت جامعه، شبکه های تعاملی هستند. ساخت اجتماعی به عنوان یک شبکه از «اعضای شبکه»  و مجموعه ای از |پیوندها» که افرادف کنشگران و گروه ها را به هم متصل می سازد، تشکیل شده است. اعضای شبکه ها می توانند افرا، گروه ها، نهاد ها و موجودیت های حقوقی و یا سازمان ها و ... باشند (</a:t>
            </a:r>
            <a:r>
              <a:rPr lang="fa-IR" smtClean="0">
                <a:cs typeface="B Zar" panose="00000400000000000000" pitchFamily="2" charset="-78"/>
              </a:rPr>
              <a:t>ولمن، </a:t>
            </a:r>
            <a:r>
              <a:rPr lang="fa-IR" smtClean="0">
                <a:cs typeface="B Zar" panose="00000400000000000000" pitchFamily="2" charset="-78"/>
              </a:rPr>
              <a:t>1998 به نقل از باستانی و صالحی 1386، 49) بلوک های </a:t>
            </a:r>
            <a:r>
              <a:rPr lang="fa-IR" smtClean="0">
                <a:cs typeface="B Zar" panose="00000400000000000000" pitchFamily="2" charset="-78"/>
              </a:rPr>
              <a:t>اصلی </a:t>
            </a:r>
            <a:r>
              <a:rPr lang="fa-IR" smtClean="0">
                <a:cs typeface="B Zar" panose="00000400000000000000" pitchFamily="2" charset="-78"/>
              </a:rPr>
              <a:t>شبکه «ارتباط» هستند  و دیدگاه شبکه با مطالعه روابط اجتماعی موجود بین مجموعه ای از افراد، به تحلیل ساخت اجتماعی می پردازد و ضمن اینکه به کل ساخت توجه می کندف الگوی روابط موجود  در ساخت را نیز مورد توجه قرار می دهد. </a:t>
            </a:r>
            <a:endParaRPr lang="fa-IR">
              <a:cs typeface="B Zar" panose="00000400000000000000" pitchFamily="2" charset="-78"/>
            </a:endParaRPr>
          </a:p>
        </p:txBody>
      </p:sp>
      <p:sp>
        <p:nvSpPr>
          <p:cNvPr id="4" name="Flowchart: Process 3"/>
          <p:cNvSpPr/>
          <p:nvPr/>
        </p:nvSpPr>
        <p:spPr>
          <a:xfrm>
            <a:off x="1167618" y="5148776"/>
            <a:ext cx="3123028" cy="84406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تحلیل ساخت اجتماعی</a:t>
            </a:r>
            <a:endParaRPr lang="fa-IR" b="1">
              <a:solidFill>
                <a:srgbClr val="FF0000"/>
              </a:solidFill>
            </a:endParaRPr>
          </a:p>
        </p:txBody>
      </p:sp>
    </p:spTree>
    <p:extLst>
      <p:ext uri="{BB962C8B-B14F-4D97-AF65-F5344CB8AC3E}">
        <p14:creationId xmlns:p14="http://schemas.microsoft.com/office/powerpoint/2010/main" val="190566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بناراین نقطه تمرکز دیدگاه شبکه ای ان است که به جای تاکید بر کنشگران  </a:t>
            </a:r>
            <a:r>
              <a:rPr lang="fa-IR" smtClean="0">
                <a:cs typeface="B Zar" panose="00000400000000000000" pitchFamily="2" charset="-78"/>
              </a:rPr>
              <a:t>ویژگی </a:t>
            </a:r>
            <a:r>
              <a:rPr lang="fa-IR" smtClean="0">
                <a:cs typeface="B Zar" panose="00000400000000000000" pitchFamily="2" charset="-78"/>
              </a:rPr>
              <a:t>های فردی شان به عنوان واحد تحلیل، به ساختار </a:t>
            </a:r>
            <a:r>
              <a:rPr lang="fa-IR" smtClean="0">
                <a:cs typeface="B Zar" panose="00000400000000000000" pitchFamily="2" charset="-78"/>
              </a:rPr>
              <a:t>روابط </a:t>
            </a:r>
            <a:r>
              <a:rPr lang="fa-IR" smtClean="0">
                <a:cs typeface="B Zar" panose="00000400000000000000" pitchFamily="2" charset="-78"/>
              </a:rPr>
              <a:t>کنشگران توجه می کند (کارتوسی 2004، 1 به نقل از باستانی و صالحی ، 1386؛ 68) پیوندها و روابط که بحث اصلی دیدگاه شبکه است. به عنوان سرمایه اجتماعی محسوب می شود. محققان دیدگاه شبکه خصوصیات شبکه را در </a:t>
            </a:r>
            <a:r>
              <a:rPr lang="fa-IR" b="1" smtClean="0">
                <a:solidFill>
                  <a:srgbClr val="FF0000"/>
                </a:solidFill>
                <a:cs typeface="B Zar" panose="00000400000000000000" pitchFamily="2" charset="-78"/>
              </a:rPr>
              <a:t>سه</a:t>
            </a:r>
            <a:r>
              <a:rPr lang="fa-IR" smtClean="0">
                <a:cs typeface="B Zar" panose="00000400000000000000" pitchFamily="2" charset="-78"/>
              </a:rPr>
              <a:t> بعد طبقه بندی می کند: </a:t>
            </a:r>
          </a:p>
          <a:p>
            <a:pPr algn="just"/>
            <a:r>
              <a:rPr lang="fa-IR" smtClean="0">
                <a:cs typeface="B Zar" panose="00000400000000000000" pitchFamily="2" charset="-78"/>
              </a:rPr>
              <a:t>1- خصوصیات ساختی، اندازه، تراکم و ترکیب</a:t>
            </a:r>
          </a:p>
          <a:p>
            <a:pPr algn="just"/>
            <a:r>
              <a:rPr lang="fa-IR" smtClean="0">
                <a:cs typeface="B Zar" panose="00000400000000000000" pitchFamily="2" charset="-78"/>
              </a:rPr>
              <a:t>2- خصوصیات تعاملی: شیوه تماس، فراوانی تماس، دوام رابطه و صمیمیت</a:t>
            </a:r>
          </a:p>
          <a:p>
            <a:pPr algn="just"/>
            <a:r>
              <a:rPr lang="fa-IR" smtClean="0">
                <a:cs typeface="B Zar" panose="00000400000000000000" pitchFamily="2" charset="-78"/>
              </a:rPr>
              <a:t>3- خصوصیات کارکردی: انواع حمایت (ّباستای و صالحی، 1386، 86)</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212093" y="3855718"/>
            <a:ext cx="1024671" cy="1024671"/>
          </a:xfrm>
          <a:prstGeom prst="rect">
            <a:avLst/>
          </a:prstGeom>
        </p:spPr>
      </p:pic>
    </p:spTree>
    <p:extLst>
      <p:ext uri="{BB962C8B-B14F-4D97-AF65-F5344CB8AC3E}">
        <p14:creationId xmlns:p14="http://schemas.microsoft.com/office/powerpoint/2010/main" val="1267869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یکی از اعضای اصلی دیدگاه شبکه ولمن است ولمن معتقد است بهترین روش برای مطالعه ساختار اجتماعی مطالعه روابط بین اعضای آن ساختار است. تحلیل گر ساختاری به دنبال شناسایی ساختارهای عمیق است. او می کوشد نشان دهد که چگونه ساختارهای شبکه ایف رفتارها را تحت تاثیر قرار می دهد. به همین جهت ولمن مدعی است که تحلیل شکه یک ابزار فکری اساسی در مطالعه ساخت های اجتماعی است (چلبی، 1385 60</a:t>
            </a:r>
            <a:r>
              <a:rPr lang="fa-IR" smtClean="0">
                <a:cs typeface="B Zar" panose="00000400000000000000" pitchFamily="2" charset="-78"/>
              </a:rPr>
              <a:t>)</a:t>
            </a:r>
            <a:endParaRPr lang="fa-IR" smtClean="0">
              <a:cs typeface="B Zar" panose="00000400000000000000" pitchFamily="2" charset="-78"/>
            </a:endParaRPr>
          </a:p>
        </p:txBody>
      </p:sp>
    </p:spTree>
    <p:extLst>
      <p:ext uri="{BB962C8B-B14F-4D97-AF65-F5344CB8AC3E}">
        <p14:creationId xmlns:p14="http://schemas.microsoft.com/office/powerpoint/2010/main" val="4164747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کل می توان سرمایه اجتماعی را زیر بنا و زمینه ساز اصلی فرایند مدنرنیزاسیون دانستف پس به دلیل قرار داشتن کشور ما در حالت گذار وضرورت برنامه ریزی های همه جانبه به منظور دستیابی به توسعه پایدار و عبور از حالت گذارد و رسیدن به یک ثبات نسبی و واقعی، شناخت میزان و نوع سرمایه اجتماعی و به کارگیری عواملی که سبب افزایش این متغیر اجتماعی می شود، لازم است. </a:t>
            </a:r>
            <a:endParaRPr lang="fa-IR">
              <a:cs typeface="B Zar" panose="00000400000000000000" pitchFamily="2" charset="-78"/>
            </a:endParaRPr>
          </a:p>
        </p:txBody>
      </p:sp>
      <p:sp>
        <p:nvSpPr>
          <p:cNvPr id="4" name="Flowchart: Process 3"/>
          <p:cNvSpPr/>
          <p:nvPr/>
        </p:nvSpPr>
        <p:spPr>
          <a:xfrm>
            <a:off x="1055077" y="3882683"/>
            <a:ext cx="3685735" cy="150524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یک ثبات نسبی و واقعی، شناخت میزان و نوع سرمایه اجتماع</a:t>
            </a:r>
            <a:endParaRPr lang="fa-IR" b="1">
              <a:solidFill>
                <a:srgbClr val="FF0000"/>
              </a:solidFill>
            </a:endParaRPr>
          </a:p>
        </p:txBody>
      </p:sp>
    </p:spTree>
    <p:extLst>
      <p:ext uri="{BB962C8B-B14F-4D97-AF65-F5344CB8AC3E}">
        <p14:creationId xmlns:p14="http://schemas.microsoft.com/office/powerpoint/2010/main" val="3123727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ولمن</a:t>
            </a:r>
            <a:r>
              <a:rPr lang="fa-IR" smtClean="0">
                <a:cs typeface="B Zar" panose="00000400000000000000" pitchFamily="2" charset="-78"/>
              </a:rPr>
              <a:t> </a:t>
            </a:r>
            <a:r>
              <a:rPr lang="fa-IR">
                <a:cs typeface="B Zar" panose="00000400000000000000" pitchFamily="2" charset="-78"/>
              </a:rPr>
              <a:t>معتقد است الگوهای پیوند بین اعضای شبکه هم نوعی فرصت است و هم نوعی محدودیت زیرا این الگوها و میزان دسترسی </a:t>
            </a:r>
            <a:r>
              <a:rPr lang="fa-IR">
                <a:cs typeface="B Zar" panose="00000400000000000000" pitchFamily="2" charset="-78"/>
              </a:rPr>
              <a:t>افراد </a:t>
            </a:r>
            <a:r>
              <a:rPr lang="fa-IR" smtClean="0">
                <a:cs typeface="B Zar" panose="00000400000000000000" pitchFamily="2" charset="-78"/>
              </a:rPr>
              <a:t>به </a:t>
            </a:r>
            <a:r>
              <a:rPr lang="fa-IR">
                <a:cs typeface="B Zar" panose="00000400000000000000" pitchFamily="2" charset="-78"/>
              </a:rPr>
              <a:t>منابعی  نظیر اطلاعات، ثروت و قدرت اثر دارند. از نظر او، نظام اجتماعی به صورت شبکه ای از روابط به هم وابسته است که در آن افراد دسترسی یکاسنی به مناب کمیاب ندارند. از این محقق اجتماعی باید در تبیین رفتار به توزیع فرصت ها توجه کند. یعنی دسترسی نابرابر به منابعی </a:t>
            </a:r>
            <a:r>
              <a:rPr lang="fa-IR">
                <a:cs typeface="B Zar" panose="00000400000000000000" pitchFamily="2" charset="-78"/>
              </a:rPr>
              <a:t>مثل </a:t>
            </a:r>
            <a:r>
              <a:rPr lang="fa-IR">
                <a:cs typeface="B Zar" panose="00000400000000000000" pitchFamily="2" charset="-78"/>
              </a:rPr>
              <a:t>ا</a:t>
            </a:r>
            <a:r>
              <a:rPr lang="fa-IR" smtClean="0">
                <a:cs typeface="B Zar" panose="00000400000000000000" pitchFamily="2" charset="-78"/>
              </a:rPr>
              <a:t>طلاعات </a:t>
            </a:r>
            <a:r>
              <a:rPr lang="fa-IR">
                <a:cs typeface="B Zar" panose="00000400000000000000" pitchFamily="2" charset="-78"/>
              </a:rPr>
              <a:t>ثروت نفوذ و </a:t>
            </a:r>
            <a:r>
              <a:rPr lang="fa-IR">
                <a:cs typeface="B Zar" panose="00000400000000000000" pitchFamily="2" charset="-78"/>
              </a:rPr>
              <a:t>دسترسی </a:t>
            </a:r>
            <a:r>
              <a:rPr lang="fa-IR" smtClean="0">
                <a:cs typeface="B Zar" panose="00000400000000000000" pitchFamily="2" charset="-78"/>
              </a:rPr>
              <a:t>افراد </a:t>
            </a:r>
            <a:r>
              <a:rPr lang="fa-IR">
                <a:cs typeface="B Zar" panose="00000400000000000000" pitchFamily="2" charset="-78"/>
              </a:rPr>
              <a:t>به  منابع (َشارع پور، 1388، 170)</a:t>
            </a:r>
          </a:p>
          <a:p>
            <a:endParaRPr lang="fa-IR"/>
          </a:p>
        </p:txBody>
      </p:sp>
      <p:sp>
        <p:nvSpPr>
          <p:cNvPr id="4" name="Flowchart: Process 3"/>
          <p:cNvSpPr/>
          <p:nvPr/>
        </p:nvSpPr>
        <p:spPr>
          <a:xfrm>
            <a:off x="838200" y="4001294"/>
            <a:ext cx="4459459" cy="154744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هم نوعی فرصت است و هم نوعی محدودیت</a:t>
            </a:r>
            <a:endParaRPr lang="fa-IR" b="1">
              <a:solidFill>
                <a:srgbClr val="FF0000"/>
              </a:solidFill>
            </a:endParaRPr>
          </a:p>
        </p:txBody>
      </p:sp>
    </p:spTree>
    <p:extLst>
      <p:ext uri="{BB962C8B-B14F-4D97-AF65-F5344CB8AC3E}">
        <p14:creationId xmlns:p14="http://schemas.microsoft.com/office/powerpoint/2010/main" val="3899155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ولمن معتد است در عصر حاضر نوعی تشویش و نگرانی د رمورد اجتماع وجود دارد و در دنیای مدرن افراد همواره در این هراس بوده اند که مبادا اجتماع آن ها را طرد کند و با تنهایی و بیگانگی مواجهه شوند بخش عمده این نگرانی از نوع تفکر و ادراک خاص این دوران نشات می گیرد.  </a:t>
            </a:r>
            <a:endParaRPr lang="fa-IR">
              <a:cs typeface="B Zar" panose="00000400000000000000" pitchFamily="2" charset="-78"/>
            </a:endParaRPr>
          </a:p>
        </p:txBody>
      </p:sp>
      <p:sp>
        <p:nvSpPr>
          <p:cNvPr id="4" name="Flowchart: Process 3"/>
          <p:cNvSpPr/>
          <p:nvPr/>
        </p:nvSpPr>
        <p:spPr>
          <a:xfrm>
            <a:off x="1378633" y="3812345"/>
            <a:ext cx="3530991" cy="125202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نوع تفکر و ادراک خاص</a:t>
            </a:r>
            <a:endParaRPr lang="fa-IR" b="1">
              <a:solidFill>
                <a:srgbClr val="FF0000"/>
              </a:solidFill>
            </a:endParaRPr>
          </a:p>
        </p:txBody>
      </p:sp>
    </p:spTree>
    <p:extLst>
      <p:ext uri="{BB962C8B-B14F-4D97-AF65-F5344CB8AC3E}">
        <p14:creationId xmlns:p14="http://schemas.microsoft.com/office/powerpoint/2010/main" val="2441226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ولمن به مدل برای تبیین ماهیت اجتماع با توجه به شرایط جدید در دوران مدرن ارائه کرده است. </a:t>
            </a:r>
            <a:endParaRPr lang="fa-IR">
              <a:cs typeface="B Zar" panose="00000400000000000000" pitchFamily="2" charset="-78"/>
            </a:endParaRPr>
          </a:p>
        </p:txBody>
      </p:sp>
    </p:spTree>
    <p:extLst>
      <p:ext uri="{BB962C8B-B14F-4D97-AF65-F5344CB8AC3E}">
        <p14:creationId xmlns:p14="http://schemas.microsoft.com/office/powerpoint/2010/main" val="3287833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وی بر اساس این پرسش که اجتماع در دوران مدرن چگونه است. </a:t>
            </a:r>
            <a:r>
              <a:rPr lang="fa-IR" b="1">
                <a:solidFill>
                  <a:srgbClr val="FF0000"/>
                </a:solidFill>
                <a:cs typeface="B Zar" panose="00000400000000000000" pitchFamily="2" charset="-78"/>
              </a:rPr>
              <a:t>سه سوال و سه پاسخ </a:t>
            </a:r>
            <a:r>
              <a:rPr lang="fa-IR">
                <a:cs typeface="B Zar" panose="00000400000000000000" pitchFamily="2" charset="-78"/>
              </a:rPr>
              <a:t>ارائه می دهد: </a:t>
            </a:r>
          </a:p>
          <a:p>
            <a:pPr algn="just"/>
            <a:r>
              <a:rPr lang="fa-IR">
                <a:cs typeface="B Zar" panose="00000400000000000000" pitchFamily="2" charset="-78"/>
              </a:rPr>
              <a:t>آیا اجتماعات در دوران مدرن از بین رفته اند؟ </a:t>
            </a:r>
          </a:p>
          <a:p>
            <a:endParaRPr lang="fa-IR"/>
          </a:p>
        </p:txBody>
      </p:sp>
    </p:spTree>
    <p:extLst>
      <p:ext uri="{BB962C8B-B14F-4D97-AF65-F5344CB8AC3E}">
        <p14:creationId xmlns:p14="http://schemas.microsoft.com/office/powerpoint/2010/main" val="25333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مدل اجتماع گمشده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آیا اجتماعات تراکم همگنی و انسجام سنتی شان را حفظ کرده اند؟ </a:t>
            </a:r>
          </a:p>
          <a:p>
            <a:pPr algn="just"/>
            <a:endParaRPr lang="fa-IR" smtClean="0">
              <a:cs typeface="B Zar" panose="00000400000000000000" pitchFamily="2" charset="-78"/>
            </a:endParaRPr>
          </a:p>
          <a:p>
            <a:pPr algn="just"/>
            <a:endParaRPr lang="fa-IR">
              <a:cs typeface="B Zar" panose="00000400000000000000" pitchFamily="2" charset="-78"/>
            </a:endParaRPr>
          </a:p>
        </p:txBody>
      </p:sp>
    </p:spTree>
    <p:extLst>
      <p:ext uri="{BB962C8B-B14F-4D97-AF65-F5344CB8AC3E}">
        <p14:creationId xmlns:p14="http://schemas.microsoft.com/office/powerpoint/2010/main" val="1317371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مدل اجتماع حفظ شده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آیا اجتماعات به شبکه های کمتر محلی با بافت </a:t>
            </a:r>
            <a:r>
              <a:rPr lang="fa-IR" smtClean="0">
                <a:cs typeface="B Zar" panose="00000400000000000000" pitchFamily="2" charset="-78"/>
              </a:rPr>
              <a:t>پراکنده تر، </a:t>
            </a:r>
            <a:r>
              <a:rPr lang="fa-IR" smtClean="0">
                <a:cs typeface="B Zar" panose="00000400000000000000" pitchFamily="2" charset="-78"/>
              </a:rPr>
              <a:t>ناهمگن تر و کمتر منسجم تغییر شکل یفته اند؟ </a:t>
            </a:r>
            <a:endParaRPr lang="fa-IR">
              <a:cs typeface="B Zar" panose="00000400000000000000" pitchFamily="2" charset="-78"/>
            </a:endParaRPr>
          </a:p>
        </p:txBody>
      </p:sp>
    </p:spTree>
    <p:extLst>
      <p:ext uri="{BB962C8B-B14F-4D97-AF65-F5344CB8AC3E}">
        <p14:creationId xmlns:p14="http://schemas.microsoft.com/office/powerpoint/2010/main" val="2902038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مدل اجتماع آزاد شده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الف) مدل اجتماع گم شده: </a:t>
            </a:r>
            <a:r>
              <a:rPr lang="fa-IR" smtClean="0">
                <a:cs typeface="B Zar" panose="00000400000000000000" pitchFamily="2" charset="-78"/>
              </a:rPr>
              <a:t>طبق این مدل، اجتماعات در نتیجه تغییرات عظیم و گسترده از بین رفته اند و به دلیل تغییرات عظیم مثل شهرنشینی، صنعتی </a:t>
            </a:r>
            <a:r>
              <a:rPr lang="fa-IR" smtClean="0">
                <a:cs typeface="B Zar" panose="00000400000000000000" pitchFamily="2" charset="-78"/>
              </a:rPr>
              <a:t>شدن، </a:t>
            </a:r>
            <a:r>
              <a:rPr lang="fa-IR" smtClean="0">
                <a:cs typeface="B Zar" panose="00000400000000000000" pitchFamily="2" charset="-78"/>
              </a:rPr>
              <a:t>سرمایه داری، بوروکراسی، جهانی شدن و توسعه تکنولوژی های ارتباطی. نوع زندگی افراد تغییر کرده و افراد در دنیای مدرن و در شهرها، روابط شان غیر شخصی، زودگذر و ضعیف شده است. </a:t>
            </a:r>
            <a:r>
              <a:rPr lang="fa-IR" smtClean="0">
                <a:cs typeface="B Zar" panose="00000400000000000000" pitchFamily="2" charset="-78"/>
              </a:rPr>
              <a:t>وبر، مارکس، </a:t>
            </a:r>
            <a:r>
              <a:rPr lang="fa-IR" smtClean="0">
                <a:cs typeface="B Zar" panose="00000400000000000000" pitchFamily="2" charset="-78"/>
              </a:rPr>
              <a:t>انگلس، دورکیم، پارک و ورث از طرفداران این مدل هستند (ولمن، 1999، به نقل از افروز، 1378)</a:t>
            </a:r>
            <a:endParaRPr lang="fa-IR">
              <a:cs typeface="B Zar" panose="00000400000000000000" pitchFamily="2" charset="-78"/>
            </a:endParaRPr>
          </a:p>
        </p:txBody>
      </p:sp>
    </p:spTree>
    <p:extLst>
      <p:ext uri="{BB962C8B-B14F-4D97-AF65-F5344CB8AC3E}">
        <p14:creationId xmlns:p14="http://schemas.microsoft.com/office/powerpoint/2010/main" val="2300411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در این مدل اندازه شبکه های اجتماع شخصی کوچک است</a:t>
            </a:r>
            <a:r>
              <a:rPr lang="fa-IR" smtClean="0">
                <a:cs typeface="B Zar" panose="00000400000000000000" pitchFamily="2" charset="-78"/>
              </a:rPr>
              <a:t>. شدت روابط ضعیف و اغلب از نوع آشنایی است. درصد خویشاوندان و همسایگان  در ان پایین است و این موضوع ناشی از تضعیف شدید الزامات فضای و اجتماعی است. در این مدل به دلیل داوطلبانه بودن روابط، روابط با دوستان بالا </a:t>
            </a:r>
            <a:r>
              <a:rPr lang="fa-IR" smtClean="0">
                <a:cs typeface="B Zar" panose="00000400000000000000" pitchFamily="2" charset="-78"/>
              </a:rPr>
              <a:t>است، </a:t>
            </a:r>
            <a:r>
              <a:rPr lang="fa-IR" smtClean="0">
                <a:cs typeface="B Zar" panose="00000400000000000000" pitchFamily="2" charset="-78"/>
              </a:rPr>
              <a:t>اما این روابط در زمینه های چندگانه نیست لذا این افراد در زمینه های متفاوت مثل کار یا تفریح  دارای دوستان مجزا هستند. </a:t>
            </a:r>
            <a:endParaRPr lang="fa-IR">
              <a:cs typeface="B Zar" panose="00000400000000000000" pitchFamily="2" charset="-78"/>
            </a:endParaRPr>
          </a:p>
        </p:txBody>
      </p:sp>
    </p:spTree>
    <p:extLst>
      <p:ext uri="{BB962C8B-B14F-4D97-AF65-F5344CB8AC3E}">
        <p14:creationId xmlns:p14="http://schemas.microsoft.com/office/powerpoint/2010/main" val="1394452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دوستان با یکدیگر رابطه زیادی ندارند و یکدیگر را کمتر می شناسد. به همین دلیل تراکم  در این شبکه ها پایین است. </a:t>
            </a:r>
            <a:r>
              <a:rPr lang="fa-IR" b="1">
                <a:solidFill>
                  <a:srgbClr val="FF0000"/>
                </a:solidFill>
                <a:cs typeface="B Zar" panose="00000400000000000000" pitchFamily="2" charset="-78"/>
              </a:rPr>
              <a:t>انواع تماس های شایع  یعنی تماس چهره به چهره  و تلفنی نیز پایین است</a:t>
            </a:r>
            <a:r>
              <a:rPr lang="fa-IR">
                <a:cs typeface="B Zar" panose="00000400000000000000" pitchFamily="2" charset="-78"/>
              </a:rPr>
              <a:t>. به علت این که </a:t>
            </a:r>
            <a:r>
              <a:rPr lang="fa-IR">
                <a:cs typeface="B Zar" panose="00000400000000000000" pitchFamily="2" charset="-78"/>
              </a:rPr>
              <a:t>تعداد </a:t>
            </a:r>
            <a:r>
              <a:rPr lang="fa-IR" smtClean="0">
                <a:cs typeface="B Zar" panose="00000400000000000000" pitchFamily="2" charset="-78"/>
              </a:rPr>
              <a:t>پیوندهای </a:t>
            </a:r>
            <a:r>
              <a:rPr lang="fa-IR">
                <a:cs typeface="B Zar" panose="00000400000000000000" pitchFamily="2" charset="-78"/>
              </a:rPr>
              <a:t>ضعیف زیاد است و ناهمگنی در آن بالا است (ولمن و پوتر، 1999 به نقل از ایمانی 1386)</a:t>
            </a:r>
          </a:p>
          <a:p>
            <a:endParaRPr lang="fa-IR"/>
          </a:p>
        </p:txBody>
      </p:sp>
    </p:spTree>
    <p:extLst>
      <p:ext uri="{BB962C8B-B14F-4D97-AF65-F5344CB8AC3E}">
        <p14:creationId xmlns:p14="http://schemas.microsoft.com/office/powerpoint/2010/main" val="1003705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ب) مدل اجتماع حفظ شده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a:xfrm>
            <a:off x="3938954" y="1825625"/>
            <a:ext cx="7414846" cy="4351338"/>
          </a:xfrm>
        </p:spPr>
        <p:txBody>
          <a:bodyPr/>
          <a:lstStyle/>
          <a:p>
            <a:pPr algn="just"/>
            <a:r>
              <a:rPr lang="fa-IR" smtClean="0">
                <a:cs typeface="B Zar" panose="00000400000000000000" pitchFamily="2" charset="-78"/>
              </a:rPr>
              <a:t>این مدل نشان می دهد که اجتماعات به طور منسجم و متراکم به همان صوترت که در اجتماعات سنتی و کوچک وجود داشتند، هنوز هم منبع مهم تامین حمایت و معاشرت  هستند و تغییرات عظیم اجتماعی توانسته است. بر پیوندها و ارتباطات اجتماعی افراد در دوران مدرن تاثیر منفی بگذارد. در این جا اجتماع را می توان در ملیت ها مشاهده </a:t>
            </a:r>
            <a:r>
              <a:rPr lang="fa-IR" smtClean="0">
                <a:cs typeface="B Zar" panose="00000400000000000000" pitchFamily="2" charset="-78"/>
              </a:rPr>
              <a:t>کرد.</a:t>
            </a:r>
            <a:r>
              <a:rPr lang="fa-IR" smtClean="0">
                <a:cs typeface="B Zar" panose="00000400000000000000" pitchFamily="2" charset="-78"/>
              </a:rPr>
              <a:t> </a:t>
            </a:r>
            <a:r>
              <a:rPr lang="fa-IR" smtClean="0">
                <a:cs typeface="B Zar" panose="00000400000000000000" pitchFamily="2" charset="-78"/>
              </a:rPr>
              <a:t>هربرت </a:t>
            </a:r>
            <a:r>
              <a:rPr lang="fa-IR" smtClean="0">
                <a:cs typeface="B Zar" panose="00000400000000000000" pitchFamily="2" charset="-78"/>
              </a:rPr>
              <a:t>گنز را  </a:t>
            </a:r>
            <a:r>
              <a:rPr lang="fa-IR" smtClean="0">
                <a:cs typeface="B Zar" panose="00000400000000000000" pitchFamily="2" charset="-78"/>
              </a:rPr>
              <a:t>می توان در زمره طرفداران این مدل دانست.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2989432" cy="2014855"/>
          </a:xfrm>
          <a:prstGeom prst="rect">
            <a:avLst/>
          </a:prstGeom>
        </p:spPr>
      </p:pic>
      <p:sp>
        <p:nvSpPr>
          <p:cNvPr id="5" name="TextBox 4"/>
          <p:cNvSpPr txBox="1"/>
          <p:nvPr/>
        </p:nvSpPr>
        <p:spPr>
          <a:xfrm>
            <a:off x="1575582" y="4192172"/>
            <a:ext cx="1603716"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هربرت گنز</a:t>
            </a:r>
            <a:endParaRPr lang="fa-IR">
              <a:solidFill>
                <a:srgbClr val="FF0000"/>
              </a:solidFill>
            </a:endParaRPr>
          </a:p>
        </p:txBody>
      </p:sp>
    </p:spTree>
    <p:extLst>
      <p:ext uri="{BB962C8B-B14F-4D97-AF65-F5344CB8AC3E}">
        <p14:creationId xmlns:p14="http://schemas.microsoft.com/office/powerpoint/2010/main" val="483895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بیان مساله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روابط اجتماعی  هسته اصلی جامعه محسوب می گردد و موجب می شود کنشگران با گسترش پیوندهای خود، کنش هی خود را در جامعه تسهیل نمایند و از این طریق به اهداف خود دست یابند. همه افراد در جامعه به نوعی در تلاش برای برقراری ارتباط با دیگران می باشند تا مبادلات خود را در زمینه های مختلف سرعت دهند. </a:t>
            </a:r>
            <a:endParaRPr lang="fa-IR">
              <a:cs typeface="B Zar" panose="00000400000000000000" pitchFamily="2" charset="-78"/>
            </a:endParaRPr>
          </a:p>
        </p:txBody>
      </p:sp>
      <p:sp>
        <p:nvSpPr>
          <p:cNvPr id="4" name="Flowchart: Process 3"/>
          <p:cNvSpPr/>
          <p:nvPr/>
        </p:nvSpPr>
        <p:spPr>
          <a:xfrm>
            <a:off x="838200" y="3727939"/>
            <a:ext cx="4501661" cy="151931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روابط اجتماعی  هسته اصلی جامعه محسوب می گردد</a:t>
            </a:r>
            <a:endParaRPr lang="fa-IR" b="1">
              <a:solidFill>
                <a:srgbClr val="FF0000"/>
              </a:solidFill>
            </a:endParaRPr>
          </a:p>
        </p:txBody>
      </p:sp>
    </p:spTree>
    <p:extLst>
      <p:ext uri="{BB962C8B-B14F-4D97-AF65-F5344CB8AC3E}">
        <p14:creationId xmlns:p14="http://schemas.microsoft.com/office/powerpoint/2010/main" val="1020181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مدل اندازه شبکه بگر است نوع روابط قوی و در زمینه های چند گانه است. روابط داوطلبانه به علت الزامات فضایی و اجتماعی پایین است. تراکم در شبکه به علت این که خویشاوندان و همسایگان با یکدیگر ارتباط دارند و یکدیگر را می شناسند، بالا است بیشتر تماس ها، تماس چهره به چهره است و به شکل گروهی انجام می شود. در این مدل به علت وجود زیاد </a:t>
            </a:r>
            <a:r>
              <a:rPr lang="fa-IR" smtClean="0">
                <a:cs typeface="B Zar" panose="00000400000000000000" pitchFamily="2" charset="-78"/>
              </a:rPr>
              <a:t>پیوندهای </a:t>
            </a:r>
            <a:r>
              <a:rPr lang="fa-IR" smtClean="0">
                <a:cs typeface="B Zar" panose="00000400000000000000" pitchFamily="2" charset="-78"/>
              </a:rPr>
              <a:t>قوی روابط </a:t>
            </a:r>
            <a:r>
              <a:rPr lang="fa-IR" smtClean="0">
                <a:cs typeface="B Zar" panose="00000400000000000000" pitchFamily="2" charset="-78"/>
              </a:rPr>
              <a:t>اعضاء </a:t>
            </a:r>
            <a:r>
              <a:rPr lang="fa-IR" smtClean="0">
                <a:cs typeface="B Zar" panose="00000400000000000000" pitchFamily="2" charset="-78"/>
              </a:rPr>
              <a:t>شبکه همگن است و حمایت اجتماعی در سطح بالا قرار دارد.</a:t>
            </a:r>
            <a:endParaRPr lang="fa-IR">
              <a:cs typeface="B Zar" panose="00000400000000000000" pitchFamily="2" charset="-78"/>
            </a:endParaRPr>
          </a:p>
        </p:txBody>
      </p:sp>
      <p:sp>
        <p:nvSpPr>
          <p:cNvPr id="4" name="Flowchart: Process 3"/>
          <p:cNvSpPr/>
          <p:nvPr/>
        </p:nvSpPr>
        <p:spPr>
          <a:xfrm>
            <a:off x="1266092" y="4234375"/>
            <a:ext cx="3488788" cy="1252025"/>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الزامات فضایی و اجتماعی پایین</a:t>
            </a:r>
            <a:endParaRPr lang="fa-IR" b="1">
              <a:solidFill>
                <a:srgbClr val="FF0000"/>
              </a:solidFill>
            </a:endParaRPr>
          </a:p>
        </p:txBody>
      </p:sp>
    </p:spTree>
    <p:extLst>
      <p:ext uri="{BB962C8B-B14F-4D97-AF65-F5344CB8AC3E}">
        <p14:creationId xmlns:p14="http://schemas.microsoft.com/office/powerpoint/2010/main" val="3239692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 مدل اجتماع رها شده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مدل که در واقع رویکرد تحلیل شبکه می باشد . معتقد است که روابط در شهرها در دنیای مدرن ، نه کاملا از بین رفته (اجتماع گم شده( و نه شکل  روستایی و محله ای دارد (اجتماع حفظ شده)  بلکه حالت پخش  و پراکنده ای دارد و همساگی کمتر در آن دیده می شود. این مدل اگر چه از اهمیت پیوندهای اولیه و همسایگی حمایت می کند، اما معتقد است که بیشتر پیوندها امروزه جایگزین انسجامات متراکم و انبوه و شدیدا مرزبندی شده گردیده است در اجتماع رها شده افراد در گروه های چندگانه و بر مبنای علاقه خود عضویت دارند. </a:t>
            </a:r>
            <a:endParaRPr lang="fa-IR">
              <a:cs typeface="B Zar" panose="00000400000000000000" pitchFamily="2" charset="-78"/>
            </a:endParaRPr>
          </a:p>
        </p:txBody>
      </p:sp>
    </p:spTree>
    <p:extLst>
      <p:ext uri="{BB962C8B-B14F-4D97-AF65-F5344CB8AC3E}">
        <p14:creationId xmlns:p14="http://schemas.microsoft.com/office/powerpoint/2010/main" val="3285225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دیدگاه تحلیل شبکه با این </a:t>
            </a:r>
            <a:r>
              <a:rPr lang="fa-IR" b="1">
                <a:solidFill>
                  <a:srgbClr val="FF0000"/>
                </a:solidFill>
                <a:cs typeface="B Zar" panose="00000400000000000000" pitchFamily="2" charset="-78"/>
              </a:rPr>
              <a:t>رویکرد به اجتماع </a:t>
            </a:r>
            <a:r>
              <a:rPr lang="fa-IR">
                <a:cs typeface="B Zar" panose="00000400000000000000" pitchFamily="2" charset="-78"/>
              </a:rPr>
              <a:t>می پردازد و معتقد است که اجتماع هرگز از بین نرفته بلکه تغییر کرده  و از حالت همساگی و محله یا به شکل فرامرزی پراکنده متراکم  و کمتر مرزبندی شده تغییر شکل یافته و تغییرات عظیم اجتماعی تنها توانسته اند  تغییراتی در الگو و ساختار روابط ایجاد نمایند و نه این که آن را کاملا از بین ببرند (ولمن، 1999، به نقل از افروز ، 1388)</a:t>
            </a:r>
          </a:p>
          <a:p>
            <a:endParaRPr lang="fa-IR"/>
          </a:p>
        </p:txBody>
      </p:sp>
    </p:spTree>
    <p:extLst>
      <p:ext uri="{BB962C8B-B14F-4D97-AF65-F5344CB8AC3E}">
        <p14:creationId xmlns:p14="http://schemas.microsoft.com/office/powerpoint/2010/main" val="2005176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مدل اندازه شبکه اجتماع شخصی بزرگ شدت رابطه در شبکه قوی و بیشتر با دوستان است. درگیری فرد با خویشاوندان و همسایگان در سطح پایین </a:t>
            </a:r>
            <a:r>
              <a:rPr lang="fa-IR" smtClean="0">
                <a:cs typeface="B Zar" panose="00000400000000000000" pitchFamily="2" charset="-78"/>
              </a:rPr>
              <a:t>است </a:t>
            </a:r>
            <a:r>
              <a:rPr lang="fa-IR" smtClean="0">
                <a:cs typeface="B Zar" panose="00000400000000000000" pitchFamily="2" charset="-78"/>
              </a:rPr>
              <a:t>و این به دلیل ضعیف شدن الزامات قضایی و اجتماعی است. افراد در این مدل اجتماع روابطشان را </a:t>
            </a:r>
            <a:r>
              <a:rPr lang="fa-IR" smtClean="0">
                <a:cs typeface="B Zar" panose="00000400000000000000" pitchFamily="2" charset="-78"/>
              </a:rPr>
              <a:t>داوطلبانه </a:t>
            </a:r>
            <a:r>
              <a:rPr lang="fa-IR" smtClean="0">
                <a:cs typeface="B Zar" panose="00000400000000000000" pitchFamily="2" charset="-78"/>
              </a:rPr>
              <a:t>انتخاب می کنند و در آن ها میزان دوستی بالا است و افراد در زمینه های متفاوت اجتماعی دوستان زیادی دارند، اما با وجود این که روابط با دوستان در زمینه های متفاوت است این روابط کمتر چندگانه است. </a:t>
            </a:r>
            <a:endParaRPr lang="fa-IR">
              <a:cs typeface="B Zar" panose="00000400000000000000" pitchFamily="2" charset="-78"/>
            </a:endParaRPr>
          </a:p>
        </p:txBody>
      </p:sp>
      <p:sp>
        <p:nvSpPr>
          <p:cNvPr id="4" name="Flowchart: Process 3"/>
          <p:cNvSpPr/>
          <p:nvPr/>
        </p:nvSpPr>
        <p:spPr>
          <a:xfrm>
            <a:off x="1153551" y="4220308"/>
            <a:ext cx="3404381" cy="125202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زمینه های متفاوت اجتماعی</a:t>
            </a:r>
            <a:endParaRPr lang="fa-IR">
              <a:solidFill>
                <a:srgbClr val="FF0000"/>
              </a:solidFill>
            </a:endParaRPr>
          </a:p>
        </p:txBody>
      </p:sp>
    </p:spTree>
    <p:extLst>
      <p:ext uri="{BB962C8B-B14F-4D97-AF65-F5344CB8AC3E}">
        <p14:creationId xmlns:p14="http://schemas.microsoft.com/office/powerpoint/2010/main" val="2597204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تراکم در این مدل به نسبت در مدل قبلی به علت این که بعضی از دوستان یکدیگر را می شناسند وو یا یکدیگر ارتباط دارند، درسطح متوسطی است. در این مدل تماس ها بیشتر از نوع تماس تلفنی است و تعداد تماس چهره به چهره پایین است و حمایت اجتماعی در این مد در مقایسه با دو مدل قبلی متوسط است (ولمن، 1999، به نقل از افروز، 1388)</a:t>
            </a:r>
            <a:endParaRPr lang="fa-IR">
              <a:cs typeface="B Zar" panose="00000400000000000000" pitchFamily="2" charset="-78"/>
            </a:endParaRPr>
          </a:p>
        </p:txBody>
      </p:sp>
      <p:sp>
        <p:nvSpPr>
          <p:cNvPr id="4" name="Flowchart: Process 3"/>
          <p:cNvSpPr/>
          <p:nvPr/>
        </p:nvSpPr>
        <p:spPr>
          <a:xfrm>
            <a:off x="1336431" y="3910818"/>
            <a:ext cx="2982351" cy="135049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تعداد تماس چهره به چهره پایین است</a:t>
            </a:r>
            <a:endParaRPr lang="fa-IR" b="1">
              <a:solidFill>
                <a:srgbClr val="FF0000"/>
              </a:solidFill>
            </a:endParaRPr>
          </a:p>
        </p:txBody>
      </p:sp>
    </p:spTree>
    <p:extLst>
      <p:ext uri="{BB962C8B-B14F-4D97-AF65-F5344CB8AC3E}">
        <p14:creationId xmlns:p14="http://schemas.microsoft.com/office/powerpoint/2010/main" val="1091117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جمع بندی مبانی نظری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a:t>
            </a:r>
            <a:r>
              <a:rPr lang="fa-IR" smtClean="0">
                <a:cs typeface="B Zar" panose="00000400000000000000" pitchFamily="2" charset="-78"/>
              </a:rPr>
              <a:t>این </a:t>
            </a:r>
            <a:r>
              <a:rPr lang="fa-IR" smtClean="0">
                <a:cs typeface="B Zar" panose="00000400000000000000" pitchFamily="2" charset="-78"/>
              </a:rPr>
              <a:t>پژوهش منظور از سرمایه اجتماعی، سرمایه اجتماعی شبکه می باشد که میزان </a:t>
            </a:r>
            <a:r>
              <a:rPr lang="fa-IR" smtClean="0">
                <a:cs typeface="B Zar" panose="00000400000000000000" pitchFamily="2" charset="-78"/>
              </a:rPr>
              <a:t>رابطه فرد </a:t>
            </a:r>
            <a:r>
              <a:rPr lang="fa-IR" smtClean="0">
                <a:cs typeface="B Zar" panose="00000400000000000000" pitchFamily="2" charset="-78"/>
              </a:rPr>
              <a:t>با افراد مختلف و انواع حمایت هایی که از طریق این پیوندها و روابط در دسترس فرد قرار می گیرد مورد نظر می باشد.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00344" y="3585503"/>
            <a:ext cx="2847975" cy="1600200"/>
          </a:xfrm>
          <a:prstGeom prst="rect">
            <a:avLst/>
          </a:prstGeom>
        </p:spPr>
      </p:pic>
    </p:spTree>
    <p:extLst>
      <p:ext uri="{BB962C8B-B14F-4D97-AF65-F5344CB8AC3E}">
        <p14:creationId xmlns:p14="http://schemas.microsoft.com/office/powerpoint/2010/main" val="1665641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روش شناسی تحقیق</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تحقیق حاضر با روش کتابخانه ای- پیمایشی و با استفاده از پرسشنامه انجام گرفت. جامعه آماری این تحقیق، کلیه اعضای شبکه های اجتماعی مجازی است. در این </a:t>
            </a:r>
            <a:r>
              <a:rPr lang="fa-IR" smtClean="0">
                <a:cs typeface="B Zar" panose="00000400000000000000" pitchFamily="2" charset="-78"/>
              </a:rPr>
              <a:t>پژوهش، </a:t>
            </a:r>
            <a:r>
              <a:rPr lang="fa-IR" smtClean="0">
                <a:cs typeface="B Zar" panose="00000400000000000000" pitchFamily="2" charset="-78"/>
              </a:rPr>
              <a:t>روش نمونه گیری روش غیر احتمالی گلوله برفی است. حجم نمونه  از طریق فرمول کوکران محاسبه گردیده و 386 نفر انتخاب شده است. تجزیه و تحلیل آماری </a:t>
            </a:r>
            <a:r>
              <a:rPr lang="fa-IR" smtClean="0">
                <a:cs typeface="B Zar" panose="00000400000000000000" pitchFamily="2" charset="-78"/>
              </a:rPr>
              <a:t>آن </a:t>
            </a:r>
            <a:r>
              <a:rPr lang="fa-IR" smtClean="0">
                <a:cs typeface="B Zar" panose="00000400000000000000" pitchFamily="2" charset="-78"/>
              </a:rPr>
              <a:t>از طریق نرم افزار </a:t>
            </a:r>
            <a:r>
              <a:rPr lang="en-US" smtClean="0">
                <a:cs typeface="B Zar" panose="00000400000000000000" pitchFamily="2" charset="-78"/>
              </a:rPr>
              <a:t>spss</a:t>
            </a:r>
            <a:r>
              <a:rPr lang="fa-IR" smtClean="0">
                <a:cs typeface="B Zar" panose="00000400000000000000" pitchFamily="2" charset="-78"/>
              </a:rPr>
              <a:t> انجام گرفته است و در قالب تجزیه و تحلیل تک متغیره دو متغیره  و چند متغیره مورد بررسی قرار گرفته است. </a:t>
            </a:r>
            <a:endParaRPr lang="fa-IR">
              <a:cs typeface="B Zar" panose="00000400000000000000" pitchFamily="2" charset="-78"/>
            </a:endParaRPr>
          </a:p>
        </p:txBody>
      </p:sp>
      <p:sp>
        <p:nvSpPr>
          <p:cNvPr id="4" name="Flowchart: Process 3"/>
          <p:cNvSpPr/>
          <p:nvPr/>
        </p:nvSpPr>
        <p:spPr>
          <a:xfrm>
            <a:off x="1195754" y="4346917"/>
            <a:ext cx="3137095" cy="122388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روش کتابخانه ای- پیمایشی</a:t>
            </a:r>
            <a:endParaRPr lang="fa-IR" b="1">
              <a:solidFill>
                <a:srgbClr val="FF0000"/>
              </a:solidFill>
            </a:endParaRPr>
          </a:p>
        </p:txBody>
      </p:sp>
    </p:spTree>
    <p:extLst>
      <p:ext uri="{BB962C8B-B14F-4D97-AF65-F5344CB8AC3E}">
        <p14:creationId xmlns:p14="http://schemas.microsoft.com/office/powerpoint/2010/main" val="4104190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84219" y="913735"/>
            <a:ext cx="8963890" cy="5263228"/>
          </a:xfrm>
          <a:prstGeom prst="rect">
            <a:avLst/>
          </a:prstGeom>
        </p:spPr>
      </p:pic>
    </p:spTree>
    <p:extLst>
      <p:ext uri="{BB962C8B-B14F-4D97-AF65-F5344CB8AC3E}">
        <p14:creationId xmlns:p14="http://schemas.microsoft.com/office/powerpoint/2010/main" val="1486483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نحوه سنجش سرمایه اجتماعی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سرمایه اجتماعی شبکه: </a:t>
            </a:r>
            <a:r>
              <a:rPr lang="fa-IR" smtClean="0">
                <a:cs typeface="B Zar" panose="00000400000000000000" pitchFamily="2" charset="-78"/>
              </a:rPr>
              <a:t>سرمایه اجتماعی شبکه بر منابع ابزاری و حمایتی موجود در شبکه ها از طریق دستیابی به پیوندهای اجتماعی در دسترس فرد قرار می گیرد و از این طریق فرد می تواند به طیف وسیعی از حمایت های گوناگونی دسترسیی یابد، </a:t>
            </a:r>
            <a:r>
              <a:rPr lang="fa-IR">
                <a:cs typeface="B Zar" panose="00000400000000000000" pitchFamily="2" charset="-78"/>
              </a:rPr>
              <a:t>اطلاق </a:t>
            </a:r>
            <a:r>
              <a:rPr lang="fa-IR" smtClean="0">
                <a:cs typeface="B Zar" panose="00000400000000000000" pitchFamily="2" charset="-78"/>
              </a:rPr>
              <a:t>م گردد. </a:t>
            </a:r>
            <a:endParaRPr lang="fa-IR">
              <a:cs typeface="B Zar" panose="00000400000000000000" pitchFamily="2" charset="-78"/>
            </a:endParaRPr>
          </a:p>
        </p:txBody>
      </p:sp>
    </p:spTree>
    <p:extLst>
      <p:ext uri="{BB962C8B-B14F-4D97-AF65-F5344CB8AC3E}">
        <p14:creationId xmlns:p14="http://schemas.microsoft.com/office/powerpoint/2010/main" val="510012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سرمایه اجتماعی در سه بعد ویژگی های ساختی، ویژگی های تعاملی و ویژگی های کارکردی شبکه مورد بررسی قرار گرفته است. در بعد ساختی سرمایه اجتماعی شبکه، اندزاه شبکه و ترکیب شبکه مطرح می شود که شاخص های این بعد می باشد. منظور از اندازه شبکه تعداد افرادی است که فرد به طور غیر رسمی در شبکه روابط خود با آن ها در تعامل و ارتباط است. منظور از ترکیب شبکه، نسبت های مختلف هر یک از اعضا در شبکه فردی می باشد که این متغیر از تعداد خویشاوندان دور و نزدیک دوستان همسایگان و همکاران ساخته شده است.  </a:t>
            </a:r>
            <a:endParaRPr lang="fa-IR">
              <a:cs typeface="B Zar" panose="00000400000000000000" pitchFamily="2" charset="-78"/>
            </a:endParaRPr>
          </a:p>
        </p:txBody>
      </p:sp>
      <p:sp>
        <p:nvSpPr>
          <p:cNvPr id="4" name="Flowchart: Process 3"/>
          <p:cNvSpPr/>
          <p:nvPr/>
        </p:nvSpPr>
        <p:spPr>
          <a:xfrm>
            <a:off x="3362179" y="4529796"/>
            <a:ext cx="5936566" cy="112541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ویژگی های ساختی، ویژگی های تعاملی و ویژگی های کارکردی</a:t>
            </a:r>
            <a:endParaRPr lang="fa-IR" b="1">
              <a:solidFill>
                <a:srgbClr val="FF0000"/>
              </a:solidFill>
            </a:endParaRPr>
          </a:p>
        </p:txBody>
      </p:sp>
    </p:spTree>
    <p:extLst>
      <p:ext uri="{BB962C8B-B14F-4D97-AF65-F5344CB8AC3E}">
        <p14:creationId xmlns:p14="http://schemas.microsoft.com/office/powerpoint/2010/main" val="3430847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علاوه بر جامعه در سطح کلان که تعاملات گسترده ای را در خود جای می دهد، اجماع کوچک تری به عنوان «</a:t>
            </a:r>
            <a:r>
              <a:rPr lang="fa-IR" b="1" smtClean="0">
                <a:solidFill>
                  <a:srgbClr val="FF0000"/>
                </a:solidFill>
                <a:cs typeface="B Zar" panose="00000400000000000000" pitchFamily="2" charset="-78"/>
              </a:rPr>
              <a:t>اجماع شبکه ای</a:t>
            </a:r>
            <a:r>
              <a:rPr lang="fa-IR" smtClean="0">
                <a:cs typeface="B Zar" panose="00000400000000000000" pitchFamily="2" charset="-78"/>
              </a:rPr>
              <a:t>» مطرح می شود که شبکه روابط غیر رسمی فرد است. روابط و پیوندهای اجتماعی بنابر نظریه تحلیل شبکه به عنوان </a:t>
            </a:r>
            <a:r>
              <a:rPr lang="fa-IR">
                <a:cs typeface="B Zar" panose="00000400000000000000" pitchFamily="2" charset="-78"/>
              </a:rPr>
              <a:t>سرمایه </a:t>
            </a:r>
            <a:r>
              <a:rPr lang="fa-IR" smtClean="0">
                <a:cs typeface="B Zar" panose="00000400000000000000" pitchFamily="2" charset="-78"/>
              </a:rPr>
              <a:t>اجتماعی و دارایی فرد محسوب می شود و فرد از طریق آن </a:t>
            </a:r>
            <a:r>
              <a:rPr lang="fa-IR">
                <a:cs typeface="B Zar" panose="00000400000000000000" pitchFamily="2" charset="-78"/>
              </a:rPr>
              <a:t>می </a:t>
            </a:r>
            <a:r>
              <a:rPr lang="fa-IR" smtClean="0">
                <a:cs typeface="B Zar" panose="00000400000000000000" pitchFamily="2" charset="-78"/>
              </a:rPr>
              <a:t>تواند به مابع و حمایت های موجود در این پیوندها دست یابد (باستانی و صالحی 1386، 64)</a:t>
            </a:r>
            <a:endParaRPr lang="fa-IR">
              <a:cs typeface="B Zar" panose="00000400000000000000" pitchFamily="2" charset="-78"/>
            </a:endParaRPr>
          </a:p>
        </p:txBody>
      </p:sp>
      <p:sp>
        <p:nvSpPr>
          <p:cNvPr id="4" name="Flowchart: Process 3"/>
          <p:cNvSpPr/>
          <p:nvPr/>
        </p:nvSpPr>
        <p:spPr>
          <a:xfrm>
            <a:off x="838200" y="4001294"/>
            <a:ext cx="3826412" cy="128016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سرمایه اجتماعی و دارایی فرد</a:t>
            </a:r>
            <a:endParaRPr lang="fa-IR" b="1">
              <a:solidFill>
                <a:srgbClr val="FF0000"/>
              </a:solidFill>
            </a:endParaRPr>
          </a:p>
        </p:txBody>
      </p:sp>
    </p:spTree>
    <p:extLst>
      <p:ext uri="{BB962C8B-B14F-4D97-AF65-F5344CB8AC3E}">
        <p14:creationId xmlns:p14="http://schemas.microsoft.com/office/powerpoint/2010/main" val="3671553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بعد تعاملی سرمایه اجتماعی شبکه فراوانی تماس افراد، شیوه تماس آنها با هم و صمیمیت  در رابطه به عنوان شاخص ها و موله های این بعد مطرح می باشند. منظور از فراوانی تماس، دفعات ارتباطی است که افراد با هر یک از اعضای شبکه خود دارند و این که هر چند وقت یک بار با آن ها در تماس و ارتباط  می باشند. </a:t>
            </a:r>
            <a:endParaRPr lang="fa-IR">
              <a:cs typeface="B Zar" panose="00000400000000000000" pitchFamily="2" charset="-78"/>
            </a:endParaRPr>
          </a:p>
        </p:txBody>
      </p:sp>
    </p:spTree>
    <p:extLst>
      <p:ext uri="{BB962C8B-B14F-4D97-AF65-F5344CB8AC3E}">
        <p14:creationId xmlns:p14="http://schemas.microsoft.com/office/powerpoint/2010/main" val="2533650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منظور از شیوه تماس، </a:t>
            </a:r>
            <a:r>
              <a:rPr lang="fa-IR" b="1">
                <a:solidFill>
                  <a:srgbClr val="FF0000"/>
                </a:solidFill>
                <a:cs typeface="B Zar" panose="00000400000000000000" pitchFamily="2" charset="-78"/>
              </a:rPr>
              <a:t>روش برقراری ارتباط با اعضای شبکه </a:t>
            </a:r>
            <a:r>
              <a:rPr lang="fa-IR">
                <a:cs typeface="B Zar" panose="00000400000000000000" pitchFamily="2" charset="-78"/>
              </a:rPr>
              <a:t>می باشد که شیوه های تماس مانند </a:t>
            </a:r>
            <a:r>
              <a:rPr lang="fa-IR">
                <a:cs typeface="B Zar" panose="00000400000000000000" pitchFamily="2" charset="-78"/>
              </a:rPr>
              <a:t>رودر </a:t>
            </a:r>
            <a:r>
              <a:rPr lang="fa-IR" smtClean="0">
                <a:cs typeface="B Zar" panose="00000400000000000000" pitchFamily="2" charset="-78"/>
              </a:rPr>
              <a:t>رو، </a:t>
            </a:r>
            <a:r>
              <a:rPr lang="fa-IR">
                <a:cs typeface="B Zar" panose="00000400000000000000" pitchFamily="2" charset="-78"/>
              </a:rPr>
              <a:t>حضوری</a:t>
            </a:r>
            <a:r>
              <a:rPr lang="fa-IR">
                <a:cs typeface="B Zar" panose="00000400000000000000" pitchFamily="2" charset="-78"/>
              </a:rPr>
              <a:t>، </a:t>
            </a:r>
            <a:r>
              <a:rPr lang="fa-IR" smtClean="0">
                <a:cs typeface="B Zar" panose="00000400000000000000" pitchFamily="2" charset="-78"/>
              </a:rPr>
              <a:t>تلفنی، </a:t>
            </a:r>
            <a:r>
              <a:rPr lang="fa-IR">
                <a:cs typeface="B Zar" panose="00000400000000000000" pitchFamily="2" charset="-78"/>
              </a:rPr>
              <a:t>نامه و اینترنت می تواند باشد. البته در شبکه های اجتماعی مجازی شیوه های تماس به شکل ایمیل یا پیام، چت کامنت یا دیدگاه، لایک یا دوست داشتن  و نظر دادن در وبلاگ ها می باشد. </a:t>
            </a:r>
          </a:p>
          <a:p>
            <a:endParaRPr lang="fa-IR"/>
          </a:p>
        </p:txBody>
      </p:sp>
    </p:spTree>
    <p:extLst>
      <p:ext uri="{BB962C8B-B14F-4D97-AF65-F5344CB8AC3E}">
        <p14:creationId xmlns:p14="http://schemas.microsoft.com/office/powerpoint/2010/main" val="1400565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بعد کارکردی سرمایه اجتماعی شبکه، حمایت های دریافتی از اعضای شبکه و ارائه حمایت به آن ها در قالب </a:t>
            </a:r>
            <a:r>
              <a:rPr lang="fa-IR" b="1" smtClean="0">
                <a:solidFill>
                  <a:srgbClr val="FF0000"/>
                </a:solidFill>
                <a:cs typeface="B Zar" panose="00000400000000000000" pitchFamily="2" charset="-78"/>
              </a:rPr>
              <a:t>شش نوع حمایت </a:t>
            </a:r>
            <a:r>
              <a:rPr lang="fa-IR" smtClean="0">
                <a:cs typeface="B Zar" panose="00000400000000000000" pitchFamily="2" charset="-78"/>
              </a:rPr>
              <a:t>شامل حمایت مالی، عاطفی، مشورتی، مصاحبتی، عملی و اطلاعاتی می باشد. </a:t>
            </a:r>
            <a:endParaRPr lang="fa-IR">
              <a:cs typeface="B Zar" panose="00000400000000000000" pitchFamily="2" charset="-78"/>
            </a:endParaRPr>
          </a:p>
        </p:txBody>
      </p:sp>
    </p:spTree>
    <p:extLst>
      <p:ext uri="{BB962C8B-B14F-4D97-AF65-F5344CB8AC3E}">
        <p14:creationId xmlns:p14="http://schemas.microsoft.com/office/powerpoint/2010/main" val="14154274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متغیرهای مستقل </a:t>
            </a:r>
            <a:r>
              <a:rPr lang="fa-IR" smtClean="0">
                <a:cs typeface="B Zar" panose="00000400000000000000" pitchFamily="2" charset="-78"/>
              </a:rPr>
              <a:t>این تحقیق نیز احساس یگانگی اجتماعی سیاسی، احساس امنیت اجتماعی، احساس ی هنجاری اجتماعی، احساس محرومیت </a:t>
            </a:r>
            <a:r>
              <a:rPr lang="fa-IR" smtClean="0">
                <a:cs typeface="B Zar" panose="00000400000000000000" pitchFamily="2" charset="-78"/>
              </a:rPr>
              <a:t>نسبی، </a:t>
            </a:r>
            <a:r>
              <a:rPr lang="fa-IR" smtClean="0">
                <a:cs typeface="B Zar" panose="00000400000000000000" pitchFamily="2" charset="-78"/>
              </a:rPr>
              <a:t>نوع تعامل اجتماعی (تعامل اظهاری دربرابر تعامل ابزاری) نوع جهت گیری کنشی (عام گرایی در برابر خاص گرایی) و گرایش به رفتارهای مذهبی جمعی است. </a:t>
            </a:r>
          </a:p>
          <a:p>
            <a:pPr algn="just"/>
            <a:r>
              <a:rPr lang="fa-IR" b="1" smtClean="0">
                <a:solidFill>
                  <a:srgbClr val="FF0000"/>
                </a:solidFill>
                <a:cs typeface="B Zar" panose="00000400000000000000" pitchFamily="2" charset="-78"/>
              </a:rPr>
              <a:t>متغیرهای زمینه ای یا پایه ای  </a:t>
            </a:r>
            <a:r>
              <a:rPr lang="fa-IR" smtClean="0">
                <a:cs typeface="B Zar" panose="00000400000000000000" pitchFamily="2" charset="-78"/>
              </a:rPr>
              <a:t>این تحقیق شامل پایگاه اقتصادی اجتماعی، جنسیت، تحصیلات سن و ... است. </a:t>
            </a:r>
            <a:endParaRPr lang="fa-IR">
              <a:cs typeface="B Zar" panose="00000400000000000000" pitchFamily="2" charset="-78"/>
            </a:endParaRPr>
          </a:p>
        </p:txBody>
      </p:sp>
    </p:spTree>
    <p:extLst>
      <p:ext uri="{BB962C8B-B14F-4D97-AF65-F5344CB8AC3E}">
        <p14:creationId xmlns:p14="http://schemas.microsoft.com/office/powerpoint/2010/main" val="37782171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ویژگی های کلی افراد مورد مطالعه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400 نفر پساخگو حدود 217 نفر (حدود 54/3 درصد) مرد و 183 نفر (45/8 درصد) زن هستند. مینگین سنی پاسخ گویان 25 سال است. بیشتر پاسخ گویان (70/5 درصد) مجرد هستند. از ظنر وضعیت شغلی حدود 37/5 درصد پاسخ گویان شاغل، 53/5 درصد در حال تحصیل، 3/3 درصد بیکار فصی و 3/3 درصد بیکار درصد بیکار دایم می باشند. از لحاظ وضعیت سکونت حدود 67/3 درصد ساکن تهران و 32/5 درصد ساکن شهرستان می باشند. از لحاظ نوع عضویت  در شبکه های اجتماعی مجازی حدود 62/8 درصد پاسخ گویان عضو شبکه اجتماعی فیس بوک، 21/5 درصد عضو ایرانویچ 7 درصد عضو کلوپف 6/5 درصد عضو تویتر و تنها 2/3 درصد عضو سایر شبکه های فارسی زبان می باشند. </a:t>
            </a:r>
            <a:endParaRPr lang="fa-IR">
              <a:cs typeface="B Zar" panose="00000400000000000000" pitchFamily="2" charset="-78"/>
            </a:endParaRPr>
          </a:p>
        </p:txBody>
      </p:sp>
    </p:spTree>
    <p:extLst>
      <p:ext uri="{BB962C8B-B14F-4D97-AF65-F5344CB8AC3E}">
        <p14:creationId xmlns:p14="http://schemas.microsoft.com/office/powerpoint/2010/main" val="23268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یافته های تحقیق</a:t>
            </a:r>
            <a:br>
              <a:rPr lang="fa-IR" b="1" smtClean="0">
                <a:solidFill>
                  <a:srgbClr val="FF0000"/>
                </a:solidFill>
                <a:cs typeface="B Zar" panose="00000400000000000000" pitchFamily="2" charset="-78"/>
              </a:rPr>
            </a:br>
            <a:r>
              <a:rPr lang="fa-IR" b="1" smtClean="0">
                <a:solidFill>
                  <a:srgbClr val="FF0000"/>
                </a:solidFill>
                <a:cs typeface="B Zar" panose="00000400000000000000" pitchFamily="2" charset="-78"/>
              </a:rPr>
              <a:t>بعد ساختی. اندازه شبکه  </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a:t>
            </a:r>
            <a:r>
              <a:rPr lang="fa-IR" b="1" smtClean="0">
                <a:solidFill>
                  <a:srgbClr val="FF0000"/>
                </a:solidFill>
                <a:cs typeface="B Zar" panose="00000400000000000000" pitchFamily="2" charset="-78"/>
              </a:rPr>
              <a:t>سنجش اندازه شبکه </a:t>
            </a:r>
            <a:r>
              <a:rPr lang="fa-IR" smtClean="0">
                <a:cs typeface="B Zar" panose="00000400000000000000" pitchFamily="2" charset="-78"/>
              </a:rPr>
              <a:t>از پاسخ گویان سوال گردید که در شبکه های مجازی که عضو ان هستید با چه کسانی ارتباط دارید و مطابق با تئوری ولمن 6 دسته از افراد را به عنوان کسانی که در یک شبکه فرد یا عضو شبکه می تواند با آن ها ارتباط داشته باشد در یک طیف قرار گرفته است. </a:t>
            </a:r>
            <a:r>
              <a:rPr lang="fa-IR" smtClean="0">
                <a:cs typeface="B Zar" panose="00000400000000000000" pitchFamily="2" charset="-78"/>
              </a:rPr>
              <a:t>خانواده، </a:t>
            </a:r>
            <a:r>
              <a:rPr lang="fa-IR" smtClean="0">
                <a:cs typeface="B Zar" panose="00000400000000000000" pitchFamily="2" charset="-78"/>
              </a:rPr>
              <a:t>خویشاوندان دوستان همسایگان همکاران و غریبه ها کسانی هستند که اعضای شبکه می توانند با ان ها در </a:t>
            </a:r>
            <a:r>
              <a:rPr lang="fa-IR" smtClean="0">
                <a:cs typeface="B Zar" panose="00000400000000000000" pitchFamily="2" charset="-78"/>
              </a:rPr>
              <a:t>ارتباط </a:t>
            </a:r>
            <a:r>
              <a:rPr lang="fa-IR" smtClean="0">
                <a:cs typeface="B Zar" panose="00000400000000000000" pitchFamily="2" charset="-78"/>
              </a:rPr>
              <a:t>باشند. در این قسمت هدف تنها تعداد گروه هایی است که فرد با آن ها ارتباط دارد و به منظور سنجش آن به شمارش تعداد گروه هایی که هر فرد با ان ها ارتباط دارد پرداخته ایم. </a:t>
            </a:r>
            <a:endParaRPr lang="fa-IR">
              <a:cs typeface="B Zar" panose="00000400000000000000" pitchFamily="2" charset="-78"/>
            </a:endParaRPr>
          </a:p>
        </p:txBody>
      </p:sp>
    </p:spTree>
    <p:extLst>
      <p:ext uri="{BB962C8B-B14F-4D97-AF65-F5344CB8AC3E}">
        <p14:creationId xmlns:p14="http://schemas.microsoft.com/office/powerpoint/2010/main" val="3491866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90255" y="1315419"/>
            <a:ext cx="8839200" cy="4922179"/>
          </a:xfrm>
          <a:prstGeom prst="rect">
            <a:avLst/>
          </a:prstGeom>
        </p:spPr>
      </p:pic>
    </p:spTree>
    <p:extLst>
      <p:ext uri="{BB962C8B-B14F-4D97-AF65-F5344CB8AC3E}">
        <p14:creationId xmlns:p14="http://schemas.microsoft.com/office/powerpoint/2010/main" val="6615345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بعد ساختی. ترکیب شبکه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منظور از ترکیب شبکه، نسبت های مختلف هر یک از اعضا در شبکه فردی می باشد که این متغیر از تعداد  خویشاوندان دور و نزدیک، دوستان، </a:t>
            </a:r>
            <a:r>
              <a:rPr lang="fa-IR" smtClean="0">
                <a:cs typeface="B Zar" panose="00000400000000000000" pitchFamily="2" charset="-78"/>
              </a:rPr>
              <a:t>هسمایگان، </a:t>
            </a:r>
            <a:r>
              <a:rPr lang="fa-IR" smtClean="0">
                <a:cs typeface="B Zar" panose="00000400000000000000" pitchFamily="2" charset="-78"/>
              </a:rPr>
              <a:t>همکاران و غریبه ها ساخته شده است. </a:t>
            </a:r>
            <a:endParaRPr lang="fa-IR">
              <a:cs typeface="B Zar" panose="00000400000000000000" pitchFamily="2" charset="-78"/>
            </a:endParaRPr>
          </a:p>
        </p:txBody>
      </p:sp>
    </p:spTree>
    <p:extLst>
      <p:ext uri="{BB962C8B-B14F-4D97-AF65-F5344CB8AC3E}">
        <p14:creationId xmlns:p14="http://schemas.microsoft.com/office/powerpoint/2010/main" val="27088023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119745" y="618311"/>
            <a:ext cx="8381999" cy="5430858"/>
          </a:xfrm>
          <a:prstGeom prst="rect">
            <a:avLst/>
          </a:prstGeom>
        </p:spPr>
      </p:pic>
    </p:spTree>
    <p:extLst>
      <p:ext uri="{BB962C8B-B14F-4D97-AF65-F5344CB8AC3E}">
        <p14:creationId xmlns:p14="http://schemas.microsoft.com/office/powerpoint/2010/main" val="2195950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بعد ساختی.تراکم شبکه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منظور تراکم شبکه </a:t>
            </a:r>
            <a:r>
              <a:rPr lang="fa-IR" smtClean="0">
                <a:cs typeface="B Zar" panose="00000400000000000000" pitchFamily="2" charset="-78"/>
              </a:rPr>
              <a:t>تعداد افرادی است که هر یک از اعضای شبکه در گروه های شش گانه خویشاوندان نزدیک، خویشاوندان دور، دوستان، همسایگان، همکاران و غریب ها با آن ها ارتباط دارند. یافته های تحقیق در مورد تراکم شبکه پاسخ گویان نشان می دهد. غیر از گروه های دوستان و غریبه ها، در چهار گروه دیگر بیش از 0/8 درصد پاسخ گویان با کمتر از 10 نفر از اعضای گروه ها ارتباط دارند. در گروه غریبه ها، حدود 0/41 درصد پاسخ گویان با 1 تا 30 نفر از دوستان خود ارتباط مجازی دارند. </a:t>
            </a:r>
            <a:endParaRPr lang="fa-IR">
              <a:cs typeface="B Zar" panose="00000400000000000000" pitchFamily="2" charset="-78"/>
            </a:endParaRPr>
          </a:p>
        </p:txBody>
      </p:sp>
    </p:spTree>
    <p:extLst>
      <p:ext uri="{BB962C8B-B14F-4D97-AF65-F5344CB8AC3E}">
        <p14:creationId xmlns:p14="http://schemas.microsoft.com/office/powerpoint/2010/main" val="1421178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این اجتماعات شبکه ای، </a:t>
            </a:r>
            <a:r>
              <a:rPr lang="fa-IR" b="1" smtClean="0">
                <a:solidFill>
                  <a:srgbClr val="FF0000"/>
                </a:solidFill>
                <a:cs typeface="B Zar" panose="00000400000000000000" pitchFamily="2" charset="-78"/>
              </a:rPr>
              <a:t>شبکه های اجتماعی مجازی </a:t>
            </a:r>
            <a:r>
              <a:rPr lang="fa-IR" smtClean="0">
                <a:cs typeface="B Zar" panose="00000400000000000000" pitchFamily="2" charset="-78"/>
              </a:rPr>
              <a:t>است. شبکه های جتماعی مجازی نیز مفهوم جدیدی است که امروزه به همان سادگی مفهوم اجتماعات واقعی به کار یم رود. مفهوم اجتماعات مجازی ابتدا در سال 1993 توسط رینگولد، به عنوان گروه اجتماعی موجود در محیط اینترنت که مردم از طریق آن با یکدیگر بحث می کنند، مطرح شد. در واقع اجتماعات مجازی فضایی است که اعضای آن درباره یک موضوع از طریق ارسال پیام گردهم می آیند که در ان تلاش می شود که مکان های فیزیکی را به خوبی ارتباطات  رو در رو مدل سازی کند و در ان افراد، نه فقط به اطلاعات بلکه به دیگر افراد برای گفتگو، بحث و تبادل نظر دسترسی دارند. </a:t>
            </a:r>
            <a:endParaRPr lang="fa-IR">
              <a:cs typeface="B Zar" panose="00000400000000000000" pitchFamily="2" charset="-78"/>
            </a:endParaRPr>
          </a:p>
        </p:txBody>
      </p:sp>
      <p:sp>
        <p:nvSpPr>
          <p:cNvPr id="4" name="Flowchart: Process 3"/>
          <p:cNvSpPr/>
          <p:nvPr/>
        </p:nvSpPr>
        <p:spPr>
          <a:xfrm>
            <a:off x="1351128" y="4817660"/>
            <a:ext cx="5373229" cy="111911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srgbClr val="FF0000"/>
                </a:solidFill>
                <a:cs typeface="B Zar" panose="00000400000000000000" pitchFamily="2" charset="-78"/>
              </a:rPr>
              <a:t>مکان های فیزیکی را به خوبی ارتباطات  رو در رو مدل سازی کند</a:t>
            </a:r>
            <a:endParaRPr lang="fa-IR">
              <a:solidFill>
                <a:srgbClr val="FF0000"/>
              </a:solidFill>
            </a:endParaRPr>
          </a:p>
        </p:txBody>
      </p:sp>
    </p:spTree>
    <p:extLst>
      <p:ext uri="{BB962C8B-B14F-4D97-AF65-F5344CB8AC3E}">
        <p14:creationId xmlns:p14="http://schemas.microsoft.com/office/powerpoint/2010/main" val="9941202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بعد تعاملی (فراوانی تماس)</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بحث فراوانی تماس نتایج کلی حاکی از آن است که بیشتر افراد با دوستان مجازی خود ارتباط دارند. در واقع علاوه بر اضافه کردن افراد مختلف به جمع دوستان خود در فضای مجازی بیشتر آن ها به طور متناوب با ان ها هم صحبت گشته و ارتباط دارند. این ارتباط </a:t>
            </a:r>
            <a:r>
              <a:rPr lang="fa-IR">
                <a:cs typeface="B Zar" panose="00000400000000000000" pitchFamily="2" charset="-78"/>
              </a:rPr>
              <a:t>دارای </a:t>
            </a:r>
            <a:r>
              <a:rPr lang="fa-IR" smtClean="0">
                <a:cs typeface="B Zar" panose="00000400000000000000" pitchFamily="2" charset="-78"/>
              </a:rPr>
              <a:t>اشکال مختلف روزانه، </a:t>
            </a:r>
            <a:r>
              <a:rPr lang="fa-IR" smtClean="0">
                <a:cs typeface="B Zar" panose="00000400000000000000" pitchFamily="2" charset="-78"/>
              </a:rPr>
              <a:t>هفتگی، </a:t>
            </a:r>
            <a:r>
              <a:rPr lang="fa-IR" smtClean="0">
                <a:cs typeface="B Zar" panose="00000400000000000000" pitchFamily="2" charset="-78"/>
              </a:rPr>
              <a:t>ماهانه و گاه سالانه است. البته  بیشتر پاسخ گویان  ارتباط روزانه یا هفتگی دارند و کمتر اذعان نمودند که ارتباطشان به ماه یا سال طول می کشد. </a:t>
            </a:r>
            <a:endParaRPr lang="fa-IR">
              <a:cs typeface="B Zar" panose="00000400000000000000" pitchFamily="2" charset="-78"/>
            </a:endParaRPr>
          </a:p>
        </p:txBody>
      </p:sp>
    </p:spTree>
    <p:extLst>
      <p:ext uri="{BB962C8B-B14F-4D97-AF65-F5344CB8AC3E}">
        <p14:creationId xmlns:p14="http://schemas.microsoft.com/office/powerpoint/2010/main" val="1092302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شیوه های تماس</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منظور از شیوه تماس، روش برقراری ارتباط با اعضای شبکه می باشد که شیوه  های تماس مانند رودر رو، حضوری، تلفنی، نامه و اینترنت می تواند باشند. البته در شبکه های اجتماعی مجازی شیوه های تماس به شکل ایمیل یا پیام، چت، کامنت  یا </a:t>
            </a:r>
            <a:r>
              <a:rPr lang="fa-IR" smtClean="0">
                <a:cs typeface="B Zar" panose="00000400000000000000" pitchFamily="2" charset="-78"/>
              </a:rPr>
              <a:t>دیدگاه، </a:t>
            </a:r>
            <a:r>
              <a:rPr lang="fa-IR" smtClean="0">
                <a:cs typeface="B Zar" panose="00000400000000000000" pitchFamily="2" charset="-78"/>
              </a:rPr>
              <a:t>لایک یا دوست داشتن و </a:t>
            </a:r>
            <a:r>
              <a:rPr lang="fa-IR">
                <a:cs typeface="B Zar" panose="00000400000000000000" pitchFamily="2" charset="-78"/>
              </a:rPr>
              <a:t>نظر </a:t>
            </a:r>
            <a:r>
              <a:rPr lang="fa-IR" smtClean="0">
                <a:cs typeface="B Zar" panose="00000400000000000000" pitchFamily="2" charset="-78"/>
              </a:rPr>
              <a:t>دادن در وبلاگ ها می باشد. به گونه ای که تقریبا بیش از 0/65 درصد پاسخ گویان از این شیوه ها به طور متوسط، زیاد یا خیلی زیاد استفاده می کنند. </a:t>
            </a:r>
            <a:endParaRPr lang="fa-IR">
              <a:cs typeface="B Zar" panose="00000400000000000000" pitchFamily="2" charset="-78"/>
            </a:endParaRPr>
          </a:p>
        </p:txBody>
      </p:sp>
      <p:sp>
        <p:nvSpPr>
          <p:cNvPr id="4" name="Flowchart: Process 3"/>
          <p:cNvSpPr/>
          <p:nvPr/>
        </p:nvSpPr>
        <p:spPr>
          <a:xfrm>
            <a:off x="838200" y="4164037"/>
            <a:ext cx="4501662" cy="126609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برقراری ارتباط با اعضای شبکه</a:t>
            </a:r>
            <a:endParaRPr lang="fa-IR" b="1">
              <a:solidFill>
                <a:srgbClr val="FF0000"/>
              </a:solidFill>
            </a:endParaRPr>
          </a:p>
        </p:txBody>
      </p:sp>
    </p:spTree>
    <p:extLst>
      <p:ext uri="{BB962C8B-B14F-4D97-AF65-F5344CB8AC3E}">
        <p14:creationId xmlns:p14="http://schemas.microsoft.com/office/powerpoint/2010/main" val="26242580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486984" y="1126621"/>
            <a:ext cx="6056261" cy="5050342"/>
          </a:xfrm>
          <a:prstGeom prst="rect">
            <a:avLst/>
          </a:prstGeom>
        </p:spPr>
      </p:pic>
    </p:spTree>
    <p:extLst>
      <p:ext uri="{BB962C8B-B14F-4D97-AF65-F5344CB8AC3E}">
        <p14:creationId xmlns:p14="http://schemas.microsoft.com/office/powerpoint/2010/main" val="64824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Zar" panose="00000400000000000000" pitchFamily="2" charset="-78"/>
              </a:rPr>
              <a:t>دوام رابطه و </a:t>
            </a:r>
            <a:r>
              <a:rPr lang="fa-IR" smtClean="0">
                <a:solidFill>
                  <a:srgbClr val="FF0000"/>
                </a:solidFill>
                <a:cs typeface="B Zar" panose="00000400000000000000" pitchFamily="2" charset="-78"/>
              </a:rPr>
              <a:t>صمیمیت</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منظور از صمیمت رابطه، احساس نزدیکی و خودمانی شدن با اعضای شبکه است. در این تحقیق نیز از پاسخ گویان در مورد میزان صمیمت آن ها با اعضای شبکه  اجتماعی سوال شده است و پاسخ هایی به شرحی که در ادامه می آید حاصل شده است. </a:t>
            </a:r>
            <a:endParaRPr lang="fa-IR">
              <a:cs typeface="B Zar" panose="00000400000000000000" pitchFamily="2" charset="-78"/>
            </a:endParaRPr>
          </a:p>
        </p:txBody>
      </p:sp>
    </p:spTree>
    <p:extLst>
      <p:ext uri="{BB962C8B-B14F-4D97-AF65-F5344CB8AC3E}">
        <p14:creationId xmlns:p14="http://schemas.microsoft.com/office/powerpoint/2010/main" val="41440252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987899" y="881477"/>
            <a:ext cx="7662929" cy="5295486"/>
          </a:xfrm>
          <a:prstGeom prst="rect">
            <a:avLst/>
          </a:prstGeom>
        </p:spPr>
      </p:pic>
    </p:spTree>
    <p:extLst>
      <p:ext uri="{BB962C8B-B14F-4D97-AF65-F5344CB8AC3E}">
        <p14:creationId xmlns:p14="http://schemas.microsoft.com/office/powerpoint/2010/main" val="26850355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بعد کارکردی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بعد کارکردی هدف سنجش و آموزش میزان ارائه دریافت انواع شش گانه حمایت مطرح شده است. در فرایند تحقیق  میزان ارائه هر شش نوع حمایت و همچنین میزان دریافت هر شش نوع حمایت مورد بررسی قرار گرفت. در مجموع جدول ذیل میزان حمایت در شبکه های اجتماعی مجازی را نشان می دهد. </a:t>
            </a:r>
            <a:endParaRPr lang="fa-IR">
              <a:cs typeface="B Zar" panose="00000400000000000000" pitchFamily="2" charset="-78"/>
            </a:endParaRPr>
          </a:p>
        </p:txBody>
      </p:sp>
    </p:spTree>
    <p:extLst>
      <p:ext uri="{BB962C8B-B14F-4D97-AF65-F5344CB8AC3E}">
        <p14:creationId xmlns:p14="http://schemas.microsoft.com/office/powerpoint/2010/main" val="16984823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833812" y="1595358"/>
            <a:ext cx="5490492" cy="4091861"/>
          </a:xfrm>
          <a:prstGeom prst="rect">
            <a:avLst/>
          </a:prstGeom>
        </p:spPr>
      </p:pic>
    </p:spTree>
    <p:extLst>
      <p:ext uri="{BB962C8B-B14F-4D97-AF65-F5344CB8AC3E}">
        <p14:creationId xmlns:p14="http://schemas.microsoft.com/office/powerpoint/2010/main" val="14970874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سرمایه اجتماعی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جدول ذیل توزیع فراوانی بر اساس میزان سرمایه اجتماعی را نشان می دهد.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374005" y="2406650"/>
            <a:ext cx="7443989" cy="3905250"/>
          </a:xfrm>
          <a:prstGeom prst="rect">
            <a:avLst/>
          </a:prstGeom>
        </p:spPr>
      </p:pic>
    </p:spTree>
    <p:extLst>
      <p:ext uri="{BB962C8B-B14F-4D97-AF65-F5344CB8AC3E}">
        <p14:creationId xmlns:p14="http://schemas.microsoft.com/office/powerpoint/2010/main" val="18432491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تحلیل دو متغیره</a:t>
            </a:r>
            <a:br>
              <a:rPr lang="fa-IR" smtClean="0">
                <a:solidFill>
                  <a:srgbClr val="FF0000"/>
                </a:solidFill>
                <a:cs typeface="B Zar" panose="00000400000000000000" pitchFamily="2" charset="-78"/>
              </a:rPr>
            </a:br>
            <a:r>
              <a:rPr lang="fa-IR" smtClean="0">
                <a:solidFill>
                  <a:srgbClr val="FF0000"/>
                </a:solidFill>
                <a:cs typeface="B Zar" panose="00000400000000000000" pitchFamily="2" charset="-78"/>
              </a:rPr>
              <a:t>آزمون روابط در تئوری ولمن</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قسمت قصد داریم تا فرض هایی که ولمن در تئوری اش بیان داشت را در جامعه اماری خود مورد سنجش و بررسی قرار دهیم او چهار فرضیه مطرح نمود که هر چهار فرضیه او را بررسی خواهیم نمود با توجه به این که متغی رمستقل در سطح سنجش </a:t>
            </a:r>
            <a:r>
              <a:rPr lang="fa-IR" smtClean="0">
                <a:cs typeface="B Zar" panose="00000400000000000000" pitchFamily="2" charset="-78"/>
              </a:rPr>
              <a:t>فاصله </a:t>
            </a:r>
            <a:r>
              <a:rPr lang="fa-IR" smtClean="0">
                <a:cs typeface="B Zar" panose="00000400000000000000" pitchFamily="2" charset="-78"/>
              </a:rPr>
              <a:t>ای و متغیر وابسته در سطح سنجش ترتیبی اندازه گیری شده اند، از </a:t>
            </a:r>
            <a:r>
              <a:rPr lang="fa-IR" b="1" smtClean="0">
                <a:solidFill>
                  <a:srgbClr val="FF0000"/>
                </a:solidFill>
                <a:cs typeface="B Zar" panose="00000400000000000000" pitchFamily="2" charset="-78"/>
              </a:rPr>
              <a:t>ضریب همبستگی تاو- کندال  </a:t>
            </a:r>
            <a:r>
              <a:rPr lang="fa-IR" smtClean="0">
                <a:cs typeface="B Zar" panose="00000400000000000000" pitchFamily="2" charset="-78"/>
              </a:rPr>
              <a:t>برای همبستگی و معناداری این رابطه و از ضریب </a:t>
            </a:r>
            <a:r>
              <a:rPr lang="en-US" smtClean="0">
                <a:cs typeface="B Zar" panose="00000400000000000000" pitchFamily="2" charset="-78"/>
              </a:rPr>
              <a:t>d</a:t>
            </a:r>
            <a:r>
              <a:rPr lang="fa-IR" smtClean="0">
                <a:cs typeface="B Zar" panose="00000400000000000000" pitchFamily="2" charset="-78"/>
              </a:rPr>
              <a:t> سامرز برای ارزیابی میزان و شدت این رابطه استفاده شده است. </a:t>
            </a:r>
            <a:endParaRPr lang="fa-IR">
              <a:cs typeface="B Zar" panose="00000400000000000000" pitchFamily="2" charset="-78"/>
            </a:endParaRPr>
          </a:p>
        </p:txBody>
      </p:sp>
    </p:spTree>
    <p:extLst>
      <p:ext uri="{BB962C8B-B14F-4D97-AF65-F5344CB8AC3E}">
        <p14:creationId xmlns:p14="http://schemas.microsoft.com/office/powerpoint/2010/main" val="1700715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اندازه شبکه و حمایت اجتماعی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طبق مدل نظری</a:t>
            </a:r>
            <a:r>
              <a:rPr lang="fa-IR" b="1" smtClean="0">
                <a:solidFill>
                  <a:srgbClr val="FF0000"/>
                </a:solidFill>
                <a:cs typeface="B Zar" panose="00000400000000000000" pitchFamily="2" charset="-78"/>
              </a:rPr>
              <a:t> ولمن </a:t>
            </a:r>
            <a:r>
              <a:rPr lang="fa-IR" smtClean="0">
                <a:cs typeface="B Zar" panose="00000400000000000000" pitchFamily="2" charset="-78"/>
              </a:rPr>
              <a:t>معتقد است هر چه اندازه شبکه بزرگتر باشد امکان دسترسی فرد به منابع بیشتر می شود. شبکه های بزرگتر حمایت های بیشتری فراهم می کنند. در این جا منظور از اندازه تعداد گروه هایی است که فرد از </a:t>
            </a:r>
            <a:r>
              <a:rPr lang="fa-IR" b="1" smtClean="0">
                <a:solidFill>
                  <a:srgbClr val="FF0000"/>
                </a:solidFill>
                <a:cs typeface="B Zar" panose="00000400000000000000" pitchFamily="2" charset="-78"/>
              </a:rPr>
              <a:t>گروه های شش گانه </a:t>
            </a:r>
            <a:r>
              <a:rPr lang="fa-IR" smtClean="0">
                <a:cs typeface="B Zar" panose="00000400000000000000" pitchFamily="2" charset="-78"/>
              </a:rPr>
              <a:t>انتخاب نموده و با ان ها رابطه دارد. </a:t>
            </a:r>
            <a:endParaRPr lang="fa-IR">
              <a:cs typeface="B Zar" panose="00000400000000000000" pitchFamily="2" charset="-78"/>
            </a:endParaRPr>
          </a:p>
        </p:txBody>
      </p:sp>
      <p:sp>
        <p:nvSpPr>
          <p:cNvPr id="4" name="Flowchart: Process 3"/>
          <p:cNvSpPr/>
          <p:nvPr/>
        </p:nvSpPr>
        <p:spPr>
          <a:xfrm>
            <a:off x="1308294" y="3896751"/>
            <a:ext cx="2968283" cy="118168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امکان دسترسی فرد</a:t>
            </a:r>
            <a:endParaRPr lang="fa-IR" b="1">
              <a:solidFill>
                <a:srgbClr val="FF0000"/>
              </a:solidFill>
            </a:endParaRPr>
          </a:p>
        </p:txBody>
      </p:sp>
    </p:spTree>
    <p:extLst>
      <p:ext uri="{BB962C8B-B14F-4D97-AF65-F5344CB8AC3E}">
        <p14:creationId xmlns:p14="http://schemas.microsoft.com/office/powerpoint/2010/main" val="331154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این که در این شبکه ها اطلاعات و ارتباطات بین افراد مهم ترین هدف و شاخصه به حساب می آید، در نتیجه شناخت و بررسی سرمایه اجتماعی بین اعضای این شبکه های مجازی مهم و ضروری به نظر می رسد. سرمایه اجتماعی که دسترسی اعضای شبکه را به منابع و حمایت های موجود درشبکه  تسهیل نموده و شرایط ارتبطات بین انها را بهتر فراهم می کند. در نتیجه در این تحقیق بر آنیم تا دریابیم وضعیت سرمایه اجتماعی این شبکه های مجازی چگونه بوده و چه متغیر های اجتماعی می تواند بر این سرمایه اجتماعی تاثیرگذار باشد. </a:t>
            </a:r>
            <a:endParaRPr lang="fa-IR">
              <a:cs typeface="B Zar" panose="00000400000000000000" pitchFamily="2" charset="-78"/>
            </a:endParaRPr>
          </a:p>
        </p:txBody>
      </p:sp>
      <p:sp>
        <p:nvSpPr>
          <p:cNvPr id="4" name="Flowchart: Process 3"/>
          <p:cNvSpPr/>
          <p:nvPr/>
        </p:nvSpPr>
        <p:spPr>
          <a:xfrm>
            <a:off x="1223889" y="4515729"/>
            <a:ext cx="2883877" cy="130829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شناخت و بررسی سرمایه اجتماعی</a:t>
            </a:r>
            <a:endParaRPr lang="fa-IR" b="1">
              <a:solidFill>
                <a:srgbClr val="FF0000"/>
              </a:solidFill>
            </a:endParaRPr>
          </a:p>
        </p:txBody>
      </p:sp>
    </p:spTree>
    <p:extLst>
      <p:ext uri="{BB962C8B-B14F-4D97-AF65-F5344CB8AC3E}">
        <p14:creationId xmlns:p14="http://schemas.microsoft.com/office/powerpoint/2010/main" val="11665774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344415" y="1967552"/>
            <a:ext cx="6572317" cy="3376096"/>
          </a:xfrm>
          <a:prstGeom prst="rect">
            <a:avLst/>
          </a:prstGeom>
        </p:spPr>
      </p:pic>
    </p:spTree>
    <p:extLst>
      <p:ext uri="{BB962C8B-B14F-4D97-AF65-F5344CB8AC3E}">
        <p14:creationId xmlns:p14="http://schemas.microsoft.com/office/powerpoint/2010/main" val="743340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جدول فوق در سطح خطای 0/03 بین دو متغیر رابطه معنادار وجود داشته و فرضیه اول </a:t>
            </a:r>
            <a:r>
              <a:rPr lang="fa-IR" b="1" smtClean="0">
                <a:solidFill>
                  <a:srgbClr val="FF0000"/>
                </a:solidFill>
                <a:cs typeface="B Zar" panose="00000400000000000000" pitchFamily="2" charset="-78"/>
              </a:rPr>
              <a:t>تئوری ولمن </a:t>
            </a:r>
            <a:r>
              <a:rPr lang="fa-IR" smtClean="0">
                <a:cs typeface="B Zar" panose="00000400000000000000" pitchFamily="2" charset="-78"/>
              </a:rPr>
              <a:t>تایید شد میزان همبستگی و شدت رابطه  بین دو متغیر 0/08 بوده که بیانگر یک </a:t>
            </a:r>
            <a:r>
              <a:rPr lang="fa-IR" smtClean="0">
                <a:cs typeface="B Zar" panose="00000400000000000000" pitchFamily="2" charset="-78"/>
              </a:rPr>
              <a:t>همبسگی </a:t>
            </a:r>
            <a:r>
              <a:rPr lang="fa-IR" smtClean="0">
                <a:cs typeface="B Zar" panose="00000400000000000000" pitchFamily="2" charset="-78"/>
              </a:rPr>
              <a:t>و رابطه مستقیم و ضعیف است. آماره ها نشان می دهد که هر چه اندازه شبکه </a:t>
            </a:r>
            <a:r>
              <a:rPr lang="fa-IR" smtClean="0">
                <a:cs typeface="B Zar" panose="00000400000000000000" pitchFamily="2" charset="-78"/>
              </a:rPr>
              <a:t>بزرگتر </a:t>
            </a:r>
            <a:r>
              <a:rPr lang="fa-IR" smtClean="0">
                <a:cs typeface="B Zar" panose="00000400000000000000" pitchFamily="2" charset="-78"/>
              </a:rPr>
              <a:t>باشد میزان ارائه و دریافت حمایت اجتماعی در شبکه های اجتماعی مجازی بیشتر می باشد. </a:t>
            </a:r>
            <a:endParaRPr lang="fa-IR">
              <a:cs typeface="B Zar" panose="00000400000000000000" pitchFamily="2" charset="-78"/>
            </a:endParaRPr>
          </a:p>
        </p:txBody>
      </p:sp>
      <p:sp>
        <p:nvSpPr>
          <p:cNvPr id="4" name="Flowchart: Process 3"/>
          <p:cNvSpPr/>
          <p:nvPr/>
        </p:nvSpPr>
        <p:spPr>
          <a:xfrm>
            <a:off x="1392702" y="3896751"/>
            <a:ext cx="3981156" cy="135049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میزان ارائه و دریافت حمایت اجتماعی</a:t>
            </a:r>
            <a:endParaRPr lang="fa-IR" b="1">
              <a:solidFill>
                <a:srgbClr val="FF0000"/>
              </a:solidFill>
            </a:endParaRPr>
          </a:p>
        </p:txBody>
      </p:sp>
    </p:spTree>
    <p:extLst>
      <p:ext uri="{BB962C8B-B14F-4D97-AF65-F5344CB8AC3E}">
        <p14:creationId xmlns:p14="http://schemas.microsoft.com/office/powerpoint/2010/main" val="27381043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تراکم شبکه و حمایت اجتماعی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ولمن در تئوری خود بیان می دارد فرضیه متعارف در مورد رابطه تراکم با حمایت اجتماعی این است که پیوند با شبکه های متراکم منجر به ارتباطات و مشارکت وسیعتر خواهد شد و در نتیجه حمایت اجتماعی بیشتر را فراهم می کند. </a:t>
            </a:r>
            <a:endParaRPr lang="fa-IR">
              <a:cs typeface="B Zar" panose="00000400000000000000" pitchFamily="2" charset="-78"/>
            </a:endParaRPr>
          </a:p>
        </p:txBody>
      </p:sp>
      <p:sp>
        <p:nvSpPr>
          <p:cNvPr id="4" name="Flowchart: Process 3"/>
          <p:cNvSpPr/>
          <p:nvPr/>
        </p:nvSpPr>
        <p:spPr>
          <a:xfrm>
            <a:off x="1280160" y="3601329"/>
            <a:ext cx="2968283" cy="142083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شبکه های متراکم</a:t>
            </a:r>
            <a:endParaRPr lang="fa-IR" b="1">
              <a:solidFill>
                <a:srgbClr val="FF0000"/>
              </a:solidFill>
            </a:endParaRPr>
          </a:p>
        </p:txBody>
      </p:sp>
    </p:spTree>
    <p:extLst>
      <p:ext uri="{BB962C8B-B14F-4D97-AF65-F5344CB8AC3E}">
        <p14:creationId xmlns:p14="http://schemas.microsoft.com/office/powerpoint/2010/main" val="13215033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277203" y="1679875"/>
            <a:ext cx="6600893" cy="3732730"/>
          </a:xfrm>
          <a:prstGeom prst="rect">
            <a:avLst/>
          </a:prstGeom>
        </p:spPr>
      </p:pic>
    </p:spTree>
    <p:extLst>
      <p:ext uri="{BB962C8B-B14F-4D97-AF65-F5344CB8AC3E}">
        <p14:creationId xmlns:p14="http://schemas.microsoft.com/office/powerpoint/2010/main" val="39670066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جدول فوق در سطح خطای  0/000 بین دو متغیر رابطه معنادار وجود داشته و فرضیه دوم تئوری ولمن تایید شد. میزان همبستگی بین دو متغیر 0/12 و شدت رابطه </a:t>
            </a:r>
            <a:r>
              <a:rPr lang="fa-IR" smtClean="0">
                <a:cs typeface="B Zar" panose="00000400000000000000" pitchFamily="2" charset="-78"/>
              </a:rPr>
              <a:t>0/12  </a:t>
            </a:r>
            <a:r>
              <a:rPr lang="fa-IR" smtClean="0">
                <a:cs typeface="B Zar" panose="00000400000000000000" pitchFamily="2" charset="-78"/>
              </a:rPr>
              <a:t>بوده که بیانگر یک همبستگی و رابطه مستقیم و ضعیف است. آماره ها نشان می دهد که هر چه شبکه اجتماعی مجازی بیشتر می باشد. </a:t>
            </a:r>
          </a:p>
          <a:p>
            <a:pPr algn="just"/>
            <a:endParaRPr lang="fa-IR">
              <a:cs typeface="B Zar" panose="00000400000000000000" pitchFamily="2" charset="-78"/>
            </a:endParaRPr>
          </a:p>
        </p:txBody>
      </p:sp>
    </p:spTree>
    <p:extLst>
      <p:ext uri="{BB962C8B-B14F-4D97-AF65-F5344CB8AC3E}">
        <p14:creationId xmlns:p14="http://schemas.microsoft.com/office/powerpoint/2010/main" val="25821565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قوت ارتباط در شبکه و حمایت اجتماعی </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ولمن در تئوری خود بیان می دارد فرضیه دیگر آن است که هر چه بین اعضای شبکه رابطه قوی تری وجود داشته باشد، اعضای شبکه  از حمایت بیشتری برخوردار می شوند. او بحث می کند که اعضای شبکه با پیوندهای چندگانه شان پیوندهای قوی تر و حمایت آمیز تری خواهند داشت. </a:t>
            </a:r>
            <a:endParaRPr lang="fa-IR">
              <a:cs typeface="B Zar" panose="00000400000000000000" pitchFamily="2" charset="-78"/>
            </a:endParaRPr>
          </a:p>
        </p:txBody>
      </p:sp>
    </p:spTree>
    <p:extLst>
      <p:ext uri="{BB962C8B-B14F-4D97-AF65-F5344CB8AC3E}">
        <p14:creationId xmlns:p14="http://schemas.microsoft.com/office/powerpoint/2010/main" val="12240571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173636" y="2251600"/>
            <a:ext cx="6099153" cy="3223654"/>
          </a:xfrm>
          <a:prstGeom prst="rect">
            <a:avLst/>
          </a:prstGeom>
        </p:spPr>
      </p:pic>
    </p:spTree>
    <p:extLst>
      <p:ext uri="{BB962C8B-B14F-4D97-AF65-F5344CB8AC3E}">
        <p14:creationId xmlns:p14="http://schemas.microsoft.com/office/powerpoint/2010/main" val="15991491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جدول فوق در سطح خطای 0/00 بین دو متغیر رابطه معنادار وجود داشته و فرضیه سوم تئوری ولمن تایید شد میزان همبستگی و شدت رابطه بین دو متغیر 0/39 بوده که بیانگر یک همبستگی  و رابطه مستقیم و متوسط است. آماره ها نشان می دهد که </a:t>
            </a:r>
            <a:r>
              <a:rPr lang="fa-IR" smtClean="0">
                <a:cs typeface="B Zar" panose="00000400000000000000" pitchFamily="2" charset="-78"/>
              </a:rPr>
              <a:t>هرچه </a:t>
            </a:r>
            <a:r>
              <a:rPr lang="fa-IR" smtClean="0">
                <a:cs typeface="B Zar" panose="00000400000000000000" pitchFamily="2" charset="-78"/>
              </a:rPr>
              <a:t>قوت رابطه در شبکه بیشتر باشد میزان ارائه و دریافت حمایت اجتماعی در شبکه های اجتماعی مجازی بیشتر می باشد. </a:t>
            </a:r>
            <a:endParaRPr lang="fa-IR">
              <a:cs typeface="B Zar" panose="00000400000000000000" pitchFamily="2" charset="-78"/>
            </a:endParaRPr>
          </a:p>
        </p:txBody>
      </p:sp>
      <p:sp>
        <p:nvSpPr>
          <p:cNvPr id="4" name="Flowchart: Process 3"/>
          <p:cNvSpPr/>
          <p:nvPr/>
        </p:nvSpPr>
        <p:spPr>
          <a:xfrm>
            <a:off x="1392702" y="3938954"/>
            <a:ext cx="2982350" cy="143490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میزان ارائه و دریافت حمایت اجتماعی</a:t>
            </a:r>
            <a:endParaRPr lang="fa-IR" b="1">
              <a:solidFill>
                <a:srgbClr val="FF0000"/>
              </a:solidFill>
            </a:endParaRPr>
          </a:p>
        </p:txBody>
      </p:sp>
    </p:spTree>
    <p:extLst>
      <p:ext uri="{BB962C8B-B14F-4D97-AF65-F5344CB8AC3E}">
        <p14:creationId xmlns:p14="http://schemas.microsoft.com/office/powerpoint/2010/main" val="15691477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مجاورت، تماس و حمایت اجتماعی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ولمن معتقد است عنصر تماس، سطح کنش متقابل در یک اجتماعی فردی را اندازه گیری می کند و این که اعضای اجتماع چگونه با یکدیگر تماس و ارتباط برقرار می کنند و ان ها واقعا تا چه اندازه با یکدیگر در تماس هستند اکثر افراد حداقل چند بار در هفته با برخی اعضای شبکه شان در تماس می باشند و این فراوانی های تماس ها برای شناخت ویژگی های رابطه اهمیت دارد. </a:t>
            </a:r>
            <a:endParaRPr lang="fa-IR">
              <a:cs typeface="B Zar" panose="00000400000000000000" pitchFamily="2" charset="-78"/>
            </a:endParaRPr>
          </a:p>
        </p:txBody>
      </p:sp>
    </p:spTree>
    <p:extLst>
      <p:ext uri="{BB962C8B-B14F-4D97-AF65-F5344CB8AC3E}">
        <p14:creationId xmlns:p14="http://schemas.microsoft.com/office/powerpoint/2010/main" val="28848261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445390" y="1825625"/>
            <a:ext cx="6908409" cy="4351338"/>
          </a:xfrm>
        </p:spPr>
        <p:txBody>
          <a:bodyPr/>
          <a:lstStyle/>
          <a:p>
            <a:pPr algn="just"/>
            <a:r>
              <a:rPr lang="fa-IR">
                <a:cs typeface="B Zar" panose="00000400000000000000" pitchFamily="2" charset="-78"/>
              </a:rPr>
              <a:t>هومنز (1950 و 1981) نشان داد که تماس </a:t>
            </a:r>
            <a:r>
              <a:rPr lang="fa-IR">
                <a:cs typeface="B Zar" panose="00000400000000000000" pitchFamily="2" charset="-78"/>
              </a:rPr>
              <a:t>های </a:t>
            </a:r>
            <a:r>
              <a:rPr lang="fa-IR" smtClean="0">
                <a:cs typeface="B Zar" panose="00000400000000000000" pitchFamily="2" charset="-78"/>
              </a:rPr>
              <a:t>مکرر، </a:t>
            </a:r>
            <a:r>
              <a:rPr lang="fa-IR">
                <a:cs typeface="B Zar" panose="00000400000000000000" pitchFamily="2" charset="-78"/>
              </a:rPr>
              <a:t>پیوند های حمایتی و قوی </a:t>
            </a:r>
            <a:r>
              <a:rPr lang="fa-IR">
                <a:cs typeface="B Zar" panose="00000400000000000000" pitchFamily="2" charset="-78"/>
              </a:rPr>
              <a:t>را </a:t>
            </a:r>
            <a:r>
              <a:rPr lang="fa-IR" smtClean="0">
                <a:cs typeface="B Zar" panose="00000400000000000000" pitchFamily="2" charset="-78"/>
              </a:rPr>
              <a:t>فراهم </a:t>
            </a:r>
            <a:r>
              <a:rPr lang="fa-IR">
                <a:cs typeface="B Zar" panose="00000400000000000000" pitchFamily="2" charset="-78"/>
              </a:rPr>
              <a:t>می سازد. تحقیقات دیگر  نیز در موافقت  با این نظر نشان دادند که تماس های مکرر با پیوندهای قوی است که حمایت را به وجود می آورد. </a:t>
            </a:r>
          </a:p>
          <a:p>
            <a:endParaRPr lang="fa-IR"/>
          </a:p>
        </p:txBody>
      </p:sp>
      <p:pic>
        <p:nvPicPr>
          <p:cNvPr id="4" name="Picture 3"/>
          <p:cNvPicPr>
            <a:picLocks noChangeAspect="1"/>
          </p:cNvPicPr>
          <p:nvPr/>
        </p:nvPicPr>
        <p:blipFill>
          <a:blip r:embed="rId2"/>
          <a:stretch>
            <a:fillRect/>
          </a:stretch>
        </p:blipFill>
        <p:spPr>
          <a:xfrm>
            <a:off x="838200" y="1938166"/>
            <a:ext cx="3606680" cy="2239938"/>
          </a:xfrm>
          <a:prstGeom prst="rect">
            <a:avLst/>
          </a:prstGeom>
        </p:spPr>
      </p:pic>
      <p:sp>
        <p:nvSpPr>
          <p:cNvPr id="5" name="TextBox 4"/>
          <p:cNvSpPr txBox="1"/>
          <p:nvPr/>
        </p:nvSpPr>
        <p:spPr>
          <a:xfrm>
            <a:off x="1969477" y="4586068"/>
            <a:ext cx="1350498" cy="523220"/>
          </a:xfrm>
          <a:prstGeom prst="rect">
            <a:avLst/>
          </a:prstGeom>
          <a:noFill/>
        </p:spPr>
        <p:txBody>
          <a:bodyPr wrap="square" rtlCol="1">
            <a:spAutoFit/>
          </a:bodyPr>
          <a:lstStyle/>
          <a:p>
            <a:pPr algn="ctr"/>
            <a:r>
              <a:rPr lang="fa-IR" sz="2800" b="1" smtClean="0">
                <a:solidFill>
                  <a:srgbClr val="FF0000"/>
                </a:solidFill>
                <a:cs typeface="B Zar" panose="00000400000000000000" pitchFamily="2" charset="-78"/>
              </a:rPr>
              <a:t>هومنز</a:t>
            </a:r>
            <a:endParaRPr lang="fa-IR" sz="2800" b="1">
              <a:solidFill>
                <a:srgbClr val="FF0000"/>
              </a:solidFill>
              <a:cs typeface="B Zar" panose="00000400000000000000" pitchFamily="2" charset="-78"/>
            </a:endParaRPr>
          </a:p>
        </p:txBody>
      </p:sp>
    </p:spTree>
    <p:extLst>
      <p:ext uri="{BB962C8B-B14F-4D97-AF65-F5344CB8AC3E}">
        <p14:creationId xmlns:p14="http://schemas.microsoft.com/office/powerpoint/2010/main" val="418365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فرضیه های تحقیق</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a:xfrm>
            <a:off x="838200" y="1825625"/>
            <a:ext cx="10515599" cy="4351338"/>
          </a:xfrm>
        </p:spPr>
        <p:txBody>
          <a:bodyPr>
            <a:normAutofit/>
          </a:bodyPr>
          <a:lstStyle/>
          <a:p>
            <a:pPr algn="just"/>
            <a:r>
              <a:rPr lang="fa-IR" smtClean="0">
                <a:cs typeface="B Zar" panose="00000400000000000000" pitchFamily="2" charset="-78"/>
              </a:rPr>
              <a:t>فرضیات این تحقیق بر</a:t>
            </a:r>
            <a:r>
              <a:rPr lang="fa-IR" b="1" smtClean="0">
                <a:solidFill>
                  <a:srgbClr val="FF0000"/>
                </a:solidFill>
                <a:cs typeface="B Zar" panose="00000400000000000000" pitchFamily="2" charset="-78"/>
              </a:rPr>
              <a:t> اساس تئوری ولمن </a:t>
            </a:r>
            <a:r>
              <a:rPr lang="fa-IR" smtClean="0">
                <a:cs typeface="B Zar" panose="00000400000000000000" pitchFamily="2" charset="-78"/>
              </a:rPr>
              <a:t>طراحی گشه و قصد داریم که تئری تحلیل شبکه او را در جامعه اماری خود مورد سنجش و ارزیابی قرار دهیم فرضیات تئوری ولمن و این تحقیق به شرح ذیل است: </a:t>
            </a:r>
          </a:p>
          <a:p>
            <a:pPr algn="just"/>
            <a:r>
              <a:rPr lang="fa-IR" smtClean="0">
                <a:cs typeface="B Zar" panose="00000400000000000000" pitchFamily="2" charset="-78"/>
              </a:rPr>
              <a:t>1) بین اندازه شبکه  میزان حمایت و دسترسی به منابع موجود رابطه وجود دارد. </a:t>
            </a:r>
          </a:p>
          <a:p>
            <a:pPr algn="just"/>
            <a:r>
              <a:rPr lang="fa-IR" smtClean="0">
                <a:cs typeface="B Zar" panose="00000400000000000000" pitchFamily="2" charset="-78"/>
              </a:rPr>
              <a:t>2) بین تراکم شبکه و میزان حمایت و دسترسی ه منابع موجود رابطه وجود دارد</a:t>
            </a:r>
          </a:p>
          <a:p>
            <a:pPr algn="just"/>
            <a:r>
              <a:rPr lang="fa-IR" smtClean="0">
                <a:cs typeface="B Zar" panose="00000400000000000000" pitchFamily="2" charset="-78"/>
              </a:rPr>
              <a:t>3) بین قوت ارتباط در شبکه  و میزان حمایت و دسترسی به منابع موجود رابطه وجود دارد</a:t>
            </a:r>
          </a:p>
          <a:p>
            <a:pPr algn="just"/>
            <a:r>
              <a:rPr lang="fa-IR" smtClean="0">
                <a:cs typeface="B Zar" panose="00000400000000000000" pitchFamily="2" charset="-78"/>
              </a:rPr>
              <a:t>4) بین میزان تجانس یا نزدیکی در شبکه و میزان حمایت و دسترسی به منابع موجود رابطه وجود دارد. </a:t>
            </a:r>
            <a:endParaRPr lang="fa-IR">
              <a:cs typeface="B Zar" panose="00000400000000000000" pitchFamily="2" charset="-78"/>
            </a:endParaRPr>
          </a:p>
        </p:txBody>
      </p:sp>
    </p:spTree>
    <p:extLst>
      <p:ext uri="{BB962C8B-B14F-4D97-AF65-F5344CB8AC3E}">
        <p14:creationId xmlns:p14="http://schemas.microsoft.com/office/powerpoint/2010/main" val="14338464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عنصر تماس، </a:t>
            </a:r>
            <a:r>
              <a:rPr lang="fa-IR" b="1" smtClean="0">
                <a:solidFill>
                  <a:srgbClr val="FF0000"/>
                </a:solidFill>
                <a:cs typeface="B Zar" panose="00000400000000000000" pitchFamily="2" charset="-78"/>
              </a:rPr>
              <a:t>سطح کنش متقابل </a:t>
            </a:r>
            <a:r>
              <a:rPr lang="fa-IR" smtClean="0">
                <a:cs typeface="B Zar" panose="00000400000000000000" pitchFamily="2" charset="-78"/>
              </a:rPr>
              <a:t>در یک اجتماعی فردی را اندازه گیری می کند و این که اعضای اجتماع چگونه با یکدیگر تماس و ارتباط برقرار می کنند و ان ها واقعا تا چه اندازه با یکدیگر در تماس هستند. </a:t>
            </a:r>
            <a:endParaRPr lang="fa-IR">
              <a:cs typeface="B Zar" panose="00000400000000000000" pitchFamily="2" charset="-78"/>
            </a:endParaRPr>
          </a:p>
        </p:txBody>
      </p:sp>
    </p:spTree>
    <p:extLst>
      <p:ext uri="{BB962C8B-B14F-4D97-AF65-F5344CB8AC3E}">
        <p14:creationId xmlns:p14="http://schemas.microsoft.com/office/powerpoint/2010/main" val="21348976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563" y="262094"/>
            <a:ext cx="10515600" cy="1325563"/>
          </a:xfrm>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41343" y="1440118"/>
            <a:ext cx="8145192" cy="4401031"/>
          </a:xfrm>
          <a:prstGeom prst="rect">
            <a:avLst/>
          </a:prstGeom>
        </p:spPr>
      </p:pic>
    </p:spTree>
    <p:extLst>
      <p:ext uri="{BB962C8B-B14F-4D97-AF65-F5344CB8AC3E}">
        <p14:creationId xmlns:p14="http://schemas.microsoft.com/office/powerpoint/2010/main" val="42804723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جدول فوق در سطح خطای 0/00 بین دو متغیر رابطه معنادار وجود داشته و فرضه چهارم تئوری ولمن تایید شد میزان همبستگی و شدت رابطه بین دو متغیر 0/44 بوده که بیانگر یک همبستگی و رابطه مستقیم و قوی است آماره نشان می دهد که هر  چه مجاورت نزدیکی و تماس در شبکه بیشتر باشد میزان ارائه و دریافت حمایت </a:t>
            </a:r>
            <a:r>
              <a:rPr lang="fa-IR" smtClean="0">
                <a:cs typeface="B Zar" panose="00000400000000000000" pitchFamily="2" charset="-78"/>
              </a:rPr>
              <a:t>اجتماعی </a:t>
            </a:r>
            <a:r>
              <a:rPr lang="fa-IR" smtClean="0">
                <a:cs typeface="B Zar" panose="00000400000000000000" pitchFamily="2" charset="-78"/>
              </a:rPr>
              <a:t>در شبکه های اجتماعی مجازی بیشتر می باشد. </a:t>
            </a:r>
            <a:endParaRPr lang="fa-IR">
              <a:cs typeface="B Zar" panose="00000400000000000000" pitchFamily="2" charset="-78"/>
            </a:endParaRPr>
          </a:p>
        </p:txBody>
      </p:sp>
      <p:sp>
        <p:nvSpPr>
          <p:cNvPr id="4" name="Flowchart: Process 3"/>
          <p:cNvSpPr/>
          <p:nvPr/>
        </p:nvSpPr>
        <p:spPr>
          <a:xfrm>
            <a:off x="1223889" y="4023360"/>
            <a:ext cx="3502856" cy="149117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مجاورت نزدیکی و تماس در شبکه</a:t>
            </a:r>
            <a:endParaRPr lang="fa-IR" sz="1400" b="1">
              <a:solidFill>
                <a:srgbClr val="FF0000"/>
              </a:solidFill>
            </a:endParaRPr>
          </a:p>
        </p:txBody>
      </p:sp>
    </p:spTree>
    <p:extLst>
      <p:ext uri="{BB962C8B-B14F-4D97-AF65-F5344CB8AC3E}">
        <p14:creationId xmlns:p14="http://schemas.microsoft.com/office/powerpoint/2010/main" val="2116155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تحلیل چند متغیره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قسمت  با استفاده از تحلیل رگرسیونی و تحلیل مسیر تلاش نموده ایم که با استفاده از فرضیات موجود در تئوری ولمن  و همچنین با استفاده از مدل نظری تحقیق، تاثیر و تاثر متقابل عناصر سرمایه اجتماعی را بر یکدیگر مشخص نماییم. در واقع در این قسمت تاثیر مستقیم و غیر مستقیم هر یک از عناصر </a:t>
            </a:r>
            <a:r>
              <a:rPr lang="fa-IR" b="1" smtClean="0">
                <a:solidFill>
                  <a:srgbClr val="FF0000"/>
                </a:solidFill>
                <a:cs typeface="B Zar" panose="00000400000000000000" pitchFamily="2" charset="-78"/>
              </a:rPr>
              <a:t>ابعاد سه گانه </a:t>
            </a:r>
            <a:r>
              <a:rPr lang="fa-IR" smtClean="0">
                <a:cs typeface="B Zar" panose="00000400000000000000" pitchFamily="2" charset="-78"/>
              </a:rPr>
              <a:t>سرمایه اجتماعی شامل </a:t>
            </a:r>
            <a:r>
              <a:rPr lang="fa-IR" b="1" smtClean="0">
                <a:solidFill>
                  <a:srgbClr val="FF0000"/>
                </a:solidFill>
                <a:cs typeface="B Zar" panose="00000400000000000000" pitchFamily="2" charset="-78"/>
              </a:rPr>
              <a:t>بعد ساحتی، تعاملی و کارکردی </a:t>
            </a:r>
            <a:r>
              <a:rPr lang="fa-IR" smtClean="0">
                <a:cs typeface="B Zar" panose="00000400000000000000" pitchFamily="2" charset="-78"/>
              </a:rPr>
              <a:t>را بر یکدیگر دریافته ایم. ومن اعتقاد دارد در بین این </a:t>
            </a:r>
            <a:r>
              <a:rPr lang="fa-IR" smtClean="0">
                <a:cs typeface="B Zar" panose="00000400000000000000" pitchFamily="2" charset="-78"/>
              </a:rPr>
              <a:t>عناصر، </a:t>
            </a:r>
            <a:r>
              <a:rPr lang="fa-IR" smtClean="0">
                <a:cs typeface="B Zar" panose="00000400000000000000" pitchFamily="2" charset="-78"/>
              </a:rPr>
              <a:t>حمایت </a:t>
            </a:r>
            <a:r>
              <a:rPr lang="fa-IR" smtClean="0">
                <a:cs typeface="B Zar" panose="00000400000000000000" pitchFamily="2" charset="-78"/>
              </a:rPr>
              <a:t>اجتماعی به عنوان متغیر وابسته مطرح می شود و سایر عناصر به عنوان متغیر وابسته مطرح می شود و سایر عناصر به عنوان عناصر مستقل  بر عنصر حمایت اجتماعی تاثیر می گذارد. پس علاوه بر رابطه بین عناصر ابعاد سرمایه  اجتماعی، تاثیر و تاثر این عناصر به همراه تاثیر متغیرهای زمینه ای شامل تحصیلات، سن، جنس، وضعیت تاهل، پایگاه اقتصادی- اجتماعی و ...در مدل علی موردنر ترسیم می گردد. </a:t>
            </a:r>
            <a:endParaRPr lang="fa-IR">
              <a:cs typeface="B Zar" panose="00000400000000000000" pitchFamily="2" charset="-78"/>
            </a:endParaRPr>
          </a:p>
        </p:txBody>
      </p:sp>
    </p:spTree>
    <p:extLst>
      <p:ext uri="{BB962C8B-B14F-4D97-AF65-F5344CB8AC3E}">
        <p14:creationId xmlns:p14="http://schemas.microsoft.com/office/powerpoint/2010/main" val="7772195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16677" y="595031"/>
            <a:ext cx="9607638" cy="5581932"/>
          </a:xfrm>
          <a:prstGeom prst="rect">
            <a:avLst/>
          </a:prstGeom>
        </p:spPr>
      </p:pic>
    </p:spTree>
    <p:extLst>
      <p:ext uri="{BB962C8B-B14F-4D97-AF65-F5344CB8AC3E}">
        <p14:creationId xmlns:p14="http://schemas.microsoft.com/office/powerpoint/2010/main" val="22807059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همان طور که از نمودار پیداست ابعاد و عناصر درونی سرمایه اجتماعی بر یکدیگر تاثیر و تاثر متقابل دارند و نمودار مطابق با فرضیات و مدل </a:t>
            </a:r>
            <a:r>
              <a:rPr lang="fa-IR">
                <a:cs typeface="B Zar" panose="00000400000000000000" pitchFamily="2" charset="-78"/>
              </a:rPr>
              <a:t>نظری </a:t>
            </a:r>
            <a:r>
              <a:rPr lang="fa-IR" smtClean="0">
                <a:cs typeface="B Zar" panose="00000400000000000000" pitchFamily="2" charset="-78"/>
              </a:rPr>
              <a:t>تحقیق ترسیم شده است. در نمودار تاثیر مستقیم و غیر مستقیم  هر یک از متغیرها بر حمایت اجتماعی و همچنین یکدیگر مشخص شده است. </a:t>
            </a:r>
            <a:endParaRPr lang="fa-IR">
              <a:cs typeface="B Zar" panose="00000400000000000000" pitchFamily="2" charset="-78"/>
            </a:endParaRPr>
          </a:p>
        </p:txBody>
      </p:sp>
      <p:sp>
        <p:nvSpPr>
          <p:cNvPr id="4" name="Flowchart: Process 3"/>
          <p:cNvSpPr/>
          <p:nvPr/>
        </p:nvSpPr>
        <p:spPr>
          <a:xfrm>
            <a:off x="838200" y="3699803"/>
            <a:ext cx="3165231" cy="109728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ابعاد و عناصر درونی</a:t>
            </a:r>
            <a:endParaRPr lang="fa-IR" b="1">
              <a:solidFill>
                <a:srgbClr val="FF0000"/>
              </a:solidFill>
            </a:endParaRPr>
          </a:p>
        </p:txBody>
      </p:sp>
    </p:spTree>
    <p:extLst>
      <p:ext uri="{BB962C8B-B14F-4D97-AF65-F5344CB8AC3E}">
        <p14:creationId xmlns:p14="http://schemas.microsoft.com/office/powerpoint/2010/main" val="1806576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نتیجه گیری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پژوهش در صدد آن بود تا درایبند وضعیت سرمایه اجتماعی در شبکه های اجتماعی مجازی فارسی زبان چگونه است . با توجه به تاکید چارچوب نظری بر شبکه روابط و تعاملات فرد با سایر اعضای شبکه و منابع ابزاری و حمایت هایی که از طریق دستیابی به این پیوندها در دسترس رد قرار می گیرد، سرمایه ای است که تنها در صورت تعامل کنشگران و کم و کیف روابط ان ها با هم و میزان قوت و صمیمت رابطه محقق می گردد.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99821" y="4191512"/>
            <a:ext cx="3143250" cy="1457325"/>
          </a:xfrm>
          <a:prstGeom prst="rect">
            <a:avLst/>
          </a:prstGeom>
        </p:spPr>
      </p:pic>
    </p:spTree>
    <p:extLst>
      <p:ext uri="{BB962C8B-B14F-4D97-AF65-F5344CB8AC3E}">
        <p14:creationId xmlns:p14="http://schemas.microsoft.com/office/powerpoint/2010/main" val="41218551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پژوهش با توجه به الگوی نظری شبکه روابط به تبیین نظری مسئله پرداخته شد و ویژگی های ساختی (اندازه و ترکیب شبکه) ویژگی های تعاملی (فراوانی تماس، شیوه های تماس و صمیمت رابطه) و ویژگی های کارکردی (حمایت ها و منابع ابزاری متقابل) مورد بررسی قرار گرفتند و تاثیر و تاثر آن ها بر کیدگر نیز مورد بحث واقع گردیدند. </a:t>
            </a:r>
            <a:endParaRPr lang="fa-IR">
              <a:cs typeface="B Zar" panose="00000400000000000000" pitchFamily="2" charset="-78"/>
            </a:endParaRPr>
          </a:p>
        </p:txBody>
      </p:sp>
    </p:spTree>
    <p:extLst>
      <p:ext uri="{BB962C8B-B14F-4D97-AF65-F5344CB8AC3E}">
        <p14:creationId xmlns:p14="http://schemas.microsoft.com/office/powerpoint/2010/main" val="9256110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از بین ویژگی های ساختی شبکه، اندازه شبکه بسیار مهم است تعداد افرادی که رد با آن ها رابطه دارد: بیانگر سرمایه اجتماعی اوست: ویژگی های دیگر مثل ترکیب شبکه، فراوانی تماس، شیوه تماس، صمیمیت و قوت رابطه و حمایت هایی که اعضای شبکه با هم رد و بدل می کنند جنبه های کیفیتی سرمایه اجتماعی است که در افزایش و کاهش آن تاثیر دارند. </a:t>
            </a:r>
          </a:p>
          <a:p>
            <a:endParaRPr lang="fa-IR"/>
          </a:p>
        </p:txBody>
      </p:sp>
      <p:sp>
        <p:nvSpPr>
          <p:cNvPr id="4" name="Flowchart: Process 3"/>
          <p:cNvSpPr/>
          <p:nvPr/>
        </p:nvSpPr>
        <p:spPr>
          <a:xfrm>
            <a:off x="1322363" y="3854548"/>
            <a:ext cx="2855742" cy="106914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اندازه شبکه</a:t>
            </a:r>
            <a:endParaRPr lang="fa-IR" b="1">
              <a:solidFill>
                <a:srgbClr val="FF0000"/>
              </a:solidFill>
            </a:endParaRPr>
          </a:p>
        </p:txBody>
      </p:sp>
    </p:spTree>
    <p:extLst>
      <p:ext uri="{BB962C8B-B14F-4D97-AF65-F5344CB8AC3E}">
        <p14:creationId xmlns:p14="http://schemas.microsoft.com/office/powerpoint/2010/main" val="24324283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عنوان نمونه در این تحقیق در مورد اندازه شبکه بیشتر پاسخ گویان تنها با یک یا دو دسته از افراد گروه های شش گانه ارتبط دارند که فراوانی در حدود 0/62 درصد را در بر می گیرد. به عبارت دیگر بیش از نیمی از پاسخ گویان  تنها با یک یا دو دسته گروه ها ارتباط دارند. با اضافه شدن دسته سوم این رقم به 0/85 درصد می رسد ترکیب شبکه ای در فضای مجازی به ترتیب به این شکل است. </a:t>
            </a:r>
            <a:endParaRPr lang="fa-IR">
              <a:cs typeface="B Zar" panose="00000400000000000000" pitchFamily="2" charset="-78"/>
            </a:endParaRPr>
          </a:p>
        </p:txBody>
      </p:sp>
      <p:sp>
        <p:nvSpPr>
          <p:cNvPr id="4" name="Flowchart: Process 3"/>
          <p:cNvSpPr/>
          <p:nvPr/>
        </p:nvSpPr>
        <p:spPr>
          <a:xfrm>
            <a:off x="1237957" y="4009292"/>
            <a:ext cx="2757268" cy="130829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گروه های شش گانه</a:t>
            </a:r>
            <a:endParaRPr lang="fa-IR" b="1">
              <a:solidFill>
                <a:srgbClr val="FF0000"/>
              </a:solidFill>
            </a:endParaRPr>
          </a:p>
        </p:txBody>
      </p:sp>
    </p:spTree>
    <p:extLst>
      <p:ext uri="{BB962C8B-B14F-4D97-AF65-F5344CB8AC3E}">
        <p14:creationId xmlns:p14="http://schemas.microsoft.com/office/powerpoint/2010/main" val="122974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مبانی نظریه تحقیق</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سالهای اخیر، </a:t>
            </a:r>
            <a:r>
              <a:rPr lang="fa-IR" b="1" smtClean="0">
                <a:solidFill>
                  <a:srgbClr val="FF0000"/>
                </a:solidFill>
                <a:cs typeface="B Zar" panose="00000400000000000000" pitchFamily="2" charset="-78"/>
              </a:rPr>
              <a:t>اصطلاح سرمایه اجتماعی </a:t>
            </a:r>
            <a:r>
              <a:rPr lang="fa-IR" smtClean="0">
                <a:cs typeface="B Zar" panose="00000400000000000000" pitchFamily="2" charset="-78"/>
              </a:rPr>
              <a:t>به طور گسترده درمباحث علوم اجتماعی، سیاسی و اقتصادی مورد استفاده قرار گرفته است. این </a:t>
            </a:r>
            <a:r>
              <a:rPr lang="fa-IR" smtClean="0">
                <a:cs typeface="B Zar" panose="00000400000000000000" pitchFamily="2" charset="-78"/>
              </a:rPr>
              <a:t>مفهوم چندبعدی </a:t>
            </a:r>
            <a:r>
              <a:rPr lang="fa-IR" smtClean="0">
                <a:cs typeface="B Zar" panose="00000400000000000000" pitchFamily="2" charset="-78"/>
              </a:rPr>
              <a:t>بوده و به مفاهیم مختلفی اطلاق می شود </a:t>
            </a:r>
            <a:r>
              <a:rPr lang="fa-IR">
                <a:cs typeface="B Zar" panose="00000400000000000000" pitchFamily="2" charset="-78"/>
              </a:rPr>
              <a:t>دیدگاه </a:t>
            </a:r>
            <a:r>
              <a:rPr lang="fa-IR" smtClean="0">
                <a:cs typeface="B Zar" panose="00000400000000000000" pitchFamily="2" charset="-78"/>
              </a:rPr>
              <a:t>و مباحث نظری مختلفی اطلاق می شود. دیدگاه  و مباحث نظری مختلفی در مورد  جنبه های مختلف این مفهوم طمرح شده است که هر کدام یک یا چند </a:t>
            </a:r>
            <a:r>
              <a:rPr lang="fa-IR" smtClean="0">
                <a:cs typeface="B Zar" panose="00000400000000000000" pitchFamily="2" charset="-78"/>
              </a:rPr>
              <a:t>بعد </a:t>
            </a:r>
            <a:r>
              <a:rPr lang="fa-IR" smtClean="0">
                <a:cs typeface="B Zar" panose="00000400000000000000" pitchFamily="2" charset="-78"/>
              </a:rPr>
              <a:t>این مفهوم را مورد مطالعه قرار می دهند. </a:t>
            </a:r>
            <a:endParaRPr lang="fa-IR">
              <a:cs typeface="B Zar" panose="00000400000000000000" pitchFamily="2" charset="-78"/>
            </a:endParaRPr>
          </a:p>
        </p:txBody>
      </p:sp>
    </p:spTree>
    <p:extLst>
      <p:ext uri="{BB962C8B-B14F-4D97-AF65-F5344CB8AC3E}">
        <p14:creationId xmlns:p14="http://schemas.microsoft.com/office/powerpoint/2010/main" val="4444986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دوستان، خویشاوندان دور، غریبه ها، خویشاوندان نزدیک یا خانواده، همکاران و </a:t>
            </a:r>
            <a:r>
              <a:rPr lang="fa-IR">
                <a:cs typeface="B Zar" panose="00000400000000000000" pitchFamily="2" charset="-78"/>
              </a:rPr>
              <a:t>همسایگان </a:t>
            </a:r>
            <a:r>
              <a:rPr lang="fa-IR" smtClean="0">
                <a:cs typeface="B Zar" panose="00000400000000000000" pitchFamily="2" charset="-78"/>
              </a:rPr>
              <a:t>در مورد </a:t>
            </a:r>
            <a:r>
              <a:rPr lang="fa-IR">
                <a:cs typeface="B Zar" panose="00000400000000000000" pitchFamily="2" charset="-78"/>
              </a:rPr>
              <a:t>تراکم شبکه باید گفت غیر از گروه های دوستان و غریبه ها در چهار گروه دیگر، بیش از 0/80 درصد پاسخ گویان با کمتر از 10 نفر از اعضای گروه ها ارتباط دارند. اما در دو مورد دیگر، در گروه دوستی، حدود 0/70 درصد پاسخ گویان با 1 تا 30 نفر از دوستان خود ارتباط مجازی دارند. در گروه غریبه ها حدود 0/41 درصد پاسخ گویان  با 1 تا 30 نفر از دوستان خود ارتباط مجازی دارند. </a:t>
            </a:r>
          </a:p>
          <a:p>
            <a:endParaRPr lang="fa-IR"/>
          </a:p>
        </p:txBody>
      </p:sp>
    </p:spTree>
    <p:extLst>
      <p:ext uri="{BB962C8B-B14F-4D97-AF65-F5344CB8AC3E}">
        <p14:creationId xmlns:p14="http://schemas.microsoft.com/office/powerpoint/2010/main" val="15924895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مورد فراوانی  تماس بیشتر افراد با دوستان مجازی خود ارتباط دارند. در واقع علاوه بر اضافه کردن افراد مختلف به جم دوستان خود در فضای مجازی بیشتر آن ها به طور متناوب با ان ها هم صحبت گشته و ارتباط دارند. این ارتباط درایا اشکال مختلف روزانه هفتگی ماهانه و گاه سالانهاست. در موردشیوه های تماس افراد از اغلب شیوه ها اعم از ایملف چتف پیام، لایک و کامنت با ظنر دادن برای ارتباط مجازی خود استفاده می کنند. به طوری که تقریبا بیش از 0/65 ردصد پاسخ گویان از این شیوه ها به طور متوسط، زیاد یا خیلی زیاد استفاده می کنند. </a:t>
            </a:r>
            <a:endParaRPr lang="fa-IR">
              <a:cs typeface="B Zar" panose="00000400000000000000" pitchFamily="2" charset="-78"/>
            </a:endParaRPr>
          </a:p>
        </p:txBody>
      </p:sp>
    </p:spTree>
    <p:extLst>
      <p:ext uri="{BB962C8B-B14F-4D97-AF65-F5344CB8AC3E}">
        <p14:creationId xmlns:p14="http://schemas.microsoft.com/office/powerpoint/2010/main" val="14346420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مورد </a:t>
            </a:r>
            <a:r>
              <a:rPr lang="fa-IR" b="1">
                <a:solidFill>
                  <a:srgbClr val="FF0000"/>
                </a:solidFill>
                <a:cs typeface="B Zar" panose="00000400000000000000" pitchFamily="2" charset="-78"/>
              </a:rPr>
              <a:t>میزان صمیمیت بین اعضا </a:t>
            </a:r>
            <a:r>
              <a:rPr lang="fa-IR">
                <a:cs typeface="B Zar" panose="00000400000000000000" pitchFamily="2" charset="-78"/>
              </a:rPr>
              <a:t>باید گفت که </a:t>
            </a:r>
            <a:r>
              <a:rPr lang="fa-IR">
                <a:cs typeface="B Zar" panose="00000400000000000000" pitchFamily="2" charset="-78"/>
              </a:rPr>
              <a:t>بیش </a:t>
            </a:r>
            <a:r>
              <a:rPr lang="fa-IR" smtClean="0">
                <a:cs typeface="B Zar" panose="00000400000000000000" pitchFamily="2" charset="-78"/>
              </a:rPr>
              <a:t>از </a:t>
            </a:r>
            <a:r>
              <a:rPr lang="fa-IR">
                <a:cs typeface="B Zar" panose="00000400000000000000" pitchFamily="2" charset="-78"/>
              </a:rPr>
              <a:t>0/63 پاسخ گویان دارای صمیمیت متوسط و بالاتر از متوسط هستند. این نشان می دهد که به غیر از ارتباط بین اعضا نوع ارتباط صمیمی و دوستانه است. در مورد انواع شش گانه حمایت ها باید اذعان کرد در فضای مجازی خیلی کم می باشد. حدود 38/3 درصد آن را کم  میزان ارائه و دریافت به این شکل است که حدود 24/5 درصد بیان داشتند که میزان حمات  در شبکه های اجتماعی مجازی خیلی کم می باشد، حدود 38/3 درصد آن را کم 19/5 درصد متوسط، 15/3 درصد زیاد و 2/5  درصد خیلی زیاد می دانند. </a:t>
            </a:r>
          </a:p>
          <a:p>
            <a:endParaRPr lang="fa-IR"/>
          </a:p>
        </p:txBody>
      </p:sp>
      <p:pic>
        <p:nvPicPr>
          <p:cNvPr id="4" name="Picture 3"/>
          <p:cNvPicPr>
            <a:picLocks noChangeAspect="1"/>
          </p:cNvPicPr>
          <p:nvPr/>
        </p:nvPicPr>
        <p:blipFill>
          <a:blip r:embed="rId2"/>
          <a:stretch>
            <a:fillRect/>
          </a:stretch>
        </p:blipFill>
        <p:spPr>
          <a:xfrm>
            <a:off x="1301042" y="4648675"/>
            <a:ext cx="1315549" cy="1286572"/>
          </a:xfrm>
          <a:prstGeom prst="rect">
            <a:avLst/>
          </a:prstGeom>
        </p:spPr>
      </p:pic>
    </p:spTree>
    <p:extLst>
      <p:ext uri="{BB962C8B-B14F-4D97-AF65-F5344CB8AC3E}">
        <p14:creationId xmlns:p14="http://schemas.microsoft.com/office/powerpoint/2010/main" val="22748550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مورد میزان سرمایه اجتماعی باید گفت که حدود 8/9 درصد دارای سرمایه اجتماعی خیلی کم 33/8 درصد سرمایه اجتماعی کم 36 درصد دارای سرمایه اجتماعی  متوسط، 15 درصد سرمایه اجتماعی زیاد و 5/3 درصد سرمایه اجتماعی خیلی زیاد دارند. اما مطابق تئوری ولمن ابعاد و ویژگی های سرمایه اجتماعی بر روی هم تاثیرگذارند </a:t>
            </a:r>
            <a:r>
              <a:rPr lang="fa-IR" smtClean="0">
                <a:cs typeface="B Zar" panose="00000400000000000000" pitchFamily="2" charset="-78"/>
              </a:rPr>
              <a:t>که چهار </a:t>
            </a:r>
            <a:r>
              <a:rPr lang="fa-IR" smtClean="0">
                <a:cs typeface="B Zar" panose="00000400000000000000" pitchFamily="2" charset="-78"/>
              </a:rPr>
              <a:t>فرضیه اصلی مطرح گشته است که </a:t>
            </a:r>
            <a:r>
              <a:rPr lang="fa-IR" b="1" smtClean="0">
                <a:solidFill>
                  <a:srgbClr val="FF0000"/>
                </a:solidFill>
                <a:cs typeface="B Zar" panose="00000400000000000000" pitchFamily="2" charset="-78"/>
              </a:rPr>
              <a:t>در این تحقیق  هر چهار فرضیه تایید شده است </a:t>
            </a:r>
            <a:r>
              <a:rPr lang="fa-IR" smtClean="0">
                <a:cs typeface="B Zar" panose="00000400000000000000" pitchFamily="2" charset="-78"/>
              </a:rPr>
              <a:t>و نتیجه می گیریم که در فضای مجازی اندازه شبکه، تراکم شبکه، قوت ارتباط و میزان مجاورت و نزدیکی رابطه با حمایت اجتماعی رابطه </a:t>
            </a:r>
            <a:r>
              <a:rPr lang="fa-IR" smtClean="0">
                <a:cs typeface="B Zar" panose="00000400000000000000" pitchFamily="2" charset="-78"/>
              </a:rPr>
              <a:t>معناداری دارند و هر یک از این ها علاوه بر تاثیر روی حمایت اجتماعی بر یکدیگر نیز تاثیر می گذارند. </a:t>
            </a:r>
            <a:endParaRPr lang="fa-IR">
              <a:cs typeface="B Zar" panose="00000400000000000000" pitchFamily="2" charset="-78"/>
            </a:endParaRPr>
          </a:p>
        </p:txBody>
      </p:sp>
    </p:spTree>
    <p:extLst>
      <p:ext uri="{BB962C8B-B14F-4D97-AF65-F5344CB8AC3E}">
        <p14:creationId xmlns:p14="http://schemas.microsoft.com/office/powerpoint/2010/main" val="16847393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پایان با استفاده از تحلیل رگرسیونی و تحلیل مسیر نمودار علی عناصر سرمایه اجتماعی ترسیم گذاشته و تاثیر و تاثر مستقیم و غیر مستقیم هر یک از متغیرها بر حمایت اجتماعی و بر یکدیگر مشخص شده است. این نمودار در راستای تئوری ولمن و فرضیات مطرح شده او و مدل نظری حاصل از نظریه ولمن ترسیم شده است. </a:t>
            </a:r>
            <a:endParaRPr lang="fa-IR">
              <a:cs typeface="B Zar" panose="00000400000000000000" pitchFamily="2" charset="-78"/>
            </a:endParaRPr>
          </a:p>
        </p:txBody>
      </p:sp>
    </p:spTree>
    <p:extLst>
      <p:ext uri="{BB962C8B-B14F-4D97-AF65-F5344CB8AC3E}">
        <p14:creationId xmlns:p14="http://schemas.microsoft.com/office/powerpoint/2010/main" val="40804504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659988" y="821224"/>
            <a:ext cx="8932984" cy="5538619"/>
          </a:xfrm>
          <a:prstGeom prst="rect">
            <a:avLst/>
          </a:prstGeom>
        </p:spPr>
      </p:pic>
    </p:spTree>
    <p:extLst>
      <p:ext uri="{BB962C8B-B14F-4D97-AF65-F5344CB8AC3E}">
        <p14:creationId xmlns:p14="http://schemas.microsoft.com/office/powerpoint/2010/main" val="23523106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828801" y="2321169"/>
            <a:ext cx="8816832" cy="2953984"/>
          </a:xfrm>
          <a:prstGeom prst="rect">
            <a:avLst/>
          </a:prstGeom>
        </p:spPr>
      </p:pic>
    </p:spTree>
    <p:extLst>
      <p:ext uri="{BB962C8B-B14F-4D97-AF65-F5344CB8AC3E}">
        <p14:creationId xmlns:p14="http://schemas.microsoft.com/office/powerpoint/2010/main" val="40296954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561515" y="922427"/>
            <a:ext cx="8806375" cy="5007166"/>
          </a:xfrm>
          <a:prstGeom prst="rect">
            <a:avLst/>
          </a:prstGeom>
        </p:spPr>
      </p:pic>
    </p:spTree>
    <p:extLst>
      <p:ext uri="{BB962C8B-B14F-4D97-AF65-F5344CB8AC3E}">
        <p14:creationId xmlns:p14="http://schemas.microsoft.com/office/powerpoint/2010/main" val="3262041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6662</Words>
  <Application>Microsoft Office PowerPoint</Application>
  <PresentationFormat>Widescreen</PresentationFormat>
  <Paragraphs>163</Paragraphs>
  <Slides>97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97</vt:i4>
      </vt:variant>
    </vt:vector>
  </HeadingPairs>
  <TitlesOfParts>
    <vt:vector size="103" baseType="lpstr">
      <vt:lpstr>Arial</vt:lpstr>
      <vt:lpstr>B Zar</vt:lpstr>
      <vt:lpstr>Calibri</vt:lpstr>
      <vt:lpstr>Calibri Light</vt:lpstr>
      <vt:lpstr>Times New Roman</vt:lpstr>
      <vt:lpstr>Office Theme</vt:lpstr>
      <vt:lpstr>عنوان مقاله: سرمایه اجتماعی در شبکه های  اجتماعی مجازی</vt:lpstr>
      <vt:lpstr>مقدمه</vt:lpstr>
      <vt:lpstr>PowerPoint Presentation</vt:lpstr>
      <vt:lpstr>بیان مساله</vt:lpstr>
      <vt:lpstr>PowerPoint Presentation</vt:lpstr>
      <vt:lpstr>PowerPoint Presentation</vt:lpstr>
      <vt:lpstr>PowerPoint Presentation</vt:lpstr>
      <vt:lpstr>فرضیه های تحقیق</vt:lpstr>
      <vt:lpstr>مبانی نظریه تحقیق</vt:lpstr>
      <vt:lpstr>PowerPoint Presentation</vt:lpstr>
      <vt:lpstr>PowerPoint Presentation</vt:lpstr>
      <vt:lpstr>PowerPoint Presentation</vt:lpstr>
      <vt:lpstr>PowerPoint Presentation</vt:lpstr>
      <vt:lpstr>نقطه تمرکز تحلیل در این دیدگاه عبارتند از: </vt:lpstr>
      <vt:lpstr>به طور کلی نقطه تمرکز این دیدگاه عبارتند از: </vt:lpstr>
      <vt:lpstr>PowerPoint Presentation</vt:lpstr>
      <vt:lpstr>PowerPoint Presentation</vt:lpstr>
      <vt:lpstr>PowerPoint Presentation</vt:lpstr>
      <vt:lpstr>چهارچوب نظری تحقیق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مدل اجتماع گمشده</vt:lpstr>
      <vt:lpstr>مدل اجتماع حفظ شده</vt:lpstr>
      <vt:lpstr>مدل اجتماع آزاد شده</vt:lpstr>
      <vt:lpstr>PowerPoint Presentation</vt:lpstr>
      <vt:lpstr>PowerPoint Presentation</vt:lpstr>
      <vt:lpstr>ب) مدل اجتماع حفظ شده</vt:lpstr>
      <vt:lpstr>PowerPoint Presentation</vt:lpstr>
      <vt:lpstr>چ) مدل اجتماع رها شده</vt:lpstr>
      <vt:lpstr>PowerPoint Presentation</vt:lpstr>
      <vt:lpstr>PowerPoint Presentation</vt:lpstr>
      <vt:lpstr>PowerPoint Presentation</vt:lpstr>
      <vt:lpstr>جمع بندی مبانی نظری</vt:lpstr>
      <vt:lpstr>روش شناسی تحقیق</vt:lpstr>
      <vt:lpstr>PowerPoint Presentation</vt:lpstr>
      <vt:lpstr>نحوه سنجش سرمایه اجتماعی</vt:lpstr>
      <vt:lpstr>PowerPoint Presentation</vt:lpstr>
      <vt:lpstr>PowerPoint Presentation</vt:lpstr>
      <vt:lpstr>PowerPoint Presentation</vt:lpstr>
      <vt:lpstr>PowerPoint Presentation</vt:lpstr>
      <vt:lpstr>PowerPoint Presentation</vt:lpstr>
      <vt:lpstr>ویژگی های کلی افراد مورد مطالعه</vt:lpstr>
      <vt:lpstr>یافته های تحقیق بعد ساختی. اندازه شبکه  </vt:lpstr>
      <vt:lpstr>PowerPoint Presentation</vt:lpstr>
      <vt:lpstr>بعد ساختی. ترکیب شبکه</vt:lpstr>
      <vt:lpstr>PowerPoint Presentation</vt:lpstr>
      <vt:lpstr>بعد ساختی.تراکم شبکه</vt:lpstr>
      <vt:lpstr>بعد تعاملی (فراوانی تماس)</vt:lpstr>
      <vt:lpstr>شیوه های تماس</vt:lpstr>
      <vt:lpstr>PowerPoint Presentation</vt:lpstr>
      <vt:lpstr>دوام رابطه و صمیمیت</vt:lpstr>
      <vt:lpstr>PowerPoint Presentation</vt:lpstr>
      <vt:lpstr>بعد کارکردی</vt:lpstr>
      <vt:lpstr>PowerPoint Presentation</vt:lpstr>
      <vt:lpstr>سرمایه اجتماعی</vt:lpstr>
      <vt:lpstr>تحلیل دو متغیره آزمون روابط در تئوری ولمن</vt:lpstr>
      <vt:lpstr>اندازه شبکه و حمایت اجتماعی</vt:lpstr>
      <vt:lpstr>PowerPoint Presentation</vt:lpstr>
      <vt:lpstr>PowerPoint Presentation</vt:lpstr>
      <vt:lpstr>تراکم شبکه و حمایت اجتماعی</vt:lpstr>
      <vt:lpstr>PowerPoint Presentation</vt:lpstr>
      <vt:lpstr>PowerPoint Presentation</vt:lpstr>
      <vt:lpstr>قوت ارتباط در شبکه و حمایت اجتماعی </vt:lpstr>
      <vt:lpstr>PowerPoint Presentation</vt:lpstr>
      <vt:lpstr>PowerPoint Presentation</vt:lpstr>
      <vt:lpstr>مجاورت، تماس و حمایت اجتماعی</vt:lpstr>
      <vt:lpstr>PowerPoint Presentation</vt:lpstr>
      <vt:lpstr>PowerPoint Presentation</vt:lpstr>
      <vt:lpstr>PowerPoint Presentation</vt:lpstr>
      <vt:lpstr>PowerPoint Presentation</vt:lpstr>
      <vt:lpstr>تحلیل چند متغیره</vt:lpstr>
      <vt:lpstr>PowerPoint Presentation</vt:lpstr>
      <vt:lpstr>PowerPoint Presentation</vt:lpstr>
      <vt:lpstr>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سرمایه اجتماعی در شبکه های اجتماعی مجازی</dc:title>
  <dc:creator>MaZz!i</dc:creator>
  <cp:lastModifiedBy>MaZz!i</cp:lastModifiedBy>
  <cp:revision>48</cp:revision>
  <cp:lastPrinted>2024-03-31T19:26:03Z</cp:lastPrinted>
  <dcterms:created xsi:type="dcterms:W3CDTF">2024-03-29T13:24:52Z</dcterms:created>
  <dcterms:modified xsi:type="dcterms:W3CDTF">2024-03-31T19:26:37Z</dcterms:modified>
</cp:coreProperties>
</file>