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331" r:id="rId7"/>
    <p:sldId id="261" r:id="rId8"/>
    <p:sldId id="262" r:id="rId9"/>
    <p:sldId id="263" r:id="rId10"/>
    <p:sldId id="264" r:id="rId11"/>
    <p:sldId id="265" r:id="rId12"/>
    <p:sldId id="266" r:id="rId13"/>
    <p:sldId id="267" r:id="rId14"/>
    <p:sldId id="332" r:id="rId15"/>
    <p:sldId id="268" r:id="rId16"/>
    <p:sldId id="333" r:id="rId17"/>
    <p:sldId id="269" r:id="rId18"/>
    <p:sldId id="334" r:id="rId19"/>
    <p:sldId id="270" r:id="rId20"/>
    <p:sldId id="335" r:id="rId21"/>
    <p:sldId id="271" r:id="rId22"/>
    <p:sldId id="336" r:id="rId23"/>
    <p:sldId id="272" r:id="rId24"/>
    <p:sldId id="273" r:id="rId25"/>
    <p:sldId id="274" r:id="rId26"/>
    <p:sldId id="275" r:id="rId27"/>
    <p:sldId id="276" r:id="rId28"/>
    <p:sldId id="337" r:id="rId29"/>
    <p:sldId id="277" r:id="rId30"/>
    <p:sldId id="278" r:id="rId31"/>
    <p:sldId id="279" r:id="rId32"/>
    <p:sldId id="280" r:id="rId33"/>
    <p:sldId id="281" r:id="rId34"/>
    <p:sldId id="338" r:id="rId35"/>
    <p:sldId id="282" r:id="rId36"/>
    <p:sldId id="283" r:id="rId37"/>
    <p:sldId id="339" r:id="rId38"/>
    <p:sldId id="284" r:id="rId39"/>
    <p:sldId id="340" r:id="rId40"/>
    <p:sldId id="285" r:id="rId41"/>
    <p:sldId id="286" r:id="rId42"/>
    <p:sldId id="287" r:id="rId43"/>
    <p:sldId id="341" r:id="rId44"/>
    <p:sldId id="288" r:id="rId45"/>
    <p:sldId id="289" r:id="rId46"/>
    <p:sldId id="290" r:id="rId47"/>
    <p:sldId id="291" r:id="rId48"/>
    <p:sldId id="342" r:id="rId49"/>
    <p:sldId id="292" r:id="rId50"/>
    <p:sldId id="343" r:id="rId51"/>
    <p:sldId id="293" r:id="rId52"/>
    <p:sldId id="344" r:id="rId53"/>
    <p:sldId id="294" r:id="rId54"/>
    <p:sldId id="295" r:id="rId55"/>
    <p:sldId id="345" r:id="rId56"/>
    <p:sldId id="297" r:id="rId57"/>
    <p:sldId id="346" r:id="rId58"/>
    <p:sldId id="296" r:id="rId59"/>
    <p:sldId id="298" r:id="rId60"/>
    <p:sldId id="347" r:id="rId61"/>
    <p:sldId id="299" r:id="rId62"/>
    <p:sldId id="348" r:id="rId63"/>
    <p:sldId id="300" r:id="rId64"/>
    <p:sldId id="359" r:id="rId65"/>
    <p:sldId id="301" r:id="rId66"/>
    <p:sldId id="360" r:id="rId67"/>
    <p:sldId id="302" r:id="rId68"/>
    <p:sldId id="303" r:id="rId69"/>
    <p:sldId id="358" r:id="rId70"/>
    <p:sldId id="304" r:id="rId71"/>
    <p:sldId id="305" r:id="rId72"/>
    <p:sldId id="306" r:id="rId73"/>
    <p:sldId id="357" r:id="rId74"/>
    <p:sldId id="307" r:id="rId75"/>
    <p:sldId id="356" r:id="rId76"/>
    <p:sldId id="308" r:id="rId77"/>
    <p:sldId id="309" r:id="rId78"/>
    <p:sldId id="310" r:id="rId79"/>
    <p:sldId id="354" r:id="rId80"/>
    <p:sldId id="311" r:id="rId81"/>
    <p:sldId id="312" r:id="rId82"/>
    <p:sldId id="313" r:id="rId83"/>
    <p:sldId id="355" r:id="rId84"/>
    <p:sldId id="314" r:id="rId85"/>
    <p:sldId id="315" r:id="rId86"/>
    <p:sldId id="316" r:id="rId87"/>
    <p:sldId id="353" r:id="rId88"/>
    <p:sldId id="317" r:id="rId89"/>
    <p:sldId id="318" r:id="rId90"/>
    <p:sldId id="352" r:id="rId91"/>
    <p:sldId id="319" r:id="rId92"/>
    <p:sldId id="320" r:id="rId93"/>
    <p:sldId id="321" r:id="rId94"/>
    <p:sldId id="322" r:id="rId95"/>
    <p:sldId id="323" r:id="rId96"/>
    <p:sldId id="351" r:id="rId97"/>
    <p:sldId id="350" r:id="rId98"/>
    <p:sldId id="324" r:id="rId99"/>
    <p:sldId id="325" r:id="rId100"/>
    <p:sldId id="326" r:id="rId101"/>
    <p:sldId id="349" r:id="rId102"/>
    <p:sldId id="327" r:id="rId103"/>
    <p:sldId id="328" r:id="rId104"/>
    <p:sldId id="329" r:id="rId105"/>
    <p:sldId id="330" r:id="rId106"/>
  </p:sldIdLst>
  <p:sldSz cx="12192000" cy="6858000"/>
  <p:notesSz cx="7099300" cy="102346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8192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7535A597-86A4-432C-8C6C-AA8877F0077A}" type="datetimeFigureOut">
              <a:rPr lang="fa-IR" smtClean="0"/>
              <a:t>24/08/1445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6BA0F11-DAA2-4216-951F-859DC475E0D1}" type="slidenum">
              <a:rPr lang="fa-IR" smtClean="0"/>
              <a:t>‹#›</a:t>
            </a:fld>
            <a:endParaRPr lang="fa-IR"/>
          </a:p>
        </p:txBody>
      </p:sp>
    </p:spTree>
    <p:extLst>
      <p:ext uri="{BB962C8B-B14F-4D97-AF65-F5344CB8AC3E}">
        <p14:creationId xmlns:p14="http://schemas.microsoft.com/office/powerpoint/2010/main" val="1123461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535A597-86A4-432C-8C6C-AA8877F0077A}" type="datetimeFigureOut">
              <a:rPr lang="fa-IR" smtClean="0"/>
              <a:t>24/08/1445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6BA0F11-DAA2-4216-951F-859DC475E0D1}" type="slidenum">
              <a:rPr lang="fa-IR" smtClean="0"/>
              <a:t>‹#›</a:t>
            </a:fld>
            <a:endParaRPr lang="fa-IR"/>
          </a:p>
        </p:txBody>
      </p:sp>
    </p:spTree>
    <p:extLst>
      <p:ext uri="{BB962C8B-B14F-4D97-AF65-F5344CB8AC3E}">
        <p14:creationId xmlns:p14="http://schemas.microsoft.com/office/powerpoint/2010/main" val="4275500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535A597-86A4-432C-8C6C-AA8877F0077A}" type="datetimeFigureOut">
              <a:rPr lang="fa-IR" smtClean="0"/>
              <a:t>24/08/1445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6BA0F11-DAA2-4216-951F-859DC475E0D1}" type="slidenum">
              <a:rPr lang="fa-IR" smtClean="0"/>
              <a:t>‹#›</a:t>
            </a:fld>
            <a:endParaRPr lang="fa-IR"/>
          </a:p>
        </p:txBody>
      </p:sp>
    </p:spTree>
    <p:extLst>
      <p:ext uri="{BB962C8B-B14F-4D97-AF65-F5344CB8AC3E}">
        <p14:creationId xmlns:p14="http://schemas.microsoft.com/office/powerpoint/2010/main" val="2429675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535A597-86A4-432C-8C6C-AA8877F0077A}" type="datetimeFigureOut">
              <a:rPr lang="fa-IR" smtClean="0"/>
              <a:t>24/08/1445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6BA0F11-DAA2-4216-951F-859DC475E0D1}" type="slidenum">
              <a:rPr lang="fa-IR" smtClean="0"/>
              <a:t>‹#›</a:t>
            </a:fld>
            <a:endParaRPr lang="fa-IR"/>
          </a:p>
        </p:txBody>
      </p:sp>
    </p:spTree>
    <p:extLst>
      <p:ext uri="{BB962C8B-B14F-4D97-AF65-F5344CB8AC3E}">
        <p14:creationId xmlns:p14="http://schemas.microsoft.com/office/powerpoint/2010/main" val="2650302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35A597-86A4-432C-8C6C-AA8877F0077A}" type="datetimeFigureOut">
              <a:rPr lang="fa-IR" smtClean="0"/>
              <a:t>24/08/1445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6BA0F11-DAA2-4216-951F-859DC475E0D1}" type="slidenum">
              <a:rPr lang="fa-IR" smtClean="0"/>
              <a:t>‹#›</a:t>
            </a:fld>
            <a:endParaRPr lang="fa-IR"/>
          </a:p>
        </p:txBody>
      </p:sp>
    </p:spTree>
    <p:extLst>
      <p:ext uri="{BB962C8B-B14F-4D97-AF65-F5344CB8AC3E}">
        <p14:creationId xmlns:p14="http://schemas.microsoft.com/office/powerpoint/2010/main" val="3392272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7535A597-86A4-432C-8C6C-AA8877F0077A}" type="datetimeFigureOut">
              <a:rPr lang="fa-IR" smtClean="0"/>
              <a:t>24/08/1445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6BA0F11-DAA2-4216-951F-859DC475E0D1}" type="slidenum">
              <a:rPr lang="fa-IR" smtClean="0"/>
              <a:t>‹#›</a:t>
            </a:fld>
            <a:endParaRPr lang="fa-IR"/>
          </a:p>
        </p:txBody>
      </p:sp>
    </p:spTree>
    <p:extLst>
      <p:ext uri="{BB962C8B-B14F-4D97-AF65-F5344CB8AC3E}">
        <p14:creationId xmlns:p14="http://schemas.microsoft.com/office/powerpoint/2010/main" val="1766865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7535A597-86A4-432C-8C6C-AA8877F0077A}" type="datetimeFigureOut">
              <a:rPr lang="fa-IR" smtClean="0"/>
              <a:t>24/08/1445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6BA0F11-DAA2-4216-951F-859DC475E0D1}" type="slidenum">
              <a:rPr lang="fa-IR" smtClean="0"/>
              <a:t>‹#›</a:t>
            </a:fld>
            <a:endParaRPr lang="fa-IR"/>
          </a:p>
        </p:txBody>
      </p:sp>
    </p:spTree>
    <p:extLst>
      <p:ext uri="{BB962C8B-B14F-4D97-AF65-F5344CB8AC3E}">
        <p14:creationId xmlns:p14="http://schemas.microsoft.com/office/powerpoint/2010/main" val="534179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7535A597-86A4-432C-8C6C-AA8877F0077A}" type="datetimeFigureOut">
              <a:rPr lang="fa-IR" smtClean="0"/>
              <a:t>24/08/1445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76BA0F11-DAA2-4216-951F-859DC475E0D1}" type="slidenum">
              <a:rPr lang="fa-IR" smtClean="0"/>
              <a:t>‹#›</a:t>
            </a:fld>
            <a:endParaRPr lang="fa-IR"/>
          </a:p>
        </p:txBody>
      </p:sp>
    </p:spTree>
    <p:extLst>
      <p:ext uri="{BB962C8B-B14F-4D97-AF65-F5344CB8AC3E}">
        <p14:creationId xmlns:p14="http://schemas.microsoft.com/office/powerpoint/2010/main" val="2613587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35A597-86A4-432C-8C6C-AA8877F0077A}" type="datetimeFigureOut">
              <a:rPr lang="fa-IR" smtClean="0"/>
              <a:t>24/08/1445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6BA0F11-DAA2-4216-951F-859DC475E0D1}" type="slidenum">
              <a:rPr lang="fa-IR" smtClean="0"/>
              <a:t>‹#›</a:t>
            </a:fld>
            <a:endParaRPr lang="fa-IR"/>
          </a:p>
        </p:txBody>
      </p:sp>
    </p:spTree>
    <p:extLst>
      <p:ext uri="{BB962C8B-B14F-4D97-AF65-F5344CB8AC3E}">
        <p14:creationId xmlns:p14="http://schemas.microsoft.com/office/powerpoint/2010/main" val="1549022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35A597-86A4-432C-8C6C-AA8877F0077A}" type="datetimeFigureOut">
              <a:rPr lang="fa-IR" smtClean="0"/>
              <a:t>24/08/1445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6BA0F11-DAA2-4216-951F-859DC475E0D1}" type="slidenum">
              <a:rPr lang="fa-IR" smtClean="0"/>
              <a:t>‹#›</a:t>
            </a:fld>
            <a:endParaRPr lang="fa-IR"/>
          </a:p>
        </p:txBody>
      </p:sp>
    </p:spTree>
    <p:extLst>
      <p:ext uri="{BB962C8B-B14F-4D97-AF65-F5344CB8AC3E}">
        <p14:creationId xmlns:p14="http://schemas.microsoft.com/office/powerpoint/2010/main" val="3535457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35A597-86A4-432C-8C6C-AA8877F0077A}" type="datetimeFigureOut">
              <a:rPr lang="fa-IR" smtClean="0"/>
              <a:t>24/08/1445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6BA0F11-DAA2-4216-951F-859DC475E0D1}" type="slidenum">
              <a:rPr lang="fa-IR" smtClean="0"/>
              <a:t>‹#›</a:t>
            </a:fld>
            <a:endParaRPr lang="fa-IR"/>
          </a:p>
        </p:txBody>
      </p:sp>
    </p:spTree>
    <p:extLst>
      <p:ext uri="{BB962C8B-B14F-4D97-AF65-F5344CB8AC3E}">
        <p14:creationId xmlns:p14="http://schemas.microsoft.com/office/powerpoint/2010/main" val="3224038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535A597-86A4-432C-8C6C-AA8877F0077A}" type="datetimeFigureOut">
              <a:rPr lang="fa-IR" smtClean="0"/>
              <a:t>24/08/1445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6BA0F11-DAA2-4216-951F-859DC475E0D1}" type="slidenum">
              <a:rPr lang="fa-IR" smtClean="0"/>
              <a:t>‹#›</a:t>
            </a:fld>
            <a:endParaRPr lang="fa-IR"/>
          </a:p>
        </p:txBody>
      </p:sp>
    </p:spTree>
    <p:extLst>
      <p:ext uri="{BB962C8B-B14F-4D97-AF65-F5344CB8AC3E}">
        <p14:creationId xmlns:p14="http://schemas.microsoft.com/office/powerpoint/2010/main" val="2738912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400" smtClean="0">
                <a:solidFill>
                  <a:srgbClr val="FF0000"/>
                </a:solidFill>
                <a:cs typeface="B Zar" panose="00000400000000000000" pitchFamily="2" charset="-78"/>
              </a:rPr>
              <a:t>عنوان مقاله: </a:t>
            </a:r>
            <a:r>
              <a:rPr lang="fa-IR" sz="4400" smtClean="0">
                <a:cs typeface="B Zar" panose="00000400000000000000" pitchFamily="2" charset="-78"/>
              </a:rPr>
              <a:t>نابرابری ها و قشربندی اجتماعی در ایران</a:t>
            </a:r>
            <a:endParaRPr lang="fa-IR" sz="4400">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نویسنده: </a:t>
            </a:r>
            <a:r>
              <a:rPr lang="fa-IR" smtClean="0">
                <a:cs typeface="B Zar" panose="00000400000000000000" pitchFamily="2" charset="-78"/>
              </a:rPr>
              <a:t>عبدالعلی لهسایی </a:t>
            </a:r>
            <a:r>
              <a:rPr lang="fa-IR" smtClean="0">
                <a:cs typeface="B Zar" panose="00000400000000000000" pitchFamily="2" charset="-78"/>
              </a:rPr>
              <a:t>زاده</a:t>
            </a:r>
          </a:p>
          <a:p>
            <a:r>
              <a:rPr lang="fa-IR" smtClean="0">
                <a:solidFill>
                  <a:srgbClr val="FF0000"/>
                </a:solidFill>
                <a:cs typeface="B Zar" panose="00000400000000000000" pitchFamily="2" charset="-78"/>
              </a:rPr>
              <a:t>منبع: </a:t>
            </a:r>
            <a:r>
              <a:rPr lang="fa-IR">
                <a:cs typeface="B Zar" panose="00000400000000000000" pitchFamily="2" charset="-78"/>
              </a:rPr>
              <a:t>مجله علوم اجتماعی و انسانی دانشگاه شیراز 1380 </a:t>
            </a:r>
            <a:r>
              <a:rPr lang="fa-IR">
                <a:cs typeface="B Zar" panose="00000400000000000000" pitchFamily="2" charset="-78"/>
              </a:rPr>
              <a:t>شماره </a:t>
            </a:r>
            <a:r>
              <a:rPr lang="fa-IR" smtClean="0">
                <a:cs typeface="B Zar" panose="00000400000000000000" pitchFamily="2" charset="-78"/>
              </a:rPr>
              <a:t>32</a:t>
            </a:r>
          </a:p>
          <a:p>
            <a:r>
              <a:rPr lang="fa-IR" smtClean="0">
                <a:cs typeface="B Zar" panose="00000400000000000000" pitchFamily="2" charset="-78"/>
              </a:rPr>
              <a:t>صص 24-3</a:t>
            </a:r>
            <a:endParaRPr lang="fa-IR" smtClean="0">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493788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هدف مقاله حاضر نخست ارائه چارچوب نظری از شاخص های نابرابری اجتماعی در کشورهای پیرامونی است تا زمینه برای تعاریف طبقات و اقشار گوناگون اجتماعی در ایران فراهم گردد. سپس با استفاده از این شاخص ها، تنوع طبقاتی در ایران معاصر به تصویر کشیده می شود. تا از این رهگذر وسیله ای برای آمارگیری های طبقاتی  آینده فراهم گردد. این تصویر شامل مخصتات طبقات و اشار موجود در ساختار اجتماعی ایران است. </a:t>
            </a:r>
            <a:endParaRPr lang="fa-IR">
              <a:cs typeface="B Zar" panose="00000400000000000000" pitchFamily="2" charset="-78"/>
            </a:endParaRPr>
          </a:p>
        </p:txBody>
      </p:sp>
      <p:sp>
        <p:nvSpPr>
          <p:cNvPr id="4" name="Flowchart: Process 3"/>
          <p:cNvSpPr/>
          <p:nvPr/>
        </p:nvSpPr>
        <p:spPr>
          <a:xfrm>
            <a:off x="1463040" y="4360985"/>
            <a:ext cx="3066757" cy="10972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تنوع طبقاتی در ایران معاصر</a:t>
            </a:r>
            <a:endParaRPr lang="fa-IR" b="1">
              <a:solidFill>
                <a:srgbClr val="FF0000"/>
              </a:solidFill>
            </a:endParaRPr>
          </a:p>
        </p:txBody>
      </p:sp>
    </p:spTree>
    <p:extLst>
      <p:ext uri="{BB962C8B-B14F-4D97-AF65-F5344CB8AC3E}">
        <p14:creationId xmlns:p14="http://schemas.microsoft.com/office/powerpoint/2010/main" val="346813103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برای روشن کردن پایگاه های طبقاتی چندگانه نخست چند نمونه در جوامع شهری را تشریح می کنیم. در شهرهای </a:t>
            </a:r>
            <a:r>
              <a:rPr lang="fa-IR" smtClean="0">
                <a:cs typeface="B Zar" panose="00000400000000000000" pitchFamily="2" charset="-78"/>
              </a:rPr>
              <a:t>ایران، </a:t>
            </a:r>
            <a:r>
              <a:rPr lang="fa-IR" smtClean="0">
                <a:cs typeface="B Zar" panose="00000400000000000000" pitchFamily="2" charset="-78"/>
              </a:rPr>
              <a:t>ما با سرمایه دارانی روبرو می شویم که </a:t>
            </a:r>
            <a:r>
              <a:rPr lang="fa-IR" b="1" smtClean="0">
                <a:solidFill>
                  <a:srgbClr val="FF0000"/>
                </a:solidFill>
                <a:cs typeface="B Zar" panose="00000400000000000000" pitchFamily="2" charset="-78"/>
              </a:rPr>
              <a:t>مالکان اراضی کشاورزی </a:t>
            </a:r>
            <a:r>
              <a:rPr lang="fa-IR" smtClean="0">
                <a:cs typeface="B Zar" panose="00000400000000000000" pitchFamily="2" charset="-78"/>
              </a:rPr>
              <a:t>هم می باشند. همچنین سرمایه داران بسیاری دیده شده که مدیر هم می باشند نمونه های دیگر که بسیار رایج است. </a:t>
            </a:r>
            <a:r>
              <a:rPr lang="fa-IR" smtClean="0">
                <a:cs typeface="B Zar" panose="00000400000000000000" pitchFamily="2" charset="-78"/>
              </a:rPr>
              <a:t>کارمندان، </a:t>
            </a:r>
            <a:r>
              <a:rPr lang="fa-IR" smtClean="0">
                <a:cs typeface="B Zar" panose="00000400000000000000" pitchFamily="2" charset="-78"/>
              </a:rPr>
              <a:t>پس از وقت اداری، یا مغازه دار هستند یا به کارهای خدماتی مستقل مشغول می باشند. در میان کارگران هم می توان افرادی را </a:t>
            </a:r>
            <a:r>
              <a:rPr lang="fa-IR" smtClean="0">
                <a:cs typeface="B Zar" panose="00000400000000000000" pitchFamily="2" charset="-78"/>
              </a:rPr>
              <a:t>دید </a:t>
            </a:r>
            <a:r>
              <a:rPr lang="fa-IR" smtClean="0">
                <a:cs typeface="B Zar" panose="00000400000000000000" pitchFamily="2" charset="-78"/>
              </a:rPr>
              <a:t>که خارج از کار کارگری به شکلی تولید کننده مستقل هستند. </a:t>
            </a:r>
            <a:endParaRPr lang="fa-IR" smtClean="0">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40481448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 رجوامع روستایی ایران، مساله پیاگاه های طبقاتی چندگاه شدید تر از شهر می باشد. در این جوامع روستایی ایران،  مساله پایگاه های طبقاتی چندگانه شدید تر از شهر می باشد. در یان جوامع عمدتا با کشاورزان چند پایگاهی روبرو هستیم که دو یا چند پایگاه کشاورزی و غیر کشاورزی دارند. برای نمونه دهقان مستقلی را می توان شمخص کرد که به علت اجاره قطعه زمینی، کشاورز مستاجر است و ضمنا با خودرویی خود بارکشی می کند و اگر شرایط مناسب باشد، معاملات زمین هم انجام می دهد. بعضی مواقع افرادی را می توان شناسایی کرد که دارای پایگاه های طبقاتی چندگانه در شهر و روستا می باشند. </a:t>
            </a:r>
            <a:endParaRPr lang="fa-IR">
              <a:cs typeface="B Zar" panose="00000400000000000000" pitchFamily="2" charset="-78"/>
            </a:endParaRPr>
          </a:p>
        </p:txBody>
      </p:sp>
    </p:spTree>
    <p:extLst>
      <p:ext uri="{BB962C8B-B14F-4D97-AF65-F5344CB8AC3E}">
        <p14:creationId xmlns:p14="http://schemas.microsoft.com/office/powerpoint/2010/main" val="104001164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طور کلی باید در </a:t>
            </a:r>
            <a:r>
              <a:rPr lang="fa-IR" b="1" smtClean="0">
                <a:solidFill>
                  <a:srgbClr val="FF0000"/>
                </a:solidFill>
                <a:cs typeface="B Zar" panose="00000400000000000000" pitchFamily="2" charset="-78"/>
              </a:rPr>
              <a:t>دسته های طبقاتی و قشربندی اجتماعی</a:t>
            </a:r>
            <a:r>
              <a:rPr lang="fa-IR" smtClean="0">
                <a:cs typeface="B Zar" panose="00000400000000000000" pitchFamily="2" charset="-78"/>
              </a:rPr>
              <a:t>، پایگاه طبقاتی چندگانه را مشخصا تعریف و تعیین کرد و تکلیف آنها را در آمارگیری ها به طور مجزا، روشن نمود. مشخص نمودن تعداد و پراکندگی افراد یا </a:t>
            </a:r>
            <a:r>
              <a:rPr lang="fa-IR" smtClean="0">
                <a:cs typeface="B Zar" panose="00000400000000000000" pitchFamily="2" charset="-78"/>
              </a:rPr>
              <a:t>پایگاه های طبقاتی </a:t>
            </a:r>
            <a:r>
              <a:rPr lang="fa-IR" smtClean="0">
                <a:cs typeface="B Zar" panose="00000400000000000000" pitchFamily="2" charset="-78"/>
              </a:rPr>
              <a:t>چندگانه، می تواند به برنامه ریزان جامعه کمک بسیار بنماید تا نابرابری های اجتماعی را بهتر بشناسند. </a:t>
            </a:r>
            <a:endParaRPr lang="fa-IR">
              <a:cs typeface="B Zar" panose="00000400000000000000" pitchFamily="2" charset="-78"/>
            </a:endParaRPr>
          </a:p>
        </p:txBody>
      </p:sp>
    </p:spTree>
    <p:extLst>
      <p:ext uri="{BB962C8B-B14F-4D97-AF65-F5344CB8AC3E}">
        <p14:creationId xmlns:p14="http://schemas.microsoft.com/office/powerpoint/2010/main" val="254189352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5- نتیجه گیری</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یک جمع بندی کلی، می توان نتیجه گرفت که ساختار قشربندی اجتماعی در ایران از پیچیدگی های خاصی برخوردار است و همین امر بیانگر وجود نابرابری پیچیده ای می باشد. نظام اجتماعی موجود، از همجواری و هم نشینی روابط سنتی و نوین تشکیل شده که باعث سختی تجزیه و تحلیل ساختار طبقاتی گردیده است. با این حال </a:t>
            </a:r>
            <a:r>
              <a:rPr lang="fa-IR" b="1" smtClean="0">
                <a:solidFill>
                  <a:srgbClr val="FF0000"/>
                </a:solidFill>
                <a:cs typeface="B Zar" panose="00000400000000000000" pitchFamily="2" charset="-78"/>
              </a:rPr>
              <a:t>هفت </a:t>
            </a:r>
            <a:r>
              <a:rPr lang="fa-IR" b="1" smtClean="0">
                <a:solidFill>
                  <a:srgbClr val="FF0000"/>
                </a:solidFill>
                <a:cs typeface="B Zar" panose="00000400000000000000" pitchFamily="2" charset="-78"/>
              </a:rPr>
              <a:t>طبقه </a:t>
            </a:r>
            <a:r>
              <a:rPr lang="fa-IR" b="1" smtClean="0">
                <a:solidFill>
                  <a:srgbClr val="FF0000"/>
                </a:solidFill>
                <a:cs typeface="B Zar" panose="00000400000000000000" pitchFamily="2" charset="-78"/>
              </a:rPr>
              <a:t>کلی </a:t>
            </a:r>
            <a:r>
              <a:rPr lang="fa-IR" smtClean="0">
                <a:cs typeface="B Zar" panose="00000400000000000000" pitchFamily="2" charset="-78"/>
              </a:rPr>
              <a:t>را در ایران می توان به طور مجزا شناسایی کرد که هر کدام ناشی از ساختار سنتی پیش سرمایه داری، صنعتی، بوروکراسی و سرمایه داری نوین می باشند. هر یک از طبقات هفت گانه، دارای تقسیمات  یا اقشار داخلی هستند که بررسی هر قشری خود به اندازه بررسی یک طبه اهمیت دارد. </a:t>
            </a:r>
            <a:endParaRPr lang="fa-IR">
              <a:cs typeface="B Zar" panose="00000400000000000000" pitchFamily="2" charset="-78"/>
            </a:endParaRPr>
          </a:p>
        </p:txBody>
      </p:sp>
    </p:spTree>
    <p:extLst>
      <p:ext uri="{BB962C8B-B14F-4D97-AF65-F5344CB8AC3E}">
        <p14:creationId xmlns:p14="http://schemas.microsoft.com/office/powerpoint/2010/main" val="86836080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تعاریف دقیق از طبقات و تعیین اقشار داخلی آنها، به مشخص کردن نابرابری اجتماعی کمک نموده است. این امر زمانی کامل می شود که از طبقات و اقشار گوناگون، آمارگیری صحیح و جامعی در دست داشته باشیم. متاسفانه در آمارگیری های رسمی ایران، یا آمار در مورد برخی از طبقات و اقشار وجود ندارد و یا ار هم وجود دارد کامل نیست. به نظر می رسد، حالا که تعاریف نسبتا جامعی در مورد طبقات و اقشار آنها بیان گردیده  و حدود هر طبقه و قشری مشخص شده باید موسسات دست اندر کار مسائل آماری و سرشماری، امار کاملی از آنها عرضه کنند. در واقع پیش نیاز کاهش نابرابری های اجتماعی، </a:t>
            </a:r>
            <a:r>
              <a:rPr lang="fa-IR" b="1" smtClean="0">
                <a:solidFill>
                  <a:srgbClr val="FF0000"/>
                </a:solidFill>
                <a:cs typeface="B Zar" panose="00000400000000000000" pitchFamily="2" charset="-78"/>
              </a:rPr>
              <a:t>نخست</a:t>
            </a:r>
            <a:r>
              <a:rPr lang="fa-IR" smtClean="0">
                <a:cs typeface="B Zar" panose="00000400000000000000" pitchFamily="2" charset="-78"/>
              </a:rPr>
              <a:t> </a:t>
            </a:r>
            <a:r>
              <a:rPr lang="fa-IR" smtClean="0">
                <a:cs typeface="B Zar" panose="00000400000000000000" pitchFamily="2" charset="-78"/>
              </a:rPr>
              <a:t>شناسایی طبقات و اقشار گوناگون است و</a:t>
            </a:r>
            <a:r>
              <a:rPr lang="fa-IR" b="1" smtClean="0">
                <a:solidFill>
                  <a:srgbClr val="FF0000"/>
                </a:solidFill>
                <a:cs typeface="B Zar" panose="00000400000000000000" pitchFamily="2" charset="-78"/>
              </a:rPr>
              <a:t> سپس </a:t>
            </a:r>
            <a:r>
              <a:rPr lang="fa-IR" smtClean="0">
                <a:cs typeface="B Zar" panose="00000400000000000000" pitchFamily="2" charset="-78"/>
              </a:rPr>
              <a:t>تعیین و پراکندگی هر طبقه در مملکت. </a:t>
            </a:r>
            <a:endParaRPr lang="fa-IR">
              <a:cs typeface="B Zar" panose="00000400000000000000" pitchFamily="2" charset="-78"/>
            </a:endParaRPr>
          </a:p>
        </p:txBody>
      </p:sp>
    </p:spTree>
    <p:extLst>
      <p:ext uri="{BB962C8B-B14F-4D97-AF65-F5344CB8AC3E}">
        <p14:creationId xmlns:p14="http://schemas.microsoft.com/office/powerpoint/2010/main" val="118168886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باید توجه داشت که به علت وجود پایگاه های طبقاتی چندگانه، تعیین پایگاه طبقاتی خالص افراد با مشکل روبرو است. اما این امر بدان معنی نیست که نتوان پایگاه های ترکیبی را تعیین کرد امروزه، در چارچوب علوم اجتماعی، روش های آماری خاص وجود دارد که </a:t>
            </a:r>
            <a:r>
              <a:rPr lang="fa-IR" smtClean="0">
                <a:cs typeface="B Zar" panose="00000400000000000000" pitchFamily="2" charset="-78"/>
              </a:rPr>
              <a:t>براحتی، پایگاه های </a:t>
            </a:r>
            <a:r>
              <a:rPr lang="fa-IR" smtClean="0">
                <a:cs typeface="B Zar" panose="00000400000000000000" pitchFamily="2" charset="-78"/>
              </a:rPr>
              <a:t>چندگانه طبقاتی افراد را مشخص می نماید. آنچه لازم است به کارگیری این روش ها به وسیله موسسات مسئول آمارگیری های شهری، روستایی و عشایری است تا بدین وسیله  هر فرد در مجموعه جامعه جایگاهش مشخص شود.</a:t>
            </a:r>
            <a:endParaRPr lang="fa-IR">
              <a:cs typeface="B Zar" panose="00000400000000000000" pitchFamily="2" charset="-78"/>
            </a:endParaRPr>
          </a:p>
        </p:txBody>
      </p:sp>
      <p:sp>
        <p:nvSpPr>
          <p:cNvPr id="4" name="Flowchart: Process 3"/>
          <p:cNvSpPr/>
          <p:nvPr/>
        </p:nvSpPr>
        <p:spPr>
          <a:xfrm>
            <a:off x="1528549" y="4258101"/>
            <a:ext cx="3138985" cy="110546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تعیین پایگاه طبقاتی خالص</a:t>
            </a:r>
            <a:endParaRPr lang="fa-IR" b="1">
              <a:solidFill>
                <a:srgbClr val="FF0000"/>
              </a:solidFill>
            </a:endParaRPr>
          </a:p>
        </p:txBody>
      </p:sp>
    </p:spTree>
    <p:extLst>
      <p:ext uri="{BB962C8B-B14F-4D97-AF65-F5344CB8AC3E}">
        <p14:creationId xmlns:p14="http://schemas.microsoft.com/office/powerpoint/2010/main" val="2189243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2- چارچوب نظری</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نظر جامعه شناسی، اسان ها در همه جوامع بر پایه نقش های اجتماعی و وظایف شغلی یا کاری از یکدیگر تفکیک می شوند. </a:t>
            </a:r>
            <a:r>
              <a:rPr lang="fa-IR" b="1" smtClean="0">
                <a:solidFill>
                  <a:srgbClr val="FF0000"/>
                </a:solidFill>
                <a:cs typeface="B Zar" panose="00000400000000000000" pitchFamily="2" charset="-78"/>
              </a:rPr>
              <a:t>هر چه جوامع، از </a:t>
            </a:r>
            <a:r>
              <a:rPr lang="fa-IR" b="1">
                <a:solidFill>
                  <a:srgbClr val="FF0000"/>
                </a:solidFill>
                <a:cs typeface="B Zar" panose="00000400000000000000" pitchFamily="2" charset="-78"/>
              </a:rPr>
              <a:t>نظر </a:t>
            </a:r>
            <a:r>
              <a:rPr lang="fa-IR" b="1" smtClean="0">
                <a:solidFill>
                  <a:srgbClr val="FF0000"/>
                </a:solidFill>
                <a:cs typeface="B Zar" panose="00000400000000000000" pitchFamily="2" charset="-78"/>
              </a:rPr>
              <a:t>دانش فنی، پیچده تر باشند، تقسیم کار بیشتری در آنها صورت می گیرد</a:t>
            </a:r>
            <a:r>
              <a:rPr lang="fa-IR" smtClean="0">
                <a:cs typeface="B Zar" panose="00000400000000000000" pitchFamily="2" charset="-78"/>
              </a:rPr>
              <a:t>. تفکیک اجتماعی بیشتری روی خواهد داد. تفکیک اجتماعی، به منزله گامی برای ایجاد نابرابری و قشربندی اجتماعی است. تفکیک اجتماعی، شرایط را برای نابرابری و قشربندی اجتماعی فراهم می سازد. </a:t>
            </a:r>
            <a:endParaRPr lang="fa-IR">
              <a:cs typeface="B Zar" panose="00000400000000000000" pitchFamily="2" charset="-78"/>
            </a:endParaRPr>
          </a:p>
        </p:txBody>
      </p:sp>
    </p:spTree>
    <p:extLst>
      <p:ext uri="{BB962C8B-B14F-4D97-AF65-F5344CB8AC3E}">
        <p14:creationId xmlns:p14="http://schemas.microsoft.com/office/powerpoint/2010/main" val="2712262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نابرابری اجتماعی، وضعیتی است که در چارچوب آن، انسان ها به طور مساوی به منابع یا ارزشف خدمات و موقعیت های جامعه دسترسی ندارند. چنین نابرابری هنگامی روی می دهد که افراد و گروه ها، یکدیگر را درجه بندی  و سپس ارزیابی کنند. اما از همه مهم تر این که نابرابری اجتماعی در رابطه با موقعیت های متفات در ساختار اجتماعی به وجود می آید، در بیشتر موراد به دو دلیل نابرابری اجتماعی، از تفکیک  اجتماعی ناشی می شود. از سویی به دلیل توانایی انسان در تفسیر پدیده ها و رویدادها است که سرانجام، به ارزیابی وی به صورت «خوب»، «بد» و یا «ترجیحا» می انجامد. بنابراین ممکن است ویژگی های فردی و موقعیت ها به نقش های متفاوت، به گونه ای نابرابرانه از فرادست به فرودست </a:t>
            </a:r>
            <a:r>
              <a:rPr lang="fa-IR" b="1" smtClean="0">
                <a:solidFill>
                  <a:srgbClr val="FF0000"/>
                </a:solidFill>
                <a:cs typeface="B Zar" panose="00000400000000000000" pitchFamily="2" charset="-78"/>
              </a:rPr>
              <a:t>درجه بندی </a:t>
            </a:r>
            <a:r>
              <a:rPr lang="fa-IR" smtClean="0">
                <a:cs typeface="B Zar" panose="00000400000000000000" pitchFamily="2" charset="-78"/>
              </a:rPr>
              <a:t>شوند. </a:t>
            </a:r>
            <a:endParaRPr lang="fa-IR">
              <a:cs typeface="B Zar" panose="00000400000000000000" pitchFamily="2" charset="-78"/>
            </a:endParaRPr>
          </a:p>
        </p:txBody>
      </p:sp>
      <p:sp>
        <p:nvSpPr>
          <p:cNvPr id="4" name="Flowchart: Process 3"/>
          <p:cNvSpPr/>
          <p:nvPr/>
        </p:nvSpPr>
        <p:spPr>
          <a:xfrm>
            <a:off x="970671" y="4825218"/>
            <a:ext cx="2954216" cy="116761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به گونه ای نابرابرانه از فرادست به فرودست</a:t>
            </a:r>
            <a:endParaRPr lang="fa-IR" b="1">
              <a:solidFill>
                <a:srgbClr val="FF0000"/>
              </a:solidFill>
            </a:endParaRPr>
          </a:p>
        </p:txBody>
      </p:sp>
    </p:spTree>
    <p:extLst>
      <p:ext uri="{BB962C8B-B14F-4D97-AF65-F5344CB8AC3E}">
        <p14:creationId xmlns:p14="http://schemas.microsoft.com/office/powerpoint/2010/main" val="2465215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در این زمینه، نابرابری اجتماعی به معنی وجهه است. از سوی دیگر، ممکن است تفکیک اجتماعی از دیدگاه نقش ها و موقعیت برخی از افراد را در وضعیتی قرار دهد ه دسترسی بیشتری به کالاها و خدمات با ارزش داشته باشند. در این راستا، نابرابری اجتماعی، به معنی دسترسی داشتن به امکانات مورد علاقه است. </a:t>
            </a:r>
            <a:endParaRPr lang="fa-IR">
              <a:cs typeface="B Zar" panose="00000400000000000000" pitchFamily="2" charset="-78"/>
            </a:endParaRPr>
          </a:p>
        </p:txBody>
      </p:sp>
      <p:sp>
        <p:nvSpPr>
          <p:cNvPr id="4" name="Flowchart: Alternate Process 3"/>
          <p:cNvSpPr/>
          <p:nvPr/>
        </p:nvSpPr>
        <p:spPr>
          <a:xfrm>
            <a:off x="838200" y="3699803"/>
            <a:ext cx="3727938" cy="1744394"/>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دسترسی داشتن به امکانات مورد علاقه</a:t>
            </a:r>
            <a:endParaRPr lang="fa-IR" sz="2000" b="1">
              <a:solidFill>
                <a:srgbClr val="FF0000"/>
              </a:solidFill>
            </a:endParaRPr>
          </a:p>
        </p:txBody>
      </p:sp>
    </p:spTree>
    <p:extLst>
      <p:ext uri="{BB962C8B-B14F-4D97-AF65-F5344CB8AC3E}">
        <p14:creationId xmlns:p14="http://schemas.microsoft.com/office/powerpoint/2010/main" val="1540511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اینجا دیگر وجهه مودر نظر نیست و خود دسترسی، فرد را در رده بالاتر قرار می دهد. برای نمونه، در جوامع با تقسیم کار گسترده، کسانی که در موقعیت هماهنگ کنندگی یا سازماندهی کار دیگران قرار دارند، اقتدار بیشتری به دست می آورند. از چنین اقتداری برای به دست آوردن پاداش های بیشتر استفاده خواهد شد. همچنین به دست آوردن کالاها و خدمات مازاد خود، دریافت پاداش بیشتری خواهد بود. این مساله  نتیجه مبادله ای نابرابر است که در جوامع رایج می باشد. هنگامی که فرد و ای </a:t>
            </a:r>
            <a:r>
              <a:rPr lang="fa-IR" smtClean="0">
                <a:cs typeface="B Zar" panose="00000400000000000000" pitchFamily="2" charset="-78"/>
              </a:rPr>
              <a:t>افرادی، </a:t>
            </a:r>
            <a:r>
              <a:rPr lang="fa-IR">
                <a:cs typeface="B Zar" panose="00000400000000000000" pitchFamily="2" charset="-78"/>
              </a:rPr>
              <a:t>کنترل کننده چیزهای مورد نیاز دیگران باشند، می توانند در خواست کننده کالاها و خدمات بیشتری، در برابر عرضه کالاها و خدمات خود باشند.  </a:t>
            </a:r>
          </a:p>
          <a:p>
            <a:endParaRPr lang="fa-IR"/>
          </a:p>
        </p:txBody>
      </p:sp>
      <p:sp>
        <p:nvSpPr>
          <p:cNvPr id="4" name="Flowchart: Process 3"/>
          <p:cNvSpPr/>
          <p:nvPr/>
        </p:nvSpPr>
        <p:spPr>
          <a:xfrm>
            <a:off x="1519311" y="4909625"/>
            <a:ext cx="4009292" cy="92846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cs typeface="B Zar" panose="00000400000000000000" pitchFamily="2" charset="-78"/>
              </a:rPr>
              <a:t>موقعیت هماهنگ کنندگی یا سازماندهی کار دیگران</a:t>
            </a:r>
            <a:endParaRPr lang="fa-IR">
              <a:solidFill>
                <a:srgbClr val="FF0000"/>
              </a:solidFill>
            </a:endParaRPr>
          </a:p>
        </p:txBody>
      </p:sp>
    </p:spTree>
    <p:extLst>
      <p:ext uri="{BB962C8B-B14F-4D97-AF65-F5344CB8AC3E}">
        <p14:creationId xmlns:p14="http://schemas.microsoft.com/office/powerpoint/2010/main" val="2684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از نظر جامعه شناسی در تعیین طبقات اجتماعی، نکته اساسی این است که «چه کسی، چه چیزی را  و چرا به دست می آورد؟» برای مشخص کردن برخی از سنجه های عینی در تفاوت های طبقاتی در جوامع پیرامونی، باید سه سنجه مالکیت قدرت و وجهه در نظر گرفته شود.</a:t>
            </a:r>
            <a:r>
              <a:rPr lang="fa-IR" b="1" smtClean="0">
                <a:solidFill>
                  <a:srgbClr val="FF0000"/>
                </a:solidFill>
                <a:cs typeface="B Zar" panose="00000400000000000000" pitchFamily="2" charset="-78"/>
              </a:rPr>
              <a:t> به دیگر سخن، باید ساخت های اشتغال قدرت بوروکراسی و مالکیت بر سرمایه ها مورد بررسی قرار گیرند</a:t>
            </a:r>
            <a:r>
              <a:rPr lang="fa-IR" smtClean="0">
                <a:cs typeface="B Zar" panose="00000400000000000000" pitchFamily="2" charset="-78"/>
              </a:rPr>
              <a:t>. باید دید که چگونه فرصت های زندگی انسان ها در این ساخت ها رده بندی شده اند. پس از ترکیب رده بندی افراد در یان ساخت ها، در واقع قشر بندی جوامع پیرامونی نمایان خواهد شد. </a:t>
            </a:r>
          </a:p>
        </p:txBody>
      </p:sp>
    </p:spTree>
    <p:extLst>
      <p:ext uri="{BB962C8B-B14F-4D97-AF65-F5344CB8AC3E}">
        <p14:creationId xmlns:p14="http://schemas.microsoft.com/office/powerpoint/2010/main" val="1370095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مردم در ساخت شغلی، بر اساس میزان مهارت رده بندی شده و برای بدست آوردن پاداش های بیشتر (مانند درآمد) تلاش می کنند. بنابراین به کارگیری ساخت شغلی، به معنی تاکید بر سازه های عینی طبقاتی است، رابطه طبقه با قدرت بوروکراسی در چارچوب اقتدار سازمان یافته نمود پیدا می کنند. </a:t>
            </a:r>
          </a:p>
        </p:txBody>
      </p:sp>
      <p:sp>
        <p:nvSpPr>
          <p:cNvPr id="4" name="Flowchart: Process 3"/>
          <p:cNvSpPr/>
          <p:nvPr/>
        </p:nvSpPr>
        <p:spPr>
          <a:xfrm>
            <a:off x="1645920" y="3868615"/>
            <a:ext cx="2686929" cy="122389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چارچوب اقتدار سازمان</a:t>
            </a:r>
            <a:endParaRPr lang="fa-IR" b="1">
              <a:solidFill>
                <a:srgbClr val="FF0000"/>
              </a:solidFill>
            </a:endParaRPr>
          </a:p>
        </p:txBody>
      </p:sp>
    </p:spTree>
    <p:extLst>
      <p:ext uri="{BB962C8B-B14F-4D97-AF65-F5344CB8AC3E}">
        <p14:creationId xmlns:p14="http://schemas.microsoft.com/office/powerpoint/2010/main" val="2054049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طور کلی در یک سازمان بوروکراتیک تعداد افراد زیر دست یک نفر مهم است. در یک نظام بوروکراسی باید درجه اقتدار را بر این اساس تعیین کرد که در رتبه بندی  چند نفر در بالا و پایین </a:t>
            </a:r>
            <a:r>
              <a:rPr lang="fa-IR" b="1" smtClean="0">
                <a:solidFill>
                  <a:srgbClr val="FF0000"/>
                </a:solidFill>
                <a:cs typeface="B Zar" panose="00000400000000000000" pitchFamily="2" charset="-78"/>
              </a:rPr>
              <a:t>موقعیت ویژه ای </a:t>
            </a:r>
            <a:r>
              <a:rPr lang="fa-IR" smtClean="0">
                <a:cs typeface="B Zar" panose="00000400000000000000" pitchFamily="2" charset="-78"/>
              </a:rPr>
              <a:t>قرار دارند. این طراحی درون سازمانی است، اما هنگامی که بخواهیم اقتدار بین سازمانی را بررسی کنیم، باید دید که چه سازماین زیر نفوذ و کنترل چه سازمان دیگری است. </a:t>
            </a:r>
            <a:endParaRPr lang="fa-IR">
              <a:cs typeface="B Zar" panose="00000400000000000000" pitchFamily="2" charset="-78"/>
            </a:endParaRPr>
          </a:p>
        </p:txBody>
      </p:sp>
    </p:spTree>
    <p:extLst>
      <p:ext uri="{BB962C8B-B14F-4D97-AF65-F5344CB8AC3E}">
        <p14:creationId xmlns:p14="http://schemas.microsoft.com/office/powerpoint/2010/main" val="3607859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بالاخره موقعیت در ساخت مالکیت است که مهم ترین تفکیک میان صاحبان ابزار و وسایل تولیدی و آنان که صرفا نیروی کار خود را عرضه می </a:t>
            </a:r>
            <a:r>
              <a:rPr lang="fa-IR" smtClean="0">
                <a:cs typeface="B Zar" panose="00000400000000000000" pitchFamily="2" charset="-78"/>
              </a:rPr>
              <a:t>کنند، </a:t>
            </a:r>
            <a:r>
              <a:rPr lang="fa-IR">
                <a:cs typeface="B Zar" panose="00000400000000000000" pitchFamily="2" charset="-78"/>
              </a:rPr>
              <a:t>به وجود آورده است. در رابطه با ساخت مالکیت، عده ای برای صاحبان وسایل کار می کنند و بایسته آنها کنترل نیروی کار سایرین است. عده ای نیز صاحب وسایل هستند و خود بر روی وسایل کار می کنند. </a:t>
            </a:r>
          </a:p>
        </p:txBody>
      </p:sp>
      <p:sp>
        <p:nvSpPr>
          <p:cNvPr id="4" name="Flowchart: Connector 3"/>
          <p:cNvSpPr/>
          <p:nvPr/>
        </p:nvSpPr>
        <p:spPr>
          <a:xfrm>
            <a:off x="2353406" y="4037428"/>
            <a:ext cx="2218593" cy="1547446"/>
          </a:xfrm>
          <a:prstGeom prst="flowChartConnecto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نیروی کار</a:t>
            </a:r>
            <a:endParaRPr lang="fa-IR" b="1">
              <a:solidFill>
                <a:srgbClr val="FF0000"/>
              </a:solidFill>
            </a:endParaRPr>
          </a:p>
        </p:txBody>
      </p:sp>
      <p:sp>
        <p:nvSpPr>
          <p:cNvPr id="5" name="Flowchart: Data 4"/>
          <p:cNvSpPr/>
          <p:nvPr/>
        </p:nvSpPr>
        <p:spPr>
          <a:xfrm>
            <a:off x="6639950" y="3868615"/>
            <a:ext cx="2813539" cy="1716259"/>
          </a:xfrm>
          <a:prstGeom prst="flowChartInputOutp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cs typeface="B Zar" panose="00000400000000000000" pitchFamily="2" charset="-78"/>
              </a:rPr>
              <a:t>صاحبان ابزار و وسایل تولیدی</a:t>
            </a:r>
            <a:endParaRPr lang="fa-IR">
              <a:solidFill>
                <a:srgbClr val="FF0000"/>
              </a:solidFill>
            </a:endParaRPr>
          </a:p>
        </p:txBody>
      </p:sp>
    </p:spTree>
    <p:extLst>
      <p:ext uri="{BB962C8B-B14F-4D97-AF65-F5344CB8AC3E}">
        <p14:creationId xmlns:p14="http://schemas.microsoft.com/office/powerpoint/2010/main" val="2308778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ترکیب، سه بعد شغلی، قدرتی و مالکیت، زمینه برای تدریج نابرابری و ایجاد طبقه های اجتماعی اماده می شود. اما باید توجه داشت که ساخت اجتماعی کشورهای پیرامونی به علت پیچیدگی های خاصی که داردف توجه به معیارهای دیگری را طلب می کند. این پیچیدگی ناشی از همجواری نظام های ماقبل سرمایه داری با نظام سرمایه داری در یک مجموعه می باشد. </a:t>
            </a:r>
            <a:endParaRPr lang="fa-IR">
              <a:cs typeface="B Zar" panose="00000400000000000000" pitchFamily="2" charset="-78"/>
            </a:endParaRPr>
          </a:p>
        </p:txBody>
      </p:sp>
      <p:sp>
        <p:nvSpPr>
          <p:cNvPr id="4" name="Flowchart: Process 3"/>
          <p:cNvSpPr/>
          <p:nvPr/>
        </p:nvSpPr>
        <p:spPr>
          <a:xfrm>
            <a:off x="1730326" y="4135902"/>
            <a:ext cx="3277772" cy="126609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شغلی، قدرتی و مالکیت</a:t>
            </a:r>
            <a:endParaRPr lang="fa-IR" b="1">
              <a:solidFill>
                <a:srgbClr val="FF0000"/>
              </a:solidFill>
            </a:endParaRPr>
          </a:p>
        </p:txBody>
      </p:sp>
    </p:spTree>
    <p:extLst>
      <p:ext uri="{BB962C8B-B14F-4D97-AF65-F5344CB8AC3E}">
        <p14:creationId xmlns:p14="http://schemas.microsoft.com/office/powerpoint/2010/main" val="178285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چکیده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هدف مقاله حاضر نخست ارائه یک چارچوب نظری از شاخص های نابرابری اجتماعی در کشورهای پیرامونی است تا زمینه برای تعیین طبقات و اقشار گوناگون اجتماعی در ایران فراهم آید. سپس با توجه به سنجه های اقتصادی، سیاسی و اجتماعی، طبقات و تقسیمات داخلی انها در ایران پس از انقلاب تشریح شده است. طبقات موجود در جامعه کنونی ایران عبارتند از: سرمایه داران، کارگران، طبقه متوسط، تولید کنندگان مستقل، طبقه وابستگان، مالکان اراضی کشاورزی، کشاوزران سهم بر و مستاجر. امروزه در ساختار طبقاتی جامعه ایران با پدیده ای جدید به نام پایگاه طبقاتی چندگانه روبرو هستم که از تریکب طبقات به وجود آمده است. به علت  وجود پایگاه های طبقاتی چندگانه، تعیین پایگاه طبقاتی خالص افراد با مشکل روبرو است. </a:t>
            </a:r>
            <a:endParaRPr lang="fa-IR">
              <a:cs typeface="B Zar" panose="00000400000000000000" pitchFamily="2" charset="-78"/>
            </a:endParaRPr>
          </a:p>
        </p:txBody>
      </p:sp>
      <p:sp>
        <p:nvSpPr>
          <p:cNvPr id="4" name="Flowchart: Process 3"/>
          <p:cNvSpPr/>
          <p:nvPr/>
        </p:nvSpPr>
        <p:spPr>
          <a:xfrm>
            <a:off x="1282889" y="5049672"/>
            <a:ext cx="2770495" cy="90075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a:solidFill>
                  <a:srgbClr val="FF0000"/>
                </a:solidFill>
                <a:cs typeface="B Zar" panose="00000400000000000000" pitchFamily="2" charset="-78"/>
              </a:rPr>
              <a:t>شاخص های نابرابری اجتماعی</a:t>
            </a:r>
            <a:endParaRPr lang="fa-IR" sz="1600">
              <a:solidFill>
                <a:srgbClr val="FF0000"/>
              </a:solidFill>
            </a:endParaRPr>
          </a:p>
        </p:txBody>
      </p:sp>
    </p:spTree>
    <p:extLst>
      <p:ext uri="{BB962C8B-B14F-4D97-AF65-F5344CB8AC3E}">
        <p14:creationId xmlns:p14="http://schemas.microsoft.com/office/powerpoint/2010/main" val="8746381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به همین لحاظ مالکیت وسایل تولیدی نیست، بلکه مالکیت های دیگری وجود دارد که عدهای را در رده های بالا جامعه قارار می دهد. همچنین قدرت فقط  اقتدار در سازمان بوروکراسی نیست، منبافع قدرت دیگری نیز وجود دارد که خارج از سازمان بوروکراسی و کاملا در چارچوب روابط سنتی قرار می گیرند و بالاخره باید اذعان داشت که وجهه اجتماعی در شکورهای پیرامونی صرفا در رابطه با موقعیت شغلی نیست. افرادی در اجتماع زندگی می کنند که از وجهه بسیار بالایی برخوردار هستند، در حالی که در رابطه با طبقه بندی مشاغل نیستند. </a:t>
            </a:r>
          </a:p>
        </p:txBody>
      </p:sp>
      <p:sp>
        <p:nvSpPr>
          <p:cNvPr id="4" name="Flowchart: Process 3"/>
          <p:cNvSpPr/>
          <p:nvPr/>
        </p:nvSpPr>
        <p:spPr>
          <a:xfrm>
            <a:off x="1617785" y="4642338"/>
            <a:ext cx="3530990" cy="112541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قدرت فقط  اقتدار در سازمان بوروکراسی نیست</a:t>
            </a:r>
            <a:endParaRPr lang="fa-IR" b="1">
              <a:solidFill>
                <a:srgbClr val="FF0000"/>
              </a:solidFill>
            </a:endParaRPr>
          </a:p>
        </p:txBody>
      </p:sp>
    </p:spTree>
    <p:extLst>
      <p:ext uri="{BB962C8B-B14F-4D97-AF65-F5344CB8AC3E}">
        <p14:creationId xmlns:p14="http://schemas.microsoft.com/office/powerpoint/2010/main" val="24272897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و اما بعد از بیان این مقدمات، ارائه یک تعریف عینی از طبقه اجتماعی ضروری استف برای تعریف طبقه باید از تعریف یک بعدی نابرباری اجتناب ورزید. روابط اجتماعی در جوامع امروزین آنقدر پیچیده شده است که دیگر یک معیار نابرابری به هیچ وجه نمی تواند توجیه گر تفاوت های طبقاتی و قشربندی باشد، خواه این معیار پایگاه شغلی، خواه قدرت بوروکراتیک و یا روابط مالکیت باشد. </a:t>
            </a:r>
            <a:endParaRPr lang="fa-IR">
              <a:cs typeface="B Zar" panose="00000400000000000000" pitchFamily="2" charset="-78"/>
            </a:endParaRPr>
          </a:p>
        </p:txBody>
      </p:sp>
      <p:sp>
        <p:nvSpPr>
          <p:cNvPr id="4" name="Flowchart: Process 3"/>
          <p:cNvSpPr/>
          <p:nvPr/>
        </p:nvSpPr>
        <p:spPr>
          <a:xfrm>
            <a:off x="1336431" y="4178105"/>
            <a:ext cx="3601329" cy="143490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یک تعریف عینی از طبقه اجتماعی</a:t>
            </a:r>
            <a:endParaRPr lang="fa-IR" b="1">
              <a:solidFill>
                <a:srgbClr val="FF0000"/>
              </a:solidFill>
            </a:endParaRPr>
          </a:p>
        </p:txBody>
      </p:sp>
    </p:spTree>
    <p:extLst>
      <p:ext uri="{BB962C8B-B14F-4D97-AF65-F5344CB8AC3E}">
        <p14:creationId xmlns:p14="http://schemas.microsoft.com/office/powerpoint/2010/main" val="26326704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پس با توجه به این پیچیدگیف چگونه می توان طبقه را تعریف کرد به طور کی با توجه به سنجه های اقتصادی، سیاسی، اجتماعی یا به دیگر سخن ابعاد متفاوت مالکیت قدرت و وجهه، در این جا طبقه گروهی از افراد در نظر گرفته می شود که در منافع عینی مشترکی در نظام قشربندی اجتماعی، شریک هستند. در بیان طبقات اجتماعی نمی توان یک بار </a:t>
            </a:r>
            <a:r>
              <a:rPr lang="fa-IR" smtClean="0">
                <a:cs typeface="B Zar" panose="00000400000000000000" pitchFamily="2" charset="-78"/>
              </a:rPr>
              <a:t>طبقات </a:t>
            </a:r>
            <a:r>
              <a:rPr lang="fa-IR">
                <a:cs typeface="B Zar" panose="00000400000000000000" pitchFamily="2" charset="-78"/>
              </a:rPr>
              <a:t>را بر اساس پایگاه شغلی، بار دیگر بر پایه قدرت اداری و بالاره در رابطه با روابط مالکیتی به طور مجزا تعریف کرد. بلکه  باید مجموعه معیارهای سه گانه عینی مالکیت، قدرت و وجهه در نظر گرفته شود و سپس طبقات اجتماعی و تقسیمات داخلی آنها را مشخص کرد.</a:t>
            </a:r>
          </a:p>
        </p:txBody>
      </p:sp>
      <p:sp>
        <p:nvSpPr>
          <p:cNvPr id="4" name="Flowchart: Data 3"/>
          <p:cNvSpPr/>
          <p:nvPr/>
        </p:nvSpPr>
        <p:spPr>
          <a:xfrm>
            <a:off x="1631852" y="4304714"/>
            <a:ext cx="2025748" cy="1547446"/>
          </a:xfrm>
          <a:prstGeom prst="flowChartInputOutp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مالکیت، قدرت و وجهه</a:t>
            </a:r>
            <a:endParaRPr lang="fa-IR" b="1">
              <a:solidFill>
                <a:srgbClr val="FF0000"/>
              </a:solidFill>
            </a:endParaRPr>
          </a:p>
        </p:txBody>
      </p:sp>
    </p:spTree>
    <p:extLst>
      <p:ext uri="{BB962C8B-B14F-4D97-AF65-F5344CB8AC3E}">
        <p14:creationId xmlns:p14="http://schemas.microsoft.com/office/powerpoint/2010/main" val="881123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ضمنا هیچ نیازی نیست که حتما طبقات را به صورت سلسله مراتبی بیان کنیم. گرچه برخ یطبقات در ارتباط با یکدیگر به صورت فرادست و فرودست قرار دارند، آنچه باید صورت گیرد. نشان دادن تفاوت های طبقاتی انسان ها در رابطه با سنجه های عینی است. برای بیان هر طبقه اجتماعی در ایران، سعی خواهد شد تا وضعیت هر طبقه در رابطه </a:t>
            </a:r>
            <a:r>
              <a:rPr lang="fa-IR" b="1" smtClean="0">
                <a:solidFill>
                  <a:srgbClr val="FF0000"/>
                </a:solidFill>
                <a:cs typeface="B Zar" panose="00000400000000000000" pitchFamily="2" charset="-78"/>
              </a:rPr>
              <a:t>با سنجه ها و ابعاد مختلف </a:t>
            </a:r>
            <a:r>
              <a:rPr lang="fa-IR" smtClean="0">
                <a:cs typeface="B Zar" panose="00000400000000000000" pitchFamily="2" charset="-78"/>
              </a:rPr>
              <a:t>مشخص شود. </a:t>
            </a:r>
            <a:endParaRPr lang="fa-IR">
              <a:cs typeface="B Zar" panose="00000400000000000000" pitchFamily="2" charset="-78"/>
            </a:endParaRPr>
          </a:p>
        </p:txBody>
      </p:sp>
      <p:sp>
        <p:nvSpPr>
          <p:cNvPr id="4" name="Flowchart: Document 3"/>
          <p:cNvSpPr/>
          <p:nvPr/>
        </p:nvSpPr>
        <p:spPr>
          <a:xfrm>
            <a:off x="1561515" y="4135901"/>
            <a:ext cx="2194560" cy="1041009"/>
          </a:xfrm>
          <a:prstGeom prst="flowChartDocumen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سلسله مراتبی</a:t>
            </a:r>
            <a:endParaRPr lang="fa-IR" b="1">
              <a:solidFill>
                <a:srgbClr val="FF0000"/>
              </a:solidFill>
            </a:endParaRPr>
          </a:p>
        </p:txBody>
      </p:sp>
    </p:spTree>
    <p:extLst>
      <p:ext uri="{BB962C8B-B14F-4D97-AF65-F5344CB8AC3E}">
        <p14:creationId xmlns:p14="http://schemas.microsoft.com/office/powerpoint/2010/main" val="15998697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3- طبقات و اقشار گوناگون در ایران</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ایران به علت همجواری نظام های ستی و نوین در یک مجموعه پیچیده، روابطی خاص وجود دارد که مشخص می کند چه کسی، چه چیزی را به چه دلیلی دریافت کند یا افراد و گروه هایی با موقعیت های ویژه نفوذ بیشتری داشته باشند و در نهایت این که عده ای به دلیل احراز جایگاه های خاصی، از احترام بیشتری نسبت به دیگران برخوردار باشند. </a:t>
            </a:r>
          </a:p>
          <a:p>
            <a:pPr algn="just"/>
            <a:r>
              <a:rPr lang="fa-IR" smtClean="0">
                <a:cs typeface="B Zar" panose="00000400000000000000" pitchFamily="2" charset="-78"/>
              </a:rPr>
              <a:t>در طرح طبقاتی جامعه کنونی ایران، طبقات مختلف در درون خود نیز از گوناگونی برخوردار هستند. در این مقاله ابتدا هر طبقه اجتماعی به طور مشخص بیان می گردد و سپس </a:t>
            </a:r>
            <a:r>
              <a:rPr lang="fa-IR" b="1" smtClean="0">
                <a:solidFill>
                  <a:srgbClr val="FF0000"/>
                </a:solidFill>
                <a:cs typeface="B Zar" panose="00000400000000000000" pitchFamily="2" charset="-78"/>
              </a:rPr>
              <a:t>تقسیمات درونی </a:t>
            </a:r>
            <a:r>
              <a:rPr lang="fa-IR" smtClean="0">
                <a:cs typeface="B Zar" panose="00000400000000000000" pitchFamily="2" charset="-78"/>
              </a:rPr>
              <a:t>ان نمایش داده می شود ضمنا سعی خواهد شد رابطه هر طبقه با دیگر طبقات اجتماعی نشان داده شود. </a:t>
            </a:r>
            <a:endParaRPr lang="fa-IR">
              <a:cs typeface="B Zar" panose="00000400000000000000" pitchFamily="2" charset="-78"/>
            </a:endParaRPr>
          </a:p>
        </p:txBody>
      </p:sp>
    </p:spTree>
    <p:extLst>
      <p:ext uri="{BB962C8B-B14F-4D97-AF65-F5344CB8AC3E}">
        <p14:creationId xmlns:p14="http://schemas.microsoft.com/office/powerpoint/2010/main" val="3598601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1-3 طبقه سرمایه داران</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سرمایه داران کسانی هستند که صاحبان وسایل تولید می باشند و تنها نقششان در جامعه سود سازی است انان از طریق ستثمار نیروی کار یا گسترش فعالیت سرمایه های خود به طور فزاینده ای سود سرمایه های خود را می افزایند. سرمایه داران از طریق انباشت سودها، به حجم سرمایه های خود می افزایند. افزایش سرمایه باعث افزایش قدرت، کنترل و وجهه برای سرمایه داران می گردد (ادواردز، 1978)</a:t>
            </a:r>
            <a:endParaRPr lang="fa-IR">
              <a:cs typeface="B Zar" panose="00000400000000000000" pitchFamily="2" charset="-78"/>
            </a:endParaRPr>
          </a:p>
        </p:txBody>
      </p:sp>
      <p:sp>
        <p:nvSpPr>
          <p:cNvPr id="4" name="Flowchart: Process 3"/>
          <p:cNvSpPr/>
          <p:nvPr/>
        </p:nvSpPr>
        <p:spPr>
          <a:xfrm>
            <a:off x="1294226" y="4107765"/>
            <a:ext cx="2883878" cy="1519311"/>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قدرت، کنترل و وجهه</a:t>
            </a:r>
            <a:endParaRPr lang="fa-IR" b="1">
              <a:solidFill>
                <a:srgbClr val="FF0000"/>
              </a:solidFill>
            </a:endParaRPr>
          </a:p>
        </p:txBody>
      </p:sp>
    </p:spTree>
    <p:extLst>
      <p:ext uri="{BB962C8B-B14F-4D97-AF65-F5344CB8AC3E}">
        <p14:creationId xmlns:p14="http://schemas.microsoft.com/office/powerpoint/2010/main" val="30002722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طبقه در ایران، مانند سایر کشورهای پیرامونی از زمان نفوذ روابط سرمایه داری به وجود آمده است. اعضای این طبقه ابتدا کم، اما در اثر گسترش روابط سرمایه داری و مسلط شدن این رابطه در مملکت، امروزه به صورت یکی از طبقات مسلط اصلی(حداقل از نظر اقتصادی) درامده اند. </a:t>
            </a:r>
            <a:r>
              <a:rPr lang="fa-IR" b="1" smtClean="0">
                <a:solidFill>
                  <a:srgbClr val="FF0000"/>
                </a:solidFill>
                <a:cs typeface="B Zar" panose="00000400000000000000" pitchFamily="2" charset="-78"/>
              </a:rPr>
              <a:t>به علت پیوند روابط سرمایه داری در ایران با سرمایه های خارجی، از ابتدا، این طبقه یک طبقه وابسته بوده است</a:t>
            </a:r>
            <a:r>
              <a:rPr lang="fa-IR" smtClean="0">
                <a:cs typeface="B Zar" panose="00000400000000000000" pitchFamily="2" charset="-78"/>
              </a:rPr>
              <a:t>. هرچه می گذرد میزان درگیر شدن این طبقه در نظام سرمایه داری جهانی بیشتر می گردد. لذا بر وابستگی آن افزوده می گردد و در واقع سرمایه داران ایرانی جزئی از طبقه سرمایه داران جهانی هستند. به همین دلیل هر تغییر در عملکرد سرمایه داری جهانی، بر عملکرد سرمایه داران ایران اثر می گذارد.</a:t>
            </a:r>
            <a:endParaRPr lang="fa-IR">
              <a:cs typeface="B Zar" panose="00000400000000000000" pitchFamily="2" charset="-78"/>
            </a:endParaRPr>
          </a:p>
        </p:txBody>
      </p:sp>
    </p:spTree>
    <p:extLst>
      <p:ext uri="{BB962C8B-B14F-4D97-AF65-F5344CB8AC3E}">
        <p14:creationId xmlns:p14="http://schemas.microsoft.com/office/powerpoint/2010/main" val="29883265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سرمایه داران تجاری: در ایران، تاجران عمده و یا کوچکی هستند که بایتسه اصلی آنها واردات و صادرات کالاهای خارجی و ایرانی است. اینان از قدیمی ترین سرمایه داران ایران و یکه تاز میدان مبادلات در بازار می باشند. ضمن اینکه به شدت تحت نفوذ </a:t>
            </a:r>
            <a:r>
              <a:rPr lang="fa-IR" b="1" smtClean="0">
                <a:solidFill>
                  <a:srgbClr val="FF0000"/>
                </a:solidFill>
                <a:cs typeface="B Zar" panose="00000400000000000000" pitchFamily="2" charset="-78"/>
              </a:rPr>
              <a:t>نوسانات بازار جهانی کالاها </a:t>
            </a:r>
            <a:r>
              <a:rPr lang="fa-IR" smtClean="0">
                <a:cs typeface="B Zar" panose="00000400000000000000" pitchFamily="2" charset="-78"/>
              </a:rPr>
              <a:t>قرار می گیرند و از سوی دیگر عاملی مثر در ایجاد نوسانات قیمت های بازار داخلی می باشند. </a:t>
            </a:r>
            <a:endParaRPr lang="fa-IR">
              <a:cs typeface="B Zar" panose="00000400000000000000" pitchFamily="2" charset="-78"/>
            </a:endParaRPr>
          </a:p>
        </p:txBody>
      </p:sp>
    </p:spTree>
    <p:extLst>
      <p:ext uri="{BB962C8B-B14F-4D97-AF65-F5344CB8AC3E}">
        <p14:creationId xmlns:p14="http://schemas.microsoft.com/office/powerpoint/2010/main" val="33857747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سود عمده آنها ناشی از فعالیت سرمایه های آنها است و بر عکس سایر سرمایه داران، سودآنها وابستگی چندانی به میزان نیروی کار ندارد. سرمایه داران تجاتری و بازرگانی در بازارهای سنتی و مدرن ایران در تیمچه و حجره های قدیمی و یا پاساژ ها و مغازه های جدید به شکل های حق العمل کاری و در بسیاری موارد به صورت های دلالی و واسطه گری به توزیع کالا مشغولند  و در واقع با استفاده از یک سرمایه نامولد، شریان های پیکره بازار را در دست دارند و عملا نفوذ شدید در اقتصاد مملکت دارند. </a:t>
            </a:r>
          </a:p>
          <a:p>
            <a:endParaRPr lang="fa-IR"/>
          </a:p>
        </p:txBody>
      </p:sp>
      <p:sp>
        <p:nvSpPr>
          <p:cNvPr id="4" name="Flowchart: Decision 3"/>
          <p:cNvSpPr/>
          <p:nvPr/>
        </p:nvSpPr>
        <p:spPr>
          <a:xfrm>
            <a:off x="1252025" y="4234375"/>
            <a:ext cx="3995224" cy="1645920"/>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a:solidFill>
                  <a:srgbClr val="FF0000"/>
                </a:solidFill>
                <a:cs typeface="B Zar" panose="00000400000000000000" pitchFamily="2" charset="-78"/>
              </a:rPr>
              <a:t>به صورت های دلالی و واسطه گری</a:t>
            </a:r>
            <a:endParaRPr lang="fa-IR" sz="1600">
              <a:solidFill>
                <a:srgbClr val="FF0000"/>
              </a:solidFill>
            </a:endParaRPr>
          </a:p>
        </p:txBody>
      </p:sp>
    </p:spTree>
    <p:extLst>
      <p:ext uri="{BB962C8B-B14F-4D97-AF65-F5344CB8AC3E}">
        <p14:creationId xmlns:p14="http://schemas.microsoft.com/office/powerpoint/2010/main" val="7587376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متاسفانه به علل گوناگون، جامعه از میزان درامدهای واقعی این افراد اطلاع کافی ندارد و به همین لحاظ است که تجزیه و تحلیل وضعیت آنها با مشکل روبرو است. </a:t>
            </a:r>
            <a:endParaRPr lang="fa-IR">
              <a:cs typeface="B Zar" panose="00000400000000000000" pitchFamily="2" charset="-78"/>
            </a:endParaRPr>
          </a:p>
        </p:txBody>
      </p:sp>
    </p:spTree>
    <p:extLst>
      <p:ext uri="{BB962C8B-B14F-4D97-AF65-F5344CB8AC3E}">
        <p14:creationId xmlns:p14="http://schemas.microsoft.com/office/powerpoint/2010/main" val="1718550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واژه های کلیدی</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1- نابرابری اجتماعی 2- قشربندی اجتماعی 3- طبقات اجتماعی</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3009438" y="2935853"/>
            <a:ext cx="5599989" cy="2747495"/>
          </a:xfrm>
          <a:prstGeom prst="rect">
            <a:avLst/>
          </a:prstGeom>
        </p:spPr>
      </p:pic>
    </p:spTree>
    <p:extLst>
      <p:ext uri="{BB962C8B-B14F-4D97-AF65-F5344CB8AC3E}">
        <p14:creationId xmlns:p14="http://schemas.microsoft.com/office/powerpoint/2010/main" val="7465219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4-1-3 سرمایه داران خدماتی</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آن دسته از صاحبان موسسه های خدماتی هستند که به علت گسترش شهرنشینی، صنعتی شدن و نظام اداری،  در زمینه های نصب تعمیر و نگهداری وسایل واحدهای صنعیت و خدماتی به فعالیت مشغول هستند. خدماتی را که این سرمایه داران ارائه می دهند، روز به روز از اهمیت بیشتری برخوردار می شود و جامعه وابستگی فزاینده ای نسبت به بایسته آنها پیدا می کد. تنوع فعالیت های آنها به گونه ای است که همچون شبکه ای پیچیده در همه زمینه های زندگی روزمره ایران نفوذ خود را اعمال می کنند. </a:t>
            </a:r>
            <a:endParaRPr lang="fa-IR">
              <a:cs typeface="B Zar" panose="00000400000000000000" pitchFamily="2" charset="-78"/>
            </a:endParaRPr>
          </a:p>
        </p:txBody>
      </p:sp>
      <p:sp>
        <p:nvSpPr>
          <p:cNvPr id="4" name="Flowchart: Process 3"/>
          <p:cNvSpPr/>
          <p:nvPr/>
        </p:nvSpPr>
        <p:spPr>
          <a:xfrm>
            <a:off x="1378634" y="4543865"/>
            <a:ext cx="2813538" cy="1139483"/>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در همه زمینه های زندگی روزمره ایران</a:t>
            </a:r>
            <a:endParaRPr lang="fa-IR" b="1">
              <a:solidFill>
                <a:srgbClr val="FF0000"/>
              </a:solidFill>
            </a:endParaRPr>
          </a:p>
        </p:txBody>
      </p:sp>
      <p:sp>
        <p:nvSpPr>
          <p:cNvPr id="5" name="Flowchart: Internal Storage 4"/>
          <p:cNvSpPr/>
          <p:nvPr/>
        </p:nvSpPr>
        <p:spPr>
          <a:xfrm>
            <a:off x="6724357" y="4403187"/>
            <a:ext cx="3362179" cy="1420837"/>
          </a:xfrm>
          <a:prstGeom prst="flowChartInternalStorag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a:solidFill>
                  <a:srgbClr val="FF0000"/>
                </a:solidFill>
                <a:cs typeface="B Zar" panose="00000400000000000000" pitchFamily="2" charset="-78"/>
              </a:rPr>
              <a:t>گسترش شهرنشینی، صنعتی شدن و نظام اداری</a:t>
            </a:r>
            <a:endParaRPr lang="fa-IR" sz="1600">
              <a:solidFill>
                <a:srgbClr val="FF0000"/>
              </a:solidFill>
            </a:endParaRPr>
          </a:p>
        </p:txBody>
      </p:sp>
    </p:spTree>
    <p:extLst>
      <p:ext uri="{BB962C8B-B14F-4D97-AF65-F5344CB8AC3E}">
        <p14:creationId xmlns:p14="http://schemas.microsoft.com/office/powerpoint/2010/main" val="7565162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5-1-3 سرمایه داران مالی</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ایران سرمایه داران مالی به دو صورت عمده بانکی و صرفای مشغول فعالیت  هستند. امروزه در جامعه ما بدون فعالیت  ان گونه سرمایه داران در چارچوب نظام اقتصادی موجود سایر فعالیت های اقتصادی غیر ممکن است. شبکه مبادلاتی ان چنان پیچیده شده است، که هیچ فعایلتی از فعالیت شبکه های بانکی بی نیاز نیست. افزون بر این که فعالیت های غیر اقتصاد هم به شدت به کمک های شبکه بانکی و صرافی وابسته شده است. نقش این سرمایه داران در ارتباطات خارجی بستگی موثر  و به لحاظ رابطه تنگاتنگی که با شبکه های پولی جهانی دارند، تعیین کننده می باشد.  </a:t>
            </a:r>
            <a:endParaRPr lang="fa-IR">
              <a:cs typeface="B Zar" panose="00000400000000000000" pitchFamily="2" charset="-78"/>
            </a:endParaRPr>
          </a:p>
        </p:txBody>
      </p:sp>
      <p:sp>
        <p:nvSpPr>
          <p:cNvPr id="4" name="Flowchart: Process 3"/>
          <p:cNvSpPr/>
          <p:nvPr/>
        </p:nvSpPr>
        <p:spPr>
          <a:xfrm>
            <a:off x="1659988" y="4642338"/>
            <a:ext cx="2293034" cy="1041010"/>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ارتباطات خارجی</a:t>
            </a:r>
            <a:endParaRPr lang="fa-IR" b="1">
              <a:solidFill>
                <a:srgbClr val="FF0000"/>
              </a:solidFill>
            </a:endParaRPr>
          </a:p>
        </p:txBody>
      </p:sp>
    </p:spTree>
    <p:extLst>
      <p:ext uri="{BB962C8B-B14F-4D97-AF65-F5344CB8AC3E}">
        <p14:creationId xmlns:p14="http://schemas.microsoft.com/office/powerpoint/2010/main" val="11846715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اگر بتوانیم سرمایه داران پیش از انقلاب را به  دو دسته کلی </a:t>
            </a:r>
            <a:r>
              <a:rPr lang="fa-IR" b="1" smtClean="0">
                <a:solidFill>
                  <a:srgbClr val="FF0000"/>
                </a:solidFill>
                <a:cs typeface="B Zar" panose="00000400000000000000" pitchFamily="2" charset="-78"/>
              </a:rPr>
              <a:t>سرمایه داران ستنی و مدرن </a:t>
            </a:r>
            <a:r>
              <a:rPr lang="fa-IR" smtClean="0">
                <a:cs typeface="B Zar" panose="00000400000000000000" pitchFamily="2" charset="-78"/>
              </a:rPr>
              <a:t>تقسیم کنیم، در جریان انقلاب 1357 به علت ارتباط بخشی از بازار با روحانیت و به ویژه با رهبری انقلاب، </a:t>
            </a:r>
            <a:r>
              <a:rPr lang="fa-IR">
                <a:cs typeface="B Zar" panose="00000400000000000000" pitchFamily="2" charset="-78"/>
              </a:rPr>
              <a:t>می </a:t>
            </a:r>
            <a:r>
              <a:rPr lang="fa-IR" smtClean="0">
                <a:cs typeface="B Zar" panose="00000400000000000000" pitchFamily="2" charset="-78"/>
              </a:rPr>
              <a:t>توان از نقش موثر بازاریان سنتی یاد کرد. اما سرمایه داران بخش مدرن، نقش و کارکرد مثبتی  در بروز انقلاب نداشتند و بیشتر باید از آنها به عنوان نیروهای خنثی در بروز انقلاب نام برد. در حال حاضر سرمایه داران نقش عمده ای در وضعیت اقتصادی مملکت ایفا می کنند و به طور مستقیم و غیر مستقیم در جریانات سیاسی مملکت به سهم خود موثر هستند. </a:t>
            </a:r>
          </a:p>
          <a:p>
            <a:pPr algn="just"/>
            <a:endParaRPr lang="fa-IR">
              <a:cs typeface="B Zar" panose="00000400000000000000" pitchFamily="2" charset="-78"/>
            </a:endParaRPr>
          </a:p>
        </p:txBody>
      </p:sp>
      <p:sp>
        <p:nvSpPr>
          <p:cNvPr id="4" name="Flowchart: Process 3"/>
          <p:cNvSpPr/>
          <p:nvPr/>
        </p:nvSpPr>
        <p:spPr>
          <a:xfrm>
            <a:off x="1282890" y="4667534"/>
            <a:ext cx="3207223" cy="109182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cs typeface="B Zar" panose="00000400000000000000" pitchFamily="2" charset="-78"/>
              </a:rPr>
              <a:t>نیروهای خنثی در بروز انقلاب</a:t>
            </a:r>
            <a:endParaRPr lang="fa-IR">
              <a:solidFill>
                <a:srgbClr val="FF0000"/>
              </a:solidFill>
            </a:endParaRPr>
          </a:p>
        </p:txBody>
      </p:sp>
    </p:spTree>
    <p:extLst>
      <p:ext uri="{BB962C8B-B14F-4D97-AF65-F5344CB8AC3E}">
        <p14:creationId xmlns:p14="http://schemas.microsoft.com/office/powerpoint/2010/main" val="21118728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متاسفانه در امار گیری رسمی ایران اعضای این طبقه </a:t>
            </a:r>
            <a:r>
              <a:rPr lang="fa-IR" b="1" smtClean="0">
                <a:solidFill>
                  <a:srgbClr val="FF0000"/>
                </a:solidFill>
                <a:cs typeface="B Zar" panose="00000400000000000000" pitchFamily="2" charset="-78"/>
              </a:rPr>
              <a:t>به طور وضوح تعریف و مشخص </a:t>
            </a:r>
            <a:r>
              <a:rPr lang="fa-IR" smtClean="0">
                <a:cs typeface="B Zar" panose="00000400000000000000" pitchFamily="2" charset="-78"/>
              </a:rPr>
              <a:t>نشده اند، تنها اماری که در مورد اعضای این طبقه موجود است، تحت عنوان کارفرمایان می باشد که در سطح کل کشور جمعا 528000 نفر اعلام شد است که از این تعداد 511000 نفر مرد و 16000 نفر زن </a:t>
            </a:r>
            <a:r>
              <a:rPr lang="fa-IR">
                <a:cs typeface="B Zar" panose="00000400000000000000" pitchFamily="2" charset="-78"/>
              </a:rPr>
              <a:t>می </a:t>
            </a:r>
            <a:r>
              <a:rPr lang="fa-IR" smtClean="0">
                <a:cs typeface="B Zar" panose="00000400000000000000" pitchFamily="2" charset="-78"/>
              </a:rPr>
              <a:t>باشند. ضمنا 16000 نفر مر کارفرما در نقاط شهری و 135000 مرد کارفرما در نقاط روستایی ساکن می باشند و 9000 زن کارفرما ساکن شهرها و 7000 زن کارفرما ساکن روستاها می باشند. </a:t>
            </a:r>
            <a:endParaRPr lang="fa-IR">
              <a:cs typeface="B Zar" panose="00000400000000000000" pitchFamily="2" charset="-78"/>
            </a:endParaRPr>
          </a:p>
        </p:txBody>
      </p:sp>
    </p:spTree>
    <p:extLst>
      <p:ext uri="{BB962C8B-B14F-4D97-AF65-F5344CB8AC3E}">
        <p14:creationId xmlns:p14="http://schemas.microsoft.com/office/powerpoint/2010/main" val="19275034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این افراد در گروه های عمده فعالیتی کشاورزی، شکار و جنگلداری (123000) ماهیگیری(1000 نفر) استخراج معدن( 1000 نفر) صنعت (123000 نفر) تامین برق و گاز و آب (3000 نفر)  ساختمان (83000) عمده فروشی و خرده فروشی ( نفر126000) هتل و رستوران داری (8000 نفر) حمل و نقل، انبارداری و ارتباطات (20000 نفر)  واسطه گری هیا مالی (1000 نفر  مستغلات، اجازه داری و فعالیت های کار و کسب (9000 نفر) اموزش (3000 نفر) بهداشت و مددکاری اجتماعی (5000 نفر) سایر فعالیت های خدمات عمومی و اجتماعی و شخصی (8000) نفر، خانواده های معمولی دارای مستخدم (2000 نفر) و بالاخره فعالیت های نامشخص (11000 نفر) سرمایه گذاری نموده اند. (مرکز آمار ایران 87-78 : 1376)</a:t>
            </a:r>
          </a:p>
        </p:txBody>
      </p:sp>
    </p:spTree>
    <p:extLst>
      <p:ext uri="{BB962C8B-B14F-4D97-AF65-F5344CB8AC3E}">
        <p14:creationId xmlns:p14="http://schemas.microsoft.com/office/powerpoint/2010/main" val="1746287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آمارگیری جمعیت کارفرمایان ایران 3/6 درصد شاغلان 10 ساله و بیشتر  (جمعیت شاغل 10 ساله و بیشتر در ایران 14572000 نفر است) مملکت اعلام شده که با توجه به سطح توسعه ایران و </a:t>
            </a:r>
            <a:r>
              <a:rPr lang="fa-IR" b="1" smtClean="0">
                <a:solidFill>
                  <a:srgbClr val="FF0000"/>
                </a:solidFill>
                <a:cs typeface="B Zar" panose="00000400000000000000" pitchFamily="2" charset="-78"/>
              </a:rPr>
              <a:t>گستردگی روابط سرمایه داری </a:t>
            </a:r>
            <a:r>
              <a:rPr lang="fa-IR" smtClean="0">
                <a:cs typeface="B Zar" panose="00000400000000000000" pitchFamily="2" charset="-78"/>
              </a:rPr>
              <a:t>در فعالیت های اقتصادی مملکت، به نظر می رسد که این درصد اصولا برای تعداد سرمایه داران، صحیح نباشد و احتیاج به دقت بیشتری در تعیین سرمایه داران در سرشماری ها باشد. </a:t>
            </a:r>
            <a:endParaRPr lang="fa-IR">
              <a:cs typeface="B Zar" panose="00000400000000000000" pitchFamily="2" charset="-78"/>
            </a:endParaRPr>
          </a:p>
        </p:txBody>
      </p:sp>
    </p:spTree>
    <p:extLst>
      <p:ext uri="{BB962C8B-B14F-4D97-AF65-F5344CB8AC3E}">
        <p14:creationId xmlns:p14="http://schemas.microsoft.com/office/powerpoint/2010/main" val="13570472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3.2 طبقه کارگران</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با رواج سرمایه داری در ایران، کارگران به صورت طبقه ای اجتماعی، اهمیت خود را بدست آورند. اعضای این طبقه به علت کار کردن در یک نظام اقتصادی که جزیی از نظام اقتصادی جهانی است مجبور به رعایت هنجارهای اجتماعی جهانی شده اند و از طرف دیگر کارفرمایان نیز به علت ارتباط با ساختارهای اقتصادی جهانی باید حقوق اجتماعی این افراد را رعایت نمایند. لذا اعضای طبقه کارگر در ایران در حال حاضر جزیی از یک طبقه کارگر </a:t>
            </a:r>
            <a:r>
              <a:rPr lang="fa-IR">
                <a:cs typeface="B Zar" panose="00000400000000000000" pitchFamily="2" charset="-78"/>
              </a:rPr>
              <a:t>جهانی </a:t>
            </a:r>
            <a:r>
              <a:rPr lang="fa-IR" smtClean="0">
                <a:cs typeface="B Zar" panose="00000400000000000000" pitchFamily="2" charset="-78"/>
              </a:rPr>
              <a:t>هستند. </a:t>
            </a:r>
            <a:endParaRPr lang="fa-IR">
              <a:cs typeface="B Zar" panose="00000400000000000000" pitchFamily="2" charset="-78"/>
            </a:endParaRPr>
          </a:p>
        </p:txBody>
      </p:sp>
      <p:sp>
        <p:nvSpPr>
          <p:cNvPr id="4" name="Flowchart: Process 3"/>
          <p:cNvSpPr/>
          <p:nvPr/>
        </p:nvSpPr>
        <p:spPr>
          <a:xfrm>
            <a:off x="1392702" y="4389120"/>
            <a:ext cx="3334043" cy="112541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رعایت هنجارهای اجتماعی جهانی</a:t>
            </a:r>
            <a:endParaRPr lang="fa-IR" sz="1400" b="1">
              <a:solidFill>
                <a:srgbClr val="FF0000"/>
              </a:solidFill>
            </a:endParaRPr>
          </a:p>
        </p:txBody>
      </p:sp>
    </p:spTree>
    <p:extLst>
      <p:ext uri="{BB962C8B-B14F-4D97-AF65-F5344CB8AC3E}">
        <p14:creationId xmlns:p14="http://schemas.microsoft.com/office/powerpoint/2010/main" val="14710366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770142" y="1825625"/>
            <a:ext cx="7583658" cy="4351338"/>
          </a:xfrm>
        </p:spPr>
        <p:txBody>
          <a:bodyPr/>
          <a:lstStyle/>
          <a:p>
            <a:pPr algn="just"/>
            <a:r>
              <a:rPr lang="fa-IR">
                <a:cs typeface="B Zar" panose="00000400000000000000" pitchFamily="2" charset="-78"/>
              </a:rPr>
              <a:t>طبقه کارگر به افراد </a:t>
            </a:r>
            <a:r>
              <a:rPr lang="fa-IR" b="1">
                <a:solidFill>
                  <a:srgbClr val="FF0000"/>
                </a:solidFill>
                <a:cs typeface="B Zar" panose="00000400000000000000" pitchFamily="2" charset="-78"/>
              </a:rPr>
              <a:t>مزد بگیری </a:t>
            </a:r>
            <a:r>
              <a:rPr lang="fa-IR">
                <a:cs typeface="B Zar" panose="00000400000000000000" pitchFamily="2" charset="-78"/>
              </a:rPr>
              <a:t>گفته می شود که بر وسایل تولیدی مالکیت نداشته، فقط نیروی کار خود را به فروش می رسانند. در واقع کارگران تولید کنندگان مستقیم هستند، اما قسمت زیادی از مازاد به صورت دستمزد نصیب خود کارگر می شود. چون در ایران، افراد دیگری وجود دارند که مزد بگیر و مالک وسایل تولید نیستند، اما کارگر به شمار نمی آیند، برای جلوگیری از بروز اختلال در تشخیص آنها، باید تاکید کرد که کارگران اغلب کارهای فیزیکی و بدنی را انجام می دهند. </a:t>
            </a:r>
          </a:p>
        </p:txBody>
      </p:sp>
      <p:pic>
        <p:nvPicPr>
          <p:cNvPr id="4" name="Picture 3"/>
          <p:cNvPicPr>
            <a:picLocks noChangeAspect="1"/>
          </p:cNvPicPr>
          <p:nvPr/>
        </p:nvPicPr>
        <p:blipFill>
          <a:blip r:embed="rId2"/>
          <a:stretch>
            <a:fillRect/>
          </a:stretch>
        </p:blipFill>
        <p:spPr>
          <a:xfrm>
            <a:off x="838200" y="1924843"/>
            <a:ext cx="2862070" cy="2689359"/>
          </a:xfrm>
          <a:prstGeom prst="rect">
            <a:avLst/>
          </a:prstGeom>
        </p:spPr>
      </p:pic>
    </p:spTree>
    <p:extLst>
      <p:ext uri="{BB962C8B-B14F-4D97-AF65-F5344CB8AC3E}">
        <p14:creationId xmlns:p14="http://schemas.microsoft.com/office/powerpoint/2010/main" val="40491901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طبقه کارگر را می توان به سه شکل دسته بندی کرد. دسته بندی نخست در رابطه با درجه مهارت شغلی است و آنها به </a:t>
            </a:r>
            <a:r>
              <a:rPr lang="fa-IR" b="1" smtClean="0">
                <a:solidFill>
                  <a:srgbClr val="FF0000"/>
                </a:solidFill>
                <a:cs typeface="B Zar" panose="00000400000000000000" pitchFamily="2" charset="-78"/>
              </a:rPr>
              <a:t>سه دسته </a:t>
            </a:r>
            <a:r>
              <a:rPr lang="fa-IR" smtClean="0">
                <a:cs typeface="B Zar" panose="00000400000000000000" pitchFamily="2" charset="-78"/>
              </a:rPr>
              <a:t>«</a:t>
            </a:r>
            <a:r>
              <a:rPr lang="fa-IR" smtClean="0">
                <a:solidFill>
                  <a:srgbClr val="FF0000"/>
                </a:solidFill>
                <a:cs typeface="B Zar" panose="00000400000000000000" pitchFamily="2" charset="-78"/>
              </a:rPr>
              <a:t>کارگران ساده</a:t>
            </a:r>
            <a:r>
              <a:rPr lang="fa-IR" smtClean="0">
                <a:cs typeface="B Zar" panose="00000400000000000000" pitchFamily="2" charset="-78"/>
              </a:rPr>
              <a:t>»، «</a:t>
            </a:r>
            <a:r>
              <a:rPr lang="fa-IR" smtClean="0">
                <a:solidFill>
                  <a:srgbClr val="FF0000"/>
                </a:solidFill>
                <a:cs typeface="B Zar" panose="00000400000000000000" pitchFamily="2" charset="-78"/>
              </a:rPr>
              <a:t>کارگران نیمه ماهر</a:t>
            </a:r>
            <a:r>
              <a:rPr lang="fa-IR" smtClean="0">
                <a:cs typeface="B Zar" panose="00000400000000000000" pitchFamily="2" charset="-78"/>
              </a:rPr>
              <a:t>» و «</a:t>
            </a:r>
            <a:r>
              <a:rPr lang="fa-IR" smtClean="0">
                <a:solidFill>
                  <a:srgbClr val="FF0000"/>
                </a:solidFill>
                <a:cs typeface="B Zar" panose="00000400000000000000" pitchFamily="2" charset="-78"/>
              </a:rPr>
              <a:t>کارگران ماهر</a:t>
            </a:r>
            <a:r>
              <a:rPr lang="fa-IR" smtClean="0">
                <a:cs typeface="B Zar" panose="00000400000000000000" pitchFamily="2" charset="-78"/>
              </a:rPr>
              <a:t>» تقسیم شده اند.  دسته بندی دوم در رابطه با بخش اقتصادی است که کارگر در آن مشغول به کار است.. </a:t>
            </a:r>
            <a:endParaRPr lang="fa-IR">
              <a:cs typeface="B Zar" panose="00000400000000000000" pitchFamily="2" charset="-78"/>
            </a:endParaRPr>
          </a:p>
        </p:txBody>
      </p:sp>
    </p:spTree>
    <p:extLst>
      <p:ext uri="{BB962C8B-B14F-4D97-AF65-F5344CB8AC3E}">
        <p14:creationId xmlns:p14="http://schemas.microsoft.com/office/powerpoint/2010/main" val="31827155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بر این اساس سه دسته «</a:t>
            </a:r>
            <a:r>
              <a:rPr lang="fa-IR" b="1">
                <a:solidFill>
                  <a:srgbClr val="FF0000"/>
                </a:solidFill>
                <a:cs typeface="B Zar" panose="00000400000000000000" pitchFamily="2" charset="-78"/>
              </a:rPr>
              <a:t>کارگران صنعتی</a:t>
            </a:r>
            <a:r>
              <a:rPr lang="fa-IR">
                <a:cs typeface="B Zar" panose="00000400000000000000" pitchFamily="2" charset="-78"/>
              </a:rPr>
              <a:t>»، «</a:t>
            </a:r>
            <a:r>
              <a:rPr lang="fa-IR" b="1">
                <a:solidFill>
                  <a:srgbClr val="FF0000"/>
                </a:solidFill>
                <a:cs typeface="B Zar" panose="00000400000000000000" pitchFamily="2" charset="-78"/>
              </a:rPr>
              <a:t>کارگران کشاورزی</a:t>
            </a:r>
            <a:r>
              <a:rPr lang="fa-IR">
                <a:cs typeface="B Zar" panose="00000400000000000000" pitchFamily="2" charset="-78"/>
              </a:rPr>
              <a:t>» و </a:t>
            </a:r>
            <a:r>
              <a:rPr lang="fa-IR" smtClean="0">
                <a:cs typeface="B Zar" panose="00000400000000000000" pitchFamily="2" charset="-78"/>
              </a:rPr>
              <a:t>«</a:t>
            </a:r>
            <a:r>
              <a:rPr lang="fa-IR" b="1" smtClean="0">
                <a:solidFill>
                  <a:srgbClr val="FF0000"/>
                </a:solidFill>
                <a:cs typeface="B Zar" panose="00000400000000000000" pitchFamily="2" charset="-78"/>
              </a:rPr>
              <a:t>کارگران خدماتی» </a:t>
            </a:r>
            <a:r>
              <a:rPr lang="fa-IR">
                <a:cs typeface="B Zar" panose="00000400000000000000" pitchFamily="2" charset="-78"/>
              </a:rPr>
              <a:t>وجود دارد. بالاخره دسته بندی سوم در ارتباط با تعلق مکانی کارگر است. در این زمینه، «کارگران بومی» و یا «کارگران غیر بومی» هستند. به طور کلی کارگران ماهر از وضع بهتری نسبت به کارگران ساده برخوردارند. کارگران صنعتی در شرایط و موقعیت برتری نسبت به کارگران کشاورزی و خدماتی به سر می برند. کارگران بومی از امتیازات بیشتری نسبت به کارگران غیر بومی استفاده می کنند</a:t>
            </a:r>
            <a:endParaRPr lang="fa-IR"/>
          </a:p>
        </p:txBody>
      </p:sp>
    </p:spTree>
    <p:extLst>
      <p:ext uri="{BB962C8B-B14F-4D97-AF65-F5344CB8AC3E}">
        <p14:creationId xmlns:p14="http://schemas.microsoft.com/office/powerpoint/2010/main" val="4088989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1- مقدمه</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بحث نابرابری ها و قشربندی اجتماعی، از حساسیت خاصی برخوردار است. یکی از دلایل عمده در این رابطه گستردگی و پیچیدگی تقسیم کار در جوامع نوین است. هرچه می گذرد، جوامع نوین با گروه های اجتماعی جدید تری روبه رو می گردند، لذا روابط بین گروه ها متنوع تر و در عین حال پیچیده تر می گردد. </a:t>
            </a:r>
            <a:endParaRPr lang="fa-IR">
              <a:cs typeface="B Zar" panose="00000400000000000000" pitchFamily="2" charset="-78"/>
            </a:endParaRPr>
          </a:p>
        </p:txBody>
      </p:sp>
      <p:sp>
        <p:nvSpPr>
          <p:cNvPr id="4" name="Flowchart: Process 3"/>
          <p:cNvSpPr/>
          <p:nvPr/>
        </p:nvSpPr>
        <p:spPr>
          <a:xfrm>
            <a:off x="1392702" y="3713871"/>
            <a:ext cx="3263704" cy="11957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smtClean="0">
                <a:solidFill>
                  <a:srgbClr val="FF0000"/>
                </a:solidFill>
                <a:cs typeface="B Zar" panose="00000400000000000000" pitchFamily="2" charset="-78"/>
              </a:rPr>
              <a:t>1- متننوع تر</a:t>
            </a:r>
          </a:p>
          <a:p>
            <a:pPr algn="ctr"/>
            <a:r>
              <a:rPr lang="fa-IR" b="1" smtClean="0">
                <a:solidFill>
                  <a:srgbClr val="FF0000"/>
                </a:solidFill>
                <a:cs typeface="B Zar" panose="00000400000000000000" pitchFamily="2" charset="-78"/>
              </a:rPr>
              <a:t>2- پیچیده تر</a:t>
            </a:r>
            <a:endParaRPr lang="fa-IR" b="1">
              <a:solidFill>
                <a:srgbClr val="FF0000"/>
              </a:solidFill>
              <a:cs typeface="B Zar" panose="00000400000000000000" pitchFamily="2" charset="-78"/>
            </a:endParaRPr>
          </a:p>
        </p:txBody>
      </p:sp>
    </p:spTree>
    <p:extLst>
      <p:ext uri="{BB962C8B-B14F-4D97-AF65-F5344CB8AC3E}">
        <p14:creationId xmlns:p14="http://schemas.microsoft.com/office/powerpoint/2010/main" val="39077365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ایران طبقه کارگر، موقعیت های رو به پایین ساختار شغلی را به خود اختصاص داده است. در موسسات اقتصادی از لحاظ رده بندی شغلی، بین کارگران </a:t>
            </a:r>
            <a:r>
              <a:rPr lang="fa-IR" b="1" smtClean="0">
                <a:solidFill>
                  <a:srgbClr val="FF0000"/>
                </a:solidFill>
                <a:cs typeface="B Zar" panose="00000400000000000000" pitchFamily="2" charset="-78"/>
              </a:rPr>
              <a:t>سلسله مراتب </a:t>
            </a:r>
            <a:r>
              <a:rPr lang="fa-IR" smtClean="0">
                <a:cs typeface="B Zar" panose="00000400000000000000" pitchFamily="2" charset="-78"/>
              </a:rPr>
              <a:t>دیده می شود. از نظر جایگاه در اقتدار اداری اعضای این طبقه پایین ترین موقعیت را دارند، از رده های بسیاری دستور می گیرند، اما خود به هیچ رده ای دستور نمی دهند. به طور کلی کارگران جایگاه مهمی در ساختار تملکی ندارند. اما در سال های اخیر حدود 21 میلیون سهم از سهام  کارخانه ها به کارگران واگذار شده است (ایران، 6، 1374)</a:t>
            </a:r>
            <a:endParaRPr lang="fa-IR">
              <a:cs typeface="B Zar" panose="00000400000000000000" pitchFamily="2" charset="-78"/>
            </a:endParaRPr>
          </a:p>
        </p:txBody>
      </p:sp>
    </p:spTree>
    <p:extLst>
      <p:ext uri="{BB962C8B-B14F-4D97-AF65-F5344CB8AC3E}">
        <p14:creationId xmlns:p14="http://schemas.microsoft.com/office/powerpoint/2010/main" val="9953223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اغلب تحقیقات اجتماعی در مورد انقلاب ایران نشان داده اند که نقش کارگران  ایران در به ثمر رسیدن انقلاب 1357 در بین دیگر طبات اجتماعی بسیار شاخص بوده است. اعتصابات کارگری و تعطیل نمودن خطوط تولید در جریان انقلاب توسط کارگران، گواهی بر این ادعا است. در حال حاضر کارگران به علت نفوذی که در جامعه دارند، توانسته اند از لحاظ صنفی کفه ترازوی قوانین کار را تا  حدودی به نفع خود سنگین نمایند، گرچه هنوز تا رسیدن به وضعیت استاندارد های جهانی ، فاصله زیادی دارند. از لحاظ سیاسی، هنوز کارگران یران همانند نیروی کارگری غرب سیاسی زده نشده اند. </a:t>
            </a:r>
            <a:endParaRPr lang="fa-IR">
              <a:cs typeface="B Zar" panose="00000400000000000000" pitchFamily="2" charset="-78"/>
            </a:endParaRPr>
          </a:p>
        </p:txBody>
      </p:sp>
      <p:sp>
        <p:nvSpPr>
          <p:cNvPr id="4" name="Flowchart: Process 3"/>
          <p:cNvSpPr/>
          <p:nvPr/>
        </p:nvSpPr>
        <p:spPr>
          <a:xfrm>
            <a:off x="838200" y="4459459"/>
            <a:ext cx="3502855" cy="106914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وضعیت استاندارد های جهانی</a:t>
            </a:r>
            <a:endParaRPr lang="fa-IR" sz="1600" b="1">
              <a:solidFill>
                <a:srgbClr val="FF0000"/>
              </a:solidFill>
            </a:endParaRPr>
          </a:p>
        </p:txBody>
      </p:sp>
    </p:spTree>
    <p:extLst>
      <p:ext uri="{BB962C8B-B14F-4D97-AF65-F5344CB8AC3E}">
        <p14:creationId xmlns:p14="http://schemas.microsoft.com/office/powerpoint/2010/main" val="11729733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طبق بررسی های رسمی وزارت کار و امور اجتماعی در خصوص بودجه خانوار کارگری 5 نفره در سال 1372 ارقام حاصل از بررسی متوسط درامد و هزینه خانوار و مقایسه آن با سبد حداقل هزینه در کل کشور (416503) </a:t>
            </a:r>
            <a:r>
              <a:rPr lang="fa-IR" b="1" smtClean="0">
                <a:solidFill>
                  <a:srgbClr val="FF0000"/>
                </a:solidFill>
                <a:cs typeface="B Zar" panose="00000400000000000000" pitchFamily="2" charset="-78"/>
              </a:rPr>
              <a:t>حاکی از اختلاف فاحش بین مقادیر ریالی آنها است</a:t>
            </a:r>
            <a:r>
              <a:rPr lang="fa-IR" smtClean="0">
                <a:cs typeface="B Zar" panose="00000400000000000000" pitchFamily="2" charset="-78"/>
              </a:rPr>
              <a:t>. به نحوی که علیرغم وجود یک تعادل نسبی بین متوسط درامد (283145 ریال) و هزینه  خانوار (309550 ریال) که نسبت آن در کل کشور حدود 91 درصد است. </a:t>
            </a:r>
            <a:endParaRPr lang="fa-IR">
              <a:cs typeface="B Zar" panose="00000400000000000000" pitchFamily="2" charset="-78"/>
            </a:endParaRPr>
          </a:p>
        </p:txBody>
      </p:sp>
    </p:spTree>
    <p:extLst>
      <p:ext uri="{BB962C8B-B14F-4D97-AF65-F5344CB8AC3E}">
        <p14:creationId xmlns:p14="http://schemas.microsoft.com/office/powerpoint/2010/main" val="24662814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این نسبت به در مورد حداقل هزینه زندگی فقط 68 درصد می باشد. به عبارت بهتر متوسط درآمد واقعی خانوارهای 5 نفره در کل کشور فقط 68 درصد از میزان </a:t>
            </a:r>
            <a:r>
              <a:rPr lang="fa-IR" b="1">
                <a:solidFill>
                  <a:srgbClr val="FF0000"/>
                </a:solidFill>
                <a:cs typeface="B Zar" panose="00000400000000000000" pitchFamily="2" charset="-78"/>
              </a:rPr>
              <a:t>سبد هزینه </a:t>
            </a:r>
            <a:r>
              <a:rPr lang="fa-IR">
                <a:cs typeface="B Zar" panose="00000400000000000000" pitchFamily="2" charset="-78"/>
              </a:rPr>
              <a:t>را تامین می کند که به معنی 23 درصد کسری متوسط درآمد ماهیانه خانوار نسبت به سبد حداقل است. این وضعیت به صورت قاعده ای پایدار مبتنی بر </a:t>
            </a:r>
            <a:r>
              <a:rPr lang="fa-IR" smtClean="0">
                <a:cs typeface="B Zar" panose="00000400000000000000" pitchFamily="2" charset="-78"/>
              </a:rPr>
              <a:t>روابط </a:t>
            </a:r>
            <a:r>
              <a:rPr lang="fa-IR">
                <a:cs typeface="B Zar" panose="00000400000000000000" pitchFamily="2" charset="-78"/>
              </a:rPr>
              <a:t>نامعقول میان بودجه خانوار و سبد </a:t>
            </a:r>
            <a:r>
              <a:rPr lang="fa-IR" smtClean="0">
                <a:cs typeface="B Zar" panose="00000400000000000000" pitchFamily="2" charset="-78"/>
              </a:rPr>
              <a:t>حداقل </a:t>
            </a:r>
            <a:r>
              <a:rPr lang="fa-IR">
                <a:cs typeface="B Zar" panose="00000400000000000000" pitchFamily="2" charset="-78"/>
              </a:rPr>
              <a:t>هزینه، تاثیر تعیین کننده ای در </a:t>
            </a:r>
            <a:r>
              <a:rPr lang="fa-IR" smtClean="0">
                <a:cs typeface="B Zar" panose="00000400000000000000" pitchFamily="2" charset="-78"/>
              </a:rPr>
              <a:t>معیشت </a:t>
            </a:r>
            <a:r>
              <a:rPr lang="fa-IR">
                <a:cs typeface="B Zar" panose="00000400000000000000" pitchFamily="2" charset="-78"/>
              </a:rPr>
              <a:t>خانوارهای کارگری دارد (وزارت کار و امور اجتماعی، 27، 1372)</a:t>
            </a:r>
          </a:p>
          <a:p>
            <a:endParaRPr lang="fa-IR"/>
          </a:p>
        </p:txBody>
      </p:sp>
    </p:spTree>
    <p:extLst>
      <p:ext uri="{BB962C8B-B14F-4D97-AF65-F5344CB8AC3E}">
        <p14:creationId xmlns:p14="http://schemas.microsoft.com/office/powerpoint/2010/main" val="42690706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متاسفانه در آمارگیری های رسمی مملکتی، جایگاه ویژه یا به آمار کارگری داده نشده است. برای نمونه در سالنامه های آماری کشور، در تقسیم بندی مربوط به شاغلان 10 ساله و بیشتر بر حسب نقاط شهری و روستایی، تنها قلمی که مربوط به طبقه کارگر می شود، به صورت «</a:t>
            </a:r>
            <a:r>
              <a:rPr lang="fa-IR" b="1" smtClean="0">
                <a:solidFill>
                  <a:srgbClr val="FF0000"/>
                </a:solidFill>
                <a:cs typeface="B Zar" panose="00000400000000000000" pitchFamily="2" charset="-78"/>
              </a:rPr>
              <a:t>مزد و حقوق  بگیران</a:t>
            </a:r>
            <a:r>
              <a:rPr lang="fa-IR" smtClean="0">
                <a:cs typeface="B Zar" panose="00000400000000000000" pitchFamily="2" charset="-78"/>
              </a:rPr>
              <a:t>» بیان شده که این قلم ممیز تعداد کارگران نمی باشد، بلکه به علت ماهیت تقسیم بندی، شامل تمامی افراد حقوق بگیر غیر کارگر (مثلا کارمندان) هم می شود. در نتیجه می توان ادعا کرد که هنوز یک امار رسمی صحیح در مرد کل کارگران ایران، بر اساس یک تعریف جامع و مانع از طبق کارگر وجود ندارد. در همین رابطه باید آمار تفکیک یافته بر اساس تقسیم بندی های مختلف ارائه گردد. </a:t>
            </a:r>
            <a:endParaRPr lang="fa-IR">
              <a:cs typeface="B Zar" panose="00000400000000000000" pitchFamily="2" charset="-78"/>
            </a:endParaRPr>
          </a:p>
        </p:txBody>
      </p:sp>
    </p:spTree>
    <p:extLst>
      <p:ext uri="{BB962C8B-B14F-4D97-AF65-F5344CB8AC3E}">
        <p14:creationId xmlns:p14="http://schemas.microsoft.com/office/powerpoint/2010/main" val="35200713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همین رابطه، باید آمار تفکیک یافته </a:t>
            </a:r>
            <a:r>
              <a:rPr lang="fa-IR" b="1" smtClean="0">
                <a:solidFill>
                  <a:srgbClr val="FF0000"/>
                </a:solidFill>
                <a:cs typeface="B Zar" panose="00000400000000000000" pitchFamily="2" charset="-78"/>
              </a:rPr>
              <a:t>بر اساس تقسیم بندی های مختلف </a:t>
            </a:r>
            <a:r>
              <a:rPr lang="fa-IR" smtClean="0">
                <a:cs typeface="B Zar" panose="00000400000000000000" pitchFamily="2" charset="-78"/>
              </a:rPr>
              <a:t>ارائه گردد. در ارائه آمار تفکیک یافته بر اساس </a:t>
            </a:r>
            <a:r>
              <a:rPr lang="fa-IR" b="1" smtClean="0">
                <a:solidFill>
                  <a:srgbClr val="FF0000"/>
                </a:solidFill>
                <a:cs typeface="B Zar" panose="00000400000000000000" pitchFamily="2" charset="-78"/>
              </a:rPr>
              <a:t>تقسیم بندی سه گانه </a:t>
            </a:r>
            <a:r>
              <a:rPr lang="fa-IR" smtClean="0">
                <a:cs typeface="B Zar" panose="00000400000000000000" pitchFamily="2" charset="-78"/>
              </a:rPr>
              <a:t>که در بالا ذکر شد، به علت وجود کارگران خردسال در فعایت های مختلف اقتصادی که به صورت غیر رسمی شاغل هستند و همچنین وجود کارگران بی مزد، باید تقسیم بندی خاصی هم به این دو دسته از کارگران موجود در ایران، اختصاص داده شود باید دقیقا مشخص شود که چه تعداد از کل مزد و حقوق بگیران (7585000 نفر) را در سطح مملکت کارگران تشکیل می دهند(مرکز آمار ایران 1376)</a:t>
            </a:r>
            <a:endParaRPr lang="fa-IR">
              <a:cs typeface="B Zar" panose="00000400000000000000" pitchFamily="2" charset="-78"/>
            </a:endParaRPr>
          </a:p>
        </p:txBody>
      </p:sp>
    </p:spTree>
    <p:extLst>
      <p:ext uri="{BB962C8B-B14F-4D97-AF65-F5344CB8AC3E}">
        <p14:creationId xmlns:p14="http://schemas.microsoft.com/office/powerpoint/2010/main" val="17105418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مرکز آمار ایران، بر اساس تقسیم بندی سه گانه بخش های اقتصادیف تعداد کارگران را 327000 نفر مزد و حقوق بگیر در بخش خصوصی، 4258000 نفر را در بخش عمومی و 57000 نفر رار در بخش تعاونی اعلام کرده است (مرکز آمار ایران، 1376) به عبارت دیگر  52 درصد  از شاغلان 10 ساله و بیشتر را مزد و حقوق بگیران تشکیل می دهند. تنها در یک قسمت بر سااس آمارگیری از نیروی انسانی، مرکز آمار ایران تعداد کارگران ساده را به طور مجزا اعلام نموده که 1931000 نفر می باشند و از این تعداد 1847000 نفر مرد و 84000 نفر زن هستند که 990000 نفر مرد و 32000 نفر زن در نقاط شهری و 843000 نفر مرد و 49000 نفر زن در نقاط روستایی زندگی می کنند (مرکز آمار ایران، 1376)</a:t>
            </a:r>
            <a:endParaRPr lang="fa-IR">
              <a:cs typeface="B Zar" panose="00000400000000000000" pitchFamily="2" charset="-78"/>
            </a:endParaRPr>
          </a:p>
        </p:txBody>
      </p:sp>
    </p:spTree>
    <p:extLst>
      <p:ext uri="{BB962C8B-B14F-4D97-AF65-F5344CB8AC3E}">
        <p14:creationId xmlns:p14="http://schemas.microsoft.com/office/powerpoint/2010/main" val="10768116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3-3 طبقه متوسط</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پی گسترش صنعت، نظام اداری و نظام سرمایه داری در ایران، طبقه ای نوین و گوناگون  ایجاد شد که به شدت در حال گسترش است. از لحاظ شکل گیری این طبقه در رابطه با صنعت، بین طبقه کارگر و سرمایه دار می باید گروهی باشد که بتواند نقش رابط را ایفا نماید، زیرا با پیچیده شدن صنعت از یک طرف مسائل فنی را سرمایه داران نمی توانند بی واسطه به کارگران منتقل نمیاند، لذا مهندسان به عنوان یک گروه اجتماعی ظاهر شدندف از طرف دیگر، </a:t>
            </a:r>
            <a:r>
              <a:rPr lang="fa-IR" b="1" smtClean="0">
                <a:solidFill>
                  <a:srgbClr val="FF0000"/>
                </a:solidFill>
                <a:cs typeface="B Zar" panose="00000400000000000000" pitchFamily="2" charset="-78"/>
              </a:rPr>
              <a:t>کنترل مسائل اجتماعی- اقتصادی پیچیده </a:t>
            </a:r>
            <a:r>
              <a:rPr lang="fa-IR" smtClean="0">
                <a:cs typeface="B Zar" panose="00000400000000000000" pitchFamily="2" charset="-78"/>
              </a:rPr>
              <a:t>بین کارفرمایان و کارگران در بخش صنایع، نیاز به مدیران را روز به روز نمایان تر ساخت. </a:t>
            </a:r>
            <a:endParaRPr lang="fa-IR">
              <a:cs typeface="B Zar" panose="00000400000000000000" pitchFamily="2" charset="-78"/>
            </a:endParaRPr>
          </a:p>
        </p:txBody>
      </p:sp>
    </p:spTree>
    <p:extLst>
      <p:ext uri="{BB962C8B-B14F-4D97-AF65-F5344CB8AC3E}">
        <p14:creationId xmlns:p14="http://schemas.microsoft.com/office/powerpoint/2010/main" val="28207117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رابطه با نظام اداری، نظارت اجتماعی بر جوامع امروزین نیاز به یک سازمان بوروکراتیک عریض و طویلی دارد تا بتواند بین نیازهای در حال گسترش افراد جامعه هماهنگی های لازم را ایجاد کند. برای این منظور نظام اداری با سلسله مراتبی شدید از مدیران و کارمندان تشکیل شد و به رتق و فتق امور اقتصادی، </a:t>
            </a:r>
            <a:r>
              <a:rPr lang="fa-IR" smtClean="0">
                <a:cs typeface="B Zar" panose="00000400000000000000" pitchFamily="2" charset="-78"/>
              </a:rPr>
              <a:t>اجتماعی، </a:t>
            </a:r>
            <a:r>
              <a:rPr lang="fa-IR">
                <a:cs typeface="B Zar" panose="00000400000000000000" pitchFamily="2" charset="-78"/>
              </a:rPr>
              <a:t>فرهنگی و ...پرداخت. </a:t>
            </a:r>
          </a:p>
        </p:txBody>
      </p:sp>
      <p:sp>
        <p:nvSpPr>
          <p:cNvPr id="4" name="Flowchart: Process 3"/>
          <p:cNvSpPr/>
          <p:nvPr/>
        </p:nvSpPr>
        <p:spPr>
          <a:xfrm>
            <a:off x="838200" y="3742006"/>
            <a:ext cx="4276578" cy="1195754"/>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سازمان بوروکراتیک عریض و طویلی</a:t>
            </a:r>
            <a:endParaRPr lang="fa-IR" b="1">
              <a:solidFill>
                <a:srgbClr val="FF0000"/>
              </a:solidFill>
            </a:endParaRPr>
          </a:p>
        </p:txBody>
      </p:sp>
    </p:spTree>
    <p:extLst>
      <p:ext uri="{BB962C8B-B14F-4D97-AF65-F5344CB8AC3E}">
        <p14:creationId xmlns:p14="http://schemas.microsoft.com/office/powerpoint/2010/main" val="21269540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و بالاخره در رابطه با نظام سرمایه داری، تشکیل و گسترش روز افزون واحدهای توزیع کالا و خدمات در دنیای سرمایه داری، یک نیاز اجتناب ناپذیر به مدیران و فروشندگان در فروشگاه های بزرگ، متوسط و کوچک، را ایجاد نمود. فروشندگان در واقع به نوعی کارمندان بخش بازار سرمایه داری هستند. </a:t>
            </a:r>
          </a:p>
          <a:p>
            <a:pPr algn="just"/>
            <a:r>
              <a:rPr lang="fa-IR" smtClean="0">
                <a:cs typeface="B Zar" panose="00000400000000000000" pitchFamily="2" charset="-78"/>
              </a:rPr>
              <a:t>اعضای طبقه متوسط، معمولا فروشنده نیروی کار خود هستند، تولید کننده مازاد اقتصادی نیستند و کلا خریدار نیروی کار نمی باشند. در این طبقه چهار قشر اصلی روشنفکران، حرفه ای ها، مدیران و کارمندان قرار دارند. بیشتر اعضای این طبقهف از لحاظ وضعیت شغلی، چه در بخش خصوصی و چه در بخش دولتی، از موقعیت متوسط و بالایی برخوردار هستند.. </a:t>
            </a:r>
            <a:endParaRPr lang="fa-IR">
              <a:cs typeface="B Zar" panose="00000400000000000000" pitchFamily="2" charset="-78"/>
            </a:endParaRPr>
          </a:p>
        </p:txBody>
      </p:sp>
    </p:spTree>
    <p:extLst>
      <p:ext uri="{BB962C8B-B14F-4D97-AF65-F5344CB8AC3E}">
        <p14:creationId xmlns:p14="http://schemas.microsoft.com/office/powerpoint/2010/main" val="1078780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همین علت است که جامعه شناسان همیشه در اندیشه </a:t>
            </a:r>
            <a:r>
              <a:rPr lang="fa-IR" b="1" smtClean="0">
                <a:solidFill>
                  <a:srgbClr val="FF0000"/>
                </a:solidFill>
                <a:cs typeface="B Zar" panose="00000400000000000000" pitchFamily="2" charset="-78"/>
              </a:rPr>
              <a:t>تبیین </a:t>
            </a:r>
            <a:r>
              <a:rPr lang="fa-IR" smtClean="0">
                <a:cs typeface="B Zar" panose="00000400000000000000" pitchFamily="2" charset="-78"/>
              </a:rPr>
              <a:t>عوامل به وجود آورنده طبقات و اقشار اجتماعی بوده اند. در واقع چون جوامع نوین در درون خود، عوامل گوناگون جدایی انسان ها را در قالب گروه های اجتماعی می پرورانند، مطالعه این عوامل و حاصل آن برای جامعه شناسان با اهمیت شده است. </a:t>
            </a:r>
          </a:p>
          <a:p>
            <a:pPr algn="just"/>
            <a:endParaRPr lang="fa-IR">
              <a:cs typeface="B Zar" panose="00000400000000000000" pitchFamily="2" charset="-78"/>
            </a:endParaRPr>
          </a:p>
        </p:txBody>
      </p:sp>
      <p:sp>
        <p:nvSpPr>
          <p:cNvPr id="4" name="Flowchart: Process 3"/>
          <p:cNvSpPr/>
          <p:nvPr/>
        </p:nvSpPr>
        <p:spPr>
          <a:xfrm>
            <a:off x="1659988" y="3953022"/>
            <a:ext cx="3263704" cy="118168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در قالب گروه های اجتماعی</a:t>
            </a:r>
            <a:endParaRPr lang="fa-IR" b="1">
              <a:solidFill>
                <a:srgbClr val="FF0000"/>
              </a:solidFill>
            </a:endParaRPr>
          </a:p>
        </p:txBody>
      </p:sp>
    </p:spTree>
    <p:extLst>
      <p:ext uri="{BB962C8B-B14F-4D97-AF65-F5344CB8AC3E}">
        <p14:creationId xmlns:p14="http://schemas.microsoft.com/office/powerpoint/2010/main" val="28383163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این امر </a:t>
            </a:r>
            <a:r>
              <a:rPr lang="fa-IR" b="1">
                <a:solidFill>
                  <a:srgbClr val="FF0000"/>
                </a:solidFill>
                <a:cs typeface="B Zar" panose="00000400000000000000" pitchFamily="2" charset="-78"/>
              </a:rPr>
              <a:t>به سبب پیچیدگی و مهارت شغلی آنها </a:t>
            </a:r>
            <a:r>
              <a:rPr lang="fa-IR">
                <a:cs typeface="B Zar" panose="00000400000000000000" pitchFamily="2" charset="-78"/>
              </a:rPr>
              <a:t>است که در گستره پهناوری از </a:t>
            </a:r>
            <a:r>
              <a:rPr lang="fa-IR" smtClean="0">
                <a:cs typeface="B Zar" panose="00000400000000000000" pitchFamily="2" charset="-78"/>
              </a:rPr>
              <a:t>مشاغل </a:t>
            </a:r>
            <a:r>
              <a:rPr lang="fa-IR">
                <a:cs typeface="B Zar" panose="00000400000000000000" pitchFamily="2" charset="-78"/>
              </a:rPr>
              <a:t>بالا تا مشاغل متوسط قرار دارند از نظر اقتدار در نظام اداری در یک دامنه متوسط و رو به بالا  قرار گرفته اند. به طوری که قشر مدیران دستور دهنده رده بالا و سایر اقتدار در حد متوسط اقتدار بوروکراسی قرار دارند. بالاخره از لحاظ ساختار تملکی، میزان مالکیت اعضای طبقه متوسط بر وسایل تولید اصلی، در بعضی از اقشار (مثلا کارمندان) صفر، در اقشاری همچون روشنفکران و حرفه ای ها متوسط و در قشر مدیران گرچه بایسته اصلی </a:t>
            </a:r>
            <a:r>
              <a:rPr lang="fa-IR" smtClean="0">
                <a:cs typeface="B Zar" panose="00000400000000000000" pitchFamily="2" charset="-78"/>
              </a:rPr>
              <a:t>آنها </a:t>
            </a:r>
            <a:r>
              <a:rPr lang="fa-IR">
                <a:cs typeface="B Zar" panose="00000400000000000000" pitchFamily="2" charset="-78"/>
              </a:rPr>
              <a:t>کنترل بر وسایل تولید است، اما در مواردی نسبتا زیاد است</a:t>
            </a:r>
            <a:endParaRPr lang="fa-IR"/>
          </a:p>
        </p:txBody>
      </p:sp>
    </p:spTree>
    <p:extLst>
      <p:ext uri="{BB962C8B-B14F-4D97-AF65-F5344CB8AC3E}">
        <p14:creationId xmlns:p14="http://schemas.microsoft.com/office/powerpoint/2010/main" val="12462741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«روشنکفران» ایارن یک قشر اجتماعی گسترده یا هستند ه به لحاظ تحصیلات در یک دامنه متنوع قرار دارند و مشغول به کارهای متفاوتی می باشند. بسیاری از آنها به صورت انفرادی شاغلند و تعدادی نیز کارگزاران بخش خصوصی و یا دولتی هستند. در یک تقسیم بندی می توان آنها را به دو دسته سنتی و نوین تفکیک کرد. در تقسیم بندی دیگر، می توان آنها را به سه دسه هواداران  فرهنگی غربی، مخالفان فرهنگ غربی، و بالاخره تجدید نظر طلبان نسبت به مشارکت دارند و جزئی از پیکره نظام اداری دولتی می باشند. </a:t>
            </a:r>
            <a:endParaRPr lang="fa-IR">
              <a:cs typeface="B Zar" panose="00000400000000000000" pitchFamily="2" charset="-78"/>
            </a:endParaRPr>
          </a:p>
        </p:txBody>
      </p:sp>
    </p:spTree>
    <p:extLst>
      <p:ext uri="{BB962C8B-B14F-4D97-AF65-F5344CB8AC3E}">
        <p14:creationId xmlns:p14="http://schemas.microsoft.com/office/powerpoint/2010/main" val="17895837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یایسته اصلی روشنفکران ایران، بالا بردن سطح </a:t>
            </a:r>
            <a:r>
              <a:rPr lang="fa-IR" b="1" smtClean="0">
                <a:solidFill>
                  <a:srgbClr val="FF0000"/>
                </a:solidFill>
                <a:cs typeface="B Zar" panose="00000400000000000000" pitchFamily="2" charset="-78"/>
              </a:rPr>
              <a:t>آگاهی </a:t>
            </a:r>
            <a:r>
              <a:rPr lang="fa-IR" b="1">
                <a:solidFill>
                  <a:srgbClr val="FF0000"/>
                </a:solidFill>
                <a:cs typeface="B Zar" panose="00000400000000000000" pitchFamily="2" charset="-78"/>
              </a:rPr>
              <a:t>های </a:t>
            </a:r>
            <a:r>
              <a:rPr lang="fa-IR" b="1" smtClean="0">
                <a:solidFill>
                  <a:srgbClr val="FF0000"/>
                </a:solidFill>
                <a:cs typeface="B Zar" panose="00000400000000000000" pitchFamily="2" charset="-78"/>
              </a:rPr>
              <a:t>اجتماعی، </a:t>
            </a:r>
            <a:r>
              <a:rPr lang="fa-IR" b="1">
                <a:solidFill>
                  <a:srgbClr val="FF0000"/>
                </a:solidFill>
                <a:cs typeface="B Zar" panose="00000400000000000000" pitchFamily="2" charset="-78"/>
              </a:rPr>
              <a:t>سیاسی و فرهنگی </a:t>
            </a:r>
            <a:r>
              <a:rPr lang="fa-IR">
                <a:cs typeface="B Zar" panose="00000400000000000000" pitchFamily="2" charset="-78"/>
              </a:rPr>
              <a:t>اعضای جامعه است. برای این منظور روشنفکران قبل و بعد از انقلاب به وسیله سخنرانی ها، نوشتار و شرکت در فعالیت های گوناگون سعی در روشن نمودن ذهن </a:t>
            </a:r>
            <a:r>
              <a:rPr lang="fa-IR" smtClean="0">
                <a:cs typeface="B Zar" panose="00000400000000000000" pitchFamily="2" charset="-78"/>
              </a:rPr>
              <a:t>مردم </a:t>
            </a:r>
            <a:r>
              <a:rPr lang="fa-IR">
                <a:cs typeface="B Zar" panose="00000400000000000000" pitchFamily="2" charset="-78"/>
              </a:rPr>
              <a:t>نسبت به جریانات موجود در جامعه نموده اند لذا روشنفکران در پدیده های همچون انقلاب اسلامی 1357 نقش موثری داشتند و گواه بر این ادعا به زندا افتادن تعدادقاابل توجهی از آنها قبل از انقلاب است. </a:t>
            </a:r>
          </a:p>
        </p:txBody>
      </p:sp>
    </p:spTree>
    <p:extLst>
      <p:ext uri="{BB962C8B-B14F-4D97-AF65-F5344CB8AC3E}">
        <p14:creationId xmlns:p14="http://schemas.microsoft.com/office/powerpoint/2010/main" val="8243240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شرایط فعلی روشنفکران به عنوان </a:t>
            </a:r>
            <a:r>
              <a:rPr lang="fa-IR" b="1" smtClean="0">
                <a:solidFill>
                  <a:srgbClr val="FF0000"/>
                </a:solidFill>
                <a:cs typeface="B Zar" panose="00000400000000000000" pitchFamily="2" charset="-78"/>
              </a:rPr>
              <a:t>نیروی اجتماعی نقاد </a:t>
            </a:r>
            <a:r>
              <a:rPr lang="fa-IR" smtClean="0">
                <a:cs typeface="B Zar" panose="00000400000000000000" pitchFamily="2" charset="-78"/>
              </a:rPr>
              <a:t>در جامعه مطرح هستند. متاسفانه این قشر مهم اجتماعی، به لحاظ آماری در ایران مورد توجه قرار نگرفته و هیچ گونه آمار واضح و روشنی پیرامون انها وجود ندارد. </a:t>
            </a:r>
            <a:endParaRPr lang="fa-IR">
              <a:cs typeface="B Zar" panose="00000400000000000000" pitchFamily="2" charset="-78"/>
            </a:endParaRPr>
          </a:p>
        </p:txBody>
      </p:sp>
    </p:spTree>
    <p:extLst>
      <p:ext uri="{BB962C8B-B14F-4D97-AF65-F5344CB8AC3E}">
        <p14:creationId xmlns:p14="http://schemas.microsoft.com/office/powerpoint/2010/main" val="35429720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a:t>
            </a:r>
            <a:r>
              <a:rPr lang="fa-IR" b="1" smtClean="0">
                <a:solidFill>
                  <a:srgbClr val="FF0000"/>
                </a:solidFill>
                <a:cs typeface="B Zar" panose="00000400000000000000" pitchFamily="2" charset="-78"/>
              </a:rPr>
              <a:t>حرفه ای ها</a:t>
            </a:r>
            <a:r>
              <a:rPr lang="fa-IR" smtClean="0">
                <a:cs typeface="B Zar" panose="00000400000000000000" pitchFamily="2" charset="-78"/>
              </a:rPr>
              <a:t>» دومین قشر از طبقه متوسط هستند که از افراد تحصیل کرده یا مدرک لیسانس به بالا تشکیل یافته اند. کلیه دکترها، فوق لیسانس ها مهندسان، وکلا و بسیاری دیگر از افراد در این قشر اجتماعی قرار دارند. به دلیل متخصص بودن جامعه نیاز مبرمی به آنها دارد، لذا با پیچیده تر شدن ساختار اقتصادی- اجتماعی ایران، استفاده از دانش های فنی برتر، نقش حرفه ای ها، روز به روز، اهمیت بیشتری پیدا می کند. کارکرد حرفه ای ها در جامعه ایران انجام امور کاملا تخصصی است و در واقع تقسیم کار شدید در جامعه، باعث گردیده تا آنها به کارهای خاصی بپردازند و تقریبا می توان گفت </a:t>
            </a:r>
            <a:r>
              <a:rPr lang="fa-IR">
                <a:cs typeface="B Zar" panose="00000400000000000000" pitchFamily="2" charset="-78"/>
              </a:rPr>
              <a:t>بایسته </a:t>
            </a:r>
            <a:r>
              <a:rPr lang="fa-IR" smtClean="0">
                <a:cs typeface="B Zar" panose="00000400000000000000" pitchFamily="2" charset="-78"/>
              </a:rPr>
              <a:t>تک بعدی دارند و معمولا بیشتر به وظیفه ویژه ای که به آنها محول شده است، می اندیشند. </a:t>
            </a:r>
            <a:endParaRPr lang="fa-IR">
              <a:cs typeface="B Zar" panose="00000400000000000000" pitchFamily="2" charset="-78"/>
            </a:endParaRPr>
          </a:p>
        </p:txBody>
      </p:sp>
    </p:spTree>
    <p:extLst>
      <p:ext uri="{BB962C8B-B14F-4D97-AF65-F5344CB8AC3E}">
        <p14:creationId xmlns:p14="http://schemas.microsoft.com/office/powerpoint/2010/main" val="14491956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از لحاظ سیاسی- اجتماعی در حال حاضر حرفه ای بیشتر سعی می کنند که در چارچوب نظام موجود در پیکره قانون گذاری (مجلس، شورای اسلامی، شوراهای اسلامی شهر، انجمن </a:t>
            </a:r>
            <a:r>
              <a:rPr lang="fa-IR" smtClean="0">
                <a:cs typeface="B Zar" panose="00000400000000000000" pitchFamily="2" charset="-78"/>
              </a:rPr>
              <a:t>ها، </a:t>
            </a:r>
            <a:r>
              <a:rPr lang="fa-IR">
                <a:cs typeface="B Zar" panose="00000400000000000000" pitchFamily="2" charset="-78"/>
              </a:rPr>
              <a:t>کانون ها و...) وارد شده </a:t>
            </a:r>
            <a:r>
              <a:rPr lang="fa-IR" b="1">
                <a:solidFill>
                  <a:srgbClr val="FF0000"/>
                </a:solidFill>
                <a:cs typeface="B Zar" panose="00000400000000000000" pitchFamily="2" charset="-78"/>
              </a:rPr>
              <a:t>و از طریق رسمی </a:t>
            </a:r>
            <a:r>
              <a:rPr lang="fa-IR">
                <a:cs typeface="B Zar" panose="00000400000000000000" pitchFamily="2" charset="-78"/>
              </a:rPr>
              <a:t>در اصلاح جامعه سهیم و موثر باشند. معمولا حرفه ای از وجهه اجتماعی بالایی برخوردار هستند گرچه سطح درآمدی همه آنها بالا نیست. </a:t>
            </a:r>
          </a:p>
          <a:p>
            <a:endParaRPr lang="fa-IR"/>
          </a:p>
        </p:txBody>
      </p:sp>
    </p:spTree>
    <p:extLst>
      <p:ext uri="{BB962C8B-B14F-4D97-AF65-F5344CB8AC3E}">
        <p14:creationId xmlns:p14="http://schemas.microsoft.com/office/powerpoint/2010/main" val="187522158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لحاظ آمارگیری، امار استانداردی در مورد حرفه ای ها وجود ندارد. برای نمونه مرکز آمار ایران در سرشماری جمعی سال 1375 کارکنان مشاغل علمی، فنی و تخصصی را 126334 نفر (8/67 درصد) اعلام کرده است (مرکز آمار ایران، 1376) این رقم به صورت بسیار کلی است و به </a:t>
            </a:r>
            <a:r>
              <a:rPr lang="fa-IR" smtClean="0">
                <a:solidFill>
                  <a:srgbClr val="FF0000"/>
                </a:solidFill>
                <a:cs typeface="B Zar" panose="00000400000000000000" pitchFamily="2" charset="-78"/>
              </a:rPr>
              <a:t>طور دقیق </a:t>
            </a:r>
            <a:r>
              <a:rPr lang="fa-IR" smtClean="0">
                <a:cs typeface="B Zar" panose="00000400000000000000" pitchFamily="2" charset="-78"/>
              </a:rPr>
              <a:t>نشان نمی دهد که چه گروه هایی را در بر گرفته است.  در این رابطه باید به طور مشخص آمار تفکیک یافته ی از حرفه ای ها در زمینه های مختلف عرضه گردد. </a:t>
            </a:r>
            <a:endParaRPr lang="fa-IR">
              <a:cs typeface="B Zar" panose="00000400000000000000" pitchFamily="2" charset="-78"/>
            </a:endParaRPr>
          </a:p>
        </p:txBody>
      </p:sp>
    </p:spTree>
    <p:extLst>
      <p:ext uri="{BB962C8B-B14F-4D97-AF65-F5344CB8AC3E}">
        <p14:creationId xmlns:p14="http://schemas.microsoft.com/office/powerpoint/2010/main" val="382474437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برای مثال در یک تقسیم بندی از حرفه </a:t>
            </a:r>
            <a:r>
              <a:rPr lang="fa-IR" smtClean="0">
                <a:cs typeface="B Zar" panose="00000400000000000000" pitchFamily="2" charset="-78"/>
              </a:rPr>
              <a:t>ای های مرکز اموزش عالی، توزیع تعداد و درصد کادر آموزشی برای سال تحصیلی 1373-1374 </a:t>
            </a:r>
            <a:r>
              <a:rPr lang="fa-IR" b="1" smtClean="0">
                <a:solidFill>
                  <a:srgbClr val="FF0000"/>
                </a:solidFill>
                <a:cs typeface="B Zar" panose="00000400000000000000" pitchFamily="2" charset="-78"/>
              </a:rPr>
              <a:t>به</a:t>
            </a:r>
            <a:r>
              <a:rPr lang="fa-IR" smtClean="0">
                <a:cs typeface="B Zar" panose="00000400000000000000" pitchFamily="2" charset="-78"/>
              </a:rPr>
              <a:t> </a:t>
            </a:r>
            <a:r>
              <a:rPr lang="fa-IR" b="1" smtClean="0">
                <a:solidFill>
                  <a:srgbClr val="FF0000"/>
                </a:solidFill>
                <a:cs typeface="B Zar" panose="00000400000000000000" pitchFamily="2" charset="-78"/>
              </a:rPr>
              <a:t>تفکیک </a:t>
            </a:r>
            <a:r>
              <a:rPr lang="fa-IR" b="1">
                <a:solidFill>
                  <a:srgbClr val="FF0000"/>
                </a:solidFill>
                <a:cs typeface="B Zar" panose="00000400000000000000" pitchFamily="2" charset="-78"/>
              </a:rPr>
              <a:t>عناوین </a:t>
            </a:r>
            <a:r>
              <a:rPr lang="fa-IR" b="1" smtClean="0">
                <a:solidFill>
                  <a:srgbClr val="FF0000"/>
                </a:solidFill>
                <a:cs typeface="B Zar" panose="00000400000000000000" pitchFamily="2" charset="-78"/>
              </a:rPr>
              <a:t>استادی، </a:t>
            </a:r>
            <a:r>
              <a:rPr lang="fa-IR" b="1">
                <a:solidFill>
                  <a:srgbClr val="FF0000"/>
                </a:solidFill>
                <a:cs typeface="B Zar" panose="00000400000000000000" pitchFamily="2" charset="-78"/>
              </a:rPr>
              <a:t>دانشیاری، استادیار، مربی و مربی آموزشیار</a:t>
            </a:r>
            <a:r>
              <a:rPr lang="fa-IR">
                <a:cs typeface="B Zar" panose="00000400000000000000" pitchFamily="2" charset="-78"/>
              </a:rPr>
              <a:t> عرضه شده </a:t>
            </a:r>
            <a:r>
              <a:rPr lang="fa-IR" smtClean="0">
                <a:cs typeface="B Zar" panose="00000400000000000000" pitchFamily="2" charset="-78"/>
              </a:rPr>
              <a:t>است. </a:t>
            </a:r>
            <a:r>
              <a:rPr lang="fa-IR">
                <a:cs typeface="B Zar" panose="00000400000000000000" pitchFamily="2" charset="-78"/>
              </a:rPr>
              <a:t>(رجوع شود به جدول شماره 1) (موسسه پژوهش و برنامه ریزی آموزش عالی 1375) این گونه آمارها می تواند در همه سطوح جامعه تهیه و در دسترس همگن قرار گیرد تا از توانایی های این قشر موثر در توسعه جامعه، نهایت استفاده گردد.</a:t>
            </a:r>
            <a:endParaRPr lang="fa-IR"/>
          </a:p>
        </p:txBody>
      </p:sp>
    </p:spTree>
    <p:extLst>
      <p:ext uri="{BB962C8B-B14F-4D97-AF65-F5344CB8AC3E}">
        <p14:creationId xmlns:p14="http://schemas.microsoft.com/office/powerpoint/2010/main" val="169308504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304925" y="1690688"/>
            <a:ext cx="9911052" cy="4472781"/>
          </a:xfrm>
          <a:prstGeom prst="rect">
            <a:avLst/>
          </a:prstGeom>
        </p:spPr>
      </p:pic>
    </p:spTree>
    <p:extLst>
      <p:ext uri="{BB962C8B-B14F-4D97-AF65-F5344CB8AC3E}">
        <p14:creationId xmlns:p14="http://schemas.microsoft.com/office/powerpoint/2010/main" val="29268530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سومین قشر از طبقه متوسط در ایران، قشر «مدیران» است. مدیران را در ایران به </a:t>
            </a:r>
            <a:r>
              <a:rPr lang="fa-IR" b="1" smtClean="0">
                <a:solidFill>
                  <a:srgbClr val="FF0000"/>
                </a:solidFill>
                <a:cs typeface="B Zar" panose="00000400000000000000" pitchFamily="2" charset="-78"/>
              </a:rPr>
              <a:t>چهار گروه عمده </a:t>
            </a:r>
            <a:r>
              <a:rPr lang="fa-IR" smtClean="0">
                <a:cs typeface="B Zar" panose="00000400000000000000" pitchFamily="2" charset="-78"/>
              </a:rPr>
              <a:t>می توان تقسیم نمود: </a:t>
            </a:r>
            <a:r>
              <a:rPr lang="fa-IR" b="1" smtClean="0">
                <a:solidFill>
                  <a:srgbClr val="FF0000"/>
                </a:solidFill>
                <a:cs typeface="B Zar" panose="00000400000000000000" pitchFamily="2" charset="-78"/>
              </a:rPr>
              <a:t>مدیران بخش اقتصادی، مدیران بخش سیاسی، مدیران بخش های فرهنگی- اجتماعی، مدیران بخش نظامی یا افسران ارشد مدیران در ایران</a:t>
            </a:r>
            <a:r>
              <a:rPr lang="fa-IR" smtClean="0">
                <a:cs typeface="B Zar" panose="00000400000000000000" pitchFamily="2" charset="-78"/>
              </a:rPr>
              <a:t>، از نظر وجهه اجتماعی در سطح بالایی قرار دارند. از لحاظ اقتدار، در سازمان هایی که به کار مشغولند، از قدرت رسمی بالایی برخوردارند، در بعضی از گروه ها (مانند افسران ارشد و تیمساران) این اقتدار سازمان در بالاترین سطح برای آنها وجود دارد. </a:t>
            </a:r>
            <a:endParaRPr lang="fa-IR">
              <a:cs typeface="B Zar" panose="00000400000000000000" pitchFamily="2" charset="-78"/>
            </a:endParaRPr>
          </a:p>
        </p:txBody>
      </p:sp>
    </p:spTree>
    <p:extLst>
      <p:ext uri="{BB962C8B-B14F-4D97-AF65-F5344CB8AC3E}">
        <p14:creationId xmlns:p14="http://schemas.microsoft.com/office/powerpoint/2010/main" val="2266749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کشورهای پیشرفته جهان، به علت اهمیت مساله نابرابری و قشربندی اجتماعی جامه شناسان بزرگ با دیدگاه های مختلف به بررسی موضوع پرداخته اند. تالکوت پارسونز، با دیدگاه محافظه کارانه، اهمیت کارکردی نابرابری و در نتیجه قشر بندی اجتماعی را بیان کرده است. (پارسنز، 1970)</a:t>
            </a:r>
            <a:endParaRPr lang="fa-IR"/>
          </a:p>
        </p:txBody>
      </p:sp>
      <p:sp>
        <p:nvSpPr>
          <p:cNvPr id="4" name="Flowchart: Process 3"/>
          <p:cNvSpPr/>
          <p:nvPr/>
        </p:nvSpPr>
        <p:spPr>
          <a:xfrm>
            <a:off x="838200" y="3545058"/>
            <a:ext cx="3573193" cy="133643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اهمیت کارکردی نابرابری</a:t>
            </a:r>
            <a:endParaRPr lang="fa-IR" b="1">
              <a:solidFill>
                <a:srgbClr val="FF0000"/>
              </a:solidFill>
            </a:endParaRPr>
          </a:p>
        </p:txBody>
      </p:sp>
    </p:spTree>
    <p:extLst>
      <p:ext uri="{BB962C8B-B14F-4D97-AF65-F5344CB8AC3E}">
        <p14:creationId xmlns:p14="http://schemas.microsoft.com/office/powerpoint/2010/main" val="126471111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برخی از مدیران بخش های اقتصادی و سیاسی، علاوه بر </a:t>
            </a:r>
            <a:r>
              <a:rPr lang="fa-IR" smtClean="0">
                <a:cs typeface="B Zar" panose="00000400000000000000" pitchFamily="2" charset="-78"/>
              </a:rPr>
              <a:t>دستمزد، </a:t>
            </a:r>
            <a:r>
              <a:rPr lang="fa-IR">
                <a:cs typeface="B Zar" panose="00000400000000000000" pitchFamily="2" charset="-78"/>
              </a:rPr>
              <a:t>مالکیت بر سهام واحدهای اقتصادی دارند و در نتیجه  نفوذشان نسبت به سایر مدیران بیشتر است. مرکز آمار ایارن در سرشماری جمعیت 1375 تعداد کل مدیران کشور را 324643 نفر اعلام کرده است (مرکز آمار ایران 1376) این رقم شامل افسران اردش و تیمساران نمی شود البته به نظر می رسد که تعداد مدیران در بخش های چهارگانه بیش زا یان مقدار باشد و نیاز به یک آمار گیری دقیق تر در این زمینه است. </a:t>
            </a:r>
          </a:p>
        </p:txBody>
      </p:sp>
      <p:sp>
        <p:nvSpPr>
          <p:cNvPr id="4" name="Flowchart: Process 3"/>
          <p:cNvSpPr/>
          <p:nvPr/>
        </p:nvSpPr>
        <p:spPr>
          <a:xfrm>
            <a:off x="1477108" y="4220308"/>
            <a:ext cx="3882683" cy="11957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cs typeface="B Zar" panose="00000400000000000000" pitchFamily="2" charset="-78"/>
              </a:rPr>
              <a:t>، مالکیت بر سهام واحدهای اقتصادی</a:t>
            </a:r>
            <a:endParaRPr lang="fa-IR">
              <a:solidFill>
                <a:srgbClr val="FF0000"/>
              </a:solidFill>
            </a:endParaRPr>
          </a:p>
        </p:txBody>
      </p:sp>
    </p:spTree>
    <p:extLst>
      <p:ext uri="{BB962C8B-B14F-4D97-AF65-F5344CB8AC3E}">
        <p14:creationId xmlns:p14="http://schemas.microsoft.com/office/powerpoint/2010/main" val="367470882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کارکرد سیاسی- اجتماعی مدیران در رابطه با بروز انقلاب اسلامی تا حدودی خنثی و یا منفی بوده است زیرا در مرحله  ب ثمر رسیدن انقلاب مدیران عمدتا پیرو حفظ وضع موجود بودند و انقلاب را آسیبی برای جامعه می دانستند. اما با پیروزی انقلاب و تعویض کادر مدیریت در اغلب ادارات و سازمان ها، در حال حاضر اکثر مدیران بخش دولتی بایسته اصل خود را اجرای کلیشه ای بخشنامه های وزارتی و اشاعه شعائر مذهبی در ادارات تابعه می دانند. </a:t>
            </a:r>
            <a:endParaRPr lang="fa-IR">
              <a:cs typeface="B Zar" panose="00000400000000000000" pitchFamily="2" charset="-78"/>
            </a:endParaRPr>
          </a:p>
        </p:txBody>
      </p:sp>
      <p:sp>
        <p:nvSpPr>
          <p:cNvPr id="4" name="Flowchart: Process 3"/>
          <p:cNvSpPr/>
          <p:nvPr/>
        </p:nvSpPr>
        <p:spPr>
          <a:xfrm>
            <a:off x="1477107" y="4318782"/>
            <a:ext cx="3587261" cy="1195753"/>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cs typeface="B Zar" panose="00000400000000000000" pitchFamily="2" charset="-78"/>
              </a:rPr>
              <a:t>اجرای کلیشه ای بخشنامه های وزارتی</a:t>
            </a:r>
            <a:endParaRPr lang="fa-IR">
              <a:solidFill>
                <a:srgbClr val="FF0000"/>
              </a:solidFill>
            </a:endParaRPr>
          </a:p>
        </p:txBody>
      </p:sp>
    </p:spTree>
    <p:extLst>
      <p:ext uri="{BB962C8B-B14F-4D97-AF65-F5344CB8AC3E}">
        <p14:creationId xmlns:p14="http://schemas.microsoft.com/office/powerpoint/2010/main" val="372950604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حالی که مدیران بخش خصوصی عمدتا در اندیشه افزایش بهره وری واحدهای تحت نظارت خویش می باشند و سعی می کنند در امور سیاسی کمتر دخالت کنند. امروزه مدیران بخش خصوصی سعی می کنند خود را از لحاظ معلومات مدیریتی به سطح استاندارد مدیران در اقتصاد جهانی برسانند. </a:t>
            </a:r>
          </a:p>
          <a:p>
            <a:endParaRPr lang="fa-IR"/>
          </a:p>
        </p:txBody>
      </p:sp>
      <p:sp>
        <p:nvSpPr>
          <p:cNvPr id="4" name="Flowchart: Process 3"/>
          <p:cNvSpPr/>
          <p:nvPr/>
        </p:nvSpPr>
        <p:spPr>
          <a:xfrm>
            <a:off x="1294228" y="3629465"/>
            <a:ext cx="3263704" cy="150524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سطح استاندارد مدیران در اقتصاد جهانی</a:t>
            </a:r>
            <a:endParaRPr lang="fa-IR" b="1">
              <a:solidFill>
                <a:srgbClr val="FF0000"/>
              </a:solidFill>
            </a:endParaRPr>
          </a:p>
        </p:txBody>
      </p:sp>
    </p:spTree>
    <p:extLst>
      <p:ext uri="{BB962C8B-B14F-4D97-AF65-F5344CB8AC3E}">
        <p14:creationId xmlns:p14="http://schemas.microsoft.com/office/powerpoint/2010/main" val="182710560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لحاظ کمی مهم ترین قشر طبقه متوسط در ایران، قشر «</a:t>
            </a:r>
            <a:r>
              <a:rPr lang="fa-IR" b="1" smtClean="0">
                <a:solidFill>
                  <a:srgbClr val="FF0000"/>
                </a:solidFill>
                <a:cs typeface="B Zar" panose="00000400000000000000" pitchFamily="2" charset="-78"/>
              </a:rPr>
              <a:t>کارمندان</a:t>
            </a:r>
            <a:r>
              <a:rPr lang="fa-IR" smtClean="0">
                <a:cs typeface="B Zar" panose="00000400000000000000" pitchFamily="2" charset="-78"/>
              </a:rPr>
              <a:t>» است. به دلیل گسترش نظام اداری در ایران که خود زاییده گسترش روابط صنعتی و سرمایه داری است. این قشر در حال افزایش دائمی است. اعضای این قشر هم در بخش خصوصی و هم در </a:t>
            </a:r>
            <a:r>
              <a:rPr lang="fa-IR" smtClean="0">
                <a:cs typeface="B Zar" panose="00000400000000000000" pitchFamily="2" charset="-78"/>
              </a:rPr>
              <a:t>بخش دولتی </a:t>
            </a:r>
            <a:r>
              <a:rPr lang="fa-IR" smtClean="0">
                <a:cs typeface="B Zar" panose="00000400000000000000" pitchFamily="2" charset="-78"/>
              </a:rPr>
              <a:t>در زمینه های خدماتی کار می کنند و وابستگی بخش های </a:t>
            </a:r>
            <a:r>
              <a:rPr lang="fa-IR" smtClean="0">
                <a:cs typeface="B Zar" panose="00000400000000000000" pitchFamily="2" charset="-78"/>
              </a:rPr>
              <a:t>صنعتی، </a:t>
            </a:r>
            <a:r>
              <a:rPr lang="fa-IR" smtClean="0">
                <a:cs typeface="B Zar" panose="00000400000000000000" pitchFamily="2" charset="-78"/>
              </a:rPr>
              <a:t>تجاری و مالی به انها بسیار زیاد است. بخش هایی مانند آموزش و پرورش و ارتش، صد در صد، به این قشر وابسته است. </a:t>
            </a:r>
            <a:endParaRPr lang="fa-IR">
              <a:cs typeface="B Zar" panose="00000400000000000000" pitchFamily="2" charset="-78"/>
            </a:endParaRPr>
          </a:p>
        </p:txBody>
      </p:sp>
      <p:sp>
        <p:nvSpPr>
          <p:cNvPr id="4" name="Flowchart: Process 3"/>
          <p:cNvSpPr/>
          <p:nvPr/>
        </p:nvSpPr>
        <p:spPr>
          <a:xfrm>
            <a:off x="1561514" y="4304714"/>
            <a:ext cx="3038621" cy="1280160"/>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گسترش روابط صنعتی و سرمایه داری</a:t>
            </a:r>
            <a:endParaRPr lang="fa-IR" b="1">
              <a:solidFill>
                <a:srgbClr val="FF0000"/>
              </a:solidFill>
            </a:endParaRPr>
          </a:p>
        </p:txBody>
      </p:sp>
    </p:spTree>
    <p:extLst>
      <p:ext uri="{BB962C8B-B14F-4D97-AF65-F5344CB8AC3E}">
        <p14:creationId xmlns:p14="http://schemas.microsoft.com/office/powerpoint/2010/main" val="366597998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میزان </a:t>
            </a:r>
            <a:r>
              <a:rPr lang="fa-IR">
                <a:cs typeface="B Zar" panose="00000400000000000000" pitchFamily="2" charset="-78"/>
              </a:rPr>
              <a:t>تحصیلات </a:t>
            </a:r>
            <a:r>
              <a:rPr lang="fa-IR" smtClean="0">
                <a:cs typeface="B Zar" panose="00000400000000000000" pitchFamily="2" charset="-78"/>
              </a:rPr>
              <a:t>آنها</a:t>
            </a:r>
            <a:r>
              <a:rPr lang="fa-IR">
                <a:cs typeface="B Zar" panose="00000400000000000000" pitchFamily="2" charset="-78"/>
              </a:rPr>
              <a:t>، بین دیپلم دبیرستان و لیسانس دانشگاه است. در همین رابطه در نظام بسیار از آنها از کارگران ماهر، دستمزد کمتری دریافت می کنند. </a:t>
            </a:r>
            <a:r>
              <a:rPr lang="fa-IR" b="1">
                <a:solidFill>
                  <a:srgbClr val="FF0000"/>
                </a:solidFill>
                <a:cs typeface="B Zar" panose="00000400000000000000" pitchFamily="2" charset="-78"/>
              </a:rPr>
              <a:t>در سازمان نظام اداری، شدیدا به صورت سلسله مراتبی قرار گرفته اند</a:t>
            </a:r>
            <a:r>
              <a:rPr lang="fa-IR">
                <a:cs typeface="B Zar" panose="00000400000000000000" pitchFamily="2" charset="-78"/>
              </a:rPr>
              <a:t>. وجهه اجتماعی </a:t>
            </a:r>
            <a:r>
              <a:rPr lang="fa-IR">
                <a:cs typeface="B Zar" panose="00000400000000000000" pitchFamily="2" charset="-78"/>
              </a:rPr>
              <a:t>متوسطی </a:t>
            </a:r>
            <a:r>
              <a:rPr lang="fa-IR" smtClean="0">
                <a:cs typeface="B Zar" panose="00000400000000000000" pitchFamily="2" charset="-78"/>
              </a:rPr>
              <a:t>دارند، </a:t>
            </a:r>
            <a:r>
              <a:rPr lang="fa-IR">
                <a:cs typeface="B Zar" panose="00000400000000000000" pitchFamily="2" charset="-78"/>
              </a:rPr>
              <a:t>اماتقریبا هیچ گونه مالکیتی بر وسیال تولیدی ندارند. در مجموع، از لحاظ مالی، وضع مناسبی ندارند، گرچه گردانندگان اصلی نظام اجتماعی هستند و نظام بدون کارکرد آنان، فلج خواهد بود.</a:t>
            </a:r>
            <a:endParaRPr lang="fa-IR"/>
          </a:p>
        </p:txBody>
      </p:sp>
    </p:spTree>
    <p:extLst>
      <p:ext uri="{BB962C8B-B14F-4D97-AF65-F5344CB8AC3E}">
        <p14:creationId xmlns:p14="http://schemas.microsoft.com/office/powerpoint/2010/main" val="898898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کارکرد سیاسی- اجتماعی کارمندان </a:t>
            </a:r>
            <a:r>
              <a:rPr lang="fa-IR" smtClean="0">
                <a:cs typeface="B Zar" panose="00000400000000000000" pitchFamily="2" charset="-78"/>
              </a:rPr>
              <a:t>در بروز انقلاب و در شرایط فعلی جامعه نه حالت محافظه کارانه و نه رادیکال دارد. از یک سوی اینان به علت متوسط و پایین بودن سطح دستمزدشان، خواهان تغییرات در شرایط اقتصادی کنونی هستند. اما ار سوی دیگر به علت وابستگی های فرهنگی- اجتماعی، پیرو حفظ فرهنگ رایج جامعه هستند. از لحاظ سیاسی، برخی در کشاکش های سیاسی شدیدا وارد می شوند، در حالی که عده ای نسبت به جریانات سیاسی خود را کنار کشیده اند. </a:t>
            </a:r>
            <a:endParaRPr lang="fa-IR">
              <a:cs typeface="B Zar" panose="00000400000000000000" pitchFamily="2" charset="-78"/>
            </a:endParaRPr>
          </a:p>
        </p:txBody>
      </p:sp>
    </p:spTree>
    <p:extLst>
      <p:ext uri="{BB962C8B-B14F-4D97-AF65-F5344CB8AC3E}">
        <p14:creationId xmlns:p14="http://schemas.microsoft.com/office/powerpoint/2010/main" val="47701937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آمارگیری رسمی 1375 تعداد کل کارمندان را تحت عنوان </a:t>
            </a:r>
            <a:r>
              <a:rPr lang="fa-IR">
                <a:cs typeface="B Zar" panose="00000400000000000000" pitchFamily="2" charset="-78"/>
              </a:rPr>
              <a:t>های </a:t>
            </a:r>
            <a:r>
              <a:rPr lang="fa-IR" smtClean="0">
                <a:cs typeface="B Zar" panose="00000400000000000000" pitchFamily="2" charset="-78"/>
              </a:rPr>
              <a:t>کارمندان </a:t>
            </a:r>
            <a:r>
              <a:rPr lang="fa-IR">
                <a:cs typeface="B Zar" panose="00000400000000000000" pitchFamily="2" charset="-78"/>
              </a:rPr>
              <a:t>امور اداری و دفتری (614027 نفر) کارکنان خدماتی، فروشندگان فروشگاه ها و بازارها (14037) اعلام نموده که جمعا (2094370 نفر) می باشند که به عبارت  دیگر 14/37 درصد شاغلان 10 ساله و بیشتر مملکت است (مرکز آمار ایران، 1376) البته این مقدار شامل افسران نیروهای نظامی نیست. </a:t>
            </a:r>
            <a:endParaRPr lang="fa-IR">
              <a:cs typeface="B Zar" panose="00000400000000000000" pitchFamily="2" charset="-78"/>
            </a:endParaRPr>
          </a:p>
        </p:txBody>
      </p:sp>
    </p:spTree>
    <p:extLst>
      <p:ext uri="{BB962C8B-B14F-4D97-AF65-F5344CB8AC3E}">
        <p14:creationId xmlns:p14="http://schemas.microsoft.com/office/powerpoint/2010/main" val="5086451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همان طور که ملاحظه می گردد طبقه متوسط از گستردگی برخوردار است و اقتدار متنوعی دارد. </a:t>
            </a:r>
            <a:r>
              <a:rPr lang="fa-IR" b="1" smtClean="0">
                <a:solidFill>
                  <a:srgbClr val="FF0000"/>
                </a:solidFill>
                <a:cs typeface="B Zar" panose="00000400000000000000" pitchFamily="2" charset="-78"/>
              </a:rPr>
              <a:t>هم به لحاظ کمی و هم به لحاظ کیفی از اهمیت بالایی برخوردار است</a:t>
            </a:r>
            <a:r>
              <a:rPr lang="fa-IR" smtClean="0">
                <a:cs typeface="B Zar" panose="00000400000000000000" pitchFamily="2" charset="-78"/>
              </a:rPr>
              <a:t>. اما متاسفانه بعضی از اقشار آن از لحاظ درآمدی در وضعیت نامناسبی به سر یم برند. میزان سواد، سطح آگاهی، وجهه و احترام اجتماعی اعضای این طبقه باعث می گردد که فشارهای مالی را به هر شکلی تحمل کنند و در واقع ظاهر زندگی خود را بهتر از واقعیت زندگی شان نشان دهند. در مجموع باید اذعان کرد که در حال حاضر، جامعه پاداش متناسب با زحمت این طبقه صدیق را به اکثریت اعضای </a:t>
            </a:r>
            <a:r>
              <a:rPr lang="fa-IR" smtClean="0">
                <a:cs typeface="B Zar" panose="00000400000000000000" pitchFamily="2" charset="-78"/>
              </a:rPr>
              <a:t>این </a:t>
            </a:r>
            <a:r>
              <a:rPr lang="fa-IR" smtClean="0">
                <a:cs typeface="B Zar" panose="00000400000000000000" pitchFamily="2" charset="-78"/>
              </a:rPr>
              <a:t>طبقه نمی دهد. </a:t>
            </a:r>
            <a:endParaRPr lang="fa-IR">
              <a:cs typeface="B Zar" panose="00000400000000000000" pitchFamily="2" charset="-78"/>
            </a:endParaRPr>
          </a:p>
        </p:txBody>
      </p:sp>
    </p:spTree>
    <p:extLst>
      <p:ext uri="{BB962C8B-B14F-4D97-AF65-F5344CB8AC3E}">
        <p14:creationId xmlns:p14="http://schemas.microsoft.com/office/powerpoint/2010/main" val="366263280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4-3 طبقه تولید کنندگان مستقل</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تولید کنندگان مستقل در ایران، اشخاصی هستند که صاحب وسایل تولیدی یا خدماتی خود هستند، برای خود کار می کنند و </a:t>
            </a:r>
            <a:r>
              <a:rPr lang="fa-IR" smtClean="0">
                <a:cs typeface="B Zar" panose="00000400000000000000" pitchFamily="2" charset="-78"/>
              </a:rPr>
              <a:t>معمولا </a:t>
            </a:r>
            <a:r>
              <a:rPr lang="fa-IR" smtClean="0">
                <a:cs typeface="B Zar" panose="00000400000000000000" pitchFamily="2" charset="-78"/>
              </a:rPr>
              <a:t>از نیروی کار دیگران استفاده نمی کنند و ااگر هم از نیروی کار دیگران استفاده کنند، در سطح بسیار محدود است. تولید کنندگان مستقل درگیر تولید </a:t>
            </a:r>
            <a:r>
              <a:rPr lang="fa-IR" smtClean="0">
                <a:cs typeface="B Zar" panose="00000400000000000000" pitchFamily="2" charset="-78"/>
              </a:rPr>
              <a:t>کالا، </a:t>
            </a:r>
            <a:r>
              <a:rPr lang="fa-IR" smtClean="0">
                <a:cs typeface="B Zar" panose="00000400000000000000" pitchFamily="2" charset="-78"/>
              </a:rPr>
              <a:t>محصولات و یا خدمات هستند. محل فعالیت آنها شهرها، روستاها و حتی در میان کوچ نشینان است. </a:t>
            </a:r>
            <a:endParaRPr lang="fa-IR">
              <a:cs typeface="B Zar" panose="00000400000000000000" pitchFamily="2" charset="-78"/>
            </a:endParaRPr>
          </a:p>
        </p:txBody>
      </p:sp>
    </p:spTree>
    <p:extLst>
      <p:ext uri="{BB962C8B-B14F-4D97-AF65-F5344CB8AC3E}">
        <p14:creationId xmlns:p14="http://schemas.microsoft.com/office/powerpoint/2010/main" val="259918986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این طبقه اجتماعی یک طبقه انتقالی است که از </a:t>
            </a:r>
            <a:r>
              <a:rPr lang="fa-IR" b="1">
                <a:solidFill>
                  <a:srgbClr val="FF0000"/>
                </a:solidFill>
                <a:cs typeface="B Zar" panose="00000400000000000000" pitchFamily="2" charset="-78"/>
              </a:rPr>
              <a:t>پنج قشر اصلی </a:t>
            </a:r>
            <a:r>
              <a:rPr lang="fa-IR">
                <a:cs typeface="B Zar" panose="00000400000000000000" pitchFamily="2" charset="-78"/>
              </a:rPr>
              <a:t>تشکیل شده است: «اهل حرف»، «خدمات چیان»، «مغازه داران»، «دهقانان» و «دامداران مستقل کوچ نشین»، تولید کنندگان مستقل، وجهه اجتماعی متوسطی دارند. چون در نظام اداری </a:t>
            </a:r>
            <a:r>
              <a:rPr lang="fa-IR">
                <a:cs typeface="B Zar" panose="00000400000000000000" pitchFamily="2" charset="-78"/>
              </a:rPr>
              <a:t>قرار </a:t>
            </a:r>
            <a:r>
              <a:rPr lang="fa-IR" smtClean="0">
                <a:cs typeface="B Zar" panose="00000400000000000000" pitchFamily="2" charset="-78"/>
              </a:rPr>
              <a:t>ندارند، </a:t>
            </a:r>
            <a:r>
              <a:rPr lang="fa-IR">
                <a:cs typeface="B Zar" panose="00000400000000000000" pitchFamily="2" charset="-78"/>
              </a:rPr>
              <a:t>لذا اقتدار هم ندارند، اما به علت ساختار سیاسی مملکت از قدرت سیاسی نسبتا مناسبی برخوردار هستند.</a:t>
            </a:r>
            <a:endParaRPr lang="fa-IR"/>
          </a:p>
        </p:txBody>
      </p:sp>
      <p:sp>
        <p:nvSpPr>
          <p:cNvPr id="4" name="Flowchart: Data 3"/>
          <p:cNvSpPr/>
          <p:nvPr/>
        </p:nvSpPr>
        <p:spPr>
          <a:xfrm>
            <a:off x="1899138" y="3896751"/>
            <a:ext cx="2743200" cy="1575581"/>
          </a:xfrm>
          <a:prstGeom prst="flowChartInputOutp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یک طبقه انتقالی</a:t>
            </a:r>
            <a:endParaRPr lang="fa-IR" b="1">
              <a:solidFill>
                <a:srgbClr val="FF0000"/>
              </a:solidFill>
            </a:endParaRPr>
          </a:p>
        </p:txBody>
      </p:sp>
    </p:spTree>
    <p:extLst>
      <p:ext uri="{BB962C8B-B14F-4D97-AF65-F5344CB8AC3E}">
        <p14:creationId xmlns:p14="http://schemas.microsoft.com/office/powerpoint/2010/main" val="623496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4051494" y="1825625"/>
            <a:ext cx="7302305" cy="4351338"/>
          </a:xfrm>
        </p:spPr>
        <p:txBody>
          <a:bodyPr/>
          <a:lstStyle/>
          <a:p>
            <a:pPr algn="just"/>
            <a:r>
              <a:rPr lang="fa-IR" b="1" smtClean="0">
                <a:solidFill>
                  <a:srgbClr val="FF0000"/>
                </a:solidFill>
                <a:cs typeface="B Zar" panose="00000400000000000000" pitchFamily="2" charset="-78"/>
              </a:rPr>
              <a:t>انتونی گیدنز</a:t>
            </a:r>
            <a:r>
              <a:rPr lang="fa-IR" smtClean="0">
                <a:cs typeface="B Zar" panose="00000400000000000000" pitchFamily="2" charset="-78"/>
              </a:rPr>
              <a:t>، از زاویه تبیینات رادیکتالی، نشان داده است که چگونه تضاد های موجود در جوامع نوین، اعث جدایی هر چه بیشتر طبقات اجتماعی از یکدیگر می گردد(گیدنز، 1973) عده ای نیز مانند </a:t>
            </a:r>
            <a:r>
              <a:rPr lang="fa-IR" smtClean="0">
                <a:solidFill>
                  <a:srgbClr val="FF0000"/>
                </a:solidFill>
                <a:cs typeface="B Zar" panose="00000400000000000000" pitchFamily="2" charset="-78"/>
              </a:rPr>
              <a:t>رالف دارندورف </a:t>
            </a:r>
            <a:r>
              <a:rPr lang="fa-IR" smtClean="0">
                <a:cs typeface="B Zar" panose="00000400000000000000" pitchFamily="2" charset="-78"/>
              </a:rPr>
              <a:t>با یک دیدگاه ترکیبی، سعی نموده نشان دهند که ضمن اجتناب ناپذیر بودن طبقات و قشربندی در جوامع نوین، به گونه ای می توان فاصله های طبقاتی را کاهش داد (دارندورف، 1959)</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2876550" cy="1874178"/>
          </a:xfrm>
          <a:prstGeom prst="rect">
            <a:avLst/>
          </a:prstGeom>
        </p:spPr>
      </p:pic>
      <p:pic>
        <p:nvPicPr>
          <p:cNvPr id="5" name="Picture 4"/>
          <p:cNvPicPr>
            <a:picLocks noChangeAspect="1"/>
          </p:cNvPicPr>
          <p:nvPr/>
        </p:nvPicPr>
        <p:blipFill>
          <a:blip r:embed="rId3"/>
          <a:stretch>
            <a:fillRect/>
          </a:stretch>
        </p:blipFill>
        <p:spPr>
          <a:xfrm>
            <a:off x="838200" y="4001294"/>
            <a:ext cx="2876550" cy="2143125"/>
          </a:xfrm>
          <a:prstGeom prst="rect">
            <a:avLst/>
          </a:prstGeom>
        </p:spPr>
      </p:pic>
    </p:spTree>
    <p:extLst>
      <p:ext uri="{BB962C8B-B14F-4D97-AF65-F5344CB8AC3E}">
        <p14:creationId xmlns:p14="http://schemas.microsoft.com/office/powerpoint/2010/main" val="151761429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a:t>
            </a:r>
            <a:r>
              <a:rPr lang="fa-IR" b="1" smtClean="0">
                <a:solidFill>
                  <a:srgbClr val="FF0000"/>
                </a:solidFill>
                <a:cs typeface="B Zar" panose="00000400000000000000" pitchFamily="2" charset="-78"/>
              </a:rPr>
              <a:t>اهل حرف</a:t>
            </a:r>
            <a:r>
              <a:rPr lang="fa-IR" smtClean="0">
                <a:cs typeface="B Zar" panose="00000400000000000000" pitchFamily="2" charset="-78"/>
              </a:rPr>
              <a:t>» ان دسته از تولید کنندگان شهری، روستایی یا عشایری هستند که به تولید کالاهای گوناگوی مشغول بوده و معمولا کالاهای خود را در ابزار سرمایه داری مبادله می کنند. عمدتا بر اساس تقاضاهای بازار، کالاهای خود را تولید می کنند. در </a:t>
            </a:r>
            <a:r>
              <a:rPr lang="fa-IR" smtClean="0">
                <a:cs typeface="B Zar" panose="00000400000000000000" pitchFamily="2" charset="-78"/>
              </a:rPr>
              <a:t>نتیجه تحت </a:t>
            </a:r>
            <a:r>
              <a:rPr lang="fa-IR" smtClean="0">
                <a:cs typeface="B Zar" panose="00000400000000000000" pitchFamily="2" charset="-78"/>
              </a:rPr>
              <a:t>تاثیر شدید نوسانات بازار هستند. برخی از آنها در </a:t>
            </a:r>
            <a:r>
              <a:rPr lang="fa-IR" smtClean="0">
                <a:cs typeface="B Zar" panose="00000400000000000000" pitchFamily="2" charset="-78"/>
              </a:rPr>
              <a:t>کارگاه </a:t>
            </a:r>
            <a:r>
              <a:rPr lang="fa-IR" smtClean="0">
                <a:cs typeface="B Zar" panose="00000400000000000000" pitchFamily="2" charset="-78"/>
              </a:rPr>
              <a:t>های خود، تعداد محدودی کارگر را به کار می گیرند.</a:t>
            </a:r>
            <a:r>
              <a:rPr lang="fa-IR" b="1" smtClean="0">
                <a:solidFill>
                  <a:srgbClr val="FF0000"/>
                </a:solidFill>
                <a:cs typeface="B Zar" panose="00000400000000000000" pitchFamily="2" charset="-78"/>
              </a:rPr>
              <a:t> تولید برخی از کالاها تقریبا در انحصار آنها می باشد</a:t>
            </a:r>
            <a:r>
              <a:rPr lang="fa-IR" smtClean="0">
                <a:cs typeface="B Zar" panose="00000400000000000000" pitchFamily="2" charset="-78"/>
              </a:rPr>
              <a:t>، از سوی دیگر در تولید بعضی از کالاها توان رقابت با تولیدات انبوه سرمایه داری را ندراند، لذا در این رابطه مجبور به تحمل فشارهایی هستند. </a:t>
            </a:r>
            <a:endParaRPr lang="fa-IR">
              <a:cs typeface="B Zar" panose="00000400000000000000" pitchFamily="2" charset="-78"/>
            </a:endParaRPr>
          </a:p>
        </p:txBody>
      </p:sp>
    </p:spTree>
    <p:extLst>
      <p:ext uri="{BB962C8B-B14F-4D97-AF65-F5344CB8AC3E}">
        <p14:creationId xmlns:p14="http://schemas.microsoft.com/office/powerpoint/2010/main" val="312971663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a:t>
            </a:r>
            <a:r>
              <a:rPr lang="fa-IR" b="1" smtClean="0">
                <a:solidFill>
                  <a:srgbClr val="FF0000"/>
                </a:solidFill>
                <a:cs typeface="B Zar" panose="00000400000000000000" pitchFamily="2" charset="-78"/>
              </a:rPr>
              <a:t>خدمات چیان</a:t>
            </a:r>
            <a:r>
              <a:rPr lang="fa-IR" smtClean="0">
                <a:cs typeface="B Zar" panose="00000400000000000000" pitchFamily="2" charset="-78"/>
              </a:rPr>
              <a:t>» انواع خدمات را به طور مستقل در جوامع شهری، روستایی و عشایری عرضه می کنند. به دلیل گستردگی مصرف انواع کالاهای ساخته شده صنعتی، نیاز به خدمات عرضه شده این قشر افزایش یافته است. خدمات چیان شهری، بیشتر، خدمات نوین را ارائه می دهند، در حالی که خدمات چیان روستایی و عشایری عمدتا خدمات ستی را عرضه می کنند. برخی از خدمات چیان شهری به دلیل اهمیت خدماتشان از درآمد بالایی برخوردار هستند. در مقابل، خدمات چیان روستایی و عشایری درآمد پایینی دارند، تقریبا می توان ادعا کرد که همه اعضای جامعه به نحوی با اعضای این قشر تماس دارند، لذا از اهمیت بالایی از لحاظ کارکردی برخوردار هستند. </a:t>
            </a:r>
            <a:endParaRPr lang="fa-IR">
              <a:cs typeface="B Zar" panose="00000400000000000000" pitchFamily="2" charset="-78"/>
            </a:endParaRPr>
          </a:p>
        </p:txBody>
      </p:sp>
    </p:spTree>
    <p:extLst>
      <p:ext uri="{BB962C8B-B14F-4D97-AF65-F5344CB8AC3E}">
        <p14:creationId xmlns:p14="http://schemas.microsoft.com/office/powerpoint/2010/main" val="307823186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a:t>
            </a:r>
            <a:r>
              <a:rPr lang="fa-IR" b="1" smtClean="0">
                <a:solidFill>
                  <a:srgbClr val="FF0000"/>
                </a:solidFill>
                <a:cs typeface="B Zar" panose="00000400000000000000" pitchFamily="2" charset="-78"/>
              </a:rPr>
              <a:t>مغازه داران</a:t>
            </a:r>
            <a:r>
              <a:rPr lang="fa-IR" smtClean="0">
                <a:cs typeface="B Zar" panose="00000400000000000000" pitchFamily="2" charset="-78"/>
              </a:rPr>
              <a:t>» در ایران، کالاهای ساخته شده توسط واحدهای اقتصادی گوناگون را به جامعه عرضه می کنند. مغازه داران بدو صورت نوین و سنتی وجود دارند. گروه نخست عرضه کننده کالاهای ساخت کارخانه ها و واحد های صنعتی امروزی و دومی، ارائه کننده کالاها و محصولات تولید شده در واحدهای اقتصادی ستی می باشند. به خوبی می توان </a:t>
            </a:r>
            <a:r>
              <a:rPr lang="fa-IR" b="1" smtClean="0">
                <a:solidFill>
                  <a:srgbClr val="FF0000"/>
                </a:solidFill>
                <a:cs typeface="B Zar" panose="00000400000000000000" pitchFamily="2" charset="-78"/>
              </a:rPr>
              <a:t>سه گروه </a:t>
            </a:r>
            <a:r>
              <a:rPr lang="fa-IR" smtClean="0">
                <a:cs typeface="B Zar" panose="00000400000000000000" pitchFamily="2" charset="-78"/>
              </a:rPr>
              <a:t>«کم درآمد»، «میانه درآمد» و «پردرامد» را در میان آنها تشخیص داد. </a:t>
            </a:r>
            <a:endParaRPr lang="fa-IR">
              <a:cs typeface="B Zar" panose="00000400000000000000" pitchFamily="2" charset="-78"/>
            </a:endParaRPr>
          </a:p>
        </p:txBody>
      </p:sp>
      <p:sp>
        <p:nvSpPr>
          <p:cNvPr id="4" name="Flowchart: Process 3"/>
          <p:cNvSpPr/>
          <p:nvPr/>
        </p:nvSpPr>
        <p:spPr>
          <a:xfrm>
            <a:off x="1730326" y="4178105"/>
            <a:ext cx="3094892" cy="133643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«کم درآمد»، «میانه درآمد» و «پردرامد</a:t>
            </a:r>
            <a:endParaRPr lang="fa-IR" b="1">
              <a:solidFill>
                <a:srgbClr val="FF0000"/>
              </a:solidFill>
            </a:endParaRPr>
          </a:p>
        </p:txBody>
      </p:sp>
    </p:spTree>
    <p:extLst>
      <p:ext uri="{BB962C8B-B14F-4D97-AF65-F5344CB8AC3E}">
        <p14:creationId xmlns:p14="http://schemas.microsoft.com/office/powerpoint/2010/main" val="8631561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برخی از آنها یک تا چند شاگرد استخدام می کنند که این امر آنها را در جرگه سرمایه داران قرار نمی دهد. کلا مغازه داران عامل توزیع کالا و محصولات در جامعه هستند، لذا بازوی نظام سرمایه  داری می باشند. مغازه داران به علت گستردگی فعالیتشان و وابستگی شدید جامعه به این گونه فعالیت ها، می توانند در حرکت های سیاسی موثر باشند. به همین علتف دولت مردان همیشه سعی می کنند که باعث تحریک مغازه داران نشوند. </a:t>
            </a:r>
            <a:endParaRPr lang="fa-IR">
              <a:cs typeface="B Zar" panose="00000400000000000000" pitchFamily="2" charset="-78"/>
            </a:endParaRPr>
          </a:p>
        </p:txBody>
      </p:sp>
    </p:spTree>
    <p:extLst>
      <p:ext uri="{BB962C8B-B14F-4D97-AF65-F5344CB8AC3E}">
        <p14:creationId xmlns:p14="http://schemas.microsoft.com/office/powerpoint/2010/main" val="132810585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«دهقانان» </a:t>
            </a:r>
            <a:r>
              <a:rPr lang="fa-IR" smtClean="0">
                <a:cs typeface="B Zar" panose="00000400000000000000" pitchFamily="2" charset="-78"/>
              </a:rPr>
              <a:t>صاحبان </a:t>
            </a:r>
            <a:r>
              <a:rPr lang="fa-IR" smtClean="0">
                <a:cs typeface="B Zar" panose="00000400000000000000" pitchFamily="2" charset="-78"/>
              </a:rPr>
              <a:t>قطعه زمین و ابزار کشاورزی خود هستند که با استفاده از نیروی کار خود و اعضای خانوار به تولید محصولات کشاورزی مشغولند نه کسی را استثمار می کنند و نه به وسیله کسی استثمار می شوند. در شرایطی خاص (مثلا هنگام برداشت محصول) تعداد محدودی کارگر روزمزد برای مدتی محدود اجیر </a:t>
            </a:r>
            <a:r>
              <a:rPr lang="fa-IR">
                <a:cs typeface="B Zar" panose="00000400000000000000" pitchFamily="2" charset="-78"/>
              </a:rPr>
              <a:t>می </a:t>
            </a:r>
            <a:r>
              <a:rPr lang="fa-IR" smtClean="0">
                <a:cs typeface="B Zar" panose="00000400000000000000" pitchFamily="2" charset="-78"/>
              </a:rPr>
              <a:t>کنند. در ایران </a:t>
            </a:r>
            <a:r>
              <a:rPr lang="fa-IR" b="1" smtClean="0">
                <a:solidFill>
                  <a:srgbClr val="FF0000"/>
                </a:solidFill>
                <a:cs typeface="B Zar" panose="00000400000000000000" pitchFamily="2" charset="-78"/>
              </a:rPr>
              <a:t>سه گروه </a:t>
            </a:r>
            <a:r>
              <a:rPr lang="fa-IR" smtClean="0">
                <a:cs typeface="B Zar" panose="00000400000000000000" pitchFamily="2" charset="-78"/>
              </a:rPr>
              <a:t>«دهقانان خرده پا» ، «دهقانان متوسط» و «دهقانان غنی». دهقانان خرده پا  عمدتا تولید معیشتی دارند، دهقانان متوسط برای مصرف شخصی و بازار تولید می کنند و دهقانان غنی عمدتا برای بازار تولید می کنند. </a:t>
            </a:r>
            <a:endParaRPr lang="fa-IR">
              <a:cs typeface="B Zar" panose="00000400000000000000" pitchFamily="2" charset="-78"/>
            </a:endParaRPr>
          </a:p>
        </p:txBody>
      </p:sp>
      <p:sp>
        <p:nvSpPr>
          <p:cNvPr id="4" name="Flowchart: Process 3"/>
          <p:cNvSpPr/>
          <p:nvPr/>
        </p:nvSpPr>
        <p:spPr>
          <a:xfrm>
            <a:off x="1139483" y="4543865"/>
            <a:ext cx="3981157" cy="1280160"/>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«دهقانان خرده پا» ، «دهقانان متوسط» و «دهقانان غنی».</a:t>
            </a:r>
            <a:endParaRPr lang="fa-IR" b="1">
              <a:solidFill>
                <a:srgbClr val="FF0000"/>
              </a:solidFill>
            </a:endParaRPr>
          </a:p>
        </p:txBody>
      </p:sp>
    </p:spTree>
    <p:extLst>
      <p:ext uri="{BB962C8B-B14F-4D97-AF65-F5344CB8AC3E}">
        <p14:creationId xmlns:p14="http://schemas.microsoft.com/office/powerpoint/2010/main" val="19586880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قشر دهقانان از مهم ترین اقشار تولید کنندگان مستقل و حتی مهم ترین قشر در </a:t>
            </a:r>
            <a:r>
              <a:rPr lang="fa-IR">
                <a:cs typeface="B Zar" panose="00000400000000000000" pitchFamily="2" charset="-78"/>
              </a:rPr>
              <a:t>نظام </a:t>
            </a:r>
            <a:r>
              <a:rPr lang="fa-IR" smtClean="0">
                <a:cs typeface="B Zar" panose="00000400000000000000" pitchFamily="2" charset="-78"/>
              </a:rPr>
              <a:t>قشربندی </a:t>
            </a:r>
            <a:r>
              <a:rPr lang="fa-IR">
                <a:cs typeface="B Zar" panose="00000400000000000000" pitchFamily="2" charset="-78"/>
              </a:rPr>
              <a:t>ایران می باشند زیرا بار تولید مواد غذایی جامعه بر دوش آنها است. با توجه به فشاری که بر این قشر زحمتکش  در رابطه با مبادله در بازار وارد می آید، به نظر می رسد که دولت باید یک فکر اساسی در مورد فروش محصولات تولید شده توسط دهقانان بکند تا در نهایت با کوتاه کردن دست واسطه گران، جریان تولید و فروش هم به نفع دهقانان و هم به نفع مصرف کنندگان بشود.</a:t>
            </a:r>
            <a:endParaRPr lang="fa-IR"/>
          </a:p>
        </p:txBody>
      </p:sp>
    </p:spTree>
    <p:extLst>
      <p:ext uri="{BB962C8B-B14F-4D97-AF65-F5344CB8AC3E}">
        <p14:creationId xmlns:p14="http://schemas.microsoft.com/office/powerpoint/2010/main" val="222810682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a:t>
            </a:r>
            <a:r>
              <a:rPr lang="fa-IR" b="1" smtClean="0">
                <a:solidFill>
                  <a:srgbClr val="FF0000"/>
                </a:solidFill>
                <a:cs typeface="B Zar" panose="00000400000000000000" pitchFamily="2" charset="-78"/>
              </a:rPr>
              <a:t>دامداران کوچ نشین</a:t>
            </a:r>
            <a:r>
              <a:rPr lang="fa-IR" smtClean="0">
                <a:cs typeface="B Zar" panose="00000400000000000000" pitchFamily="2" charset="-78"/>
              </a:rPr>
              <a:t>» تولید کنندگان ستقلی هستند که صاحب تعدادی گاو گوسفند، شتر و یا بز می باشند. معمولا اندازه گله آنها طوری است که توسط خود یا فرزندان اداره می شود. اعضای این قشرف هم برای مصرف شخصی و هم برای بازار تولید می کنند. از نظ درآمدی وضع نسبتا خوبی دارند زیرا از عرضه کنندگان اصلی گوشت کشور می باشند. با این حال چندان مور توجه دست اندر کاران دولتی نمی باشند. شرایط سخت زندگی کوچ نشینیف انها را بسیار مقاوم باز آورده و از سازگارترین اقتدار با شرایط طبیعی و اقتصادی هستند. </a:t>
            </a:r>
            <a:endParaRPr lang="fa-IR">
              <a:cs typeface="B Zar" panose="00000400000000000000" pitchFamily="2" charset="-78"/>
            </a:endParaRPr>
          </a:p>
        </p:txBody>
      </p:sp>
    </p:spTree>
    <p:extLst>
      <p:ext uri="{BB962C8B-B14F-4D97-AF65-F5344CB8AC3E}">
        <p14:creationId xmlns:p14="http://schemas.microsoft.com/office/powerpoint/2010/main" val="91772524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 مجموع اقشار گوناگون تولید کنندگان مستقل از لحاظ سیاسی- اجتماعی </a:t>
            </a:r>
            <a:r>
              <a:rPr lang="fa-IR">
                <a:cs typeface="B Zar" panose="00000400000000000000" pitchFamily="2" charset="-78"/>
              </a:rPr>
              <a:t>محافظه کار </a:t>
            </a:r>
            <a:r>
              <a:rPr lang="fa-IR" smtClean="0">
                <a:cs typeface="B Zar" panose="00000400000000000000" pitchFamily="2" charset="-78"/>
              </a:rPr>
              <a:t>می باشند زیرا تغییرات رادیکال در ساختارهای اقتصادی را به نفع خود نمی بینند لذا پیرو حفظ وضع موجود می باشند. به همین لحاظ است که در حال حاضر بیشتر خواهان تثبیت وضع موجود هستند و به دنبال این مساله می باشند که در چارچوب نظام اقتصادی- سیاسی کنونی جریانات اجتماعی به گونه تنظیم شود که ایجاد اشکال در فرایند زندگی انها ننماید. </a:t>
            </a:r>
            <a:endParaRPr lang="fa-IR">
              <a:cs typeface="B Zar" panose="00000400000000000000" pitchFamily="2" charset="-78"/>
            </a:endParaRPr>
          </a:p>
        </p:txBody>
      </p:sp>
      <p:sp>
        <p:nvSpPr>
          <p:cNvPr id="4" name="Flowchart: Process 3"/>
          <p:cNvSpPr/>
          <p:nvPr/>
        </p:nvSpPr>
        <p:spPr>
          <a:xfrm>
            <a:off x="1406769" y="4431323"/>
            <a:ext cx="3924886" cy="98473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از لحاظ سیاسی- اجتماعی</a:t>
            </a:r>
            <a:endParaRPr lang="fa-IR" b="1">
              <a:solidFill>
                <a:srgbClr val="FF0000"/>
              </a:solidFill>
            </a:endParaRPr>
          </a:p>
        </p:txBody>
      </p:sp>
    </p:spTree>
    <p:extLst>
      <p:ext uri="{BB962C8B-B14F-4D97-AF65-F5344CB8AC3E}">
        <p14:creationId xmlns:p14="http://schemas.microsoft.com/office/powerpoint/2010/main" val="235198666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تنها امار رسمی که در مورد طبقه تولید کنندگان مستقل به وجود دارد، تحت عنوان «کارکنان مستقل» در آمارگیری 1375 به تعداد 5198991 نفر (36 درصد شاغلان 10 ساله و بیشتر) است که متاسفانه دقیقا معلوم نیست چه گروه ها و اقشاری در این مقوله جای گرفته اند. آنچه در این رابطه لازم و ضروری به نظر می رسد، </a:t>
            </a:r>
            <a:r>
              <a:rPr lang="fa-IR" b="1" smtClean="0">
                <a:solidFill>
                  <a:srgbClr val="FF0000"/>
                </a:solidFill>
                <a:cs typeface="B Zar" panose="00000400000000000000" pitchFamily="2" charset="-78"/>
              </a:rPr>
              <a:t>تعیین اقشار و گروه های تشکیل دهنده </a:t>
            </a:r>
            <a:r>
              <a:rPr lang="fa-IR" smtClean="0">
                <a:cs typeface="B Zar" panose="00000400000000000000" pitchFamily="2" charset="-78"/>
              </a:rPr>
              <a:t>این طبقه اجتماعی به تفکیک است. </a:t>
            </a:r>
            <a:endParaRPr lang="fa-IR">
              <a:cs typeface="B Zar" panose="00000400000000000000" pitchFamily="2" charset="-78"/>
            </a:endParaRPr>
          </a:p>
        </p:txBody>
      </p:sp>
    </p:spTree>
    <p:extLst>
      <p:ext uri="{BB962C8B-B14F-4D97-AF65-F5344CB8AC3E}">
        <p14:creationId xmlns:p14="http://schemas.microsoft.com/office/powerpoint/2010/main" val="42342085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مرکز آمار ایران در یک سطح کلی، توزیع مکانی آنها را از لحاظ نقاط شهری و روستایی به تفکیک جنس چنین بیان کرده است: در نقاط شهری 2409000 نفر مرد و 126000 نفر زن و در نقاط روستایی 24408000 نفر مرد و 219000 نفر زن (مرکز آمار ایران، 1376) علت تاکید ورزیدن بر آمار تفکیکی این است که اقشار مختلف این طبقه کارکردهای تفاوتی دارند و در مناطق سکوتی متفاوتی مشغول فعالیت هستند. لذا آگاهی مجزا از کمیت هر قشر می تواند برای برنامه ریزان اجتماعی مفید تر باشد. </a:t>
            </a:r>
            <a:endParaRPr lang="fa-IR">
              <a:cs typeface="B Zar" panose="00000400000000000000" pitchFamily="2" charset="-78"/>
            </a:endParaRPr>
          </a:p>
        </p:txBody>
      </p:sp>
      <p:sp>
        <p:nvSpPr>
          <p:cNvPr id="4" name="Flowchart: Process 3"/>
          <p:cNvSpPr/>
          <p:nvPr/>
        </p:nvSpPr>
        <p:spPr>
          <a:xfrm>
            <a:off x="1983545" y="4473526"/>
            <a:ext cx="3460652" cy="130829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آگاهی مجزا از کمیت هر قشر</a:t>
            </a:r>
            <a:endParaRPr lang="fa-IR" b="1">
              <a:solidFill>
                <a:srgbClr val="FF0000"/>
              </a:solidFill>
            </a:endParaRPr>
          </a:p>
        </p:txBody>
      </p:sp>
    </p:spTree>
    <p:extLst>
      <p:ext uri="{BB962C8B-B14F-4D97-AF65-F5344CB8AC3E}">
        <p14:creationId xmlns:p14="http://schemas.microsoft.com/office/powerpoint/2010/main" val="574178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4009292" y="1825625"/>
            <a:ext cx="7344508" cy="4351338"/>
          </a:xfrm>
        </p:spPr>
        <p:txBody>
          <a:bodyPr/>
          <a:lstStyle/>
          <a:p>
            <a:pPr algn="just"/>
            <a:r>
              <a:rPr lang="fa-IR" smtClean="0">
                <a:cs typeface="B Zar" panose="00000400000000000000" pitchFamily="2" charset="-78"/>
              </a:rPr>
              <a:t>از آن جا که ساختار اجتماعی کشورهای پیرامونی با ساختار کشورهای پیشرفته مرکزی، ارتباط مستقیمی دارد و همین رابطه بر روی شکل گیری نابرابری های اجتماعی و در نیتجه ایجاد اقتدارو طبقات گوناگونی آن اثر گذاشته است، بررسی نابرابری ها و قشربندی اجتماعی در جهان پیرامونی در رابطه  با کشورهای پیشرفته مرکزی اهمیت یافته است. در همین رابطه، مطالعات جامعی، توسط جان تایلور (1979)، سمیر امین (1980) و جیمز پتراس (1981) صورت گرفته که در ان مطالعات سعی شده نخست پیند بین ساختار اجتماعی کشورهای پیرامونی یا کشورهای پیشرفته تصویر گردد، و سپس طبقا و اقشار گوناگن جوامع پیرامونی در یک ساختار ترکیبی اجتماعی بیان گردد. </a:t>
            </a:r>
            <a:endParaRPr lang="fa-IR">
              <a:cs typeface="B Zar"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080" y="1952234"/>
            <a:ext cx="2857500" cy="2450953"/>
          </a:xfrm>
          <a:prstGeom prst="rect">
            <a:avLst/>
          </a:prstGeom>
        </p:spPr>
      </p:pic>
      <p:sp>
        <p:nvSpPr>
          <p:cNvPr id="5" name="TextBox 4"/>
          <p:cNvSpPr txBox="1"/>
          <p:nvPr/>
        </p:nvSpPr>
        <p:spPr>
          <a:xfrm>
            <a:off x="1800665" y="4740812"/>
            <a:ext cx="1392701" cy="523220"/>
          </a:xfrm>
          <a:prstGeom prst="rect">
            <a:avLst/>
          </a:prstGeom>
          <a:noFill/>
        </p:spPr>
        <p:txBody>
          <a:bodyPr wrap="square" rtlCol="1">
            <a:spAutoFit/>
          </a:bodyPr>
          <a:lstStyle/>
          <a:p>
            <a:pPr algn="ctr"/>
            <a:r>
              <a:rPr lang="fa-IR" sz="2800">
                <a:solidFill>
                  <a:srgbClr val="FF0000"/>
                </a:solidFill>
                <a:cs typeface="B Zar" panose="00000400000000000000" pitchFamily="2" charset="-78"/>
              </a:rPr>
              <a:t>سمیر امین</a:t>
            </a:r>
            <a:endParaRPr lang="fa-IR">
              <a:solidFill>
                <a:srgbClr val="FF0000"/>
              </a:solidFill>
            </a:endParaRPr>
          </a:p>
        </p:txBody>
      </p:sp>
    </p:spTree>
    <p:extLst>
      <p:ext uri="{BB962C8B-B14F-4D97-AF65-F5344CB8AC3E}">
        <p14:creationId xmlns:p14="http://schemas.microsoft.com/office/powerpoint/2010/main" val="372233006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5-3 طبقه وابستگان</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طبقه وابستگان در ایارن، به افرادی گفته می شود که دارای شغلی نیستند و درآمد انها، به وسیله افراد یا موسسه هایی تامین می شود. اینان در مجموعه طبقاتی از گوناگونی قشربندی برخوردار هستند. برخی از اقشار آن هیچ گنه اشتغالی نداشته اند، در حالی که قشرهای دیگر، مدت مشغول به کار بوده اند، اما هم اکنون بیکار هستند. این طبقه اجتماعی از لحاظ </a:t>
            </a:r>
            <a:r>
              <a:rPr lang="fa-IR" b="1" smtClean="0">
                <a:solidFill>
                  <a:srgbClr val="FF0000"/>
                </a:solidFill>
                <a:cs typeface="B Zar" panose="00000400000000000000" pitchFamily="2" charset="-78"/>
              </a:rPr>
              <a:t>وجهه قدرت و مالکیت </a:t>
            </a:r>
            <a:r>
              <a:rPr lang="fa-IR" smtClean="0">
                <a:cs typeface="B Zar" panose="00000400000000000000" pitchFamily="2" charset="-78"/>
              </a:rPr>
              <a:t>در پایین ترین رده اجتماعی قرار دارد، در مجموع می توان آنها را به سه قشر مجزا تقسیم کرد: لومپن ها، بردگان خانگی و وابستگان خانوادگی. </a:t>
            </a:r>
            <a:endParaRPr lang="fa-IR">
              <a:cs typeface="B Zar" panose="00000400000000000000" pitchFamily="2" charset="-78"/>
            </a:endParaRPr>
          </a:p>
        </p:txBody>
      </p:sp>
    </p:spTree>
    <p:extLst>
      <p:ext uri="{BB962C8B-B14F-4D97-AF65-F5344CB8AC3E}">
        <p14:creationId xmlns:p14="http://schemas.microsoft.com/office/powerpoint/2010/main" val="359495719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a:t>
            </a:r>
            <a:r>
              <a:rPr lang="fa-IR" b="1" smtClean="0">
                <a:solidFill>
                  <a:srgbClr val="FF0000"/>
                </a:solidFill>
                <a:cs typeface="B Zar" panose="00000400000000000000" pitchFamily="2" charset="-78"/>
              </a:rPr>
              <a:t>لومپن ها</a:t>
            </a:r>
            <a:r>
              <a:rPr lang="fa-IR" smtClean="0">
                <a:cs typeface="B Zar" panose="00000400000000000000" pitchFamily="2" charset="-78"/>
              </a:rPr>
              <a:t>» کسانی هستند که معمولا بیکار بوده  از طریق تکدی، دزدی یا باجگیری کاهش یافته سات. این قشر به طور کلی زندگی انگلی داشته و اغلب از طریق کارهای خلاق روزگار می گذرانند وجود این قشر، سلامت جامعه را به خطر انداخته و یکی از مشکلات اجتماعی جامعه ایران است، بسیاری از افراد در این </a:t>
            </a:r>
            <a:r>
              <a:rPr lang="fa-IR" smtClean="0">
                <a:cs typeface="B Zar" panose="00000400000000000000" pitchFamily="2" charset="-78"/>
              </a:rPr>
              <a:t>قشر، </a:t>
            </a:r>
            <a:r>
              <a:rPr lang="fa-IR" smtClean="0">
                <a:cs typeface="B Zar" panose="00000400000000000000" pitchFamily="2" charset="-78"/>
              </a:rPr>
              <a:t>بیکاران دائمی هستند و تعدادی نیز برای مدتی به کاری مشغول بوده اند. </a:t>
            </a:r>
            <a:endParaRPr lang="fa-IR">
              <a:cs typeface="B Zar" panose="00000400000000000000" pitchFamily="2" charset="-78"/>
            </a:endParaRPr>
          </a:p>
        </p:txBody>
      </p:sp>
      <p:sp>
        <p:nvSpPr>
          <p:cNvPr id="4" name="Flowchart: Process 3"/>
          <p:cNvSpPr/>
          <p:nvPr/>
        </p:nvSpPr>
        <p:spPr>
          <a:xfrm>
            <a:off x="1702192" y="4037428"/>
            <a:ext cx="2729132" cy="11957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بیکاران دائمی</a:t>
            </a:r>
            <a:endParaRPr lang="fa-IR" b="1">
              <a:solidFill>
                <a:srgbClr val="FF0000"/>
              </a:solidFill>
            </a:endParaRPr>
          </a:p>
        </p:txBody>
      </p:sp>
    </p:spTree>
    <p:extLst>
      <p:ext uri="{BB962C8B-B14F-4D97-AF65-F5344CB8AC3E}">
        <p14:creationId xmlns:p14="http://schemas.microsoft.com/office/powerpoint/2010/main" val="10578234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a:t>
            </a:r>
            <a:r>
              <a:rPr lang="fa-IR" b="1" smtClean="0">
                <a:solidFill>
                  <a:srgbClr val="FF0000"/>
                </a:solidFill>
                <a:cs typeface="B Zar" panose="00000400000000000000" pitchFamily="2" charset="-78"/>
              </a:rPr>
              <a:t>بردگان خانگی</a:t>
            </a:r>
            <a:r>
              <a:rPr lang="fa-IR" smtClean="0">
                <a:cs typeface="B Zar" panose="00000400000000000000" pitchFamily="2" charset="-78"/>
              </a:rPr>
              <a:t>» کسانی هستند که در خانه افراد، انجام کارهای خانگی (غذا پختن، نگهداری از کودکان، تمیز کردن منزل، خرید نیازمندی ها، </a:t>
            </a:r>
            <a:r>
              <a:rPr lang="fa-IR" smtClean="0">
                <a:cs typeface="B Zar" panose="00000400000000000000" pitchFamily="2" charset="-78"/>
              </a:rPr>
              <a:t>ارائه </a:t>
            </a:r>
            <a:r>
              <a:rPr lang="fa-IR" smtClean="0">
                <a:cs typeface="B Zar" panose="00000400000000000000" pitchFamily="2" charset="-78"/>
              </a:rPr>
              <a:t>خدمات در مهمانی و...) را به عهده دارند و در مقابل خدمات انجام داده، غذاف پوشاک و مسکن دریافت می دارند. </a:t>
            </a:r>
            <a:r>
              <a:rPr lang="fa-IR" b="1" smtClean="0">
                <a:solidFill>
                  <a:srgbClr val="FF0000"/>
                </a:solidFill>
                <a:cs typeface="B Zar" panose="00000400000000000000" pitchFamily="2" charset="-78"/>
              </a:rPr>
              <a:t>چون مزدی دریافت نمی کنند شیوه زندگی آنان، همان بردگی است. </a:t>
            </a:r>
            <a:endParaRPr lang="fa-IR" b="1">
              <a:solidFill>
                <a:srgbClr val="FF0000"/>
              </a:solidFill>
              <a:cs typeface="B Zar" panose="00000400000000000000" pitchFamily="2" charset="-78"/>
            </a:endParaRPr>
          </a:p>
        </p:txBody>
      </p:sp>
    </p:spTree>
    <p:extLst>
      <p:ext uri="{BB962C8B-B14F-4D97-AF65-F5344CB8AC3E}">
        <p14:creationId xmlns:p14="http://schemas.microsoft.com/office/powerpoint/2010/main" val="361850904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شاید شدیدترین نوع استعماری که در جامعه ما وجود دارد، همین نحوه کار کشیدن از بردگان باشد، گرچه بردگی در جامعه ایران منسوخ است، اما وجود این افراد در بین خانواده های متمول، جای بسی تاسف است. متاسفانه این افراد از انظار به دور هستند، اما اعضای جامعه از وجود آنها مطلع نیستند و شاید به همین دلیل استت که افراد همچنان از </a:t>
            </a:r>
            <a:r>
              <a:rPr lang="fa-IR">
                <a:cs typeface="B Zar" panose="00000400000000000000" pitchFamily="2" charset="-78"/>
              </a:rPr>
              <a:t>وجود </a:t>
            </a:r>
            <a:r>
              <a:rPr lang="fa-IR" smtClean="0">
                <a:cs typeface="B Zar" panose="00000400000000000000" pitchFamily="2" charset="-78"/>
              </a:rPr>
              <a:t>آنان </a:t>
            </a:r>
            <a:r>
              <a:rPr lang="fa-IR">
                <a:cs typeface="B Zar" panose="00000400000000000000" pitchFamily="2" charset="-78"/>
              </a:rPr>
              <a:t>سوء استفاده می کنند. </a:t>
            </a:r>
            <a:endParaRPr lang="fa-IR">
              <a:cs typeface="B Zar" panose="00000400000000000000" pitchFamily="2" charset="-78"/>
            </a:endParaRPr>
          </a:p>
        </p:txBody>
      </p:sp>
      <p:sp>
        <p:nvSpPr>
          <p:cNvPr id="4" name="Flowchart: Process 3"/>
          <p:cNvSpPr/>
          <p:nvPr/>
        </p:nvSpPr>
        <p:spPr>
          <a:xfrm>
            <a:off x="2082018" y="4079631"/>
            <a:ext cx="3516924" cy="140676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شدیدترین </a:t>
            </a:r>
            <a:r>
              <a:rPr lang="fa-IR" sz="2800" b="1">
                <a:solidFill>
                  <a:srgbClr val="FF0000"/>
                </a:solidFill>
                <a:cs typeface="B Zar" panose="00000400000000000000" pitchFamily="2" charset="-78"/>
              </a:rPr>
              <a:t>نوع </a:t>
            </a:r>
            <a:r>
              <a:rPr lang="fa-IR" sz="2800" b="1" smtClean="0">
                <a:solidFill>
                  <a:srgbClr val="FF0000"/>
                </a:solidFill>
                <a:cs typeface="B Zar" panose="00000400000000000000" pitchFamily="2" charset="-78"/>
              </a:rPr>
              <a:t>استعمار</a:t>
            </a:r>
            <a:endParaRPr lang="fa-IR" b="1">
              <a:solidFill>
                <a:srgbClr val="FF0000"/>
              </a:solidFill>
            </a:endParaRPr>
          </a:p>
        </p:txBody>
      </p:sp>
    </p:spTree>
    <p:extLst>
      <p:ext uri="{BB962C8B-B14F-4D97-AF65-F5344CB8AC3E}">
        <p14:creationId xmlns:p14="http://schemas.microsoft.com/office/powerpoint/2010/main" val="417648071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آخرین قشر از طبقه وابستگان، «وابستگان خانوادگی» است. منظور از وابستگان خانوادگی، آن دسته از نزدیکان درجه یک (پدر، مادر، برادران، خواهران، پدرزرگان و مادربزرگان) و با درجه دو (خاله ها، عمه ها، عموها و دایی ها) ست که نزد افراد زندگی می کنند و تامین زندگی آنها، وابسته به دستگیری رییس خانواری است که آنها را نگهداری می کند. در بیشتر موارد، این افراد بیکار و یا از کار افتاده هستند. چه بسا بسیاری از آنها دارای شغل مستقلی بوده اند، اما چیزی به عنوان بازنشستگی دریافت نمی کنند، فرهنگ قوی خویشاوندی در ایران، افراد را موظف می کند که از این گونه اشخاص مراقبت کنند. </a:t>
            </a:r>
            <a:endParaRPr lang="fa-IR">
              <a:cs typeface="B Zar" panose="00000400000000000000" pitchFamily="2" charset="-78"/>
            </a:endParaRPr>
          </a:p>
        </p:txBody>
      </p:sp>
      <p:sp>
        <p:nvSpPr>
          <p:cNvPr id="4" name="Flowchart: Process 3"/>
          <p:cNvSpPr/>
          <p:nvPr/>
        </p:nvSpPr>
        <p:spPr>
          <a:xfrm>
            <a:off x="1406769" y="4628271"/>
            <a:ext cx="3868616" cy="116761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فرهنگ قوی خویشاوندی در ایران</a:t>
            </a:r>
            <a:endParaRPr lang="fa-IR" b="1">
              <a:solidFill>
                <a:srgbClr val="FF0000"/>
              </a:solidFill>
            </a:endParaRPr>
          </a:p>
        </p:txBody>
      </p:sp>
    </p:spTree>
    <p:extLst>
      <p:ext uri="{BB962C8B-B14F-4D97-AF65-F5344CB8AC3E}">
        <p14:creationId xmlns:p14="http://schemas.microsoft.com/office/powerpoint/2010/main" val="6311804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متاسفانه هیچ گونه آماری در ورد طبقه وابستگان وجود ندارد. باید توجه داشت که </a:t>
            </a:r>
            <a:r>
              <a:rPr lang="fa-IR" smtClean="0">
                <a:cs typeface="B Zar" panose="00000400000000000000" pitchFamily="2" charset="-78"/>
              </a:rPr>
              <a:t>این </a:t>
            </a:r>
            <a:r>
              <a:rPr lang="fa-IR" smtClean="0">
                <a:cs typeface="B Zar" panose="00000400000000000000" pitchFamily="2" charset="-78"/>
              </a:rPr>
              <a:t>طبقه و اقشار سه گانه آن به عنوان یک واقعیت، در جامعه کنونی ایران وجود دارند و به شکل های مختلفی بر خانواده و بر کل جامعه اثر خود را می گذارند. پس لازم است، به عنوان  یک پیش نیاز برای تغییر دادن در وضعیت آنها ابتدا یک سرشماری از آنها به عمل آید. اگر چه آمارگیری از چنین اقشاری با یک دسته مشکلات روبرو است اا در علوم اجتماعی چنین آمارگیری، غیر ممکن نیست. جامعه چه بخواهد وضع بعضی از این اقشار را بهبود بخشد و یا بخواهد آنها را از وضعیت موجود خارج سازد و آنها را به زندگی عادی برگرداند، ابتدا نیاز به شناخت کمی آنها دارد، بر اساس این شناخت است که می توان وضعیت کیفی آنها را عوض کرد. </a:t>
            </a:r>
            <a:endParaRPr lang="fa-IR">
              <a:cs typeface="B Zar" panose="00000400000000000000" pitchFamily="2" charset="-78"/>
            </a:endParaRPr>
          </a:p>
        </p:txBody>
      </p:sp>
    </p:spTree>
    <p:extLst>
      <p:ext uri="{BB962C8B-B14F-4D97-AF65-F5344CB8AC3E}">
        <p14:creationId xmlns:p14="http://schemas.microsoft.com/office/powerpoint/2010/main" val="30053755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6-3 طبقه مالکان اراضی کشاورزی</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ایران، به دلیل همزیستی نظام های بهره برداری پیش از سرمایه داری با نظام سرمایه داریف مالکان اراضی کشاروزی به شکل های گوناگونی وجود دارند. در اصل مالک اراضی، شخصی است که زمین های زراعی زیادی دارد و این زمین ها را به صورت سهمی یا به صورت اجاره ای به رعیت های خود واگذار می کند. </a:t>
            </a:r>
            <a:endParaRPr lang="fa-IR">
              <a:cs typeface="B Zar" panose="00000400000000000000" pitchFamily="2" charset="-78"/>
            </a:endParaRPr>
          </a:p>
        </p:txBody>
      </p:sp>
    </p:spTree>
    <p:extLst>
      <p:ext uri="{BB962C8B-B14F-4D97-AF65-F5344CB8AC3E}">
        <p14:creationId xmlns:p14="http://schemas.microsoft.com/office/powerpoint/2010/main" val="303632159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مالکان راارضی کشاورزی ایران، عمدتا در شهرها زندگی می کنند، اما به لحاظ اجتماعی- اقتصادی در روستاها حضور دارند، از لحاظ اندازه زمین، مالکان اراضی کشاورزی در ایران به سه قشر مشخص تقسیم شده اند: خرده مالکان، مالکان متوسط و عمده مالکان. «</a:t>
            </a:r>
            <a:r>
              <a:rPr lang="fa-IR" b="1">
                <a:solidFill>
                  <a:srgbClr val="FF0000"/>
                </a:solidFill>
                <a:cs typeface="B Zar" panose="00000400000000000000" pitchFamily="2" charset="-78"/>
              </a:rPr>
              <a:t>خرده مالکان» </a:t>
            </a:r>
            <a:r>
              <a:rPr lang="fa-IR">
                <a:cs typeface="B Zar" panose="00000400000000000000" pitchFamily="2" charset="-78"/>
              </a:rPr>
              <a:t>د رایران تعدادشان بسیار زیاد است و تعداد زیادی زا آنها ساکن شهرها می باشند. اینان زمین های خود را که معمولا در حد معیشت یک خانوار است یا به افراد روستایی با نرخ بسیار پایین اجاره می دهند و یا به صورت سهم بری واگذار می کنند. </a:t>
            </a:r>
            <a:endParaRPr lang="fa-IR">
              <a:cs typeface="B Zar" panose="00000400000000000000" pitchFamily="2" charset="-78"/>
            </a:endParaRPr>
          </a:p>
        </p:txBody>
      </p:sp>
    </p:spTree>
    <p:extLst>
      <p:ext uri="{BB962C8B-B14F-4D97-AF65-F5344CB8AC3E}">
        <p14:creationId xmlns:p14="http://schemas.microsoft.com/office/powerpoint/2010/main" val="290215359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بسیاری موارد تنها برای حفظ موقعیت خانوادگی خود، آنها را به اقوام و خویشاوندان خود در روستا به طور رایگان واگذار، یا اصولا بدون شکت رها می کنند. </a:t>
            </a:r>
          </a:p>
          <a:p>
            <a:pPr algn="just"/>
            <a:r>
              <a:rPr lang="fa-IR" smtClean="0">
                <a:cs typeface="B Zar" panose="00000400000000000000" pitchFamily="2" charset="-78"/>
              </a:rPr>
              <a:t>«</a:t>
            </a:r>
            <a:r>
              <a:rPr lang="fa-IR" b="1" smtClean="0">
                <a:solidFill>
                  <a:srgbClr val="FF0000"/>
                </a:solidFill>
                <a:cs typeface="B Zar" panose="00000400000000000000" pitchFamily="2" charset="-78"/>
              </a:rPr>
              <a:t>مالکان متوسط</a:t>
            </a:r>
            <a:r>
              <a:rPr lang="fa-IR" smtClean="0">
                <a:cs typeface="B Zar" panose="00000400000000000000" pitchFamily="2" charset="-78"/>
              </a:rPr>
              <a:t>» افرادی هستند که بین یک ششم تا دو ششم (به عبارت دیگر یک دوم) زمین های روستایی (یک تا دو دانگ) را در مالکیت خود دارند. اینان بقایای همسران و یا فرزندان بزرگ مالکان قبل از اصلاحات </a:t>
            </a:r>
            <a:r>
              <a:rPr lang="fa-IR" smtClean="0">
                <a:cs typeface="B Zar" panose="00000400000000000000" pitchFamily="2" charset="-78"/>
              </a:rPr>
              <a:t>ارضی </a:t>
            </a:r>
            <a:r>
              <a:rPr lang="fa-IR" smtClean="0">
                <a:cs typeface="B Zar" panose="00000400000000000000" pitchFamily="2" charset="-78"/>
              </a:rPr>
              <a:t>1341 در ایران هستند. محل سکونت آنها عمدتا شهر ها است. مالکیت بسیاری از آنها در اثر فرایند ارث در حال کوچک شدن است. معمولا زمین های خود را به زارعان سهم بر و یا مستاجران کشاورزی واگذار می کنند. از آنجا که معمولا منبع درآمد غیر زراعی هم دارند، به زمین های خود بیشتر به عنوان یک عامل وجهه اجتماعی می نگرند.</a:t>
            </a:r>
            <a:endParaRPr lang="fa-IR">
              <a:cs typeface="B Zar" panose="00000400000000000000" pitchFamily="2" charset="-78"/>
            </a:endParaRPr>
          </a:p>
        </p:txBody>
      </p:sp>
    </p:spTree>
    <p:extLst>
      <p:ext uri="{BB962C8B-B14F-4D97-AF65-F5344CB8AC3E}">
        <p14:creationId xmlns:p14="http://schemas.microsoft.com/office/powerpoint/2010/main" val="405532289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امروزه در ایران به افرادی «عمده مالکان» اراضی می گویند که صاحب بیش از نیمی از زمین های یک روستا باشند. در ابتدای انقلاب اسلامی مالکیت این افراد  بر زمین های زراعی به خطر افتاد. لیکن با گذشت زمان و تصویب لایحه هایی در مجلس شورای اسلامی در صورت اثبات حقانیت مالکیت، این افراد در موقعیتی تثبیت شده قرار گرفتند. یان دسته از مالکان کلا در شهرها زندگی می کنند و تعداد انها و مقدار زمین هایی که در اخیترا دارند. در جامعه زراعی  ایران قابل ملاحظه است </a:t>
            </a:r>
            <a:r>
              <a:rPr lang="fa-IR" b="1" smtClean="0">
                <a:solidFill>
                  <a:srgbClr val="FF0000"/>
                </a:solidFill>
                <a:cs typeface="B Zar" panose="00000400000000000000" pitchFamily="2" charset="-78"/>
              </a:rPr>
              <a:t>متاسفانه امار دقیقی در مورد این طبقه اجتماعی وجود ندارد. </a:t>
            </a:r>
            <a:endParaRPr lang="fa-IR" b="1">
              <a:solidFill>
                <a:srgbClr val="FF0000"/>
              </a:solidFill>
              <a:cs typeface="B Zar" panose="00000400000000000000" pitchFamily="2" charset="-78"/>
            </a:endParaRPr>
          </a:p>
        </p:txBody>
      </p:sp>
    </p:spTree>
    <p:extLst>
      <p:ext uri="{BB962C8B-B14F-4D97-AF65-F5344CB8AC3E}">
        <p14:creationId xmlns:p14="http://schemas.microsoft.com/office/powerpoint/2010/main" val="33465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ایران به علت ملاحظات سیاسی، جامعه شناسان همیشه طبقات و اقشار اجتماعی را در زمان های گذشته بررسی کرده اند (اشرف و همکاران، 1374) و به </a:t>
            </a:r>
            <a:r>
              <a:rPr lang="fa-IR" b="1" smtClean="0">
                <a:solidFill>
                  <a:srgbClr val="FF0000"/>
                </a:solidFill>
                <a:cs typeface="B Zar" panose="00000400000000000000" pitchFamily="2" charset="-78"/>
              </a:rPr>
              <a:t>وضعیت موجود طبقات اجتماعی </a:t>
            </a:r>
            <a:r>
              <a:rPr lang="fa-IR" smtClean="0">
                <a:cs typeface="B Zar" panose="00000400000000000000" pitchFamily="2" charset="-78"/>
              </a:rPr>
              <a:t>کمتر اهتمام ورزیده اند. اگر مطالعاتی هم به زمان حاضر اختصاص یافته، تنها روی بخشی از جامعه (مثلا جامعه روستایی) (لهسایی زاده ، 1372) با طبقه یا خاص (برای مثال طبقه متوسط جدید (ادیبی، 1358) صورت گرفته است. به همین لحاظ است که مطالعه حاضر می کوشد تصویری همه جانبه از طبقات و اقشار گوناگون در ایران امروزین ارائه دهد زیرا باور بر این است که به علت عدم ارائه تعاریف جامع از طبقات اجتماعی نتوانسته ایم تاکنون گروه های اجتماعی را به صورت علمی و عملی در </a:t>
            </a:r>
            <a:r>
              <a:rPr lang="fa-IR" b="1" smtClean="0">
                <a:solidFill>
                  <a:srgbClr val="FF0000"/>
                </a:solidFill>
                <a:cs typeface="B Zar" panose="00000400000000000000" pitchFamily="2" charset="-78"/>
              </a:rPr>
              <a:t>یک تصویر جامع طبقاتی </a:t>
            </a:r>
            <a:r>
              <a:rPr lang="fa-IR" smtClean="0">
                <a:cs typeface="B Zar" panose="00000400000000000000" pitchFamily="2" charset="-78"/>
              </a:rPr>
              <a:t>نمایان سازیم. </a:t>
            </a:r>
            <a:endParaRPr lang="fa-IR">
              <a:cs typeface="B Zar" panose="00000400000000000000" pitchFamily="2" charset="-78"/>
            </a:endParaRPr>
          </a:p>
        </p:txBody>
      </p:sp>
    </p:spTree>
    <p:extLst>
      <p:ext uri="{BB962C8B-B14F-4D97-AF65-F5344CB8AC3E}">
        <p14:creationId xmlns:p14="http://schemas.microsoft.com/office/powerpoint/2010/main" val="115363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یکی از عوامل اصلی این کمبود، ساکن بودن این افراد در محیط های شهری است که به هنگام سرشماری های شهری هیچ گونه اظهار مالکیت در روستا را نمی کنند، و در سرشماری های روستایی و کشاورزی هم در روستا حضور ندارند ت اطلاع دقیقی بتوان از آنها دریافت کرد. از سوی دیگر، چون ساکن در شهرها می باشند، معمولا مشاغل شهری دارند، لذا از لحاظ شمارش آماری در طبقات شهری به حساب می آیند باید توجه داشت که این ساکنان شهر، در واقع جزء ساختار طبقاتی روستا می باشند و باید با شیوه هایی خاص آنها را مشخص و سرشماری نمود. زیرا در چگونگی روند تغییر و تحولات اجتماعی در روستاها، موثر هستند. </a:t>
            </a:r>
          </a:p>
          <a:p>
            <a:endParaRPr lang="fa-IR"/>
          </a:p>
        </p:txBody>
      </p:sp>
    </p:spTree>
    <p:extLst>
      <p:ext uri="{BB962C8B-B14F-4D97-AF65-F5344CB8AC3E}">
        <p14:creationId xmlns:p14="http://schemas.microsoft.com/office/powerpoint/2010/main" val="322830395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مالکان اراضی کشاورزی در ایران نه تنها نقشی در به ثمر رسیدن </a:t>
            </a:r>
            <a:r>
              <a:rPr lang="fa-IR" smtClean="0">
                <a:cs typeface="B Zar" panose="00000400000000000000" pitchFamily="2" charset="-78"/>
              </a:rPr>
              <a:t>انقلاب </a:t>
            </a:r>
            <a:r>
              <a:rPr lang="fa-IR" smtClean="0">
                <a:cs typeface="B Zar" panose="00000400000000000000" pitchFamily="2" charset="-78"/>
              </a:rPr>
              <a:t>1357 نداشتند، بلکه از بروز انقلاب هم نگران بودند. به همین لحاظ بسیاری </a:t>
            </a:r>
            <a:r>
              <a:rPr lang="fa-IR" smtClean="0">
                <a:cs typeface="B Zar" panose="00000400000000000000" pitchFamily="2" charset="-78"/>
              </a:rPr>
              <a:t>از </a:t>
            </a:r>
            <a:r>
              <a:rPr lang="fa-IR" smtClean="0">
                <a:cs typeface="B Zar" panose="00000400000000000000" pitchFamily="2" charset="-78"/>
              </a:rPr>
              <a:t>آنها مملکت را ترک کردند. انچه امروز از بقای مالکان اراضی کشاورزی باقی مانده افراد شدیدا محافظه کاری هستند که سعی می کنند در چارچوب وضع موجود زندگی آرامی را به بگذارنند و معمولا نقشی در جریانات سیاسی نداشته باشند. </a:t>
            </a:r>
            <a:endParaRPr lang="fa-IR">
              <a:cs typeface="B Zar" panose="00000400000000000000" pitchFamily="2" charset="-78"/>
            </a:endParaRPr>
          </a:p>
        </p:txBody>
      </p:sp>
    </p:spTree>
    <p:extLst>
      <p:ext uri="{BB962C8B-B14F-4D97-AF65-F5344CB8AC3E}">
        <p14:creationId xmlns:p14="http://schemas.microsoft.com/office/powerpoint/2010/main" val="136453751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7-3 طبقه کشاورزان سهم بر و یا مستاجر</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رابطه </a:t>
            </a:r>
            <a:r>
              <a:rPr lang="fa-IR" smtClean="0">
                <a:cs typeface="B Zar" panose="00000400000000000000" pitchFamily="2" charset="-78"/>
              </a:rPr>
              <a:t>با </a:t>
            </a:r>
            <a:r>
              <a:rPr lang="fa-IR" smtClean="0">
                <a:cs typeface="B Zar" panose="00000400000000000000" pitchFamily="2" charset="-78"/>
              </a:rPr>
              <a:t>طبقه مالکان اراضی کشاورزی، در ایران طبقه ای اجتماعی وجود دارد که اعضای آن مالکیتی بر زمین های زراعی ندارند، اما در مقابل استفاده از زمین، سهمی جنسی یا نقدی و یا اجاره بها به مالک می دهند. </a:t>
            </a:r>
            <a:r>
              <a:rPr lang="fa-IR" b="1" smtClean="0">
                <a:solidFill>
                  <a:srgbClr val="FF0000"/>
                </a:solidFill>
                <a:cs typeface="B Zar" panose="00000400000000000000" pitchFamily="2" charset="-78"/>
              </a:rPr>
              <a:t>مقدار این سهم و یا اجاره بستگی به عرف محل دارد </a:t>
            </a:r>
            <a:r>
              <a:rPr lang="fa-IR" smtClean="0">
                <a:cs typeface="B Zar" panose="00000400000000000000" pitchFamily="2" charset="-78"/>
              </a:rPr>
              <a:t>و از منطقه ای به منطقه دیگر متفاوت است. این کشاورزان  مالک بخشی از وسایل تولید خود هستند و از نیروی کار خود استفاده می کنند. به همین لحاظ است که از نظر </a:t>
            </a:r>
            <a:r>
              <a:rPr lang="fa-IR" smtClean="0">
                <a:cs typeface="B Zar" panose="00000400000000000000" pitchFamily="2" charset="-78"/>
              </a:rPr>
              <a:t>اجتماعی، </a:t>
            </a:r>
            <a:r>
              <a:rPr lang="fa-IR" smtClean="0">
                <a:cs typeface="B Zar" panose="00000400000000000000" pitchFamily="2" charset="-78"/>
              </a:rPr>
              <a:t>جایگاه آنها بین محققان مستقل و کارگران کشاورزی است. </a:t>
            </a:r>
            <a:endParaRPr lang="fa-IR">
              <a:cs typeface="B Zar" panose="00000400000000000000" pitchFamily="2" charset="-78"/>
            </a:endParaRPr>
          </a:p>
        </p:txBody>
      </p:sp>
    </p:spTree>
    <p:extLst>
      <p:ext uri="{BB962C8B-B14F-4D97-AF65-F5344CB8AC3E}">
        <p14:creationId xmlns:p14="http://schemas.microsoft.com/office/powerpoint/2010/main" val="10161455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«کشاورزان سهم بر» در ساختار زراعی ایران در یک طیف وسیعی از لحاظ میزان سهم زراعی قرار دارند. این مقدار بین یک پنجم تا چهار پنجم  کل محصول متغیر است و بستگی به عوامل عرضه شده از طرف سهم بر و میزان نفوذ مالک دارد. امروزه رابطه بین مالک و سهم بر به صورت یک رابطه کاملا اقتصادی است. سهم بران عمدتا به صورت انفرادی بر روی زمین کار می کنند. حق استفاده زا زمین را برای آنان، «</a:t>
            </a:r>
            <a:r>
              <a:rPr lang="fa-IR" b="1" smtClean="0">
                <a:solidFill>
                  <a:srgbClr val="FF0000"/>
                </a:solidFill>
                <a:cs typeface="B Zar" panose="00000400000000000000" pitchFamily="2" charset="-78"/>
              </a:rPr>
              <a:t>نسق زراعی</a:t>
            </a:r>
            <a:r>
              <a:rPr lang="fa-IR" smtClean="0">
                <a:cs typeface="B Zar" panose="00000400000000000000" pitchFamily="2" charset="-78"/>
              </a:rPr>
              <a:t>» می گویند. به طور کلی سهم بران ایران، پس از انقلاب انتظار داشتند ه حق نسق آنها به مالکیت بر زمین های زراعی تبدیل گردد. </a:t>
            </a:r>
            <a:endParaRPr lang="fa-IR">
              <a:cs typeface="B Zar" panose="00000400000000000000" pitchFamily="2" charset="-78"/>
            </a:endParaRPr>
          </a:p>
        </p:txBody>
      </p:sp>
    </p:spTree>
    <p:extLst>
      <p:ext uri="{BB962C8B-B14F-4D97-AF65-F5344CB8AC3E}">
        <p14:creationId xmlns:p14="http://schemas.microsoft.com/office/powerpoint/2010/main" val="145699316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a:t>
            </a:r>
            <a:r>
              <a:rPr lang="fa-IR" b="1" smtClean="0">
                <a:solidFill>
                  <a:srgbClr val="00B0F0"/>
                </a:solidFill>
                <a:cs typeface="B Zar" panose="00000400000000000000" pitchFamily="2" charset="-78"/>
              </a:rPr>
              <a:t>کشاورزان مستاجر</a:t>
            </a:r>
            <a:r>
              <a:rPr lang="fa-IR" smtClean="0">
                <a:cs typeface="B Zar" panose="00000400000000000000" pitchFamily="2" charset="-78"/>
              </a:rPr>
              <a:t>» به علت وجو مالکان اراضی ساکن در شهار ها و نهاد وقف، تعدادشان قابل ملاحظه است. مدت زمان </a:t>
            </a:r>
            <a:r>
              <a:rPr lang="fa-IR" smtClean="0">
                <a:cs typeface="B Zar" panose="00000400000000000000" pitchFamily="2" charset="-78"/>
              </a:rPr>
              <a:t>اجاره </a:t>
            </a:r>
            <a:r>
              <a:rPr lang="fa-IR" smtClean="0">
                <a:cs typeface="B Zar" panose="00000400000000000000" pitchFamily="2" charset="-78"/>
              </a:rPr>
              <a:t>زمین، بستگی به نوع رابطه اجاره داری دارد. برای نمونه، در بسیاری موراد، مدت اجاره، یک سال زراعی است، در حالی که در مواردی (مانند  وقف) مدت اجاره به 99 سال هم می رسد. به همین علت انگیزه کشاورزی و مراقبت از زمین، در بین همه کشاورزان مستاجر به یک شکل نیست. چون مقدار زمین تحت اجراه انها، به یک اندازه نمی باشد، لذا از لحاظ درامدی هم، در یک طیف وسیغی قرار دارند. بنابراین اصولا طبقه ای همگون نمی باشند. </a:t>
            </a:r>
            <a:endParaRPr lang="fa-IR">
              <a:cs typeface="B Zar" panose="00000400000000000000" pitchFamily="2" charset="-78"/>
            </a:endParaRPr>
          </a:p>
        </p:txBody>
      </p:sp>
    </p:spTree>
    <p:extLst>
      <p:ext uri="{BB962C8B-B14F-4D97-AF65-F5344CB8AC3E}">
        <p14:creationId xmlns:p14="http://schemas.microsoft.com/office/powerpoint/2010/main" val="167252229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در حالی که تعداد کشاورزان سهم بر و مستاجر در ساختار کشاورزی ایران قابل ملاحظه است، آمار رسمی دقیق در مورد آنها وجود ندارد. باید از این طبقه اجتماعی، امار دقیقی ارائه گردد زیرا آنان زمین های کسانی را می کارند که در روستاها حضور ندارند و در واقع </a:t>
            </a:r>
            <a:r>
              <a:rPr lang="fa-IR" b="1" smtClean="0">
                <a:solidFill>
                  <a:srgbClr val="00B0F0"/>
                </a:solidFill>
                <a:cs typeface="B Zar" panose="00000400000000000000" pitchFamily="2" charset="-78"/>
              </a:rPr>
              <a:t>منبع درآمد شهری </a:t>
            </a:r>
            <a:r>
              <a:rPr lang="fa-IR" smtClean="0">
                <a:cs typeface="B Zar" panose="00000400000000000000" pitchFamily="2" charset="-78"/>
              </a:rPr>
              <a:t>دارند. </a:t>
            </a:r>
            <a:endParaRPr lang="fa-IR">
              <a:cs typeface="B Zar" panose="00000400000000000000" pitchFamily="2" charset="-78"/>
            </a:endParaRPr>
          </a:p>
        </p:txBody>
      </p:sp>
    </p:spTree>
    <p:extLst>
      <p:ext uri="{BB962C8B-B14F-4D97-AF65-F5344CB8AC3E}">
        <p14:creationId xmlns:p14="http://schemas.microsoft.com/office/powerpoint/2010/main" val="400984157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اگر قرار باشد به این تولید کنندگان مستقیم،  که بالاخره باید روی صاحب زمین شوند، از نظر مالکیت بر ابزار تولیدی (زمین) کمکی شود، نخست باید تعداد و </a:t>
            </a:r>
            <a:r>
              <a:rPr lang="fa-IR">
                <a:cs typeface="B Zar" panose="00000400000000000000" pitchFamily="2" charset="-78"/>
              </a:rPr>
              <a:t>پراکندگی </a:t>
            </a:r>
            <a:r>
              <a:rPr lang="fa-IR" smtClean="0">
                <a:cs typeface="B Zar" panose="00000400000000000000" pitchFamily="2" charset="-78"/>
              </a:rPr>
              <a:t>آنها </a:t>
            </a:r>
            <a:r>
              <a:rPr lang="fa-IR">
                <a:cs typeface="B Zar" panose="00000400000000000000" pitchFamily="2" charset="-78"/>
              </a:rPr>
              <a:t>در سطح مناطق روستایی ایران، مشخص گردد. سپس، باید دید که کدام یک از مالکین زمین، از راه </a:t>
            </a:r>
            <a:r>
              <a:rPr lang="fa-IR">
                <a:solidFill>
                  <a:srgbClr val="00B0F0"/>
                </a:solidFill>
                <a:cs typeface="B Zar" panose="00000400000000000000" pitchFamily="2" charset="-78"/>
              </a:rPr>
              <a:t>سهم </a:t>
            </a:r>
            <a:r>
              <a:rPr lang="fa-IR" smtClean="0">
                <a:solidFill>
                  <a:srgbClr val="00B0F0"/>
                </a:solidFill>
                <a:cs typeface="B Zar" panose="00000400000000000000" pitchFamily="2" charset="-78"/>
              </a:rPr>
              <a:t>کشاورزی</a:t>
            </a:r>
            <a:r>
              <a:rPr lang="fa-IR" smtClean="0">
                <a:cs typeface="B Zar" panose="00000400000000000000" pitchFamily="2" charset="-78"/>
              </a:rPr>
              <a:t> </a:t>
            </a:r>
            <a:r>
              <a:rPr lang="fa-IR">
                <a:cs typeface="B Zar" panose="00000400000000000000" pitchFamily="2" charset="-78"/>
              </a:rPr>
              <a:t>یا </a:t>
            </a:r>
            <a:r>
              <a:rPr lang="fa-IR" b="1">
                <a:solidFill>
                  <a:srgbClr val="FF0000"/>
                </a:solidFill>
                <a:cs typeface="B Zar" panose="00000400000000000000" pitchFamily="2" charset="-78"/>
              </a:rPr>
              <a:t>اجاره بهای زمین زراعی</a:t>
            </a:r>
            <a:r>
              <a:rPr lang="fa-IR">
                <a:cs typeface="B Zar" panose="00000400000000000000" pitchFamily="2" charset="-78"/>
              </a:rPr>
              <a:t>، معیشت خود را می گذرانند. </a:t>
            </a:r>
            <a:endParaRPr lang="fa-IR">
              <a:cs typeface="B Zar" panose="00000400000000000000" pitchFamily="2" charset="-78"/>
            </a:endParaRPr>
          </a:p>
        </p:txBody>
      </p:sp>
    </p:spTree>
    <p:extLst>
      <p:ext uri="{BB962C8B-B14F-4D97-AF65-F5344CB8AC3E}">
        <p14:creationId xmlns:p14="http://schemas.microsoft.com/office/powerpoint/2010/main" val="200129066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بالاخره باید از آن دسته از مالکین که منبع درامدی غیر از کشاورزی دارند، زمین های کشاورزی گرفته شود و بین </a:t>
            </a:r>
            <a:r>
              <a:rPr lang="fa-IR" b="1">
                <a:solidFill>
                  <a:srgbClr val="FF0000"/>
                </a:solidFill>
                <a:cs typeface="B Zar" panose="00000400000000000000" pitchFamily="2" charset="-78"/>
              </a:rPr>
              <a:t>کشاورزان سهم بر و مستاجر </a:t>
            </a:r>
            <a:r>
              <a:rPr lang="fa-IR">
                <a:cs typeface="B Zar" panose="00000400000000000000" pitchFamily="2" charset="-78"/>
              </a:rPr>
              <a:t>تقسیم گردد. در اینجا است که اهمیت آمارگیری دقیق از کشاورزان سهم بر و مستاجر معلوم می گردد. در واقع یک آمارگیری دقیق </a:t>
            </a:r>
            <a:r>
              <a:rPr lang="fa-IR">
                <a:cs typeface="B Zar" panose="00000400000000000000" pitchFamily="2" charset="-78"/>
              </a:rPr>
              <a:t>از </a:t>
            </a:r>
            <a:r>
              <a:rPr lang="fa-IR" smtClean="0">
                <a:cs typeface="B Zar" panose="00000400000000000000" pitchFamily="2" charset="-78"/>
              </a:rPr>
              <a:t>این </a:t>
            </a:r>
            <a:r>
              <a:rPr lang="fa-IR">
                <a:cs typeface="B Zar" panose="00000400000000000000" pitchFamily="2" charset="-78"/>
              </a:rPr>
              <a:t>طبقه است. که معلوم می دارد چه مقدار از زمین های کشاورزی ایران هنوز با شیوه های کهن و سنتی (همچون </a:t>
            </a:r>
            <a:r>
              <a:rPr lang="fa-IR" b="1">
                <a:solidFill>
                  <a:srgbClr val="FF0000"/>
                </a:solidFill>
                <a:cs typeface="B Zar" panose="00000400000000000000" pitchFamily="2" charset="-78"/>
              </a:rPr>
              <a:t>مزارعه</a:t>
            </a:r>
            <a:r>
              <a:rPr lang="fa-IR">
                <a:cs typeface="B Zar" panose="00000400000000000000" pitchFamily="2" charset="-78"/>
              </a:rPr>
              <a:t>) کشت می گردد. </a:t>
            </a:r>
            <a:endParaRPr lang="fa-IR">
              <a:cs typeface="B Zar" panose="00000400000000000000" pitchFamily="2" charset="-78"/>
            </a:endParaRPr>
          </a:p>
        </p:txBody>
      </p:sp>
    </p:spTree>
    <p:extLst>
      <p:ext uri="{BB962C8B-B14F-4D97-AF65-F5344CB8AC3E}">
        <p14:creationId xmlns:p14="http://schemas.microsoft.com/office/powerpoint/2010/main" val="255316309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تحلیل گران اجتماعی انقلاب ایران، بر این باورند که انقلاب ایران عمدتا یک انقلاب شهری بود. روستاییان نسبت به شهریان در بروز انقلاب نقش کمتری داشتند. در روستاها کشاورزان سهم بر و مستاجر پس از اطمینان حاصل نمودن از پیروزی انقلاب و با تحریک گروه های سیاسی درگیر در انقلاب، در </a:t>
            </a:r>
            <a:r>
              <a:rPr lang="fa-IR" smtClean="0">
                <a:cs typeface="B Zar" panose="00000400000000000000" pitchFamily="2" charset="-78"/>
              </a:rPr>
              <a:t>برخی نقاط </a:t>
            </a:r>
            <a:r>
              <a:rPr lang="fa-IR" smtClean="0">
                <a:cs typeface="B Zar" panose="00000400000000000000" pitchFamily="2" charset="-78"/>
              </a:rPr>
              <a:t>به </a:t>
            </a:r>
            <a:r>
              <a:rPr lang="fa-IR" b="1" smtClean="0">
                <a:solidFill>
                  <a:srgbClr val="FF0000"/>
                </a:solidFill>
                <a:cs typeface="B Zar" panose="00000400000000000000" pitchFamily="2" charset="-78"/>
              </a:rPr>
              <a:t>مصادره زمین های کشاورزی </a:t>
            </a:r>
            <a:r>
              <a:rPr lang="fa-IR" smtClean="0">
                <a:cs typeface="B Zar" panose="00000400000000000000" pitchFamily="2" charset="-78"/>
              </a:rPr>
              <a:t>پرداختند. در حال حاضر کشاورزان سهم بر و مستاجری که وجود دارندف تمایل به تملک زمین هایی دارند که بر روی آنها کار می </a:t>
            </a:r>
            <a:r>
              <a:rPr lang="fa-IR" smtClean="0">
                <a:cs typeface="B Zar" panose="00000400000000000000" pitchFamily="2" charset="-78"/>
              </a:rPr>
              <a:t>کنند، </a:t>
            </a:r>
            <a:r>
              <a:rPr lang="fa-IR" smtClean="0">
                <a:cs typeface="B Zar" panose="00000400000000000000" pitchFamily="2" charset="-78"/>
              </a:rPr>
              <a:t>اما چون قانون گذار مالکیت مالکان </a:t>
            </a:r>
            <a:r>
              <a:rPr lang="fa-IR" smtClean="0">
                <a:cs typeface="B Zar" panose="00000400000000000000" pitchFamily="2" charset="-78"/>
              </a:rPr>
              <a:t>بر </a:t>
            </a:r>
            <a:r>
              <a:rPr lang="fa-IR" smtClean="0">
                <a:cs typeface="B Zar" panose="00000400000000000000" pitchFamily="2" charset="-78"/>
              </a:rPr>
              <a:t>اراضی </a:t>
            </a:r>
            <a:r>
              <a:rPr lang="fa-IR" smtClean="0">
                <a:cs typeface="B Zar" panose="00000400000000000000" pitchFamily="2" charset="-78"/>
              </a:rPr>
              <a:t>کشاورزی را بر حق می داند، لذا به نظر نمی رسد که در </a:t>
            </a:r>
            <a:r>
              <a:rPr lang="fa-IR" b="1" smtClean="0">
                <a:solidFill>
                  <a:srgbClr val="FF0000"/>
                </a:solidFill>
                <a:cs typeface="B Zar" panose="00000400000000000000" pitchFamily="2" charset="-78"/>
              </a:rPr>
              <a:t>کوتاه مدت </a:t>
            </a:r>
            <a:r>
              <a:rPr lang="fa-IR" smtClean="0">
                <a:cs typeface="B Zar" panose="00000400000000000000" pitchFamily="2" charset="-78"/>
              </a:rPr>
              <a:t>کشاورزان سهم بر و مستاجر به آرزوی دیرینه خود برسند. </a:t>
            </a:r>
            <a:endParaRPr lang="fa-IR">
              <a:cs typeface="B Zar" panose="00000400000000000000" pitchFamily="2" charset="-78"/>
            </a:endParaRPr>
          </a:p>
        </p:txBody>
      </p:sp>
    </p:spTree>
    <p:extLst>
      <p:ext uri="{BB962C8B-B14F-4D97-AF65-F5344CB8AC3E}">
        <p14:creationId xmlns:p14="http://schemas.microsoft.com/office/powerpoint/2010/main" val="153363821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4- پایگاه های طبقاتی چندگانه</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امروزه در ساختار طبقاتی جاعه یران با پدیده ای خاص به نام </a:t>
            </a:r>
            <a:r>
              <a:rPr lang="fa-IR" b="1" smtClean="0">
                <a:solidFill>
                  <a:srgbClr val="FF0000"/>
                </a:solidFill>
                <a:cs typeface="B Zar" panose="00000400000000000000" pitchFamily="2" charset="-78"/>
              </a:rPr>
              <a:t>پایگاه های طبقاتی چندگانه </a:t>
            </a:r>
            <a:r>
              <a:rPr lang="fa-IR" smtClean="0">
                <a:cs typeface="B Zar" panose="00000400000000000000" pitchFamily="2" charset="-78"/>
              </a:rPr>
              <a:t>روبرو هستیم. منظور از پایگاه های طبقاتی چندگانه این است که افرادی را هم در شهرها و هم در روستاها ملاحظه می کنیم که از لحاظ </a:t>
            </a:r>
            <a:r>
              <a:rPr lang="fa-IR" smtClean="0">
                <a:cs typeface="B Zar" panose="00000400000000000000" pitchFamily="2" charset="-78"/>
              </a:rPr>
              <a:t>طبقاتی، </a:t>
            </a:r>
            <a:r>
              <a:rPr lang="fa-IR" smtClean="0">
                <a:cs typeface="B Zar" panose="00000400000000000000" pitchFamily="2" charset="-78"/>
              </a:rPr>
              <a:t>در بیش از یک طبقه اجتماعی جای می گیرند. این پدیده جدید ناشی از تحولات اجتماعی چند سده اخیر و پیچیده تر شدن هرچه بیشتر روابط اجتماعی است. همین امر مساله تعیین جایگاه طبقاتی افراد و آمارگیریهای مانعه الجمع را با مشکل روبرو کرده است.</a:t>
            </a:r>
            <a:endParaRPr lang="fa-IR">
              <a:cs typeface="B Zar" panose="00000400000000000000" pitchFamily="2" charset="-78"/>
            </a:endParaRPr>
          </a:p>
        </p:txBody>
      </p:sp>
    </p:spTree>
    <p:extLst>
      <p:ext uri="{BB962C8B-B14F-4D97-AF65-F5344CB8AC3E}">
        <p14:creationId xmlns:p14="http://schemas.microsoft.com/office/powerpoint/2010/main" val="9461285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498</TotalTime>
  <Words>10069</Words>
  <Application>Microsoft Office PowerPoint</Application>
  <PresentationFormat>Widescreen</PresentationFormat>
  <Paragraphs>166</Paragraphs>
  <Slides>105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105</vt:i4>
      </vt:variant>
    </vt:vector>
  </HeadingPairs>
  <TitlesOfParts>
    <vt:vector size="111" baseType="lpstr">
      <vt:lpstr>Arial</vt:lpstr>
      <vt:lpstr>B Zar</vt:lpstr>
      <vt:lpstr>Calibri</vt:lpstr>
      <vt:lpstr>Calibri Light</vt:lpstr>
      <vt:lpstr>Times New Roman</vt:lpstr>
      <vt:lpstr>Office Theme</vt:lpstr>
      <vt:lpstr>عنوان مقاله: نابرابری ها و قشربندی اجتماعی در ایران</vt:lpstr>
      <vt:lpstr>چکیده</vt:lpstr>
      <vt:lpstr>واژه های کلیدی</vt:lpstr>
      <vt:lpstr>1- مقدمه</vt:lpstr>
      <vt:lpstr>PowerPoint Presentation</vt:lpstr>
      <vt:lpstr>PowerPoint Presentation</vt:lpstr>
      <vt:lpstr>PowerPoint Presentation</vt:lpstr>
      <vt:lpstr>PowerPoint Presentation</vt:lpstr>
      <vt:lpstr>PowerPoint Presentation</vt:lpstr>
      <vt:lpstr>PowerPoint Presentation</vt:lpstr>
      <vt:lpstr>2- چارچوب نظری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طبقات و اقشار گوناگون در ایران</vt:lpstr>
      <vt:lpstr>1-3 طبقه سرمایه داران</vt:lpstr>
      <vt:lpstr>PowerPoint Presentation</vt:lpstr>
      <vt:lpstr>PowerPoint Presentation</vt:lpstr>
      <vt:lpstr>PowerPoint Presentation</vt:lpstr>
      <vt:lpstr>PowerPoint Presentation</vt:lpstr>
      <vt:lpstr>4-1-3 سرمایه داران خدماتی</vt:lpstr>
      <vt:lpstr>5-1-3 سرمایه داران مالی</vt:lpstr>
      <vt:lpstr>PowerPoint Presentation</vt:lpstr>
      <vt:lpstr>PowerPoint Presentation</vt:lpstr>
      <vt:lpstr>PowerPoint Presentation</vt:lpstr>
      <vt:lpstr>PowerPoint Presentation</vt:lpstr>
      <vt:lpstr>3.2 طبقه کارگران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3-3 طبقه متوسط</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4-3 طبقه تولید کنندگان مستقل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5-3 طبقه وابستگان</vt:lpstr>
      <vt:lpstr>PowerPoint Presentation</vt:lpstr>
      <vt:lpstr>PowerPoint Presentation</vt:lpstr>
      <vt:lpstr>PowerPoint Presentation</vt:lpstr>
      <vt:lpstr>PowerPoint Presentation</vt:lpstr>
      <vt:lpstr>PowerPoint Presentation</vt:lpstr>
      <vt:lpstr>6-3 طبقه مالکان اراضی کشاورزی</vt:lpstr>
      <vt:lpstr>PowerPoint Presentation</vt:lpstr>
      <vt:lpstr>PowerPoint Presentation</vt:lpstr>
      <vt:lpstr>PowerPoint Presentation</vt:lpstr>
      <vt:lpstr>PowerPoint Presentation</vt:lpstr>
      <vt:lpstr>PowerPoint Presentation</vt:lpstr>
      <vt:lpstr>7-3 طبقه کشاورزان سهم بر و یا مستاجر</vt:lpstr>
      <vt:lpstr>PowerPoint Presentation</vt:lpstr>
      <vt:lpstr>PowerPoint Presentation</vt:lpstr>
      <vt:lpstr>PowerPoint Presentation</vt:lpstr>
      <vt:lpstr>PowerPoint Presentation</vt:lpstr>
      <vt:lpstr>PowerPoint Presentation</vt:lpstr>
      <vt:lpstr>PowerPoint Presentation</vt:lpstr>
      <vt:lpstr>4- پایگاه های طبقاتی چندگانه</vt:lpstr>
      <vt:lpstr>PowerPoint Presentation</vt:lpstr>
      <vt:lpstr>PowerPoint Presentation</vt:lpstr>
      <vt:lpstr>PowerPoint Presentation</vt:lpstr>
      <vt:lpstr>5- نتیجه گیری</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 نابرابری ها و قشربندی اجتماعی در ایران</dc:title>
  <dc:creator>MaZz!i</dc:creator>
  <cp:lastModifiedBy>MaZz!i</cp:lastModifiedBy>
  <cp:revision>106</cp:revision>
  <cp:lastPrinted>2024-03-03T21:07:09Z</cp:lastPrinted>
  <dcterms:created xsi:type="dcterms:W3CDTF">2024-02-28T18:22:35Z</dcterms:created>
  <dcterms:modified xsi:type="dcterms:W3CDTF">2024-03-03T21:07:27Z</dcterms:modified>
</cp:coreProperties>
</file>