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314" r:id="rId3"/>
    <p:sldId id="315" r:id="rId4"/>
    <p:sldId id="257" r:id="rId5"/>
    <p:sldId id="258" r:id="rId6"/>
    <p:sldId id="259" r:id="rId7"/>
    <p:sldId id="260" r:id="rId8"/>
    <p:sldId id="309" r:id="rId9"/>
    <p:sldId id="261" r:id="rId10"/>
    <p:sldId id="262" r:id="rId11"/>
    <p:sldId id="263" r:id="rId12"/>
    <p:sldId id="264" r:id="rId13"/>
    <p:sldId id="265" r:id="rId14"/>
    <p:sldId id="316" r:id="rId15"/>
    <p:sldId id="266" r:id="rId16"/>
    <p:sldId id="267" r:id="rId17"/>
    <p:sldId id="268" r:id="rId18"/>
    <p:sldId id="317" r:id="rId19"/>
    <p:sldId id="269" r:id="rId20"/>
    <p:sldId id="270" r:id="rId21"/>
    <p:sldId id="271" r:id="rId22"/>
    <p:sldId id="272" r:id="rId23"/>
    <p:sldId id="273" r:id="rId24"/>
    <p:sldId id="274" r:id="rId25"/>
    <p:sldId id="275" r:id="rId26"/>
    <p:sldId id="276" r:id="rId27"/>
    <p:sldId id="277" r:id="rId28"/>
    <p:sldId id="318" r:id="rId29"/>
    <p:sldId id="278" r:id="rId30"/>
    <p:sldId id="319" r:id="rId31"/>
    <p:sldId id="279" r:id="rId32"/>
    <p:sldId id="280" r:id="rId33"/>
    <p:sldId id="320" r:id="rId34"/>
    <p:sldId id="281" r:id="rId35"/>
    <p:sldId id="321" r:id="rId36"/>
    <p:sldId id="322" r:id="rId37"/>
    <p:sldId id="282" r:id="rId38"/>
    <p:sldId id="323" r:id="rId39"/>
    <p:sldId id="283" r:id="rId40"/>
    <p:sldId id="324" r:id="rId41"/>
    <p:sldId id="284" r:id="rId42"/>
    <p:sldId id="285" r:id="rId43"/>
    <p:sldId id="286" r:id="rId44"/>
    <p:sldId id="287" r:id="rId45"/>
    <p:sldId id="288" r:id="rId46"/>
    <p:sldId id="289" r:id="rId47"/>
    <p:sldId id="290" r:id="rId48"/>
    <p:sldId id="291" r:id="rId49"/>
    <p:sldId id="292" r:id="rId50"/>
    <p:sldId id="293" r:id="rId51"/>
    <p:sldId id="294" r:id="rId52"/>
    <p:sldId id="295" r:id="rId53"/>
    <p:sldId id="296" r:id="rId54"/>
    <p:sldId id="325" r:id="rId55"/>
    <p:sldId id="297" r:id="rId56"/>
    <p:sldId id="298" r:id="rId57"/>
    <p:sldId id="299" r:id="rId58"/>
    <p:sldId id="326" r:id="rId59"/>
    <p:sldId id="300" r:id="rId60"/>
    <p:sldId id="301" r:id="rId61"/>
    <p:sldId id="302" r:id="rId62"/>
    <p:sldId id="303" r:id="rId63"/>
    <p:sldId id="304" r:id="rId64"/>
    <p:sldId id="327" r:id="rId65"/>
    <p:sldId id="305" r:id="rId66"/>
    <p:sldId id="306" r:id="rId67"/>
    <p:sldId id="307" r:id="rId68"/>
    <p:sldId id="308" r:id="rId69"/>
    <p:sldId id="328" r:id="rId70"/>
    <p:sldId id="310" r:id="rId71"/>
    <p:sldId id="311" r:id="rId72"/>
    <p:sldId id="312" r:id="rId73"/>
    <p:sldId id="329" r:id="rId74"/>
    <p:sldId id="313" r:id="rId75"/>
    <p:sldId id="330" r:id="rId76"/>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07"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572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B6B4C667-0859-4C35-BD38-DB72E791336A}" type="datetimeFigureOut">
              <a:rPr lang="fa-IR" smtClean="0"/>
              <a:t>24/09/1445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F599DC5-5632-4CE6-A204-A7F1BFF41F29}" type="slidenum">
              <a:rPr lang="fa-IR" smtClean="0"/>
              <a:t>‹#›</a:t>
            </a:fld>
            <a:endParaRPr lang="fa-IR"/>
          </a:p>
        </p:txBody>
      </p:sp>
    </p:spTree>
    <p:extLst>
      <p:ext uri="{BB962C8B-B14F-4D97-AF65-F5344CB8AC3E}">
        <p14:creationId xmlns:p14="http://schemas.microsoft.com/office/powerpoint/2010/main" val="1163115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6B4C667-0859-4C35-BD38-DB72E791336A}" type="datetimeFigureOut">
              <a:rPr lang="fa-IR" smtClean="0"/>
              <a:t>24/09/1445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F599DC5-5632-4CE6-A204-A7F1BFF41F29}" type="slidenum">
              <a:rPr lang="fa-IR" smtClean="0"/>
              <a:t>‹#›</a:t>
            </a:fld>
            <a:endParaRPr lang="fa-IR"/>
          </a:p>
        </p:txBody>
      </p:sp>
    </p:spTree>
    <p:extLst>
      <p:ext uri="{BB962C8B-B14F-4D97-AF65-F5344CB8AC3E}">
        <p14:creationId xmlns:p14="http://schemas.microsoft.com/office/powerpoint/2010/main" val="665664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6B4C667-0859-4C35-BD38-DB72E791336A}" type="datetimeFigureOut">
              <a:rPr lang="fa-IR" smtClean="0"/>
              <a:t>24/09/1445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F599DC5-5632-4CE6-A204-A7F1BFF41F29}" type="slidenum">
              <a:rPr lang="fa-IR" smtClean="0"/>
              <a:t>‹#›</a:t>
            </a:fld>
            <a:endParaRPr lang="fa-IR"/>
          </a:p>
        </p:txBody>
      </p:sp>
    </p:spTree>
    <p:extLst>
      <p:ext uri="{BB962C8B-B14F-4D97-AF65-F5344CB8AC3E}">
        <p14:creationId xmlns:p14="http://schemas.microsoft.com/office/powerpoint/2010/main" val="32473221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B6B4C667-0859-4C35-BD38-DB72E791336A}" type="datetimeFigureOut">
              <a:rPr lang="fa-IR" smtClean="0"/>
              <a:t>24/09/1445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F599DC5-5632-4CE6-A204-A7F1BFF41F29}" type="slidenum">
              <a:rPr lang="fa-IR" smtClean="0"/>
              <a:t>‹#›</a:t>
            </a:fld>
            <a:endParaRPr lang="fa-IR"/>
          </a:p>
        </p:txBody>
      </p:sp>
    </p:spTree>
    <p:extLst>
      <p:ext uri="{BB962C8B-B14F-4D97-AF65-F5344CB8AC3E}">
        <p14:creationId xmlns:p14="http://schemas.microsoft.com/office/powerpoint/2010/main" val="1741529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B4C667-0859-4C35-BD38-DB72E791336A}" type="datetimeFigureOut">
              <a:rPr lang="fa-IR" smtClean="0"/>
              <a:t>24/09/1445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F599DC5-5632-4CE6-A204-A7F1BFF41F29}" type="slidenum">
              <a:rPr lang="fa-IR" smtClean="0"/>
              <a:t>‹#›</a:t>
            </a:fld>
            <a:endParaRPr lang="fa-IR"/>
          </a:p>
        </p:txBody>
      </p:sp>
    </p:spTree>
    <p:extLst>
      <p:ext uri="{BB962C8B-B14F-4D97-AF65-F5344CB8AC3E}">
        <p14:creationId xmlns:p14="http://schemas.microsoft.com/office/powerpoint/2010/main" val="1050096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B6B4C667-0859-4C35-BD38-DB72E791336A}" type="datetimeFigureOut">
              <a:rPr lang="fa-IR" smtClean="0"/>
              <a:t>24/09/1445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F599DC5-5632-4CE6-A204-A7F1BFF41F29}" type="slidenum">
              <a:rPr lang="fa-IR" smtClean="0"/>
              <a:t>‹#›</a:t>
            </a:fld>
            <a:endParaRPr lang="fa-IR"/>
          </a:p>
        </p:txBody>
      </p:sp>
    </p:spTree>
    <p:extLst>
      <p:ext uri="{BB962C8B-B14F-4D97-AF65-F5344CB8AC3E}">
        <p14:creationId xmlns:p14="http://schemas.microsoft.com/office/powerpoint/2010/main" val="253656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B6B4C667-0859-4C35-BD38-DB72E791336A}" type="datetimeFigureOut">
              <a:rPr lang="fa-IR" smtClean="0"/>
              <a:t>24/09/1445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F599DC5-5632-4CE6-A204-A7F1BFF41F29}" type="slidenum">
              <a:rPr lang="fa-IR" smtClean="0"/>
              <a:t>‹#›</a:t>
            </a:fld>
            <a:endParaRPr lang="fa-IR"/>
          </a:p>
        </p:txBody>
      </p:sp>
    </p:spTree>
    <p:extLst>
      <p:ext uri="{BB962C8B-B14F-4D97-AF65-F5344CB8AC3E}">
        <p14:creationId xmlns:p14="http://schemas.microsoft.com/office/powerpoint/2010/main" val="175077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B6B4C667-0859-4C35-BD38-DB72E791336A}" type="datetimeFigureOut">
              <a:rPr lang="fa-IR" smtClean="0"/>
              <a:t>24/09/1445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F599DC5-5632-4CE6-A204-A7F1BFF41F29}" type="slidenum">
              <a:rPr lang="fa-IR" smtClean="0"/>
              <a:t>‹#›</a:t>
            </a:fld>
            <a:endParaRPr lang="fa-IR"/>
          </a:p>
        </p:txBody>
      </p:sp>
    </p:spTree>
    <p:extLst>
      <p:ext uri="{BB962C8B-B14F-4D97-AF65-F5344CB8AC3E}">
        <p14:creationId xmlns:p14="http://schemas.microsoft.com/office/powerpoint/2010/main" val="1631469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4C667-0859-4C35-BD38-DB72E791336A}" type="datetimeFigureOut">
              <a:rPr lang="fa-IR" smtClean="0"/>
              <a:t>24/09/1445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F599DC5-5632-4CE6-A204-A7F1BFF41F29}" type="slidenum">
              <a:rPr lang="fa-IR" smtClean="0"/>
              <a:t>‹#›</a:t>
            </a:fld>
            <a:endParaRPr lang="fa-IR"/>
          </a:p>
        </p:txBody>
      </p:sp>
    </p:spTree>
    <p:extLst>
      <p:ext uri="{BB962C8B-B14F-4D97-AF65-F5344CB8AC3E}">
        <p14:creationId xmlns:p14="http://schemas.microsoft.com/office/powerpoint/2010/main" val="205668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4C667-0859-4C35-BD38-DB72E791336A}" type="datetimeFigureOut">
              <a:rPr lang="fa-IR" smtClean="0"/>
              <a:t>24/09/1445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F599DC5-5632-4CE6-A204-A7F1BFF41F29}" type="slidenum">
              <a:rPr lang="fa-IR" smtClean="0"/>
              <a:t>‹#›</a:t>
            </a:fld>
            <a:endParaRPr lang="fa-IR"/>
          </a:p>
        </p:txBody>
      </p:sp>
    </p:spTree>
    <p:extLst>
      <p:ext uri="{BB962C8B-B14F-4D97-AF65-F5344CB8AC3E}">
        <p14:creationId xmlns:p14="http://schemas.microsoft.com/office/powerpoint/2010/main" val="2080258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4C667-0859-4C35-BD38-DB72E791336A}" type="datetimeFigureOut">
              <a:rPr lang="fa-IR" smtClean="0"/>
              <a:t>24/09/1445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F599DC5-5632-4CE6-A204-A7F1BFF41F29}" type="slidenum">
              <a:rPr lang="fa-IR" smtClean="0"/>
              <a:t>‹#›</a:t>
            </a:fld>
            <a:endParaRPr lang="fa-IR"/>
          </a:p>
        </p:txBody>
      </p:sp>
    </p:spTree>
    <p:extLst>
      <p:ext uri="{BB962C8B-B14F-4D97-AF65-F5344CB8AC3E}">
        <p14:creationId xmlns:p14="http://schemas.microsoft.com/office/powerpoint/2010/main" val="1980923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B4C667-0859-4C35-BD38-DB72E791336A}" type="datetimeFigureOut">
              <a:rPr lang="fa-IR" smtClean="0"/>
              <a:t>24/09/1445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F599DC5-5632-4CE6-A204-A7F1BFF41F29}" type="slidenum">
              <a:rPr lang="fa-IR" smtClean="0"/>
              <a:t>‹#›</a:t>
            </a:fld>
            <a:endParaRPr lang="fa-IR"/>
          </a:p>
        </p:txBody>
      </p:sp>
    </p:spTree>
    <p:extLst>
      <p:ext uri="{BB962C8B-B14F-4D97-AF65-F5344CB8AC3E}">
        <p14:creationId xmlns:p14="http://schemas.microsoft.com/office/powerpoint/2010/main" val="38056355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just"/>
            <a:r>
              <a:rPr lang="fa-IR" sz="4800" smtClean="0">
                <a:solidFill>
                  <a:srgbClr val="FF0000"/>
                </a:solidFill>
                <a:cs typeface="B Zar" panose="00000400000000000000" pitchFamily="2" charset="-78"/>
              </a:rPr>
              <a:t>عنوان مقاله: </a:t>
            </a:r>
            <a:r>
              <a:rPr lang="fa-IR" sz="4800" smtClean="0">
                <a:cs typeface="B Zar" panose="00000400000000000000" pitchFamily="2" charset="-78"/>
              </a:rPr>
              <a:t>ضرورت دستیابی به دولت مدرن</a:t>
            </a:r>
            <a:endParaRPr lang="fa-IR" sz="48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تقی </a:t>
            </a:r>
            <a:r>
              <a:rPr lang="fa-IR">
                <a:cs typeface="B Zar" panose="00000400000000000000" pitchFamily="2" charset="-78"/>
              </a:rPr>
              <a:t>آزاد ارمکی غلامعباس توسلی احمد نقیب زاده حاتم قادری عباس عبدی</a:t>
            </a:r>
            <a:endParaRPr lang="fa-IR" smtClean="0">
              <a:cs typeface="B Zar" panose="00000400000000000000" pitchFamily="2" charset="-78"/>
            </a:endParaRPr>
          </a:p>
          <a:p>
            <a:r>
              <a:rPr lang="fa-IR" smtClean="0">
                <a:solidFill>
                  <a:srgbClr val="FF0000"/>
                </a:solidFill>
                <a:cs typeface="B Zar" panose="00000400000000000000" pitchFamily="2" charset="-78"/>
              </a:rPr>
              <a:t>منبع</a:t>
            </a:r>
            <a:r>
              <a:rPr lang="fa-IR" smtClean="0">
                <a:cs typeface="B Zar" panose="00000400000000000000" pitchFamily="2" charset="-78"/>
              </a:rPr>
              <a:t>: اطلاعات </a:t>
            </a:r>
            <a:r>
              <a:rPr lang="fa-IR">
                <a:cs typeface="B Zar" panose="00000400000000000000" pitchFamily="2" charset="-78"/>
              </a:rPr>
              <a:t>حکمت و </a:t>
            </a:r>
            <a:r>
              <a:rPr lang="fa-IR">
                <a:cs typeface="B Zar" panose="00000400000000000000" pitchFamily="2" charset="-78"/>
              </a:rPr>
              <a:t>معرفت </a:t>
            </a:r>
            <a:r>
              <a:rPr lang="fa-IR" smtClean="0">
                <a:cs typeface="B Zar" panose="00000400000000000000" pitchFamily="2" charset="-78"/>
              </a:rPr>
              <a:t>خرداد </a:t>
            </a:r>
            <a:r>
              <a:rPr lang="fa-IR">
                <a:cs typeface="B Zar" panose="00000400000000000000" pitchFamily="2" charset="-78"/>
              </a:rPr>
              <a:t>۱۳۸۶ شماره ۳ (</a:t>
            </a:r>
            <a:r>
              <a:rPr lang="fa-IR">
                <a:cs typeface="B Zar" panose="00000400000000000000" pitchFamily="2" charset="-78"/>
              </a:rPr>
              <a:t>پیاپی۱۵</a:t>
            </a:r>
            <a:r>
              <a:rPr lang="fa-IR" smtClean="0">
                <a:cs typeface="B Zar" panose="00000400000000000000" pitchFamily="2" charset="-78"/>
              </a:rPr>
              <a:t>)</a:t>
            </a:r>
          </a:p>
          <a:p>
            <a:r>
              <a:rPr lang="fa-IR" smtClean="0">
                <a:cs typeface="B Zar" panose="00000400000000000000" pitchFamily="2" charset="-78"/>
              </a:rPr>
              <a:t>صص 39-42</a:t>
            </a:r>
            <a:endParaRPr lang="fa-IR">
              <a:cs typeface="B Zar" panose="00000400000000000000" pitchFamily="2" charset="-78"/>
            </a:endParaRPr>
          </a:p>
        </p:txBody>
      </p:sp>
    </p:spTree>
    <p:extLst>
      <p:ext uri="{BB962C8B-B14F-4D97-AF65-F5344CB8AC3E}">
        <p14:creationId xmlns:p14="http://schemas.microsoft.com/office/powerpoint/2010/main" val="707927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البته جامعه در تضاد با دولت ایرانی نیست ولی این بدان معنی نیست که دولت ها خانواده و دین ایرانی را ساخته اند هر چند ممکن است در دوره هایی کوتاه دخالت مقطعی باعث برجسته شدن مکتب یا دینی خاص شده است. </a:t>
            </a:r>
            <a:endParaRPr lang="fa-IR">
              <a:cs typeface="B Zar" panose="00000400000000000000" pitchFamily="2" charset="-78"/>
            </a:endParaRPr>
          </a:p>
        </p:txBody>
      </p:sp>
      <p:sp>
        <p:nvSpPr>
          <p:cNvPr id="4" name="Flowchart: Process 3"/>
          <p:cNvSpPr/>
          <p:nvPr/>
        </p:nvSpPr>
        <p:spPr>
          <a:xfrm>
            <a:off x="1364566" y="3376246"/>
            <a:ext cx="2644726" cy="128016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دخالت مقطعی</a:t>
            </a:r>
            <a:endParaRPr lang="fa-IR" sz="2000" b="1">
              <a:solidFill>
                <a:srgbClr val="FF0000"/>
              </a:solidFill>
            </a:endParaRPr>
          </a:p>
        </p:txBody>
      </p:sp>
    </p:spTree>
    <p:extLst>
      <p:ext uri="{BB962C8B-B14F-4D97-AF65-F5344CB8AC3E}">
        <p14:creationId xmlns:p14="http://schemas.microsoft.com/office/powerpoint/2010/main" val="1026046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دولت با دخالت در الگوی خانواده ایران مثل ازدواج فراغت، معیشت و ... دست به نوعی برخورد با جامعه زده است، اما یان بدان معنا نیست که جامعه به خواست دولت تن می دهد. </a:t>
            </a:r>
          </a:p>
          <a:p>
            <a:pPr algn="just"/>
            <a:r>
              <a:rPr lang="fa-IR" smtClean="0">
                <a:cs typeface="B Zar" panose="00000400000000000000" pitchFamily="2" charset="-78"/>
              </a:rPr>
              <a:t>دولت ها در ایران به اشتباه تصور می کنند که می توانند جامعه را از ابتدا بسازند یعنی جامعه ای را از ابتدا دینی یا از ابتدا سکولار  و ... این طرز تفکر منجر به دخالت در امور جامعه مثل مذهب، ازدواج، معیشت و دیگر امور می شود، این جا است که جنگ بین دولت و جامعه شروع می شود این جنگ زمانی شروع می شود که دولت ها </a:t>
            </a:r>
            <a:r>
              <a:rPr lang="fa-IR" smtClean="0">
                <a:cs typeface="B Zar" panose="00000400000000000000" pitchFamily="2" charset="-78"/>
              </a:rPr>
              <a:t>ملی </a:t>
            </a:r>
            <a:r>
              <a:rPr lang="fa-IR" smtClean="0">
                <a:cs typeface="B Zar" panose="00000400000000000000" pitchFamily="2" charset="-78"/>
              </a:rPr>
              <a:t>از قدرت قاهره خود افول کند و جامعه کمی جان بگیرد.</a:t>
            </a:r>
            <a:endParaRPr lang="fa-IR">
              <a:cs typeface="B Zar" panose="00000400000000000000" pitchFamily="2" charset="-78"/>
            </a:endParaRPr>
          </a:p>
        </p:txBody>
      </p:sp>
      <p:sp>
        <p:nvSpPr>
          <p:cNvPr id="4" name="Flowchart: Process 3"/>
          <p:cNvSpPr/>
          <p:nvPr/>
        </p:nvSpPr>
        <p:spPr>
          <a:xfrm>
            <a:off x="1308295" y="4684542"/>
            <a:ext cx="3685736"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دخالت در الگوی خانواده</a:t>
            </a:r>
            <a:endParaRPr lang="fa-IR" b="1">
              <a:solidFill>
                <a:srgbClr val="FF0000"/>
              </a:solidFill>
            </a:endParaRPr>
          </a:p>
        </p:txBody>
      </p:sp>
    </p:spTree>
    <p:extLst>
      <p:ext uri="{BB962C8B-B14F-4D97-AF65-F5344CB8AC3E}">
        <p14:creationId xmlns:p14="http://schemas.microsoft.com/office/powerpoint/2010/main" val="3932546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نظر من باید </a:t>
            </a:r>
            <a:r>
              <a:rPr lang="fa-IR">
                <a:cs typeface="B Zar" panose="00000400000000000000" pitchFamily="2" charset="-78"/>
              </a:rPr>
              <a:t>این </a:t>
            </a:r>
            <a:r>
              <a:rPr lang="fa-IR" smtClean="0">
                <a:cs typeface="B Zar" panose="00000400000000000000" pitchFamily="2" charset="-78"/>
              </a:rPr>
              <a:t>تعارض را حفظ کرد و آن را به نتیجه رساند نه این که با رادیکالیسم آن را از بین برد. درجاهایی که این تعارض بین تمامیت خواهی دولت ها و قانون خواهی جامعه آشکار نشده است یا به سرنگونی دولت ها و یا افول اجتماعی ختم نشده است، ما بایست از فروپاشی دولت ها و اجتماع اجتناب کنیم. زیرا از هیچ کدام هیچ بهره ای نخواهیم  برد و مرگ هر کدام به مرگ دیگری ختم خواهد شد. </a:t>
            </a:r>
            <a:endParaRPr lang="fa-IR">
              <a:cs typeface="B Zar" panose="00000400000000000000" pitchFamily="2" charset="-78"/>
            </a:endParaRPr>
          </a:p>
        </p:txBody>
      </p:sp>
      <p:sp>
        <p:nvSpPr>
          <p:cNvPr id="4" name="Flowchart: Process 3"/>
          <p:cNvSpPr/>
          <p:nvPr/>
        </p:nvSpPr>
        <p:spPr>
          <a:xfrm>
            <a:off x="1181686" y="3924886"/>
            <a:ext cx="3291840" cy="160371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سرنگونی دولت ها و یا افول اجتماعی</a:t>
            </a:r>
            <a:endParaRPr lang="fa-IR" b="1">
              <a:solidFill>
                <a:srgbClr val="FF0000"/>
              </a:solidFill>
            </a:endParaRPr>
          </a:p>
        </p:txBody>
      </p:sp>
    </p:spTree>
    <p:extLst>
      <p:ext uri="{BB962C8B-B14F-4D97-AF65-F5344CB8AC3E}">
        <p14:creationId xmlns:p14="http://schemas.microsoft.com/office/powerpoint/2010/main" val="16227464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علی اصغر سعیدی: دولت ها و سیاست های اجتماعی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بررسی ارتباط دولت مدرن و سیاست های اجتماعی از این جهت مهم است که نوع دولت ها بر سیاست های اجتماعی آنها اثر می گذارد و از این جهت می توان نوع رابطه دولت و جامعه را تشخیص داد. </a:t>
            </a:r>
          </a:p>
          <a:p>
            <a:pPr algn="just"/>
            <a:r>
              <a:rPr lang="fa-IR" smtClean="0">
                <a:cs typeface="B Zar" panose="00000400000000000000" pitchFamily="2" charset="-78"/>
              </a:rPr>
              <a:t>تعریف سیاست اجتماعی در اصل تضمین دولت بر تهیه منابع رفاهی مثل ایجاد اشتغال و احاطه بر قانون کار، آموزش و بهداشت رایگان و ... است</a:t>
            </a:r>
            <a:r>
              <a:rPr lang="fa-IR" smtClean="0">
                <a:cs typeface="B Zar" panose="00000400000000000000" pitchFamily="2" charset="-78"/>
              </a:rPr>
              <a:t>.</a:t>
            </a:r>
            <a:endParaRPr lang="fa-IR" smtClean="0">
              <a:cs typeface="B Zar" panose="00000400000000000000" pitchFamily="2" charset="-78"/>
            </a:endParaRPr>
          </a:p>
        </p:txBody>
      </p:sp>
    </p:spTree>
    <p:extLst>
      <p:ext uri="{BB962C8B-B14F-4D97-AF65-F5344CB8AC3E}">
        <p14:creationId xmlns:p14="http://schemas.microsoft.com/office/powerpoint/2010/main" val="30367988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عموما سه شرط برای تطور سیاست اجتماعی قایل  </a:t>
            </a:r>
            <a:r>
              <a:rPr lang="fa-IR">
                <a:cs typeface="B Zar" panose="00000400000000000000" pitchFamily="2" charset="-78"/>
              </a:rPr>
              <a:t>شده </a:t>
            </a:r>
            <a:r>
              <a:rPr lang="fa-IR" smtClean="0">
                <a:cs typeface="B Zar" panose="00000400000000000000" pitchFamily="2" charset="-78"/>
              </a:rPr>
              <a:t>اند،</a:t>
            </a:r>
            <a:r>
              <a:rPr lang="fa-IR" b="1" smtClean="0">
                <a:solidFill>
                  <a:srgbClr val="FF0000"/>
                </a:solidFill>
                <a:cs typeface="B Zar" panose="00000400000000000000" pitchFamily="2" charset="-78"/>
              </a:rPr>
              <a:t> </a:t>
            </a:r>
            <a:r>
              <a:rPr lang="fa-IR" b="1">
                <a:solidFill>
                  <a:srgbClr val="FF0000"/>
                </a:solidFill>
                <a:cs typeface="B Zar" panose="00000400000000000000" pitchFamily="2" charset="-78"/>
              </a:rPr>
              <a:t>اول </a:t>
            </a:r>
            <a:r>
              <a:rPr lang="fa-IR">
                <a:cs typeface="B Zar" panose="00000400000000000000" pitchFamily="2" charset="-78"/>
              </a:rPr>
              <a:t>شرایط رشد اقتصادی و توسعه یافتگی،</a:t>
            </a:r>
            <a:r>
              <a:rPr lang="fa-IR" b="1">
                <a:solidFill>
                  <a:srgbClr val="FF0000"/>
                </a:solidFill>
                <a:cs typeface="B Zar" panose="00000400000000000000" pitchFamily="2" charset="-78"/>
              </a:rPr>
              <a:t> دوم </a:t>
            </a:r>
            <a:r>
              <a:rPr lang="fa-IR">
                <a:cs typeface="B Zar" panose="00000400000000000000" pitchFamily="2" charset="-78"/>
              </a:rPr>
              <a:t>شرایط  دموکراتیک و</a:t>
            </a:r>
            <a:r>
              <a:rPr lang="fa-IR">
                <a:solidFill>
                  <a:srgbClr val="FF0000"/>
                </a:solidFill>
                <a:cs typeface="B Zar" panose="00000400000000000000" pitchFamily="2" charset="-78"/>
              </a:rPr>
              <a:t> سوم </a:t>
            </a:r>
            <a:r>
              <a:rPr lang="fa-IR">
                <a:cs typeface="B Zar" panose="00000400000000000000" pitchFamily="2" charset="-78"/>
              </a:rPr>
              <a:t>شرایط دربرگیرندگی اجتماعی که همه شهروندان را مستحق می داند و آن ها را به طور برابر در فرایند های اجتماعی شرکت می دهد. البته نوع پیاده شدن این سیاست ها بر حسب شرایط اجتماعی و سیاسی و تاریخ متفاوت است اما معمولا گفته می شود در کشورهای توسعه یافته این سه شرط به ترتیب حادث شده است. </a:t>
            </a:r>
          </a:p>
          <a:p>
            <a:endParaRPr lang="fa-IR"/>
          </a:p>
        </p:txBody>
      </p:sp>
      <p:sp>
        <p:nvSpPr>
          <p:cNvPr id="4" name="Flowchart: Process 3"/>
          <p:cNvSpPr/>
          <p:nvPr/>
        </p:nvSpPr>
        <p:spPr>
          <a:xfrm>
            <a:off x="1195754" y="4220308"/>
            <a:ext cx="2883877" cy="122388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شرایط اجتماعی و سیاسی و تاریخ</a:t>
            </a:r>
            <a:endParaRPr lang="fa-IR" b="1">
              <a:solidFill>
                <a:srgbClr val="FF0000"/>
              </a:solidFill>
            </a:endParaRPr>
          </a:p>
        </p:txBody>
      </p:sp>
    </p:spTree>
    <p:extLst>
      <p:ext uri="{BB962C8B-B14F-4D97-AF65-F5344CB8AC3E}">
        <p14:creationId xmlns:p14="http://schemas.microsoft.com/office/powerpoint/2010/main" val="872664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پس می توان  گفت </a:t>
            </a:r>
            <a:r>
              <a:rPr lang="fa-IR" smtClean="0">
                <a:cs typeface="B Zar" panose="00000400000000000000" pitchFamily="2" charset="-78"/>
              </a:rPr>
              <a:t>دولت </a:t>
            </a:r>
            <a:r>
              <a:rPr lang="fa-IR" smtClean="0">
                <a:cs typeface="B Zar" panose="00000400000000000000" pitchFamily="2" charset="-78"/>
              </a:rPr>
              <a:t>های رفاه بر اساس وجود </a:t>
            </a:r>
            <a:r>
              <a:rPr lang="fa-IR" b="1" smtClean="0">
                <a:solidFill>
                  <a:srgbClr val="FF0000"/>
                </a:solidFill>
                <a:cs typeface="B Zar" panose="00000400000000000000" pitchFamily="2" charset="-78"/>
              </a:rPr>
              <a:t>این سه شرط </a:t>
            </a:r>
            <a:r>
              <a:rPr lang="fa-IR" smtClean="0">
                <a:cs typeface="B Zar" panose="00000400000000000000" pitchFamily="2" charset="-78"/>
              </a:rPr>
              <a:t>یک دست نرم های اجتماعی را شکل دادند که بیشتر در اروپا رخ داد و منجر به بیمه های اجتماعی، بازنشستگی، حقوق و ...گردید. </a:t>
            </a:r>
          </a:p>
          <a:p>
            <a:pPr algn="just"/>
            <a:r>
              <a:rPr lang="fa-IR" smtClean="0">
                <a:cs typeface="B Zar" panose="00000400000000000000" pitchFamily="2" charset="-78"/>
              </a:rPr>
              <a:t>علت عدم  رشد نرم های اجتماعی در برخی از کشورها در حقیقت عدم تحقق این شرایط است. بر اساس همین طبقه بندی می توان گفت که بلوغ حقوق یعنی اول حقوق سیاسی و بعد اجتماعی در جهان سرمایه داری نهاد های مختلفی را بر اساس سیاست و تجربیات مختلف  تولید کرده است. </a:t>
            </a:r>
            <a:endParaRPr lang="fa-IR">
              <a:cs typeface="B Zar" panose="00000400000000000000" pitchFamily="2" charset="-78"/>
            </a:endParaRPr>
          </a:p>
        </p:txBody>
      </p:sp>
      <p:sp>
        <p:nvSpPr>
          <p:cNvPr id="4" name="Flowchart: Process 3"/>
          <p:cNvSpPr/>
          <p:nvPr/>
        </p:nvSpPr>
        <p:spPr>
          <a:xfrm>
            <a:off x="1420836" y="4656406"/>
            <a:ext cx="3334043"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رشد نرم های اجتماعی</a:t>
            </a:r>
            <a:endParaRPr lang="fa-IR" b="1">
              <a:solidFill>
                <a:srgbClr val="FF0000"/>
              </a:solidFill>
            </a:endParaRPr>
          </a:p>
        </p:txBody>
      </p:sp>
    </p:spTree>
    <p:extLst>
      <p:ext uri="{BB962C8B-B14F-4D97-AF65-F5344CB8AC3E}">
        <p14:creationId xmlns:p14="http://schemas.microsoft.com/office/powerpoint/2010/main" val="5067384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065562" y="1825625"/>
            <a:ext cx="7288237" cy="4351338"/>
          </a:xfrm>
        </p:spPr>
        <p:txBody>
          <a:bodyPr/>
          <a:lstStyle/>
          <a:p>
            <a:pPr algn="just"/>
            <a:r>
              <a:rPr lang="fa-IR" smtClean="0">
                <a:cs typeface="B Zar" panose="00000400000000000000" pitchFamily="2" charset="-78"/>
              </a:rPr>
              <a:t>البته در زمینه کارایی و عقلانیت در دولت رفاهی بحث های زیادی صورت گرفته است و عمدتا این دو د رمقابل همدیگر قرار گرفته اند اما آن چیزی که حداقل در چهار تا پنج  دهه پس از جنگ دوم جهانی با ان مواجه هستیم یک آرایش مناسب بین سیاست های اجتماعی دولت ها در بازار است و اجرای </a:t>
            </a:r>
            <a:r>
              <a:rPr lang="fa-IR" smtClean="0">
                <a:cs typeface="B Zar" panose="00000400000000000000" pitchFamily="2" charset="-78"/>
              </a:rPr>
              <a:t>سیاست </a:t>
            </a:r>
            <a:r>
              <a:rPr lang="fa-IR" smtClean="0">
                <a:cs typeface="B Zar" panose="00000400000000000000" pitchFamily="2" charset="-78"/>
              </a:rPr>
              <a:t>اجتماعی در حقیقت مانع بازار کار نشد. اما در زمان کنونی آن چه به عنوان </a:t>
            </a:r>
            <a:r>
              <a:rPr lang="fa-IR" b="1" smtClean="0">
                <a:solidFill>
                  <a:srgbClr val="FF0000"/>
                </a:solidFill>
                <a:cs typeface="B Zar" panose="00000400000000000000" pitchFamily="2" charset="-78"/>
              </a:rPr>
              <a:t>بحران اقتصادی </a:t>
            </a:r>
            <a:r>
              <a:rPr lang="fa-IR" smtClean="0">
                <a:cs typeface="B Zar" panose="00000400000000000000" pitchFamily="2" charset="-78"/>
              </a:rPr>
              <a:t>نامیده می شود صرفا بحثی است  اقتصادی و بحث اجتماعی آن مقوله ای جداگانه است. </a:t>
            </a:r>
            <a:endParaRPr lang="fa-IR">
              <a:cs typeface="B Zar" panose="00000400000000000000" pitchFamily="2" charset="-78"/>
            </a:endParaRPr>
          </a:p>
        </p:txBody>
      </p:sp>
      <p:sp>
        <p:nvSpPr>
          <p:cNvPr id="4" name="Flowchart: Process 3"/>
          <p:cNvSpPr/>
          <p:nvPr/>
        </p:nvSpPr>
        <p:spPr>
          <a:xfrm>
            <a:off x="1367496" y="4825219"/>
            <a:ext cx="2405576"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کارایی و عقلانیت</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1423181" y="2022573"/>
            <a:ext cx="2057400" cy="2219325"/>
          </a:xfrm>
          <a:prstGeom prst="rect">
            <a:avLst/>
          </a:prstGeom>
        </p:spPr>
      </p:pic>
    </p:spTree>
    <p:extLst>
      <p:ext uri="{BB962C8B-B14F-4D97-AF65-F5344CB8AC3E}">
        <p14:creationId xmlns:p14="http://schemas.microsoft.com/office/powerpoint/2010/main" val="1982480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مدلی از تطور سیاست های اجتماعی در کشورهای مثل چین، کوبا و شوروی سابق و اروپای شرقی انجام شد که در آن می توان آموزش مجانی، بهداشت رایگان که در صال با مفهوم حقوق کار و کارگر گره خورده و نه با حقوقی که در کشورهای غربی وجود دارد، مشاهده کرد. </a:t>
            </a:r>
          </a:p>
          <a:p>
            <a:pPr algn="just"/>
            <a:r>
              <a:rPr lang="fa-IR" smtClean="0">
                <a:cs typeface="B Zar" panose="00000400000000000000" pitchFamily="2" charset="-78"/>
              </a:rPr>
              <a:t>در کشورهای در حال توسعه اساس راه رشد سیاست های اجتماعی کاملا متفاوت بود در این کشورها معمولا سیاست های اجتماعی با حقوق شخروندی (مثل اروپا) با نرم های کارگری (مثل بلوک  شرق) منطبق نبود اینجا معمولا این تطور  منطبق با فرایند های توسعه به ویژه اهداف صنعتی شدن بوده است. </a:t>
            </a:r>
            <a:endParaRPr lang="fa-IR">
              <a:cs typeface="B Zar" panose="00000400000000000000" pitchFamily="2" charset="-78"/>
            </a:endParaRPr>
          </a:p>
        </p:txBody>
      </p:sp>
    </p:spTree>
    <p:extLst>
      <p:ext uri="{BB962C8B-B14F-4D97-AF65-F5344CB8AC3E}">
        <p14:creationId xmlns:p14="http://schemas.microsoft.com/office/powerpoint/2010/main" val="1898987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مثل الگوی</a:t>
            </a:r>
            <a:r>
              <a:rPr lang="fa-IR" b="1">
                <a:solidFill>
                  <a:srgbClr val="FF0000"/>
                </a:solidFill>
                <a:cs typeface="B Zar" panose="00000400000000000000" pitchFamily="2" charset="-78"/>
              </a:rPr>
              <a:t> سنگاپور</a:t>
            </a:r>
            <a:r>
              <a:rPr lang="fa-IR">
                <a:cs typeface="B Zar" panose="00000400000000000000" pitchFamily="2" charset="-78"/>
              </a:rPr>
              <a:t>، در این کشور  و در اکثر کشورهای آسیای جنوب شرقی علت مهم تلقی شدن آموزش در اصل تربیت لشگری منضبط و نیروی کار ماهر برای اهداف توسعه بود. دلیل این امر در حقیقت استفاده از آموزش (توسعه اجتماعی) به عنوان بازاری در جهت توسعه اقتصادی برده است اما باید توجه کرد که پیامد ناخواسته این تطور در کشورهای در حال توسه ظهور جنبش های اجتماعی برای ایجاد تغییرات سیاسی بوده است. </a:t>
            </a:r>
          </a:p>
          <a:p>
            <a:endParaRPr lang="fa-IR"/>
          </a:p>
        </p:txBody>
      </p:sp>
      <p:pic>
        <p:nvPicPr>
          <p:cNvPr id="4" name="Picture 3"/>
          <p:cNvPicPr>
            <a:picLocks noChangeAspect="1"/>
          </p:cNvPicPr>
          <p:nvPr/>
        </p:nvPicPr>
        <p:blipFill>
          <a:blip r:embed="rId2"/>
          <a:stretch>
            <a:fillRect/>
          </a:stretch>
        </p:blipFill>
        <p:spPr>
          <a:xfrm>
            <a:off x="1135453" y="3793881"/>
            <a:ext cx="2352675" cy="1943100"/>
          </a:xfrm>
          <a:prstGeom prst="rect">
            <a:avLst/>
          </a:prstGeom>
        </p:spPr>
      </p:pic>
      <p:sp>
        <p:nvSpPr>
          <p:cNvPr id="5" name="Flowchart: Process 4"/>
          <p:cNvSpPr/>
          <p:nvPr/>
        </p:nvSpPr>
        <p:spPr>
          <a:xfrm>
            <a:off x="5824024" y="4104249"/>
            <a:ext cx="2715065"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مهم تلقی شدن آموزش</a:t>
            </a:r>
            <a:endParaRPr lang="fa-IR" b="1">
              <a:solidFill>
                <a:srgbClr val="FF0000"/>
              </a:solidFill>
            </a:endParaRPr>
          </a:p>
        </p:txBody>
      </p:sp>
    </p:spTree>
    <p:extLst>
      <p:ext uri="{BB962C8B-B14F-4D97-AF65-F5344CB8AC3E}">
        <p14:creationId xmlns:p14="http://schemas.microsoft.com/office/powerpoint/2010/main" val="3959563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انی جنبش ها تئوری تطول اجتماعی مارشال را زیر سوال می برد که برای تکامل حقوق از مدنی به حقوق اجتماعی ترتیب اقیل است. به این ترتیب قابل تعمیم به هر جامعه ای نیست و جوامعی که گفته شد، نشان دادند که می توان از طریق تطور اجتماعی در مرحله اول به حقوق مدنی دست یافت یا حداقل به پیشرفت نائل شد. در کشور های آفریقای شمالی و خاورمیانه تطور سیاست های اجتماعی به ویژه  پس از دوران استعمار با دولت سازی و ملت سازی همراه بوده است و اساس این مسئله با تشکیل دولت- ملت ها و به نوع </a:t>
            </a:r>
            <a:r>
              <a:rPr lang="fa-IR" b="1" smtClean="0">
                <a:solidFill>
                  <a:srgbClr val="00B0F0"/>
                </a:solidFill>
                <a:cs typeface="B Zar" panose="00000400000000000000" pitchFamily="2" charset="-78"/>
              </a:rPr>
              <a:t>مشروعیت بخشی به دولت ها </a:t>
            </a:r>
            <a:r>
              <a:rPr lang="fa-IR" smtClean="0">
                <a:cs typeface="B Zar" panose="00000400000000000000" pitchFamily="2" charset="-78"/>
              </a:rPr>
              <a:t>همراه بوده است. </a:t>
            </a:r>
            <a:endParaRPr lang="fa-IR">
              <a:cs typeface="B Zar" panose="00000400000000000000" pitchFamily="2" charset="-78"/>
            </a:endParaRPr>
          </a:p>
        </p:txBody>
      </p:sp>
      <p:sp>
        <p:nvSpPr>
          <p:cNvPr id="4" name="Flowchart: Process 3"/>
          <p:cNvSpPr/>
          <p:nvPr/>
        </p:nvSpPr>
        <p:spPr>
          <a:xfrm>
            <a:off x="1448972" y="4501662"/>
            <a:ext cx="2658794"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تئوری تطول اجتماعی مارشال</a:t>
            </a:r>
            <a:endParaRPr lang="fa-IR" b="1">
              <a:solidFill>
                <a:srgbClr val="FF0000"/>
              </a:solidFill>
            </a:endParaRPr>
          </a:p>
        </p:txBody>
      </p:sp>
      <p:sp>
        <p:nvSpPr>
          <p:cNvPr id="5" name="Flowchart: Process 4"/>
          <p:cNvSpPr/>
          <p:nvPr/>
        </p:nvSpPr>
        <p:spPr>
          <a:xfrm>
            <a:off x="6766560" y="4501661"/>
            <a:ext cx="3179299" cy="113948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تشکیل دولت- ملت ها</a:t>
            </a:r>
            <a:endParaRPr lang="fa-IR" b="1">
              <a:solidFill>
                <a:srgbClr val="FF0000"/>
              </a:solidFill>
            </a:endParaRPr>
          </a:p>
        </p:txBody>
      </p:sp>
    </p:spTree>
    <p:extLst>
      <p:ext uri="{BB962C8B-B14F-4D97-AF65-F5344CB8AC3E}">
        <p14:creationId xmlns:p14="http://schemas.microsoft.com/office/powerpoint/2010/main" val="1571285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دولت مدرن  بی شک یکی از قانونی ترین مفاهیم علم سیاست و شاید به عبارتی محوری ترین این مفاهیم باشد. به رغم مطرح شدن مباحث جدید در باب سیاست در چند دهه اخیر که باعث اهمیت یافتن مناسبات قدرت در سطح خود شده است و تا حدودی از مرکز خارج شد. مفاهیم کلاسیک سیاست مانند دولت را به دنبال داشته است. با مطرح شدن رهیافت دولت محور در دهه 1970 که طی دهه های بعدی نیز قوت خود را حفظ کرده است دولت همچنان اهمیت قابل توجهی در علم سیاست را  دارا است. </a:t>
            </a:r>
            <a:endParaRPr lang="fa-IR">
              <a:cs typeface="B Zar" panose="00000400000000000000" pitchFamily="2" charset="-78"/>
            </a:endParaRPr>
          </a:p>
        </p:txBody>
      </p:sp>
      <p:sp>
        <p:nvSpPr>
          <p:cNvPr id="4" name="Flowchart: Process 3"/>
          <p:cNvSpPr/>
          <p:nvPr/>
        </p:nvSpPr>
        <p:spPr>
          <a:xfrm>
            <a:off x="1187355" y="4435522"/>
            <a:ext cx="2620370" cy="107817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رهیافت دولت محور</a:t>
            </a:r>
            <a:endParaRPr lang="fa-IR" b="1">
              <a:solidFill>
                <a:srgbClr val="FF0000"/>
              </a:solidFill>
            </a:endParaRPr>
          </a:p>
        </p:txBody>
      </p:sp>
    </p:spTree>
    <p:extLst>
      <p:ext uri="{BB962C8B-B14F-4D97-AF65-F5344CB8AC3E}">
        <p14:creationId xmlns:p14="http://schemas.microsoft.com/office/powerpoint/2010/main" val="1619630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798276" y="1825625"/>
            <a:ext cx="7555523" cy="4351338"/>
          </a:xfrm>
        </p:spPr>
        <p:txBody>
          <a:bodyPr/>
          <a:lstStyle/>
          <a:p>
            <a:pPr algn="just"/>
            <a:r>
              <a:rPr lang="fa-IR" smtClean="0">
                <a:cs typeface="B Zar" panose="00000400000000000000" pitchFamily="2" charset="-78"/>
              </a:rPr>
              <a:t>اما نمی توان پایه این سیاست ها را در مفهوم حقوق شهروندی ملاحظه کردرشد این سیاست ها مانند سوبسید هاو مستمری ها که در اصل برای جلب نظر ملت صورت گرفت بی نتیجه ماند (همانند حکومت ناصر  در مصر و محمد رضا پهلوی  درایران) از این سیاست ها بیشتر طبقه متوسط منتفع می شدند که البته بیشتر با انگیزه نیاز به دولت سازی صورت گرفته و نه ایجاد و گسترش رفاه.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87436" y="1952233"/>
            <a:ext cx="2763129" cy="2647901"/>
          </a:xfrm>
          <a:prstGeom prst="rect">
            <a:avLst/>
          </a:prstGeom>
        </p:spPr>
      </p:pic>
      <p:sp>
        <p:nvSpPr>
          <p:cNvPr id="5" name="TextBox 4"/>
          <p:cNvSpPr txBox="1"/>
          <p:nvPr/>
        </p:nvSpPr>
        <p:spPr>
          <a:xfrm>
            <a:off x="1213923" y="4740813"/>
            <a:ext cx="2288931" cy="461665"/>
          </a:xfrm>
          <a:prstGeom prst="rect">
            <a:avLst/>
          </a:prstGeom>
          <a:noFill/>
        </p:spPr>
        <p:txBody>
          <a:bodyPr wrap="square" rtlCol="1">
            <a:spAutoFit/>
          </a:bodyPr>
          <a:lstStyle/>
          <a:p>
            <a:pPr algn="ctr"/>
            <a:r>
              <a:rPr lang="fa-IR" sz="2400" smtClean="0">
                <a:solidFill>
                  <a:srgbClr val="FF0000"/>
                </a:solidFill>
                <a:cs typeface="B Zar" panose="00000400000000000000" pitchFamily="2" charset="-78"/>
              </a:rPr>
              <a:t>جمال عبدالناصر</a:t>
            </a:r>
            <a:endParaRPr lang="fa-IR" sz="2400">
              <a:solidFill>
                <a:srgbClr val="FF0000"/>
              </a:solidFill>
              <a:cs typeface="B Zar" panose="00000400000000000000" pitchFamily="2" charset="-78"/>
            </a:endParaRPr>
          </a:p>
        </p:txBody>
      </p:sp>
    </p:spTree>
    <p:extLst>
      <p:ext uri="{BB962C8B-B14F-4D97-AF65-F5344CB8AC3E}">
        <p14:creationId xmlns:p14="http://schemas.microsoft.com/office/powerpoint/2010/main" val="3501246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مثال تاکید ویژه شاه بر آموزش اجباری </a:t>
            </a:r>
            <a:r>
              <a:rPr lang="fa-IR" smtClean="0">
                <a:cs typeface="B Zar" panose="00000400000000000000" pitchFamily="2" charset="-78"/>
              </a:rPr>
              <a:t>برای </a:t>
            </a:r>
            <a:r>
              <a:rPr lang="fa-IR" smtClean="0">
                <a:cs typeface="B Zar" panose="00000400000000000000" pitchFamily="2" charset="-78"/>
              </a:rPr>
              <a:t>ایجاد اتحاد بین اقوام به ویژه زبان فارسی نقشی نمایشی برای دولت وی داشت و هدف تنها گسترش بوروکراسی وابسته به دولت بوده است در ایران امروز هم اکثر فارغ التحصیلات به بخش عمومی می روند تا به بازار کار. </a:t>
            </a:r>
            <a:endParaRPr lang="fa-IR">
              <a:cs typeface="B Zar" panose="00000400000000000000" pitchFamily="2" charset="-78"/>
            </a:endParaRPr>
          </a:p>
        </p:txBody>
      </p:sp>
      <p:sp>
        <p:nvSpPr>
          <p:cNvPr id="4" name="Flowchart: Process 3"/>
          <p:cNvSpPr/>
          <p:nvPr/>
        </p:nvSpPr>
        <p:spPr>
          <a:xfrm>
            <a:off x="1209822" y="3629465"/>
            <a:ext cx="3446584" cy="160371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گسترش بوروکراسی وابسته به دولت</a:t>
            </a:r>
            <a:endParaRPr lang="fa-IR" b="1">
              <a:solidFill>
                <a:srgbClr val="FF0000"/>
              </a:solidFill>
            </a:endParaRPr>
          </a:p>
        </p:txBody>
      </p:sp>
    </p:spTree>
    <p:extLst>
      <p:ext uri="{BB962C8B-B14F-4D97-AF65-F5344CB8AC3E}">
        <p14:creationId xmlns:p14="http://schemas.microsoft.com/office/powerpoint/2010/main" val="17760682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مورد ایران اگر بخواهیم این مراحل تطرور ار بر سیر سیاست های اجتماعی دولت ها منطبق کنیم باید بگویییم که دولت در این جا به نوعی از </a:t>
            </a:r>
            <a:r>
              <a:rPr lang="fa-IR" b="1" smtClean="0">
                <a:solidFill>
                  <a:srgbClr val="FF0000"/>
                </a:solidFill>
                <a:cs typeface="B Zar" panose="00000400000000000000" pitchFamily="2" charset="-78"/>
              </a:rPr>
              <a:t>دولت رانتی </a:t>
            </a:r>
            <a:r>
              <a:rPr lang="fa-IR" smtClean="0">
                <a:cs typeface="B Zar" panose="00000400000000000000" pitchFamily="2" charset="-78"/>
              </a:rPr>
              <a:t>نزدیک بوده است که مشابه آن در کشورهایی مانند عربستان هم مشاهده  می شود و این سیاست ها بدون توجه به حقوق شهروندی رشد کرده است. با ظهور انقلاب اسلامی در تتئوری بیشتر مواجه با یک دولت رفا هستیم ولی در عمل می بینیم که سیاست های اجتماعی نه به خاطر تطور  حقوق اجتماعی صوتر گرفته که در جهت تثبیت </a:t>
            </a:r>
            <a:r>
              <a:rPr lang="fa-IR" smtClean="0">
                <a:cs typeface="B Zar" panose="00000400000000000000" pitchFamily="2" charset="-78"/>
              </a:rPr>
              <a:t>ساختار </a:t>
            </a:r>
            <a:r>
              <a:rPr lang="fa-IR" smtClean="0">
                <a:cs typeface="B Zar" panose="00000400000000000000" pitchFamily="2" charset="-78"/>
              </a:rPr>
              <a:t>قدرت بوده است. </a:t>
            </a:r>
            <a:endParaRPr lang="fa-IR">
              <a:cs typeface="B Zar" panose="00000400000000000000" pitchFamily="2" charset="-78"/>
            </a:endParaRPr>
          </a:p>
        </p:txBody>
      </p:sp>
      <p:sp>
        <p:nvSpPr>
          <p:cNvPr id="4" name="Flowchart: Process 3"/>
          <p:cNvSpPr/>
          <p:nvPr/>
        </p:nvSpPr>
        <p:spPr>
          <a:xfrm>
            <a:off x="1266092" y="4276578"/>
            <a:ext cx="2813539"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تطور  حقوق اجتماعی</a:t>
            </a:r>
            <a:endParaRPr lang="fa-IR" b="1">
              <a:solidFill>
                <a:srgbClr val="FF0000"/>
              </a:solidFill>
            </a:endParaRPr>
          </a:p>
        </p:txBody>
      </p:sp>
    </p:spTree>
    <p:extLst>
      <p:ext uri="{BB962C8B-B14F-4D97-AF65-F5344CB8AC3E}">
        <p14:creationId xmlns:p14="http://schemas.microsoft.com/office/powerpoint/2010/main" val="4077183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گفتمان رفاهی در ایران تا مقطع دوم خرداد وجود داشته است. یعنی می توانیم  جناح های سیاسی متلفی را بر اساس مسائل اجتماعی را از هم تفکیک  کنیم اما پس از دوم خرداد تفکیک جناح ها بر اساس موازین اجتماعی از بین رفت و گفتمان ها در نطفه خفه شد. </a:t>
            </a:r>
            <a:endParaRPr lang="fa-IR">
              <a:cs typeface="B Zar" panose="00000400000000000000" pitchFamily="2" charset="-78"/>
            </a:endParaRPr>
          </a:p>
        </p:txBody>
      </p:sp>
      <p:sp>
        <p:nvSpPr>
          <p:cNvPr id="4" name="Flowchart: Process 3"/>
          <p:cNvSpPr/>
          <p:nvPr/>
        </p:nvSpPr>
        <p:spPr>
          <a:xfrm>
            <a:off x="1181687" y="3756074"/>
            <a:ext cx="2560320" cy="144897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موازین اجتماعی</a:t>
            </a:r>
            <a:endParaRPr lang="fa-IR" b="1">
              <a:solidFill>
                <a:srgbClr val="FF0000"/>
              </a:solidFill>
            </a:endParaRPr>
          </a:p>
        </p:txBody>
      </p:sp>
    </p:spTree>
    <p:extLst>
      <p:ext uri="{BB962C8B-B14F-4D97-AF65-F5344CB8AC3E}">
        <p14:creationId xmlns:p14="http://schemas.microsoft.com/office/powerpoint/2010/main" val="1009928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طور خلاصه این فکر که تا تطوری در حقوق مدن ایجاد نشود نمی توان حقوق اجتماعی را بسط داد اشتباه است زیرا مثال هایی وجود دارد که بر اساس آن بدون رعایت حقوق مدنی به حقوق اجتماعی رسیده اند. مثلا تطور حقوق اجتماعی زنان در جهان نشان داده است که این پیشرفت می تواند ابتدا اتفاق بیفتد و سپس به تحول مدنی و تغییرات در دولت منجر شود. </a:t>
            </a:r>
            <a:endParaRPr lang="fa-IR">
              <a:cs typeface="B Zar" panose="00000400000000000000" pitchFamily="2" charset="-78"/>
            </a:endParaRPr>
          </a:p>
        </p:txBody>
      </p:sp>
      <p:sp>
        <p:nvSpPr>
          <p:cNvPr id="4" name="Flowchart: Process 3"/>
          <p:cNvSpPr/>
          <p:nvPr/>
        </p:nvSpPr>
        <p:spPr>
          <a:xfrm>
            <a:off x="1364566" y="4079631"/>
            <a:ext cx="2799471"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رعایت حقوق مدنی</a:t>
            </a:r>
            <a:endParaRPr lang="fa-IR" b="1">
              <a:solidFill>
                <a:srgbClr val="FF0000"/>
              </a:solidFill>
            </a:endParaRPr>
          </a:p>
        </p:txBody>
      </p:sp>
    </p:spTree>
    <p:extLst>
      <p:ext uri="{BB962C8B-B14F-4D97-AF65-F5344CB8AC3E}">
        <p14:creationId xmlns:p14="http://schemas.microsoft.com/office/powerpoint/2010/main" val="321058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غلامعباس توسلی: دولت مدرن از دید جامعه شناسی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دولت مدرن مسئله مهمی در سطح جهانی است. خود دولت مدرن دستاورد مدرنیته و چیز جدیدی است و از یک سلسله اصول اساسی مثل فردگرایی، خردباوری ، سکولاریسم حقوق قانونی فرد، حقوق شهروندی حفظ منافع ملی و پیوند نهاد دولت و جامعه مدنی تشکیل شده است. </a:t>
            </a:r>
          </a:p>
          <a:p>
            <a:pPr algn="just"/>
            <a:r>
              <a:rPr lang="fa-IR" smtClean="0">
                <a:cs typeface="B Zar" panose="00000400000000000000" pitchFamily="2" charset="-78"/>
              </a:rPr>
              <a:t>اقتدار این دولت از مردم است و قوانین آن طبق مصلحت  عمومی تدوین می شود و به طبع مصالح آن  را مصالح نظام های سنتی به کلی متفاوت است. بسیاری از مشکلات جوامعی مثل ما ناشی از همین </a:t>
            </a:r>
            <a:r>
              <a:rPr lang="fa-IR" b="1" smtClean="0">
                <a:solidFill>
                  <a:srgbClr val="FF0000"/>
                </a:solidFill>
                <a:cs typeface="B Zar" panose="00000400000000000000" pitchFamily="2" charset="-78"/>
              </a:rPr>
              <a:t>اختلاط دولت مدرن و سنتی </a:t>
            </a:r>
            <a:r>
              <a:rPr lang="fa-IR" smtClean="0">
                <a:cs typeface="B Zar" panose="00000400000000000000" pitchFamily="2" charset="-78"/>
              </a:rPr>
              <a:t>است. جامعه ایران حدود 200 سال است که با مسئله دولت مدرن درگیر است و تلاش می کند به جامعه صنعتی  مدرن و نتایج ناشی از آن دست یابد. </a:t>
            </a:r>
            <a:endParaRPr lang="fa-IR">
              <a:cs typeface="B Zar" panose="00000400000000000000" pitchFamily="2" charset="-78"/>
            </a:endParaRPr>
          </a:p>
        </p:txBody>
      </p:sp>
    </p:spTree>
    <p:extLst>
      <p:ext uri="{BB962C8B-B14F-4D97-AF65-F5344CB8AC3E}">
        <p14:creationId xmlns:p14="http://schemas.microsoft.com/office/powerpoint/2010/main" val="455266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حداقل دو انقلاب گذشته در ایران، مشروطیت و اسلامی دارای </a:t>
            </a:r>
            <a:r>
              <a:rPr lang="fa-IR" b="1" smtClean="0">
                <a:solidFill>
                  <a:srgbClr val="FF0000"/>
                </a:solidFill>
                <a:cs typeface="B Zar" panose="00000400000000000000" pitchFamily="2" charset="-78"/>
              </a:rPr>
              <a:t>حداقل خواست تشکیل دولت مدرن</a:t>
            </a:r>
            <a:r>
              <a:rPr lang="fa-IR" smtClean="0">
                <a:cs typeface="B Zar" panose="00000400000000000000" pitchFamily="2" charset="-78"/>
              </a:rPr>
              <a:t> بوده اند که بتواند پاسخگوی نیازهای جدیدی باشد که در دنیای امروز ما با آن سر و کار داریم البته این تلاش متاسفانه هنوز به نتیجه نرسیداست و بسیاری از کشورها هم دچار وضع ما هستند. </a:t>
            </a:r>
            <a:endParaRPr lang="fa-IR">
              <a:cs typeface="B Zar" panose="00000400000000000000" pitchFamily="2" charset="-78"/>
            </a:endParaRPr>
          </a:p>
        </p:txBody>
      </p:sp>
    </p:spTree>
    <p:extLst>
      <p:ext uri="{BB962C8B-B14F-4D97-AF65-F5344CB8AC3E}">
        <p14:creationId xmlns:p14="http://schemas.microsoft.com/office/powerpoint/2010/main" val="4988242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جامعه شناسان کلاسیک به مسئله دولت بسیار کم پرداخته و معمولا به جامعه و جامه مدنی توجه کرده اند گاهی از دولت به عنوان یک نهاد اجتماعی و گاهی به عنوان سرپرست نظم به آن توجه کرده اند. </a:t>
            </a:r>
          </a:p>
        </p:txBody>
      </p:sp>
    </p:spTree>
    <p:extLst>
      <p:ext uri="{BB962C8B-B14F-4D97-AF65-F5344CB8AC3E}">
        <p14:creationId xmlns:p14="http://schemas.microsoft.com/office/powerpoint/2010/main" val="37963437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123028" y="1825625"/>
            <a:ext cx="8230772" cy="4351338"/>
          </a:xfrm>
        </p:spPr>
        <p:txBody>
          <a:bodyPr/>
          <a:lstStyle/>
          <a:p>
            <a:pPr algn="just"/>
            <a:r>
              <a:rPr lang="fa-IR">
                <a:cs typeface="B Zar" panose="00000400000000000000" pitchFamily="2" charset="-78"/>
              </a:rPr>
              <a:t>برای مثال </a:t>
            </a:r>
            <a:r>
              <a:rPr lang="fa-IR" b="1">
                <a:solidFill>
                  <a:srgbClr val="FF0000"/>
                </a:solidFill>
                <a:cs typeface="B Zar" panose="00000400000000000000" pitchFamily="2" charset="-78"/>
              </a:rPr>
              <a:t>مارکس دولت را تابع طبقات اجتماعی می دانست  </a:t>
            </a:r>
            <a:r>
              <a:rPr lang="fa-IR">
                <a:cs typeface="B Zar" panose="00000400000000000000" pitchFamily="2" charset="-78"/>
              </a:rPr>
              <a:t>و دست نشانده طبقه ای خاص را که مستقل نیست. نئومارکسیست هایی مثل </a:t>
            </a:r>
            <a:r>
              <a:rPr lang="fa-IR" b="1">
                <a:solidFill>
                  <a:srgbClr val="FF0000"/>
                </a:solidFill>
                <a:cs typeface="B Zar" panose="00000400000000000000" pitchFamily="2" charset="-78"/>
              </a:rPr>
              <a:t>پولانزاس</a:t>
            </a:r>
            <a:r>
              <a:rPr lang="fa-IR">
                <a:cs typeface="B Zar" panose="00000400000000000000" pitchFamily="2" charset="-78"/>
              </a:rPr>
              <a:t> در ادامه نظر مارکس و در تعدیل آن معتقدند که دولت مدرن آن قدر هم وابسته به طبقه خاصی نیست و نیمه مستقل است. </a:t>
            </a:r>
          </a:p>
          <a:p>
            <a:pPr algn="just"/>
            <a:r>
              <a:rPr lang="fa-IR">
                <a:cs typeface="B Zar" panose="00000400000000000000" pitchFamily="2" charset="-78"/>
              </a:rPr>
              <a:t>جامعه شناسان دیگر از وجه سیاست به دولت نگریسته اند مثل کارکردگراها که در یک پارادایم برای کلیت جامعه شناسی، دولت و سیاست تعیین کننده اهداف کلی جامعه اند و نهادهای دیگر این اهداف را پیاده می کنند. </a:t>
            </a:r>
          </a:p>
          <a:p>
            <a:endParaRPr lang="fa-IR"/>
          </a:p>
        </p:txBody>
      </p:sp>
      <p:pic>
        <p:nvPicPr>
          <p:cNvPr id="4" name="Picture 3"/>
          <p:cNvPicPr>
            <a:picLocks noChangeAspect="1"/>
          </p:cNvPicPr>
          <p:nvPr/>
        </p:nvPicPr>
        <p:blipFill>
          <a:blip r:embed="rId2"/>
          <a:stretch>
            <a:fillRect/>
          </a:stretch>
        </p:blipFill>
        <p:spPr>
          <a:xfrm>
            <a:off x="838199" y="1825625"/>
            <a:ext cx="2059745" cy="2466975"/>
          </a:xfrm>
          <a:prstGeom prst="rect">
            <a:avLst/>
          </a:prstGeom>
        </p:spPr>
      </p:pic>
      <p:sp>
        <p:nvSpPr>
          <p:cNvPr id="5" name="TextBox 4"/>
          <p:cNvSpPr txBox="1"/>
          <p:nvPr/>
        </p:nvSpPr>
        <p:spPr>
          <a:xfrm>
            <a:off x="998806" y="4656406"/>
            <a:ext cx="1547446" cy="400110"/>
          </a:xfrm>
          <a:prstGeom prst="rect">
            <a:avLst/>
          </a:prstGeom>
          <a:noFill/>
        </p:spPr>
        <p:txBody>
          <a:bodyPr wrap="square" rtlCol="1">
            <a:spAutoFit/>
          </a:bodyPr>
          <a:lstStyle/>
          <a:p>
            <a:pPr algn="ctr"/>
            <a:r>
              <a:rPr lang="fa-IR" sz="2000" b="1" smtClean="0">
                <a:solidFill>
                  <a:srgbClr val="FF0000"/>
                </a:solidFill>
                <a:cs typeface="B Zar" panose="00000400000000000000" pitchFamily="2" charset="-78"/>
              </a:rPr>
              <a:t>پولانزاس</a:t>
            </a:r>
            <a:endParaRPr lang="fa-IR" sz="2000" b="1">
              <a:solidFill>
                <a:srgbClr val="FF0000"/>
              </a:solidFill>
              <a:cs typeface="B Zar" panose="00000400000000000000" pitchFamily="2" charset="-78"/>
            </a:endParaRPr>
          </a:p>
        </p:txBody>
      </p:sp>
    </p:spTree>
    <p:extLst>
      <p:ext uri="{BB962C8B-B14F-4D97-AF65-F5344CB8AC3E}">
        <p14:creationId xmlns:p14="http://schemas.microsoft.com/office/powerpoint/2010/main" val="4002084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یکی از خصوصیات اصلی دولت مدرن از نظر ماکس </a:t>
            </a:r>
            <a:r>
              <a:rPr lang="fa-IR" smtClean="0">
                <a:cs typeface="B Zar" panose="00000400000000000000" pitchFamily="2" charset="-78"/>
              </a:rPr>
              <a:t>وبر، </a:t>
            </a:r>
            <a:r>
              <a:rPr lang="fa-IR" smtClean="0">
                <a:cs typeface="B Zar" panose="00000400000000000000" pitchFamily="2" charset="-78"/>
              </a:rPr>
              <a:t>توسعه عظیم دستگاه اداری و بوروکراسی است که در اختیار دولت است. وبر رابطه ای مستقیم بین کاپیتالیسم و بوروکراسی اساسا نوع راسیونالیسم و خردورزی است که علانیت را حاکم می کند و راس آن در اختیار دولت است که از طریق آن بر کل جامعه </a:t>
            </a:r>
            <a:r>
              <a:rPr lang="fa-IR" smtClean="0">
                <a:cs typeface="B Zar" panose="00000400000000000000" pitchFamily="2" charset="-78"/>
              </a:rPr>
              <a:t>اشاره </a:t>
            </a:r>
            <a:r>
              <a:rPr lang="fa-IR" smtClean="0">
                <a:cs typeface="B Zar" panose="00000400000000000000" pitchFamily="2" charset="-78"/>
              </a:rPr>
              <a:t>دارد. در حقیقت این حالت هرمی را نوعی هنجار و حقوقی می داند و به کل جامعه به مثابه یک بنگاه اقتصادی می نگرد. </a:t>
            </a:r>
            <a:endParaRPr lang="fa-IR">
              <a:cs typeface="B Zar" panose="00000400000000000000" pitchFamily="2" charset="-78"/>
            </a:endParaRPr>
          </a:p>
        </p:txBody>
      </p:sp>
      <p:sp>
        <p:nvSpPr>
          <p:cNvPr id="4" name="Flowchart: Process 3"/>
          <p:cNvSpPr/>
          <p:nvPr/>
        </p:nvSpPr>
        <p:spPr>
          <a:xfrm>
            <a:off x="1139483" y="4332849"/>
            <a:ext cx="3123028"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توسعه عظیم دستگاه اداری و بوروکراسی</a:t>
            </a:r>
            <a:endParaRPr lang="fa-IR" b="1">
              <a:solidFill>
                <a:srgbClr val="FF0000"/>
              </a:solidFill>
            </a:endParaRPr>
          </a:p>
        </p:txBody>
      </p:sp>
      <p:sp>
        <p:nvSpPr>
          <p:cNvPr id="5" name="Flowchart: Process 4"/>
          <p:cNvSpPr/>
          <p:nvPr/>
        </p:nvSpPr>
        <p:spPr>
          <a:xfrm>
            <a:off x="6457657" y="4241409"/>
            <a:ext cx="2700997" cy="147710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نوعی هنجار و حقوقی</a:t>
            </a:r>
            <a:endParaRPr lang="fa-IR" b="1">
              <a:solidFill>
                <a:srgbClr val="FF0000"/>
              </a:solidFill>
            </a:endParaRPr>
          </a:p>
        </p:txBody>
      </p:sp>
    </p:spTree>
    <p:extLst>
      <p:ext uri="{BB962C8B-B14F-4D97-AF65-F5344CB8AC3E}">
        <p14:creationId xmlns:p14="http://schemas.microsoft.com/office/powerpoint/2010/main" val="135702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ایران نیز اندیشه و فرایند دولت سازی اینک بیش از یک سده است که آغازیدن گرفته است اولین جوانه های این فرایند را بی تردید باید در </a:t>
            </a:r>
            <a:r>
              <a:rPr lang="fa-IR" b="1" smtClean="0">
                <a:solidFill>
                  <a:srgbClr val="FF0000"/>
                </a:solidFill>
                <a:cs typeface="B Zar" panose="00000400000000000000" pitchFamily="2" charset="-78"/>
              </a:rPr>
              <a:t>تحولات پس از جنگ های ایران و روس </a:t>
            </a:r>
            <a:r>
              <a:rPr lang="fa-IR" smtClean="0">
                <a:cs typeface="B Zar" panose="00000400000000000000" pitchFamily="2" charset="-78"/>
              </a:rPr>
              <a:t>جست و جو کرد و ادامه آن را در عرصه سیاست و اجتماع ایران در دوره های انقلاب مشروطیت پهلوی اول و دوم و پیدایش جنبش های اسلامی و نهایتا انقلاب اسلامی و روی کار آمدن دولت جمهوری اسلامی پیگیری کرد. </a:t>
            </a:r>
          </a:p>
          <a:p>
            <a:pPr algn="just"/>
            <a:r>
              <a:rPr lang="fa-IR" smtClean="0">
                <a:cs typeface="B Zar" panose="00000400000000000000" pitchFamily="2" charset="-78"/>
              </a:rPr>
              <a:t>همایش دو روزه دولت مدرن با هدف فوق و در محورهای اقتصاد و دولت مدرن، فلسفه سیاسی و دولت مدرن، حقوق و دولت مدرن، جامعه شناسی و دولت مدرن، سیاست و دولت مدرن و دولت مدرن در بستر تاریخ در دانشکده علوم سیاسی دانشگاه تهران برگزار گردید. </a:t>
            </a:r>
          </a:p>
          <a:p>
            <a:pPr algn="just"/>
            <a:r>
              <a:rPr lang="fa-IR" smtClean="0">
                <a:cs typeface="B Zar" panose="00000400000000000000" pitchFamily="2" charset="-78"/>
              </a:rPr>
              <a:t>آنچه در ادامه می خوانید بیان </a:t>
            </a:r>
            <a:r>
              <a:rPr lang="fa-IR">
                <a:cs typeface="B Zar" panose="00000400000000000000" pitchFamily="2" charset="-78"/>
              </a:rPr>
              <a:t>ن</a:t>
            </a:r>
            <a:r>
              <a:rPr lang="fa-IR" smtClean="0">
                <a:cs typeface="B Zar" panose="00000400000000000000" pitchFamily="2" charset="-78"/>
              </a:rPr>
              <a:t>ظرات هفت نفر از محققان و جامعه شناسان ایران در این زمینه است. </a:t>
            </a:r>
            <a:endParaRPr lang="fa-IR">
              <a:cs typeface="B Zar" panose="00000400000000000000" pitchFamily="2" charset="-78"/>
            </a:endParaRPr>
          </a:p>
        </p:txBody>
      </p:sp>
    </p:spTree>
    <p:extLst>
      <p:ext uri="{BB962C8B-B14F-4D97-AF65-F5344CB8AC3E}">
        <p14:creationId xmlns:p14="http://schemas.microsoft.com/office/powerpoint/2010/main" val="8100953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445391" y="1825625"/>
            <a:ext cx="6908408" cy="4351338"/>
          </a:xfrm>
        </p:spPr>
        <p:txBody>
          <a:bodyPr/>
          <a:lstStyle/>
          <a:p>
            <a:pPr algn="just"/>
            <a:r>
              <a:rPr lang="fa-IR">
                <a:cs typeface="B Zar" panose="00000400000000000000" pitchFamily="2" charset="-78"/>
              </a:rPr>
              <a:t>از نظر وبر نظام  جدید چه در وجه کاپیتالیستی </a:t>
            </a:r>
            <a:r>
              <a:rPr lang="fa-IR">
                <a:cs typeface="B Zar" panose="00000400000000000000" pitchFamily="2" charset="-78"/>
              </a:rPr>
              <a:t>و </a:t>
            </a:r>
            <a:r>
              <a:rPr lang="fa-IR" smtClean="0">
                <a:cs typeface="B Zar" panose="00000400000000000000" pitchFamily="2" charset="-78"/>
              </a:rPr>
              <a:t>چه </a:t>
            </a:r>
            <a:r>
              <a:rPr lang="fa-IR">
                <a:cs typeface="B Zar" panose="00000400000000000000" pitchFamily="2" charset="-78"/>
              </a:rPr>
              <a:t>سوسیالیستی آن راهی جز </a:t>
            </a:r>
            <a:r>
              <a:rPr lang="fa-IR" b="1">
                <a:solidFill>
                  <a:srgbClr val="FF0000"/>
                </a:solidFill>
                <a:cs typeface="B Zar" panose="00000400000000000000" pitchFamily="2" charset="-78"/>
              </a:rPr>
              <a:t>گسترش بوروکراسی </a:t>
            </a:r>
            <a:r>
              <a:rPr lang="fa-IR">
                <a:cs typeface="B Zar" panose="00000400000000000000" pitchFamily="2" charset="-78"/>
              </a:rPr>
              <a:t>ندارد هر چند در پایان اشاره می کند که این بوروکراسی سازندگان خود را در این «قفس آهنین  خفه خواهد کرد. </a:t>
            </a:r>
          </a:p>
          <a:p>
            <a:endParaRPr lang="fa-IR"/>
          </a:p>
        </p:txBody>
      </p:sp>
      <p:pic>
        <p:nvPicPr>
          <p:cNvPr id="4" name="Picture 3"/>
          <p:cNvPicPr>
            <a:picLocks noChangeAspect="1"/>
          </p:cNvPicPr>
          <p:nvPr/>
        </p:nvPicPr>
        <p:blipFill>
          <a:blip r:embed="rId2"/>
          <a:stretch>
            <a:fillRect/>
          </a:stretch>
        </p:blipFill>
        <p:spPr>
          <a:xfrm>
            <a:off x="838200" y="1825625"/>
            <a:ext cx="3452446" cy="3599064"/>
          </a:xfrm>
          <a:prstGeom prst="rect">
            <a:avLst/>
          </a:prstGeom>
        </p:spPr>
      </p:pic>
    </p:spTree>
    <p:extLst>
      <p:ext uri="{BB962C8B-B14F-4D97-AF65-F5344CB8AC3E}">
        <p14:creationId xmlns:p14="http://schemas.microsoft.com/office/powerpoint/2010/main" val="2776471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460652" y="1825625"/>
            <a:ext cx="7893148" cy="4351338"/>
          </a:xfrm>
        </p:spPr>
        <p:txBody>
          <a:bodyPr/>
          <a:lstStyle/>
          <a:p>
            <a:pPr algn="just"/>
            <a:r>
              <a:rPr lang="fa-IR" smtClean="0">
                <a:cs typeface="B Zar" panose="00000400000000000000" pitchFamily="2" charset="-78"/>
              </a:rPr>
              <a:t>پیر </a:t>
            </a:r>
            <a:r>
              <a:rPr lang="fa-IR" smtClean="0">
                <a:cs typeface="B Zar" panose="00000400000000000000" pitchFamily="2" charset="-78"/>
              </a:rPr>
              <a:t>بوردیو جامعه شناس جدید معتقد است که  همه چیز بر محور سرمایه می چرخد اما او سرمایه را به ووه مختلف فرهنگی تاریخی نمادی اقتصادی اجتماعی و امال  آنها تقسیم کند با این ویژگی که هر کدام از آنها قابلیت تبدیل شدن به یکدیگر را دارد. وقتی برای مثال سرمایه فرهنگی در  گروهی و جامعه ای رشد پیدا کرد و شکوفا شد کسانی که صاحب این سرمایه هستند می توانند از آن بهره اقتصادی برند.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5"/>
            <a:ext cx="2341098" cy="3028950"/>
          </a:xfrm>
          <a:prstGeom prst="rect">
            <a:avLst/>
          </a:prstGeom>
        </p:spPr>
      </p:pic>
      <p:sp>
        <p:nvSpPr>
          <p:cNvPr id="5" name="TextBox 4"/>
          <p:cNvSpPr txBox="1"/>
          <p:nvPr/>
        </p:nvSpPr>
        <p:spPr>
          <a:xfrm>
            <a:off x="1308295" y="5275385"/>
            <a:ext cx="1434905"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پیر بوردیو</a:t>
            </a:r>
            <a:endParaRPr lang="fa-IR">
              <a:solidFill>
                <a:srgbClr val="FF0000"/>
              </a:solidFill>
            </a:endParaRPr>
          </a:p>
        </p:txBody>
      </p:sp>
    </p:spTree>
    <p:extLst>
      <p:ext uri="{BB962C8B-B14F-4D97-AF65-F5344CB8AC3E}">
        <p14:creationId xmlns:p14="http://schemas.microsoft.com/office/powerpoint/2010/main" val="15806216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هر حال از نظربوردیو آنچه اهمیت دارد انباشت سرمایه ها است و هر کس انباشت سرمایه بشتری داشته باشد نسب به دیگران دست بالاتری دارد. </a:t>
            </a:r>
          </a:p>
          <a:p>
            <a:pPr algn="just"/>
            <a:r>
              <a:rPr lang="fa-IR" smtClean="0">
                <a:cs typeface="B Zar" panose="00000400000000000000" pitchFamily="2" charset="-78"/>
              </a:rPr>
              <a:t>دولت در حقیقت نهای است که توانسته است انباشت سرمایه بیشتری را نسبت به دیگران انجام دهد. دولت تا وقتی این وزن را دارد می توان حاکمیت  خود بر جامعه ادامه دهد یا به قول وبر : «دولت یک مجتمع انسانی است که انحصار استفاده مشروع از خشونت فیزیکی در یک سرزمین معین را با موفقیت از آن خود می کند. </a:t>
            </a:r>
            <a:endParaRPr lang="fa-IR">
              <a:cs typeface="B Zar" panose="00000400000000000000" pitchFamily="2" charset="-78"/>
            </a:endParaRPr>
          </a:p>
        </p:txBody>
      </p:sp>
    </p:spTree>
    <p:extLst>
      <p:ext uri="{BB962C8B-B14F-4D97-AF65-F5344CB8AC3E}">
        <p14:creationId xmlns:p14="http://schemas.microsoft.com/office/powerpoint/2010/main" val="14978129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به عقیده او دولت محصول فرایند تراکم انواع مختلف سرمایه از قبیل اقتصادی، فیزیکی، ابزارهای فشار مثل پلیس و ارتش، سرمایه فرهنگی، اطلاعاتی و نمادین است که از طریق  انها می تواند اعمال قدرت کند </a:t>
            </a:r>
            <a:r>
              <a:rPr lang="fa-IR" b="1">
                <a:solidFill>
                  <a:srgbClr val="FF0000"/>
                </a:solidFill>
                <a:cs typeface="B Zar" panose="00000400000000000000" pitchFamily="2" charset="-78"/>
              </a:rPr>
              <a:t>و بر مردم حاکم شود</a:t>
            </a:r>
            <a:r>
              <a:rPr lang="fa-IR">
                <a:cs typeface="B Zar" panose="00000400000000000000" pitchFamily="2" charset="-78"/>
              </a:rPr>
              <a:t>. </a:t>
            </a:r>
          </a:p>
          <a:p>
            <a:endParaRPr lang="fa-IR"/>
          </a:p>
        </p:txBody>
      </p:sp>
    </p:spTree>
    <p:extLst>
      <p:ext uri="{BB962C8B-B14F-4D97-AF65-F5344CB8AC3E}">
        <p14:creationId xmlns:p14="http://schemas.microsoft.com/office/powerpoint/2010/main" val="40608101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دولت سعی می کند که سرمایه های خود را بقبولاند مثلا سعی می کند که به همه  همان فرهنگی را بقبولاند که مشترک و قالب باشد و دولت راحت تر فرهنگ خودش را در جامعه پیاده کند. این توفق انواع سرمایه در دولت ها از اهمیت بسزایی برخوردار است. </a:t>
            </a:r>
          </a:p>
          <a:p>
            <a:pPr algn="just"/>
            <a:r>
              <a:rPr lang="fa-IR" smtClean="0">
                <a:cs typeface="B Zar" panose="00000400000000000000" pitchFamily="2" charset="-78"/>
              </a:rPr>
              <a:t>در دولت مدرن به هر حال به نوعی رابطه دولت و مردم  وطبقات اجتماعی و سرمایه های مختلف جامعه مطرح است. </a:t>
            </a:r>
          </a:p>
        </p:txBody>
      </p:sp>
    </p:spTree>
    <p:extLst>
      <p:ext uri="{BB962C8B-B14F-4D97-AF65-F5344CB8AC3E}">
        <p14:creationId xmlns:p14="http://schemas.microsoft.com/office/powerpoint/2010/main" val="15840844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r>
              <a:rPr lang="fa-IR">
                <a:cs typeface="B Zar" panose="00000400000000000000" pitchFamily="2" charset="-78"/>
              </a:rPr>
              <a:t>دولت مدرن در جهان امروز رو به گسترش است و با ان حال می بینیم که 40 درصد  جمعیت فعال جان هنوز مزدور دولت هستند و هنوز هم دولت ها دست بالا را از نظر اقتصادی دارند. ما از 15 سال قبل تلاش زیادی کرده ایم تا دولت مدرن را به جای سیستم قبل بنشانیم می توان گفت  که ناکامی های زیادی در این 150 سال بوده است</a:t>
            </a:r>
            <a:r>
              <a:rPr lang="fa-IR">
                <a:cs typeface="B Zar" panose="00000400000000000000" pitchFamily="2" charset="-78"/>
              </a:rPr>
              <a:t>. </a:t>
            </a:r>
            <a:endParaRPr lang="fa-IR"/>
          </a:p>
        </p:txBody>
      </p:sp>
    </p:spTree>
    <p:extLst>
      <p:ext uri="{BB962C8B-B14F-4D97-AF65-F5344CB8AC3E}">
        <p14:creationId xmlns:p14="http://schemas.microsoft.com/office/powerpoint/2010/main" val="193664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جوامعی مثل جامعه ایران دولت با متراکم کردن سرمایه ها دست جامعه خالی می شود و خود به خود افراد دست پایین را می گیرند. مسئله دیگر جریان آزاد اطلاعات  است که دولت ها با جلوگیری از آن از دسترس افراد به اطلاعات آزاد جلوگیری می کنند و این توفق اطلاعاتی خود به خود افراد دیگر را به دست پایین تر دولت می راند. </a:t>
            </a:r>
          </a:p>
          <a:p>
            <a:endParaRPr lang="fa-IR"/>
          </a:p>
        </p:txBody>
      </p:sp>
      <p:sp>
        <p:nvSpPr>
          <p:cNvPr id="4" name="Flowchart: Process 3"/>
          <p:cNvSpPr/>
          <p:nvPr/>
        </p:nvSpPr>
        <p:spPr>
          <a:xfrm>
            <a:off x="1308295" y="3953022"/>
            <a:ext cx="2841674" cy="125202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جریان آزاد اطلاعات</a:t>
            </a:r>
            <a:endParaRPr lang="fa-IR" b="1">
              <a:solidFill>
                <a:srgbClr val="FF0000"/>
              </a:solidFill>
            </a:endParaRPr>
          </a:p>
        </p:txBody>
      </p:sp>
    </p:spTree>
    <p:extLst>
      <p:ext uri="{BB962C8B-B14F-4D97-AF65-F5344CB8AC3E}">
        <p14:creationId xmlns:p14="http://schemas.microsoft.com/office/powerpoint/2010/main" val="1922989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مهم </a:t>
            </a:r>
            <a:r>
              <a:rPr lang="fa-IR" smtClean="0">
                <a:cs typeface="B Zar" panose="00000400000000000000" pitchFamily="2" charset="-78"/>
              </a:rPr>
              <a:t>ترین </a:t>
            </a:r>
            <a:r>
              <a:rPr lang="fa-IR" smtClean="0">
                <a:cs typeface="B Zar" panose="00000400000000000000" pitchFamily="2" charset="-78"/>
              </a:rPr>
              <a:t>عامل در زمینه توفق اطلاعاتی دولت وسایل ارتباط جمعی است در حقیقت  در این جا انباشت سرمایه توسط </a:t>
            </a:r>
            <a:r>
              <a:rPr lang="fa-IR" smtClean="0">
                <a:cs typeface="B Zar" panose="00000400000000000000" pitchFamily="2" charset="-78"/>
              </a:rPr>
              <a:t>وسایل </a:t>
            </a:r>
            <a:r>
              <a:rPr lang="fa-IR" smtClean="0">
                <a:cs typeface="B Zar" panose="00000400000000000000" pitchFamily="2" charset="-78"/>
              </a:rPr>
              <a:t>ارتباط جمعی جدید به نفع دولت صورت می گیرد. بالاترین اقشار دولت ها در کشورهای جهان سوم همین اقتدار نمادین است که توسط رادیو و تلویزیون اشاعه پیدا می کند. </a:t>
            </a:r>
          </a:p>
        </p:txBody>
      </p:sp>
      <p:sp>
        <p:nvSpPr>
          <p:cNvPr id="4" name="Flowchart: Process 3"/>
          <p:cNvSpPr/>
          <p:nvPr/>
        </p:nvSpPr>
        <p:spPr>
          <a:xfrm>
            <a:off x="1223889" y="3615397"/>
            <a:ext cx="2110154" cy="154744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اقتدار نمادین</a:t>
            </a:r>
            <a:endParaRPr lang="fa-IR" b="1">
              <a:solidFill>
                <a:srgbClr val="FF0000"/>
              </a:solidFill>
            </a:endParaRPr>
          </a:p>
        </p:txBody>
      </p:sp>
    </p:spTree>
    <p:extLst>
      <p:ext uri="{BB962C8B-B14F-4D97-AF65-F5344CB8AC3E}">
        <p14:creationId xmlns:p14="http://schemas.microsoft.com/office/powerpoint/2010/main" val="9671880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دولت مدرن دولت در </a:t>
            </a:r>
            <a:r>
              <a:rPr lang="fa-IR">
                <a:cs typeface="B Zar" panose="00000400000000000000" pitchFamily="2" charset="-78"/>
              </a:rPr>
              <a:t>جهت </a:t>
            </a:r>
            <a:r>
              <a:rPr lang="fa-IR" smtClean="0">
                <a:cs typeface="B Zar" panose="00000400000000000000" pitchFamily="2" charset="-78"/>
              </a:rPr>
              <a:t>منافع </a:t>
            </a:r>
            <a:r>
              <a:rPr lang="fa-IR">
                <a:cs typeface="B Zar" panose="00000400000000000000" pitchFamily="2" charset="-78"/>
              </a:rPr>
              <a:t>ملی است وقتی اقتدار  در دست دولت باشد عملا بخش های دیگر (جامعه) ضعیف باقی می مانند  و توان مقابله با دولت را ندارند. </a:t>
            </a:r>
          </a:p>
          <a:p>
            <a:pPr algn="just"/>
            <a:r>
              <a:rPr lang="fa-IR">
                <a:cs typeface="B Zar" panose="00000400000000000000" pitchFamily="2" charset="-78"/>
              </a:rPr>
              <a:t>بنابراین دولت باید تحت نظارت باید تا جهتی بر خلاف منافع ملی در پیش گیرد. اگر دولت مدرن شکل نگیرد و اگر رسانه های جمعی در اختیار </a:t>
            </a:r>
            <a:r>
              <a:rPr lang="fa-IR">
                <a:cs typeface="B Zar" panose="00000400000000000000" pitchFamily="2" charset="-78"/>
              </a:rPr>
              <a:t>همه </a:t>
            </a:r>
            <a:r>
              <a:rPr lang="fa-IR" smtClean="0">
                <a:cs typeface="B Zar" panose="00000400000000000000" pitchFamily="2" charset="-78"/>
              </a:rPr>
              <a:t>نبا</a:t>
            </a:r>
            <a:r>
              <a:rPr lang="fa-IR">
                <a:cs typeface="B Zar" panose="00000400000000000000" pitchFamily="2" charset="-78"/>
              </a:rPr>
              <a:t>ش</a:t>
            </a:r>
            <a:r>
              <a:rPr lang="fa-IR" smtClean="0">
                <a:cs typeface="B Zar" panose="00000400000000000000" pitchFamily="2" charset="-78"/>
              </a:rPr>
              <a:t>د </a:t>
            </a:r>
            <a:r>
              <a:rPr lang="fa-IR">
                <a:cs typeface="B Zar" panose="00000400000000000000" pitchFamily="2" charset="-78"/>
              </a:rPr>
              <a:t>خود به خود جای گفت و گو باقی نمی ماند و تعارض دولت و جامعه تشدید می یابد. </a:t>
            </a:r>
          </a:p>
          <a:p>
            <a:endParaRPr lang="fa-IR"/>
          </a:p>
        </p:txBody>
      </p:sp>
      <p:sp>
        <p:nvSpPr>
          <p:cNvPr id="4" name="Flowchart: Process 3"/>
          <p:cNvSpPr/>
          <p:nvPr/>
        </p:nvSpPr>
        <p:spPr>
          <a:xfrm>
            <a:off x="1153551" y="4192171"/>
            <a:ext cx="2124221"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cs typeface="B Zar" panose="00000400000000000000" pitchFamily="2" charset="-78"/>
              </a:rPr>
              <a:t>منافع ملی</a:t>
            </a:r>
            <a:endParaRPr lang="fa-IR" sz="2000" b="1">
              <a:solidFill>
                <a:srgbClr val="FF0000"/>
              </a:solidFill>
            </a:endParaRPr>
          </a:p>
        </p:txBody>
      </p:sp>
    </p:spTree>
    <p:extLst>
      <p:ext uri="{BB962C8B-B14F-4D97-AF65-F5344CB8AC3E}">
        <p14:creationId xmlns:p14="http://schemas.microsoft.com/office/powerpoint/2010/main" val="11443742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smtClean="0">
                <a:solidFill>
                  <a:srgbClr val="FF0000"/>
                </a:solidFill>
                <a:cs typeface="B Zar" panose="00000400000000000000" pitchFamily="2" charset="-78"/>
              </a:rPr>
              <a:t>احمد نقیب زاده: مقایسه شکل گیری دولت مدرن در ایران و غرب</a:t>
            </a:r>
            <a:endParaRPr lang="fa-IR" sz="4000">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الزامات دولت مدرن هنوز در ایران نه برای مردم و نه برای دولتمردان شناخته شده نیت نه مردم این سبک حکومت را بر خود هموار می کنند و نه حاکمان دارای عملکرد تئوریک در این زمینه اند.</a:t>
            </a:r>
          </a:p>
          <a:p>
            <a:pPr algn="just"/>
            <a:r>
              <a:rPr lang="fa-IR" smtClean="0">
                <a:cs typeface="B Zar" panose="00000400000000000000" pitchFamily="2" charset="-78"/>
              </a:rPr>
              <a:t>نخستین تفاوت دولت مدرن و دولت ایران به مسئله درون حواشی بودن و وارداتی بودن آن بر می گردد. نظریات زیادی درباره چرایی شکل گیری دولت مدرن در غرب مطرح شده است و ما فقط به تاریخچه کوتاهی از تشکیل دولت مدرن در غرب می پردازیم. </a:t>
            </a:r>
            <a:endParaRPr lang="fa-IR">
              <a:cs typeface="B Zar" panose="00000400000000000000" pitchFamily="2" charset="-78"/>
            </a:endParaRPr>
          </a:p>
        </p:txBody>
      </p:sp>
    </p:spTree>
    <p:extLst>
      <p:ext uri="{BB962C8B-B14F-4D97-AF65-F5344CB8AC3E}">
        <p14:creationId xmlns:p14="http://schemas.microsoft.com/office/powerpoint/2010/main" val="2550343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00B0F0"/>
                </a:solidFill>
                <a:cs typeface="B Zar" panose="00000400000000000000" pitchFamily="2" charset="-78"/>
              </a:rPr>
              <a:t>تقی آزاد ارمکی:</a:t>
            </a:r>
            <a:r>
              <a:rPr lang="fa-IR" b="1" smtClean="0">
                <a:solidFill>
                  <a:srgbClr val="FF0000"/>
                </a:solidFill>
                <a:cs typeface="B Zar" panose="00000400000000000000" pitchFamily="2" charset="-78"/>
              </a:rPr>
              <a:t> دولت ایرانی، جامعه ایرانی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بررسی دولت مدرن بحثی است جامعه شناسانه که در عین حال اصحاب حقوق تاریخ و فرهنگ  هم کمک کننده هستند این بحث از این جهت بیشتر جامعه شناسانه  است که همیشه در لایه های پنهان گفتمان  سیاسی و گفتمان اجتماعی  روشنفکران ایرانی چالش وجود داشته تحت این عنوان که ما در ایران اصولا چیزی به نام دولت نداریم و اگر داریم حالت ویژه دارند. حتی عده ای معتقدند که مشکل از آن جا ناشی می شود که ما در ایران جامعه مدرن نداریم که دولت مدرن داشته باشیم. </a:t>
            </a:r>
            <a:endParaRPr lang="fa-IR">
              <a:cs typeface="B Zar" panose="00000400000000000000" pitchFamily="2" charset="-78"/>
            </a:endParaRPr>
          </a:p>
        </p:txBody>
      </p:sp>
      <p:sp>
        <p:nvSpPr>
          <p:cNvPr id="4" name="Flowchart: Process 3"/>
          <p:cNvSpPr/>
          <p:nvPr/>
        </p:nvSpPr>
        <p:spPr>
          <a:xfrm>
            <a:off x="1282890" y="4326340"/>
            <a:ext cx="3384644" cy="117370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400" b="1">
                <a:solidFill>
                  <a:srgbClr val="00B0F0"/>
                </a:solidFill>
                <a:cs typeface="B Zar" panose="00000400000000000000" pitchFamily="2" charset="-78"/>
              </a:rPr>
              <a:t>لایه های پنهان گفتمان  سیاسی</a:t>
            </a:r>
            <a:endParaRPr lang="fa-IR" sz="1600" b="1">
              <a:solidFill>
                <a:srgbClr val="00B0F0"/>
              </a:solidFill>
            </a:endParaRPr>
          </a:p>
        </p:txBody>
      </p:sp>
    </p:spTree>
    <p:extLst>
      <p:ext uri="{BB962C8B-B14F-4D97-AF65-F5344CB8AC3E}">
        <p14:creationId xmlns:p14="http://schemas.microsoft.com/office/powerpoint/2010/main" val="288987065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در د</a:t>
            </a:r>
            <a:r>
              <a:rPr lang="fa-IR" b="1">
                <a:solidFill>
                  <a:srgbClr val="FF0000"/>
                </a:solidFill>
                <a:cs typeface="B Zar" panose="00000400000000000000" pitchFamily="2" charset="-78"/>
              </a:rPr>
              <a:t>وره پایان فئودالیته در غرب </a:t>
            </a:r>
            <a:r>
              <a:rPr lang="fa-IR">
                <a:cs typeface="B Zar" panose="00000400000000000000" pitchFamily="2" charset="-78"/>
              </a:rPr>
              <a:t>عوامل گاه متعارض و حتی مخالفی دست به دست  هم دادند تا دولتی یکپارچه با دیوان سالاری واحد در سرزمینی  </a:t>
            </a:r>
            <a:r>
              <a:rPr lang="fa-IR">
                <a:cs typeface="B Zar" panose="00000400000000000000" pitchFamily="2" charset="-78"/>
              </a:rPr>
              <a:t>واحد </a:t>
            </a:r>
            <a:r>
              <a:rPr lang="fa-IR" smtClean="0">
                <a:cs typeface="B Zar" panose="00000400000000000000" pitchFamily="2" charset="-78"/>
              </a:rPr>
              <a:t>با </a:t>
            </a:r>
            <a:r>
              <a:rPr lang="fa-IR">
                <a:cs typeface="B Zar" panose="00000400000000000000" pitchFamily="2" charset="-78"/>
              </a:rPr>
              <a:t>مردمی مشخص و حاکمیت یکپارچه تشکیل شود</a:t>
            </a:r>
            <a:endParaRPr lang="fa-IR"/>
          </a:p>
        </p:txBody>
      </p:sp>
    </p:spTree>
    <p:extLst>
      <p:ext uri="{BB962C8B-B14F-4D97-AF65-F5344CB8AC3E}">
        <p14:creationId xmlns:p14="http://schemas.microsoft.com/office/powerpoint/2010/main" val="815811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اتباع این دولت با شناسنامه به طور دقیق مشخص می شوند </a:t>
            </a:r>
            <a:r>
              <a:rPr lang="fa-IR" smtClean="0">
                <a:cs typeface="B Zar" panose="00000400000000000000" pitchFamily="2" charset="-78"/>
              </a:rPr>
              <a:t>. ما </a:t>
            </a:r>
            <a:r>
              <a:rPr lang="fa-IR" smtClean="0">
                <a:cs typeface="B Zar" panose="00000400000000000000" pitchFamily="2" charset="-78"/>
              </a:rPr>
              <a:t>نمی </a:t>
            </a:r>
            <a:r>
              <a:rPr lang="fa-IR" smtClean="0">
                <a:cs typeface="B Zar" panose="00000400000000000000" pitchFamily="2" charset="-78"/>
              </a:rPr>
              <a:t>توانم این دولت را از دستگاه بوروکراتیکش جدا کنیم زیرا نمود عینی همه این اوصاف در همین دستگاه بوروکراتیکش جدا کنیم  زیرا نمود عینی همه این اوصاف در همین دستگاه بورکراتی محقق می شود . اینکه دعواهای جدی بین فئودل  ها وجود داشت و انها این دعواها را به نزد پادشاه می آوردند بیانگر ضرورت اقتصادی و سیسای پشت تشکیل این چنین دولتی بود که تا آن زمان احساس نشده بود. مراحلی که ان دولت پشت سر گذاشت اول از ساخت یک مرکز حکومتی شروع شد. بعد به مرحله دموکراتیک رسد و در مرحله بعد به </a:t>
            </a:r>
            <a:r>
              <a:rPr lang="fa-IR" b="1" smtClean="0">
                <a:solidFill>
                  <a:srgbClr val="FF0000"/>
                </a:solidFill>
                <a:cs typeface="B Zar" panose="00000400000000000000" pitchFamily="2" charset="-78"/>
              </a:rPr>
              <a:t>تحزب</a:t>
            </a:r>
            <a:r>
              <a:rPr lang="fa-IR" smtClean="0">
                <a:cs typeface="B Zar" panose="00000400000000000000" pitchFamily="2" charset="-78"/>
              </a:rPr>
              <a:t> دست یافت. </a:t>
            </a:r>
            <a:endParaRPr lang="fa-IR">
              <a:cs typeface="B Zar" panose="00000400000000000000" pitchFamily="2" charset="-78"/>
            </a:endParaRPr>
          </a:p>
        </p:txBody>
      </p:sp>
      <p:sp>
        <p:nvSpPr>
          <p:cNvPr id="4" name="Flowchart: Process 3"/>
          <p:cNvSpPr/>
          <p:nvPr/>
        </p:nvSpPr>
        <p:spPr>
          <a:xfrm>
            <a:off x="970671" y="4557932"/>
            <a:ext cx="1913206"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نمود عینی</a:t>
            </a:r>
            <a:endParaRPr lang="fa-IR" b="1">
              <a:solidFill>
                <a:srgbClr val="FF0000"/>
              </a:solidFill>
            </a:endParaRPr>
          </a:p>
        </p:txBody>
      </p:sp>
    </p:spTree>
    <p:extLst>
      <p:ext uri="{BB962C8B-B14F-4D97-AF65-F5344CB8AC3E}">
        <p14:creationId xmlns:p14="http://schemas.microsoft.com/office/powerpoint/2010/main" val="41915514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چگونه این دولت به سایر مناطق جهان هم نفوذ پیدا کرد؟ </a:t>
            </a:r>
            <a:r>
              <a:rPr lang="fa-IR" smtClean="0">
                <a:cs typeface="B Zar" panose="00000400000000000000" pitchFamily="2" charset="-78"/>
              </a:rPr>
              <a:t>در حقیقت اغلب کشورهایی که به وارد کردن این پدیده پرداختند عمدتا در پرتو یک نظام سیاسی به این کار پداختند </a:t>
            </a:r>
            <a:r>
              <a:rPr lang="fa-IR" smtClean="0">
                <a:cs typeface="B Zar" panose="00000400000000000000" pitchFamily="2" charset="-78"/>
              </a:rPr>
              <a:t>برای مثال </a:t>
            </a:r>
            <a:r>
              <a:rPr lang="fa-IR" smtClean="0">
                <a:cs typeface="B Zar" panose="00000400000000000000" pitchFamily="2" charset="-78"/>
              </a:rPr>
              <a:t>در اروپای شرقی هنگام برخورد با اروپای غربی به ضعف </a:t>
            </a:r>
            <a:r>
              <a:rPr lang="fa-IR" smtClean="0">
                <a:cs typeface="B Zar" panose="00000400000000000000" pitchFamily="2" charset="-78"/>
              </a:rPr>
              <a:t>خود </a:t>
            </a:r>
            <a:r>
              <a:rPr lang="fa-IR" smtClean="0">
                <a:cs typeface="B Zar" panose="00000400000000000000" pitchFamily="2" charset="-78"/>
              </a:rPr>
              <a:t>پی بردند و دریافتند  که به جز از طریق مجهز کردن خویش به چنین دولت قدرتمندی قادر به پاسخ گویی و مقابله نخواهند بود دومین مساله که این دولت ها را استمرار </a:t>
            </a:r>
            <a:r>
              <a:rPr lang="fa-IR" smtClean="0">
                <a:cs typeface="B Zar" panose="00000400000000000000" pitchFamily="2" charset="-78"/>
              </a:rPr>
              <a:t>بخشید. </a:t>
            </a:r>
            <a:r>
              <a:rPr lang="fa-IR" smtClean="0">
                <a:cs typeface="B Zar" panose="00000400000000000000" pitchFamily="2" charset="-78"/>
              </a:rPr>
              <a:t>کارایی این دولت ها بود دولت های مدرن بر خلاف دولت های قبلی بسیار کارآمدتر و منجسم تر بودند. </a:t>
            </a:r>
            <a:endParaRPr lang="fa-IR">
              <a:cs typeface="B Zar" panose="00000400000000000000" pitchFamily="2" charset="-78"/>
            </a:endParaRPr>
          </a:p>
        </p:txBody>
      </p:sp>
    </p:spTree>
    <p:extLst>
      <p:ext uri="{BB962C8B-B14F-4D97-AF65-F5344CB8AC3E}">
        <p14:creationId xmlns:p14="http://schemas.microsoft.com/office/powerpoint/2010/main" val="9182056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629464" y="1825625"/>
            <a:ext cx="7724335" cy="4351338"/>
          </a:xfrm>
        </p:spPr>
        <p:txBody>
          <a:bodyPr/>
          <a:lstStyle/>
          <a:p>
            <a:pPr algn="just"/>
            <a:r>
              <a:rPr lang="fa-IR" smtClean="0">
                <a:cs typeface="B Zar" panose="00000400000000000000" pitchFamily="2" charset="-78"/>
              </a:rPr>
              <a:t>به همین ترتیب این دولت وارد ایران شد و این نقطه شروع جنگ های ایران و روس بود که لزوم وجود دولت مدرن را به عباس </a:t>
            </a:r>
            <a:r>
              <a:rPr lang="fa-IR" smtClean="0">
                <a:cs typeface="B Zar" panose="00000400000000000000" pitchFamily="2" charset="-78"/>
              </a:rPr>
              <a:t>میرزا </a:t>
            </a:r>
            <a:r>
              <a:rPr lang="fa-IR" smtClean="0">
                <a:cs typeface="B Zar" panose="00000400000000000000" pitchFamily="2" charset="-78"/>
              </a:rPr>
              <a:t>ولیعهد </a:t>
            </a:r>
            <a:r>
              <a:rPr lang="fa-IR" smtClean="0">
                <a:cs typeface="B Zar" panose="00000400000000000000" pitchFamily="2" charset="-78"/>
              </a:rPr>
              <a:t>نشان </a:t>
            </a:r>
            <a:r>
              <a:rPr lang="fa-IR" smtClean="0">
                <a:cs typeface="B Zar" panose="00000400000000000000" pitchFamily="2" charset="-78"/>
              </a:rPr>
              <a:t>داد. به این ترتیب روندی شروع شد که با امیرکبیر ادامه یافت و به انقلاب مشروطه رسید این روند افت و خیز بسیار داشت و نهایتا گرچه قرار بود با انقلاب مشروطه دولت مدرنی در ایران بر سرکار بیاید ولی به همان دلیلی که در اغلب کشورهای </a:t>
            </a:r>
            <a:r>
              <a:rPr lang="fa-IR" smtClean="0">
                <a:cs typeface="B Zar" panose="00000400000000000000" pitchFamily="2" charset="-78"/>
              </a:rPr>
              <a:t>جهان </a:t>
            </a:r>
            <a:r>
              <a:rPr lang="fa-IR" smtClean="0">
                <a:cs typeface="B Zar" panose="00000400000000000000" pitchFamily="2" charset="-78"/>
              </a:rPr>
              <a:t>سوم این دولت شکست خورد در ایران هم این فرایند وارداتی بی نتیجه ماند دلیل اصلی در این میان وارد کردن دولت مدرن در زمان نامناسب بود اغلب جوامعی  که نتوانستند به موقع دولت مدرن را مستقر کند اغلب به راهکاری افراطی کشیده شدند.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24099"/>
            <a:ext cx="2594317" cy="2362200"/>
          </a:xfrm>
          <a:prstGeom prst="rect">
            <a:avLst/>
          </a:prstGeom>
        </p:spPr>
      </p:pic>
      <p:sp>
        <p:nvSpPr>
          <p:cNvPr id="5" name="TextBox 4"/>
          <p:cNvSpPr txBox="1"/>
          <p:nvPr/>
        </p:nvSpPr>
        <p:spPr>
          <a:xfrm>
            <a:off x="1319431" y="4519710"/>
            <a:ext cx="1631853"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عباس میرزا</a:t>
            </a:r>
            <a:endParaRPr lang="fa-IR">
              <a:solidFill>
                <a:srgbClr val="FF0000"/>
              </a:solidFill>
            </a:endParaRPr>
          </a:p>
        </p:txBody>
      </p:sp>
    </p:spTree>
    <p:extLst>
      <p:ext uri="{BB962C8B-B14F-4D97-AF65-F5344CB8AC3E}">
        <p14:creationId xmlns:p14="http://schemas.microsoft.com/office/powerpoint/2010/main" val="18802076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انقلاب مشروطه به این دلیل شکست خورد که نهادهای سنتی بسیار قوی در مقابل این نهاد وارداتی ضعیف وجود داشت و گاهی اوقات خود این نماد ها مسئولیت این دولت مدرن را بر عهده می گرفتند مثل ورود ایل بختیاری به مرکز برای در دست گرفتن قدرت گرچه عده ای معتقدند که یکی از راه مدرنیزاسیون همین است که نهادهای سنتی بر مصدر کارهای دولتی قرار داده شوند تا هم این موانع سنتی خنثی شوند و از جلوی مدرن شدن دولت برداشته شوند و خود او هم مامور این کار شده است. به این ترتیب موجب چالش های کمتری می شود مانند الگوی </a:t>
            </a:r>
            <a:r>
              <a:rPr lang="fa-IR" smtClean="0">
                <a:cs typeface="B Zar" panose="00000400000000000000" pitchFamily="2" charset="-78"/>
              </a:rPr>
              <a:t>ژاپن</a:t>
            </a:r>
            <a:r>
              <a:rPr lang="fa-IR" smtClean="0">
                <a:cs typeface="B Zar" panose="00000400000000000000" pitchFamily="2" charset="-78"/>
              </a:rPr>
              <a:t>.</a:t>
            </a:r>
            <a:endParaRPr lang="fa-IR">
              <a:cs typeface="B Zar" panose="00000400000000000000" pitchFamily="2" charset="-78"/>
            </a:endParaRPr>
          </a:p>
        </p:txBody>
      </p:sp>
      <p:sp>
        <p:nvSpPr>
          <p:cNvPr id="4" name="Flowchart: Process 3"/>
          <p:cNvSpPr/>
          <p:nvPr/>
        </p:nvSpPr>
        <p:spPr>
          <a:xfrm>
            <a:off x="838200" y="4614203"/>
            <a:ext cx="2391508" cy="106914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نهادهای سنتی</a:t>
            </a:r>
            <a:endParaRPr lang="fa-IR" b="1">
              <a:solidFill>
                <a:srgbClr val="FF0000"/>
              </a:solidFill>
            </a:endParaRPr>
          </a:p>
        </p:txBody>
      </p:sp>
    </p:spTree>
    <p:extLst>
      <p:ext uri="{BB962C8B-B14F-4D97-AF65-F5344CB8AC3E}">
        <p14:creationId xmlns:p14="http://schemas.microsoft.com/office/powerpoint/2010/main" val="20423177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گرچه شکست </a:t>
            </a:r>
            <a:r>
              <a:rPr lang="fa-IR" smtClean="0">
                <a:cs typeface="B Zar" panose="00000400000000000000" pitchFamily="2" charset="-78"/>
              </a:rPr>
              <a:t>مشروعیت </a:t>
            </a:r>
            <a:r>
              <a:rPr lang="fa-IR" smtClean="0">
                <a:cs typeface="B Zar" panose="00000400000000000000" pitchFamily="2" charset="-78"/>
              </a:rPr>
              <a:t>در اثر این تقابل با نهادهای سنتی قابل انتظار بود اما خوشبختانه راه بسته نبود و گرچه دموکراسی بسته شد راه اقتدار گرایانه آن در پیش گرفته شد و چاره ای جز این هم نبود، چون ما 200 سال در این راه عقب بودیم و این مسیر کوتاه تر برای رسیدن به دولت مدرن بود. </a:t>
            </a:r>
            <a:endParaRPr lang="fa-IR">
              <a:cs typeface="B Zar" panose="00000400000000000000" pitchFamily="2" charset="-78"/>
            </a:endParaRPr>
          </a:p>
        </p:txBody>
      </p:sp>
      <p:sp>
        <p:nvSpPr>
          <p:cNvPr id="4" name="Flowchart: Process 3"/>
          <p:cNvSpPr/>
          <p:nvPr/>
        </p:nvSpPr>
        <p:spPr>
          <a:xfrm>
            <a:off x="1308295" y="3924886"/>
            <a:ext cx="3052690" cy="111134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راه اقتدار گرایانه آن</a:t>
            </a:r>
            <a:endParaRPr lang="fa-IR" b="1">
              <a:solidFill>
                <a:srgbClr val="FF0000"/>
              </a:solidFill>
            </a:endParaRPr>
          </a:p>
        </p:txBody>
      </p:sp>
    </p:spTree>
    <p:extLst>
      <p:ext uri="{BB962C8B-B14F-4D97-AF65-F5344CB8AC3E}">
        <p14:creationId xmlns:p14="http://schemas.microsoft.com/office/powerpoint/2010/main" val="3832019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شروع جدی دولت مدرن در ایران که مقارن با </a:t>
            </a:r>
            <a:r>
              <a:rPr lang="fa-IR" b="1" smtClean="0">
                <a:solidFill>
                  <a:srgbClr val="FF0000"/>
                </a:solidFill>
                <a:cs typeface="B Zar" panose="00000400000000000000" pitchFamily="2" charset="-78"/>
              </a:rPr>
              <a:t>ساخت مرکز اروپا </a:t>
            </a:r>
            <a:r>
              <a:rPr lang="fa-IR" smtClean="0">
                <a:cs typeface="B Zar" panose="00000400000000000000" pitchFamily="2" charset="-78"/>
              </a:rPr>
              <a:t>است زمان پهلوی اول است که مردم شناسنامه پیدا می کنند و مرزهای ایران مشخص می </a:t>
            </a:r>
            <a:r>
              <a:rPr lang="fa-IR" smtClean="0">
                <a:cs typeface="B Zar" panose="00000400000000000000" pitchFamily="2" charset="-78"/>
              </a:rPr>
              <a:t>شود، </a:t>
            </a:r>
            <a:r>
              <a:rPr lang="fa-IR" smtClean="0">
                <a:cs typeface="B Zar" panose="00000400000000000000" pitchFamily="2" charset="-78"/>
              </a:rPr>
              <a:t>حاکمیت مبهم از بین رفت و پایه دستگاه بوروکراتیک گذاشته شد. حال تفاوت ها از این جا شروع می شود. در غرب این پایه در مسیری کوتاه تر برای رسیدن به دولت مدرن بود. </a:t>
            </a:r>
            <a:endParaRPr lang="fa-IR">
              <a:cs typeface="B Zar" panose="00000400000000000000" pitchFamily="2" charset="-78"/>
            </a:endParaRPr>
          </a:p>
        </p:txBody>
      </p:sp>
      <p:sp>
        <p:nvSpPr>
          <p:cNvPr id="4" name="Flowchart: Process 3"/>
          <p:cNvSpPr/>
          <p:nvPr/>
        </p:nvSpPr>
        <p:spPr>
          <a:xfrm>
            <a:off x="1181686" y="3882683"/>
            <a:ext cx="2377440" cy="118168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مسیری کوتاه تر</a:t>
            </a:r>
            <a:endParaRPr lang="fa-IR" b="1">
              <a:solidFill>
                <a:srgbClr val="FF0000"/>
              </a:solidFill>
            </a:endParaRPr>
          </a:p>
        </p:txBody>
      </p:sp>
    </p:spTree>
    <p:extLst>
      <p:ext uri="{BB962C8B-B14F-4D97-AF65-F5344CB8AC3E}">
        <p14:creationId xmlns:p14="http://schemas.microsoft.com/office/powerpoint/2010/main" val="40043798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شروع جدی دولت مدرن در ایران که مقارن با ساخت مرکز در اروپا است زمان پهلوی اول است که مردم شناسنامه پیدا می کنند و مرزهای ایران مشخص می شود حاکمیت مبهم از بنی رفت و پایه دستگاه بوروکراتیک  گذاشته شد. حال تفاوت  ها از اینجا شروع می شود  در غرب این پایه در مسیری غیر شخصی گذاشته شده بود اما در ایران این گونه نشد به دلایل بسیار پیچیده جامعه شناختی و تاریخی دستگاهی که لویی چهاردهم در فرانسه ایجاد می کرد  دستگاهی غیر شخصی می شد و کارمند دولت  به عنوان رعیت </a:t>
            </a:r>
            <a:r>
              <a:rPr lang="fa-IR" smtClean="0">
                <a:cs typeface="B Zar" panose="00000400000000000000" pitchFamily="2" charset="-78"/>
              </a:rPr>
              <a:t>پادشاه </a:t>
            </a:r>
            <a:r>
              <a:rPr lang="fa-IR" smtClean="0">
                <a:cs typeface="B Zar" panose="00000400000000000000" pitchFamily="2" charset="-78"/>
              </a:rPr>
              <a:t>عمل نمی کرد اما در ایران همچنان این دستگاه شخصی بودن خود را حفظ کرد. </a:t>
            </a:r>
            <a:endParaRPr lang="fa-IR">
              <a:cs typeface="B Zar" panose="00000400000000000000" pitchFamily="2" charset="-78"/>
            </a:endParaRPr>
          </a:p>
        </p:txBody>
      </p:sp>
      <p:sp>
        <p:nvSpPr>
          <p:cNvPr id="4" name="Flowchart: Process 3"/>
          <p:cNvSpPr/>
          <p:nvPr/>
        </p:nvSpPr>
        <p:spPr>
          <a:xfrm>
            <a:off x="838200" y="4642337"/>
            <a:ext cx="2110154" cy="10550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رعیت پادشاه</a:t>
            </a:r>
            <a:endParaRPr lang="fa-IR" b="1">
              <a:solidFill>
                <a:srgbClr val="FF0000"/>
              </a:solidFill>
            </a:endParaRPr>
          </a:p>
        </p:txBody>
      </p:sp>
    </p:spTree>
    <p:extLst>
      <p:ext uri="{BB962C8B-B14F-4D97-AF65-F5344CB8AC3E}">
        <p14:creationId xmlns:p14="http://schemas.microsoft.com/office/powerpoint/2010/main" val="14637379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a:t>
            </a:r>
            <a:r>
              <a:rPr lang="fa-IR" smtClean="0">
                <a:cs typeface="B Zar" panose="00000400000000000000" pitchFamily="2" charset="-78"/>
              </a:rPr>
              <a:t>ایران </a:t>
            </a:r>
            <a:r>
              <a:rPr lang="fa-IR" smtClean="0">
                <a:cs typeface="B Zar" panose="00000400000000000000" pitchFamily="2" charset="-78"/>
              </a:rPr>
              <a:t>تمام قدرت های محلی سرکوب شد  زیرا در اروپا </a:t>
            </a:r>
            <a:r>
              <a:rPr lang="fa-IR" smtClean="0">
                <a:cs typeface="B Zar" panose="00000400000000000000" pitchFamily="2" charset="-78"/>
              </a:rPr>
              <a:t>با </a:t>
            </a:r>
            <a:r>
              <a:rPr lang="fa-IR" smtClean="0">
                <a:cs typeface="B Zar" panose="00000400000000000000" pitchFamily="2" charset="-78"/>
              </a:rPr>
              <a:t>نوعی فئودالیسم جا افتاده مشخص رو به رو بودیم اما در ایران با نوعی عصیان ایالات و ولایات مواجه می شویم و سرکوب این عصیان طبعا فقط با یک نیروی نظامی میسر بود. </a:t>
            </a:r>
          </a:p>
          <a:p>
            <a:pPr algn="just"/>
            <a:r>
              <a:rPr lang="fa-IR" smtClean="0">
                <a:cs typeface="B Zar" panose="00000400000000000000" pitchFamily="2" charset="-78"/>
              </a:rPr>
              <a:t>دولت پهلوی اول  پایه های مدرنیسم را در همان زمان حکومت مطلقه گذاشت، حافظ این دولت مدن هم در همه جا در سطح اولیه نیروی نظامی در سطح ملی است </a:t>
            </a:r>
            <a:r>
              <a:rPr lang="fa-IR" smtClean="0">
                <a:cs typeface="B Zar" panose="00000400000000000000" pitchFamily="2" charset="-78"/>
              </a:rPr>
              <a:t>زیرا </a:t>
            </a:r>
            <a:r>
              <a:rPr lang="fa-IR" smtClean="0">
                <a:cs typeface="B Zar" panose="00000400000000000000" pitchFamily="2" charset="-78"/>
              </a:rPr>
              <a:t>ارتش ملی نقش مهمی در استقرار دولت های مدرن ملی ایفا می کند. </a:t>
            </a:r>
            <a:endParaRPr lang="fa-IR">
              <a:cs typeface="B Zar" panose="00000400000000000000" pitchFamily="2" charset="-78"/>
            </a:endParaRPr>
          </a:p>
        </p:txBody>
      </p:sp>
      <p:sp>
        <p:nvSpPr>
          <p:cNvPr id="4" name="Flowchart: Process 3"/>
          <p:cNvSpPr/>
          <p:nvPr/>
        </p:nvSpPr>
        <p:spPr>
          <a:xfrm>
            <a:off x="1448972" y="4445391"/>
            <a:ext cx="2124222" cy="102694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حکومت مطلقه</a:t>
            </a:r>
            <a:endParaRPr lang="fa-IR" b="1">
              <a:solidFill>
                <a:srgbClr val="FF0000"/>
              </a:solidFill>
            </a:endParaRPr>
          </a:p>
        </p:txBody>
      </p:sp>
    </p:spTree>
    <p:extLst>
      <p:ext uri="{BB962C8B-B14F-4D97-AF65-F5344CB8AC3E}">
        <p14:creationId xmlns:p14="http://schemas.microsoft.com/office/powerpoint/2010/main" val="36042204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marL="0" indent="0" algn="just">
              <a:buNone/>
            </a:pPr>
            <a:r>
              <a:rPr lang="fa-IR" smtClean="0">
                <a:cs typeface="B Zar" panose="00000400000000000000" pitchFamily="2" charset="-78"/>
              </a:rPr>
              <a:t>همه عناصی که گفته شد در ایران حداقل با 200 تا 300 سال تاخیر و در قرن بیستم حاصل می شود و دولت باید در آن واحد به هر سه مرحله تحقق دولت مدرن از طریق بسیج همگانی و دیکتاتوری بپردازد. یعنی هم مرحله دموکراسی یعنی بخش قدرت هم مرحله سوم یعنی تحزب  که در حقیقت مرحله ساماندهی قدرت در جامعه مدنی است  همزمان به اجرا در می آیند. به همین دلیل آشفتگی هایی ایجاد می شود که در ایران هم ما شاهد آن هستیم  یکی از دلایل اصلی این آشفتگی فشار جامعه بین المللی است. زیرا جامعه بین المللی اجازه نمی دهد که شما ابتدا 20 سال دولت مطلقه را برقرار کنید و بعد وارد مرحله دموکراسی شوید آنها از شما می خواهند که حقوق بشر و حقوق شهروندی و ... را رعایت کنید. </a:t>
            </a:r>
            <a:endParaRPr lang="fa-IR">
              <a:cs typeface="B Zar" panose="00000400000000000000" pitchFamily="2" charset="-78"/>
            </a:endParaRPr>
          </a:p>
        </p:txBody>
      </p:sp>
      <p:sp>
        <p:nvSpPr>
          <p:cNvPr id="4" name="Flowchart: Process 3"/>
          <p:cNvSpPr/>
          <p:nvPr/>
        </p:nvSpPr>
        <p:spPr>
          <a:xfrm>
            <a:off x="838200" y="4825219"/>
            <a:ext cx="2504049" cy="9566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ساماندهی قدرت</a:t>
            </a:r>
            <a:endParaRPr lang="fa-IR" b="1">
              <a:solidFill>
                <a:srgbClr val="FF0000"/>
              </a:solidFill>
            </a:endParaRPr>
          </a:p>
        </p:txBody>
      </p:sp>
    </p:spTree>
    <p:extLst>
      <p:ext uri="{BB962C8B-B14F-4D97-AF65-F5344CB8AC3E}">
        <p14:creationId xmlns:p14="http://schemas.microsoft.com/office/powerpoint/2010/main" val="3183665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نظر من از آن جا که ما به عنوان محققان این عرصه تن به مطالعه تاریخ تحولات اجتماعی سیاسی ایران نداده ایم، وقت کافی و وافی </a:t>
            </a:r>
            <a:r>
              <a:rPr lang="fa-IR">
                <a:cs typeface="B Zar" panose="00000400000000000000" pitchFamily="2" charset="-78"/>
              </a:rPr>
              <a:t>نسبت </a:t>
            </a:r>
            <a:r>
              <a:rPr lang="fa-IR" smtClean="0">
                <a:cs typeface="B Zar" panose="00000400000000000000" pitchFamily="2" charset="-78"/>
              </a:rPr>
              <a:t>به آنچه بر سرزمین  ایران و ایرانیان  گذشته نداریم و از طرف دیگر با توجه به برپا شدن عرصه های علمی و فکری و </a:t>
            </a:r>
            <a:r>
              <a:rPr lang="fa-IR" smtClean="0">
                <a:cs typeface="B Zar" panose="00000400000000000000" pitchFamily="2" charset="-78"/>
              </a:rPr>
              <a:t>سیاسی </a:t>
            </a:r>
            <a:r>
              <a:rPr lang="fa-IR" smtClean="0">
                <a:cs typeface="B Zar" panose="00000400000000000000" pitchFamily="2" charset="-78"/>
              </a:rPr>
              <a:t>نامرتبط  با جامعه فرهنگی خودمان به سمت پذیرش داعیه ای رفیتم  </a:t>
            </a:r>
            <a:r>
              <a:rPr lang="fa-IR" b="1" smtClean="0">
                <a:cs typeface="B Zar" panose="00000400000000000000" pitchFamily="2" charset="-78"/>
              </a:rPr>
              <a:t>که </a:t>
            </a:r>
            <a:r>
              <a:rPr lang="fa-IR" b="1" smtClean="0">
                <a:solidFill>
                  <a:srgbClr val="FF0000"/>
                </a:solidFill>
                <a:cs typeface="B Zar" panose="00000400000000000000" pitchFamily="2" charset="-78"/>
              </a:rPr>
              <a:t>این داعیه </a:t>
            </a:r>
            <a:r>
              <a:rPr lang="fa-IR" smtClean="0">
                <a:cs typeface="B Zar" panose="00000400000000000000" pitchFamily="2" charset="-78"/>
              </a:rPr>
              <a:t>هیچ گاه در مورد ایران به آزمون گذشته نشده است. یعنی </a:t>
            </a:r>
            <a:r>
              <a:rPr lang="fa-IR" b="1" smtClean="0">
                <a:solidFill>
                  <a:srgbClr val="00B0F0"/>
                </a:solidFill>
                <a:cs typeface="B Zar" panose="00000400000000000000" pitchFamily="2" charset="-78"/>
              </a:rPr>
              <a:t>این دفاعیه   </a:t>
            </a:r>
            <a:r>
              <a:rPr lang="fa-IR" smtClean="0">
                <a:cs typeface="B Zar" panose="00000400000000000000" pitchFamily="2" charset="-78"/>
              </a:rPr>
              <a:t>که ما چیزی به نام جامعه و دولت در ایران نداریم و هر آنچه  هست جامعه استبدادی  زده استبداد طلب و استبداد پذیر است و در عمل هر چاره ای به جز تن دادن به استبداد ندارد. </a:t>
            </a:r>
            <a:endParaRPr lang="fa-IR">
              <a:cs typeface="B Zar" panose="00000400000000000000" pitchFamily="2" charset="-78"/>
            </a:endParaRPr>
          </a:p>
        </p:txBody>
      </p:sp>
    </p:spTree>
    <p:extLst>
      <p:ext uri="{BB962C8B-B14F-4D97-AF65-F5344CB8AC3E}">
        <p14:creationId xmlns:p14="http://schemas.microsoft.com/office/powerpoint/2010/main" val="19948440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باید به راه حل دیگری اندیشید که بتوان هم الزامات دولت مطلقه را انجام دهیم و هم الزمات  دولت دموکراتیک را به نظر من این کار از طریق قانون شدنی است یعنی از طریق وضع قوانین این تقابل را از بین ببریم. هر دو طرف باید از طریق قانون به طرف مقابل احترام بگذارد یعنی دولت نگران آزادی مردم باشد و مردم نگران اقتدار دولت والا اعمال طرفین غریزی خواهد شد. یعین دولتمرد ممکن است به هر کاری برای حفظ اقتدار دولت دست بزند و افراد جامعه هم بی محابا اقتدار دولت را نادیده بگیرد و کار به یک کشمکش طولانی کشیده شود. </a:t>
            </a:r>
            <a:endParaRPr lang="fa-IR">
              <a:cs typeface="B Zar" panose="00000400000000000000" pitchFamily="2" charset="-78"/>
            </a:endParaRPr>
          </a:p>
        </p:txBody>
      </p:sp>
      <p:sp>
        <p:nvSpPr>
          <p:cNvPr id="4" name="Flowchart: Process 3"/>
          <p:cNvSpPr/>
          <p:nvPr/>
        </p:nvSpPr>
        <p:spPr>
          <a:xfrm>
            <a:off x="838200" y="4501661"/>
            <a:ext cx="3010486" cy="95660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حفظ اقتدار دولت</a:t>
            </a:r>
            <a:endParaRPr lang="fa-IR" b="1">
              <a:solidFill>
                <a:srgbClr val="FF0000"/>
              </a:solidFill>
            </a:endParaRPr>
          </a:p>
        </p:txBody>
      </p:sp>
      <p:sp>
        <p:nvSpPr>
          <p:cNvPr id="5" name="Flowchart: Process 4"/>
          <p:cNvSpPr/>
          <p:nvPr/>
        </p:nvSpPr>
        <p:spPr>
          <a:xfrm>
            <a:off x="6025661" y="4459457"/>
            <a:ext cx="3151163" cy="1041009"/>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الزامات دولت مطلقه</a:t>
            </a:r>
            <a:endParaRPr lang="fa-IR" b="1">
              <a:solidFill>
                <a:srgbClr val="FF0000"/>
              </a:solidFill>
            </a:endParaRPr>
          </a:p>
        </p:txBody>
      </p:sp>
    </p:spTree>
    <p:extLst>
      <p:ext uri="{BB962C8B-B14F-4D97-AF65-F5344CB8AC3E}">
        <p14:creationId xmlns:p14="http://schemas.microsoft.com/office/powerpoint/2010/main" val="40046031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a:solidFill>
                  <a:srgbClr val="FF0000"/>
                </a:solidFill>
                <a:cs typeface="B Zar" panose="00000400000000000000" pitchFamily="2" charset="-78"/>
              </a:rPr>
              <a:t>حاتم قادری: دولت مدرن فرصت از دست </a:t>
            </a:r>
            <a:r>
              <a:rPr lang="fa-IR" b="1" smtClean="0">
                <a:solidFill>
                  <a:srgbClr val="FF0000"/>
                </a:solidFill>
                <a:cs typeface="B Zar" panose="00000400000000000000" pitchFamily="2" charset="-78"/>
              </a:rPr>
              <a:t>رفته</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منظور من از دولت </a:t>
            </a:r>
            <a:r>
              <a:rPr lang="en-US" smtClean="0">
                <a:cs typeface="B Zar" panose="00000400000000000000" pitchFamily="2" charset="-78"/>
              </a:rPr>
              <a:t>state</a:t>
            </a:r>
            <a:r>
              <a:rPr lang="fa-IR" smtClean="0">
                <a:cs typeface="B Zar" panose="00000400000000000000" pitchFamily="2" charset="-78"/>
              </a:rPr>
              <a:t> است. مایلم چهار مرحله را به جهت تاریخی برشمارم که در مورد دولت با متغیری که گفته خواهد شد، صدق می کند. دو مرحله اول دولت پیشا مدرن است و در مسیر حرکت به سمت دولت مدرن قرار دارند. مرحله از ابتدای قرن 14 میلادی تا 1648 زمان </a:t>
            </a:r>
            <a:r>
              <a:rPr lang="fa-IR" b="1" smtClean="0">
                <a:solidFill>
                  <a:srgbClr val="FF0000"/>
                </a:solidFill>
                <a:cs typeface="B Zar" panose="00000400000000000000" pitchFamily="2" charset="-78"/>
              </a:rPr>
              <a:t>پیمان وستفالی </a:t>
            </a:r>
            <a:r>
              <a:rPr lang="fa-IR" smtClean="0">
                <a:cs typeface="B Zar" panose="00000400000000000000" pitchFamily="2" charset="-78"/>
              </a:rPr>
              <a:t>است، مرحله دوم از 1648  تا انقلاب فرانسه مرحله سوم از انقلاب </a:t>
            </a:r>
            <a:r>
              <a:rPr lang="fa-IR" smtClean="0">
                <a:cs typeface="B Zar" panose="00000400000000000000" pitchFamily="2" charset="-78"/>
              </a:rPr>
              <a:t>فرانسه </a:t>
            </a:r>
            <a:r>
              <a:rPr lang="fa-IR" smtClean="0">
                <a:cs typeface="B Zar" panose="00000400000000000000" pitchFamily="2" charset="-78"/>
              </a:rPr>
              <a:t>تا حول و حوش دهه 70 میلادی و مرحله چهارم هم شامل چند دههه اخیر می شود. آغاز مرحله اول، معادل  حکومت ایلخانی در ایران است و پایان آن معادل حکومت ایلخانی در ایران است و پایان آن معادل زمان افول صفویه مرحله دوم برابر با روی کارآمدن قاجار و مرحله سوم نزدیک به انقلاب اسلامی ایران است. </a:t>
            </a:r>
            <a:endParaRPr lang="fa-IR">
              <a:cs typeface="B Zar" panose="00000400000000000000" pitchFamily="2" charset="-78"/>
            </a:endParaRPr>
          </a:p>
        </p:txBody>
      </p:sp>
    </p:spTree>
    <p:extLst>
      <p:ext uri="{BB962C8B-B14F-4D97-AF65-F5344CB8AC3E}">
        <p14:creationId xmlns:p14="http://schemas.microsoft.com/office/powerpoint/2010/main" val="22789055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دو مرحله او را می توانیم دوران جوانه زدن دولت مدرن بنامیم یعنی زمانی که دولت به عنوان تاسیسات در حال شکل گیری و با یک مرکزیت و مرزهای ملی ایجاد می شود. این دوران دوران زوال امپراطوری ها است و دولت قصد دارد تا خود را از سیطره  حکومت مذهبی و پاپیسم رها کند. دولت می خواهد به فراتر از </a:t>
            </a:r>
            <a:r>
              <a:rPr lang="fa-IR">
                <a:cs typeface="B Zar" panose="00000400000000000000" pitchFamily="2" charset="-78"/>
              </a:rPr>
              <a:t>شهر </a:t>
            </a:r>
            <a:r>
              <a:rPr lang="fa-IR" smtClean="0">
                <a:cs typeface="B Zar" panose="00000400000000000000" pitchFamily="2" charset="-78"/>
              </a:rPr>
              <a:t>ها رود و به روستا ها سرایت کند. </a:t>
            </a:r>
            <a:endParaRPr lang="fa-IR">
              <a:cs typeface="B Zar" panose="00000400000000000000" pitchFamily="2" charset="-78"/>
            </a:endParaRPr>
          </a:p>
        </p:txBody>
      </p:sp>
      <p:sp>
        <p:nvSpPr>
          <p:cNvPr id="4" name="Flowchart: Process 3"/>
          <p:cNvSpPr/>
          <p:nvPr/>
        </p:nvSpPr>
        <p:spPr>
          <a:xfrm>
            <a:off x="838200" y="3713871"/>
            <a:ext cx="3953021" cy="133643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مرکزیت و مرزهای ملی</a:t>
            </a:r>
            <a:endParaRPr lang="fa-IR" b="1">
              <a:solidFill>
                <a:srgbClr val="FF0000"/>
              </a:solidFill>
            </a:endParaRPr>
          </a:p>
        </p:txBody>
      </p:sp>
    </p:spTree>
    <p:extLst>
      <p:ext uri="{BB962C8B-B14F-4D97-AF65-F5344CB8AC3E}">
        <p14:creationId xmlns:p14="http://schemas.microsoft.com/office/powerpoint/2010/main" val="17668730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حول و حوش انقلاب فرانسه تحولات جدی تری در اروپا ایجاد شده است. از انقلاب صنعتی گرفته تا پیشرفت هایی در تئوری های سیاسی، روشنفکری و عقل گرایی چنان که قرن هفدهم را عصر خرد هم نامیده اند. </a:t>
            </a:r>
          </a:p>
        </p:txBody>
      </p:sp>
    </p:spTree>
    <p:extLst>
      <p:ext uri="{BB962C8B-B14F-4D97-AF65-F5344CB8AC3E}">
        <p14:creationId xmlns:p14="http://schemas.microsoft.com/office/powerpoint/2010/main" val="7413051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از دوران ناپلئون تا حدود 20 سال پیش به یک معنا دوران گسترش، رشد و شکوفایی دولت مدرن بود . البته اوج این شکوفایی در زادگاه  این دولت یعنی اروپا مشاهده می شود. دوره دوسال آخر مرحله ای است که عده ای عقیده دارند در آن ما با شاهد زوال دولت مدرن هستیم که لازم نیست یک باره صورت بگیرد بلکه جوانه های این </a:t>
            </a:r>
            <a:r>
              <a:rPr lang="fa-IR">
                <a:cs typeface="B Zar" panose="00000400000000000000" pitchFamily="2" charset="-78"/>
              </a:rPr>
              <a:t>زوال </a:t>
            </a:r>
            <a:r>
              <a:rPr lang="fa-IR" smtClean="0">
                <a:cs typeface="B Zar" panose="00000400000000000000" pitchFamily="2" charset="-78"/>
              </a:rPr>
              <a:t>از </a:t>
            </a:r>
            <a:r>
              <a:rPr lang="fa-IR">
                <a:cs typeface="B Zar" panose="00000400000000000000" pitchFamily="2" charset="-78"/>
              </a:rPr>
              <a:t>1975 قابل مشاهده است. تحولات تکنولوژیک، گسترش اندیشه ها و الزام دولت مدرن در عقب نشینی به نفع سازمان یا فرادولتی و بین المللی ناگزیری از دست برداشتن از حاکمیت مطلق در داخل همگی به زوال دولت مدرن کمک کرده اند. </a:t>
            </a:r>
          </a:p>
          <a:p>
            <a:endParaRPr lang="fa-IR"/>
          </a:p>
        </p:txBody>
      </p:sp>
    </p:spTree>
    <p:extLst>
      <p:ext uri="{BB962C8B-B14F-4D97-AF65-F5344CB8AC3E}">
        <p14:creationId xmlns:p14="http://schemas.microsoft.com/office/powerpoint/2010/main" val="4965657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459458" y="1825625"/>
            <a:ext cx="6894342" cy="4351338"/>
          </a:xfrm>
        </p:spPr>
        <p:txBody>
          <a:bodyPr/>
          <a:lstStyle/>
          <a:p>
            <a:pPr algn="just"/>
            <a:r>
              <a:rPr lang="fa-IR" smtClean="0">
                <a:cs typeface="B Zar" panose="00000400000000000000" pitchFamily="2" charset="-78"/>
              </a:rPr>
              <a:t>من اعتقاد دارم که </a:t>
            </a:r>
            <a:r>
              <a:rPr lang="fa-IR" b="1" smtClean="0">
                <a:solidFill>
                  <a:srgbClr val="FF0000"/>
                </a:solidFill>
                <a:cs typeface="B Zar" panose="00000400000000000000" pitchFamily="2" charset="-78"/>
              </a:rPr>
              <a:t>11 سپتامبر </a:t>
            </a:r>
            <a:r>
              <a:rPr lang="fa-IR" smtClean="0">
                <a:cs typeface="B Zar" panose="00000400000000000000" pitchFamily="2" charset="-78"/>
              </a:rPr>
              <a:t>نقطه عطفی است در زوال دولت مدرن و ایجاد نوعی دولت های محلی تر و محدودتر در کنار سازمان های جهانی.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825624"/>
            <a:ext cx="3621258" cy="3646707"/>
          </a:xfrm>
          <a:prstGeom prst="rect">
            <a:avLst/>
          </a:prstGeom>
        </p:spPr>
      </p:pic>
    </p:spTree>
    <p:extLst>
      <p:ext uri="{BB962C8B-B14F-4D97-AF65-F5344CB8AC3E}">
        <p14:creationId xmlns:p14="http://schemas.microsoft.com/office/powerpoint/2010/main" val="42358070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دولت مدرن دارای </a:t>
            </a:r>
            <a:r>
              <a:rPr lang="fa-IR" b="1" smtClean="0">
                <a:solidFill>
                  <a:srgbClr val="FF0000"/>
                </a:solidFill>
                <a:cs typeface="B Zar" panose="00000400000000000000" pitchFamily="2" charset="-78"/>
              </a:rPr>
              <a:t>سه نوع ویژگی </a:t>
            </a:r>
            <a:r>
              <a:rPr lang="fa-IR" smtClean="0">
                <a:cs typeface="B Zar" panose="00000400000000000000" pitchFamily="2" charset="-78"/>
              </a:rPr>
              <a:t>است. اول شعارهای دولت مدرن یعنی از مرزهای ملی گرفته تا سرود ملی و پرچم ملی که اهمیت بسیار زیادی دارند و در رگ  پی دولت مدرن تنیده شده اند به عنوان مثال وقتی صحبت از سرود ملی می کنیم با همان حس ناسیونالیسم صحبت از پرچم ملی و همین طور تقویم ملی می کنیم تقویمی مشخص و منسجم که به کلی با این تقویمی که ما در این دو سه دهه در ایران شاهدش بودیم متفاوت است که انواع و اقسام روایت های قمری با نوعی بی نظمی در آن جای گرفته است داشتن تقویم مشخص با تعطیلات و مناسب های مشخص کاملا منطبق است بانظام سرمایه داری صنعتی در حال رشد و </a:t>
            </a:r>
            <a:r>
              <a:rPr lang="fa-IR" b="1" smtClean="0">
                <a:solidFill>
                  <a:srgbClr val="FF0000"/>
                </a:solidFill>
                <a:cs typeface="B Zar" panose="00000400000000000000" pitchFamily="2" charset="-78"/>
              </a:rPr>
              <a:t>یک دیسیپلین بورژوانه </a:t>
            </a:r>
            <a:r>
              <a:rPr lang="fa-IR" smtClean="0">
                <a:cs typeface="B Zar" panose="00000400000000000000" pitchFamily="2" charset="-78"/>
              </a:rPr>
              <a:t>که در جامعه در حال شکل گرفتن است. </a:t>
            </a:r>
            <a:endParaRPr lang="fa-IR">
              <a:cs typeface="B Zar" panose="00000400000000000000" pitchFamily="2" charset="-78"/>
            </a:endParaRPr>
          </a:p>
        </p:txBody>
      </p:sp>
    </p:spTree>
    <p:extLst>
      <p:ext uri="{BB962C8B-B14F-4D97-AF65-F5344CB8AC3E}">
        <p14:creationId xmlns:p14="http://schemas.microsoft.com/office/powerpoint/2010/main" val="20622879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ویژگی دوم دولت مدرن، ساختارهای نوین و جدید در حال شکل گیری است که هر کدام معرف های مختلفی را دارند از یک ساختار بوروکراتیک گرفته تا یک ساختار نظامی و اقتصادی  به هر حال همه ساختارها مدرن هستند شامل یک نظام عقلانی  با حداقل نفرات از جمله این ساختارها نظام آموزشی است که مردم و جوان ها را برای اهداف ملی پرورش می دهد. </a:t>
            </a:r>
            <a:endParaRPr lang="fa-IR">
              <a:cs typeface="B Zar" panose="00000400000000000000" pitchFamily="2" charset="-78"/>
            </a:endParaRPr>
          </a:p>
        </p:txBody>
      </p:sp>
      <p:sp>
        <p:nvSpPr>
          <p:cNvPr id="4" name="Flowchart: Process 3"/>
          <p:cNvSpPr/>
          <p:nvPr/>
        </p:nvSpPr>
        <p:spPr>
          <a:xfrm>
            <a:off x="1547446" y="3699803"/>
            <a:ext cx="2827606" cy="146304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ساختارهای نوین و جدید</a:t>
            </a:r>
            <a:endParaRPr lang="fa-IR" b="1">
              <a:solidFill>
                <a:srgbClr val="FF0000"/>
              </a:solidFill>
            </a:endParaRPr>
          </a:p>
        </p:txBody>
      </p:sp>
      <p:sp>
        <p:nvSpPr>
          <p:cNvPr id="5" name="Flowchart: Alternate Process 4"/>
          <p:cNvSpPr/>
          <p:nvPr/>
        </p:nvSpPr>
        <p:spPr>
          <a:xfrm>
            <a:off x="7287065" y="3699803"/>
            <a:ext cx="2855741" cy="1463040"/>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 نظام عقلانی</a:t>
            </a:r>
            <a:endParaRPr lang="fa-IR" b="1">
              <a:solidFill>
                <a:srgbClr val="FF0000"/>
              </a:solidFill>
            </a:endParaRPr>
          </a:p>
        </p:txBody>
      </p:sp>
    </p:spTree>
    <p:extLst>
      <p:ext uri="{BB962C8B-B14F-4D97-AF65-F5344CB8AC3E}">
        <p14:creationId xmlns:p14="http://schemas.microsoft.com/office/powerpoint/2010/main" val="294046150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نظام آموزشی ملی قادر است که کشور کوچکی مانند </a:t>
            </a:r>
            <a:r>
              <a:rPr lang="fa-IR" b="1">
                <a:solidFill>
                  <a:srgbClr val="FF0000"/>
                </a:solidFill>
                <a:cs typeface="B Zar" panose="00000400000000000000" pitchFamily="2" charset="-78"/>
              </a:rPr>
              <a:t>پروس</a:t>
            </a:r>
            <a:r>
              <a:rPr lang="fa-IR">
                <a:cs typeface="B Zar" panose="00000400000000000000" pitchFamily="2" charset="-78"/>
              </a:rPr>
              <a:t> را در اندک زمانی به پای </a:t>
            </a:r>
            <a:r>
              <a:rPr lang="fa-IR">
                <a:cs typeface="B Zar" panose="00000400000000000000" pitchFamily="2" charset="-78"/>
              </a:rPr>
              <a:t>امپراتوری </a:t>
            </a:r>
            <a:r>
              <a:rPr lang="fa-IR" smtClean="0">
                <a:cs typeface="B Zar" panose="00000400000000000000" pitchFamily="2" charset="-78"/>
              </a:rPr>
              <a:t>عظیمی </a:t>
            </a:r>
            <a:r>
              <a:rPr lang="fa-IR">
                <a:cs typeface="B Zar" panose="00000400000000000000" pitchFamily="2" charset="-78"/>
              </a:rPr>
              <a:t>چون فرانسه براسند. در همین معنا ساختار سیاسی دولت مدرن آن چیزی است که به عنوان </a:t>
            </a:r>
            <a:r>
              <a:rPr lang="en-US">
                <a:cs typeface="B Zar" panose="00000400000000000000" pitchFamily="2" charset="-78"/>
              </a:rPr>
              <a:t>chairman</a:t>
            </a:r>
            <a:r>
              <a:rPr lang="fa-IR">
                <a:cs typeface="B Zar" panose="00000400000000000000" pitchFamily="2" charset="-78"/>
              </a:rPr>
              <a:t> شناخته می شود یعنی تفکیک اصولی بین شخص صاحب قدرت با خود قدرت یعنی بر خلاف کشورهایی که دید ایدئولوژیک به قدرت دارند که شخص صاحب قدرت و خود قدرت کاملا در هم تنیده اند و شکوه هر یک متعلق به دیگری و زوال هر یک هم متعلق به دیگری است تفکیک مشخصی بین قدرت و شخص حاکم صورت می گیرد </a:t>
            </a:r>
          </a:p>
          <a:p>
            <a:endParaRPr lang="fa-IR"/>
          </a:p>
        </p:txBody>
      </p:sp>
      <p:sp>
        <p:nvSpPr>
          <p:cNvPr id="4" name="Flowchart: Process 3"/>
          <p:cNvSpPr/>
          <p:nvPr/>
        </p:nvSpPr>
        <p:spPr>
          <a:xfrm>
            <a:off x="1266091" y="4473526"/>
            <a:ext cx="3615397"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دید ایدئولوژیک به قدرت</a:t>
            </a:r>
            <a:endParaRPr lang="fa-IR" b="1">
              <a:solidFill>
                <a:srgbClr val="FF0000"/>
              </a:solidFill>
            </a:endParaRPr>
          </a:p>
        </p:txBody>
      </p:sp>
    </p:spTree>
    <p:extLst>
      <p:ext uri="{BB962C8B-B14F-4D97-AF65-F5344CB8AC3E}">
        <p14:creationId xmlns:p14="http://schemas.microsoft.com/office/powerpoint/2010/main" val="135402828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قسمت ویژگی اول دولت مدرن یعنی </a:t>
            </a:r>
            <a:r>
              <a:rPr lang="fa-IR" smtClean="0">
                <a:cs typeface="B Zar" panose="00000400000000000000" pitchFamily="2" charset="-78"/>
              </a:rPr>
              <a:t>شعائر، اگر </a:t>
            </a:r>
            <a:r>
              <a:rPr lang="fa-IR" smtClean="0">
                <a:cs typeface="B Zar" panose="00000400000000000000" pitchFamily="2" charset="-78"/>
              </a:rPr>
              <a:t>چه دولت پهلوی دست به تثبیت شعائر زدند اما این تثبیت به دلیل انقلاب اسلامی و ظهور جمهوری اسلامی متزلزل شد و نیمه کاره ماند. یعنی ما همچنان درگیر تثبیت شعائری هستیم که بتواند به عنوان نماد و سمبل </a:t>
            </a:r>
            <a:r>
              <a:rPr lang="fa-IR" smtClean="0">
                <a:cs typeface="B Zar" panose="00000400000000000000" pitchFamily="2" charset="-78"/>
              </a:rPr>
              <a:t>و وثاقت </a:t>
            </a:r>
            <a:r>
              <a:rPr lang="fa-IR" smtClean="0">
                <a:cs typeface="B Zar" panose="00000400000000000000" pitchFamily="2" charset="-78"/>
              </a:rPr>
              <a:t>و ارتباط مرد حرف بزند و مردم آن را پذیرند ما پیشتر دولت شبه مدرن داشتیم و نتوانتسیم ساختارها را مدرن کنیم. </a:t>
            </a:r>
            <a:r>
              <a:rPr lang="fa-IR" b="1" smtClean="0">
                <a:solidFill>
                  <a:srgbClr val="FF0000"/>
                </a:solidFill>
                <a:cs typeface="B Zar" panose="00000400000000000000" pitchFamily="2" charset="-78"/>
              </a:rPr>
              <a:t>نظام بوروکراتیک ما نظامی است متکی بر پول نفت و رانت نفتی</a:t>
            </a:r>
            <a:r>
              <a:rPr lang="fa-IR" smtClean="0">
                <a:cs typeface="B Zar" panose="00000400000000000000" pitchFamily="2" charset="-78"/>
              </a:rPr>
              <a:t>. به همین معنا اگر به ساختار شهری و شهروندانه نگاه کنیم کاملا وابسته است به نیروهای </a:t>
            </a:r>
            <a:r>
              <a:rPr lang="fa-IR" smtClean="0">
                <a:cs typeface="B Zar" panose="00000400000000000000" pitchFamily="2" charset="-78"/>
              </a:rPr>
              <a:t>سیاسی، </a:t>
            </a:r>
            <a:r>
              <a:rPr lang="fa-IR" smtClean="0">
                <a:cs typeface="B Zar" panose="00000400000000000000" pitchFamily="2" charset="-78"/>
              </a:rPr>
              <a:t>اقتصادی و نظامی دولت.  </a:t>
            </a:r>
            <a:endParaRPr lang="fa-IR">
              <a:cs typeface="B Zar" panose="00000400000000000000" pitchFamily="2" charset="-78"/>
            </a:endParaRPr>
          </a:p>
        </p:txBody>
      </p:sp>
      <p:sp>
        <p:nvSpPr>
          <p:cNvPr id="4" name="Flowchart: Process 3"/>
          <p:cNvSpPr/>
          <p:nvPr/>
        </p:nvSpPr>
        <p:spPr>
          <a:xfrm>
            <a:off x="1252025" y="4600135"/>
            <a:ext cx="2222695" cy="94253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تثبیت شعائر</a:t>
            </a:r>
            <a:endParaRPr lang="fa-IR" b="1">
              <a:solidFill>
                <a:srgbClr val="FF0000"/>
              </a:solidFill>
            </a:endParaRPr>
          </a:p>
        </p:txBody>
      </p:sp>
    </p:spTree>
    <p:extLst>
      <p:ext uri="{BB962C8B-B14F-4D97-AF65-F5344CB8AC3E}">
        <p14:creationId xmlns:p14="http://schemas.microsoft.com/office/powerpoint/2010/main" val="3462975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داعیه ها معمولا به کتاب هایی مانند </a:t>
            </a:r>
            <a:r>
              <a:rPr lang="fa-IR" b="1" smtClean="0">
                <a:solidFill>
                  <a:srgbClr val="FF0000"/>
                </a:solidFill>
                <a:cs typeface="B Zar" panose="00000400000000000000" pitchFamily="2" charset="-78"/>
              </a:rPr>
              <a:t>روح القوانین </a:t>
            </a:r>
            <a:r>
              <a:rPr lang="fa-IR" smtClean="0">
                <a:cs typeface="B Zar" panose="00000400000000000000" pitchFamily="2" charset="-78"/>
              </a:rPr>
              <a:t>(قسمت مربوط به شرق و ایران) بر می گردد. در طیف راست گرا (مدعیان تز سلطنت) و چپ گرا (روشنفکران مارکسیست ایران) هم به طور غیر مستقیم به این داعیه می پردازند.</a:t>
            </a:r>
            <a:endParaRPr lang="fa-IR">
              <a:cs typeface="B Zar" panose="00000400000000000000" pitchFamily="2" charset="-78"/>
            </a:endParaRPr>
          </a:p>
        </p:txBody>
      </p:sp>
    </p:spTree>
    <p:extLst>
      <p:ext uri="{BB962C8B-B14F-4D97-AF65-F5344CB8AC3E}">
        <p14:creationId xmlns:p14="http://schemas.microsoft.com/office/powerpoint/2010/main" val="34999382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ویژگی سوم دولت مدرن دارای کلیاتی در چهار محور است یک محور ذهن مدرن است. یعنی دولت های مدرن دارای شهروندانی هستند که کمابیش در آنها ذهن مدرن نداریم و اکثر اذهان پیشامدرن است. </a:t>
            </a:r>
            <a:r>
              <a:rPr lang="fa-IR" b="1" smtClean="0">
                <a:solidFill>
                  <a:srgbClr val="FF0000"/>
                </a:solidFill>
                <a:cs typeface="B Zar" panose="00000400000000000000" pitchFamily="2" charset="-78"/>
              </a:rPr>
              <a:t>محور دوم شکل گیری وجدان آزاد است</a:t>
            </a:r>
            <a:r>
              <a:rPr lang="fa-IR" smtClean="0">
                <a:cs typeface="B Zar" panose="00000400000000000000" pitchFamily="2" charset="-78"/>
              </a:rPr>
              <a:t>. نطفه  اولیه آزادی وجدان در قرن های 13 و 14 و در جنگ های مذهبی اروپا بسته شد همین آزادی وجدان است که بعدها پایه حقوق اساسی  مولفه هایی مانند حقوق بشر را تشکیل می دهد مانند آزادی وجدان حق انتخاب دینف حق انتخاب سویه های سیاسی و اقتصادی و ...</a:t>
            </a:r>
            <a:endParaRPr lang="fa-IR">
              <a:cs typeface="B Zar" panose="00000400000000000000" pitchFamily="2" charset="-78"/>
            </a:endParaRPr>
          </a:p>
        </p:txBody>
      </p:sp>
    </p:spTree>
    <p:extLst>
      <p:ext uri="{BB962C8B-B14F-4D97-AF65-F5344CB8AC3E}">
        <p14:creationId xmlns:p14="http://schemas.microsoft.com/office/powerpoint/2010/main" val="20577192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محور سوم غلبه اقتصاد پولی است اقتصادی که به افراد حق تحرک داده است و وابستگی جنسی افراد را به وابستگی مالی و پولی بدل کرده و به آنها اجازه مهاجرت می دهد. چهارمین ویژگی هم شکل گیری لایه های مناسب است که بتوانند حامل اجتماعی این تحولات باشند تمامی این محورها و مراحل در هم تنیده اند و هوی دولت مدرن را در خود متبلور می کنند اما در پیوند این چهار محور با جامعه خود می بینیم که دچار </a:t>
            </a:r>
            <a:r>
              <a:rPr lang="fa-IR">
                <a:cs typeface="B Zar" panose="00000400000000000000" pitchFamily="2" charset="-78"/>
              </a:rPr>
              <a:t>مشکل </a:t>
            </a:r>
            <a:r>
              <a:rPr lang="fa-IR" smtClean="0">
                <a:cs typeface="B Zar" panose="00000400000000000000" pitchFamily="2" charset="-78"/>
              </a:rPr>
              <a:t>هستیم همانند شکل نگرفتن همان ذهن مدرن در افراد در ایران ما، </a:t>
            </a:r>
            <a:r>
              <a:rPr lang="fa-IR" b="1" smtClean="0">
                <a:solidFill>
                  <a:srgbClr val="FF0000"/>
                </a:solidFill>
                <a:cs typeface="B Zar" panose="00000400000000000000" pitchFamily="2" charset="-78"/>
              </a:rPr>
              <a:t>همچنان فرایند شکل گیری ذهن مدرن ناکارآمد است </a:t>
            </a:r>
            <a:r>
              <a:rPr lang="fa-IR" smtClean="0">
                <a:cs typeface="B Zar" panose="00000400000000000000" pitchFamily="2" charset="-78"/>
              </a:rPr>
              <a:t>و این را می توان در رمان های معاصر هم دید وضع آزادی وجدان در ایران اسفبار است. اقتصاد پولی ما یک اقتصاد نهادینه و سالم نیست. لایه های اجتماعی حاکمان و حکومت گران ما متناسب با آداب و رسوم و تفکرات مدرن با تفکرات شهروندان نیست. </a:t>
            </a:r>
            <a:endParaRPr lang="fa-IR">
              <a:cs typeface="B Zar" panose="00000400000000000000" pitchFamily="2" charset="-78"/>
            </a:endParaRPr>
          </a:p>
        </p:txBody>
      </p:sp>
    </p:spTree>
    <p:extLst>
      <p:ext uri="{BB962C8B-B14F-4D97-AF65-F5344CB8AC3E}">
        <p14:creationId xmlns:p14="http://schemas.microsoft.com/office/powerpoint/2010/main" val="3283537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یک مشکل بسیار جدی ما این است که نظام حکومت و هیات حاکمه ایران نسبت به متوسط سطح مدنیت معمولا از </a:t>
            </a:r>
            <a:r>
              <a:rPr lang="fa-IR" b="1" smtClean="0">
                <a:solidFill>
                  <a:srgbClr val="FF0000"/>
                </a:solidFill>
                <a:cs typeface="B Zar" panose="00000400000000000000" pitchFamily="2" charset="-78"/>
              </a:rPr>
              <a:t>قضا و کیفیت </a:t>
            </a:r>
            <a:r>
              <a:rPr lang="fa-IR" smtClean="0">
                <a:cs typeface="B Zar" panose="00000400000000000000" pitchFamily="2" charset="-78"/>
              </a:rPr>
              <a:t>نازل تر برخوردار است برای همین است که عقبه جامعه با همدستی برخی از گروه های هیات حاکمه همواره فرصت دارد تا اساس و استوانه های یک دولت مدنی و مدن مدنی و نوپا را متزلزل سازد این امر گاهی با شعایر گاهی با نیروهای مستضعف و محروم و گاهی هم آشکارا از طریق گروه هیا فشار خیابانی  صورت می گیرد. </a:t>
            </a:r>
          </a:p>
        </p:txBody>
      </p:sp>
    </p:spTree>
    <p:extLst>
      <p:ext uri="{BB962C8B-B14F-4D97-AF65-F5344CB8AC3E}">
        <p14:creationId xmlns:p14="http://schemas.microsoft.com/office/powerpoint/2010/main" val="378718096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819524" y="1825625"/>
            <a:ext cx="7534275" cy="4351338"/>
          </a:xfrm>
        </p:spPr>
        <p:txBody>
          <a:bodyPr>
            <a:normAutofit lnSpcReduction="10000"/>
          </a:bodyPr>
          <a:lstStyle/>
          <a:p>
            <a:pPr algn="just"/>
            <a:r>
              <a:rPr lang="fa-IR">
                <a:cs typeface="B Zar" panose="00000400000000000000" pitchFamily="2" charset="-78"/>
              </a:rPr>
              <a:t>بعنی در دولت مدرن اختیار تسلط به خیابان ها توسط نیروهایمدنی تامین می شود ولی در دولتی مانند دولت ایران اختیار تسلط بر خیابان ها توسط گروه های فشار صورت می گیرد. با اشاره ای نمادین به فیلم 300 برای اثبات عقب ماندن هیات حاکمه ایارن از مدنیت بحث خود را به پایان می برم </a:t>
            </a:r>
            <a:r>
              <a:rPr lang="fa-IR">
                <a:cs typeface="B Zar" panose="00000400000000000000" pitchFamily="2" charset="-78"/>
              </a:rPr>
              <a:t>درست </a:t>
            </a:r>
            <a:r>
              <a:rPr lang="fa-IR">
                <a:cs typeface="B Zar" panose="00000400000000000000" pitchFamily="2" charset="-78"/>
              </a:rPr>
              <a:t>است که فیلم 300 در یک معنا تحریف ناجوانمردانه تاریخ است با غرض ورزی های سیاسی و ایدئولوژیکی خاص ولی یکی نکته را هم نمی توانم از ذهن خود پاک کنم و ان این است که آنهایی که در فیلم 300 ایران دو هزار و پانصد پیش را نمایندگی می کردند نسبت به کسای که به عنوان هیات حاکمه ایران نماینده مردم ایران هستند چه میزان تفات دارند، یعنی وقتی  که ما سلوک نشست ها و حتی شکل و شمایل هیات حاکمه خود را می </a:t>
            </a:r>
            <a:r>
              <a:rPr lang="fa-IR" smtClean="0">
                <a:cs typeface="B Zar" panose="00000400000000000000" pitchFamily="2" charset="-78"/>
              </a:rPr>
              <a:t>بینم</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199" y="1825625"/>
            <a:ext cx="2981325" cy="3463827"/>
          </a:xfrm>
          <a:prstGeom prst="rect">
            <a:avLst/>
          </a:prstGeom>
        </p:spPr>
      </p:pic>
    </p:spTree>
    <p:extLst>
      <p:ext uri="{BB962C8B-B14F-4D97-AF65-F5344CB8AC3E}">
        <p14:creationId xmlns:p14="http://schemas.microsoft.com/office/powerpoint/2010/main" val="325298090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وقتی آداب و نحوه  برخورد و برداشت آنها را از ساختارهای سیاسی و اقتصادی و اجتماعی نظام بین الملل از فرهنگ از انسان و از ادب بنگریم من فکر می کنم که حتی اگر این فیلم هم ساخته نمی شد یک فیلم مستند از ما تهیه می کردند شاید کارایی خیلی بیشتر از این 300 داشت.  </a:t>
            </a:r>
          </a:p>
          <a:p>
            <a:endParaRPr lang="fa-IR"/>
          </a:p>
        </p:txBody>
      </p:sp>
      <p:sp>
        <p:nvSpPr>
          <p:cNvPr id="4" name="Flowchart: Process 3"/>
          <p:cNvSpPr/>
          <p:nvPr/>
        </p:nvSpPr>
        <p:spPr>
          <a:xfrm>
            <a:off x="1280159" y="3657600"/>
            <a:ext cx="3418449" cy="160371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از فرهنگ از انسان و از ادب</a:t>
            </a:r>
            <a:endParaRPr lang="fa-IR" b="1">
              <a:solidFill>
                <a:srgbClr val="FF0000"/>
              </a:solidFill>
            </a:endParaRPr>
          </a:p>
        </p:txBody>
      </p:sp>
    </p:spTree>
    <p:extLst>
      <p:ext uri="{BB962C8B-B14F-4D97-AF65-F5344CB8AC3E}">
        <p14:creationId xmlns:p14="http://schemas.microsoft.com/office/powerpoint/2010/main" val="38904917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عباس عبدی : حقوق و دولت مدرن</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برای بحث در </a:t>
            </a:r>
            <a:r>
              <a:rPr lang="fa-IR" smtClean="0">
                <a:cs typeface="B Zar" panose="00000400000000000000" pitchFamily="2" charset="-78"/>
              </a:rPr>
              <a:t>رابطه </a:t>
            </a:r>
            <a:r>
              <a:rPr lang="fa-IR" smtClean="0">
                <a:cs typeface="B Zar" panose="00000400000000000000" pitchFamily="2" charset="-78"/>
              </a:rPr>
              <a:t>بین این دو مقوله یعنی حقوق و دولت مدرن باید دو ویژگی اصلی برای دولت مدرن باید در ویژگی اصلی برای دولت مدرن برشمرد. یکی مفهوم سرزمین و قلمرو مشخص و دیگری جمعیت است. در نظام های گذشته دولت ها به یک جمعیت مشخص حاکمیت نداشتند و اصل تابعیت وجود نداشت. اما امروزه این موضوع اهمیت پیدا کرده که این اهمیت را می توان در قضیه زهرا کاظمی مشاهده کرد. </a:t>
            </a:r>
            <a:endParaRPr lang="fa-IR">
              <a:cs typeface="B Zar" panose="00000400000000000000" pitchFamily="2" charset="-78"/>
            </a:endParaRPr>
          </a:p>
        </p:txBody>
      </p:sp>
      <p:sp>
        <p:nvSpPr>
          <p:cNvPr id="4" name="Flowchart: Process 3"/>
          <p:cNvSpPr/>
          <p:nvPr/>
        </p:nvSpPr>
        <p:spPr>
          <a:xfrm>
            <a:off x="1995268" y="4304714"/>
            <a:ext cx="8201464" cy="137863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یکی مفهوم سرزمین و قلمرو مشخص و دیگری جمعیت است</a:t>
            </a:r>
            <a:endParaRPr lang="fa-IR" b="1">
              <a:solidFill>
                <a:srgbClr val="FF0000"/>
              </a:solidFill>
            </a:endParaRPr>
          </a:p>
        </p:txBody>
      </p:sp>
    </p:spTree>
    <p:extLst>
      <p:ext uri="{BB962C8B-B14F-4D97-AF65-F5344CB8AC3E}">
        <p14:creationId xmlns:p14="http://schemas.microsoft.com/office/powerpoint/2010/main" val="144333347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اگر بپذیریم که دولت محدود به این دو فاکتور باشند باید بپرسیم مبنای تشکیل این دولت چیست؟ در واقع می توان گفت که مبنای تشکیل دولت مدرن قرارداد است که بر حسب آن این جمعیت در سرزمین معینی برای تشکیل دولت اقدام می کنند. بر اساس این قرار داد پایه و </a:t>
            </a:r>
            <a:r>
              <a:rPr lang="fa-IR" smtClean="0">
                <a:cs typeface="B Zar" panose="00000400000000000000" pitchFamily="2" charset="-78"/>
              </a:rPr>
              <a:t>مشروعیت </a:t>
            </a:r>
            <a:r>
              <a:rPr lang="fa-IR" smtClean="0">
                <a:cs typeface="B Zar" panose="00000400000000000000" pitchFamily="2" charset="-78"/>
              </a:rPr>
              <a:t>دولت مدرن </a:t>
            </a:r>
            <a:r>
              <a:rPr lang="fa-IR" smtClean="0">
                <a:cs typeface="B Zar" panose="00000400000000000000" pitchFamily="2" charset="-78"/>
              </a:rPr>
              <a:t>حقوقی است</a:t>
            </a:r>
            <a:r>
              <a:rPr lang="fa-IR" smtClean="0">
                <a:cs typeface="B Zar" panose="00000400000000000000" pitchFamily="2" charset="-78"/>
              </a:rPr>
              <a:t>. حتی دولت هایی که بر حسب قانون سر کار نمی آید مثلا طی کودتا و انقلاب حالا این حکومت طی دوره ای سعی می کند که پایه حکومت خود را محکم کند. بنابراین سوال اساسی در این جا این است که اگر دولت مدرن پایه حقوقی دارد ویژگی های این حقوق چیست؟ </a:t>
            </a:r>
          </a:p>
          <a:p>
            <a:pPr algn="just"/>
            <a:r>
              <a:rPr lang="fa-IR" smtClean="0">
                <a:cs typeface="B Zar" panose="00000400000000000000" pitchFamily="2" charset="-78"/>
              </a:rPr>
              <a:t>به عبارت دیگر  دولت های مدرن به ناچار باید ماهیت خود را روی یک پایه  حقوقی (قانون اساسی) قرار دهند. اولین نتیجه ای که از این  گزاره می توان گرفت این است که پایه این قانون اساسی چیست؟</a:t>
            </a:r>
            <a:endParaRPr lang="fa-IR">
              <a:cs typeface="B Zar" panose="00000400000000000000" pitchFamily="2" charset="-78"/>
            </a:endParaRPr>
          </a:p>
        </p:txBody>
      </p:sp>
    </p:spTree>
    <p:extLst>
      <p:ext uri="{BB962C8B-B14F-4D97-AF65-F5344CB8AC3E}">
        <p14:creationId xmlns:p14="http://schemas.microsoft.com/office/powerpoint/2010/main" val="298358022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پاسخ این است که وقتی ما پذیرفتیم که دولت مدرن با جمعیت خاصی تشکیل می شود بنابراین، این قانون اساسی پایه عرفی دارد و به پذیرش مردم می رسد در حقیقت قراردادی است بین خود مردم برای تمشیت حقوق جامعه، پس نخستین رکن حقوقی در چنین جامعه ای حاکمیت قانون است. </a:t>
            </a:r>
            <a:endParaRPr lang="fa-IR">
              <a:cs typeface="B Zar" panose="00000400000000000000" pitchFamily="2" charset="-78"/>
            </a:endParaRPr>
          </a:p>
        </p:txBody>
      </p:sp>
      <p:sp>
        <p:nvSpPr>
          <p:cNvPr id="4" name="Flowchart: Process 3"/>
          <p:cNvSpPr/>
          <p:nvPr/>
        </p:nvSpPr>
        <p:spPr>
          <a:xfrm>
            <a:off x="1266092" y="3615397"/>
            <a:ext cx="3108960" cy="170219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smtClean="0">
                <a:solidFill>
                  <a:srgbClr val="FF0000"/>
                </a:solidFill>
                <a:cs typeface="B Zar" panose="00000400000000000000" pitchFamily="2" charset="-78"/>
              </a:rPr>
              <a:t>نخستین </a:t>
            </a:r>
            <a:r>
              <a:rPr lang="fa-IR" sz="2800" b="1">
                <a:solidFill>
                  <a:srgbClr val="FF0000"/>
                </a:solidFill>
                <a:cs typeface="B Zar" panose="00000400000000000000" pitchFamily="2" charset="-78"/>
              </a:rPr>
              <a:t>رکن حقوقی</a:t>
            </a:r>
            <a:endParaRPr lang="fa-IR" b="1">
              <a:solidFill>
                <a:srgbClr val="FF0000"/>
              </a:solidFill>
            </a:endParaRPr>
          </a:p>
        </p:txBody>
      </p:sp>
    </p:spTree>
    <p:extLst>
      <p:ext uri="{BB962C8B-B14F-4D97-AF65-F5344CB8AC3E}">
        <p14:creationId xmlns:p14="http://schemas.microsoft.com/office/powerpoint/2010/main" val="403919319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دولت مدرن </a:t>
            </a:r>
            <a:r>
              <a:rPr lang="fa-IR" b="1" smtClean="0">
                <a:solidFill>
                  <a:srgbClr val="FF0000"/>
                </a:solidFill>
                <a:cs typeface="B Zar" panose="00000400000000000000" pitchFamily="2" charset="-78"/>
              </a:rPr>
              <a:t>مدون </a:t>
            </a:r>
            <a:r>
              <a:rPr lang="fa-IR" b="1" smtClean="0">
                <a:solidFill>
                  <a:srgbClr val="FF0000"/>
                </a:solidFill>
                <a:cs typeface="B Zar" panose="00000400000000000000" pitchFamily="2" charset="-78"/>
              </a:rPr>
              <a:t>حاکمیت قانون مطلقا معنا ندارد </a:t>
            </a:r>
            <a:r>
              <a:rPr lang="fa-IR" smtClean="0">
                <a:cs typeface="B Zar" panose="00000400000000000000" pitchFamily="2" charset="-78"/>
              </a:rPr>
              <a:t>حاکمیت قانون یعنی این که آنچه اجرا می شود خارج از اراده اشخاص باشد به عبارت دیگر  فارغ از اینکه چه کسی این قانون را اجرا می کند باید شاهد یاک اجرای یکسان و علی السویه باشیم، این گونه نیست که اراده فرد به واسطه فرد بودن در جامعه جاری </a:t>
            </a:r>
            <a:r>
              <a:rPr lang="fa-IR">
                <a:cs typeface="B Zar" panose="00000400000000000000" pitchFamily="2" charset="-78"/>
              </a:rPr>
              <a:t>باشد. </a:t>
            </a:r>
            <a:endParaRPr lang="fa-IR" smtClean="0">
              <a:cs typeface="B Zar" panose="00000400000000000000" pitchFamily="2" charset="-78"/>
            </a:endParaRPr>
          </a:p>
        </p:txBody>
      </p:sp>
    </p:spTree>
    <p:extLst>
      <p:ext uri="{BB962C8B-B14F-4D97-AF65-F5344CB8AC3E}">
        <p14:creationId xmlns:p14="http://schemas.microsoft.com/office/powerpoint/2010/main" val="233161369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از سوی دیگر حاکمیت قانون تا حدود زیادی او است یعنی ممکن است در جامعه ای تا 90 درصد قوانین اجرا شود، اما به این حاکمیت قانون نمی گویند زیرا باید ببینیم این اجرا به واسطه حاکمتی قانون است یا اراده شخص حاکم هنگامی که اراده ای فوق حاکمیت قانون باشد و حاکمیت قانون را نقض کند او بدان معنا نیست که او همه قوانین  را نقض می کند  بلکه او بر اساس مصالح و منافع شخصی خود دست به نقض قانون می زند. </a:t>
            </a:r>
          </a:p>
          <a:p>
            <a:endParaRPr lang="fa-IR"/>
          </a:p>
        </p:txBody>
      </p:sp>
      <p:sp>
        <p:nvSpPr>
          <p:cNvPr id="4" name="Flowchart: Process 3"/>
          <p:cNvSpPr/>
          <p:nvPr/>
        </p:nvSpPr>
        <p:spPr>
          <a:xfrm>
            <a:off x="1209822" y="4164037"/>
            <a:ext cx="2940147" cy="147710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اراده ای فوق حاکمیت قانون</a:t>
            </a:r>
            <a:endParaRPr lang="fa-IR" b="1">
              <a:solidFill>
                <a:srgbClr val="FF0000"/>
              </a:solidFill>
            </a:endParaRPr>
          </a:p>
        </p:txBody>
      </p:sp>
    </p:spTree>
    <p:extLst>
      <p:ext uri="{BB962C8B-B14F-4D97-AF65-F5344CB8AC3E}">
        <p14:creationId xmlns:p14="http://schemas.microsoft.com/office/powerpoint/2010/main" val="3054941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این دو جریان فکری منشا فضاها یا دولت هایی حتی در زمان معاصر شده اند که اساسا به ساختارها و نیروهای اجتماعی اعتنا نمی کنند، نه از روی استبداد بلکه به عنوان سیاست به این صورت است که این دولت ها هیچ گونه حرکتی از سوی جامعه را نمی پذیرند و </a:t>
            </a:r>
            <a:r>
              <a:rPr lang="fa-IR" b="1" smtClean="0">
                <a:solidFill>
                  <a:srgbClr val="FF0000"/>
                </a:solidFill>
                <a:cs typeface="B Zar" panose="00000400000000000000" pitchFamily="2" charset="-78"/>
              </a:rPr>
              <a:t>زندگی روزمره مردم</a:t>
            </a:r>
            <a:r>
              <a:rPr lang="fa-IR" smtClean="0">
                <a:cs typeface="B Zar" panose="00000400000000000000" pitchFamily="2" charset="-78"/>
              </a:rPr>
              <a:t>، خواست ها و نیازهای آنها در غالب حرکت های اجتماعی هیچ اهمیتی ندارد. </a:t>
            </a:r>
            <a:r>
              <a:rPr lang="fa-IR" smtClean="0">
                <a:cs typeface="B Zar" panose="00000400000000000000" pitchFamily="2" charset="-78"/>
              </a:rPr>
              <a:t>چنین </a:t>
            </a:r>
            <a:r>
              <a:rPr lang="fa-IR" smtClean="0">
                <a:cs typeface="B Zar" panose="00000400000000000000" pitchFamily="2" charset="-78"/>
              </a:rPr>
              <a:t>فرض بر این است که دولت ها تعیین کننده هستند و می توانند با چرخه سیاسی انواع چرخه های فرهنگی و اجتماعی و... را تولید کنند. </a:t>
            </a:r>
            <a:r>
              <a:rPr lang="fa-IR" smtClean="0">
                <a:cs typeface="B Zar" panose="00000400000000000000" pitchFamily="2" charset="-78"/>
              </a:rPr>
              <a:t>در این </a:t>
            </a:r>
            <a:r>
              <a:rPr lang="fa-IR" smtClean="0">
                <a:cs typeface="B Zar" panose="00000400000000000000" pitchFamily="2" charset="-78"/>
              </a:rPr>
              <a:t>جا </a:t>
            </a:r>
            <a:r>
              <a:rPr lang="fa-IR" smtClean="0">
                <a:cs typeface="B Zar" panose="00000400000000000000" pitchFamily="2" charset="-78"/>
              </a:rPr>
              <a:t>دستکاری </a:t>
            </a:r>
            <a:r>
              <a:rPr lang="fa-IR" smtClean="0">
                <a:cs typeface="B Zar" panose="00000400000000000000" pitchFamily="2" charset="-78"/>
              </a:rPr>
              <a:t>در حیات اجتماعی جامعه معنا می یابد. </a:t>
            </a:r>
            <a:endParaRPr lang="fa-IR">
              <a:cs typeface="B Zar" panose="00000400000000000000" pitchFamily="2" charset="-78"/>
            </a:endParaRPr>
          </a:p>
        </p:txBody>
      </p:sp>
      <p:sp>
        <p:nvSpPr>
          <p:cNvPr id="4" name="Flowchart: Process 3"/>
          <p:cNvSpPr/>
          <p:nvPr/>
        </p:nvSpPr>
        <p:spPr>
          <a:xfrm>
            <a:off x="1252025" y="4473526"/>
            <a:ext cx="2700997" cy="123795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ساختارها و نیروهای اجتماعی</a:t>
            </a:r>
            <a:endParaRPr lang="fa-IR" b="1">
              <a:solidFill>
                <a:srgbClr val="FF0000"/>
              </a:solidFill>
            </a:endParaRPr>
          </a:p>
        </p:txBody>
      </p:sp>
    </p:spTree>
    <p:extLst>
      <p:ext uri="{BB962C8B-B14F-4D97-AF65-F5344CB8AC3E}">
        <p14:creationId xmlns:p14="http://schemas.microsoft.com/office/powerpoint/2010/main" val="10894611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بنابراین نخستین ویژگی دولت مدرن در رابطه با قانون این است که </a:t>
            </a:r>
            <a:r>
              <a:rPr lang="fa-IR" b="1" smtClean="0">
                <a:solidFill>
                  <a:srgbClr val="FF0000"/>
                </a:solidFill>
                <a:cs typeface="B Zar" panose="00000400000000000000" pitchFamily="2" charset="-78"/>
              </a:rPr>
              <a:t>قراردادی است </a:t>
            </a:r>
            <a:r>
              <a:rPr lang="fa-IR" smtClean="0">
                <a:cs typeface="B Zar" panose="00000400000000000000" pitchFamily="2" charset="-78"/>
              </a:rPr>
              <a:t>و در این حالت دولت مبتنی بر قانون است و وقتی مبتنی بر قانون شد یعنی اینکه قانون فوق اراده اشخاص است هیچ مصلحتی در دولت مدرن فراتر از مصلحتی در دولت مدرن فراتر از مصلحت حاکمیت قانون نیست. البته در فضایی که ما طی سال ها در آن زیسته ایم نگاهمان نسبت به قانون این گونه بوده که قانون را همیشه معادل اراده شخص حاکم دانسته ایم به همین دلیل مردم به آن بدبین اند و درکی از آن ندارند و خود را ملتزم به آن نمی دانیم.</a:t>
            </a:r>
            <a:endParaRPr lang="fa-IR">
              <a:cs typeface="B Zar" panose="00000400000000000000" pitchFamily="2" charset="-78"/>
            </a:endParaRPr>
          </a:p>
        </p:txBody>
      </p:sp>
    </p:spTree>
    <p:extLst>
      <p:ext uri="{BB962C8B-B14F-4D97-AF65-F5344CB8AC3E}">
        <p14:creationId xmlns:p14="http://schemas.microsoft.com/office/powerpoint/2010/main" val="244325921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b="1" smtClean="0">
                <a:solidFill>
                  <a:srgbClr val="FF0000"/>
                </a:solidFill>
                <a:cs typeface="B Zar" panose="00000400000000000000" pitchFamily="2" charset="-78"/>
              </a:rPr>
              <a:t>نکته بعدی این است که وظیفه دولت مدرن چیست؟ </a:t>
            </a:r>
            <a:r>
              <a:rPr lang="fa-IR" smtClean="0">
                <a:cs typeface="B Zar" panose="00000400000000000000" pitchFamily="2" charset="-78"/>
              </a:rPr>
              <a:t>به دلیل محدودیت های سرزمینی و جمعیتی دولت مدرن نه می تواند و نه باید وظیفه ارشادی و راهنمایی مردم را به سمت عقیده یا مکتب خاصی داشته باشد. هنگامی که این دو عنصر تعیین کننده دولت و ملت مدرن می شوند نتیجه می گیریم که همین دو عنصر نمی توانند این هدف را محدود کنند. نتیجه می گیریم که هیمن دو عنصر نمی توانند این هدف را محدود کند.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1310566" y="3707936"/>
            <a:ext cx="2143125" cy="2143125"/>
          </a:xfrm>
          <a:prstGeom prst="rect">
            <a:avLst/>
          </a:prstGeom>
        </p:spPr>
      </p:pic>
    </p:spTree>
    <p:extLst>
      <p:ext uri="{BB962C8B-B14F-4D97-AF65-F5344CB8AC3E}">
        <p14:creationId xmlns:p14="http://schemas.microsoft.com/office/powerpoint/2010/main" val="318649277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a:cs typeface="B Zar" panose="00000400000000000000" pitchFamily="2" charset="-78"/>
              </a:rPr>
              <a:t>بنابراین در جست و جوی هدف و قابلیت دولت مدرن باید گفت که در مفهوم عام هدف دولت خیر عمومی است حال باید پرسید خیر عموم را چه کسی تعیین می کند؟ از ان جا که باید تمام قوانین اعم از قوانین محتوایی و شکلی را شیوه اجرای همین خیر عمومی است، هر کس ممکن است برداشتی از خیر عمومی  داشته باشد، اما در نهایت  در یک جمعیت و یا سرزمین مضخص برآیند افکا رعمومی است که خیر عمومی  را تعیین می کندپس منشا حقوق اراده عمومی است</a:t>
            </a:r>
            <a:r>
              <a:rPr lang="fa-IR">
                <a:cs typeface="B Zar" panose="00000400000000000000" pitchFamily="2" charset="-78"/>
              </a:rPr>
              <a:t>. </a:t>
            </a:r>
            <a:endParaRPr lang="fa-IR">
              <a:cs typeface="B Zar" panose="00000400000000000000" pitchFamily="2" charset="-78"/>
            </a:endParaRPr>
          </a:p>
        </p:txBody>
      </p:sp>
    </p:spTree>
    <p:extLst>
      <p:ext uri="{BB962C8B-B14F-4D97-AF65-F5344CB8AC3E}">
        <p14:creationId xmlns:p14="http://schemas.microsoft.com/office/powerpoint/2010/main" val="68209031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هر چند هر کدام از افراد جامعه بر اساس منظر خود می تواند </a:t>
            </a:r>
            <a:r>
              <a:rPr lang="fa-IR" b="1">
                <a:solidFill>
                  <a:srgbClr val="FF0000"/>
                </a:solidFill>
                <a:cs typeface="B Zar" panose="00000400000000000000" pitchFamily="2" charset="-78"/>
              </a:rPr>
              <a:t>طرفدار حقوق مورد نظرخود </a:t>
            </a:r>
            <a:r>
              <a:rPr lang="fa-IR">
                <a:cs typeface="B Zar" panose="00000400000000000000" pitchFamily="2" charset="-78"/>
              </a:rPr>
              <a:t>باشد. اما از منظر کلی اراده کلی جامعه تعیین کننده خیر عمومی است مثل جامعه ای کاتولیک که خیر عمومی را در ممنوعیت سقط جنین می بیند. مهم این است که دموکراسی به عنوان شکل قابل قبول دولت مدرن پذیرفته می شود چون اگر قرار باشد که خیر عمومی را عموم مردم و افراد عضو جامعه تعریف کنند و دولت هم آن را به اجرا گذارد تنها دولتی می تواند آن را به اجرا گذارد که دموکراتیک باشد و از مردم برآمده باشد. </a:t>
            </a:r>
          </a:p>
          <a:p>
            <a:endParaRPr lang="fa-IR"/>
          </a:p>
        </p:txBody>
      </p:sp>
    </p:spTree>
    <p:extLst>
      <p:ext uri="{BB962C8B-B14F-4D97-AF65-F5344CB8AC3E}">
        <p14:creationId xmlns:p14="http://schemas.microsoft.com/office/powerpoint/2010/main" val="39537314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نکته دیگر اینکه فارغ از این که خیر عمومی و پایه حقوقی آن چیست این است که شیوه اجرای این قوانین چگونه است؟ در حقیقت باید دانست که دولت مدرن دارای ویژگی عقلانیت است عقلانیت دارای دو شاخص است</a:t>
            </a:r>
            <a:r>
              <a:rPr lang="fa-IR" b="1" smtClean="0">
                <a:solidFill>
                  <a:srgbClr val="FF0000"/>
                </a:solidFill>
                <a:cs typeface="B Zar" panose="00000400000000000000" pitchFamily="2" charset="-78"/>
              </a:rPr>
              <a:t> یکی </a:t>
            </a:r>
            <a:r>
              <a:rPr lang="fa-IR" smtClean="0">
                <a:cs typeface="B Zar" panose="00000400000000000000" pitchFamily="2" charset="-78"/>
              </a:rPr>
              <a:t>غلبه نگرش علمی و معارف انسانی و</a:t>
            </a:r>
            <a:r>
              <a:rPr lang="fa-IR" b="1" smtClean="0">
                <a:solidFill>
                  <a:srgbClr val="FF0000"/>
                </a:solidFill>
                <a:cs typeface="B Zar" panose="00000400000000000000" pitchFamily="2" charset="-78"/>
              </a:rPr>
              <a:t> دوم </a:t>
            </a:r>
            <a:r>
              <a:rPr lang="fa-IR" smtClean="0">
                <a:cs typeface="B Zar" panose="00000400000000000000" pitchFamily="2" charset="-78"/>
              </a:rPr>
              <a:t>حصول حساب شده هدف معین از طریق استفاده از محسابات علمی.</a:t>
            </a:r>
          </a:p>
        </p:txBody>
      </p:sp>
    </p:spTree>
    <p:extLst>
      <p:ext uri="{BB962C8B-B14F-4D97-AF65-F5344CB8AC3E}">
        <p14:creationId xmlns:p14="http://schemas.microsoft.com/office/powerpoint/2010/main" val="164882504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اگر هر دو این ویژگی ها در </a:t>
            </a:r>
            <a:r>
              <a:rPr lang="fa-IR">
                <a:cs typeface="B Zar" panose="00000400000000000000" pitchFamily="2" charset="-78"/>
              </a:rPr>
              <a:t>کل </a:t>
            </a:r>
            <a:r>
              <a:rPr lang="fa-IR">
                <a:cs typeface="B Zar" panose="00000400000000000000" pitchFamily="2" charset="-78"/>
              </a:rPr>
              <a:t>ن</a:t>
            </a:r>
            <a:r>
              <a:rPr lang="fa-IR" smtClean="0">
                <a:cs typeface="B Zar" panose="00000400000000000000" pitchFamily="2" charset="-78"/>
              </a:rPr>
              <a:t>ظر </a:t>
            </a:r>
            <a:r>
              <a:rPr lang="fa-IR">
                <a:cs typeface="B Zar" panose="00000400000000000000" pitchFamily="2" charset="-78"/>
              </a:rPr>
              <a:t>گرفته شود می فهمیم که پایه حقوق نه تنها از خیر عمومی است بلکه عقلانیت ابزاری هم بر ان حاکم است. </a:t>
            </a:r>
          </a:p>
          <a:p>
            <a:pPr algn="just"/>
            <a:r>
              <a:rPr lang="fa-IR">
                <a:cs typeface="B Zar" panose="00000400000000000000" pitchFamily="2" charset="-78"/>
              </a:rPr>
              <a:t>تک تک قوانین حقوقی را می توان از این زاویه بررسی  کرد و فاصله خود را با یک دولت مدرن تخمین بزنیم. یعنی می توان با نگاهی از این دست حقوق خانواده، قوانین کیفری و نوع مجازات را بررسی و نقد کرد. </a:t>
            </a:r>
          </a:p>
          <a:p>
            <a:endParaRPr lang="fa-IR"/>
          </a:p>
        </p:txBody>
      </p:sp>
      <p:sp>
        <p:nvSpPr>
          <p:cNvPr id="4" name="Flowchart: Process 3"/>
          <p:cNvSpPr/>
          <p:nvPr/>
        </p:nvSpPr>
        <p:spPr>
          <a:xfrm>
            <a:off x="1406769" y="4051495"/>
            <a:ext cx="2630659" cy="144897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cs typeface="B Zar" panose="00000400000000000000" pitchFamily="2" charset="-78"/>
              </a:rPr>
              <a:t>عقلانیت ابزاری</a:t>
            </a:r>
            <a:endParaRPr lang="fa-IR" b="1">
              <a:solidFill>
                <a:srgbClr val="FF0000"/>
              </a:solidFill>
            </a:endParaRPr>
          </a:p>
        </p:txBody>
      </p:sp>
    </p:spTree>
    <p:extLst>
      <p:ext uri="{BB962C8B-B14F-4D97-AF65-F5344CB8AC3E}">
        <p14:creationId xmlns:p14="http://schemas.microsoft.com/office/powerpoint/2010/main" val="267603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دولت ها در ایران هم داعیه ساختن خود و هم داعیه  ساختن جامعه را داشتند مانند دولت پهلوی که هم به بدنه خود و هم به ساخت ما به ازاهای اجتماعی به صورت دست کاری در </a:t>
            </a:r>
            <a:r>
              <a:rPr lang="fa-IR" b="1">
                <a:solidFill>
                  <a:srgbClr val="FF0000"/>
                </a:solidFill>
                <a:cs typeface="B Zar" panose="00000400000000000000" pitchFamily="2" charset="-78"/>
              </a:rPr>
              <a:t>نظام طبقاتی </a:t>
            </a:r>
            <a:r>
              <a:rPr lang="fa-IR">
                <a:cs typeface="B Zar" panose="00000400000000000000" pitchFamily="2" charset="-78"/>
              </a:rPr>
              <a:t>دست زد. در حقیقت این دولت ها ساختارهای اجتماعی را سرکوب کرده و دست به ساخت طبقات متوسط و بالای شبیه خود می زنند تا به حمایت از این دولت ها اقدام کنند. به همین دلیل است که زمانی که طبقه متوسط از کنترل خارج می شود دولت در مقابل آن می ایستد. </a:t>
            </a:r>
          </a:p>
          <a:p>
            <a:pPr algn="just"/>
            <a:endParaRPr lang="fa-IR">
              <a:cs typeface="B Zar" panose="00000400000000000000" pitchFamily="2" charset="-78"/>
            </a:endParaRPr>
          </a:p>
        </p:txBody>
      </p:sp>
      <p:sp>
        <p:nvSpPr>
          <p:cNvPr id="4" name="Flowchart: Process 3"/>
          <p:cNvSpPr/>
          <p:nvPr/>
        </p:nvSpPr>
        <p:spPr>
          <a:xfrm>
            <a:off x="1139483" y="4290646"/>
            <a:ext cx="4037428" cy="115355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smtClean="0">
                <a:solidFill>
                  <a:srgbClr val="FF0000"/>
                </a:solidFill>
                <a:cs typeface="B Zar" panose="00000400000000000000" pitchFamily="2" charset="-78"/>
              </a:rPr>
              <a:t>1-داعیه </a:t>
            </a:r>
            <a:r>
              <a:rPr lang="fa-IR" sz="2800">
                <a:solidFill>
                  <a:srgbClr val="FF0000"/>
                </a:solidFill>
                <a:cs typeface="B Zar" panose="00000400000000000000" pitchFamily="2" charset="-78"/>
              </a:rPr>
              <a:t>ساختن </a:t>
            </a:r>
            <a:r>
              <a:rPr lang="fa-IR" sz="2800" smtClean="0">
                <a:solidFill>
                  <a:srgbClr val="FF0000"/>
                </a:solidFill>
                <a:cs typeface="B Zar" panose="00000400000000000000" pitchFamily="2" charset="-78"/>
              </a:rPr>
              <a:t>خود</a:t>
            </a:r>
          </a:p>
          <a:p>
            <a:pPr algn="ctr"/>
            <a:r>
              <a:rPr lang="fa-IR" sz="2800" smtClean="0">
                <a:solidFill>
                  <a:srgbClr val="FF0000"/>
                </a:solidFill>
                <a:cs typeface="B Zar" panose="00000400000000000000" pitchFamily="2" charset="-78"/>
              </a:rPr>
              <a:t>  2-داعیه  </a:t>
            </a:r>
            <a:r>
              <a:rPr lang="fa-IR" sz="2800">
                <a:solidFill>
                  <a:srgbClr val="FF0000"/>
                </a:solidFill>
                <a:cs typeface="B Zar" panose="00000400000000000000" pitchFamily="2" charset="-78"/>
              </a:rPr>
              <a:t>ساختن جامعه</a:t>
            </a:r>
            <a:endParaRPr lang="fa-IR">
              <a:solidFill>
                <a:srgbClr val="FF0000"/>
              </a:solidFill>
            </a:endParaRPr>
          </a:p>
        </p:txBody>
      </p:sp>
    </p:spTree>
    <p:extLst>
      <p:ext uri="{BB962C8B-B14F-4D97-AF65-F5344CB8AC3E}">
        <p14:creationId xmlns:p14="http://schemas.microsoft.com/office/powerpoint/2010/main" val="4009288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چنین جامعه ای در اثر این دخالت های مکرر دچار نوعی آشفتگی می شود و دست به ایجاد حادثه برای خو و نظام سیاسی می زند. </a:t>
            </a:r>
          </a:p>
          <a:p>
            <a:pPr algn="just"/>
            <a:r>
              <a:rPr lang="fa-IR" smtClean="0">
                <a:cs typeface="B Zar" panose="00000400000000000000" pitchFamily="2" charset="-78"/>
              </a:rPr>
              <a:t>حرف اصلی در این جا این است که دولت ایران مساوی با جامعه ایرانی نیست البته گرایش غالب  و بسیار قوی راست گرایانه و چپ گرایانه  در ایران وجود دار که با اصرار قصد دارد این «</a:t>
            </a:r>
            <a:r>
              <a:rPr lang="fa-IR" b="1" smtClean="0">
                <a:solidFill>
                  <a:srgbClr val="FF0000"/>
                </a:solidFill>
                <a:cs typeface="B Zar" panose="00000400000000000000" pitchFamily="2" charset="-78"/>
              </a:rPr>
              <a:t>تساوی ارتجاعی</a:t>
            </a:r>
            <a:r>
              <a:rPr lang="fa-IR" smtClean="0">
                <a:cs typeface="B Zar" panose="00000400000000000000" pitchFamily="2" charset="-78"/>
              </a:rPr>
              <a:t>»  را برقرار سازد و در صورتی که جامعه ایرانی فربه تر از دولت ایرانی است. مثلا در جامعه ایرانی ما خانواده یا دین ایرانی داریم، ایرانیان کسانی هستند که بیش از آن که دولت داشته باشند خانواده داشتند. به این ترتیب دولت بخشی ز این جامعه ایرانی است. </a:t>
            </a:r>
            <a:endParaRPr lang="fa-IR">
              <a:cs typeface="B Zar" panose="00000400000000000000" pitchFamily="2" charset="-78"/>
            </a:endParaRPr>
          </a:p>
        </p:txBody>
      </p:sp>
    </p:spTree>
    <p:extLst>
      <p:ext uri="{BB962C8B-B14F-4D97-AF65-F5344CB8AC3E}">
        <p14:creationId xmlns:p14="http://schemas.microsoft.com/office/powerpoint/2010/main" val="4042020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1298</TotalTime>
  <Words>6745</Words>
  <Application>Microsoft Office PowerPoint</Application>
  <PresentationFormat>Widescreen</PresentationFormat>
  <Paragraphs>146</Paragraphs>
  <Slides>75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75</vt:i4>
      </vt:variant>
    </vt:vector>
  </HeadingPairs>
  <TitlesOfParts>
    <vt:vector size="81" baseType="lpstr">
      <vt:lpstr>Arial</vt:lpstr>
      <vt:lpstr>B Zar</vt:lpstr>
      <vt:lpstr>Calibri</vt:lpstr>
      <vt:lpstr>Calibri Light</vt:lpstr>
      <vt:lpstr>Times New Roman</vt:lpstr>
      <vt:lpstr>Office Theme</vt:lpstr>
      <vt:lpstr>عنوان مقاله: ضرورت دستیابی به دولت مدرن</vt:lpstr>
      <vt:lpstr>PowerPoint Presentation</vt:lpstr>
      <vt:lpstr>PowerPoint Presentation</vt:lpstr>
      <vt:lpstr>تقی آزاد ارمکی: دولت ایرانی، جامعه ایرانی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علی اصغر سعیدی: دولت ها و سیاست های اجتماعی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غلامعباس توسلی: دولت مدرن از دید جامعه شناسی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احمد نقیب زاده: مقایسه شکل گیری دولت مدرن در ایران و غرب</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حاتم قادری: دولت مدرن فرصت از دست رفته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عباس عبدی : حقوق و دولت مدرن</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ضرورت دستیابی به دولت مدرن</dc:title>
  <dc:creator>MaZz!i</dc:creator>
  <cp:lastModifiedBy>MaZz!i</cp:lastModifiedBy>
  <cp:revision>56</cp:revision>
  <cp:lastPrinted>2024-04-02T19:54:28Z</cp:lastPrinted>
  <dcterms:created xsi:type="dcterms:W3CDTF">2024-03-31T20:22:35Z</dcterms:created>
  <dcterms:modified xsi:type="dcterms:W3CDTF">2024-04-02T19:55:04Z</dcterms:modified>
</cp:coreProperties>
</file>