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84" r:id="rId4"/>
    <p:sldId id="258" r:id="rId5"/>
    <p:sldId id="259" r:id="rId6"/>
    <p:sldId id="260" r:id="rId7"/>
    <p:sldId id="285" r:id="rId8"/>
    <p:sldId id="261" r:id="rId9"/>
    <p:sldId id="262" r:id="rId10"/>
    <p:sldId id="290" r:id="rId11"/>
    <p:sldId id="263" r:id="rId12"/>
    <p:sldId id="264" r:id="rId13"/>
    <p:sldId id="286" r:id="rId14"/>
    <p:sldId id="265" r:id="rId15"/>
    <p:sldId id="287" r:id="rId16"/>
    <p:sldId id="288" r:id="rId17"/>
    <p:sldId id="266" r:id="rId18"/>
    <p:sldId id="289" r:id="rId19"/>
    <p:sldId id="267" r:id="rId20"/>
    <p:sldId id="291" r:id="rId21"/>
    <p:sldId id="268" r:id="rId22"/>
    <p:sldId id="270" r:id="rId23"/>
    <p:sldId id="271" r:id="rId24"/>
    <p:sldId id="272" r:id="rId25"/>
    <p:sldId id="273" r:id="rId26"/>
    <p:sldId id="274" r:id="rId27"/>
    <p:sldId id="275" r:id="rId28"/>
    <p:sldId id="276" r:id="rId29"/>
    <p:sldId id="292" r:id="rId30"/>
    <p:sldId id="277" r:id="rId31"/>
    <p:sldId id="278" r:id="rId32"/>
    <p:sldId id="293" r:id="rId33"/>
    <p:sldId id="279" r:id="rId34"/>
    <p:sldId id="280" r:id="rId35"/>
    <p:sldId id="281" r:id="rId36"/>
    <p:sldId id="294" r:id="rId37"/>
    <p:sldId id="282" r:id="rId38"/>
    <p:sldId id="295" r:id="rId39"/>
    <p:sldId id="283" r:id="rId40"/>
    <p:sldId id="269" r:id="rId41"/>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19"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336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A5E03BF-AA20-4588-9D97-27E51E96DDBF}" type="datetimeFigureOut">
              <a:rPr lang="fa-IR" smtClean="0"/>
              <a:t>28/09/1445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FA50BB-DBD5-4932-87F0-D961DB597731}" type="slidenum">
              <a:rPr lang="fa-IR" smtClean="0"/>
              <a:t>‹#›</a:t>
            </a:fld>
            <a:endParaRPr lang="fa-IR"/>
          </a:p>
        </p:txBody>
      </p:sp>
    </p:spTree>
    <p:extLst>
      <p:ext uri="{BB962C8B-B14F-4D97-AF65-F5344CB8AC3E}">
        <p14:creationId xmlns:p14="http://schemas.microsoft.com/office/powerpoint/2010/main" val="3235691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A5E03BF-AA20-4588-9D97-27E51E96DDBF}" type="datetimeFigureOut">
              <a:rPr lang="fa-IR" smtClean="0"/>
              <a:t>28/09/1445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FA50BB-DBD5-4932-87F0-D961DB597731}" type="slidenum">
              <a:rPr lang="fa-IR" smtClean="0"/>
              <a:t>‹#›</a:t>
            </a:fld>
            <a:endParaRPr lang="fa-IR"/>
          </a:p>
        </p:txBody>
      </p:sp>
    </p:spTree>
    <p:extLst>
      <p:ext uri="{BB962C8B-B14F-4D97-AF65-F5344CB8AC3E}">
        <p14:creationId xmlns:p14="http://schemas.microsoft.com/office/powerpoint/2010/main" val="405099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A5E03BF-AA20-4588-9D97-27E51E96DDBF}" type="datetimeFigureOut">
              <a:rPr lang="fa-IR" smtClean="0"/>
              <a:t>28/09/1445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FA50BB-DBD5-4932-87F0-D961DB597731}" type="slidenum">
              <a:rPr lang="fa-IR" smtClean="0"/>
              <a:t>‹#›</a:t>
            </a:fld>
            <a:endParaRPr lang="fa-IR"/>
          </a:p>
        </p:txBody>
      </p:sp>
    </p:spTree>
    <p:extLst>
      <p:ext uri="{BB962C8B-B14F-4D97-AF65-F5344CB8AC3E}">
        <p14:creationId xmlns:p14="http://schemas.microsoft.com/office/powerpoint/2010/main" val="44086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A5E03BF-AA20-4588-9D97-27E51E96DDBF}" type="datetimeFigureOut">
              <a:rPr lang="fa-IR" smtClean="0"/>
              <a:t>28/09/1445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FA50BB-DBD5-4932-87F0-D961DB597731}" type="slidenum">
              <a:rPr lang="fa-IR" smtClean="0"/>
              <a:t>‹#›</a:t>
            </a:fld>
            <a:endParaRPr lang="fa-IR"/>
          </a:p>
        </p:txBody>
      </p:sp>
    </p:spTree>
    <p:extLst>
      <p:ext uri="{BB962C8B-B14F-4D97-AF65-F5344CB8AC3E}">
        <p14:creationId xmlns:p14="http://schemas.microsoft.com/office/powerpoint/2010/main" val="2255244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E03BF-AA20-4588-9D97-27E51E96DDBF}" type="datetimeFigureOut">
              <a:rPr lang="fa-IR" smtClean="0"/>
              <a:t>28/09/1445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FA50BB-DBD5-4932-87F0-D961DB597731}" type="slidenum">
              <a:rPr lang="fa-IR" smtClean="0"/>
              <a:t>‹#›</a:t>
            </a:fld>
            <a:endParaRPr lang="fa-IR"/>
          </a:p>
        </p:txBody>
      </p:sp>
    </p:spTree>
    <p:extLst>
      <p:ext uri="{BB962C8B-B14F-4D97-AF65-F5344CB8AC3E}">
        <p14:creationId xmlns:p14="http://schemas.microsoft.com/office/powerpoint/2010/main" val="272097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A5E03BF-AA20-4588-9D97-27E51E96DDBF}" type="datetimeFigureOut">
              <a:rPr lang="fa-IR" smtClean="0"/>
              <a:t>28/09/1445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CFA50BB-DBD5-4932-87F0-D961DB597731}" type="slidenum">
              <a:rPr lang="fa-IR" smtClean="0"/>
              <a:t>‹#›</a:t>
            </a:fld>
            <a:endParaRPr lang="fa-IR"/>
          </a:p>
        </p:txBody>
      </p:sp>
    </p:spTree>
    <p:extLst>
      <p:ext uri="{BB962C8B-B14F-4D97-AF65-F5344CB8AC3E}">
        <p14:creationId xmlns:p14="http://schemas.microsoft.com/office/powerpoint/2010/main" val="562917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A5E03BF-AA20-4588-9D97-27E51E96DDBF}" type="datetimeFigureOut">
              <a:rPr lang="fa-IR" smtClean="0"/>
              <a:t>28/09/1445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CFA50BB-DBD5-4932-87F0-D961DB597731}" type="slidenum">
              <a:rPr lang="fa-IR" smtClean="0"/>
              <a:t>‹#›</a:t>
            </a:fld>
            <a:endParaRPr lang="fa-IR"/>
          </a:p>
        </p:txBody>
      </p:sp>
    </p:spTree>
    <p:extLst>
      <p:ext uri="{BB962C8B-B14F-4D97-AF65-F5344CB8AC3E}">
        <p14:creationId xmlns:p14="http://schemas.microsoft.com/office/powerpoint/2010/main" val="400558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A5E03BF-AA20-4588-9D97-27E51E96DDBF}" type="datetimeFigureOut">
              <a:rPr lang="fa-IR" smtClean="0"/>
              <a:t>28/09/1445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CFA50BB-DBD5-4932-87F0-D961DB597731}" type="slidenum">
              <a:rPr lang="fa-IR" smtClean="0"/>
              <a:t>‹#›</a:t>
            </a:fld>
            <a:endParaRPr lang="fa-IR"/>
          </a:p>
        </p:txBody>
      </p:sp>
    </p:spTree>
    <p:extLst>
      <p:ext uri="{BB962C8B-B14F-4D97-AF65-F5344CB8AC3E}">
        <p14:creationId xmlns:p14="http://schemas.microsoft.com/office/powerpoint/2010/main" val="3318837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E03BF-AA20-4588-9D97-27E51E96DDBF}" type="datetimeFigureOut">
              <a:rPr lang="fa-IR" smtClean="0"/>
              <a:t>28/09/1445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CFA50BB-DBD5-4932-87F0-D961DB597731}" type="slidenum">
              <a:rPr lang="fa-IR" smtClean="0"/>
              <a:t>‹#›</a:t>
            </a:fld>
            <a:endParaRPr lang="fa-IR"/>
          </a:p>
        </p:txBody>
      </p:sp>
    </p:spTree>
    <p:extLst>
      <p:ext uri="{BB962C8B-B14F-4D97-AF65-F5344CB8AC3E}">
        <p14:creationId xmlns:p14="http://schemas.microsoft.com/office/powerpoint/2010/main" val="1647157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E03BF-AA20-4588-9D97-27E51E96DDBF}" type="datetimeFigureOut">
              <a:rPr lang="fa-IR" smtClean="0"/>
              <a:t>28/09/1445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CFA50BB-DBD5-4932-87F0-D961DB597731}" type="slidenum">
              <a:rPr lang="fa-IR" smtClean="0"/>
              <a:t>‹#›</a:t>
            </a:fld>
            <a:endParaRPr lang="fa-IR"/>
          </a:p>
        </p:txBody>
      </p:sp>
    </p:spTree>
    <p:extLst>
      <p:ext uri="{BB962C8B-B14F-4D97-AF65-F5344CB8AC3E}">
        <p14:creationId xmlns:p14="http://schemas.microsoft.com/office/powerpoint/2010/main" val="2314327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E03BF-AA20-4588-9D97-27E51E96DDBF}" type="datetimeFigureOut">
              <a:rPr lang="fa-IR" smtClean="0"/>
              <a:t>28/09/1445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CFA50BB-DBD5-4932-87F0-D961DB597731}" type="slidenum">
              <a:rPr lang="fa-IR" smtClean="0"/>
              <a:t>‹#›</a:t>
            </a:fld>
            <a:endParaRPr lang="fa-IR"/>
          </a:p>
        </p:txBody>
      </p:sp>
    </p:spTree>
    <p:extLst>
      <p:ext uri="{BB962C8B-B14F-4D97-AF65-F5344CB8AC3E}">
        <p14:creationId xmlns:p14="http://schemas.microsoft.com/office/powerpoint/2010/main" val="407201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A5E03BF-AA20-4588-9D97-27E51E96DDBF}" type="datetimeFigureOut">
              <a:rPr lang="fa-IR" smtClean="0"/>
              <a:t>28/09/1445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CFA50BB-DBD5-4932-87F0-D961DB597731}" type="slidenum">
              <a:rPr lang="fa-IR" smtClean="0"/>
              <a:t>‹#›</a:t>
            </a:fld>
            <a:endParaRPr lang="fa-IR"/>
          </a:p>
        </p:txBody>
      </p:sp>
    </p:spTree>
    <p:extLst>
      <p:ext uri="{BB962C8B-B14F-4D97-AF65-F5344CB8AC3E}">
        <p14:creationId xmlns:p14="http://schemas.microsoft.com/office/powerpoint/2010/main" val="2806765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Zar" panose="00000400000000000000" pitchFamily="2" charset="-78"/>
              </a:rPr>
              <a:t>عنوان مقاله</a:t>
            </a:r>
            <a:r>
              <a:rPr lang="fa-IR" sz="4400" smtClean="0">
                <a:cs typeface="B Zar" panose="00000400000000000000" pitchFamily="2" charset="-78"/>
              </a:rPr>
              <a:t>: احساس مذهبی در عصر حاضر</a:t>
            </a:r>
            <a:br>
              <a:rPr lang="fa-IR" sz="4400" smtClean="0">
                <a:cs typeface="B Zar" panose="00000400000000000000" pitchFamily="2" charset="-78"/>
              </a:rPr>
            </a:br>
            <a:r>
              <a:rPr lang="fa-IR" sz="4400" smtClean="0">
                <a:cs typeface="B Zar" panose="00000400000000000000" pitchFamily="2" charset="-78"/>
              </a:rPr>
              <a:t>(متن سخنرانی امیل دورکیم )</a:t>
            </a:r>
            <a:endParaRPr lang="fa-IR" sz="44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ترجمه:</a:t>
            </a:r>
            <a:r>
              <a:rPr lang="fa-IR" smtClean="0">
                <a:cs typeface="B Zar" panose="00000400000000000000" pitchFamily="2" charset="-78"/>
              </a:rPr>
              <a:t> سارا شریعتی</a:t>
            </a:r>
          </a:p>
          <a:p>
            <a:r>
              <a:rPr lang="fa-IR" smtClean="0">
                <a:solidFill>
                  <a:srgbClr val="FF0000"/>
                </a:solidFill>
                <a:cs typeface="B Zar" panose="00000400000000000000" pitchFamily="2" charset="-78"/>
              </a:rPr>
              <a:t>منبع: </a:t>
            </a:r>
            <a:r>
              <a:rPr lang="fa-IR">
                <a:cs typeface="B Zar" panose="00000400000000000000" pitchFamily="2" charset="-78"/>
              </a:rPr>
              <a:t>جامعه شناسی ایران 1383 </a:t>
            </a:r>
            <a:r>
              <a:rPr lang="fa-IR">
                <a:cs typeface="B Zar" panose="00000400000000000000" pitchFamily="2" charset="-78"/>
              </a:rPr>
              <a:t>شماره </a:t>
            </a:r>
            <a:r>
              <a:rPr lang="fa-IR" smtClean="0">
                <a:cs typeface="B Zar" panose="00000400000000000000" pitchFamily="2" charset="-78"/>
              </a:rPr>
              <a:t>2</a:t>
            </a:r>
          </a:p>
          <a:p>
            <a:r>
              <a:rPr lang="fa-IR" smtClean="0">
                <a:cs typeface="B Zar" panose="00000400000000000000" pitchFamily="2" charset="-78"/>
              </a:rPr>
              <a:t>صص 201-207</a:t>
            </a:r>
            <a:endParaRPr lang="fa-IR">
              <a:cs typeface="B Zar" panose="00000400000000000000" pitchFamily="2" charset="-78"/>
            </a:endParaRPr>
          </a:p>
        </p:txBody>
      </p:sp>
    </p:spTree>
    <p:extLst>
      <p:ext uri="{BB962C8B-B14F-4D97-AF65-F5344CB8AC3E}">
        <p14:creationId xmlns:p14="http://schemas.microsoft.com/office/powerpoint/2010/main" val="3870232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حالی که وقتی دین  را فقط به مجموعه ای از عقاید مشخص یا به ویژه مجموعه ای از باورها اطلاق کنیم، به نظرخواهد رسید که فرد هم می تواند با تکیه بر نیورهای فردی اش پایه گذار این اصول عقاید باشد. اما بی شک در این تصورات چیز دیگری هم وجود دارد چیزی حیرت آور با وجه ممیزه اسرار آمیزی که ما را مضطرب می کند. از طرف دیگر بنا به تجربه می دانیم که ترکیبات ذهنی به قدری متنوع، متفاوت، غنی و خلاق هستند که ما آن را پیشاپیش به حساب اقتدار و اعتبار روح می گذاریم. </a:t>
            </a:r>
          </a:p>
          <a:p>
            <a:endParaRPr lang="fa-IR"/>
          </a:p>
        </p:txBody>
      </p:sp>
      <p:sp>
        <p:nvSpPr>
          <p:cNvPr id="4" name="Flowchart: Process 3"/>
          <p:cNvSpPr/>
          <p:nvPr/>
        </p:nvSpPr>
        <p:spPr>
          <a:xfrm>
            <a:off x="1569492" y="4162567"/>
            <a:ext cx="3616657" cy="133748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متنوع، متفاوت، غنی و خلاق</a:t>
            </a:r>
            <a:endParaRPr lang="fa-IR" b="1">
              <a:solidFill>
                <a:srgbClr val="FF0000"/>
              </a:solidFill>
            </a:endParaRPr>
          </a:p>
        </p:txBody>
      </p:sp>
    </p:spTree>
    <p:extLst>
      <p:ext uri="{BB962C8B-B14F-4D97-AF65-F5344CB8AC3E}">
        <p14:creationId xmlns:p14="http://schemas.microsoft.com/office/powerpoint/2010/main" val="2114217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با کمال میل می پذیریم که اندیشه بتواند چنین اعجازهایی را از هیچ ابداع کند. اما حتی اگر آرمان های مذهب فی نفسه دارای چنین وجوه ممیزه ای باشند، این مشخصات ویژه را نباید در ترکیبات ذهنی جست. </a:t>
            </a:r>
            <a:endParaRPr lang="fa-IR">
              <a:cs typeface="B Zar" panose="00000400000000000000" pitchFamily="2" charset="-78"/>
            </a:endParaRPr>
          </a:p>
        </p:txBody>
      </p:sp>
      <p:sp>
        <p:nvSpPr>
          <p:cNvPr id="4" name="Flowchart: Process 3"/>
          <p:cNvSpPr/>
          <p:nvPr/>
        </p:nvSpPr>
        <p:spPr>
          <a:xfrm>
            <a:off x="1139483" y="3249637"/>
            <a:ext cx="2940148" cy="142083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آرمان های مذهب فی نفسه</a:t>
            </a:r>
            <a:endParaRPr lang="fa-IR" sz="2000" b="1">
              <a:solidFill>
                <a:srgbClr val="FF0000"/>
              </a:solidFill>
            </a:endParaRPr>
          </a:p>
        </p:txBody>
      </p:sp>
    </p:spTree>
    <p:extLst>
      <p:ext uri="{BB962C8B-B14F-4D97-AF65-F5344CB8AC3E}">
        <p14:creationId xmlns:p14="http://schemas.microsoft.com/office/powerpoint/2010/main" val="4097199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واقع دین تنها یک نظام عقاید نیست. دین   قبل از هر چیز نظامی از نیروها است. انسانی که زندگی مذهبی دارد فقط انسانی نیست که  دنیا در ذهنش به این یا آن شکل تصویر می شود. از آن چه دیگران از آن بی خبرند اطلا دارد، بلکه قبل از هر چیز کسی است که در خود قدرتی را احساس می کند که به طور معمول فاقد آن است و وقتی که در حالت مذهبی نیستف احساسش ترسیم کنم، فقط در یک کلام یادآوری می کنم و به ذکر این نکته نیز اکتفا می کنم که همین نیروها است که کوها را از جا بر می کنند. </a:t>
            </a:r>
            <a:endParaRPr lang="fa-IR">
              <a:cs typeface="B Zar" panose="00000400000000000000" pitchFamily="2" charset="-78"/>
            </a:endParaRPr>
          </a:p>
        </p:txBody>
      </p:sp>
    </p:spTree>
    <p:extLst>
      <p:ext uri="{BB962C8B-B14F-4D97-AF65-F5344CB8AC3E}">
        <p14:creationId xmlns:p14="http://schemas.microsoft.com/office/powerpoint/2010/main" val="2531754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مقصودم این است انسانی که حیات مذهبی دارد، بارور دارد که در نیروی مسلط بر خودش مشارکت می کند، نیرویی که در عین حال حمایتش می کند و او را به فراسوی خود می خواند. با تکیه بر همین نیرو است که به نظرش می رسد می تواند بهتر با ابتلائات و مشکلات زندگی مواجه شود و حتی می تواند طبیعت را در برابر خواست خود به زانو درآورد. </a:t>
            </a:r>
          </a:p>
          <a:p>
            <a:endParaRPr lang="fa-IR"/>
          </a:p>
        </p:txBody>
      </p:sp>
      <p:sp>
        <p:nvSpPr>
          <p:cNvPr id="4" name="Flowchart: Process 3"/>
          <p:cNvSpPr/>
          <p:nvPr/>
        </p:nvSpPr>
        <p:spPr>
          <a:xfrm>
            <a:off x="838200" y="4001294"/>
            <a:ext cx="3770142"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در برابر خواست خود</a:t>
            </a:r>
            <a:endParaRPr lang="fa-IR" b="1">
              <a:solidFill>
                <a:srgbClr val="FF0000"/>
              </a:solidFill>
            </a:endParaRPr>
          </a:p>
        </p:txBody>
      </p:sp>
    </p:spTree>
    <p:extLst>
      <p:ext uri="{BB962C8B-B14F-4D97-AF65-F5344CB8AC3E}">
        <p14:creationId xmlns:p14="http://schemas.microsoft.com/office/powerpoint/2010/main" val="3145323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این احساس {مذهبی} در جامعه بشری عمومی تر و مداوم تر از ان بوده است که بتواند توم باشد. توهم قرن ها به این ترتیب تداوم نخواهد یافت. پس این نیرویی که انسان احساس می کند به سویش می آید، می بایست واقعا موجود باشد. </a:t>
            </a:r>
            <a:endParaRPr lang="fa-IR">
              <a:cs typeface="B Zar" panose="00000400000000000000" pitchFamily="2" charset="-78"/>
            </a:endParaRPr>
          </a:p>
        </p:txBody>
      </p:sp>
    </p:spTree>
    <p:extLst>
      <p:ext uri="{BB962C8B-B14F-4D97-AF65-F5344CB8AC3E}">
        <p14:creationId xmlns:p14="http://schemas.microsoft.com/office/powerpoint/2010/main" val="882146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نتیجه آزاداندیش- یعنی انسانی که وظیفه خود می داند به گونه ای روش مند دین را با دلایل طبیعی بیان کند، بی آن که هیچ گونه مفهوم  دیگری را جز مفاهیمی که از </a:t>
            </a:r>
            <a:r>
              <a:rPr lang="fa-IR" smtClean="0">
                <a:cs typeface="B Zar" panose="00000400000000000000" pitchFamily="2" charset="-78"/>
              </a:rPr>
              <a:t>استعداد </a:t>
            </a:r>
            <a:r>
              <a:rPr lang="fa-IR">
                <a:cs typeface="B Zar" panose="00000400000000000000" pitchFamily="2" charset="-78"/>
              </a:rPr>
              <a:t>های برهانی معمولی ما بر گرفته شده باشد در بیان دین مداخله دهد- باید مساله دینی را به این ترتیب برای خود طرح کند: این </a:t>
            </a:r>
            <a:r>
              <a:rPr lang="fa-IR" smtClean="0">
                <a:cs typeface="B Zar" panose="00000400000000000000" pitchFamily="2" charset="-78"/>
              </a:rPr>
              <a:t>نیروها </a:t>
            </a:r>
            <a:r>
              <a:rPr lang="fa-IR">
                <a:cs typeface="B Zar" panose="00000400000000000000" pitchFamily="2" charset="-78"/>
              </a:rPr>
              <a:t>که هم بر او مسلط اند و هم از او محافظت می کنند، از کدام بخش از جهان تجربه می توانند به سویش آیند؟</a:t>
            </a:r>
          </a:p>
          <a:p>
            <a:endParaRPr lang="fa-IR"/>
          </a:p>
        </p:txBody>
      </p:sp>
      <p:sp>
        <p:nvSpPr>
          <p:cNvPr id="4" name="Flowchart: Process 3"/>
          <p:cNvSpPr/>
          <p:nvPr/>
        </p:nvSpPr>
        <p:spPr>
          <a:xfrm>
            <a:off x="838200" y="4001294"/>
            <a:ext cx="4670474"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استعداد های برهانی معمولی</a:t>
            </a:r>
            <a:endParaRPr lang="fa-IR" sz="2000" b="1">
              <a:solidFill>
                <a:srgbClr val="FF0000"/>
              </a:solidFill>
            </a:endParaRPr>
          </a:p>
        </p:txBody>
      </p:sp>
    </p:spTree>
    <p:extLst>
      <p:ext uri="{BB962C8B-B14F-4D97-AF65-F5344CB8AC3E}">
        <p14:creationId xmlns:p14="http://schemas.microsoft.com/office/powerpoint/2010/main" val="2718833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به سادگی می توان فهمید که تلاش ما برای تفسیر این یا آن </a:t>
            </a:r>
            <a:r>
              <a:rPr lang="fa-IR" b="1">
                <a:solidFill>
                  <a:srgbClr val="FF0000"/>
                </a:solidFill>
                <a:cs typeface="B Zar" panose="00000400000000000000" pitchFamily="2" charset="-78"/>
              </a:rPr>
              <a:t>پدیده طبیعی </a:t>
            </a:r>
            <a:r>
              <a:rPr lang="fa-IR">
                <a:cs typeface="B Zar" panose="00000400000000000000" pitchFamily="2" charset="-78"/>
              </a:rPr>
              <a:t>نیست که فوران چنین حجمی از زندگی را برای ما میسر کرده است. از تصور خطای خواب یا مرگ نیست که نیروهایی با چنین </a:t>
            </a:r>
            <a:r>
              <a:rPr lang="fa-IR" smtClean="0">
                <a:cs typeface="B Zar" panose="00000400000000000000" pitchFamily="2" charset="-78"/>
              </a:rPr>
              <a:t>طبیعت </a:t>
            </a:r>
            <a:r>
              <a:rPr lang="fa-IR">
                <a:cs typeface="B Zar" panose="00000400000000000000" pitchFamily="2" charset="-78"/>
              </a:rPr>
              <a:t>توانسته اند برانگیخته شوند. مظاهر قدرت های عظیم کیهانی نیز نمی توانند چنین نتیجه ای در بر داشته باشند. </a:t>
            </a:r>
          </a:p>
          <a:p>
            <a:endParaRPr lang="fa-IR"/>
          </a:p>
        </p:txBody>
      </p:sp>
    </p:spTree>
    <p:extLst>
      <p:ext uri="{BB962C8B-B14F-4D97-AF65-F5344CB8AC3E}">
        <p14:creationId xmlns:p14="http://schemas.microsoft.com/office/powerpoint/2010/main" val="3659614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ها همچنان که می دانید عقلانی ترین توضیحاتی است که تاکنون از دین ارائه شده است. </a:t>
            </a:r>
            <a:r>
              <a:rPr lang="fa-IR" b="1" smtClean="0">
                <a:solidFill>
                  <a:srgbClr val="FF0000"/>
                </a:solidFill>
                <a:cs typeface="B Zar" panose="00000400000000000000" pitchFamily="2" charset="-78"/>
              </a:rPr>
              <a:t>اما نیروهای فیزیکی صرفا نیروهای فیزیکی هستند و در نتیجه خارج از من باقی می مانند</a:t>
            </a:r>
            <a:r>
              <a:rPr lang="fa-IR" smtClean="0">
                <a:cs typeface="B Zar" panose="00000400000000000000" pitchFamily="2" charset="-78"/>
              </a:rPr>
              <a:t>. من می توانم ان ها را از بیرون ببینم، اما انها در من نفوذ نمی کنند و با زندگی  درون ی من آمیخته نمی شوند. من تنها به این دلیل که جریان رودخانه ها، رویش و سرسبزی خرمن ها و گردش ستارگان  را می بینم، خود را قوی تر و مجهز تر در برابر سرنوشت و رهاتر از قید طبیعت  احساس نمی کنم. </a:t>
            </a:r>
            <a:endParaRPr lang="fa-IR">
              <a:cs typeface="B Zar" panose="00000400000000000000" pitchFamily="2" charset="-78"/>
            </a:endParaRPr>
          </a:p>
        </p:txBody>
      </p:sp>
    </p:spTree>
    <p:extLst>
      <p:ext uri="{BB962C8B-B14F-4D97-AF65-F5344CB8AC3E}">
        <p14:creationId xmlns:p14="http://schemas.microsoft.com/office/powerpoint/2010/main" val="2306527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فقط نیروهای اخلاقی ای که در درون خود احساس می کنم هستند که می توانند بر من حکم کنند و به من آرامش بخشند و باز هم تکرار می کنم، این نیروها باید واقعی باشند، باید واقعا در درون من وجود داشته باشند، چرا که احساس آرامش و تعلقی که در من ایجاد می کنند صرفا توهم نیست.</a:t>
            </a:r>
            <a:endParaRPr lang="fa-IR"/>
          </a:p>
        </p:txBody>
      </p:sp>
      <p:sp>
        <p:nvSpPr>
          <p:cNvPr id="4" name="Flowchart: Process 3"/>
          <p:cNvSpPr/>
          <p:nvPr/>
        </p:nvSpPr>
        <p:spPr>
          <a:xfrm>
            <a:off x="1378634" y="3699803"/>
            <a:ext cx="3418449"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احساس آرامش و تعلقی</a:t>
            </a:r>
            <a:endParaRPr lang="fa-IR" b="1">
              <a:solidFill>
                <a:srgbClr val="FF0000"/>
              </a:solidFill>
            </a:endParaRPr>
          </a:p>
        </p:txBody>
      </p:sp>
    </p:spTree>
    <p:extLst>
      <p:ext uri="{BB962C8B-B14F-4D97-AF65-F5344CB8AC3E}">
        <p14:creationId xmlns:p14="http://schemas.microsoft.com/office/powerpoint/2010/main" val="1174158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به این ترتیب مسئله به شکلی نسبتا ساده مطرح می شود. برای توضیح دین، برای این که دین را از نظر عقلانی قابل فهم کنیم- و این چیزی است که آزاد اندیش پیشنهاد می کند- باید در جهاتی که با مشاهده برای ما قابل دسترس است، به مدد استعداد های انسانی مان، منبع انرزی ای فراتر از آن چه فرد در اختیار دارد و با این حال می تواند </a:t>
            </a:r>
            <a:r>
              <a:rPr lang="fa-IR" smtClean="0">
                <a:cs typeface="B Zar" panose="00000400000000000000" pitchFamily="2" charset="-78"/>
              </a:rPr>
              <a:t>برای </a:t>
            </a:r>
            <a:r>
              <a:rPr lang="fa-IR" smtClean="0">
                <a:cs typeface="B Zar" panose="00000400000000000000" pitchFamily="2" charset="-78"/>
              </a:rPr>
              <a:t>ارتباط برقرار کند، بیابیم. </a:t>
            </a:r>
            <a:endParaRPr lang="fa-IR">
              <a:cs typeface="B Zar" panose="00000400000000000000" pitchFamily="2" charset="-78"/>
            </a:endParaRPr>
          </a:p>
        </p:txBody>
      </p:sp>
      <p:sp>
        <p:nvSpPr>
          <p:cNvPr id="4" name="Flowchart: Process 3"/>
          <p:cNvSpPr/>
          <p:nvPr/>
        </p:nvSpPr>
        <p:spPr>
          <a:xfrm>
            <a:off x="1364566" y="3938954"/>
            <a:ext cx="2672862"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منبع </a:t>
            </a:r>
            <a:r>
              <a:rPr lang="fa-IR" sz="3200" b="1" smtClean="0">
                <a:solidFill>
                  <a:srgbClr val="FF0000"/>
                </a:solidFill>
                <a:cs typeface="B Zar" panose="00000400000000000000" pitchFamily="2" charset="-78"/>
              </a:rPr>
              <a:t>انرژی</a:t>
            </a:r>
            <a:endParaRPr lang="fa-IR" sz="2000" b="1">
              <a:solidFill>
                <a:srgbClr val="FF0000"/>
              </a:solidFill>
            </a:endParaRPr>
          </a:p>
        </p:txBody>
      </p:sp>
    </p:spTree>
    <p:extLst>
      <p:ext uri="{BB962C8B-B14F-4D97-AF65-F5344CB8AC3E}">
        <p14:creationId xmlns:p14="http://schemas.microsoft.com/office/powerpoint/2010/main" val="1445336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696694" y="1825625"/>
            <a:ext cx="7657105" cy="4351338"/>
          </a:xfrm>
        </p:spPr>
        <p:txBody>
          <a:bodyPr/>
          <a:lstStyle/>
          <a:p>
            <a:pPr algn="just"/>
            <a:r>
              <a:rPr lang="fa-IR" smtClean="0">
                <a:cs typeface="B Zar" panose="00000400000000000000" pitchFamily="2" charset="-78"/>
              </a:rPr>
              <a:t>امیل دورکیم بنیانگذار جامعه شناسی و یکی از مهم ترن مراجع مطالعه جامعه شناسی دینی است. مشهور ترین و مورد استناد ترین نظریه دورکیم در این حوزه تمایز میان امر قدسی (</a:t>
            </a:r>
            <a:r>
              <a:rPr lang="en-US" smtClean="0">
                <a:cs typeface="B Zar" panose="00000400000000000000" pitchFamily="2" charset="-78"/>
              </a:rPr>
              <a:t>Sacre</a:t>
            </a:r>
            <a:r>
              <a:rPr lang="fa-IR" smtClean="0">
                <a:cs typeface="B Zar" panose="00000400000000000000" pitchFamily="2" charset="-78"/>
              </a:rPr>
              <a:t>) و امر  دینوی</a:t>
            </a:r>
            <a:r>
              <a:rPr lang="en-US" smtClean="0">
                <a:cs typeface="B Zar" panose="00000400000000000000" pitchFamily="2" charset="-78"/>
              </a:rPr>
              <a:t>(Profane )</a:t>
            </a:r>
            <a:r>
              <a:rPr lang="fa-IR" smtClean="0">
                <a:cs typeface="B Zar" panose="00000400000000000000" pitchFamily="2" charset="-78"/>
              </a:rPr>
              <a:t> به عنوان فصل مشترک همه ادیان است. اما در این حوزه آن چه کمتر شناخته شده است، تعریف دین نه تنها به منزله یک نظام اعتقادی بلکه به یک منبع حرکت زای اجتماعی و آرمان پردازی جمعی است، منبعی که از </a:t>
            </a:r>
            <a:r>
              <a:rPr lang="fa-IR" b="1" smtClean="0">
                <a:solidFill>
                  <a:srgbClr val="FF0000"/>
                </a:solidFill>
                <a:cs typeface="B Zar" panose="00000400000000000000" pitchFamily="2" charset="-78"/>
              </a:rPr>
              <a:t>پویایی درونی جوامع انسانی </a:t>
            </a:r>
            <a:r>
              <a:rPr lang="fa-IR" smtClean="0">
                <a:cs typeface="B Zar" panose="00000400000000000000" pitchFamily="2" charset="-78"/>
              </a:rPr>
              <a:t>تغذیه می شود. </a:t>
            </a:r>
          </a:p>
        </p:txBody>
      </p:sp>
      <p:pic>
        <p:nvPicPr>
          <p:cNvPr id="4" name="Picture 3"/>
          <p:cNvPicPr>
            <a:picLocks noChangeAspect="1"/>
          </p:cNvPicPr>
          <p:nvPr/>
        </p:nvPicPr>
        <p:blipFill>
          <a:blip r:embed="rId2"/>
          <a:stretch>
            <a:fillRect/>
          </a:stretch>
        </p:blipFill>
        <p:spPr>
          <a:xfrm>
            <a:off x="838200" y="1825625"/>
            <a:ext cx="2858495" cy="2582602"/>
          </a:xfrm>
          <a:prstGeom prst="rect">
            <a:avLst/>
          </a:prstGeom>
        </p:spPr>
      </p:pic>
      <p:sp>
        <p:nvSpPr>
          <p:cNvPr id="5" name="Flowchart: Process 4"/>
          <p:cNvSpPr/>
          <p:nvPr/>
        </p:nvSpPr>
        <p:spPr>
          <a:xfrm>
            <a:off x="838200" y="5049672"/>
            <a:ext cx="3138985" cy="90075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یک منبع حرکت زای اجتماعی</a:t>
            </a:r>
            <a:endParaRPr lang="fa-IR" sz="1600" b="1">
              <a:solidFill>
                <a:srgbClr val="FF0000"/>
              </a:solidFill>
            </a:endParaRPr>
          </a:p>
        </p:txBody>
      </p:sp>
    </p:spTree>
    <p:extLst>
      <p:ext uri="{BB962C8B-B14F-4D97-AF65-F5344CB8AC3E}">
        <p14:creationId xmlns:p14="http://schemas.microsoft.com/office/powerpoint/2010/main" val="1768972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من از خود می پرسم که آیا می توان این منبع را در جایی دیگر جز در زندگی خاصی که از تجمع انسان ها سرچشمه می گیرد یافت؟ در واقع ما می دانیم که وقتی انسان ها جمع می شوند و وقتی زندگی مشترکی دارند از پیوندشان </a:t>
            </a:r>
            <a:r>
              <a:rPr lang="fa-IR">
                <a:cs typeface="B Zar" panose="00000400000000000000" pitchFamily="2" charset="-78"/>
              </a:rPr>
              <a:t>نیروهای </a:t>
            </a:r>
            <a:r>
              <a:rPr lang="fa-IR" smtClean="0">
                <a:cs typeface="B Zar" panose="00000400000000000000" pitchFamily="2" charset="-78"/>
              </a:rPr>
              <a:t>استثنایی </a:t>
            </a:r>
            <a:r>
              <a:rPr lang="fa-IR">
                <a:cs typeface="B Zar" panose="00000400000000000000" pitchFamily="2" charset="-78"/>
              </a:rPr>
              <a:t>متراکمی پدید می آید که بر ان ها غلبه کرده به هیجانشان می آورد و ندای حیاتی شان  را به درجه ای می رساند که پیش از این در زندگی خصوصی شان نمی شناختند . انسان ها گاه تحت تاثیر عمل جمعی دچار هذیان هایی می شوند که ان ها را به ارتکاب اعمالی می کشاند که در حین آن خود را باز نمیئ شناسند. </a:t>
            </a:r>
          </a:p>
          <a:p>
            <a:endParaRPr lang="fa-IR"/>
          </a:p>
        </p:txBody>
      </p:sp>
      <p:sp>
        <p:nvSpPr>
          <p:cNvPr id="4" name="Flowchart: Process 3"/>
          <p:cNvSpPr/>
          <p:nvPr/>
        </p:nvSpPr>
        <p:spPr>
          <a:xfrm>
            <a:off x="1280159" y="4628271"/>
            <a:ext cx="3348111"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تحت تاثیر عمل جمعی</a:t>
            </a:r>
            <a:endParaRPr lang="fa-IR" b="1">
              <a:solidFill>
                <a:srgbClr val="FF0000"/>
              </a:solidFill>
            </a:endParaRPr>
          </a:p>
        </p:txBody>
      </p:sp>
    </p:spTree>
    <p:extLst>
      <p:ext uri="{BB962C8B-B14F-4D97-AF65-F5344CB8AC3E}">
        <p14:creationId xmlns:p14="http://schemas.microsoft.com/office/powerpoint/2010/main" val="429747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من این جا امکان ارائه تحلیل ها و وقایعی که این نظریه بنیادی بر ان ها مبتنی استف حتی به اختصار ندارم تنها خود را به این محدود می کنم تا مخطابانی را که آثار مرا نخواهنده اند پیشاپیش مطلع کنم که این نحوه فهم و توضیح دین، اگر به شکل حقیقت اثبات شده </a:t>
            </a:r>
            <a:r>
              <a:rPr lang="fa-IR">
                <a:cs typeface="B Zar" panose="00000400000000000000" pitchFamily="2" charset="-78"/>
              </a:rPr>
              <a:t>ارائه </a:t>
            </a:r>
            <a:r>
              <a:rPr lang="fa-IR" smtClean="0">
                <a:cs typeface="B Zar" panose="00000400000000000000" pitchFamily="2" charset="-78"/>
              </a:rPr>
              <a:t>نیم شود، معذالک مبتنی بر بینش دیالکتیکی صرف هم نیست. تنها یک فرضیه انتزاعی  و فلسفی محض نیست، بلکه مبتنی بر امور واقع و مشاهده تاریخی و الهام بخش آٍار بسیاری بوده است و به نحو موثری هم هدایتشان کرده است و در نتیجه سنجش تجربی طراوت خود را  اثبات کرده است. </a:t>
            </a:r>
            <a:endParaRPr lang="fa-IR">
              <a:cs typeface="B Zar" panose="00000400000000000000" pitchFamily="2" charset="-78"/>
            </a:endParaRPr>
          </a:p>
        </p:txBody>
      </p:sp>
      <p:sp>
        <p:nvSpPr>
          <p:cNvPr id="4" name="Flowchart: Process 3"/>
          <p:cNvSpPr/>
          <p:nvPr/>
        </p:nvSpPr>
        <p:spPr>
          <a:xfrm>
            <a:off x="1153551" y="4572000"/>
            <a:ext cx="2307101" cy="90033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امور واقع</a:t>
            </a:r>
            <a:endParaRPr lang="fa-IR" b="1">
              <a:solidFill>
                <a:srgbClr val="FF0000"/>
              </a:solidFill>
            </a:endParaRPr>
          </a:p>
        </p:txBody>
      </p:sp>
    </p:spTree>
    <p:extLst>
      <p:ext uri="{BB962C8B-B14F-4D97-AF65-F5344CB8AC3E}">
        <p14:creationId xmlns:p14="http://schemas.microsoft.com/office/powerpoint/2010/main" val="1754818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از ذکر دلایل صحت این برداشت پرهیز می کنمف چرا که به زودی به نحوی کاملا غیر جانبدارانه برای شما ارائه خواهد شد و اطمینان دارم که به همین ترتیب نیز مورد بحث قرار خواهد گرفت. فقط می خواهم شما را برای این کنفرانس و شرایط مطالعه آن اماده کنم، نه ان که پیشاپیش درباره آن بحث کنم. به طور خلاصه توقع من از آزاد اندیش می تواند امیدوار باشد که مقصود مومن را در خواهد یافت. از او خواهم خواست که دین را همان طور که مومن احساس می کند دریابدف چون حقیقتا دین جز ان چه برای مومن است، چیز دیگری نیست. </a:t>
            </a:r>
            <a:endParaRPr lang="fa-IR">
              <a:cs typeface="B Zar" panose="00000400000000000000" pitchFamily="2" charset="-78"/>
            </a:endParaRPr>
          </a:p>
        </p:txBody>
      </p:sp>
    </p:spTree>
    <p:extLst>
      <p:ext uri="{BB962C8B-B14F-4D97-AF65-F5344CB8AC3E}">
        <p14:creationId xmlns:p14="http://schemas.microsoft.com/office/powerpoint/2010/main" val="1404663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نتیجه هر کسی که در مطالعه دین نوعی احساس دینی را در نظر نگیرد، نمی تواند در مورد دین سخن بگوید! او شبیه کوری خواهد بود که درابره رنگ ها حرف می زند. در حالی که برای مومن آن چه جوهر دین را میسازد، فرضیه ای موجه یا جذاب درابره انسان یا سرنوشت او نیست، آن چه او را به ایمانش وابسته می سازد، این است که ایمانش جزو وجودش است، به نظرش می آید که نمی تواند از ایمانش بگذرد بی آن که چیزی را در درون خود ا زدست بدهد و در ازای این از دست دادن به نوعی افسردگی و کاهش سرزندگی همچون افت دمای اخلاقی اش برسد. در یک کلام، شاخصه مذهب تاثیر حرکت زایی است که بر وجدان انسان ها دارد. تضیح دین، قبل از هر چیز تشریح این تاثیر است.  </a:t>
            </a:r>
            <a:endParaRPr lang="fa-IR">
              <a:cs typeface="B Zar" panose="00000400000000000000" pitchFamily="2" charset="-78"/>
            </a:endParaRPr>
          </a:p>
        </p:txBody>
      </p:sp>
      <p:sp>
        <p:nvSpPr>
          <p:cNvPr id="4" name="Flowchart: Process 3"/>
          <p:cNvSpPr/>
          <p:nvPr/>
        </p:nvSpPr>
        <p:spPr>
          <a:xfrm>
            <a:off x="1280160" y="4811151"/>
            <a:ext cx="3123028"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نوعی احساس دینی</a:t>
            </a:r>
            <a:endParaRPr lang="fa-IR" b="1">
              <a:solidFill>
                <a:srgbClr val="FF0000"/>
              </a:solidFill>
            </a:endParaRPr>
          </a:p>
        </p:txBody>
      </p:sp>
    </p:spTree>
    <p:extLst>
      <p:ext uri="{BB962C8B-B14F-4D97-AF65-F5344CB8AC3E}">
        <p14:creationId xmlns:p14="http://schemas.microsoft.com/office/powerpoint/2010/main" val="3198170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حال وقت آن است که مومنان آزاده را </a:t>
            </a:r>
            <a:r>
              <a:rPr lang="fa-IR" smtClean="0">
                <a:cs typeface="B Zar" panose="00000400000000000000" pitchFamily="2" charset="-78"/>
              </a:rPr>
              <a:t>مورد </a:t>
            </a:r>
            <a:r>
              <a:rPr lang="fa-IR" smtClean="0">
                <a:cs typeface="B Zar" panose="00000400000000000000" pitchFamily="2" charset="-78"/>
              </a:rPr>
              <a:t>خطاب قرار دهم. انسان هایی که در عین پای بندی  به دین یا به حکم دینی، در مطالعه و سنجش آن، به حریت فکری شان نیز وفادارند  می کوشند </a:t>
            </a:r>
            <a:r>
              <a:rPr lang="fa-IR" smtClean="0">
                <a:cs typeface="B Zar" panose="00000400000000000000" pitchFamily="2" charset="-78"/>
              </a:rPr>
              <a:t>از آن </a:t>
            </a:r>
            <a:r>
              <a:rPr lang="fa-IR" smtClean="0">
                <a:cs typeface="B Zar" panose="00000400000000000000" pitchFamily="2" charset="-78"/>
              </a:rPr>
              <a:t>جا </a:t>
            </a:r>
            <a:r>
              <a:rPr lang="fa-IR" smtClean="0">
                <a:cs typeface="B Zar" panose="00000400000000000000" pitchFamily="2" charset="-78"/>
              </a:rPr>
              <a:t>که  ممکن است </a:t>
            </a:r>
            <a:r>
              <a:rPr lang="fa-IR" smtClean="0">
                <a:cs typeface="B Zar" panose="00000400000000000000" pitchFamily="2" charset="-78"/>
              </a:rPr>
              <a:t>آن را به تمامی حفظ کنند، با آنها به زبان دیگری سخن خواهم گفت. </a:t>
            </a:r>
            <a:endParaRPr lang="fa-IR">
              <a:cs typeface="B Zar" panose="00000400000000000000" pitchFamily="2" charset="-78"/>
            </a:endParaRPr>
          </a:p>
        </p:txBody>
      </p:sp>
      <p:sp>
        <p:nvSpPr>
          <p:cNvPr id="4" name="Flowchart: Process 3"/>
          <p:cNvSpPr/>
          <p:nvPr/>
        </p:nvSpPr>
        <p:spPr>
          <a:xfrm>
            <a:off x="838200" y="3798277"/>
            <a:ext cx="3066756"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مطالعه و سنجش آن</a:t>
            </a:r>
            <a:endParaRPr lang="fa-IR" b="1">
              <a:solidFill>
                <a:srgbClr val="FF0000"/>
              </a:solidFill>
            </a:endParaRPr>
          </a:p>
        </p:txBody>
      </p:sp>
    </p:spTree>
    <p:extLst>
      <p:ext uri="{BB962C8B-B14F-4D97-AF65-F5344CB8AC3E}">
        <p14:creationId xmlns:p14="http://schemas.microsoft.com/office/powerpoint/2010/main" val="2273374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من از آن </a:t>
            </a:r>
            <a:r>
              <a:rPr lang="fa-IR" smtClean="0">
                <a:cs typeface="B Zar" panose="00000400000000000000" pitchFamily="2" charset="-78"/>
              </a:rPr>
              <a:t>را </a:t>
            </a:r>
            <a:r>
              <a:rPr lang="fa-IR" smtClean="0">
                <a:cs typeface="B Zar" panose="00000400000000000000" pitchFamily="2" charset="-78"/>
              </a:rPr>
              <a:t>خواستار همدلی هستم و فکر می کنم برداشتی که سعی در قبولاندنش دارم، شایسته این همدلی هست. مسلما ار به یک دستورالعملی دینی به  شکلی انحصاری و غیر قابل بحث پای بند باشیم، اگر فکر کنیم که به مرتبه حقیقت دینی دست یازیده ایم. </a:t>
            </a:r>
            <a:r>
              <a:rPr lang="fa-IR" b="1" smtClean="0">
                <a:solidFill>
                  <a:srgbClr val="FF0000"/>
                </a:solidFill>
                <a:cs typeface="B Zar" panose="00000400000000000000" pitchFamily="2" charset="-78"/>
              </a:rPr>
              <a:t>فهم متقابل </a:t>
            </a:r>
            <a:r>
              <a:rPr lang="fa-IR" smtClean="0">
                <a:cs typeface="B Zar" panose="00000400000000000000" pitchFamily="2" charset="-78"/>
              </a:rPr>
              <a:t>ناممکن خواهد بود و حضور من در این جا دیگر معنایی نخواهد داشت. اما اگر این احکام را موقتی تلقی کنیم و فکر کنیم که این ها ابدی نیستند و فقط چند صباحی بقا خواهند یافت و اگر فکر کنیم که این ها همگی ناقصند و این که مهم نه صورت این احکام، که محتوایی است که در بر می گیرند و این احکام بیان کم و بیش نسبی آن اند و در نتیجه باید برای دریافت معنای پنهان و درونی آن ها از سطح و صورتشان گذشت، در این صورت فکر می کنم بتوانیم با یک توافق مشترک کاری را با هم تا مرحله ای پیش ببریم. </a:t>
            </a:r>
            <a:endParaRPr lang="fa-IR">
              <a:cs typeface="B Zar" panose="00000400000000000000" pitchFamily="2" charset="-78"/>
            </a:endParaRPr>
          </a:p>
        </p:txBody>
      </p:sp>
    </p:spTree>
    <p:extLst>
      <p:ext uri="{BB962C8B-B14F-4D97-AF65-F5344CB8AC3E}">
        <p14:creationId xmlns:p14="http://schemas.microsoft.com/office/powerpoint/2010/main" val="4082411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207434" y="1825625"/>
            <a:ext cx="8146366" cy="4351338"/>
          </a:xfrm>
        </p:spPr>
        <p:txBody>
          <a:bodyPr/>
          <a:lstStyle/>
          <a:p>
            <a:pPr algn="just"/>
            <a:r>
              <a:rPr lang="fa-IR" smtClean="0">
                <a:cs typeface="B Zar" panose="00000400000000000000" pitchFamily="2" charset="-78"/>
              </a:rPr>
              <a:t>اما در این کار نیز باید به نوعی ذهن آزاد دست یافت تا مدتی نوعی </a:t>
            </a:r>
            <a:r>
              <a:rPr lang="fa-IR" smtClean="0">
                <a:solidFill>
                  <a:srgbClr val="FF0000"/>
                </a:solidFill>
                <a:cs typeface="B Zar" panose="00000400000000000000" pitchFamily="2" charset="-78"/>
              </a:rPr>
              <a:t>شک دکارتی </a:t>
            </a:r>
            <a:r>
              <a:rPr lang="fa-IR" smtClean="0">
                <a:cs typeface="B Zar" panose="00000400000000000000" pitchFamily="2" charset="-78"/>
              </a:rPr>
              <a:t>را تجربه کرد تا ان حد که به دستورالعمل مورد اعتقادمان بدگمان شویم، اما لاقال موقتا باید آنرا به بوته فراموشی سپرد، حتی اگر بعدها دوباره بدان باز گردیم. وقتی از سلطه بلامنازع این احکام ظاهری رها شدیم، دیگر مرتکب خطا و بیعدالتی نخواهیم شد. خطا و بی عدالتی ای که برخی از مومنانی که شیوه تفسیر مرا از دین کاملا غیر دینی نامیده اند بدان دچار شدند. </a:t>
            </a:r>
            <a:endParaRPr lang="fa-IR">
              <a:cs typeface="B Zar" panose="00000400000000000000" pitchFamily="2" charset="-78"/>
            </a:endParaRPr>
          </a:p>
        </p:txBody>
      </p:sp>
      <p:sp>
        <p:nvSpPr>
          <p:cNvPr id="4" name="Flowchart: Process 3"/>
          <p:cNvSpPr/>
          <p:nvPr/>
        </p:nvSpPr>
        <p:spPr>
          <a:xfrm>
            <a:off x="5444197" y="4919198"/>
            <a:ext cx="2926080" cy="13927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نوعی ذهن آزاد</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725804" y="1787098"/>
            <a:ext cx="2298749" cy="2333625"/>
          </a:xfrm>
          <a:prstGeom prst="rect">
            <a:avLst/>
          </a:prstGeom>
        </p:spPr>
      </p:pic>
      <p:sp>
        <p:nvSpPr>
          <p:cNvPr id="6" name="TextBox 5"/>
          <p:cNvSpPr txBox="1"/>
          <p:nvPr/>
        </p:nvSpPr>
        <p:spPr>
          <a:xfrm>
            <a:off x="1322363" y="4656406"/>
            <a:ext cx="1181686" cy="461665"/>
          </a:xfrm>
          <a:prstGeom prst="rect">
            <a:avLst/>
          </a:prstGeom>
          <a:noFill/>
        </p:spPr>
        <p:txBody>
          <a:bodyPr wrap="square" rtlCol="1">
            <a:spAutoFit/>
          </a:bodyPr>
          <a:lstStyle/>
          <a:p>
            <a:pPr algn="ctr"/>
            <a:r>
              <a:rPr lang="fa-IR" sz="2400" smtClean="0">
                <a:cs typeface="B Zar" panose="00000400000000000000" pitchFamily="2" charset="-78"/>
              </a:rPr>
              <a:t>دکارت</a:t>
            </a:r>
            <a:endParaRPr lang="fa-IR" sz="2400">
              <a:cs typeface="B Zar" panose="00000400000000000000" pitchFamily="2" charset="-78"/>
            </a:endParaRPr>
          </a:p>
        </p:txBody>
      </p:sp>
    </p:spTree>
    <p:extLst>
      <p:ext uri="{BB962C8B-B14F-4D97-AF65-F5344CB8AC3E}">
        <p14:creationId xmlns:p14="http://schemas.microsoft.com/office/powerpoint/2010/main" val="741911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هیچ تفسیر عقلانی ای از دین که عمیقا غیر دینی باشد ممکن نیست تفسیر غیر مذهبی از دین تفسیری خواهد بود که منکر امری است که فهم آن را در دستور کارش قرار داده است (کف زدن حضار). هیچ چیز بیشتر از این با روش علمی مغایر نیست. </a:t>
            </a:r>
            <a:r>
              <a:rPr lang="fa-IR" smtClean="0">
                <a:cs typeface="B Zar" panose="00000400000000000000" pitchFamily="2" charset="-78"/>
              </a:rPr>
              <a:t>این </a:t>
            </a:r>
            <a:r>
              <a:rPr lang="fa-IR" smtClean="0">
                <a:cs typeface="B Zar" panose="00000400000000000000" pitchFamily="2" charset="-78"/>
              </a:rPr>
              <a:t>امر {دین} را می توانیم به نحو متفاوتی بفهمیم، می توانیم حتی به جایی برسیم که </a:t>
            </a:r>
            <a:r>
              <a:rPr lang="fa-IR" smtClean="0">
                <a:cs typeface="B Zar" panose="00000400000000000000" pitchFamily="2" charset="-78"/>
              </a:rPr>
              <a:t>آن </a:t>
            </a:r>
            <a:r>
              <a:rPr lang="fa-IR" smtClean="0">
                <a:cs typeface="B Zar" panose="00000400000000000000" pitchFamily="2" charset="-78"/>
              </a:rPr>
              <a:t>را نفهمیم اما نمی توانیم منکرش شویم. </a:t>
            </a:r>
            <a:endParaRPr lang="fa-IR">
              <a:cs typeface="B Zar" panose="00000400000000000000" pitchFamily="2" charset="-78"/>
            </a:endParaRPr>
          </a:p>
        </p:txBody>
      </p:sp>
    </p:spTree>
    <p:extLst>
      <p:ext uri="{BB962C8B-B14F-4D97-AF65-F5344CB8AC3E}">
        <p14:creationId xmlns:p14="http://schemas.microsoft.com/office/powerpoint/2010/main" val="1671336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واقع وقتی که دیگر نخواهیم دین را با این یا آن اصل اعتقادی اشتباه بگیریم، ان چه بیش از هر چیز در دین خواهیم دید، مجموعه ای از آرمان ها خواهد بود که انسان را فرسوی خویش به اعتلا وا می دارد، او را به جایی می رساند که از منافع مادی و معمول خود جدا می شود و زندگی اش را تجربه می کند که از نظر ارزشی و حیثیتی فراتر از زمانی است که او فقط به فکر تامین معاش خود بود. </a:t>
            </a:r>
            <a:endParaRPr lang="fa-IR">
              <a:cs typeface="B Zar" panose="00000400000000000000" pitchFamily="2" charset="-78"/>
            </a:endParaRPr>
          </a:p>
        </p:txBody>
      </p:sp>
      <p:sp>
        <p:nvSpPr>
          <p:cNvPr id="4" name="Flowchart: Process 3"/>
          <p:cNvSpPr/>
          <p:nvPr/>
        </p:nvSpPr>
        <p:spPr>
          <a:xfrm>
            <a:off x="1505242" y="4093698"/>
            <a:ext cx="2996419" cy="9847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منافع مادی و معمول</a:t>
            </a:r>
            <a:endParaRPr lang="fa-IR" b="1">
              <a:solidFill>
                <a:srgbClr val="FF0000"/>
              </a:solidFill>
            </a:endParaRPr>
          </a:p>
        </p:txBody>
      </p:sp>
    </p:spTree>
    <p:extLst>
      <p:ext uri="{BB962C8B-B14F-4D97-AF65-F5344CB8AC3E}">
        <p14:creationId xmlns:p14="http://schemas.microsoft.com/office/powerpoint/2010/main" val="1380200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حالی که نظریه من، که هم اینک در مورد آن با شما سخن خواهم گفت و در مورد این جا فقط خطوط کلی اش را یادآوری کردم، این است که در ورای همه اصول اعتقادی و همه شعائر سرچشمه ای برای حیات مذهبی هست، سرچشمه ای به قدمت بشریت که هیچ گاه خشک نخواهد شد و ان سرچشمه ای است که از ادغام ضمیر انسان ها و اتفاق آنها در یک اندیشه هم داستانی شان در یک کار و از </a:t>
            </a:r>
            <a:r>
              <a:rPr lang="fa-IR" b="1">
                <a:solidFill>
                  <a:srgbClr val="FF0000"/>
                </a:solidFill>
                <a:cs typeface="B Zar" panose="00000400000000000000" pitchFamily="2" charset="-78"/>
              </a:rPr>
              <a:t>عمل اخلاق طراوت بخش </a:t>
            </a:r>
            <a:r>
              <a:rPr lang="fa-IR">
                <a:cs typeface="B Zar" panose="00000400000000000000" pitchFamily="2" charset="-78"/>
              </a:rPr>
              <a:t>و برانگیزاننده ای که تجمع انسان ها بر اعضای خود اعمال می کند، ناشی می شود.  آیا در این سخن پیشنهادی نمی بینید که بتوانیم حول آن اتفاق نظر داشته باشیم؟ بی شک شما می توانید فکر کنید که {این تفسیر از} حیات دینی کافی نیست، که زندگی فراتر هست که از منشایی دیگر نشات ی گیرد. </a:t>
            </a:r>
          </a:p>
          <a:p>
            <a:endParaRPr lang="fa-IR"/>
          </a:p>
        </p:txBody>
      </p:sp>
    </p:spTree>
    <p:extLst>
      <p:ext uri="{BB962C8B-B14F-4D97-AF65-F5344CB8AC3E}">
        <p14:creationId xmlns:p14="http://schemas.microsoft.com/office/powerpoint/2010/main" val="43593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مطالب زیر متن سخنرانی امیل دورکیم در آغاز سلسله کنفرانس هایی است که در زمستان 1913-1914 به </a:t>
            </a:r>
            <a:r>
              <a:rPr lang="fa-IR" smtClean="0">
                <a:cs typeface="B Zar" panose="00000400000000000000" pitchFamily="2" charset="-78"/>
              </a:rPr>
              <a:t>وسیله </a:t>
            </a:r>
            <a:r>
              <a:rPr lang="fa-IR">
                <a:cs typeface="B Zar" panose="00000400000000000000" pitchFamily="2" charset="-78"/>
              </a:rPr>
              <a:t>اتحادیه آزاد اندیشان و مومنان آزاده حول </a:t>
            </a:r>
            <a:r>
              <a:rPr lang="fa-IR" smtClean="0">
                <a:cs typeface="B Zar" panose="00000400000000000000" pitchFamily="2" charset="-78"/>
              </a:rPr>
              <a:t>این </a:t>
            </a:r>
            <a:r>
              <a:rPr lang="fa-IR">
                <a:cs typeface="B Zar" panose="00000400000000000000" pitchFamily="2" charset="-78"/>
              </a:rPr>
              <a:t>محور برگزار شد و چندی بعد تحت عنوان احساس </a:t>
            </a:r>
            <a:r>
              <a:rPr lang="fa-IR" smtClean="0">
                <a:cs typeface="B Zar" panose="00000400000000000000" pitchFamily="2" charset="-78"/>
              </a:rPr>
              <a:t>مذهبی </a:t>
            </a:r>
            <a:r>
              <a:rPr lang="fa-IR">
                <a:cs typeface="B Zar" panose="00000400000000000000" pitchFamily="2" charset="-78"/>
              </a:rPr>
              <a:t>در عصر حاضر انتشار یافت. مسائل مورد بحث در این کنفرانس ها عبارت بودند از : </a:t>
            </a:r>
          </a:p>
          <a:p>
            <a:pPr algn="just"/>
            <a:endParaRPr lang="fa-IR">
              <a:cs typeface="B Zar" panose="00000400000000000000" pitchFamily="2" charset="-78"/>
            </a:endParaRPr>
          </a:p>
        </p:txBody>
      </p:sp>
      <p:sp>
        <p:nvSpPr>
          <p:cNvPr id="4" name="Flowchart: Process 3"/>
          <p:cNvSpPr/>
          <p:nvPr/>
        </p:nvSpPr>
        <p:spPr>
          <a:xfrm>
            <a:off x="838200" y="3742006"/>
            <a:ext cx="4149969"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احساس مذهبی در عصر حاضر</a:t>
            </a:r>
            <a:endParaRPr lang="fa-IR" b="1">
              <a:solidFill>
                <a:srgbClr val="FF0000"/>
              </a:solidFill>
            </a:endParaRPr>
          </a:p>
        </p:txBody>
      </p:sp>
    </p:spTree>
    <p:extLst>
      <p:ext uri="{BB962C8B-B14F-4D97-AF65-F5344CB8AC3E}">
        <p14:creationId xmlns:p14="http://schemas.microsoft.com/office/powerpoint/2010/main" val="1685356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آیا قابل توجه نیست که بتوانیم اعتراف کنیم که در ما، نیروهای مذهبی ای وجود دارند، و بر ماست که استخراجشان کنیم، احضارشان کنیم و این که حتی نمی توانیم به وجود </a:t>
            </a:r>
            <a:r>
              <a:rPr lang="fa-IR" smtClean="0">
                <a:cs typeface="B Zar" panose="00000400000000000000" pitchFamily="2" charset="-78"/>
              </a:rPr>
              <a:t>آورنده </a:t>
            </a:r>
            <a:r>
              <a:rPr lang="fa-IR" smtClean="0">
                <a:cs typeface="B Zar" panose="00000400000000000000" pitchFamily="2" charset="-78"/>
              </a:rPr>
              <a:t>این نیروها نباشیم، تنها به این دلایل که ما به هم نزدیک می </a:t>
            </a:r>
            <a:r>
              <a:rPr lang="fa-IR" smtClean="0">
                <a:cs typeface="B Zar" panose="00000400000000000000" pitchFamily="2" charset="-78"/>
              </a:rPr>
              <a:t>شویم، </a:t>
            </a:r>
            <a:r>
              <a:rPr lang="fa-IR" smtClean="0">
                <a:cs typeface="B Zar" panose="00000400000000000000" pitchFamily="2" charset="-78"/>
              </a:rPr>
              <a:t>فکر میکنیم احساس می کنیم و مشترکا دست به عمل می زنیم. </a:t>
            </a:r>
            <a:endParaRPr lang="fa-IR">
              <a:cs typeface="B Zar" panose="00000400000000000000" pitchFamily="2" charset="-78"/>
            </a:endParaRPr>
          </a:p>
        </p:txBody>
      </p:sp>
    </p:spTree>
    <p:extLst>
      <p:ext uri="{BB962C8B-B14F-4D97-AF65-F5344CB8AC3E}">
        <p14:creationId xmlns:p14="http://schemas.microsoft.com/office/powerpoint/2010/main" val="408387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838200" y="1924099"/>
            <a:ext cx="10515600" cy="4351338"/>
          </a:xfrm>
        </p:spPr>
        <p:txBody>
          <a:bodyPr/>
          <a:lstStyle/>
          <a:p>
            <a:pPr algn="just"/>
            <a:r>
              <a:rPr lang="fa-IR" smtClean="0">
                <a:cs typeface="B Zar" panose="00000400000000000000" pitchFamily="2" charset="-78"/>
              </a:rPr>
              <a:t>سابق بر این یک سخنران با اشاره به </a:t>
            </a:r>
            <a:r>
              <a:rPr lang="fa-IR" smtClean="0">
                <a:cs typeface="B Zar" panose="00000400000000000000" pitchFamily="2" charset="-78"/>
              </a:rPr>
              <a:t>آسمان </a:t>
            </a:r>
            <a:r>
              <a:rPr lang="fa-IR" smtClean="0">
                <a:cs typeface="B Zar" panose="00000400000000000000" pitchFamily="2" charset="-78"/>
              </a:rPr>
              <a:t>با ژستی پیامبرانه، به ما می گفت که آسمان ها خالی می شوند و ما را به برگرفتن نگاهمان از آسمان و دوختنش به زمین فرا می خواند، به این معنا که قبل از هر چیز به </a:t>
            </a:r>
            <a:r>
              <a:rPr lang="fa-IR" b="1" smtClean="0">
                <a:solidFill>
                  <a:srgbClr val="FF0000"/>
                </a:solidFill>
                <a:cs typeface="B Zar" panose="00000400000000000000" pitchFamily="2" charset="-78"/>
              </a:rPr>
              <a:t>بهترین شکل تامین منافع اقتصادی مان </a:t>
            </a:r>
            <a:r>
              <a:rPr lang="fa-IR" smtClean="0">
                <a:cs typeface="B Zar" panose="00000400000000000000" pitchFamily="2" charset="-78"/>
              </a:rPr>
              <a:t>را وجهه همت خود قرار دهیم. گفته شد که یان صورت بندی کفر آمیز است. اما منظری که من بدان می نگرم، می توان گفت که این صورت بندی نه {کفر آمیز که} باطل است. نه، </a:t>
            </a:r>
            <a:r>
              <a:rPr lang="fa-IR">
                <a:cs typeface="B Zar" panose="00000400000000000000" pitchFamily="2" charset="-78"/>
              </a:rPr>
              <a:t>نباید </a:t>
            </a:r>
            <a:r>
              <a:rPr lang="fa-IR" smtClean="0">
                <a:cs typeface="B Zar" panose="00000400000000000000" pitchFamily="2" charset="-78"/>
              </a:rPr>
              <a:t>هیچ گاه از خالی شدن قطعی آسمان ها هراسی داشت، چرا که این ما هستم که آسمان ها را پر می کنیم. </a:t>
            </a:r>
            <a:endParaRPr lang="fa-IR">
              <a:cs typeface="B Zar" panose="00000400000000000000" pitchFamily="2" charset="-78"/>
            </a:endParaRPr>
          </a:p>
        </p:txBody>
      </p:sp>
    </p:spTree>
    <p:extLst>
      <p:ext uri="{BB962C8B-B14F-4D97-AF65-F5344CB8AC3E}">
        <p14:creationId xmlns:p14="http://schemas.microsoft.com/office/powerpoint/2010/main" val="829768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تصویری که ما در اسمان ها می اندازیم</a:t>
            </a:r>
            <a:r>
              <a:rPr lang="fa-IR">
                <a:cs typeface="B Zar" panose="00000400000000000000" pitchFamily="2" charset="-78"/>
              </a:rPr>
              <a:t>، </a:t>
            </a:r>
            <a:r>
              <a:rPr lang="fa-IR" smtClean="0">
                <a:cs typeface="B Zar" panose="00000400000000000000" pitchFamily="2" charset="-78"/>
              </a:rPr>
              <a:t>تصویر </a:t>
            </a:r>
            <a:r>
              <a:rPr lang="fa-IR">
                <a:cs typeface="B Zar" panose="00000400000000000000" pitchFamily="2" charset="-78"/>
              </a:rPr>
              <a:t>بزرگ شده خودمان است و تا زمانی که جوامع انسانی وجود داشته باشند، از سینه خود آرمان های بزرگی را برخواهند  کشید و انسان ها خدمتگزار این آرمان ها خواهند شد. </a:t>
            </a:r>
          </a:p>
          <a:p>
            <a:endParaRPr lang="fa-IR"/>
          </a:p>
        </p:txBody>
      </p:sp>
    </p:spTree>
    <p:extLst>
      <p:ext uri="{BB962C8B-B14F-4D97-AF65-F5344CB8AC3E}">
        <p14:creationId xmlns:p14="http://schemas.microsoft.com/office/powerpoint/2010/main" val="2194365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برای تدقیق این اندیشه ها بیاییم کمی تصور ببینیم دین آینده، یعنی دینی که به ریشه های اجتماعی خود واقف تر است، چه خواهد بود؟ مسلما در این کار بایستی بسیار محتاط بود تلاش برای پیش بینی این که چنین دینی تحت چه شکل مشخصی می تواند ظاهر </a:t>
            </a:r>
            <a:r>
              <a:rPr lang="fa-IR" smtClean="0">
                <a:cs typeface="B Zar" panose="00000400000000000000" pitchFamily="2" charset="-78"/>
              </a:rPr>
              <a:t>شود </a:t>
            </a:r>
            <a:r>
              <a:rPr lang="fa-IR" smtClean="0">
                <a:cs typeface="B Zar" panose="00000400000000000000" pitchFamily="2" charset="-78"/>
              </a:rPr>
              <a:t>کاملا بیهوده ست. اما آن چه می شود کم وبیش تصور کرد این است که نیروهای اجتماعی اند که حامل آن خواهند بود. </a:t>
            </a:r>
            <a:endParaRPr lang="fa-IR">
              <a:cs typeface="B Zar" panose="00000400000000000000" pitchFamily="2" charset="-78"/>
            </a:endParaRPr>
          </a:p>
        </p:txBody>
      </p:sp>
      <p:sp>
        <p:nvSpPr>
          <p:cNvPr id="4" name="Flowchart: Process 3"/>
          <p:cNvSpPr/>
          <p:nvPr/>
        </p:nvSpPr>
        <p:spPr>
          <a:xfrm>
            <a:off x="838200" y="4276579"/>
            <a:ext cx="3545058"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ریشه های اجتماعی خود</a:t>
            </a:r>
            <a:endParaRPr lang="fa-IR" b="1">
              <a:solidFill>
                <a:srgbClr val="FF0000"/>
              </a:solidFill>
            </a:endParaRPr>
          </a:p>
        </p:txBody>
      </p:sp>
    </p:spTree>
    <p:extLst>
      <p:ext uri="{BB962C8B-B14F-4D97-AF65-F5344CB8AC3E}">
        <p14:creationId xmlns:p14="http://schemas.microsoft.com/office/powerpoint/2010/main" val="2869805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امروز زندگی مذهبی ما بی فروغ شده استف اگر نوزایی های موقتی که اعلام می کنند تنها تحرکاتی سطحی و گذرا هستند، به این دلیل نیست که از این یا حکم دینی روی گردانده ایم بلکه از آن رو ست که </a:t>
            </a:r>
            <a:r>
              <a:rPr lang="fa-IR" b="1" smtClean="0">
                <a:solidFill>
                  <a:srgbClr val="FF0000"/>
                </a:solidFill>
                <a:cs typeface="B Zar" panose="00000400000000000000" pitchFamily="2" charset="-78"/>
              </a:rPr>
              <a:t>قدرت خلاق آرمان های ما </a:t>
            </a:r>
            <a:r>
              <a:rPr lang="fa-IR" smtClean="0">
                <a:cs typeface="B Zar" panose="00000400000000000000" pitchFamily="2" charset="-78"/>
              </a:rPr>
              <a:t>تضعیف شده است. چرا که جوامع ما در حال گذار از یک دوره تزلزل عمیق هستند. به یک معنا جوامع ما می توانند به این تزلزلی که متحملش می شوند مفتخر باشند، چرا که این تزلزل از این ناشی می شود که آن ها با گذاشتن از </a:t>
            </a:r>
            <a:r>
              <a:rPr lang="fa-IR" smtClean="0">
                <a:cs typeface="B Zar" panose="00000400000000000000" pitchFamily="2" charset="-78"/>
              </a:rPr>
              <a:t>یک </a:t>
            </a:r>
            <a:r>
              <a:rPr lang="fa-IR" smtClean="0">
                <a:cs typeface="B Zar" panose="00000400000000000000" pitchFamily="2" charset="-78"/>
              </a:rPr>
              <a:t>دوره تعادل که در آن می توانستند به یمن گذشته خود زندگی راحتی داشته باشند، ناگزیر از تجدید خود هستند و خویشتن را به سختی و با درد جست و جو می کنند. </a:t>
            </a:r>
            <a:endParaRPr lang="fa-IR">
              <a:cs typeface="B Zar" panose="00000400000000000000" pitchFamily="2" charset="-78"/>
            </a:endParaRPr>
          </a:p>
        </p:txBody>
      </p:sp>
    </p:spTree>
    <p:extLst>
      <p:ext uri="{BB962C8B-B14F-4D97-AF65-F5344CB8AC3E}">
        <p14:creationId xmlns:p14="http://schemas.microsoft.com/office/powerpoint/2010/main" val="32110164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اگر امروز زندگی مذهبی ما بی فروغ شده است، اگر نوزایی های موقتی که اعلام می کنند تنها تحرکاتش سطحی و گذرا هستند، به این دلیل نیست که از این یا حکم دینی روی گردانده ایم بلکه از آن رو است که قدرت خاق آرمان های ما تضعیف شده است. چرا که جوامع ما در حال گذار از یک دوره تزلزل عمیق هستند. </a:t>
            </a:r>
            <a:endParaRPr lang="fa-IR">
              <a:cs typeface="B Zar" panose="00000400000000000000" pitchFamily="2" charset="-78"/>
            </a:endParaRPr>
          </a:p>
        </p:txBody>
      </p:sp>
    </p:spTree>
    <p:extLst>
      <p:ext uri="{BB962C8B-B14F-4D97-AF65-F5344CB8AC3E}">
        <p14:creationId xmlns:p14="http://schemas.microsoft.com/office/powerpoint/2010/main" val="1044400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به یک معنا جوامع ما می توانند به این تزلزلی که متحملش می شوند </a:t>
            </a:r>
            <a:r>
              <a:rPr lang="fa-IR">
                <a:cs typeface="B Zar" panose="00000400000000000000" pitchFamily="2" charset="-78"/>
              </a:rPr>
              <a:t>مفتخر </a:t>
            </a:r>
            <a:r>
              <a:rPr lang="fa-IR" smtClean="0">
                <a:cs typeface="B Zar" panose="00000400000000000000" pitchFamily="2" charset="-78"/>
              </a:rPr>
              <a:t>باشند، </a:t>
            </a:r>
            <a:r>
              <a:rPr lang="fa-IR">
                <a:cs typeface="B Zar" panose="00000400000000000000" pitchFamily="2" charset="-78"/>
              </a:rPr>
              <a:t>چرا که این تزلزل از این ناشی می شود ه آن ها با گذشتن از یک دوره تعادل که در آن می توانستند به یمن گذشته خود زندگی راحتی داشته باشند، ناگزیر از تجدید خود هستند و خویشتن را به سختی و با درد جست و جو می کنند. آرمان ها و الهه هایی که تجسم این آرمان ها بودند امروزه در حال مرگند چرا که دیگر به قدر کافی پاسخ گوی نیازهای جدیدی که در حال شکل گیری اند نیستند و آرمان های جدیدی که برای ما و جهت دادن به زندگی ما لازمند هنوز به دنیا نیامده اند. بدین ترتیب ما در دوره ای واسط زندگی می کنیم، دوره سردی اخلاقی که مبین جلوه های متنوعی هستند که ما هر لحظه شاهدان مضطرب یا مغموم آنهاییم. </a:t>
            </a:r>
          </a:p>
          <a:p>
            <a:endParaRPr lang="fa-IR"/>
          </a:p>
        </p:txBody>
      </p:sp>
    </p:spTree>
    <p:extLst>
      <p:ext uri="{BB962C8B-B14F-4D97-AF65-F5344CB8AC3E}">
        <p14:creationId xmlns:p14="http://schemas.microsoft.com/office/powerpoint/2010/main" val="28833619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کیست که احساس نکند در اعماق جوامع حیات متراکمی در حال تکوین است، حیاتی که در صدد جست و جوی راه </a:t>
            </a:r>
            <a:r>
              <a:rPr lang="fa-IR" smtClean="0">
                <a:cs typeface="B Zar" panose="00000400000000000000" pitchFamily="2" charset="-78"/>
              </a:rPr>
              <a:t>های </a:t>
            </a:r>
            <a:r>
              <a:rPr lang="fa-IR" smtClean="0">
                <a:cs typeface="B Zar" panose="00000400000000000000" pitchFamily="2" charset="-78"/>
              </a:rPr>
              <a:t>خروج خود است و بالاخره هم  این راه ها را خواهد یافت و این همان چیزی است که به ما دلگرمی می دهد. ما در پی عدالت برتری هستیم </a:t>
            </a:r>
            <a:r>
              <a:rPr lang="fa-IR" smtClean="0">
                <a:cs typeface="B Zar" panose="00000400000000000000" pitchFamily="2" charset="-78"/>
              </a:rPr>
              <a:t>که هیچ </a:t>
            </a:r>
            <a:r>
              <a:rPr lang="fa-IR" smtClean="0">
                <a:cs typeface="B Zar" panose="00000400000000000000" pitchFamily="2" charset="-78"/>
              </a:rPr>
              <a:t>کدام از احکام موجود به نحو رضایت بخشی بیانگر آن نیستند. </a:t>
            </a:r>
            <a:endParaRPr lang="fa-IR">
              <a:cs typeface="B Zar" panose="00000400000000000000" pitchFamily="2" charset="-78"/>
            </a:endParaRPr>
          </a:p>
        </p:txBody>
      </p:sp>
      <p:sp>
        <p:nvSpPr>
          <p:cNvPr id="4" name="Flowchart: Process 3"/>
          <p:cNvSpPr/>
          <p:nvPr/>
        </p:nvSpPr>
        <p:spPr>
          <a:xfrm>
            <a:off x="838200" y="4107766"/>
            <a:ext cx="2715065" cy="94253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حیات </a:t>
            </a:r>
            <a:r>
              <a:rPr lang="fa-IR" sz="2800" b="1" smtClean="0">
                <a:solidFill>
                  <a:srgbClr val="FF0000"/>
                </a:solidFill>
                <a:cs typeface="B Zar" panose="00000400000000000000" pitchFamily="2" charset="-78"/>
              </a:rPr>
              <a:t>متراکم</a:t>
            </a:r>
            <a:endParaRPr lang="fa-IR" b="1">
              <a:solidFill>
                <a:srgbClr val="FF0000"/>
              </a:solidFill>
            </a:endParaRPr>
          </a:p>
        </p:txBody>
      </p:sp>
    </p:spTree>
    <p:extLst>
      <p:ext uri="{BB962C8B-B14F-4D97-AF65-F5344CB8AC3E}">
        <p14:creationId xmlns:p14="http://schemas.microsoft.com/office/powerpoint/2010/main" val="4203647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اما این امیال تاریکی که در درون ما جریان دارند سرانجام روزی به خود آگاه تر خواهند شد، در صورت های معینی خود را تعریف خواهند کرد، انسان ها حول این دستورالعمل گرد خواهند آمد و مرکز تبلور اعتقادات جدیدی می شوند و اما در مورد انچه به وجه صوری این عقاید مربوط می شود، باید گفت که این چیزی است که جست و جوی فهم و دریافتنش بی فایده خواهند بود. آیا آن ها عام، مجرد و انتزاعی خواهند ماند؟ آیا در چهره انسان هایی که تجسم و نماینده این اعتقادات خواهند بود نمود خواهند یافت؟ این ها حوادث غیر قابل پیش بینی تاریخی هستند.</a:t>
            </a:r>
          </a:p>
          <a:p>
            <a:endParaRPr lang="fa-IR"/>
          </a:p>
        </p:txBody>
      </p:sp>
      <p:sp>
        <p:nvSpPr>
          <p:cNvPr id="4" name="Flowchart: Process 3"/>
          <p:cNvSpPr/>
          <p:nvPr/>
        </p:nvSpPr>
        <p:spPr>
          <a:xfrm>
            <a:off x="1533378" y="4614203"/>
            <a:ext cx="4065564"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حوادث غیر قابل پیش بینی تاریخی</a:t>
            </a:r>
            <a:endParaRPr lang="fa-IR">
              <a:solidFill>
                <a:srgbClr val="FF0000"/>
              </a:solidFill>
            </a:endParaRPr>
          </a:p>
        </p:txBody>
      </p:sp>
    </p:spTree>
    <p:extLst>
      <p:ext uri="{BB962C8B-B14F-4D97-AF65-F5344CB8AC3E}">
        <p14:creationId xmlns:p14="http://schemas.microsoft.com/office/powerpoint/2010/main" val="3833981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تنها چیزی که اهمیت دارد این است که فراسوی سرمای اخلاقی که بر سطح زندگی اجتماعی ما حکمفرما است، منابع سوختی را که جوامع ما حامل آن اند احساس کنیم حتی می توان از این پیشتر رفت و با کمی دقت گفت  که در چه منطقه ای از جامعه این نیروهای جدید مشخصا در حال شکل گیری هستند: در </a:t>
            </a:r>
            <a:r>
              <a:rPr lang="fa-IR" smtClean="0">
                <a:cs typeface="B Zar" panose="00000400000000000000" pitchFamily="2" charset="-78"/>
              </a:rPr>
              <a:t>طبقات </a:t>
            </a:r>
            <a:r>
              <a:rPr lang="fa-IR" smtClean="0">
                <a:cs typeface="B Zar" panose="00000400000000000000" pitchFamily="2" charset="-78"/>
              </a:rPr>
              <a:t>مردمی </a:t>
            </a:r>
            <a:endParaRPr lang="fa-IR">
              <a:cs typeface="B Zar" panose="00000400000000000000" pitchFamily="2" charset="-78"/>
            </a:endParaRPr>
          </a:p>
        </p:txBody>
      </p:sp>
      <p:sp>
        <p:nvSpPr>
          <p:cNvPr id="4" name="Flowchart: Process 3"/>
          <p:cNvSpPr/>
          <p:nvPr/>
        </p:nvSpPr>
        <p:spPr>
          <a:xfrm>
            <a:off x="838200" y="4121834"/>
            <a:ext cx="3199228"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فراسوی سرمای اخلاقی</a:t>
            </a:r>
            <a:endParaRPr lang="fa-IR" b="1">
              <a:solidFill>
                <a:srgbClr val="FF0000"/>
              </a:solidFill>
            </a:endParaRPr>
          </a:p>
        </p:txBody>
      </p:sp>
    </p:spTree>
    <p:extLst>
      <p:ext uri="{BB962C8B-B14F-4D97-AF65-F5344CB8AC3E}">
        <p14:creationId xmlns:p14="http://schemas.microsoft.com/office/powerpoint/2010/main" val="4047973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آیا می توان نشانه های احیای دین را تشخیص داد؟</a:t>
            </a:r>
          </a:p>
          <a:p>
            <a:pPr algn="just"/>
            <a:r>
              <a:rPr lang="fa-IR" smtClean="0">
                <a:cs typeface="B Zar" panose="00000400000000000000" pitchFamily="2" charset="-78"/>
              </a:rPr>
              <a:t>2- آیا دیدن برای مردم ضرورت دارد؟ </a:t>
            </a:r>
          </a:p>
          <a:p>
            <a:pPr algn="just"/>
            <a:r>
              <a:rPr lang="fa-IR" smtClean="0">
                <a:cs typeface="B Zar" panose="00000400000000000000" pitchFamily="2" charset="-78"/>
              </a:rPr>
              <a:t>3- فهم اجتماعی از دین</a:t>
            </a:r>
          </a:p>
          <a:p>
            <a:pPr algn="just"/>
            <a:r>
              <a:rPr lang="fa-IR" smtClean="0">
                <a:cs typeface="B Zar" panose="00000400000000000000" pitchFamily="2" charset="-78"/>
              </a:rPr>
              <a:t>4- دین و روشنفکران </a:t>
            </a:r>
          </a:p>
          <a:p>
            <a:pPr algn="just"/>
            <a:r>
              <a:rPr lang="fa-IR" smtClean="0">
                <a:cs typeface="B Zar" panose="00000400000000000000" pitchFamily="2" charset="-78"/>
              </a:rPr>
              <a:t>5- آینده کاتولیسیسم</a:t>
            </a:r>
            <a:endParaRPr lang="fa-IR">
              <a:cs typeface="B Zar" panose="00000400000000000000" pitchFamily="2" charset="-78"/>
            </a:endParaRPr>
          </a:p>
        </p:txBody>
      </p:sp>
    </p:spTree>
    <p:extLst>
      <p:ext uri="{BB962C8B-B14F-4D97-AF65-F5344CB8AC3E}">
        <p14:creationId xmlns:p14="http://schemas.microsoft.com/office/powerpoint/2010/main" val="582134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09712" y="2498501"/>
            <a:ext cx="9172575" cy="2074293"/>
          </a:xfrm>
          <a:prstGeom prst="rect">
            <a:avLst/>
          </a:prstGeom>
        </p:spPr>
      </p:pic>
    </p:spTree>
    <p:extLst>
      <p:ext uri="{BB962C8B-B14F-4D97-AF65-F5344CB8AC3E}">
        <p14:creationId xmlns:p14="http://schemas.microsoft.com/office/powerpoint/2010/main" val="1380161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سخنرانی دورکیم در سومین جلسه این کنفرانس ها، تحت عنوان فهم اجتماعی از دین، به دنبال انشتار صور بنیانی حیات دینی و به عنوان مقدمه ای بر این کتاب ایراد شد که ضرورت  بازخوانی دورکیم و همچنین مناسبت امروزین این متن انگیزه اصلی ترجمه آن بوده است. </a:t>
            </a:r>
            <a:endParaRPr lang="fa-IR">
              <a:cs typeface="B Zar" panose="00000400000000000000" pitchFamily="2" charset="-78"/>
            </a:endParaRPr>
          </a:p>
        </p:txBody>
      </p:sp>
      <p:sp>
        <p:nvSpPr>
          <p:cNvPr id="4" name="Flowchart: Process 3"/>
          <p:cNvSpPr/>
          <p:nvPr/>
        </p:nvSpPr>
        <p:spPr>
          <a:xfrm>
            <a:off x="838200" y="3770142"/>
            <a:ext cx="3263705" cy="115355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فهم اجتماعی از دین</a:t>
            </a:r>
            <a:endParaRPr lang="fa-IR" b="1">
              <a:solidFill>
                <a:srgbClr val="FF0000"/>
              </a:solidFill>
            </a:endParaRPr>
          </a:p>
        </p:txBody>
      </p:sp>
    </p:spTree>
    <p:extLst>
      <p:ext uri="{BB962C8B-B14F-4D97-AF65-F5344CB8AC3E}">
        <p14:creationId xmlns:p14="http://schemas.microsoft.com/office/powerpoint/2010/main" val="4021714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خانم ها و آقایان، از دعوتی که از من به عمل آمده و افتخاری که نصیبم شده است، سبپاسگزارم همین بعد از ظهر بود که آقای آ، پس از آن  اطلاع یافت من فقط می توانم در ابتدای این جلسه شرکت داشته باشم، از من خواست تا در همین شروع جلسه، چند کلمه ای با شما صحبت کنم. پس این سخنان بیان خام اندیشه ای است که البته خود خام نیست اما بهتر آن بود که به گونه ای دیگر ارائه شود. </a:t>
            </a:r>
            <a:endParaRPr lang="fa-IR">
              <a:cs typeface="B Zar" panose="00000400000000000000" pitchFamily="2" charset="-78"/>
            </a:endParaRPr>
          </a:p>
        </p:txBody>
      </p:sp>
    </p:spTree>
    <p:extLst>
      <p:ext uri="{BB962C8B-B14F-4D97-AF65-F5344CB8AC3E}">
        <p14:creationId xmlns:p14="http://schemas.microsoft.com/office/powerpoint/2010/main" val="1298389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طریفی  قصد ندارم  پیشاپیش به موضوعی بپردازم که قرار است امروز عصر آقای بوبو درباره اش صحبت کند. همین اندازه که به من اجازه دادند تا اولی سخنران باشم، خود لطف بزرگی در حق من است  و از ایشان تشکر می کنم، اما ز آن جا که ایشان می خواهند  در این جلسه به بررسی کتابی ه اخیرا در خصوص برخی از </a:t>
            </a:r>
            <a:r>
              <a:rPr lang="fa-IR" b="1">
                <a:solidFill>
                  <a:srgbClr val="FF0000"/>
                </a:solidFill>
                <a:cs typeface="B Zar" panose="00000400000000000000" pitchFamily="2" charset="-78"/>
              </a:rPr>
              <a:t>صور بنیانی حیات دینی </a:t>
            </a:r>
            <a:r>
              <a:rPr lang="fa-IR">
                <a:cs typeface="B Zar" panose="00000400000000000000" pitchFamily="2" charset="-78"/>
              </a:rPr>
              <a:t>منتشر کرده ام </a:t>
            </a:r>
            <a:r>
              <a:rPr lang="fa-IR" smtClean="0">
                <a:cs typeface="B Zar" panose="00000400000000000000" pitchFamily="2" charset="-78"/>
              </a:rPr>
              <a:t>بپردازند </a:t>
            </a:r>
            <a:r>
              <a:rPr lang="fa-IR">
                <a:cs typeface="B Zar" panose="00000400000000000000" pitchFamily="2" charset="-78"/>
              </a:rPr>
              <a:t>می کوشم  تا اجمالا نشان دهم که در چه حال و هوایی  مایلم مورد مطالعه و سپس بحث قرار گیرم و از ان جا که این جمع مرکب از دو گروه آزاد اندیشان و مومنان آزاد است، از شما اجازه می خواهم تا هر طیف را جداگانه مورد خطاب قرار دهم. </a:t>
            </a:r>
          </a:p>
          <a:p>
            <a:endParaRPr lang="fa-IR"/>
          </a:p>
        </p:txBody>
      </p:sp>
    </p:spTree>
    <p:extLst>
      <p:ext uri="{BB962C8B-B14F-4D97-AF65-F5344CB8AC3E}">
        <p14:creationId xmlns:p14="http://schemas.microsoft.com/office/powerpoint/2010/main" val="1048376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نخست روی سخنم با آزاد اندیشان است، انانی  که آزادی کامل خود را در برابر هر گونه اصول عقاید و حتی در برابر کسانی که گاه مزین به نام زیبای آزاد اندیشی اند حفظ کرده اند، تا وجه ممیزه برداشت هایی را که در این کتاب بسط داده ام نشان دهم . من از ایشان خواهم خواست که توجه خود  را معطوف به یکی از وجوه زندگی دینی کنند که بی تردید از چشم مومنان پنهان نمانده است اما آزاد اندیش همیشه به قدر کافی آن را درک نمی کند و با این همه شاخصه حقیقی حیات دینی همان است. </a:t>
            </a:r>
            <a:endParaRPr lang="fa-IR">
              <a:cs typeface="B Zar" panose="00000400000000000000" pitchFamily="2" charset="-78"/>
            </a:endParaRPr>
          </a:p>
        </p:txBody>
      </p:sp>
      <p:sp>
        <p:nvSpPr>
          <p:cNvPr id="4" name="Flowchart: Process 3"/>
          <p:cNvSpPr/>
          <p:nvPr/>
        </p:nvSpPr>
        <p:spPr>
          <a:xfrm>
            <a:off x="838200" y="4304714"/>
            <a:ext cx="3981156"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شاخصه حقیقی حیات دینی</a:t>
            </a:r>
            <a:endParaRPr lang="fa-IR" b="1">
              <a:solidFill>
                <a:srgbClr val="FF0000"/>
              </a:solidFill>
            </a:endParaRPr>
          </a:p>
        </p:txBody>
      </p:sp>
    </p:spTree>
    <p:extLst>
      <p:ext uri="{BB962C8B-B14F-4D97-AF65-F5344CB8AC3E}">
        <p14:creationId xmlns:p14="http://schemas.microsoft.com/office/powerpoint/2010/main" val="2941065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اغلب اندیشمندانی که دین را با </a:t>
            </a:r>
            <a:r>
              <a:rPr lang="fa-IR" b="1" smtClean="0">
                <a:solidFill>
                  <a:srgbClr val="FF0000"/>
                </a:solidFill>
                <a:cs typeface="B Zar" panose="00000400000000000000" pitchFamily="2" charset="-78"/>
              </a:rPr>
              <a:t>عبارت عقلانی </a:t>
            </a:r>
            <a:r>
              <a:rPr lang="fa-IR" smtClean="0">
                <a:cs typeface="B Zar" panose="00000400000000000000" pitchFamily="2" charset="-78"/>
              </a:rPr>
              <a:t>ترجمه کرده اند، به دین فقط به عنوان نظام عقاید، یک نظام تصورات برای بیان بخش هایی از امور واقع همچون خواب، رویا، بیماری، مرگ و یا </a:t>
            </a:r>
            <a:r>
              <a:rPr lang="fa-IR" b="1" smtClean="0">
                <a:solidFill>
                  <a:srgbClr val="FF0000"/>
                </a:solidFill>
                <a:cs typeface="B Zar" panose="00000400000000000000" pitchFamily="2" charset="-78"/>
              </a:rPr>
              <a:t>مظاهر بزرگ طبیعت </a:t>
            </a:r>
            <a:r>
              <a:rPr lang="fa-IR" smtClean="0">
                <a:cs typeface="B Zar" panose="00000400000000000000" pitchFamily="2" charset="-78"/>
              </a:rPr>
              <a:t>پرداخته اند. </a:t>
            </a:r>
            <a:endParaRPr lang="fa-IR">
              <a:cs typeface="B Zar" panose="00000400000000000000" pitchFamily="2" charset="-78"/>
            </a:endParaRPr>
          </a:p>
        </p:txBody>
      </p:sp>
    </p:spTree>
    <p:extLst>
      <p:ext uri="{BB962C8B-B14F-4D97-AF65-F5344CB8AC3E}">
        <p14:creationId xmlns:p14="http://schemas.microsoft.com/office/powerpoint/2010/main" val="1203453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3508</Words>
  <Application>Microsoft Office PowerPoint</Application>
  <PresentationFormat>Widescreen</PresentationFormat>
  <Paragraphs>67</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B Zar</vt:lpstr>
      <vt:lpstr>Calibri</vt:lpstr>
      <vt:lpstr>Calibri Light</vt:lpstr>
      <vt:lpstr>Times New Roman</vt:lpstr>
      <vt:lpstr>Office Theme</vt:lpstr>
      <vt:lpstr>عنوان مقاله: احساس مذهبی در عصر حاضر (متن سخنرانی امیل دورکیم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احساس مذهبی در عصر حاضر متن سخنرانی امیل دورکیم</dc:title>
  <dc:creator>MaZz!i</dc:creator>
  <cp:lastModifiedBy>MaZz!i</cp:lastModifiedBy>
  <cp:revision>26</cp:revision>
  <dcterms:created xsi:type="dcterms:W3CDTF">2024-04-04T10:59:24Z</dcterms:created>
  <dcterms:modified xsi:type="dcterms:W3CDTF">2024-04-06T10:09:46Z</dcterms:modified>
</cp:coreProperties>
</file>