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79" r:id="rId4"/>
    <p:sldId id="258" r:id="rId5"/>
    <p:sldId id="281" r:id="rId6"/>
    <p:sldId id="280" r:id="rId7"/>
    <p:sldId id="259" r:id="rId8"/>
    <p:sldId id="260" r:id="rId9"/>
    <p:sldId id="282" r:id="rId10"/>
    <p:sldId id="261" r:id="rId11"/>
    <p:sldId id="262" r:id="rId12"/>
    <p:sldId id="283" r:id="rId13"/>
    <p:sldId id="263" r:id="rId14"/>
    <p:sldId id="264" r:id="rId15"/>
    <p:sldId id="284" r:id="rId16"/>
    <p:sldId id="265" r:id="rId17"/>
    <p:sldId id="286" r:id="rId18"/>
    <p:sldId id="285" r:id="rId19"/>
    <p:sldId id="266" r:id="rId20"/>
    <p:sldId id="267" r:id="rId21"/>
    <p:sldId id="268" r:id="rId22"/>
    <p:sldId id="269" r:id="rId23"/>
    <p:sldId id="287" r:id="rId24"/>
    <p:sldId id="270" r:id="rId25"/>
    <p:sldId id="271" r:id="rId26"/>
    <p:sldId id="288" r:id="rId27"/>
    <p:sldId id="272" r:id="rId28"/>
    <p:sldId id="273" r:id="rId29"/>
    <p:sldId id="289" r:id="rId30"/>
    <p:sldId id="274" r:id="rId31"/>
    <p:sldId id="290" r:id="rId32"/>
    <p:sldId id="275" r:id="rId33"/>
    <p:sldId id="291" r:id="rId34"/>
    <p:sldId id="276" r:id="rId35"/>
    <p:sldId id="292" r:id="rId36"/>
    <p:sldId id="277" r:id="rId37"/>
    <p:sldId id="278" r:id="rId38"/>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2441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1B29097D-B247-440C-991E-6BE5D95BFC46}" type="datetimeFigureOut">
              <a:rPr lang="fa-IR" smtClean="0"/>
              <a:t>26/09/1445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4CEBDED-A9E4-4E65-B792-9FEDC6DE3ED1}" type="slidenum">
              <a:rPr lang="fa-IR" smtClean="0"/>
              <a:t>‹#›</a:t>
            </a:fld>
            <a:endParaRPr lang="fa-IR"/>
          </a:p>
        </p:txBody>
      </p:sp>
    </p:spTree>
    <p:extLst>
      <p:ext uri="{BB962C8B-B14F-4D97-AF65-F5344CB8AC3E}">
        <p14:creationId xmlns:p14="http://schemas.microsoft.com/office/powerpoint/2010/main" val="1961420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B29097D-B247-440C-991E-6BE5D95BFC46}" type="datetimeFigureOut">
              <a:rPr lang="fa-IR" smtClean="0"/>
              <a:t>26/09/1445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4CEBDED-A9E4-4E65-B792-9FEDC6DE3ED1}" type="slidenum">
              <a:rPr lang="fa-IR" smtClean="0"/>
              <a:t>‹#›</a:t>
            </a:fld>
            <a:endParaRPr lang="fa-IR"/>
          </a:p>
        </p:txBody>
      </p:sp>
    </p:spTree>
    <p:extLst>
      <p:ext uri="{BB962C8B-B14F-4D97-AF65-F5344CB8AC3E}">
        <p14:creationId xmlns:p14="http://schemas.microsoft.com/office/powerpoint/2010/main" val="2893764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B29097D-B247-440C-991E-6BE5D95BFC46}" type="datetimeFigureOut">
              <a:rPr lang="fa-IR" smtClean="0"/>
              <a:t>26/09/1445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4CEBDED-A9E4-4E65-B792-9FEDC6DE3ED1}" type="slidenum">
              <a:rPr lang="fa-IR" smtClean="0"/>
              <a:t>‹#›</a:t>
            </a:fld>
            <a:endParaRPr lang="fa-IR"/>
          </a:p>
        </p:txBody>
      </p:sp>
    </p:spTree>
    <p:extLst>
      <p:ext uri="{BB962C8B-B14F-4D97-AF65-F5344CB8AC3E}">
        <p14:creationId xmlns:p14="http://schemas.microsoft.com/office/powerpoint/2010/main" val="1499601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B29097D-B247-440C-991E-6BE5D95BFC46}" type="datetimeFigureOut">
              <a:rPr lang="fa-IR" smtClean="0"/>
              <a:t>26/09/1445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4CEBDED-A9E4-4E65-B792-9FEDC6DE3ED1}" type="slidenum">
              <a:rPr lang="fa-IR" smtClean="0"/>
              <a:t>‹#›</a:t>
            </a:fld>
            <a:endParaRPr lang="fa-IR"/>
          </a:p>
        </p:txBody>
      </p:sp>
    </p:spTree>
    <p:extLst>
      <p:ext uri="{BB962C8B-B14F-4D97-AF65-F5344CB8AC3E}">
        <p14:creationId xmlns:p14="http://schemas.microsoft.com/office/powerpoint/2010/main" val="4161998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29097D-B247-440C-991E-6BE5D95BFC46}" type="datetimeFigureOut">
              <a:rPr lang="fa-IR" smtClean="0"/>
              <a:t>26/09/1445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4CEBDED-A9E4-4E65-B792-9FEDC6DE3ED1}" type="slidenum">
              <a:rPr lang="fa-IR" smtClean="0"/>
              <a:t>‹#›</a:t>
            </a:fld>
            <a:endParaRPr lang="fa-IR"/>
          </a:p>
        </p:txBody>
      </p:sp>
    </p:spTree>
    <p:extLst>
      <p:ext uri="{BB962C8B-B14F-4D97-AF65-F5344CB8AC3E}">
        <p14:creationId xmlns:p14="http://schemas.microsoft.com/office/powerpoint/2010/main" val="1249071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1B29097D-B247-440C-991E-6BE5D95BFC46}" type="datetimeFigureOut">
              <a:rPr lang="fa-IR" smtClean="0"/>
              <a:t>26/09/1445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4CEBDED-A9E4-4E65-B792-9FEDC6DE3ED1}" type="slidenum">
              <a:rPr lang="fa-IR" smtClean="0"/>
              <a:t>‹#›</a:t>
            </a:fld>
            <a:endParaRPr lang="fa-IR"/>
          </a:p>
        </p:txBody>
      </p:sp>
    </p:spTree>
    <p:extLst>
      <p:ext uri="{BB962C8B-B14F-4D97-AF65-F5344CB8AC3E}">
        <p14:creationId xmlns:p14="http://schemas.microsoft.com/office/powerpoint/2010/main" val="4140176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1B29097D-B247-440C-991E-6BE5D95BFC46}" type="datetimeFigureOut">
              <a:rPr lang="fa-IR" smtClean="0"/>
              <a:t>26/09/1445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4CEBDED-A9E4-4E65-B792-9FEDC6DE3ED1}" type="slidenum">
              <a:rPr lang="fa-IR" smtClean="0"/>
              <a:t>‹#›</a:t>
            </a:fld>
            <a:endParaRPr lang="fa-IR"/>
          </a:p>
        </p:txBody>
      </p:sp>
    </p:spTree>
    <p:extLst>
      <p:ext uri="{BB962C8B-B14F-4D97-AF65-F5344CB8AC3E}">
        <p14:creationId xmlns:p14="http://schemas.microsoft.com/office/powerpoint/2010/main" val="3855083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1B29097D-B247-440C-991E-6BE5D95BFC46}" type="datetimeFigureOut">
              <a:rPr lang="fa-IR" smtClean="0"/>
              <a:t>26/09/1445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4CEBDED-A9E4-4E65-B792-9FEDC6DE3ED1}" type="slidenum">
              <a:rPr lang="fa-IR" smtClean="0"/>
              <a:t>‹#›</a:t>
            </a:fld>
            <a:endParaRPr lang="fa-IR"/>
          </a:p>
        </p:txBody>
      </p:sp>
    </p:spTree>
    <p:extLst>
      <p:ext uri="{BB962C8B-B14F-4D97-AF65-F5344CB8AC3E}">
        <p14:creationId xmlns:p14="http://schemas.microsoft.com/office/powerpoint/2010/main" val="20562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29097D-B247-440C-991E-6BE5D95BFC46}" type="datetimeFigureOut">
              <a:rPr lang="fa-IR" smtClean="0"/>
              <a:t>26/09/1445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4CEBDED-A9E4-4E65-B792-9FEDC6DE3ED1}" type="slidenum">
              <a:rPr lang="fa-IR" smtClean="0"/>
              <a:t>‹#›</a:t>
            </a:fld>
            <a:endParaRPr lang="fa-IR"/>
          </a:p>
        </p:txBody>
      </p:sp>
    </p:spTree>
    <p:extLst>
      <p:ext uri="{BB962C8B-B14F-4D97-AF65-F5344CB8AC3E}">
        <p14:creationId xmlns:p14="http://schemas.microsoft.com/office/powerpoint/2010/main" val="1346847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29097D-B247-440C-991E-6BE5D95BFC46}" type="datetimeFigureOut">
              <a:rPr lang="fa-IR" smtClean="0"/>
              <a:t>26/09/1445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4CEBDED-A9E4-4E65-B792-9FEDC6DE3ED1}" type="slidenum">
              <a:rPr lang="fa-IR" smtClean="0"/>
              <a:t>‹#›</a:t>
            </a:fld>
            <a:endParaRPr lang="fa-IR"/>
          </a:p>
        </p:txBody>
      </p:sp>
    </p:spTree>
    <p:extLst>
      <p:ext uri="{BB962C8B-B14F-4D97-AF65-F5344CB8AC3E}">
        <p14:creationId xmlns:p14="http://schemas.microsoft.com/office/powerpoint/2010/main" val="3385791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29097D-B247-440C-991E-6BE5D95BFC46}" type="datetimeFigureOut">
              <a:rPr lang="fa-IR" smtClean="0"/>
              <a:t>26/09/1445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4CEBDED-A9E4-4E65-B792-9FEDC6DE3ED1}" type="slidenum">
              <a:rPr lang="fa-IR" smtClean="0"/>
              <a:t>‹#›</a:t>
            </a:fld>
            <a:endParaRPr lang="fa-IR"/>
          </a:p>
        </p:txBody>
      </p:sp>
    </p:spTree>
    <p:extLst>
      <p:ext uri="{BB962C8B-B14F-4D97-AF65-F5344CB8AC3E}">
        <p14:creationId xmlns:p14="http://schemas.microsoft.com/office/powerpoint/2010/main" val="1322500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29097D-B247-440C-991E-6BE5D95BFC46}" type="datetimeFigureOut">
              <a:rPr lang="fa-IR" smtClean="0"/>
              <a:t>26/09/1445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4CEBDED-A9E4-4E65-B792-9FEDC6DE3ED1}" type="slidenum">
              <a:rPr lang="fa-IR" smtClean="0"/>
              <a:t>‹#›</a:t>
            </a:fld>
            <a:endParaRPr lang="fa-IR"/>
          </a:p>
        </p:txBody>
      </p:sp>
    </p:spTree>
    <p:extLst>
      <p:ext uri="{BB962C8B-B14F-4D97-AF65-F5344CB8AC3E}">
        <p14:creationId xmlns:p14="http://schemas.microsoft.com/office/powerpoint/2010/main" val="3670621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800" smtClean="0">
                <a:solidFill>
                  <a:srgbClr val="FF0000"/>
                </a:solidFill>
                <a:cs typeface="B Zar" panose="00000400000000000000" pitchFamily="2" charset="-78"/>
              </a:rPr>
              <a:t>عنوان مقاله: </a:t>
            </a:r>
            <a:r>
              <a:rPr lang="fa-IR" sz="4800" smtClean="0">
                <a:cs typeface="B Zar" panose="00000400000000000000" pitchFamily="2" charset="-78"/>
              </a:rPr>
              <a:t>هانری </a:t>
            </a:r>
            <a:r>
              <a:rPr lang="fa-IR" sz="4800" smtClean="0">
                <a:cs typeface="B Zar" panose="00000400000000000000" pitchFamily="2" charset="-78"/>
              </a:rPr>
              <a:t>دروش: جامعه شناس دین</a:t>
            </a:r>
            <a:endParaRPr lang="fa-IR" sz="4800">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نویسنده: </a:t>
            </a:r>
            <a:r>
              <a:rPr lang="fa-IR" smtClean="0">
                <a:cs typeface="B Zar" panose="00000400000000000000" pitchFamily="2" charset="-78"/>
              </a:rPr>
              <a:t>سارا </a:t>
            </a:r>
            <a:r>
              <a:rPr lang="fa-IR" smtClean="0">
                <a:cs typeface="B Zar" panose="00000400000000000000" pitchFamily="2" charset="-78"/>
              </a:rPr>
              <a:t>شریعتی</a:t>
            </a:r>
          </a:p>
          <a:p>
            <a:r>
              <a:rPr lang="fa-IR" smtClean="0">
                <a:solidFill>
                  <a:srgbClr val="FF0000"/>
                </a:solidFill>
                <a:cs typeface="B Zar" panose="00000400000000000000" pitchFamily="2" charset="-78"/>
              </a:rPr>
              <a:t>منبع:  </a:t>
            </a:r>
            <a:r>
              <a:rPr lang="fa-IR" smtClean="0">
                <a:cs typeface="B Zar" panose="00000400000000000000" pitchFamily="2" charset="-78"/>
              </a:rPr>
              <a:t>مجله جامعه شناسی ایران. دوره شش شماره دو تیر 1384</a:t>
            </a:r>
          </a:p>
          <a:p>
            <a:r>
              <a:rPr lang="fa-IR" smtClean="0">
                <a:cs typeface="B Zar" panose="00000400000000000000" pitchFamily="2" charset="-78"/>
              </a:rPr>
              <a:t>صص 147-155</a:t>
            </a:r>
            <a:endParaRPr lang="fa-IR" smtClean="0">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1490028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این درآمد «</a:t>
            </a:r>
            <a:r>
              <a:rPr lang="fa-IR" b="1" smtClean="0">
                <a:solidFill>
                  <a:srgbClr val="FF0000"/>
                </a:solidFill>
                <a:cs typeface="B Zar" panose="00000400000000000000" pitchFamily="2" charset="-78"/>
              </a:rPr>
              <a:t>جامعه شناسی های امور دینی</a:t>
            </a:r>
            <a:r>
              <a:rPr lang="fa-IR" smtClean="0">
                <a:cs typeface="B Zar" panose="00000400000000000000" pitchFamily="2" charset="-78"/>
              </a:rPr>
              <a:t>» هانری دروش، در میان دیگر متون اصلی این رشته شاخص می شود. این مشخصه نخست در نمایان کردن تنشی است که در تاریخ تکوین  این رشته همواره میان دو </a:t>
            </a:r>
            <a:r>
              <a:rPr lang="fa-IR" smtClean="0">
                <a:cs typeface="B Zar" panose="00000400000000000000" pitchFamily="2" charset="-78"/>
              </a:rPr>
              <a:t>رویکرد </a:t>
            </a:r>
            <a:r>
              <a:rPr lang="fa-IR" smtClean="0">
                <a:cs typeface="B Zar" panose="00000400000000000000" pitchFamily="2" charset="-78"/>
              </a:rPr>
              <a:t>دینی و غیر دینی در تحلیل پدیده </a:t>
            </a:r>
            <a:r>
              <a:rPr lang="fa-IR" smtClean="0">
                <a:cs typeface="B Zar" panose="00000400000000000000" pitchFamily="2" charset="-78"/>
              </a:rPr>
              <a:t>های </a:t>
            </a:r>
            <a:r>
              <a:rPr lang="fa-IR" smtClean="0">
                <a:cs typeface="B Zar" panose="00000400000000000000" pitchFamily="2" charset="-78"/>
              </a:rPr>
              <a:t>مذهبی موجود بوده است و همچننی در تاکید دروش بر لزوم گفت و گوی مدام میان این دو رویکرد است. گفت و گویی که این «</a:t>
            </a:r>
            <a:r>
              <a:rPr lang="fa-IR" b="1" smtClean="0">
                <a:solidFill>
                  <a:srgbClr val="FF0000"/>
                </a:solidFill>
                <a:cs typeface="B Zar" panose="00000400000000000000" pitchFamily="2" charset="-78"/>
              </a:rPr>
              <a:t>عابر مرزها</a:t>
            </a:r>
            <a:r>
              <a:rPr lang="fa-IR" smtClean="0">
                <a:cs typeface="B Zar" panose="00000400000000000000" pitchFamily="2" charset="-78"/>
              </a:rPr>
              <a:t>» (پولات راوله، 1997) در سراسر زندگی خویش هیچ گاه از آن باز نماند. </a:t>
            </a:r>
            <a:endParaRPr lang="fa-IR">
              <a:cs typeface="B Zar" panose="00000400000000000000" pitchFamily="2" charset="-78"/>
            </a:endParaRPr>
          </a:p>
        </p:txBody>
      </p:sp>
      <p:sp>
        <p:nvSpPr>
          <p:cNvPr id="4" name="Flowchart: Process 3"/>
          <p:cNvSpPr/>
          <p:nvPr/>
        </p:nvSpPr>
        <p:spPr>
          <a:xfrm>
            <a:off x="1589649" y="4389120"/>
            <a:ext cx="2546253" cy="115355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تحلیل پدیده های مذهبی</a:t>
            </a:r>
            <a:endParaRPr lang="fa-IR" b="1">
              <a:solidFill>
                <a:srgbClr val="FF0000"/>
              </a:solidFill>
            </a:endParaRPr>
          </a:p>
        </p:txBody>
      </p:sp>
    </p:spTree>
    <p:extLst>
      <p:ext uri="{BB962C8B-B14F-4D97-AF65-F5344CB8AC3E}">
        <p14:creationId xmlns:p14="http://schemas.microsoft.com/office/powerpoint/2010/main" val="1882205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استقلال این رشته از نهاهای دینی و مسئله جانبداری جامعه شناس امور دینی همواره دو پرسش بنیادینی بوده است که جامعه شناس دین با ان مواجه بود و تحولی که در فرانسه در نام گذاری این رشته از «جامعه شناسی دینی» به «جامعه شناسی ادیان» و سپس «جامعه شناسی های امور دینی» به وجود آمد، خود بیانگر این تنش درونی بود (ارویله  ژه، 1993، 15</a:t>
            </a:r>
            <a:r>
              <a:rPr lang="fa-IR" smtClean="0">
                <a:cs typeface="B Zar" panose="00000400000000000000" pitchFamily="2" charset="-78"/>
              </a:rPr>
              <a:t>)</a:t>
            </a:r>
            <a:endParaRPr lang="fa-IR">
              <a:cs typeface="B Zar" panose="00000400000000000000" pitchFamily="2" charset="-78"/>
            </a:endParaRPr>
          </a:p>
        </p:txBody>
      </p:sp>
      <p:sp>
        <p:nvSpPr>
          <p:cNvPr id="4" name="Flowchart: Process 3"/>
          <p:cNvSpPr/>
          <p:nvPr/>
        </p:nvSpPr>
        <p:spPr>
          <a:xfrm>
            <a:off x="1630677" y="4114799"/>
            <a:ext cx="2855741" cy="1406769"/>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مسئله جانبداری جامعه شناس امور دینی</a:t>
            </a:r>
            <a:endParaRPr lang="fa-IR" b="1">
              <a:solidFill>
                <a:srgbClr val="FF0000"/>
              </a:solidFill>
            </a:endParaRPr>
          </a:p>
        </p:txBody>
      </p:sp>
      <p:sp>
        <p:nvSpPr>
          <p:cNvPr id="5" name="Flowchart: Data 4"/>
          <p:cNvSpPr/>
          <p:nvPr/>
        </p:nvSpPr>
        <p:spPr>
          <a:xfrm>
            <a:off x="5922497" y="3868615"/>
            <a:ext cx="3995225" cy="1899139"/>
          </a:xfrm>
          <a:prstGeom prst="flowChartInputOutp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استقلال این رشته از نهاهای دینی</a:t>
            </a:r>
            <a:endParaRPr lang="fa-IR" b="1">
              <a:solidFill>
                <a:srgbClr val="FF0000"/>
              </a:solidFill>
            </a:endParaRPr>
          </a:p>
        </p:txBody>
      </p:sp>
    </p:spTree>
    <p:extLst>
      <p:ext uri="{BB962C8B-B14F-4D97-AF65-F5344CB8AC3E}">
        <p14:creationId xmlns:p14="http://schemas.microsoft.com/office/powerpoint/2010/main" val="2098289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از سویی عنوان «جامعه شناسی دینی» در آغاز تکوین </a:t>
            </a:r>
            <a:r>
              <a:rPr lang="fa-IR">
                <a:cs typeface="B Zar" panose="00000400000000000000" pitchFamily="2" charset="-78"/>
              </a:rPr>
              <a:t>این </a:t>
            </a:r>
            <a:r>
              <a:rPr lang="fa-IR" smtClean="0">
                <a:cs typeface="B Zar" panose="00000400000000000000" pitchFamily="2" charset="-78"/>
              </a:rPr>
              <a:t>ر</a:t>
            </a:r>
            <a:r>
              <a:rPr lang="fa-IR">
                <a:cs typeface="B Zar" panose="00000400000000000000" pitchFamily="2" charset="-78"/>
              </a:rPr>
              <a:t>ش</a:t>
            </a:r>
            <a:r>
              <a:rPr lang="fa-IR" smtClean="0">
                <a:cs typeface="B Zar" panose="00000400000000000000" pitchFamily="2" charset="-78"/>
              </a:rPr>
              <a:t>ته </a:t>
            </a:r>
            <a:r>
              <a:rPr lang="fa-IR">
                <a:cs typeface="B Zar" panose="00000400000000000000" pitchFamily="2" charset="-78"/>
              </a:rPr>
              <a:t>نوعی جامعه شناسی مذهبی (مسیحی و کاتولیک) را تداعی می کرد که توسط نها روحانیت و در خدمت آن به کار گرفته شده بود و از سوی دیگر جانبداری جامعه شناس دین نسبت به موضع مودر مطالعه خود، مسئله ای بود ه از جانب برخی از جامعه شناسان و مشخصا پیر بوردیو، مطرح می شد و اساسا شرایط امکان جامعه شناسی دین را به عنوان یک گرایش علمی به پرسش می کشید(بوردیو، 1978)</a:t>
            </a:r>
          </a:p>
          <a:p>
            <a:endParaRPr lang="fa-IR"/>
          </a:p>
        </p:txBody>
      </p:sp>
      <p:sp>
        <p:nvSpPr>
          <p:cNvPr id="4" name="Flowchart: Process 3"/>
          <p:cNvSpPr/>
          <p:nvPr/>
        </p:nvSpPr>
        <p:spPr>
          <a:xfrm>
            <a:off x="1097279" y="4206240"/>
            <a:ext cx="3812345" cy="136456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به عنوان یک گرایش علمی</a:t>
            </a:r>
            <a:endParaRPr lang="fa-IR" b="1">
              <a:solidFill>
                <a:srgbClr val="FF0000"/>
              </a:solidFill>
            </a:endParaRPr>
          </a:p>
        </p:txBody>
      </p:sp>
    </p:spTree>
    <p:extLst>
      <p:ext uri="{BB962C8B-B14F-4D97-AF65-F5344CB8AC3E}">
        <p14:creationId xmlns:p14="http://schemas.microsoft.com/office/powerpoint/2010/main" val="2042253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خلال انتخاب درست نام این رشته، جامعه شناسی که دین را موضوع مطالعه خود قرار  داده بود، در نظر داشت که بر استقلال علمی این رشته دانشگاهی و به گفته گابر</a:t>
            </a:r>
            <a:r>
              <a:rPr lang="fa-IR">
                <a:cs typeface="B Zar" panose="00000400000000000000" pitchFamily="2" charset="-78"/>
              </a:rPr>
              <a:t>ی</a:t>
            </a:r>
            <a:r>
              <a:rPr lang="fa-IR" smtClean="0">
                <a:cs typeface="B Zar" panose="00000400000000000000" pitchFamily="2" charset="-78"/>
              </a:rPr>
              <a:t>ل لوبرا، بر «استقلال رویکردی غیر دینی به پدیده های دینی» به عنوان شرط آزادی تحقیق محقق، جدا از اعتقادات فردی اش، تاکید کند و در ثانی چندمرکزی بودن این رشته و موقعیت متکثر دین را در شاریط جدید در نظر بگیرد. </a:t>
            </a:r>
            <a:endParaRPr lang="fa-IR">
              <a:cs typeface="B Zar" panose="00000400000000000000" pitchFamily="2" charset="-78"/>
            </a:endParaRPr>
          </a:p>
        </p:txBody>
      </p:sp>
      <p:sp>
        <p:nvSpPr>
          <p:cNvPr id="4" name="Flowchart: Process 3"/>
          <p:cNvSpPr/>
          <p:nvPr/>
        </p:nvSpPr>
        <p:spPr>
          <a:xfrm>
            <a:off x="1223889" y="4051495"/>
            <a:ext cx="4698609" cy="133643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استقلال علمی این رشته دانشگاهی</a:t>
            </a:r>
            <a:endParaRPr lang="fa-IR" b="1">
              <a:solidFill>
                <a:srgbClr val="FF0000"/>
              </a:solidFill>
            </a:endParaRPr>
          </a:p>
        </p:txBody>
      </p:sp>
    </p:spTree>
    <p:extLst>
      <p:ext uri="{BB962C8B-B14F-4D97-AF65-F5344CB8AC3E}">
        <p14:creationId xmlns:p14="http://schemas.microsoft.com/office/powerpoint/2010/main" val="3817726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2-دینامیزم اقلیت ها، خارج از مرکز</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دومین ویژگی امعه شناسی دین دروش را می توان ازخلال گفت و گو مدام وی با گابرلی لوبرا، یکی دیگر از مراجع این رشته دریافت، گابریل لوبرا متخصص حقوق مذهبی و متخصص نهادهای کلیسایی، یکی از بنیان گذاران گروه جامعه شناسی ادیان (</a:t>
            </a:r>
            <a:r>
              <a:rPr lang="en-US" smtClean="0">
                <a:cs typeface="B Zar" panose="00000400000000000000" pitchFamily="2" charset="-78"/>
              </a:rPr>
              <a:t>GSR</a:t>
            </a:r>
            <a:r>
              <a:rPr lang="fa-IR" smtClean="0">
                <a:cs typeface="B Zar" panose="00000400000000000000" pitchFamily="2" charset="-78"/>
              </a:rPr>
              <a:t>) در مرکز ملی تحقیقات علمی فرانسه (</a:t>
            </a:r>
            <a:r>
              <a:rPr lang="en-US" smtClean="0">
                <a:cs typeface="B Zar" panose="00000400000000000000" pitchFamily="2" charset="-78"/>
              </a:rPr>
              <a:t>CNRS</a:t>
            </a:r>
            <a:r>
              <a:rPr lang="fa-IR" smtClean="0">
                <a:cs typeface="B Zar" panose="00000400000000000000" pitchFamily="2" charset="-78"/>
              </a:rPr>
              <a:t>) بود و از سال های 1930 تحقیقات میدانی عظیمی را در خصوص دینداری توده های مردم، جایگاه کلیسا و پایبندی مردم فرانسه به اعمال مذهبی آغاز کرده بود. نتایج این تحقیقات تحت عنوان مقدمه ای بر تاریخ اعمال مذهبی در فرانسه (1942-1945) انتشار یافت. </a:t>
            </a:r>
            <a:endParaRPr lang="fa-IR">
              <a:cs typeface="B Zar" panose="00000400000000000000" pitchFamily="2" charset="-78"/>
            </a:endParaRPr>
          </a:p>
        </p:txBody>
      </p:sp>
    </p:spTree>
    <p:extLst>
      <p:ext uri="{BB962C8B-B14F-4D97-AF65-F5344CB8AC3E}">
        <p14:creationId xmlns:p14="http://schemas.microsoft.com/office/powerpoint/2010/main" val="4018455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دروش توجه این متخصص کاتولیسیم و نهاد کلیسا را به اهمیت  جریانات حاشیه ای و فرق </a:t>
            </a:r>
            <a:r>
              <a:rPr lang="fa-IR">
                <a:cs typeface="B Zar" panose="00000400000000000000" pitchFamily="2" charset="-78"/>
              </a:rPr>
              <a:t>مذهبی </a:t>
            </a:r>
            <a:r>
              <a:rPr lang="fa-IR" smtClean="0">
                <a:cs typeface="B Zar" panose="00000400000000000000" pitchFamily="2" charset="-78"/>
              </a:rPr>
              <a:t>که وی </a:t>
            </a:r>
            <a:r>
              <a:rPr lang="fa-IR">
                <a:cs typeface="B Zar" panose="00000400000000000000" pitchFamily="2" charset="-78"/>
              </a:rPr>
              <a:t>در سلسله مقالاتی از آن به عنوان «ادیان قاچاقی» (1974) نام </a:t>
            </a:r>
            <a:r>
              <a:rPr lang="fa-IR">
                <a:cs typeface="B Zar" panose="00000400000000000000" pitchFamily="2" charset="-78"/>
              </a:rPr>
              <a:t>برده </a:t>
            </a:r>
            <a:r>
              <a:rPr lang="fa-IR" smtClean="0">
                <a:cs typeface="B Zar" panose="00000400000000000000" pitchFamily="2" charset="-78"/>
              </a:rPr>
              <a:t>بود، </a:t>
            </a:r>
            <a:r>
              <a:rPr lang="fa-IR">
                <a:cs typeface="B Zar" panose="00000400000000000000" pitchFamily="2" charset="-78"/>
              </a:rPr>
              <a:t>جلب می کرد، جریاناتی که به گفته دروش نه «</a:t>
            </a:r>
            <a:r>
              <a:rPr lang="fa-IR">
                <a:solidFill>
                  <a:srgbClr val="FF0000"/>
                </a:solidFill>
                <a:cs typeface="B Zar" panose="00000400000000000000" pitchFamily="2" charset="-78"/>
              </a:rPr>
              <a:t>حاشیه ای</a:t>
            </a:r>
            <a:r>
              <a:rPr lang="fa-IR">
                <a:cs typeface="B Zar" panose="00000400000000000000" pitchFamily="2" charset="-78"/>
              </a:rPr>
              <a:t>» بلکه «</a:t>
            </a:r>
            <a:r>
              <a:rPr lang="fa-IR">
                <a:solidFill>
                  <a:srgbClr val="FF0000"/>
                </a:solidFill>
                <a:cs typeface="B Zar" panose="00000400000000000000" pitchFamily="2" charset="-78"/>
              </a:rPr>
              <a:t>به حاشیه کشانده شده</a:t>
            </a:r>
            <a:r>
              <a:rPr lang="fa-IR">
                <a:cs typeface="B Zar" panose="00000400000000000000" pitchFamily="2" charset="-78"/>
              </a:rPr>
              <a:t>» اند. از نظر وی وقت آن رسیده بود که جامعه شناسی دین به موقعیت و اشکل جدید دین و دینداری در شرایط مدرن توجه کند و دیگر نمی توان برای مطالعه دین تنها به سراغ دین رسمی، دین اکثریت و نهاد دین رفت و اعمال شناخته شده دینی را تنها شاخص دینداری گرفت. </a:t>
            </a:r>
          </a:p>
          <a:p>
            <a:endParaRPr lang="fa-IR"/>
          </a:p>
        </p:txBody>
      </p:sp>
      <p:sp>
        <p:nvSpPr>
          <p:cNvPr id="4" name="Flowchart: Process 3"/>
          <p:cNvSpPr/>
          <p:nvPr/>
        </p:nvSpPr>
        <p:spPr>
          <a:xfrm>
            <a:off x="838200" y="4487594"/>
            <a:ext cx="3981157" cy="1026941"/>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تنها شاخص دینداری</a:t>
            </a:r>
            <a:endParaRPr lang="fa-IR" sz="2000" b="1">
              <a:solidFill>
                <a:srgbClr val="FF0000"/>
              </a:solidFill>
            </a:endParaRPr>
          </a:p>
        </p:txBody>
      </p:sp>
    </p:spTree>
    <p:extLst>
      <p:ext uri="{BB962C8B-B14F-4D97-AF65-F5344CB8AC3E}">
        <p14:creationId xmlns:p14="http://schemas.microsoft.com/office/powerpoint/2010/main" val="2304967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826412" y="1825625"/>
            <a:ext cx="7527388" cy="4351338"/>
          </a:xfrm>
        </p:spPr>
        <p:txBody>
          <a:bodyPr>
            <a:normAutofit/>
          </a:bodyPr>
          <a:lstStyle/>
          <a:p>
            <a:pPr algn="just"/>
            <a:r>
              <a:rPr lang="fa-IR" smtClean="0">
                <a:cs typeface="B Zar" panose="00000400000000000000" pitchFamily="2" charset="-78"/>
              </a:rPr>
              <a:t>وی به تبع دورکیم  به «صور اولیه و متاخر» حیات دینی توجه ویژه ای داشت و صورت اولیه دین را در دین معترض و منتقد وضع موجود که وی «دین امید» می نامید باز می شناخت. از نظر وی دینی که واقعیت این جهانی و نظم موجود را به رسمیت می شناسد و می پذیرد، امکان هر گونه امیدی را می بندد. در این ادیان (همچون  دین مصر قدیم که در فرعون  تبلور می یافت و دین ودائی که در طبقات و کاست ها) دین با دولت یکی می شود و در نتیجه هیچ گشایشی را برای خروج از وضع موجود فراهم نمی کند.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2762250" cy="2646924"/>
          </a:xfrm>
          <a:prstGeom prst="rect">
            <a:avLst/>
          </a:prstGeom>
        </p:spPr>
      </p:pic>
      <p:sp>
        <p:nvSpPr>
          <p:cNvPr id="5" name="TextBox 4"/>
          <p:cNvSpPr txBox="1"/>
          <p:nvPr/>
        </p:nvSpPr>
        <p:spPr>
          <a:xfrm>
            <a:off x="1674055" y="4811151"/>
            <a:ext cx="1364567" cy="523220"/>
          </a:xfrm>
          <a:prstGeom prst="rect">
            <a:avLst/>
          </a:prstGeom>
          <a:noFill/>
        </p:spPr>
        <p:txBody>
          <a:bodyPr wrap="square" rtlCol="1">
            <a:spAutoFit/>
          </a:bodyPr>
          <a:lstStyle/>
          <a:p>
            <a:pPr algn="ctr"/>
            <a:r>
              <a:rPr lang="fa-IR" sz="2800">
                <a:solidFill>
                  <a:srgbClr val="FF0000"/>
                </a:solidFill>
                <a:cs typeface="B Zar" panose="00000400000000000000" pitchFamily="2" charset="-78"/>
              </a:rPr>
              <a:t>دورکیم</a:t>
            </a:r>
            <a:endParaRPr lang="fa-IR">
              <a:solidFill>
                <a:srgbClr val="FF0000"/>
              </a:solidFill>
            </a:endParaRPr>
          </a:p>
        </p:txBody>
      </p:sp>
    </p:spTree>
    <p:extLst>
      <p:ext uri="{BB962C8B-B14F-4D97-AF65-F5344CB8AC3E}">
        <p14:creationId xmlns:p14="http://schemas.microsoft.com/office/powerpoint/2010/main" val="1776682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 حالی که دین امید دینی است که دنیایی دیگر و آخرت دیگری را تصور می کند، در پیشبرد یک پروژه آرمانی سهیم می شودو خیال تحقق جامعه ای دیگر را در سر دارد. </a:t>
            </a:r>
          </a:p>
          <a:p>
            <a:endParaRPr lang="fa-IR"/>
          </a:p>
        </p:txBody>
      </p:sp>
      <p:sp>
        <p:nvSpPr>
          <p:cNvPr id="4" name="Flowchart: Decision 3"/>
          <p:cNvSpPr/>
          <p:nvPr/>
        </p:nvSpPr>
        <p:spPr>
          <a:xfrm>
            <a:off x="1167618" y="3418448"/>
            <a:ext cx="3657600" cy="2082019"/>
          </a:xfrm>
          <a:prstGeom prst="flowChartDecisi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خیال تحقق جامعه ای دیگر</a:t>
            </a:r>
            <a:endParaRPr lang="fa-IR" sz="2000" b="1">
              <a:solidFill>
                <a:srgbClr val="FF0000"/>
              </a:solidFill>
            </a:endParaRPr>
          </a:p>
        </p:txBody>
      </p:sp>
    </p:spTree>
    <p:extLst>
      <p:ext uri="{BB962C8B-B14F-4D97-AF65-F5344CB8AC3E}">
        <p14:creationId xmlns:p14="http://schemas.microsoft.com/office/powerpoint/2010/main" val="1189730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از این رو برخلاف سنت قدیم جامعه شناسی ادیان که یا به تبع دورکیم به صور بنیانی حیات دینی توجه می کردند و یا بنا بر سنت وبری موضوع مطالعه خود را از ادیان بزرگ تاریخی، یهودیت و مسیحیت و اسلام... قرار </a:t>
            </a:r>
            <a:r>
              <a:rPr lang="fa-IR">
                <a:cs typeface="B Zar" panose="00000400000000000000" pitchFamily="2" charset="-78"/>
              </a:rPr>
              <a:t>می </a:t>
            </a:r>
            <a:r>
              <a:rPr lang="fa-IR" smtClean="0">
                <a:cs typeface="B Zar" panose="00000400000000000000" pitchFamily="2" charset="-78"/>
              </a:rPr>
              <a:t>دادند، </a:t>
            </a:r>
            <a:r>
              <a:rPr lang="fa-IR">
                <a:cs typeface="B Zar" panose="00000400000000000000" pitchFamily="2" charset="-78"/>
              </a:rPr>
              <a:t>هنری دروش  محور تحقیقات خود را نهضت ها، جریانات و جماعت های کوچک مذهبی ای قرار داد که </a:t>
            </a:r>
            <a:r>
              <a:rPr lang="fa-IR">
                <a:cs typeface="B Zar" panose="00000400000000000000" pitchFamily="2" charset="-78"/>
              </a:rPr>
              <a:t>در </a:t>
            </a:r>
            <a:r>
              <a:rPr lang="fa-IR" smtClean="0">
                <a:cs typeface="B Zar" panose="00000400000000000000" pitchFamily="2" charset="-78"/>
              </a:rPr>
              <a:t>اقلیتند، </a:t>
            </a:r>
            <a:r>
              <a:rPr lang="fa-IR">
                <a:cs typeface="B Zar" panose="00000400000000000000" pitchFamily="2" charset="-78"/>
              </a:rPr>
              <a:t>هنوز به مرحله استقرار نرسیده اند و شکل رسمی و نهادینه نیافته اند. توجه دروش به </a:t>
            </a:r>
            <a:r>
              <a:rPr lang="fa-IR">
                <a:cs typeface="B Zar" panose="00000400000000000000" pitchFamily="2" charset="-78"/>
              </a:rPr>
              <a:t>اقلیت </a:t>
            </a:r>
            <a:r>
              <a:rPr lang="fa-IR" smtClean="0">
                <a:cs typeface="B Zar" panose="00000400000000000000" pitchFamily="2" charset="-78"/>
              </a:rPr>
              <a:t>ها، </a:t>
            </a:r>
            <a:r>
              <a:rPr lang="fa-IR">
                <a:cs typeface="B Zar" panose="00000400000000000000" pitchFamily="2" charset="-78"/>
              </a:rPr>
              <a:t>حاشیه ها و چهره های ناشناخته شده تر  تاریخ، در دیگر عرصه های تحقیقات وی نیز شاخص است. در </a:t>
            </a:r>
            <a:r>
              <a:rPr lang="fa-IR">
                <a:cs typeface="B Zar" panose="00000400000000000000" pitchFamily="2" charset="-78"/>
              </a:rPr>
              <a:t>مطالعه </a:t>
            </a:r>
            <a:r>
              <a:rPr lang="fa-IR" smtClean="0">
                <a:cs typeface="B Zar" panose="00000400000000000000" pitchFamily="2" charset="-78"/>
              </a:rPr>
              <a:t>ما</a:t>
            </a:r>
            <a:r>
              <a:rPr lang="fa-IR">
                <a:cs typeface="B Zar" panose="00000400000000000000" pitchFamily="2" charset="-78"/>
              </a:rPr>
              <a:t>ر</a:t>
            </a:r>
            <a:r>
              <a:rPr lang="fa-IR" smtClean="0">
                <a:cs typeface="B Zar" panose="00000400000000000000" pitchFamily="2" charset="-78"/>
              </a:rPr>
              <a:t>کس</a:t>
            </a:r>
            <a:r>
              <a:rPr lang="fa-IR">
                <a:cs typeface="B Zar" panose="00000400000000000000" pitchFamily="2" charset="-78"/>
              </a:rPr>
              <a:t>، توجه وی بیشتر و بر روی انگلس متمرکز می شود. </a:t>
            </a:r>
          </a:p>
          <a:p>
            <a:endParaRPr lang="fa-IR"/>
          </a:p>
        </p:txBody>
      </p:sp>
      <p:sp>
        <p:nvSpPr>
          <p:cNvPr id="4" name="Flowchart: Process 3"/>
          <p:cNvSpPr/>
          <p:nvPr/>
        </p:nvSpPr>
        <p:spPr>
          <a:xfrm>
            <a:off x="1378634" y="4642338"/>
            <a:ext cx="3559126" cy="98473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صور بنیانی حیات دینی</a:t>
            </a:r>
            <a:endParaRPr lang="fa-IR" b="1">
              <a:solidFill>
                <a:srgbClr val="FF0000"/>
              </a:solidFill>
            </a:endParaRPr>
          </a:p>
        </p:txBody>
      </p:sp>
    </p:spTree>
    <p:extLst>
      <p:ext uri="{BB962C8B-B14F-4D97-AF65-F5344CB8AC3E}">
        <p14:creationId xmlns:p14="http://schemas.microsoft.com/office/powerpoint/2010/main" val="39013607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مطالعه مارکسیزم توجهش مشخصا بر جریانات آنارشیستی است و در تاریخ انارشیسم وی به جای رفتن به سراغ باکونین به کروپوتکین می پردازد. </a:t>
            </a:r>
          </a:p>
          <a:p>
            <a:pPr algn="just"/>
            <a:r>
              <a:rPr lang="fa-IR" smtClean="0">
                <a:cs typeface="B Zar" panose="00000400000000000000" pitchFamily="2" charset="-78"/>
              </a:rPr>
              <a:t>در مقدمه خود بر یکی از مهم ترین آثارش تحت عنوان خدایان انسان ها (1969) هانری دروش تاکید می کند که از نظر وی پدیده های انسانی به طور عام و پدیده های مذهبی به طور خاص تنها در حواشی است که پیش می روند. تخیل و آرمانی که این جریانات حامل آن هستند، </a:t>
            </a:r>
            <a:r>
              <a:rPr lang="fa-IR" b="1" smtClean="0">
                <a:solidFill>
                  <a:srgbClr val="FF0000"/>
                </a:solidFill>
                <a:cs typeface="B Zar" panose="00000400000000000000" pitchFamily="2" charset="-78"/>
              </a:rPr>
              <a:t>قدرت خلاقه و پویایی شان </a:t>
            </a:r>
            <a:r>
              <a:rPr lang="fa-IR" smtClean="0">
                <a:cs typeface="B Zar" panose="00000400000000000000" pitchFamily="2" charset="-78"/>
              </a:rPr>
              <a:t>را می سازد. حرکت همیشه نه از متن که از حواشی و نه در اجماع اکثریت که از میان اقلیت ها شروع می شود، از دینداری ای که هنوز در رسمیت راست دینی {ارتدکسی} و روزمرگی راست کرداری {ارتوپراکسی} اسیر و م</a:t>
            </a:r>
            <a:r>
              <a:rPr lang="fa-IR">
                <a:cs typeface="B Zar" panose="00000400000000000000" pitchFamily="2" charset="-78"/>
              </a:rPr>
              <a:t>ت</a:t>
            </a:r>
            <a:r>
              <a:rPr lang="fa-IR" smtClean="0">
                <a:cs typeface="B Zar" panose="00000400000000000000" pitchFamily="2" charset="-78"/>
              </a:rPr>
              <a:t>صل نشده است.</a:t>
            </a:r>
            <a:endParaRPr lang="fa-IR">
              <a:cs typeface="B Zar" panose="00000400000000000000" pitchFamily="2" charset="-78"/>
            </a:endParaRPr>
          </a:p>
        </p:txBody>
      </p:sp>
    </p:spTree>
    <p:extLst>
      <p:ext uri="{BB962C8B-B14F-4D97-AF65-F5344CB8AC3E}">
        <p14:creationId xmlns:p14="http://schemas.microsoft.com/office/powerpoint/2010/main" val="3155969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411940" y="1825625"/>
            <a:ext cx="7941860" cy="4351338"/>
          </a:xfrm>
        </p:spPr>
        <p:txBody>
          <a:bodyPr/>
          <a:lstStyle/>
          <a:p>
            <a:pPr algn="just"/>
            <a:r>
              <a:rPr lang="fa-IR" smtClean="0">
                <a:cs typeface="B Zar" panose="00000400000000000000" pitchFamily="2" charset="-78"/>
              </a:rPr>
              <a:t>از میان چهره های گوناگون هانری دروش –کشیش و کارگر، متخصص مارکسیزم و متاله، جامعه شناس دین و توسعه – و از خلال دوران های متفاوت زندگی وی، تصویر هانری دروش جامعه شناس دین به یمن آثار بسیار و تحقیقات ارزشمندش در «گالری چهره های بنیان گذار» جامعه شناسی  ادیان قرار دارد (ارویو له ژه، 2001، 263) «جامعه شناسی انتظار و امید» با نام وی پیوند خورده است (بولات، 1994</a:t>
            </a:r>
            <a:r>
              <a:rPr lang="fa-IR" smtClean="0">
                <a:cs typeface="B Zar" panose="00000400000000000000" pitchFamily="2" charset="-78"/>
              </a:rPr>
              <a:t>)</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989398"/>
            <a:ext cx="2437263" cy="2466975"/>
          </a:xfrm>
          <a:prstGeom prst="rect">
            <a:avLst/>
          </a:prstGeom>
        </p:spPr>
      </p:pic>
      <p:sp>
        <p:nvSpPr>
          <p:cNvPr id="5" name="TextBox 4"/>
          <p:cNvSpPr txBox="1"/>
          <p:nvPr/>
        </p:nvSpPr>
        <p:spPr>
          <a:xfrm>
            <a:off x="1142431" y="4755083"/>
            <a:ext cx="1828800" cy="523220"/>
          </a:xfrm>
          <a:prstGeom prst="rect">
            <a:avLst/>
          </a:prstGeom>
          <a:noFill/>
        </p:spPr>
        <p:txBody>
          <a:bodyPr wrap="square" rtlCol="1">
            <a:spAutoFit/>
          </a:bodyPr>
          <a:lstStyle/>
          <a:p>
            <a:pPr algn="ctr"/>
            <a:r>
              <a:rPr lang="fa-IR" sz="2800">
                <a:solidFill>
                  <a:srgbClr val="FF0000"/>
                </a:solidFill>
                <a:cs typeface="B Zar" panose="00000400000000000000" pitchFamily="2" charset="-78"/>
              </a:rPr>
              <a:t>هانری دروش</a:t>
            </a:r>
            <a:endParaRPr lang="fa-IR">
              <a:solidFill>
                <a:srgbClr val="FF0000"/>
              </a:solidFill>
            </a:endParaRPr>
          </a:p>
        </p:txBody>
      </p:sp>
    </p:spTree>
    <p:extLst>
      <p:ext uri="{BB962C8B-B14F-4D97-AF65-F5344CB8AC3E}">
        <p14:creationId xmlns:p14="http://schemas.microsoft.com/office/powerpoint/2010/main" val="37375830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تحقیقات وی در خصوص </a:t>
            </a:r>
            <a:r>
              <a:rPr lang="fa-IR" b="1" smtClean="0">
                <a:solidFill>
                  <a:srgbClr val="FF0000"/>
                </a:solidFill>
                <a:cs typeface="B Zar" panose="00000400000000000000" pitchFamily="2" charset="-78"/>
              </a:rPr>
              <a:t>شیکرهای آمریکایی </a:t>
            </a:r>
            <a:r>
              <a:rPr lang="fa-IR" smtClean="0">
                <a:cs typeface="B Zar" panose="00000400000000000000" pitchFamily="2" charset="-78"/>
              </a:rPr>
              <a:t>: از یک نئو مسیحیت تا یک پیش سوسیالیسم (1955) جریانات سوسیالست و اتوپیست مذهبی: فرهنگنامه موعود گرایی و هزاره گرایی در عصر مسیحیت (1969) انسان و مذهابش (1972) خدایان خواب دیده شده، خداپرستی و بی خدایی در اتوپی (1972)، مارکسیزم و ادیان ئ(1973) جامعه شناسی امید (1973) ادیان قاچاقی (1974) ... مشخصا با چنین دغدغه ای است که تالیف شده اند تا از طرفی در تاریخ دین اقلیت ها نیز مشارکتی داشت و از سویی، بتوان گفت و گویی ر میان امید و اتوپی در بیان دینی و غیر دینی آن برقرار نمود.</a:t>
            </a:r>
            <a:endParaRPr lang="fa-IR">
              <a:cs typeface="B Zar" panose="00000400000000000000" pitchFamily="2" charset="-78"/>
            </a:endParaRPr>
          </a:p>
        </p:txBody>
      </p:sp>
    </p:spTree>
    <p:extLst>
      <p:ext uri="{BB962C8B-B14F-4D97-AF65-F5344CB8AC3E}">
        <p14:creationId xmlns:p14="http://schemas.microsoft.com/office/powerpoint/2010/main" val="36672376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b="1" smtClean="0">
                <a:solidFill>
                  <a:srgbClr val="FF0000"/>
                </a:solidFill>
                <a:cs typeface="B Zar" panose="00000400000000000000" pitchFamily="2" charset="-78"/>
              </a:rPr>
              <a:t>3- امید و جلوه های آن جریانات اتوپیست، هزاره گراف موعود گرایی...</a:t>
            </a:r>
            <a:endParaRPr lang="fa-IR" sz="3200"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امید موضوع اصلی مطالعات  و تحقیقات هنری دروش است و جلوه های آن در جریانات اتوپویست، موعود گرایی و هزاره گرایی، محور اصلی کتاب شناس وی را می سازند که بیش از صد جلد اثر را شامل می شود. این مولف فرهنگ نامه موعود گرایی و هزاره گرایی در عصر مسیحیت (1969) </a:t>
            </a:r>
            <a:r>
              <a:rPr lang="fa-IR">
                <a:cs typeface="B Zar" panose="00000400000000000000" pitchFamily="2" charset="-78"/>
              </a:rPr>
              <a:t>ی</a:t>
            </a:r>
            <a:r>
              <a:rPr lang="fa-IR" smtClean="0">
                <a:cs typeface="B Zar" panose="00000400000000000000" pitchFamily="2" charset="-78"/>
              </a:rPr>
              <a:t>کی از مهم ترین مراجع تحقیق و یکی از پرکاربرتین مولفان در غنی ساختن فرهنگ مطالعه این حوزه است. اصطلاحاتی چون ناخدایی، آرمان زیست شده و آرمان مکتوب، هزاره گرایی بومزاد، هزاره گرایی خرد و کلان، پیش هزاره گرایی و پسا هزاره گرایی،...از اوست و تاکیدش بر رفتار عملی در برار تعلق اعتقادی شاخص کار اوست. </a:t>
            </a:r>
            <a:endParaRPr lang="fa-IR">
              <a:cs typeface="B Zar" panose="00000400000000000000" pitchFamily="2" charset="-78"/>
            </a:endParaRPr>
          </a:p>
        </p:txBody>
      </p:sp>
      <p:sp>
        <p:nvSpPr>
          <p:cNvPr id="4" name="Flowchart: Process 3"/>
          <p:cNvSpPr/>
          <p:nvPr/>
        </p:nvSpPr>
        <p:spPr>
          <a:xfrm>
            <a:off x="2164080" y="4839286"/>
            <a:ext cx="7863840" cy="98473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جریانات اتوپویست، موعود گرایی و هزاره گرایی</a:t>
            </a:r>
            <a:endParaRPr lang="fa-IR" b="1">
              <a:solidFill>
                <a:srgbClr val="FF0000"/>
              </a:solidFill>
            </a:endParaRPr>
          </a:p>
        </p:txBody>
      </p:sp>
    </p:spTree>
    <p:extLst>
      <p:ext uri="{BB962C8B-B14F-4D97-AF65-F5344CB8AC3E}">
        <p14:creationId xmlns:p14="http://schemas.microsoft.com/office/powerpoint/2010/main" val="3930059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این رو اولین تفکییک که دروش در مطالعه این جریانات به کار می بندد، تفکیک میان دو اصطلاح آرمان گرا {اتوپیست} ها و آرمان زیست ها {شهروندان اتوپی: اتوپین ها} است. آرمان گراها به وجود اورنده بزرگترین اتوپی ها مکتوب هستد و دغدغه تحققش را ندارند، در حالی که آرمان زیست ها به تخیل بسنده نمی کنند و می کوشند رویای خود را متحقق کنند. </a:t>
            </a:r>
            <a:endParaRPr lang="fa-IR">
              <a:cs typeface="B Zar" panose="00000400000000000000" pitchFamily="2" charset="-78"/>
            </a:endParaRPr>
          </a:p>
        </p:txBody>
      </p:sp>
    </p:spTree>
    <p:extLst>
      <p:ext uri="{BB962C8B-B14F-4D97-AF65-F5344CB8AC3E}">
        <p14:creationId xmlns:p14="http://schemas.microsoft.com/office/powerpoint/2010/main" val="7161115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318782" y="1825625"/>
            <a:ext cx="7035018" cy="4351338"/>
          </a:xfrm>
        </p:spPr>
        <p:txBody>
          <a:bodyPr/>
          <a:lstStyle/>
          <a:p>
            <a:pPr algn="just"/>
            <a:r>
              <a:rPr lang="fa-IR">
                <a:cs typeface="B Zar" panose="00000400000000000000" pitchFamily="2" charset="-78"/>
              </a:rPr>
              <a:t>در میان اتوپی های مکتوب، «جمهوری» افلاطون، «مدینه فاضله» فارابی، «اتوپی» توماس مور، «آتلانتیس جدید» فرانسیس بیکن و آن چه که مارکس «سوسیالیسم اتوپیک» می نامید شناخته شده ترند. اما از نظر دروش ان چه جذاب تر است، ارمان زیست شده است. آرمانی که در تخیل  نطفه می بندد و سپس با تلاش جهت صورت بخشیدن به این خیال و تملک کردن آن به واقعیت می پیوندد. این ساکنان اتوپی، آنها که به اعقاد بسنده نمی کنند و می </a:t>
            </a:r>
            <a:r>
              <a:rPr lang="fa-IR">
                <a:cs typeface="B Zar" panose="00000400000000000000" pitchFamily="2" charset="-78"/>
              </a:rPr>
              <a:t>کوشند </a:t>
            </a:r>
            <a:r>
              <a:rPr lang="fa-IR" smtClean="0">
                <a:cs typeface="B Zar" panose="00000400000000000000" pitchFamily="2" charset="-78"/>
              </a:rPr>
              <a:t>آرمان </a:t>
            </a:r>
            <a:r>
              <a:rPr lang="fa-IR">
                <a:cs typeface="B Zar" panose="00000400000000000000" pitchFamily="2" charset="-78"/>
              </a:rPr>
              <a:t>خود را زندگی کنند، موعودگرا ها و هزاره گراها هستند.  </a:t>
            </a:r>
          </a:p>
          <a:p>
            <a:endParaRPr lang="fa-IR"/>
          </a:p>
        </p:txBody>
      </p:sp>
      <p:pic>
        <p:nvPicPr>
          <p:cNvPr id="4" name="Picture 3"/>
          <p:cNvPicPr>
            <a:picLocks noChangeAspect="1"/>
          </p:cNvPicPr>
          <p:nvPr/>
        </p:nvPicPr>
        <p:blipFill>
          <a:blip r:embed="rId2"/>
          <a:stretch>
            <a:fillRect/>
          </a:stretch>
        </p:blipFill>
        <p:spPr>
          <a:xfrm>
            <a:off x="838200" y="1825625"/>
            <a:ext cx="3501088" cy="3224677"/>
          </a:xfrm>
          <a:prstGeom prst="rect">
            <a:avLst/>
          </a:prstGeom>
        </p:spPr>
      </p:pic>
      <p:sp>
        <p:nvSpPr>
          <p:cNvPr id="5" name="TextBox 4"/>
          <p:cNvSpPr txBox="1"/>
          <p:nvPr/>
        </p:nvSpPr>
        <p:spPr>
          <a:xfrm>
            <a:off x="1744394" y="5444197"/>
            <a:ext cx="1674055" cy="461665"/>
          </a:xfrm>
          <a:prstGeom prst="rect">
            <a:avLst/>
          </a:prstGeom>
          <a:noFill/>
        </p:spPr>
        <p:txBody>
          <a:bodyPr wrap="square" rtlCol="1">
            <a:spAutoFit/>
          </a:bodyPr>
          <a:lstStyle/>
          <a:p>
            <a:pPr algn="ctr"/>
            <a:r>
              <a:rPr lang="fa-IR" sz="2400" smtClean="0">
                <a:solidFill>
                  <a:srgbClr val="FF0000"/>
                </a:solidFill>
                <a:cs typeface="B Zar" panose="00000400000000000000" pitchFamily="2" charset="-78"/>
              </a:rPr>
              <a:t>توماس مور</a:t>
            </a:r>
            <a:endParaRPr lang="fa-IR" sz="2400">
              <a:solidFill>
                <a:srgbClr val="FF0000"/>
              </a:solidFill>
              <a:cs typeface="B Zar" panose="00000400000000000000" pitchFamily="2" charset="-78"/>
            </a:endParaRPr>
          </a:p>
        </p:txBody>
      </p:sp>
    </p:spTree>
    <p:extLst>
      <p:ext uri="{BB962C8B-B14F-4D97-AF65-F5344CB8AC3E}">
        <p14:creationId xmlns:p14="http://schemas.microsoft.com/office/powerpoint/2010/main" val="2169948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کاربرد دو اصطلاح موعودگرایی  و هزاره گرایی دروش به دو بعد مذهبی، که در جریانات موعودگرا متجلی می شود. و بعد اجتماعی که در جریانات هزاره گرا شاخص می شود اشاره می کند. </a:t>
            </a:r>
            <a:r>
              <a:rPr lang="fa-IR" b="1" smtClean="0">
                <a:solidFill>
                  <a:srgbClr val="FF0000"/>
                </a:solidFill>
                <a:cs typeface="B Zar" panose="00000400000000000000" pitchFamily="2" charset="-78"/>
              </a:rPr>
              <a:t>هزاره گرایی جریان اجتماعی است که به ظهور یک منجی در هر هزاره اعتقاد دارد</a:t>
            </a:r>
            <a:r>
              <a:rPr lang="fa-IR" smtClean="0">
                <a:cs typeface="B Zar" panose="00000400000000000000" pitchFamily="2" charset="-78"/>
              </a:rPr>
              <a:t>. منجی ای که با ظهور خود به نظم کهن پایان می بخشد و طرح دیگری پی می ریزد. این منجی «مسیح موعود» در سنت یهوید- مسیحی و «مهدی موعود» در سنت اسلامی- شیعه، چهره مذهبی هزاره گرایی است. اما از نظر دروش می بایست میان دو گرایش پیش هزاره گرایی و پسا هزاره گرایی نیز تفکیک قایل شد. </a:t>
            </a:r>
            <a:endParaRPr lang="fa-IR">
              <a:cs typeface="B Zar" panose="00000400000000000000" pitchFamily="2" charset="-78"/>
            </a:endParaRPr>
          </a:p>
        </p:txBody>
      </p:sp>
    </p:spTree>
    <p:extLst>
      <p:ext uri="{BB962C8B-B14F-4D97-AF65-F5344CB8AC3E}">
        <p14:creationId xmlns:p14="http://schemas.microsoft.com/office/powerpoint/2010/main" val="1640129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پیش هزاره گراها منتظرند. چشم به راه ظهور مسیح نجات دهنده و مهدی دادگستری که نظم حاضر را پایان بخشد، ملکوت خدا {در سنت یهوید- مسیحی} و عدل الهی {در سنت اسلامی} را برقرار کند و نظم جدیدی را پی ریزد تا ان ها  که در انتظار  و اماده ظهورش بودند، در این ملکوت وارد شوند. در نتیجه از منظر پیش هزاره گراها، این ظهور از بالاف یک باره و بی دخالت انسان به وقوع می پیوندد، در تسلسل تاریخی انقطاعی ایجاد می کند و انسان در وقوع و یا به جلو انداختنش نقش ندارد. </a:t>
            </a:r>
            <a:endParaRPr lang="fa-IR">
              <a:cs typeface="B Zar" panose="00000400000000000000" pitchFamily="2" charset="-78"/>
            </a:endParaRPr>
          </a:p>
        </p:txBody>
      </p:sp>
      <p:sp>
        <p:nvSpPr>
          <p:cNvPr id="4" name="Flowchart: Process 3"/>
          <p:cNvSpPr/>
          <p:nvPr/>
        </p:nvSpPr>
        <p:spPr>
          <a:xfrm>
            <a:off x="1322363" y="4459458"/>
            <a:ext cx="2504049" cy="111134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تسلسل تاریخی</a:t>
            </a:r>
            <a:endParaRPr lang="fa-IR" sz="2000" b="1">
              <a:solidFill>
                <a:srgbClr val="FF0000"/>
              </a:solidFill>
            </a:endParaRPr>
          </a:p>
        </p:txBody>
      </p:sp>
    </p:spTree>
    <p:extLst>
      <p:ext uri="{BB962C8B-B14F-4D97-AF65-F5344CB8AC3E}">
        <p14:creationId xmlns:p14="http://schemas.microsoft.com/office/powerpoint/2010/main" val="16873030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 حالی که از نظر پساهزاره گراها، نجات از پایین، تدریجا وتوسط انسان ها میسر می شود و تلاش انسان در بالفعل  کردن و تسریع آن دخیل و موثر است. از این رو ظهور واقعه در سیر تکامل تاریخی قرار دارد و بر اساس منطق درونی تحول اجتماعی و مذهبی خود به مرحله کمالی می رسد که ملکوت الهی را به هماه می آورد. در نتیجه، آن چه پیش هزاره گرایی از بالا و پایین و در مکان انتظارش را می کشد، پساهزاره گرایی از پایین به بالا و در زمان جست و جویش میکند. اما  در هر دو چشم انداز عصر طلای پیش رو است و نقش اقلیت ها و گروه های کوچک  مذهبی در رسیدن به ان تعیین کننده است. </a:t>
            </a:r>
          </a:p>
          <a:p>
            <a:endParaRPr lang="fa-IR"/>
          </a:p>
        </p:txBody>
      </p:sp>
      <p:sp>
        <p:nvSpPr>
          <p:cNvPr id="4" name="Flowchart: Process 3"/>
          <p:cNvSpPr/>
          <p:nvPr/>
        </p:nvSpPr>
        <p:spPr>
          <a:xfrm>
            <a:off x="1139483" y="4628271"/>
            <a:ext cx="5148775" cy="104100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نقش اقلیت ها و گروه های کوچک  مذهبی</a:t>
            </a:r>
            <a:endParaRPr lang="fa-IR" b="1">
              <a:solidFill>
                <a:srgbClr val="FF0000"/>
              </a:solidFill>
            </a:endParaRPr>
          </a:p>
        </p:txBody>
      </p:sp>
    </p:spTree>
    <p:extLst>
      <p:ext uri="{BB962C8B-B14F-4D97-AF65-F5344CB8AC3E}">
        <p14:creationId xmlns:p14="http://schemas.microsoft.com/office/powerpoint/2010/main" val="28560186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نظر دروش پساهزاره گرایی حلقه پیوند اتوپی های انقلابی مدرن با جریان هزاره گرا و مهدوی گرا است. پسا هزاره گرایی به دلیل اعتقادش به تحقق تدریجی و تاریخی ملکوت خدا، میتواند این ایمان را امروزی کرده در کار دنیا دخیلش سازد و در نتیجه آگاهی اجتماعی ای که به وجود می آورد، در تغییر وضعیت موجود نقش تعیین کننده ای داشته باشد و بدین ترتیب، رویای اتوپیک خویش را به کل جامعه منتل سازد. دینامیزم تاریخی همه انقلابات برگ در تداوم همین پروژه های آرمانی اولیه است که به تحول سیاسی، اجتماعی ومذهبی منجر شده اند. </a:t>
            </a:r>
            <a:endParaRPr lang="fa-IR">
              <a:cs typeface="B Zar" panose="00000400000000000000" pitchFamily="2" charset="-78"/>
            </a:endParaRPr>
          </a:p>
        </p:txBody>
      </p:sp>
      <p:sp>
        <p:nvSpPr>
          <p:cNvPr id="4" name="Flowchart: Process 3"/>
          <p:cNvSpPr/>
          <p:nvPr/>
        </p:nvSpPr>
        <p:spPr>
          <a:xfrm>
            <a:off x="1505243" y="4501662"/>
            <a:ext cx="3291840" cy="111134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تغییر وضعیت موجود</a:t>
            </a:r>
            <a:endParaRPr lang="fa-IR" b="1">
              <a:solidFill>
                <a:srgbClr val="FF0000"/>
              </a:solidFill>
            </a:endParaRPr>
          </a:p>
        </p:txBody>
      </p:sp>
    </p:spTree>
    <p:extLst>
      <p:ext uri="{BB962C8B-B14F-4D97-AF65-F5344CB8AC3E}">
        <p14:creationId xmlns:p14="http://schemas.microsoft.com/office/powerpoint/2010/main" val="32224917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اما در مطالعه جریانات اتوپیست، موعود گرا و هزاره گرا، مهم ترین مساله ای که هانری دروش را به عنوان جامعه شناس امید به خود مشغول می کرد، مسئله پیروزی و شکست یان جریانات بود. در گفت و گوی ناهمزمانی با روژه باستید که در مقاله «موعود گرایی ناکام» نوشته بود: «همه آن ها که کوشیده اند به تعریف موعود گرایی بپردازند و عوامل و شرایط پیدایشش را کشف کنند، به طور طبیعی به مطالعه جنبش های موفق پرداخته اند. می توان ز خود پرسید که آیا از این پس نبای تحقیقات را بر جنبش هایی متمرکز کنیم که ناکام مانده اند؟ (</a:t>
            </a:r>
            <a:r>
              <a:rPr lang="en-US" smtClean="0">
                <a:cs typeface="B Zar" panose="00000400000000000000" pitchFamily="2" charset="-78"/>
              </a:rPr>
              <a:t>ASR 5:31-37</a:t>
            </a:r>
            <a:r>
              <a:rPr lang="fa-IR" smtClean="0">
                <a:cs typeface="B Zar" panose="00000400000000000000" pitchFamily="2" charset="-78"/>
              </a:rPr>
              <a:t>) باستید. </a:t>
            </a:r>
            <a:endParaRPr lang="fa-IR">
              <a:cs typeface="B Zar" panose="00000400000000000000" pitchFamily="2" charset="-78"/>
            </a:endParaRPr>
          </a:p>
        </p:txBody>
      </p:sp>
      <p:sp>
        <p:nvSpPr>
          <p:cNvPr id="4" name="Flowchart: Process 3"/>
          <p:cNvSpPr/>
          <p:nvPr/>
        </p:nvSpPr>
        <p:spPr>
          <a:xfrm>
            <a:off x="1153551" y="4642338"/>
            <a:ext cx="3502855" cy="94253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مطالعه جنبش های موفق</a:t>
            </a:r>
            <a:endParaRPr lang="fa-IR" b="1">
              <a:solidFill>
                <a:srgbClr val="FF0000"/>
              </a:solidFill>
            </a:endParaRPr>
          </a:p>
        </p:txBody>
      </p:sp>
    </p:spTree>
    <p:extLst>
      <p:ext uri="{BB962C8B-B14F-4D97-AF65-F5344CB8AC3E}">
        <p14:creationId xmlns:p14="http://schemas.microsoft.com/office/powerpoint/2010/main" val="37372825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هانری دروش پاسخ می دهد : مگر می توان میان موعود گرایی موفق و موعود گرایی ناکام تمایز قایل شد؟ آیا جوهره موعود گراییی در این نیست که جنبشی ناکام باشد؟ اگر معود گرایی و تبعات آن چون هزاره گرایی مقوله ای بنیادا دینی است، این مقوله آیا </a:t>
            </a:r>
            <a:r>
              <a:rPr lang="fa-IR">
                <a:cs typeface="B Zar" panose="00000400000000000000" pitchFamily="2" charset="-78"/>
              </a:rPr>
              <a:t>بنیادا </a:t>
            </a:r>
            <a:r>
              <a:rPr lang="fa-IR" smtClean="0">
                <a:cs typeface="B Zar" panose="00000400000000000000" pitchFamily="2" charset="-78"/>
              </a:rPr>
              <a:t>مقوله </a:t>
            </a:r>
            <a:r>
              <a:rPr lang="fa-IR">
                <a:cs typeface="B Zar" panose="00000400000000000000" pitchFamily="2" charset="-78"/>
              </a:rPr>
              <a:t>شکست نیست؟ (دروش، 19703، 139)</a:t>
            </a:r>
          </a:p>
          <a:p>
            <a:endParaRPr lang="fa-IR"/>
          </a:p>
        </p:txBody>
      </p:sp>
    </p:spTree>
    <p:extLst>
      <p:ext uri="{BB962C8B-B14F-4D97-AF65-F5344CB8AC3E}">
        <p14:creationId xmlns:p14="http://schemas.microsoft.com/office/powerpoint/2010/main" val="3125993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و سهم دروش در «جامعه شناسی تخیل» قابل ملاحظه است. </a:t>
            </a:r>
            <a:r>
              <a:rPr lang="fa-IR" b="1">
                <a:solidFill>
                  <a:srgbClr val="FF0000"/>
                </a:solidFill>
                <a:cs typeface="B Zar" panose="00000400000000000000" pitchFamily="2" charset="-78"/>
              </a:rPr>
              <a:t>سه شاخصه </a:t>
            </a:r>
            <a:r>
              <a:rPr lang="fa-IR">
                <a:cs typeface="B Zar" panose="00000400000000000000" pitchFamily="2" charset="-78"/>
              </a:rPr>
              <a:t>جامعه شناسی دین هانری دروش را از دیگران متمایز می سازد: تاکید او بر چند مرکزی بودن </a:t>
            </a:r>
            <a:r>
              <a:rPr lang="fa-IR">
                <a:cs typeface="B Zar" panose="00000400000000000000" pitchFamily="2" charset="-78"/>
              </a:rPr>
              <a:t>این </a:t>
            </a:r>
            <a:r>
              <a:rPr lang="fa-IR" smtClean="0">
                <a:cs typeface="B Zar" panose="00000400000000000000" pitchFamily="2" charset="-78"/>
              </a:rPr>
              <a:t>رشته، </a:t>
            </a:r>
            <a:r>
              <a:rPr lang="fa-IR">
                <a:cs typeface="B Zar" panose="00000400000000000000" pitchFamily="2" charset="-78"/>
              </a:rPr>
              <a:t>توجه به </a:t>
            </a:r>
            <a:r>
              <a:rPr lang="fa-IR">
                <a:cs typeface="B Zar" panose="00000400000000000000" pitchFamily="2" charset="-78"/>
              </a:rPr>
              <a:t>جنبش </a:t>
            </a:r>
            <a:r>
              <a:rPr lang="fa-IR" smtClean="0">
                <a:cs typeface="B Zar" panose="00000400000000000000" pitchFamily="2" charset="-78"/>
              </a:rPr>
              <a:t>ها، </a:t>
            </a:r>
            <a:r>
              <a:rPr lang="fa-IR">
                <a:cs typeface="B Zar" panose="00000400000000000000" pitchFamily="2" charset="-78"/>
              </a:rPr>
              <a:t>فرقه ها و جماعت های کوچک مذهبی، امید و جلوه های آن در اتوپی، موعود گرایی و هزاره گرایی، به عنوان محور اصلی کتاب شناسی وی. </a:t>
            </a:r>
          </a:p>
          <a:p>
            <a:endParaRPr lang="fa-IR"/>
          </a:p>
        </p:txBody>
      </p:sp>
    </p:spTree>
    <p:extLst>
      <p:ext uri="{BB962C8B-B14F-4D97-AF65-F5344CB8AC3E}">
        <p14:creationId xmlns:p14="http://schemas.microsoft.com/office/powerpoint/2010/main" val="20635161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در بسط نظریه خود دروش از تفکیک دیگری استفاده می کند. تفکیک میان امید و اتوپی از نظر وی امید موتور حرکت تاریخ است و سازنده اتوپوی و اتوپی ناگزیر از تحقق خویش به عنوان الزامی روان شناسانه و اجتماعی است. با این حال از آن رو که همواره میان سناریویی که برای تحقق اتوپی در ذهن می پرورانیم و سنارویی که در واقعیت  بازی می شود، شکاف عمیقی وجود دارد، اتوپی تحققق یافته ازچشم انداز امید دور می شود، به واقعیت می پیوندد و از این جا سرنوشت این دو همراه از یکدیگر جدا می گردد. از این رو است که در تعریف دروش، «امید یک اتوپی پیروز است و اتوپی یک امید شکست خورده» (38)</a:t>
            </a:r>
          </a:p>
        </p:txBody>
      </p:sp>
      <p:sp>
        <p:nvSpPr>
          <p:cNvPr id="4" name="Flowchart: Process 3"/>
          <p:cNvSpPr/>
          <p:nvPr/>
        </p:nvSpPr>
        <p:spPr>
          <a:xfrm>
            <a:off x="1111348" y="4670474"/>
            <a:ext cx="3713870" cy="101287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تفکیک میان امید و اتوپی</a:t>
            </a:r>
            <a:endParaRPr lang="fa-IR" b="1">
              <a:solidFill>
                <a:srgbClr val="FF0000"/>
              </a:solidFill>
            </a:endParaRPr>
          </a:p>
        </p:txBody>
      </p:sp>
    </p:spTree>
    <p:extLst>
      <p:ext uri="{BB962C8B-B14F-4D97-AF65-F5344CB8AC3E}">
        <p14:creationId xmlns:p14="http://schemas.microsoft.com/office/powerpoint/2010/main" val="12514212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a:cs typeface="B Zar" panose="00000400000000000000" pitchFamily="2" charset="-78"/>
              </a:rPr>
              <a:t>اما دروش بنا به سنت خود، این سرنوشت های دوگانه را نه در برابر هم که در تعامل با یکدیگر تعریف می نمود و آن </a:t>
            </a:r>
            <a:r>
              <a:rPr lang="fa-IR">
                <a:cs typeface="B Zar" panose="00000400000000000000" pitchFamily="2" charset="-78"/>
              </a:rPr>
              <a:t>چه </a:t>
            </a:r>
            <a:r>
              <a:rPr lang="fa-IR" smtClean="0">
                <a:cs typeface="B Zar" panose="00000400000000000000" pitchFamily="2" charset="-78"/>
              </a:rPr>
              <a:t>را </a:t>
            </a:r>
            <a:r>
              <a:rPr lang="fa-IR">
                <a:cs typeface="B Zar" panose="00000400000000000000" pitchFamily="2" charset="-78"/>
              </a:rPr>
              <a:t>از </a:t>
            </a:r>
            <a:r>
              <a:rPr lang="fa-IR" smtClean="0">
                <a:cs typeface="B Zar" panose="00000400000000000000" pitchFamily="2" charset="-78"/>
              </a:rPr>
              <a:t>منظری شکست </a:t>
            </a:r>
            <a:r>
              <a:rPr lang="fa-IR">
                <a:cs typeface="B Zar" panose="00000400000000000000" pitchFamily="2" charset="-78"/>
              </a:rPr>
              <a:t>می نامیم، از منظری دیگر پیروزی قلمداد می کرد: </a:t>
            </a:r>
          </a:p>
          <a:p>
            <a:endParaRPr lang="fa-IR"/>
          </a:p>
        </p:txBody>
      </p:sp>
      <p:sp>
        <p:nvSpPr>
          <p:cNvPr id="4" name="Flowchart: Process 3"/>
          <p:cNvSpPr/>
          <p:nvPr/>
        </p:nvSpPr>
        <p:spPr>
          <a:xfrm>
            <a:off x="1139482" y="3770142"/>
            <a:ext cx="3615397" cy="129422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 این سرنوشت های دوگانه </a:t>
            </a:r>
            <a:endParaRPr lang="fa-IR" b="1">
              <a:solidFill>
                <a:srgbClr val="FF0000"/>
              </a:solidFill>
            </a:endParaRPr>
          </a:p>
        </p:txBody>
      </p:sp>
    </p:spTree>
    <p:extLst>
      <p:ext uri="{BB962C8B-B14F-4D97-AF65-F5344CB8AC3E}">
        <p14:creationId xmlns:p14="http://schemas.microsoft.com/office/powerpoint/2010/main" val="26159264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شاید ما با مطالعه تاریخ اجتماعی- مذهبی فقط به موعودگرایی هایی شکست خورده و ناکام برمی خوریم اما در برابر این فرضیه که مبتنی بر مشاهده شکست تاریخی این جریانات است، یک سوال نیز همواره مطرح می شود: شکست بالقوه این موعود گرایی که در هیچ جا به پیروزی نرسیده استف ایا نشان دهنده تکوین آنچه از منظری دیگر پیروزی به نظر می رسد نیست؟ حتی می توان از خود پرسید که تکامل تاریخ در همه ابعادش مگر در نهایت چیز دیگری هم جز موعود گرایی ناکام هست؟  این مکر تاریخ است. همه چیز مثل سفرهای اکتشافی عهد رنسانس پیش می رود. </a:t>
            </a:r>
            <a:endParaRPr lang="fa-IR">
              <a:cs typeface="B Zar" panose="00000400000000000000" pitchFamily="2" charset="-78"/>
            </a:endParaRPr>
          </a:p>
        </p:txBody>
      </p:sp>
    </p:spTree>
    <p:extLst>
      <p:ext uri="{BB962C8B-B14F-4D97-AF65-F5344CB8AC3E}">
        <p14:creationId xmlns:p14="http://schemas.microsoft.com/office/powerpoint/2010/main" val="1945565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کشتی ها به جست و </a:t>
            </a:r>
            <a:r>
              <a:rPr lang="fa-IR">
                <a:cs typeface="B Zar" panose="00000400000000000000" pitchFamily="2" charset="-78"/>
              </a:rPr>
              <a:t>جوی </a:t>
            </a:r>
            <a:r>
              <a:rPr lang="fa-IR" smtClean="0">
                <a:cs typeface="B Zar" panose="00000400000000000000" pitchFamily="2" charset="-78"/>
              </a:rPr>
              <a:t>بهشت </a:t>
            </a:r>
            <a:r>
              <a:rPr lang="fa-IR">
                <a:cs typeface="B Zar" panose="00000400000000000000" pitchFamily="2" charset="-78"/>
              </a:rPr>
              <a:t>گمشده سفر خود را آغاز می کردند. طبیعتا پس از مدت ها دریانوردی، بهشت را پیدا نمی کردند و در نتیجه ناکام می ماندند. </a:t>
            </a:r>
            <a:r>
              <a:rPr lang="fa-IR">
                <a:cs typeface="B Zar" panose="00000400000000000000" pitchFamily="2" charset="-78"/>
              </a:rPr>
              <a:t>پس </a:t>
            </a:r>
            <a:r>
              <a:rPr lang="fa-IR" smtClean="0">
                <a:cs typeface="B Zar" panose="00000400000000000000" pitchFamily="2" charset="-78"/>
              </a:rPr>
              <a:t>شکست </a:t>
            </a:r>
            <a:r>
              <a:rPr lang="fa-IR">
                <a:cs typeface="B Zar" panose="00000400000000000000" pitchFamily="2" charset="-78"/>
              </a:rPr>
              <a:t>خورده بودند. در مسر بازگشت، بر کرانه سرزمین ناشناخته کنار می گرفتند و سرزمین جدیدی را کشف می کردند، قاره ای را پس پیروز شده بودند. این پیروزی اما به </a:t>
            </a:r>
            <a:r>
              <a:rPr lang="fa-IR">
                <a:cs typeface="B Zar" panose="00000400000000000000" pitchFamily="2" charset="-78"/>
              </a:rPr>
              <a:t>دلیل </a:t>
            </a:r>
            <a:r>
              <a:rPr lang="fa-IR" smtClean="0">
                <a:cs typeface="B Zar" panose="00000400000000000000" pitchFamily="2" charset="-78"/>
              </a:rPr>
              <a:t>پروژه </a:t>
            </a:r>
            <a:r>
              <a:rPr lang="fa-IR">
                <a:cs typeface="B Zar" panose="00000400000000000000" pitchFamily="2" charset="-78"/>
              </a:rPr>
              <a:t>ای بود که محکوم به شکست بود (دروش، 1969، 39)</a:t>
            </a:r>
          </a:p>
          <a:p>
            <a:endParaRPr lang="fa-IR"/>
          </a:p>
        </p:txBody>
      </p:sp>
    </p:spTree>
    <p:extLst>
      <p:ext uri="{BB962C8B-B14F-4D97-AF65-F5344CB8AC3E}">
        <p14:creationId xmlns:p14="http://schemas.microsoft.com/office/powerpoint/2010/main" val="5759741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نگاهی به این شاخص های سه گانه به دینامیزمی بر می خوریم ه محصول تنش درونی و در عین حال گفت و گوی بی وقفه ای است که در جامعه شناسی دین هانری دروش برقرار است. تنش و هم گفت و گوی مدام میان دو گانه دین و غیر دینف متن و حاشیهف امید و اتوپی، پیروزی و شکست. </a:t>
            </a:r>
            <a:endParaRPr lang="fa-IR">
              <a:cs typeface="B Zar" panose="00000400000000000000" pitchFamily="2" charset="-78"/>
            </a:endParaRPr>
          </a:p>
        </p:txBody>
      </p:sp>
    </p:spTree>
    <p:extLst>
      <p:ext uri="{BB962C8B-B14F-4D97-AF65-F5344CB8AC3E}">
        <p14:creationId xmlns:p14="http://schemas.microsoft.com/office/powerpoint/2010/main" val="5885152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390314" y="1825625"/>
            <a:ext cx="7963486" cy="4351338"/>
          </a:xfrm>
        </p:spPr>
        <p:txBody>
          <a:bodyPr/>
          <a:lstStyle/>
          <a:p>
            <a:pPr algn="just"/>
            <a:r>
              <a:rPr lang="fa-IR">
                <a:cs typeface="B Zar" panose="00000400000000000000" pitchFamily="2" charset="-78"/>
              </a:rPr>
              <a:t>این تنش  گفت و گو در عین  حال خصلت بنیان گذار جامعه شناسی </a:t>
            </a:r>
            <a:r>
              <a:rPr lang="fa-IR">
                <a:cs typeface="B Zar" panose="00000400000000000000" pitchFamily="2" charset="-78"/>
              </a:rPr>
              <a:t>ای </a:t>
            </a:r>
            <a:r>
              <a:rPr lang="fa-IR" smtClean="0">
                <a:cs typeface="B Zar" panose="00000400000000000000" pitchFamily="2" charset="-78"/>
              </a:rPr>
              <a:t>است </a:t>
            </a:r>
            <a:r>
              <a:rPr lang="fa-IR">
                <a:cs typeface="B Zar" panose="00000400000000000000" pitchFamily="2" charset="-78"/>
              </a:rPr>
              <a:t>که به گفته دروش (1968، 218) نه دیگر می تواند در چشم انداز های ساده سازانه ای چون مرگ خدا و افول ادیان (نیچه و انگلس) به تحلیل رود، و نه می تواند خوشبینانه با پیش بینی های پیامبرانه ای چون بقا و رستاخیز خدایان در کار دورکیم همراه گردد. جامعه شناسی ای که همچون موضوع مورد مطاله خود پیچیده، پویا و متکثر است.  </a:t>
            </a:r>
          </a:p>
          <a:p>
            <a:endParaRPr lang="fa-IR"/>
          </a:p>
        </p:txBody>
      </p:sp>
      <p:pic>
        <p:nvPicPr>
          <p:cNvPr id="4" name="Picture 3"/>
          <p:cNvPicPr>
            <a:picLocks noChangeAspect="1"/>
          </p:cNvPicPr>
          <p:nvPr/>
        </p:nvPicPr>
        <p:blipFill>
          <a:blip r:embed="rId2"/>
          <a:stretch>
            <a:fillRect/>
          </a:stretch>
        </p:blipFill>
        <p:spPr>
          <a:xfrm>
            <a:off x="838200" y="1825625"/>
            <a:ext cx="2552114" cy="2486025"/>
          </a:xfrm>
          <a:prstGeom prst="rect">
            <a:avLst/>
          </a:prstGeom>
        </p:spPr>
      </p:pic>
      <p:sp>
        <p:nvSpPr>
          <p:cNvPr id="5" name="Flowchart: Process 4"/>
          <p:cNvSpPr/>
          <p:nvPr/>
        </p:nvSpPr>
        <p:spPr>
          <a:xfrm>
            <a:off x="4121834" y="4684542"/>
            <a:ext cx="3137095" cy="90033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بقا و رستاخیز خدایان</a:t>
            </a:r>
            <a:endParaRPr lang="fa-IR" b="1">
              <a:solidFill>
                <a:srgbClr val="FF0000"/>
              </a:solidFill>
            </a:endParaRPr>
          </a:p>
        </p:txBody>
      </p:sp>
      <p:sp>
        <p:nvSpPr>
          <p:cNvPr id="6" name="TextBox 5"/>
          <p:cNvSpPr txBox="1"/>
          <p:nvPr/>
        </p:nvSpPr>
        <p:spPr>
          <a:xfrm>
            <a:off x="1277230" y="4611488"/>
            <a:ext cx="1674055" cy="523220"/>
          </a:xfrm>
          <a:prstGeom prst="rect">
            <a:avLst/>
          </a:prstGeom>
          <a:noFill/>
        </p:spPr>
        <p:txBody>
          <a:bodyPr wrap="square" rtlCol="1">
            <a:spAutoFit/>
          </a:bodyPr>
          <a:lstStyle/>
          <a:p>
            <a:pPr algn="ctr"/>
            <a:r>
              <a:rPr lang="fa-IR" sz="2800" smtClean="0">
                <a:solidFill>
                  <a:srgbClr val="FF0000"/>
                </a:solidFill>
                <a:cs typeface="B Zar" panose="00000400000000000000" pitchFamily="2" charset="-78"/>
              </a:rPr>
              <a:t>نیچه</a:t>
            </a:r>
            <a:endParaRPr lang="fa-IR" sz="2800">
              <a:solidFill>
                <a:srgbClr val="FF0000"/>
              </a:solidFill>
              <a:cs typeface="B Zar" panose="00000400000000000000" pitchFamily="2" charset="-78"/>
            </a:endParaRPr>
          </a:p>
        </p:txBody>
      </p:sp>
    </p:spTree>
    <p:extLst>
      <p:ext uri="{BB962C8B-B14F-4D97-AF65-F5344CB8AC3E}">
        <p14:creationId xmlns:p14="http://schemas.microsoft.com/office/powerpoint/2010/main" val="17876166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838200" y="1133341"/>
            <a:ext cx="10209131" cy="5017864"/>
          </a:xfrm>
          <a:prstGeom prst="rect">
            <a:avLst/>
          </a:prstGeom>
        </p:spPr>
      </p:pic>
    </p:spTree>
    <p:extLst>
      <p:ext uri="{BB962C8B-B14F-4D97-AF65-F5344CB8AC3E}">
        <p14:creationId xmlns:p14="http://schemas.microsoft.com/office/powerpoint/2010/main" val="27531561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056068" y="862885"/>
            <a:ext cx="9916732" cy="4667171"/>
          </a:xfrm>
          <a:prstGeom prst="rect">
            <a:avLst/>
          </a:prstGeom>
        </p:spPr>
      </p:pic>
    </p:spTree>
    <p:extLst>
      <p:ext uri="{BB962C8B-B14F-4D97-AF65-F5344CB8AC3E}">
        <p14:creationId xmlns:p14="http://schemas.microsoft.com/office/powerpoint/2010/main" val="3124597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1- </a:t>
            </a:r>
            <a:r>
              <a:rPr lang="fa-IR" b="1">
                <a:solidFill>
                  <a:srgbClr val="FF0000"/>
                </a:solidFill>
                <a:cs typeface="B Zar" panose="00000400000000000000" pitchFamily="2" charset="-78"/>
              </a:rPr>
              <a:t>پیکربندی </a:t>
            </a:r>
            <a:r>
              <a:rPr lang="fa-IR" b="1" smtClean="0">
                <a:solidFill>
                  <a:srgbClr val="FF0000"/>
                </a:solidFill>
                <a:cs typeface="B Zar" panose="00000400000000000000" pitchFamily="2" charset="-78"/>
              </a:rPr>
              <a:t>چند مرکزی جامعه شناس دین</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اولین </a:t>
            </a:r>
            <a:r>
              <a:rPr lang="fa-IR" smtClean="0">
                <a:cs typeface="B Zar" panose="00000400000000000000" pitchFamily="2" charset="-78"/>
              </a:rPr>
              <a:t>ویژگی </a:t>
            </a:r>
            <a:r>
              <a:rPr lang="fa-IR" smtClean="0">
                <a:cs typeface="B Zar" panose="00000400000000000000" pitchFamily="2" charset="-78"/>
              </a:rPr>
              <a:t>کار دروش </a:t>
            </a:r>
            <a:r>
              <a:rPr lang="fa-IR" smtClean="0">
                <a:cs typeface="B Zar" panose="00000400000000000000" pitchFamily="2" charset="-78"/>
              </a:rPr>
              <a:t>تایید </a:t>
            </a:r>
            <a:r>
              <a:rPr lang="fa-IR" smtClean="0">
                <a:cs typeface="B Zar" panose="00000400000000000000" pitchFamily="2" charset="-78"/>
              </a:rPr>
              <a:t>بر تکثر جامعه شناسی (جامعه شناسی ها) و </a:t>
            </a:r>
            <a:r>
              <a:rPr lang="fa-IR" b="1" smtClean="0">
                <a:solidFill>
                  <a:srgbClr val="FF0000"/>
                </a:solidFill>
                <a:cs typeface="B Zar" panose="00000400000000000000" pitchFamily="2" charset="-78"/>
              </a:rPr>
              <a:t>تکثر رویکردها </a:t>
            </a:r>
            <a:r>
              <a:rPr lang="fa-IR" smtClean="0">
                <a:cs typeface="B Zar" panose="00000400000000000000" pitchFamily="2" charset="-78"/>
              </a:rPr>
              <a:t>به امور دینی است. در طرح تاریخچه از این رشته، دروش به مراجع بسیاری از آثار آگوست کنت گرفته تا فروید (توتم و تابو)، فویرباخ، مارکس، انگلس </a:t>
            </a:r>
            <a:r>
              <a:rPr lang="fa-IR" smtClean="0">
                <a:cs typeface="B Zar" panose="00000400000000000000" pitchFamily="2" charset="-78"/>
              </a:rPr>
              <a:t>تا نیچه</a:t>
            </a:r>
            <a:r>
              <a:rPr lang="fa-IR" smtClean="0">
                <a:cs typeface="B Zar" panose="00000400000000000000" pitchFamily="2" charset="-78"/>
              </a:rPr>
              <a:t>، اسپنسر تا دورکیم، ماکس وبر تا ارنست ترولنچف فوستل دو کولانز</a:t>
            </a:r>
            <a:r>
              <a:rPr lang="fa-IR">
                <a:cs typeface="B Zar" panose="00000400000000000000" pitchFamily="2" charset="-78"/>
              </a:rPr>
              <a:t> </a:t>
            </a:r>
            <a:r>
              <a:rPr lang="fa-IR" smtClean="0">
                <a:cs typeface="B Zar" panose="00000400000000000000" pitchFamily="2" charset="-78"/>
              </a:rPr>
              <a:t>تا گابرلی لوبرا، مارسل موس تا کلود لوی اشتراواس، ژواکیم واخ تا کارل مانهایم...» اشاره می کند (دروش، </a:t>
            </a:r>
            <a:r>
              <a:rPr lang="en-US" smtClean="0">
                <a:cs typeface="B Zar" panose="00000400000000000000" pitchFamily="2" charset="-78"/>
              </a:rPr>
              <a:t>E.U</a:t>
            </a:r>
            <a:r>
              <a:rPr lang="fa-IR" smtClean="0">
                <a:cs typeface="B Zar" panose="00000400000000000000" pitchFamily="2" charset="-78"/>
              </a:rPr>
              <a:t>) و در تاریخ این رشته سه سنت را که نهاد ها و مراکز بین المللی خود را نیز دارا بودند بر می شمارد</a:t>
            </a:r>
            <a:r>
              <a:rPr lang="fa-IR" smtClean="0">
                <a:cs typeface="B Zar" panose="00000400000000000000" pitchFamily="2" charset="-78"/>
              </a:rPr>
              <a:t>.</a:t>
            </a:r>
            <a:endParaRPr lang="fa-IR">
              <a:cs typeface="B Zar" panose="00000400000000000000" pitchFamily="2" charset="-78"/>
            </a:endParaRPr>
          </a:p>
        </p:txBody>
      </p:sp>
    </p:spTree>
    <p:extLst>
      <p:ext uri="{BB962C8B-B14F-4D97-AF65-F5344CB8AC3E}">
        <p14:creationId xmlns:p14="http://schemas.microsoft.com/office/powerpoint/2010/main" val="1994731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 جریان مسیحی که در هر دوره کنفرانس بین ئالمللی جامعه شناسی دینی (</a:t>
            </a:r>
            <a:r>
              <a:rPr lang="en-US">
                <a:cs typeface="B Zar" panose="00000400000000000000" pitchFamily="2" charset="-78"/>
              </a:rPr>
              <a:t>C.I.S.R</a:t>
            </a:r>
            <a:r>
              <a:rPr lang="fa-IR">
                <a:cs typeface="B Zar" panose="00000400000000000000" pitchFamily="2" charset="-78"/>
              </a:rPr>
              <a:t>) را برگزار می کرد و تحقیقاتش مشخصا در جهت پاسخ به نیازها و اهداف کلیسای کاتولیک سازماندهی می شد، جریان مارکسیستی که نهادهای مطالعاتی خود را در اغلب کشورهای شرقی دارا بود و در عین حال در نشست های کنگره های جهانی ای که توسط انجمن بین المللی جامعه شناسی (</a:t>
            </a:r>
            <a:r>
              <a:rPr lang="en-US">
                <a:cs typeface="B Zar" panose="00000400000000000000" pitchFamily="2" charset="-78"/>
              </a:rPr>
              <a:t>I.S.A</a:t>
            </a:r>
            <a:r>
              <a:rPr lang="fa-IR">
                <a:cs typeface="B Zar" panose="00000400000000000000" pitchFamily="2" charset="-78"/>
              </a:rPr>
              <a:t>) برگزار می شد شرکت داشت و جریان سومی که تدریجا شکل گرفت</a:t>
            </a:r>
          </a:p>
          <a:p>
            <a:endParaRPr lang="fa-IR"/>
          </a:p>
        </p:txBody>
      </p:sp>
      <p:sp>
        <p:nvSpPr>
          <p:cNvPr id="4" name="Flowchart: Process 3"/>
          <p:cNvSpPr/>
          <p:nvPr/>
        </p:nvSpPr>
        <p:spPr>
          <a:xfrm>
            <a:off x="1323833" y="4271749"/>
            <a:ext cx="2374710" cy="121465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جریان مسیحی</a:t>
            </a:r>
            <a:endParaRPr lang="fa-IR" b="1">
              <a:solidFill>
                <a:srgbClr val="FF0000"/>
              </a:solidFill>
            </a:endParaRPr>
          </a:p>
        </p:txBody>
      </p:sp>
    </p:spTree>
    <p:extLst>
      <p:ext uri="{BB962C8B-B14F-4D97-AF65-F5344CB8AC3E}">
        <p14:creationId xmlns:p14="http://schemas.microsoft.com/office/powerpoint/2010/main" val="2297935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و بر استقلال جامعه شناسی از نهادها و جریانات فکری تاکید داشت. این تنوع مراجع، نهادها و سنت هایی که در تاریح این رشته موجود بوده است، از نظر دروش، مانع از ان می شود که بتوان از یک جامعه شناسی دین </a:t>
            </a:r>
            <a:r>
              <a:rPr lang="fa-IR">
                <a:cs typeface="B Zar" panose="00000400000000000000" pitchFamily="2" charset="-78"/>
              </a:rPr>
              <a:t>سخن </a:t>
            </a:r>
            <a:r>
              <a:rPr lang="fa-IR" smtClean="0">
                <a:cs typeface="B Zar" panose="00000400000000000000" pitchFamily="2" charset="-78"/>
              </a:rPr>
              <a:t>گفت. </a:t>
            </a:r>
            <a:r>
              <a:rPr lang="fa-IR">
                <a:cs typeface="B Zar" panose="00000400000000000000" pitchFamily="2" charset="-78"/>
              </a:rPr>
              <a:t>وی بی آنکه بخواهد وحدت  این رشته را که خود بارها بر ان تاکید می کرد زیر </a:t>
            </a:r>
            <a:r>
              <a:rPr lang="fa-IR">
                <a:cs typeface="B Zar" panose="00000400000000000000" pitchFamily="2" charset="-78"/>
              </a:rPr>
              <a:t>سوال </a:t>
            </a:r>
            <a:r>
              <a:rPr lang="fa-IR" smtClean="0">
                <a:cs typeface="B Zar" panose="00000400000000000000" pitchFamily="2" charset="-78"/>
              </a:rPr>
              <a:t>ببرد </a:t>
            </a:r>
            <a:r>
              <a:rPr lang="fa-IR">
                <a:cs typeface="B Zar" panose="00000400000000000000" pitchFamily="2" charset="-78"/>
              </a:rPr>
              <a:t>بر «پیکربندی چند مرکزی»  جامعه شناسی دین تاکید داشته (دروش، 1968، 5) </a:t>
            </a:r>
          </a:p>
          <a:p>
            <a:endParaRPr lang="fa-IR"/>
          </a:p>
        </p:txBody>
      </p:sp>
      <p:sp>
        <p:nvSpPr>
          <p:cNvPr id="4" name="Flowchart: Process 3"/>
          <p:cNvSpPr/>
          <p:nvPr/>
        </p:nvSpPr>
        <p:spPr>
          <a:xfrm>
            <a:off x="1252025" y="4149969"/>
            <a:ext cx="3910818" cy="135049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استقلال جامعه شناسی از نهادها و جریانات فکری</a:t>
            </a:r>
            <a:endParaRPr lang="fa-IR" b="1">
              <a:solidFill>
                <a:srgbClr val="FF0000"/>
              </a:solidFill>
            </a:endParaRPr>
          </a:p>
        </p:txBody>
      </p:sp>
    </p:spTree>
    <p:extLst>
      <p:ext uri="{BB962C8B-B14F-4D97-AF65-F5344CB8AC3E}">
        <p14:creationId xmlns:p14="http://schemas.microsoft.com/office/powerpoint/2010/main" val="1982419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 همچنین به اشکال نوین و متنوعی که در شرایط جدید دین به عنوان موضوع مورد مطالعه این رشته می تواند به خود بگیرد اشاره می کند. از این رو است که کتاب جامعه شناسی دینی وی، پس از تصحیح عنوان، نهایتا با عنوان </a:t>
            </a:r>
            <a:r>
              <a:rPr lang="fa-IR" b="1" smtClean="0">
                <a:solidFill>
                  <a:srgbClr val="FF0000"/>
                </a:solidFill>
                <a:cs typeface="B Zar" panose="00000400000000000000" pitchFamily="2" charset="-78"/>
              </a:rPr>
              <a:t>جامعه شناسی های امور دینی </a:t>
            </a:r>
            <a:r>
              <a:rPr lang="fa-IR" smtClean="0">
                <a:cs typeface="B Zar" panose="00000400000000000000" pitchFamily="2" charset="-78"/>
              </a:rPr>
              <a:t>(1968) انتشار یافت و نویسنده در مقدمه کتاب متذکر شد که این رشته که در آغاز به عنوان یک گرایش در بطن جامعه شناسی شکل گرفت در روند تکوین و رشد خویش در جوامع مدرن به جامعه شناسی هیا امور دینی تقسیم و تکثیر شد و در شرایط امروز، که از طرفی با مراجع گوناگون در مطالعه دین رو به روییم و از سویی با حضور ادیان مختلف و </a:t>
            </a:r>
            <a:r>
              <a:rPr lang="fa-IR" smtClean="0">
                <a:cs typeface="B Zar" panose="00000400000000000000" pitchFamily="2" charset="-78"/>
              </a:rPr>
              <a:t>اشکال </a:t>
            </a:r>
            <a:r>
              <a:rPr lang="fa-IR" smtClean="0">
                <a:cs typeface="B Zar" panose="00000400000000000000" pitchFamily="2" charset="-78"/>
              </a:rPr>
              <a:t>نوین امر دینی، نمی توان از یک جامعه شناسی و از یک دین سخن گفت. </a:t>
            </a:r>
            <a:endParaRPr lang="fa-IR">
              <a:cs typeface="B Zar" panose="00000400000000000000" pitchFamily="2" charset="-78"/>
            </a:endParaRPr>
          </a:p>
        </p:txBody>
      </p:sp>
    </p:spTree>
    <p:extLst>
      <p:ext uri="{BB962C8B-B14F-4D97-AF65-F5344CB8AC3E}">
        <p14:creationId xmlns:p14="http://schemas.microsoft.com/office/powerpoint/2010/main" val="3135621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این تکثر را دروش در سرنوشت جامعه شناسی دین نیز باز می یافت. سرنوشت دوگانه و دو سرنوتشی که در گفت و گو و تنش میان دوسنت شکل می گیرد. </a:t>
            </a:r>
          </a:p>
          <a:p>
            <a:pPr algn="just"/>
            <a:r>
              <a:rPr lang="fa-IR" smtClean="0">
                <a:cs typeface="B Zar" panose="00000400000000000000" pitchFamily="2" charset="-78"/>
              </a:rPr>
              <a:t>لااقل دو جامعه شناسی دین، در دوران های مختلف و در متون اصلی خود، با یکدیگر درگیر و در گفت و گویند: جامعه شناسی توسعه دینی، و جامعه شناسی دینی یک توسعه  به عبارت دیگرف یک جامعه شنسای غیر دینی دین و یک جامعه شناسی دینی امر غیر دینی و اگر بخواهیم  باز هم دقیق تر بگوییم، یک جامعه شناسی عوامل عیر دینی در پدیده دینی و یک جامعه شناسی عوامل دینی در پدیده های غیر دینی، </a:t>
            </a:r>
            <a:endParaRPr lang="fa-IR">
              <a:cs typeface="B Zar" panose="00000400000000000000" pitchFamily="2" charset="-78"/>
            </a:endParaRPr>
          </a:p>
        </p:txBody>
      </p:sp>
    </p:spTree>
    <p:extLst>
      <p:ext uri="{BB962C8B-B14F-4D97-AF65-F5344CB8AC3E}">
        <p14:creationId xmlns:p14="http://schemas.microsoft.com/office/powerpoint/2010/main" val="3689216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اولین گرایش، شاید  و خصوصا در جامعه شناسی ای حاکم شده است که بر اصول و منابع کلیسایی استناد می کند و دومی به شک پارادوکسیکالی بیشتر از جانب نویسندگانی به کار گرفته </a:t>
            </a:r>
            <a:r>
              <a:rPr lang="fa-IR">
                <a:cs typeface="B Zar" panose="00000400000000000000" pitchFamily="2" charset="-78"/>
              </a:rPr>
              <a:t>شده </a:t>
            </a:r>
            <a:r>
              <a:rPr lang="fa-IR" smtClean="0">
                <a:cs typeface="B Zar" panose="00000400000000000000" pitchFamily="2" charset="-78"/>
              </a:rPr>
              <a:t>است </a:t>
            </a:r>
            <a:r>
              <a:rPr lang="fa-IR">
                <a:cs typeface="B Zar" panose="00000400000000000000" pitchFamily="2" charset="-78"/>
              </a:rPr>
              <a:t>که غیر دینی قلمداد می شوند، چون </a:t>
            </a:r>
            <a:r>
              <a:rPr lang="fa-IR">
                <a:cs typeface="B Zar" panose="00000400000000000000" pitchFamily="2" charset="-78"/>
              </a:rPr>
              <a:t>سن </a:t>
            </a:r>
            <a:r>
              <a:rPr lang="fa-IR" smtClean="0">
                <a:cs typeface="B Zar" panose="00000400000000000000" pitchFamily="2" charset="-78"/>
              </a:rPr>
              <a:t>سیمون، </a:t>
            </a:r>
            <a:r>
              <a:rPr lang="fa-IR">
                <a:cs typeface="B Zar" panose="00000400000000000000" pitchFamily="2" charset="-78"/>
              </a:rPr>
              <a:t>آگوست کنت، کارل مارکسف امیل دورکیم...در هر حال نمی توان از یک جامعه شناسی دینی واحد سخن گفت بی ان که به این مناظره درونی در بطن جامعه شناسی توجه کرد. بدون </a:t>
            </a:r>
            <a:r>
              <a:rPr lang="fa-IR">
                <a:cs typeface="B Zar" panose="00000400000000000000" pitchFamily="2" charset="-78"/>
              </a:rPr>
              <a:t>در </a:t>
            </a:r>
            <a:r>
              <a:rPr lang="fa-IR">
                <a:cs typeface="B Zar" panose="00000400000000000000" pitchFamily="2" charset="-78"/>
              </a:rPr>
              <a:t>ن</a:t>
            </a:r>
            <a:r>
              <a:rPr lang="fa-IR" smtClean="0">
                <a:cs typeface="B Zar" panose="00000400000000000000" pitchFamily="2" charset="-78"/>
              </a:rPr>
              <a:t>ظر </a:t>
            </a:r>
            <a:r>
              <a:rPr lang="fa-IR">
                <a:cs typeface="B Zar" panose="00000400000000000000" pitchFamily="2" charset="-78"/>
              </a:rPr>
              <a:t>گرفتن دیالکتیک این سرنوشت دوگانه و آشتی ناپذیر، جامعه شناسی یا به ورطه نوعی تجربه گرایی جامعه نگارانه در می غلطد و یا به یک شاه کلید ایدئولوژیک  و فنومنولوژیک کاذب تبدیل می گردد (دروش، 1968، 6)</a:t>
            </a:r>
          </a:p>
          <a:p>
            <a:endParaRPr lang="fa-IR"/>
          </a:p>
        </p:txBody>
      </p:sp>
      <p:sp>
        <p:nvSpPr>
          <p:cNvPr id="4" name="Flowchart: Process 3"/>
          <p:cNvSpPr/>
          <p:nvPr/>
        </p:nvSpPr>
        <p:spPr>
          <a:xfrm>
            <a:off x="1181686" y="4909625"/>
            <a:ext cx="2940148" cy="1041009"/>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تجربه گرایی جامعه نگارانه</a:t>
            </a:r>
            <a:endParaRPr lang="fa-IR" b="1">
              <a:solidFill>
                <a:srgbClr val="FF0000"/>
              </a:solidFill>
            </a:endParaRPr>
          </a:p>
        </p:txBody>
      </p:sp>
      <p:sp>
        <p:nvSpPr>
          <p:cNvPr id="5" name="Flowchart: Process 4"/>
          <p:cNvSpPr/>
          <p:nvPr/>
        </p:nvSpPr>
        <p:spPr>
          <a:xfrm>
            <a:off x="5796475" y="4909625"/>
            <a:ext cx="3882683" cy="115355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شاه کلید ایدئولوژیک  و فنومنولوژیک کاذب</a:t>
            </a:r>
            <a:endParaRPr lang="fa-IR" b="1">
              <a:solidFill>
                <a:srgbClr val="FF0000"/>
              </a:solidFill>
            </a:endParaRPr>
          </a:p>
        </p:txBody>
      </p:sp>
    </p:spTree>
    <p:extLst>
      <p:ext uri="{BB962C8B-B14F-4D97-AF65-F5344CB8AC3E}">
        <p14:creationId xmlns:p14="http://schemas.microsoft.com/office/powerpoint/2010/main" val="1832041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TotalTime>
  <Words>3542</Words>
  <Application>Microsoft Office PowerPoint</Application>
  <PresentationFormat>Widescreen</PresentationFormat>
  <Paragraphs>67</Paragraphs>
  <Slides>37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B Zar</vt:lpstr>
      <vt:lpstr>Calibri</vt:lpstr>
      <vt:lpstr>Calibri Light</vt:lpstr>
      <vt:lpstr>Times New Roman</vt:lpstr>
      <vt:lpstr>Office Theme</vt:lpstr>
      <vt:lpstr>عنوان مقاله: هانری دروش: جامعه شناس دین</vt:lpstr>
      <vt:lpstr>PowerPoint Presentation</vt:lpstr>
      <vt:lpstr>PowerPoint Presentation</vt:lpstr>
      <vt:lpstr>1- پیکربندی چند مرکزی جامعه شناس دین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2-دینامیزم اقلیت ها، خارج از مرکز</vt:lpstr>
      <vt:lpstr>PowerPoint Presentation</vt:lpstr>
      <vt:lpstr>PowerPoint Presentation</vt:lpstr>
      <vt:lpstr>PowerPoint Presentation</vt:lpstr>
      <vt:lpstr>PowerPoint Presentation</vt:lpstr>
      <vt:lpstr>PowerPoint Presentation</vt:lpstr>
      <vt:lpstr>PowerPoint Presentation</vt:lpstr>
      <vt:lpstr>3- امید و جلوه های آن جریانات اتوپیست، هزاره گراف موعود گرایی...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هانری دروش: جامعه شناس دین</dc:title>
  <dc:creator>MaZz!i</dc:creator>
  <cp:lastModifiedBy>MaZz!i</cp:lastModifiedBy>
  <cp:revision>27</cp:revision>
  <dcterms:created xsi:type="dcterms:W3CDTF">2024-04-03T15:33:05Z</dcterms:created>
  <dcterms:modified xsi:type="dcterms:W3CDTF">2024-04-04T10:46:15Z</dcterms:modified>
</cp:coreProperties>
</file>