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86" r:id="rId8"/>
    <p:sldId id="262" r:id="rId9"/>
    <p:sldId id="287" r:id="rId10"/>
    <p:sldId id="288" r:id="rId11"/>
    <p:sldId id="263" r:id="rId12"/>
    <p:sldId id="289" r:id="rId13"/>
    <p:sldId id="264" r:id="rId14"/>
    <p:sldId id="265" r:id="rId15"/>
    <p:sldId id="290" r:id="rId16"/>
    <p:sldId id="266" r:id="rId17"/>
    <p:sldId id="267" r:id="rId18"/>
    <p:sldId id="268" r:id="rId19"/>
    <p:sldId id="291" r:id="rId20"/>
    <p:sldId id="269" r:id="rId21"/>
    <p:sldId id="292" r:id="rId22"/>
    <p:sldId id="270" r:id="rId23"/>
    <p:sldId id="271" r:id="rId24"/>
    <p:sldId id="299" r:id="rId25"/>
    <p:sldId id="300" r:id="rId26"/>
    <p:sldId id="272" r:id="rId27"/>
    <p:sldId id="301" r:id="rId28"/>
    <p:sldId id="293" r:id="rId29"/>
    <p:sldId id="273" r:id="rId30"/>
    <p:sldId id="294" r:id="rId31"/>
    <p:sldId id="274" r:id="rId32"/>
    <p:sldId id="275" r:id="rId33"/>
    <p:sldId id="276" r:id="rId34"/>
    <p:sldId id="277" r:id="rId35"/>
    <p:sldId id="278" r:id="rId36"/>
    <p:sldId id="279" r:id="rId37"/>
    <p:sldId id="280" r:id="rId38"/>
    <p:sldId id="281" r:id="rId39"/>
    <p:sldId id="297" r:id="rId40"/>
    <p:sldId id="282" r:id="rId41"/>
    <p:sldId id="296" r:id="rId42"/>
    <p:sldId id="283" r:id="rId43"/>
    <p:sldId id="295" r:id="rId44"/>
    <p:sldId id="284" r:id="rId45"/>
    <p:sldId id="285" r:id="rId46"/>
    <p:sldId id="298" r:id="rId47"/>
  </p:sldIdLst>
  <p:sldSz cx="12192000" cy="6858000"/>
  <p:notesSz cx="6761163" cy="99425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99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377C96F-8E6D-4497-8329-5E9C3D27994B}" type="datetimeFigureOut">
              <a:rPr lang="fa-IR" smtClean="0"/>
              <a:t>17/11/1445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218725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7C96F-8E6D-4497-8329-5E9C3D27994B}" type="datetimeFigureOut">
              <a:rPr lang="fa-IR" smtClean="0"/>
              <a:t>17/11/1445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81935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7C96F-8E6D-4497-8329-5E9C3D27994B}" type="datetimeFigureOut">
              <a:rPr lang="fa-IR" smtClean="0"/>
              <a:t>17/11/1445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288748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7C96F-8E6D-4497-8329-5E9C3D27994B}" type="datetimeFigureOut">
              <a:rPr lang="fa-IR" smtClean="0"/>
              <a:t>17/11/1445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5919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77C96F-8E6D-4497-8329-5E9C3D27994B}" type="datetimeFigureOut">
              <a:rPr lang="fa-IR" smtClean="0"/>
              <a:t>17/11/1445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67025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377C96F-8E6D-4497-8329-5E9C3D27994B}" type="datetimeFigureOut">
              <a:rPr lang="fa-IR" smtClean="0"/>
              <a:t>17/11/1445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165896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377C96F-8E6D-4497-8329-5E9C3D27994B}" type="datetimeFigureOut">
              <a:rPr lang="fa-IR" smtClean="0"/>
              <a:t>17/11/1445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298181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377C96F-8E6D-4497-8329-5E9C3D27994B}" type="datetimeFigureOut">
              <a:rPr lang="fa-IR" smtClean="0"/>
              <a:t>17/11/1445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180850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7C96F-8E6D-4497-8329-5E9C3D27994B}" type="datetimeFigureOut">
              <a:rPr lang="fa-IR" smtClean="0"/>
              <a:t>17/11/1445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244840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7C96F-8E6D-4497-8329-5E9C3D27994B}" type="datetimeFigureOut">
              <a:rPr lang="fa-IR" smtClean="0"/>
              <a:t>17/11/1445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46374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7C96F-8E6D-4497-8329-5E9C3D27994B}" type="datetimeFigureOut">
              <a:rPr lang="fa-IR" smtClean="0"/>
              <a:t>17/11/1445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FEB0F8-90FF-43C6-9458-527CB86675D7}" type="slidenum">
              <a:rPr lang="fa-IR" smtClean="0"/>
              <a:t>‹#›</a:t>
            </a:fld>
            <a:endParaRPr lang="fa-IR"/>
          </a:p>
        </p:txBody>
      </p:sp>
    </p:spTree>
    <p:extLst>
      <p:ext uri="{BB962C8B-B14F-4D97-AF65-F5344CB8AC3E}">
        <p14:creationId xmlns:p14="http://schemas.microsoft.com/office/powerpoint/2010/main" val="166576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77C96F-8E6D-4497-8329-5E9C3D27994B}" type="datetimeFigureOut">
              <a:rPr lang="fa-IR" smtClean="0"/>
              <a:t>17/11/1445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FEB0F8-90FF-43C6-9458-527CB86675D7}" type="slidenum">
              <a:rPr lang="fa-IR" smtClean="0"/>
              <a:t>‹#›</a:t>
            </a:fld>
            <a:endParaRPr lang="fa-IR"/>
          </a:p>
        </p:txBody>
      </p:sp>
    </p:spTree>
    <p:extLst>
      <p:ext uri="{BB962C8B-B14F-4D97-AF65-F5344CB8AC3E}">
        <p14:creationId xmlns:p14="http://schemas.microsoft.com/office/powerpoint/2010/main" val="2290861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 </a:t>
            </a:r>
            <a:r>
              <a:rPr lang="fa-IR" smtClean="0">
                <a:cs typeface="B Zar" panose="00000400000000000000" pitchFamily="2" charset="-78"/>
              </a:rPr>
              <a:t>تجزیه و تحلیل محتوا</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کلاوس کریپندورف</a:t>
            </a:r>
            <a:endParaRPr lang="fa-IR">
              <a:cs typeface="B Zar" panose="00000400000000000000" pitchFamily="2" charset="-78"/>
            </a:endParaRPr>
          </a:p>
          <a:p>
            <a:r>
              <a:rPr lang="fa-IR">
                <a:solidFill>
                  <a:srgbClr val="FF0000"/>
                </a:solidFill>
                <a:cs typeface="B Zar" panose="00000400000000000000" pitchFamily="2" charset="-78"/>
              </a:rPr>
              <a:t>ترجمه: </a:t>
            </a:r>
            <a:r>
              <a:rPr lang="fa-IR">
                <a:cs typeface="B Zar" panose="00000400000000000000" pitchFamily="2" charset="-78"/>
              </a:rPr>
              <a:t>محمد سعید ذکایی</a:t>
            </a: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94309" y="4136849"/>
            <a:ext cx="4180743" cy="2426052"/>
          </a:xfrm>
          <a:prstGeom prst="rect">
            <a:avLst/>
          </a:prstGeom>
        </p:spPr>
      </p:pic>
      <p:sp>
        <p:nvSpPr>
          <p:cNvPr id="5" name="TextBox 4"/>
          <p:cNvSpPr txBox="1"/>
          <p:nvPr/>
        </p:nvSpPr>
        <p:spPr>
          <a:xfrm>
            <a:off x="4557931" y="5349875"/>
            <a:ext cx="2138289" cy="424732"/>
          </a:xfrm>
          <a:prstGeom prst="rect">
            <a:avLst/>
          </a:prstGeom>
          <a:noFill/>
        </p:spPr>
        <p:txBody>
          <a:bodyPr wrap="square" rtlCol="1">
            <a:spAutoFit/>
          </a:bodyPr>
          <a:lstStyle/>
          <a:p>
            <a:pPr lvl="0" algn="ctr">
              <a:lnSpc>
                <a:spcPct val="90000"/>
              </a:lnSpc>
              <a:spcBef>
                <a:spcPts val="1000"/>
              </a:spcBef>
            </a:pPr>
            <a:r>
              <a:rPr lang="fa-IR" sz="2400">
                <a:solidFill>
                  <a:prstClr val="black"/>
                </a:solidFill>
                <a:cs typeface="B Zar" panose="00000400000000000000" pitchFamily="2" charset="-78"/>
              </a:rPr>
              <a:t>کلاوس کریپندورف</a:t>
            </a:r>
          </a:p>
        </p:txBody>
      </p:sp>
    </p:spTree>
    <p:extLst>
      <p:ext uri="{BB962C8B-B14F-4D97-AF65-F5344CB8AC3E}">
        <p14:creationId xmlns:p14="http://schemas.microsoft.com/office/powerpoint/2010/main" val="409623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دو خصیصه  فوق این امکان را برای یک تحلیل گر محتوا فراهم می سازندتا توصیفی جمعی از استنتاجات ذهنی را بر اساس مجموعه وسیعی از داده ها ارائه کند. این داده ها نشان دهنده </a:t>
            </a:r>
            <a:r>
              <a:rPr lang="fa-IR" smtClean="0">
                <a:cs typeface="B Zar" panose="00000400000000000000" pitchFamily="2" charset="-78"/>
              </a:rPr>
              <a:t>روندها، </a:t>
            </a:r>
            <a:r>
              <a:rPr lang="fa-IR">
                <a:cs typeface="B Zar" panose="00000400000000000000" pitchFamily="2" charset="-78"/>
              </a:rPr>
              <a:t>الگوها و تفاوت های هستند که پی بردن به آنها در این مرحله تنها برای افراد اموزش دیده میسر است. </a:t>
            </a:r>
          </a:p>
          <a:p>
            <a:endParaRPr lang="fa-IR"/>
          </a:p>
        </p:txBody>
      </p:sp>
      <p:sp>
        <p:nvSpPr>
          <p:cNvPr id="4" name="Flowchart: Process 3"/>
          <p:cNvSpPr/>
          <p:nvPr/>
        </p:nvSpPr>
        <p:spPr>
          <a:xfrm>
            <a:off x="1223889" y="3854548"/>
            <a:ext cx="3502856"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روندها، الگوها و تفاوت ها</a:t>
            </a:r>
            <a:endParaRPr lang="fa-IR" b="1">
              <a:solidFill>
                <a:srgbClr val="FF0000"/>
              </a:solidFill>
            </a:endParaRPr>
          </a:p>
        </p:txBody>
      </p:sp>
    </p:spTree>
    <p:extLst>
      <p:ext uri="{BB962C8B-B14F-4D97-AF65-F5344CB8AC3E}">
        <p14:creationId xmlns:p14="http://schemas.microsoft.com/office/powerpoint/2010/main" val="276544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مطالعه در محتوای رسانه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دریافت میزان اهمیت نویسندگان، پدیدآورندگان آثار، رسانه ها یا حتی کل فرهنگ ها به مقولات موضوعی خاص احتمالا باید گسترده ترین موارد استفاده از تحلیل محتوا تلقی گردد برای چنین استنتاجی  معمولا فراوانی  و یا میزان تکرار موضوع مورد توجه قرار می گیرد. به عنوان مثال چگونگی تغییر در پرداخت روزنامه ها به مقولات خبری در طول زمان نحوه ورود آگهی های تبلیغاتی  در پوشش مسائل مذهبی و نیز نحوه سبقت جویی اخبار مربوط به ورزش و جرایم و اخبار فرهنگی را یم توان نمونه های اولیه ای از موارد تحلیل محتوا دانست. </a:t>
            </a:r>
            <a:endParaRPr lang="fa-IR">
              <a:cs typeface="B Zar" panose="00000400000000000000" pitchFamily="2" charset="-78"/>
            </a:endParaRPr>
          </a:p>
        </p:txBody>
      </p:sp>
      <p:sp>
        <p:nvSpPr>
          <p:cNvPr id="4" name="Flowchart: Decision 3"/>
          <p:cNvSpPr/>
          <p:nvPr/>
        </p:nvSpPr>
        <p:spPr>
          <a:xfrm>
            <a:off x="1589649" y="4375052"/>
            <a:ext cx="2954216" cy="1139483"/>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نمونه های </a:t>
            </a:r>
            <a:r>
              <a:rPr lang="fa-IR" sz="2800" b="1" smtClean="0">
                <a:solidFill>
                  <a:srgbClr val="FF0000"/>
                </a:solidFill>
                <a:cs typeface="B Zar" panose="00000400000000000000" pitchFamily="2" charset="-78"/>
              </a:rPr>
              <a:t>اولیه</a:t>
            </a:r>
            <a:endParaRPr lang="fa-IR" b="1">
              <a:solidFill>
                <a:srgbClr val="FF0000"/>
              </a:solidFill>
            </a:endParaRPr>
          </a:p>
        </p:txBody>
      </p:sp>
    </p:spTree>
    <p:extLst>
      <p:ext uri="{BB962C8B-B14F-4D97-AF65-F5344CB8AC3E}">
        <p14:creationId xmlns:p14="http://schemas.microsoft.com/office/powerpoint/2010/main" val="2498321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دسته دیگر تحلیل گان تلاش کرده اند تا میزان تفاوت در توجه و نوع پوشش روزنامه را با توجه به قومیت، میزان خواندنی بودن مطالب مسائل اقتصادی و مطالبی از این قبیل تبیین کند. انگیزه انجام بسیاری از این  مطالعات احساس رعایت نشدن معیارهای روزنامه نگاری به طور کامل است مثلا در بسیاری از مطالعات تحلیل محتوا </a:t>
            </a:r>
            <a:r>
              <a:rPr lang="fa-IR" smtClean="0">
                <a:cs typeface="B Zar" panose="00000400000000000000" pitchFamily="2" charset="-78"/>
              </a:rPr>
              <a:t>که با </a:t>
            </a:r>
            <a:r>
              <a:rPr lang="fa-IR">
                <a:cs typeface="B Zar" panose="00000400000000000000" pitchFamily="2" charset="-78"/>
              </a:rPr>
              <a:t>هدف  آشکار ساختن نابرابری در پوشش خبر طرفین یک مناظره عمومی و فقدان توازن . برخورد طرفدارانه نسبت به یک مساله  با شخصیت عمومی و یا کشور خارجی انجام  می گیرند رعایت تصادف  </a:t>
            </a:r>
            <a:r>
              <a:rPr lang="en-US">
                <a:cs typeface="B Zar" panose="00000400000000000000" pitchFamily="2" charset="-78"/>
              </a:rPr>
              <a:t>fairness</a:t>
            </a:r>
            <a:r>
              <a:rPr lang="fa-IR">
                <a:cs typeface="B Zar" panose="00000400000000000000" pitchFamily="2" charset="-78"/>
              </a:rPr>
              <a:t> مورد تاکید و تایید واقع می شود. </a:t>
            </a:r>
          </a:p>
          <a:p>
            <a:endParaRPr lang="fa-IR"/>
          </a:p>
        </p:txBody>
      </p:sp>
      <p:sp>
        <p:nvSpPr>
          <p:cNvPr id="4" name="Flowchart: Process 3"/>
          <p:cNvSpPr/>
          <p:nvPr/>
        </p:nvSpPr>
        <p:spPr>
          <a:xfrm>
            <a:off x="1012874" y="4684542"/>
            <a:ext cx="3108960"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آشکار ساختن نابرابری</a:t>
            </a:r>
            <a:endParaRPr lang="fa-IR" b="1">
              <a:solidFill>
                <a:srgbClr val="FF0000"/>
              </a:solidFill>
            </a:endParaRPr>
          </a:p>
        </p:txBody>
      </p:sp>
      <p:sp>
        <p:nvSpPr>
          <p:cNvPr id="5" name="Flowchart: Alternate Process 4"/>
          <p:cNvSpPr/>
          <p:nvPr/>
        </p:nvSpPr>
        <p:spPr>
          <a:xfrm>
            <a:off x="5908430" y="4577789"/>
            <a:ext cx="4149969" cy="1246236"/>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پوشش خبر طرفین</a:t>
            </a:r>
            <a:endParaRPr lang="fa-IR" b="1">
              <a:solidFill>
                <a:srgbClr val="FF0000"/>
              </a:solidFill>
            </a:endParaRPr>
          </a:p>
        </p:txBody>
      </p:sp>
    </p:spTree>
    <p:extLst>
      <p:ext uri="{BB962C8B-B14F-4D97-AF65-F5344CB8AC3E}">
        <p14:creationId xmlns:p14="http://schemas.microsoft.com/office/powerpoint/2010/main" val="140520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در بسیاری از تحیقات اجتماعی، پی بردن به میزان توجهی است که بر پدیده اندیشه یا گرایشی خاص معطوف  می شود. در یکی از مطالعات اولیه تحلیل محتوا میزان تغییری که در تصور قهرمانان مردمی در مجلات تخیلی در طی یک دوره چهل ساله  پدید آمده بود به دست آمد. بر اساس نتیجه  این مطالعه تصویر ارائه شده از این قهرمانان از مدیران تاجر </a:t>
            </a:r>
            <a:r>
              <a:rPr lang="en-US" smtClean="0">
                <a:cs typeface="B Zar" panose="00000400000000000000" pitchFamily="2" charset="-78"/>
              </a:rPr>
              <a:t>Entrepreneurs</a:t>
            </a:r>
            <a:r>
              <a:rPr lang="fa-IR" smtClean="0">
                <a:cs typeface="B Zar" panose="00000400000000000000" pitchFamily="2" charset="-78"/>
              </a:rPr>
              <a:t> به افراد سرگرم کننده تغییر کرده بود. </a:t>
            </a:r>
            <a:endParaRPr lang="fa-IR">
              <a:cs typeface="B Zar" panose="00000400000000000000" pitchFamily="2" charset="-78"/>
            </a:endParaRPr>
          </a:p>
        </p:txBody>
      </p:sp>
      <p:sp>
        <p:nvSpPr>
          <p:cNvPr id="4" name="Flowchart: Process 3"/>
          <p:cNvSpPr/>
          <p:nvPr/>
        </p:nvSpPr>
        <p:spPr>
          <a:xfrm>
            <a:off x="1097280" y="4079631"/>
            <a:ext cx="3151163" cy="126609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افراد سرگرم کننده</a:t>
            </a:r>
            <a:endParaRPr lang="fa-IR" b="1">
              <a:solidFill>
                <a:srgbClr val="FF0000"/>
              </a:solidFill>
            </a:endParaRPr>
          </a:p>
        </p:txBody>
      </p:sp>
    </p:spTree>
    <p:extLst>
      <p:ext uri="{BB962C8B-B14F-4D97-AF65-F5344CB8AC3E}">
        <p14:creationId xmlns:p14="http://schemas.microsoft.com/office/powerpoint/2010/main" val="362402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همان سان با استفاده از این در رسانه های متفاوت و در طول زمان تصویر معلمان، دانشمندان، افسران پلیس و سیاست مداران هم به  صورت تطبیقی مورد مطالعه قرار گرفته است، در یک تحلیل  محتوای جهانی  در مورد مظاهر یا نمادهای سیاسی در اسناد، گزارشهای مربوط به اعمال نفوذ ه در چند کشور به عمل امد، کوشش شد تا تغییرات ساختاری در حکومت ها تشخیص داده شوند و به پیشگویی انقلاب بپردازند. </a:t>
            </a:r>
            <a:endParaRPr lang="fa-IR">
              <a:cs typeface="B Zar" panose="00000400000000000000" pitchFamily="2" charset="-78"/>
            </a:endParaRPr>
          </a:p>
        </p:txBody>
      </p:sp>
      <p:sp>
        <p:nvSpPr>
          <p:cNvPr id="4" name="Flowchart: Process 3"/>
          <p:cNvSpPr/>
          <p:nvPr/>
        </p:nvSpPr>
        <p:spPr>
          <a:xfrm>
            <a:off x="1392702" y="4093698"/>
            <a:ext cx="5387926" cy="113948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مظاهر یا نمادهای سیاسی در اسناد</a:t>
            </a:r>
            <a:endParaRPr lang="fa-IR" b="1">
              <a:solidFill>
                <a:srgbClr val="FF0000"/>
              </a:solidFill>
            </a:endParaRPr>
          </a:p>
        </p:txBody>
      </p:sp>
    </p:spTree>
    <p:extLst>
      <p:ext uri="{BB962C8B-B14F-4D97-AF65-F5344CB8AC3E}">
        <p14:creationId xmlns:p14="http://schemas.microsoft.com/office/powerpoint/2010/main" val="393450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تحلیل خصوصیات جمعیتی، اجتماعی، اقتصادی، قومی و حرفه ای جمعیت (جامعه اماری) منعکس در تلویزیون در مقایسه با خصوصیات مخاطبین  ماشبه نشان گر اغزاض خاص و قابل ملاحظه ای بردند. مطالعاتی  که در مورد نوع شدت و تداول خشونت، تلویزیونی، گرایش نسبت به جنگ، نقش هایی که زنان در سریا های مردمی پذرا هستند و مباحثاتی که هنگام فروش کالا یا خدمات صورت گرفته است مبلغی را برای نقد  فرهنگی فراهم ساخت و به آگاهی  عامه مردم از نحوه آفرینش اعتقادات خاص و نیز تقویت پیشداوری های موجود  توسط رسانه ها کمک کردند. </a:t>
            </a:r>
          </a:p>
          <a:p>
            <a:endParaRPr lang="fa-IR"/>
          </a:p>
        </p:txBody>
      </p:sp>
      <p:sp>
        <p:nvSpPr>
          <p:cNvPr id="4" name="Flowchart: Process 3"/>
          <p:cNvSpPr/>
          <p:nvPr/>
        </p:nvSpPr>
        <p:spPr>
          <a:xfrm>
            <a:off x="1209822" y="4726745"/>
            <a:ext cx="2672861"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نقد  فرهنگی</a:t>
            </a:r>
            <a:endParaRPr lang="fa-IR" b="1">
              <a:solidFill>
                <a:srgbClr val="FF0000"/>
              </a:solidFill>
            </a:endParaRPr>
          </a:p>
        </p:txBody>
      </p:sp>
    </p:spTree>
    <p:extLst>
      <p:ext uri="{BB962C8B-B14F-4D97-AF65-F5344CB8AC3E}">
        <p14:creationId xmlns:p14="http://schemas.microsoft.com/office/powerpoint/2010/main" val="248696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محتوای </a:t>
            </a:r>
            <a:r>
              <a:rPr lang="fa-IR" b="1" smtClean="0">
                <a:solidFill>
                  <a:srgbClr val="FF0000"/>
                </a:solidFill>
                <a:cs typeface="B Zar" panose="00000400000000000000" pitchFamily="2" charset="-78"/>
              </a:rPr>
              <a:t>منابع و مراجع خبری برای کشورهای خارجی </a:t>
            </a:r>
            <a:r>
              <a:rPr lang="fa-IR" smtClean="0">
                <a:cs typeface="B Zar" panose="00000400000000000000" pitchFamily="2" charset="-78"/>
              </a:rPr>
              <a:t>ر راسنه های گوناگون ملی، عدم توازن  قابل ملاحظه موجود در جریان خبری بین المللی  و میزان توجه به آن را نشان داد. همچنین ایجا نظام ها و روش هایی برای ارزیابی محیط نمادین یک موسسه از طریق تحلیل محتوای گزارش های مطبوعات در مورد  مسائل خاص، گرایش مورد توجه عامه مردم به ان موسسه انجام آزمایش  های تجربی در روابط عمومی نشان دادن تغییرات مهم پدید امده در تصور مردم از تولید موسسه، شرایط رقابت و مسائل دیگر را در پی داشته است. </a:t>
            </a:r>
            <a:endParaRPr lang="en-US" smtClean="0">
              <a:cs typeface="B Zar" panose="00000400000000000000" pitchFamily="2" charset="-78"/>
            </a:endParaRPr>
          </a:p>
          <a:p>
            <a:pPr marL="0" indent="0" algn="just">
              <a:buNone/>
            </a:pPr>
            <a:r>
              <a:rPr lang="fa-IR" smtClean="0">
                <a:cs typeface="B Zar" panose="00000400000000000000" pitchFamily="2" charset="-78"/>
              </a:rPr>
              <a:t>در دادگاه ها آمریکا در مورد پرونده های سرقت ادبی </a:t>
            </a:r>
            <a:r>
              <a:rPr lang="en-US" smtClean="0">
                <a:cs typeface="B Zar" panose="00000400000000000000" pitchFamily="2" charset="-78"/>
              </a:rPr>
              <a:t>Plagarison </a:t>
            </a:r>
            <a:r>
              <a:rPr lang="fa-IR" smtClean="0">
                <a:cs typeface="B Zar" panose="00000400000000000000" pitchFamily="2" charset="-78"/>
              </a:rPr>
              <a:t> و تخلفات حق چاپ و نیز در پرونده مشهوری که در برگیرنده هویت دفاتر خبر خارجی فعال  در ایالات متحده است. </a:t>
            </a:r>
            <a:endParaRPr lang="fa-IR">
              <a:cs typeface="B Zar" panose="00000400000000000000" pitchFamily="2" charset="-78"/>
            </a:endParaRPr>
          </a:p>
        </p:txBody>
      </p:sp>
    </p:spTree>
    <p:extLst>
      <p:ext uri="{BB962C8B-B14F-4D97-AF65-F5344CB8AC3E}">
        <p14:creationId xmlns:p14="http://schemas.microsoft.com/office/powerpoint/2010/main" val="82070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شواهدی استفاده شده که با تحلیل محتوا به دست امده اند. استنتاجاتی که در مورد ان پرونده به عمل امدهند بر اساس آزمون هایی متفاوتی بودند که دسترسی به اطلاعات، همسویی با تبلیغات (خارجی) بیان شده و رویگردانی از منابع خبری بی طرف را نشان می دادند. </a:t>
            </a:r>
            <a:endParaRPr lang="fa-IR">
              <a:cs typeface="B Zar" panose="00000400000000000000" pitchFamily="2" charset="-78"/>
            </a:endParaRPr>
          </a:p>
        </p:txBody>
      </p:sp>
      <p:sp>
        <p:nvSpPr>
          <p:cNvPr id="4" name="Flowchart: Process 3"/>
          <p:cNvSpPr/>
          <p:nvPr/>
        </p:nvSpPr>
        <p:spPr>
          <a:xfrm>
            <a:off x="1322363" y="3840480"/>
            <a:ext cx="3010486"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دسترسی به اطلاعات</a:t>
            </a:r>
            <a:endParaRPr lang="fa-IR" b="1">
              <a:solidFill>
                <a:srgbClr val="FF0000"/>
              </a:solidFill>
            </a:endParaRPr>
          </a:p>
        </p:txBody>
      </p:sp>
    </p:spTree>
    <p:extLst>
      <p:ext uri="{BB962C8B-B14F-4D97-AF65-F5344CB8AC3E}">
        <p14:creationId xmlns:p14="http://schemas.microsoft.com/office/powerpoint/2010/main" val="3362383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جمع اوری اطلاعات سری و مطالعات سیاسی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شناخت دولت ها در مورد تحولات سیاسی در کشورهای خارجی غالبا بر اساس ارتباطات است که این ارتباطات به شکل مکاتبات دیپلماتیک، پخش برنامه های سمعی و بصری، تحلیل های روزنامه نگاری در مطبوعات داخلی و یا سخنرانی هایی که به وسیله رهبران سیا</a:t>
            </a:r>
            <a:r>
              <a:rPr lang="fa-IR">
                <a:cs typeface="B Zar" panose="00000400000000000000" pitchFamily="2" charset="-78"/>
              </a:rPr>
              <a:t>س</a:t>
            </a:r>
            <a:r>
              <a:rPr lang="fa-IR" smtClean="0">
                <a:cs typeface="B Zar" panose="00000400000000000000" pitchFamily="2" charset="-78"/>
              </a:rPr>
              <a:t>ی غالبا به صورت ناخواسته برای تشریح این تحولات ایراد می گردند، انجام می پذیرد. اگرچه تحلیل گران سیاسی نوعا کوششی جهت مشخص ساختن روش های به کار برده برای نتیجه گیری از ان داده ها به عمل نمی آورند ولی با این حال شواهدی وجود دارد که در انها  تحلیل محتوا شناخت های مهمی را به دست داده است خطابه هایی که به وسیله اعضای دفتر سیاسی حزب کمونیست  به مناسبت زادروز ژوزف استالین  ایراد شد. </a:t>
            </a:r>
            <a:endParaRPr lang="fa-IR">
              <a:cs typeface="B Zar" panose="00000400000000000000" pitchFamily="2" charset="-78"/>
            </a:endParaRPr>
          </a:p>
        </p:txBody>
      </p:sp>
      <p:sp>
        <p:nvSpPr>
          <p:cNvPr id="4" name="Flowchart: Process 3"/>
          <p:cNvSpPr/>
          <p:nvPr/>
        </p:nvSpPr>
        <p:spPr>
          <a:xfrm>
            <a:off x="1477108" y="4951828"/>
            <a:ext cx="3080824"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مکاتبات دیپلماتیک</a:t>
            </a:r>
            <a:endParaRPr lang="fa-IR" b="1">
              <a:solidFill>
                <a:srgbClr val="FF0000"/>
              </a:solidFill>
            </a:endParaRPr>
          </a:p>
        </p:txBody>
      </p:sp>
    </p:spTree>
    <p:extLst>
      <p:ext uri="{BB962C8B-B14F-4D97-AF65-F5344CB8AC3E}">
        <p14:creationId xmlns:p14="http://schemas.microsoft.com/office/powerpoint/2010/main" val="1894663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305908" y="1825625"/>
            <a:ext cx="8047892" cy="4351338"/>
          </a:xfrm>
        </p:spPr>
        <p:txBody>
          <a:bodyPr/>
          <a:lstStyle/>
          <a:p>
            <a:pPr algn="just"/>
            <a:r>
              <a:rPr lang="fa-IR">
                <a:cs typeface="B Zar" panose="00000400000000000000" pitchFamily="2" charset="-78"/>
              </a:rPr>
              <a:t>ساخت قدرت  در هیات رییسه  حزب کمونیست را آشکار ساخت  و جانشینی مورد انتظار وارثان قدرت را (که پس از مرگ استالین به اثبات رسید) اشکار ساخت همچنین در خلال جنگ دوم جهانی استنتاجات در مورد شیوه جنگ در آلمان و تغییرات پدید آمده در رابطه بین دول محور بر اساس برنامه هیا داخلی </a:t>
            </a:r>
            <a:r>
              <a:rPr lang="fa-IR" smtClean="0">
                <a:cs typeface="B Zar" panose="00000400000000000000" pitchFamily="2" charset="-78"/>
              </a:rPr>
              <a:t>را</a:t>
            </a:r>
            <a:r>
              <a:rPr lang="fa-IR">
                <a:cs typeface="B Zar" panose="00000400000000000000" pitchFamily="2" charset="-78"/>
              </a:rPr>
              <a:t>د</a:t>
            </a:r>
            <a:r>
              <a:rPr lang="fa-IR" smtClean="0">
                <a:cs typeface="B Zar" panose="00000400000000000000" pitchFamily="2" charset="-78"/>
              </a:rPr>
              <a:t>یو- </a:t>
            </a:r>
            <a:r>
              <a:rPr lang="fa-IR">
                <a:cs typeface="B Zar" panose="00000400000000000000" pitchFamily="2" charset="-78"/>
              </a:rPr>
              <a:t>تلویزیونی که به صورت منظم تحت نظارت بودند، استوار بود به همان سان از سخنرانی های ژوزف استالین  که با هدف تقویت روحیه آلمان  و نیز آماده ساختن مردم برای رویدادهای بعد ایراد شده بودند به صورت موفقیت آمیزی برای کسب اطلاعاتی سری نظامی استفاده شد استفاده از تحلیل محتوا برای ارزیابی رضات یک کشور از توافق های محدود ساختن  سلاح های استراتژیک پیشنهاد شده است. </a:t>
            </a:r>
          </a:p>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106" y="1825625"/>
            <a:ext cx="2283802" cy="2466975"/>
          </a:xfrm>
          <a:prstGeom prst="rect">
            <a:avLst/>
          </a:prstGeom>
        </p:spPr>
      </p:pic>
      <p:sp>
        <p:nvSpPr>
          <p:cNvPr id="5" name="TextBox 4"/>
          <p:cNvSpPr txBox="1"/>
          <p:nvPr/>
        </p:nvSpPr>
        <p:spPr>
          <a:xfrm>
            <a:off x="1195754" y="4642338"/>
            <a:ext cx="1744394"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ژوزف استالین</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257298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تحلیل محتوا فنی است برخاسته از تحقیق در ارتباطات و بالقوه یکی از مهم ترین فنون تحقیق در علوم اجتماعی به شمار می رود. در این روش تلاش می شود تا داده های زمینه های خاص با توجه به معانی ای که شخص، یک گروه یا یک فرهنگ به آنها شتاب دارد. تحلیل گردند.  وسایل ارتباطی، پیام ها و نمادها، خصوصیاتی از حاملان یا پدید آورندگان اولیه خود را نمایش می دهند و پیامدهای شناختی برای فرستاندگان و گیرندگان خود و نیز نهادهایی که مبادله این پیم ها ر آن ها صورت می گیرند به همراه دارند. </a:t>
            </a:r>
            <a:endParaRPr lang="fa-IR">
              <a:cs typeface="B Zar" panose="00000400000000000000" pitchFamily="2" charset="-78"/>
            </a:endParaRPr>
          </a:p>
        </p:txBody>
      </p:sp>
      <p:sp>
        <p:nvSpPr>
          <p:cNvPr id="4" name="Flowchart: Process 3"/>
          <p:cNvSpPr/>
          <p:nvPr/>
        </p:nvSpPr>
        <p:spPr>
          <a:xfrm>
            <a:off x="941135" y="4326340"/>
            <a:ext cx="5797290" cy="11600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حاملان یا پدید آورندگان اولیه خود</a:t>
            </a:r>
            <a:endParaRPr lang="fa-IR" b="1">
              <a:solidFill>
                <a:srgbClr val="FF0000"/>
              </a:solidFill>
            </a:endParaRPr>
          </a:p>
        </p:txBody>
      </p:sp>
    </p:spTree>
    <p:extLst>
      <p:ext uri="{BB962C8B-B14F-4D97-AF65-F5344CB8AC3E}">
        <p14:creationId xmlns:p14="http://schemas.microsoft.com/office/powerpoint/2010/main" val="158055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تحلیل محتوای پیام های ارتباطی در شب جنگ اول جهانی، در خلال بحران موشکی کوبا (1962) و نیز در منازعه شوروی با سنگاپور (اواخر دهه 1950) از یک سازه تعاملی استفاده شده است و بدین مظور بیانیه های دیپلماتیک  و عمومی که رهبران کشورهای درگیر در جنگ تسلیم کرده اند به عنوان یک مجموعه متوالی متحرک  و پاسخ قلمداد شده اند . علاوه بر موارد استفاده سیاسی فوق، تحلیل محتوا می تواند اطلاعات روشی را در زمینه نوع ارزش های مطرح شده  و نیز گرایش های نامزدهای منصب های سیاسی  در مورد مسائل خاص و نیز تغییر این ارزش ها و گرایش ها را در واکنش به شرایط خاص و با توجه به مخاطبان آنها به دست دهند. </a:t>
            </a:r>
            <a:endParaRPr lang="fa-IR">
              <a:cs typeface="B Zar" panose="00000400000000000000" pitchFamily="2" charset="-78"/>
            </a:endParaRPr>
          </a:p>
        </p:txBody>
      </p:sp>
      <p:sp>
        <p:nvSpPr>
          <p:cNvPr id="4" name="Flowchart: Process 3"/>
          <p:cNvSpPr/>
          <p:nvPr/>
        </p:nvSpPr>
        <p:spPr>
          <a:xfrm>
            <a:off x="838200" y="4811150"/>
            <a:ext cx="3691597"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واکنش به شرایط خاص</a:t>
            </a:r>
            <a:endParaRPr lang="fa-IR" b="1">
              <a:solidFill>
                <a:srgbClr val="FF0000"/>
              </a:solidFill>
            </a:endParaRPr>
          </a:p>
        </p:txBody>
      </p:sp>
    </p:spTree>
    <p:extLst>
      <p:ext uri="{BB962C8B-B14F-4D97-AF65-F5344CB8AC3E}">
        <p14:creationId xmlns:p14="http://schemas.microsoft.com/office/powerpoint/2010/main" val="4223612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تحلیل های مقایسه ای بین کشورها تفاوت های موجود در ارزش های رهبری و خواسته های نخبگان و مطالعات در مورد کرسی های حزبی، سخنرانی های یاد شده بریتانیا و شعارهای روز اول ماه مه شوروی  زمینه ساز توجه و علاقه  به دانشمندان سیاسی بوده است در کنار این موارد می توان به تلاش های اولیه ای که برای تشخیص فنون تبلیغی  و نیز شناسایی تبلیغ گرایی که از این فنون برای تضعیف قوه تشخیص عقلانی استفاده می بردند اشاره کرد. </a:t>
            </a:r>
          </a:p>
          <a:p>
            <a:endParaRPr lang="fa-IR"/>
          </a:p>
        </p:txBody>
      </p:sp>
      <p:sp>
        <p:nvSpPr>
          <p:cNvPr id="4" name="Flowchart: Process 3"/>
          <p:cNvSpPr/>
          <p:nvPr/>
        </p:nvSpPr>
        <p:spPr>
          <a:xfrm>
            <a:off x="1392702" y="4149969"/>
            <a:ext cx="2926080"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تشخیص فنون تبلیغی</a:t>
            </a:r>
            <a:endParaRPr lang="fa-IR" b="1">
              <a:solidFill>
                <a:srgbClr val="FF0000"/>
              </a:solidFill>
            </a:endParaRPr>
          </a:p>
        </p:txBody>
      </p:sp>
    </p:spTree>
    <p:extLst>
      <p:ext uri="{BB962C8B-B14F-4D97-AF65-F5344CB8AC3E}">
        <p14:creationId xmlns:p14="http://schemas.microsoft.com/office/powerpoint/2010/main" val="3142726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کاربرد تحلیل محتوا در علوم اجتماعی و ادبیات</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مطالعات روان شناسی فردی غالبا از پاسخ های شفاهی به سوالات مصاحبه جسات ضبط شده روان کاوی، یادداشت های روزانه، نوشته ها و نامه ها استفاده می گردد جست و جوی الگوی سخنران (نطق) که نشان گر  آسیب های خاص روانی است، فنی متداول است آزمون های فرا فکن </a:t>
            </a:r>
            <a:r>
              <a:rPr lang="en-US" smtClean="0">
                <a:cs typeface="B Zar" panose="00000400000000000000" pitchFamily="2" charset="-78"/>
              </a:rPr>
              <a:t>Protecive texts</a:t>
            </a:r>
            <a:r>
              <a:rPr lang="fa-IR" smtClean="0">
                <a:cs typeface="B Zar" panose="00000400000000000000" pitchFamily="2" charset="-78"/>
              </a:rPr>
              <a:t> را که در آنها آزمودنی ها به محرکی استاندارد شده پاسخ شفاهی می دهند  و پاسخ ها در مرحله بعد مقوله بندی  و شمارش می گردند در حقیقت باید نوعی تحلیل محتوا دانست. همچنین از تحلیل محتوا می توان برای پی بردن به حالات مختلف روان شناختی سخنران مثل میزان اضطراب بر اساس فراوانی اختلالات کلامی (بیانی) و یا جهان بینی خاص او بر اساس نوع اشتباهات  منطقی که در طی صحبت خود مرتکب می گردد استفاده کرد از سازه هایی که با استفاده از استنتاجات  ثانوی به دست می آیند. </a:t>
            </a:r>
            <a:endParaRPr lang="fa-IR">
              <a:cs typeface="B Zar" panose="00000400000000000000" pitchFamily="2" charset="-78"/>
            </a:endParaRPr>
          </a:p>
        </p:txBody>
      </p:sp>
      <p:sp>
        <p:nvSpPr>
          <p:cNvPr id="4" name="Flowchart: Process 3"/>
          <p:cNvSpPr/>
          <p:nvPr/>
        </p:nvSpPr>
        <p:spPr>
          <a:xfrm>
            <a:off x="1420837" y="5205046"/>
            <a:ext cx="3165231"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جهان بینی خاص</a:t>
            </a:r>
            <a:endParaRPr lang="fa-IR" b="1">
              <a:solidFill>
                <a:srgbClr val="FF0000"/>
              </a:solidFill>
            </a:endParaRPr>
          </a:p>
        </p:txBody>
      </p:sp>
    </p:spTree>
    <p:extLst>
      <p:ext uri="{BB962C8B-B14F-4D97-AF65-F5344CB8AC3E}">
        <p14:creationId xmlns:p14="http://schemas.microsoft.com/office/powerpoint/2010/main" val="131187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مطالعه و تحلیل یادداشت های خودکشی، گفت و گوهای افراد الکلی و نیز نطق های شخصیت های تاریخی استفاده شده است. به همان سان برای باز سازی دینامیسم های فردی  از شخصیت نویسنده، نامه های شخصی مورد تحلیل قرار می گیرند. گزارشهای شفاهی در مورد رویاها نیز منبع مشابهی برای کسب آگاهی به شمار می آیند که تحلیل محتوا </a:t>
            </a:r>
            <a:r>
              <a:rPr lang="fa-IR" smtClean="0">
                <a:cs typeface="B Zar" panose="00000400000000000000" pitchFamily="2" charset="-78"/>
              </a:rPr>
              <a:t>امکان تحقیق منظم در مورد ان را فراهم می سازد. در آموزش و پرورش از تحلیل محتوا برای تجزیه و تحلیل پیش داوری های مربوط به وسایل ترازی و ملی متون کتب استفاده شده است. </a:t>
            </a:r>
            <a:endParaRPr lang="fa-IR">
              <a:cs typeface="B Zar" panose="00000400000000000000" pitchFamily="2" charset="-78"/>
            </a:endParaRPr>
          </a:p>
        </p:txBody>
      </p:sp>
      <p:sp>
        <p:nvSpPr>
          <p:cNvPr id="4" name="Flowchart: Process 3"/>
          <p:cNvSpPr/>
          <p:nvPr/>
        </p:nvSpPr>
        <p:spPr>
          <a:xfrm>
            <a:off x="1026941" y="4431323"/>
            <a:ext cx="4248443" cy="147710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باز سازی دینامیسم های فردی</a:t>
            </a:r>
            <a:endParaRPr lang="fa-IR" b="1">
              <a:solidFill>
                <a:srgbClr val="FF0000"/>
              </a:solidFill>
            </a:endParaRPr>
          </a:p>
        </p:txBody>
      </p:sp>
    </p:spTree>
    <p:extLst>
      <p:ext uri="{BB962C8B-B14F-4D97-AF65-F5344CB8AC3E}">
        <p14:creationId xmlns:p14="http://schemas.microsoft.com/office/powerpoint/2010/main" val="224089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از جمله موضوع های تحلل می توان به نحوه تصویر سازی های متفاوت  از دشمنان پیشین در کتاب های تاریخ اشاره کرد. از جمله استفاده های مهم آموزشی از تحلیل محتوا می توان به کسب آگاهی از میزان خواندنی بودن یا علاقه برانگیزی متن با توجه به نوع کلمات ساختارهای دستوری و علایم نقطه گذاری  و موارد دیگر اشاره کرد. </a:t>
            </a:r>
            <a:endParaRPr lang="fa-IR"/>
          </a:p>
        </p:txBody>
      </p:sp>
    </p:spTree>
    <p:extLst>
      <p:ext uri="{BB962C8B-B14F-4D97-AF65-F5344CB8AC3E}">
        <p14:creationId xmlns:p14="http://schemas.microsoft.com/office/powerpoint/2010/main" val="2279962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ادبیات یک زمینه طبیعی تحلیل محتوا است. ساختار بسامد واژه ها و تحلیل استعاره های ادبی، علایم، موضوعات اجزای بیان سبک ها، تفاوت ها در سبک های خصا و مخطبین مورد نظر  گرفته می شوند. شناسایی آماری مولف ناشناخته  یک کتاب را باید مورد استثنایی جالبی دانست که در مورد متن کتاب قرون وسطایی سلوک مسیح </a:t>
            </a:r>
            <a:r>
              <a:rPr lang="en-US" smtClean="0"/>
              <a:t>the imiiatoire of Christ</a:t>
            </a:r>
            <a:r>
              <a:rPr lang="fa-IR" smtClean="0"/>
              <a:t> و چند مورد از  گزارش های ماضا شده فدرالیست </a:t>
            </a:r>
            <a:r>
              <a:rPr lang="en-US" smtClean="0"/>
              <a:t>Federalist</a:t>
            </a:r>
            <a:r>
              <a:rPr lang="fa-IR" smtClean="0"/>
              <a:t> و تفکیک بخش های یک متن که توسط مولفان متفاوت نگاشته شده است به کار برده شد. از دیگر موارد می توان به نکات زیر اشاره کرد: </a:t>
            </a:r>
          </a:p>
          <a:p>
            <a:r>
              <a:rPr lang="fa-IR" smtClean="0"/>
              <a:t>روشن ساختن تاثیرات ادبی، تلاشی برای تعیین تاریخ اسناد از طریق تحلیل سبک ها و محتوای نوشته، تلاشی برای پی بردن به الگوهای پیشرفت در آثار ادب یونان و جست و جو برای مضامینی که پرفروش ترین رمان ها را از بقیه رمانها جدا می سازند.</a:t>
            </a:r>
            <a:endParaRPr lang="fa-IR"/>
          </a:p>
        </p:txBody>
      </p:sp>
    </p:spTree>
    <p:extLst>
      <p:ext uri="{BB962C8B-B14F-4D97-AF65-F5344CB8AC3E}">
        <p14:creationId xmlns:p14="http://schemas.microsoft.com/office/powerpoint/2010/main" val="2778673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تحللی محتوا را شاید بتوان جزء لاینفکی از یک فعالیت تحقیقی اجتماعی گسترده تر دانست. به </a:t>
            </a:r>
            <a:r>
              <a:rPr lang="fa-IR" smtClean="0">
                <a:cs typeface="B Zar" panose="00000400000000000000" pitchFamily="2" charset="-78"/>
              </a:rPr>
              <a:t>عنون مثال برای به حداقل رساندن  خطاهای مصاحبه گر پاسخ های باز به سوال های مصاحبه غالبا  در معرض تحلیل محتوا قرار می گیرند تا توزیع فراوانی ، مقیاس ها، شاخص ها یا متغیرهایی را که در مرحله بعد می توان انها را با مشخصات قابل اندازه گیری  مصاحبه شوندگان مستقیما در ارتباط گذاشت به دست آید. </a:t>
            </a:r>
            <a:endParaRPr lang="fa-IR">
              <a:cs typeface="B Zar" panose="00000400000000000000" pitchFamily="2" charset="-78"/>
            </a:endParaRPr>
          </a:p>
        </p:txBody>
      </p:sp>
      <p:sp>
        <p:nvSpPr>
          <p:cNvPr id="4" name="Flowchart: Process 3"/>
          <p:cNvSpPr/>
          <p:nvPr/>
        </p:nvSpPr>
        <p:spPr>
          <a:xfrm>
            <a:off x="1678675" y="4380931"/>
            <a:ext cx="3357349" cy="12692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توزیع فراوانی ، مقیاس ها، شاخص ها یا متغیرها</a:t>
            </a:r>
            <a:endParaRPr lang="fa-IR" b="1">
              <a:solidFill>
                <a:srgbClr val="FF0000"/>
              </a:solidFill>
            </a:endParaRPr>
          </a:p>
        </p:txBody>
      </p:sp>
    </p:spTree>
    <p:extLst>
      <p:ext uri="{BB962C8B-B14F-4D97-AF65-F5344CB8AC3E}">
        <p14:creationId xmlns:p14="http://schemas.microsoft.com/office/powerpoint/2010/main" val="1314890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418492" y="761714"/>
            <a:ext cx="9355016" cy="5388273"/>
          </a:xfrm>
          <a:prstGeom prst="rect">
            <a:avLst/>
          </a:prstGeom>
        </p:spPr>
      </p:pic>
    </p:spTree>
    <p:extLst>
      <p:ext uri="{BB962C8B-B14F-4D97-AF65-F5344CB8AC3E}">
        <p14:creationId xmlns:p14="http://schemas.microsoft.com/office/powerpoint/2010/main" val="4167227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شیوه های مختلف آزمایشی (حل مساله شبیه سازی ، شبیه سازی درمانی) برای تفکیک انواع تعاملات شفاهی (کلامی) کمی ساختن سهم اعضا در این تعاملات  و مفهوم سازی نقشی که آنها در جهت دهی پیدایش ساخت های اجتماعی  بر عهده دارند. از فن تحلیل محتوا در گروه های کوچک استفاده می کنند. همچنین از طریق  همبسته سازی معرف ها یا معیارهای تحلیل محتوا، خشونت تخیلی تلویزیون یا برآوردهای خوشنت واقعی  که از طمالعه بر روی تماشاگران حرفه ای و غیر حرفه ای به دست امده است. تاثیرات رسانه های جمعی مورد مطالعه قرار گرفته است </a:t>
            </a:r>
          </a:p>
          <a:p>
            <a:endParaRPr lang="fa-IR"/>
          </a:p>
        </p:txBody>
      </p:sp>
      <p:sp>
        <p:nvSpPr>
          <p:cNvPr id="4" name="Flowchart: Process 3"/>
          <p:cNvSpPr/>
          <p:nvPr/>
        </p:nvSpPr>
        <p:spPr>
          <a:xfrm>
            <a:off x="1195754" y="4529797"/>
            <a:ext cx="3742006"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همبسته سازی معرف ها یا معیارهای تحلیل محتوا</a:t>
            </a:r>
            <a:endParaRPr lang="fa-IR" b="1">
              <a:solidFill>
                <a:srgbClr val="FF0000"/>
              </a:solidFill>
            </a:endParaRPr>
          </a:p>
        </p:txBody>
      </p:sp>
    </p:spTree>
    <p:extLst>
      <p:ext uri="{BB962C8B-B14F-4D97-AF65-F5344CB8AC3E}">
        <p14:creationId xmlns:p14="http://schemas.microsoft.com/office/powerpoint/2010/main" val="3891192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تحلیل محتوا را همچنین می توان به موازات دیگر فنون تحقیق به کار برد و اعتبار هر نوع یافته را کنترل  و یا روشن ساخت به عنوان مثال در مقایسه ای که بین امار واقعی جرم در یکی از شهرهای ایالات متحده نظرسنجی  در مورد میزان نگرانی ساکنان این شهر نسبت به خشونت  و تحلیل محتوای پوشش جرایم در روزنامه های محلی به عمل امد، میزان نگرانی مردم و پوشش جرایم در روزنامه همبستگی معنی داری را نشان داد. </a:t>
            </a:r>
            <a:endParaRPr lang="fa-IR">
              <a:cs typeface="B Zar" panose="00000400000000000000" pitchFamily="2" charset="-78"/>
            </a:endParaRPr>
          </a:p>
        </p:txBody>
      </p:sp>
      <p:sp>
        <p:nvSpPr>
          <p:cNvPr id="4" name="Flowchart: Process 3"/>
          <p:cNvSpPr/>
          <p:nvPr/>
        </p:nvSpPr>
        <p:spPr>
          <a:xfrm>
            <a:off x="1448972" y="4023360"/>
            <a:ext cx="3038622"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 کار برد و اعتبار هر نوع یافته </a:t>
            </a:r>
            <a:endParaRPr lang="fa-IR">
              <a:solidFill>
                <a:srgbClr val="FF0000"/>
              </a:solidFill>
            </a:endParaRPr>
          </a:p>
        </p:txBody>
      </p:sp>
    </p:spTree>
    <p:extLst>
      <p:ext uri="{BB962C8B-B14F-4D97-AF65-F5344CB8AC3E}">
        <p14:creationId xmlns:p14="http://schemas.microsoft.com/office/powerpoint/2010/main" val="2701206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فنون تحلیل اجتماعی غالبا روش هایی مستند برای مشاهده محرک و پاسخ در این روش ها به توصیف رفتارهایی آشکار پرداخته می شود. خصوصیات افراد از یکدیگر تفکیک می گردد. و در نهایت کار کم ساختن شرایط اجتماعی و آزمون فرضیه های مربوط به آنها انجام می گیرد. اما روش تحلیل محتوا، از وسایل ارتباطی که بی واسطه شامل مشاهده هستند فراتر می رود و بر خصوصیات نمایدن آنها دریافتن سابقه ، عوامل همبستگی با پیامد های ارتباطات اتکا دارد و به این ترتیب امکان تحلیل  زمینه های {مشاهده شده} داده ها را فراهم می سازد. شرط انتقادی و روش شناختی هرگونه تحلیل محتوایی توجیه مرحله استنتاجی ست که باید بدان پرداخت. </a:t>
            </a:r>
            <a:endParaRPr lang="fa-IR">
              <a:cs typeface="B Zar" panose="00000400000000000000" pitchFamily="2" charset="-78"/>
            </a:endParaRPr>
          </a:p>
        </p:txBody>
      </p:sp>
      <p:sp>
        <p:nvSpPr>
          <p:cNvPr id="4" name="Flowchart: Process 3"/>
          <p:cNvSpPr/>
          <p:nvPr/>
        </p:nvSpPr>
        <p:spPr>
          <a:xfrm>
            <a:off x="1448972" y="4797083"/>
            <a:ext cx="7076050"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خصوصیات افراد از یکدیگر تفکیک می گردد</a:t>
            </a:r>
            <a:endParaRPr lang="fa-IR" b="1">
              <a:solidFill>
                <a:srgbClr val="FF0000"/>
              </a:solidFill>
            </a:endParaRPr>
          </a:p>
        </p:txBody>
      </p:sp>
    </p:spTree>
    <p:extLst>
      <p:ext uri="{BB962C8B-B14F-4D97-AF65-F5344CB8AC3E}">
        <p14:creationId xmlns:p14="http://schemas.microsoft.com/office/powerpoint/2010/main" val="1733182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این ترتیب روشن گردید که دو متغیر فوق هر دو بیانگر پدیده ای مشابه هستند که تنها به صورتی حاشیه ای با حقایق در ارتباطند. </a:t>
            </a:r>
            <a:r>
              <a:rPr lang="fa-IR" smtClean="0">
                <a:cs typeface="B Zar" panose="00000400000000000000" pitchFamily="2" charset="-78"/>
              </a:rPr>
              <a:t>تحل</a:t>
            </a:r>
            <a:r>
              <a:rPr lang="fa-IR">
                <a:cs typeface="B Zar" panose="00000400000000000000" pitchFamily="2" charset="-78"/>
              </a:rPr>
              <a:t>ی</a:t>
            </a:r>
            <a:r>
              <a:rPr lang="fa-IR" smtClean="0">
                <a:cs typeface="B Zar" panose="00000400000000000000" pitchFamily="2" charset="-78"/>
              </a:rPr>
              <a:t>ل </a:t>
            </a:r>
            <a:r>
              <a:rPr lang="fa-IR">
                <a:cs typeface="B Zar" panose="00000400000000000000" pitchFamily="2" charset="-78"/>
              </a:rPr>
              <a:t>محتوای مقالات (رساله هایی) که به وسیله دانشجویان نوشته شده اند نتایجی را به دست داد  که با یافته های به دست آمده از پرسشنامه گرایش سنجی که به وسیله همان دانشجویان تکمیل شده بود شباهتی قابل ملاحظه داشت. چنین مشابهت هایی اطمینان تحلیل گران را نسبت به اعتبار یافته هایشان افزایش می دهند و توجیهی برای قابلیت جانشینی فنون هستند. </a:t>
            </a:r>
          </a:p>
          <a:p>
            <a:endParaRPr lang="fa-IR"/>
          </a:p>
        </p:txBody>
      </p:sp>
      <p:sp>
        <p:nvSpPr>
          <p:cNvPr id="4" name="Flowchart: Process 3"/>
          <p:cNvSpPr/>
          <p:nvPr/>
        </p:nvSpPr>
        <p:spPr>
          <a:xfrm>
            <a:off x="1392702" y="4389120"/>
            <a:ext cx="3291840"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صورتی حاشیه ای</a:t>
            </a:r>
            <a:endParaRPr lang="fa-IR" b="1">
              <a:solidFill>
                <a:srgbClr val="FF0000"/>
              </a:solidFill>
            </a:endParaRPr>
          </a:p>
        </p:txBody>
      </p:sp>
    </p:spTree>
    <p:extLst>
      <p:ext uri="{BB962C8B-B14F-4D97-AF65-F5344CB8AC3E}">
        <p14:creationId xmlns:p14="http://schemas.microsoft.com/office/powerpoint/2010/main" val="2321751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مطالعه ای که برای یافتن همبستگی قوی در بین شیوه های گوناگون شمارش مراجع برای روسای جمهور ایالات متحد انجام شد و عموما به عنوان شاخصی برای محبوبیت یا اهمیت آنها قلمداد می شد با رتبه بندی ای که نویسنده متن برای اهمیت این روسای جمهور قایل شده بود، همبستگی قابل قبول را به دست نداد. نکته ی فوق زبان استفاده از شاخص ها و اهمیت اعتبار دادن به هر نوع تحلیل محتوا را نشان می دهد. </a:t>
            </a:r>
            <a:endParaRPr lang="fa-IR">
              <a:cs typeface="B Zar" panose="00000400000000000000" pitchFamily="2" charset="-78"/>
            </a:endParaRPr>
          </a:p>
        </p:txBody>
      </p:sp>
    </p:spTree>
    <p:extLst>
      <p:ext uri="{BB962C8B-B14F-4D97-AF65-F5344CB8AC3E}">
        <p14:creationId xmlns:p14="http://schemas.microsoft.com/office/powerpoint/2010/main" val="3700188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مراحل و معیارهای انجام تحلیل محتوا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محتوا عموما از</a:t>
            </a:r>
            <a:r>
              <a:rPr lang="fa-IR" b="1" smtClean="0">
                <a:solidFill>
                  <a:srgbClr val="FF0000"/>
                </a:solidFill>
                <a:cs typeface="B Zar" panose="00000400000000000000" pitchFamily="2" charset="-78"/>
              </a:rPr>
              <a:t> شش مرحله </a:t>
            </a:r>
            <a:r>
              <a:rPr lang="fa-IR" smtClean="0">
                <a:cs typeface="B Zar" panose="00000400000000000000" pitchFamily="2" charset="-78"/>
              </a:rPr>
              <a:t>تشکیل می شود که این مراحل به صورت منظم استفاده از این فن را مشخص می سازند. </a:t>
            </a:r>
            <a:endParaRPr lang="fa-IR">
              <a:cs typeface="B Zar" panose="00000400000000000000" pitchFamily="2" charset="-78"/>
            </a:endParaRPr>
          </a:p>
        </p:txBody>
      </p:sp>
    </p:spTree>
    <p:extLst>
      <p:ext uri="{BB962C8B-B14F-4D97-AF65-F5344CB8AC3E}">
        <p14:creationId xmlns:p14="http://schemas.microsoft.com/office/powerpoint/2010/main" val="2462465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طرح </a:t>
            </a:r>
            <a:r>
              <a:rPr lang="en-US" smtClean="0">
                <a:solidFill>
                  <a:srgbClr val="FF0000"/>
                </a:solidFill>
                <a:cs typeface="B Zar" panose="00000400000000000000" pitchFamily="2" charset="-78"/>
              </a:rPr>
              <a:t>Design</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طرح مرحله مفهومی است که در ان تحلیل گران به تعریف زمینه کار خود و نیز آن چه مستقیما امکان مشاهده آن را ندارند و خواهان آگاهی از آنند می پردازند. همچنین در این مرحله تحلیل گران  به جست و جوی منبع اطلاعات مهم که ممکن است در دسترس باشند پذیرش یک سازه تحلیلی که دانش موجود در زمینه رابطه داده و متن را فرمول بندی  می کند و مرحله استنتاجی ناشی از حرکت از یک زمینه به زمینه دیگر را در بردارد، اقدام می کنند سه مشخصه اصلی فوق چارچوب تحلیل را تشکیل می دهند. علاوه بر این ترسیم روش های تجربی مورد استفاده شرایطی را که تحت آن ها استنتاجات حاصل از مشاهده را می توان معتبر دانست. سنجش آنچه مدعی اندازه گیری آن هستیم- دقیقا مشخص می گرداند. </a:t>
            </a:r>
            <a:endParaRPr lang="fa-IR">
              <a:cs typeface="B Zar" panose="00000400000000000000" pitchFamily="2" charset="-78"/>
            </a:endParaRPr>
          </a:p>
        </p:txBody>
      </p:sp>
      <p:sp>
        <p:nvSpPr>
          <p:cNvPr id="4" name="Flowchart: Process 3"/>
          <p:cNvSpPr/>
          <p:nvPr/>
        </p:nvSpPr>
        <p:spPr>
          <a:xfrm>
            <a:off x="1223889" y="4698609"/>
            <a:ext cx="4262511"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جست و جوی منبع اطلاعات مهم</a:t>
            </a:r>
            <a:endParaRPr lang="fa-IR" b="1">
              <a:solidFill>
                <a:srgbClr val="FF0000"/>
              </a:solidFill>
            </a:endParaRPr>
          </a:p>
        </p:txBody>
      </p:sp>
    </p:spTree>
    <p:extLst>
      <p:ext uri="{BB962C8B-B14F-4D97-AF65-F5344CB8AC3E}">
        <p14:creationId xmlns:p14="http://schemas.microsoft.com/office/powerpoint/2010/main" val="2872548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واحد بندی </a:t>
            </a:r>
            <a:r>
              <a:rPr lang="fa-IR" b="1" smtClean="0">
                <a:solidFill>
                  <a:srgbClr val="FF0000"/>
                </a:solidFill>
                <a:cs typeface="B Zar" panose="00000400000000000000" pitchFamily="2" charset="-78"/>
              </a:rPr>
              <a:t>(</a:t>
            </a:r>
            <a:r>
              <a:rPr lang="en-US" b="1" smtClean="0">
                <a:solidFill>
                  <a:srgbClr val="FF0000"/>
                </a:solidFill>
                <a:cs typeface="B Zar" panose="00000400000000000000" pitchFamily="2" charset="-78"/>
              </a:rPr>
              <a:t>Unitizing</a:t>
            </a:r>
            <a:r>
              <a:rPr lang="fa-IR" b="1" smtClean="0">
                <a:solidFill>
                  <a:srgbClr val="FF0000"/>
                </a:solidFill>
                <a:cs typeface="B Zar" panose="00000400000000000000" pitchFamily="2" charset="-78"/>
              </a:rPr>
              <a:t>)</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مرحله تعریف و نهایتا شناسایی واحدهای تحلیل از میان داده های موجود را «</a:t>
            </a:r>
            <a:r>
              <a:rPr lang="fa-IR" b="1" smtClean="0">
                <a:solidFill>
                  <a:srgbClr val="FF0000"/>
                </a:solidFill>
                <a:cs typeface="B Zar" panose="00000400000000000000" pitchFamily="2" charset="-78"/>
              </a:rPr>
              <a:t>واحد بندی</a:t>
            </a:r>
            <a:r>
              <a:rPr lang="fa-IR" smtClean="0">
                <a:cs typeface="B Zar" panose="00000400000000000000" pitchFamily="2" charset="-78"/>
              </a:rPr>
              <a:t>» می گویند.  واحدهای نمونه گیری امکان تنظیم یک نمونه  معرف آماری از جامعه اماری را که ممکن است شامل کل کتاب ها، داستان های تلویزیونی، شخصیت های تخیلی، مقالات (رسانه ها) و تبلیغات باشد در بر می گیرد. </a:t>
            </a:r>
            <a:endParaRPr lang="fa-IR">
              <a:cs typeface="B Zar" panose="00000400000000000000" pitchFamily="2" charset="-78"/>
            </a:endParaRPr>
          </a:p>
        </p:txBody>
      </p:sp>
    </p:spTree>
    <p:extLst>
      <p:ext uri="{BB962C8B-B14F-4D97-AF65-F5344CB8AC3E}">
        <p14:creationId xmlns:p14="http://schemas.microsoft.com/office/powerpoint/2010/main" val="3925903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واحدهایی که هر یک دارای معنایی مستقل است </a:t>
            </a:r>
            <a:r>
              <a:rPr lang="fa-IR" b="1" smtClean="0">
                <a:solidFill>
                  <a:srgbClr val="FF0000"/>
                </a:solidFill>
                <a:cs typeface="B Zar" panose="00000400000000000000" pitchFamily="2" charset="-78"/>
              </a:rPr>
              <a:t>واحد ثبت </a:t>
            </a:r>
            <a:r>
              <a:rPr lang="en-US" smtClean="0">
                <a:cs typeface="B Zar" panose="00000400000000000000" pitchFamily="2" charset="-78"/>
              </a:rPr>
              <a:t>Recording UNIT</a:t>
            </a:r>
            <a:r>
              <a:rPr lang="fa-IR" smtClean="0">
                <a:cs typeface="B Zar" panose="00000400000000000000" pitchFamily="2" charset="-78"/>
              </a:rPr>
              <a:t> گفته می شود مثلا واحدها ممکن است به رخدادها و افراد به کشورها، اظهارات ارزیابی کننده و گزاره ها و مضامین ارجاع شوند. </a:t>
            </a:r>
            <a:endParaRPr lang="fa-IR">
              <a:cs typeface="B Zar" panose="00000400000000000000" pitchFamily="2" charset="-78"/>
            </a:endParaRPr>
          </a:p>
        </p:txBody>
      </p:sp>
    </p:spTree>
    <p:extLst>
      <p:ext uri="{BB962C8B-B14F-4D97-AF65-F5344CB8AC3E}">
        <p14:creationId xmlns:p14="http://schemas.microsoft.com/office/powerpoint/2010/main" val="3398204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نمونه گیری</a:t>
            </a:r>
            <a:r>
              <a:rPr lang="fa-IR" b="1" smtClean="0">
                <a:solidFill>
                  <a:srgbClr val="FF0000"/>
                </a:solidFill>
                <a:cs typeface="B Zar" panose="00000400000000000000" pitchFamily="2" charset="-78"/>
              </a:rPr>
              <a:t>:</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که فرایند استخراج نمونه های معرف را نباید از مراحل طبیعی تحلیل محتوا دانست. اما با این حال لازم است که: </a:t>
            </a:r>
            <a:endParaRPr lang="fa-IR">
              <a:cs typeface="B Zar" panose="00000400000000000000" pitchFamily="2" charset="-78"/>
            </a:endParaRPr>
          </a:p>
        </p:txBody>
      </p:sp>
    </p:spTree>
    <p:extLst>
      <p:ext uri="{BB962C8B-B14F-4D97-AF65-F5344CB8AC3E}">
        <p14:creationId xmlns:p14="http://schemas.microsoft.com/office/powerpoint/2010/main" val="4100980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خطاهای آماری را که در بیشتر مطالب نمادین مورد تحلیل نهفته اند از میان برداشت مثلا گرایش های افراد مهم در رسانه های جمعی بیشتر منعکس می شوند تا گرایش عامه مردم. </a:t>
            </a:r>
          </a:p>
          <a:p>
            <a:pPr algn="just"/>
            <a:r>
              <a:rPr lang="fa-IR" smtClean="0">
                <a:cs typeface="B Zar" panose="00000400000000000000" pitchFamily="2" charset="-78"/>
              </a:rPr>
              <a:t>2- باید اطمینان حاصل کرد که سلسله مراتب غالبا شرطی واحدهای انتخاب شده نمونه گیری (مثل نشریات، تاریخ های روزنامه ، تعداد صفحات، مقالات، بندها، کلمات) معرف سازمان پدیده های نمادینی مورد مطالعه باشند. </a:t>
            </a:r>
            <a:endParaRPr lang="fa-IR">
              <a:cs typeface="B Zar" panose="00000400000000000000" pitchFamily="2" charset="-78"/>
            </a:endParaRPr>
          </a:p>
        </p:txBody>
      </p:sp>
      <p:sp>
        <p:nvSpPr>
          <p:cNvPr id="4" name="Flowchart: Process 3"/>
          <p:cNvSpPr/>
          <p:nvPr/>
        </p:nvSpPr>
        <p:spPr>
          <a:xfrm>
            <a:off x="1280160" y="4248443"/>
            <a:ext cx="2560320"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سلسله مراتب</a:t>
            </a:r>
            <a:endParaRPr lang="fa-IR" b="1">
              <a:solidFill>
                <a:srgbClr val="FF0000"/>
              </a:solidFill>
            </a:endParaRPr>
          </a:p>
        </p:txBody>
      </p:sp>
    </p:spTree>
    <p:extLst>
      <p:ext uri="{BB962C8B-B14F-4D97-AF65-F5344CB8AC3E}">
        <p14:creationId xmlns:p14="http://schemas.microsoft.com/office/powerpoint/2010/main" val="1411905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رمزدهی (کدگذاری) </a:t>
            </a:r>
            <a:r>
              <a:rPr lang="en-US" b="1" smtClean="0">
                <a:solidFill>
                  <a:srgbClr val="FF0000"/>
                </a:solidFill>
                <a:cs typeface="B Zar" panose="00000400000000000000" pitchFamily="2" charset="-78"/>
              </a:rPr>
              <a:t>Coding</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مرحله توصیف واحدهای ثبت شونده و یا طبقه بندی آنها برحسب مقولات سازه های تحلیلی انتخاب شده را «رمزدهی» گویند. این مرحله  در حقیقت بازنمای تصور اولیه از معنی است و ان را می توان هم از طریق آموزش های صریح به کئگذاران آموزش دیده و هم از راه کدگذاری کامپیوتری انجام داد. دو اصل معیار ارزیابی  و روایی </a:t>
            </a:r>
            <a:r>
              <a:rPr lang="en-US" smtClean="0">
                <a:cs typeface="B Zar" panose="00000400000000000000" pitchFamily="2" charset="-78"/>
              </a:rPr>
              <a:t>Reliability</a:t>
            </a:r>
            <a:r>
              <a:rPr lang="fa-IR" smtClean="0">
                <a:cs typeface="B Zar" panose="00000400000000000000" pitchFamily="2" charset="-78"/>
              </a:rPr>
              <a:t> که از طریق توافق بین  کدگذاری و تشخیص انها از اهمیت یا بی اهمیتی مقولات سنجیده می شودغالبا در تعارض با یکدیگرند.  کدگذاران انسانی معمولا از روایی برخوردار نیستند اما در مقابل  در تفسیر متون پیچیده  از نظر معنی شناسی دارای استعدادند . </a:t>
            </a:r>
            <a:endParaRPr lang="fa-IR">
              <a:cs typeface="B Zar" panose="00000400000000000000" pitchFamily="2" charset="-78"/>
            </a:endParaRPr>
          </a:p>
        </p:txBody>
      </p:sp>
      <p:sp>
        <p:nvSpPr>
          <p:cNvPr id="4" name="Flowchart: Process 3"/>
          <p:cNvSpPr/>
          <p:nvPr/>
        </p:nvSpPr>
        <p:spPr>
          <a:xfrm>
            <a:off x="838200" y="4698609"/>
            <a:ext cx="2715064" cy="84406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بازنمای تصور اولیه</a:t>
            </a:r>
            <a:endParaRPr lang="fa-IR" b="1">
              <a:solidFill>
                <a:srgbClr val="FF0000"/>
              </a:solidFill>
            </a:endParaRPr>
          </a:p>
        </p:txBody>
      </p:sp>
    </p:spTree>
    <p:extLst>
      <p:ext uri="{BB962C8B-B14F-4D97-AF65-F5344CB8AC3E}">
        <p14:creationId xmlns:p14="http://schemas.microsoft.com/office/powerpoint/2010/main" val="906855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a:solidFill>
                  <a:srgbClr val="FF0000"/>
                </a:solidFill>
                <a:cs typeface="B Zar" panose="00000400000000000000" pitchFamily="2" charset="-78"/>
              </a:rPr>
              <a:t>کامپیوتر مشکل روایی را ندارد </a:t>
            </a:r>
            <a:r>
              <a:rPr lang="fa-IR">
                <a:cs typeface="B Zar" panose="00000400000000000000" pitchFamily="2" charset="-78"/>
              </a:rPr>
              <a:t>اما باید برای شبیه سازی بخش اعظم استعداد زبانی یک سخنران بومی به ان برنامه داد. پیشرفت های عمده و قابل ملاحظه در استفاده از کامپیوتر ها و کاربرد آنها معمولا معیار «معنی داری» را فدای روایی و سرعت می کند. </a:t>
            </a:r>
          </a:p>
          <a:p>
            <a:endParaRPr lang="fa-IR"/>
          </a:p>
        </p:txBody>
      </p:sp>
    </p:spTree>
    <p:extLst>
      <p:ext uri="{BB962C8B-B14F-4D97-AF65-F5344CB8AC3E}">
        <p14:creationId xmlns:p14="http://schemas.microsoft.com/office/powerpoint/2010/main" val="54492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محتوا را از نظر شکل اید فنی برای دستیابی به استنتاجات قابل بازنمایی و معتبر از داده های متن و زمینه آنها دانست. این تعریف، تعریف برنارد برسلون را که تحلیل محتوا را با توصیف علمی از محتوای ارتباطات بربار می داند و نیز تعریف هارولد لاسول  را که تحلیل محتوا را «کمی سازی محتوای مورد انتقال پیام ها» می داند، در بر می گیرد. ال، آر هلسنی در تعریف تحلیل محتوا پیش زمینه هایی مثل «چه کسی» (منبع ارسال پیام) «چرا(فرایند رمز یابی) چگونگی (مجرای ارتباطی) و نتایج با تاثیرات پیام بر مخاطبین را اضافه می کند. </a:t>
            </a:r>
            <a:endParaRPr lang="fa-IR">
              <a:cs typeface="B Zar" panose="00000400000000000000" pitchFamily="2" charset="-78"/>
            </a:endParaRPr>
          </a:p>
        </p:txBody>
      </p:sp>
      <p:sp>
        <p:nvSpPr>
          <p:cNvPr id="4" name="Flowchart: Predefined Process 3"/>
          <p:cNvSpPr/>
          <p:nvPr/>
        </p:nvSpPr>
        <p:spPr>
          <a:xfrm>
            <a:off x="1477108" y="4304714"/>
            <a:ext cx="2588455" cy="1378634"/>
          </a:xfrm>
          <a:prstGeom prst="flowChartPredefined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قابل بازنمایی و معتبر</a:t>
            </a:r>
            <a:endParaRPr lang="fa-IR" b="1">
              <a:solidFill>
                <a:srgbClr val="FF0000"/>
              </a:solidFill>
            </a:endParaRPr>
          </a:p>
        </p:txBody>
      </p:sp>
    </p:spTree>
    <p:extLst>
      <p:ext uri="{BB962C8B-B14F-4D97-AF65-F5344CB8AC3E}">
        <p14:creationId xmlns:p14="http://schemas.microsoft.com/office/powerpoint/2010/main" val="3740209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استخراج نتایج</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مهم تر</a:t>
            </a:r>
            <a:r>
              <a:rPr lang="fa-IR">
                <a:cs typeface="B Zar" panose="00000400000000000000" pitchFamily="2" charset="-78"/>
              </a:rPr>
              <a:t>ی</a:t>
            </a:r>
            <a:r>
              <a:rPr lang="fa-IR" smtClean="0">
                <a:cs typeface="B Zar" panose="00000400000000000000" pitchFamily="2" charset="-78"/>
              </a:rPr>
              <a:t>ن مرحله در تحلیل محتوا نتیجه گیری است. این مرحله در واقع کسب شناخت ثابت در مورد نحوه پیوستگی  توضیح متغیر از داده های کدگذاری شده با پدیده ای است که محقق  خواهان اگاهی از ان است. مراحل لازم برای نتیجه گیری معمولا روشن نیستند. </a:t>
            </a:r>
            <a:endParaRPr lang="fa-IR">
              <a:cs typeface="B Zar" panose="00000400000000000000" pitchFamily="2" charset="-78"/>
            </a:endParaRPr>
          </a:p>
        </p:txBody>
      </p:sp>
    </p:spTree>
    <p:extLst>
      <p:ext uri="{BB962C8B-B14F-4D97-AF65-F5344CB8AC3E}">
        <p14:creationId xmlns:p14="http://schemas.microsoft.com/office/powerpoint/2010/main" val="1183537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اینکه فراوانی مراجع چگونه نشانگر توجه یک منبع به موضوع مورد توجه خود است، کدام سبک خاص ادبی منحصرا شناساننده یک مولف خاص است و نحوه ای که تمایل به صفات خاص کلامی سخنران یا مستمع را متجلی می سازند. سوالاتی هستند که باید با روش های مستقل پاسخ داده شوند. همچنین لازم است که چنین سازه های تحلیل بسیار ساده باشند. تحلیل گران  در استخراج اطلاعات سری نظامی از منابع خبری دشمن  از «نقشه های» دقیق روابط شناخته شده  که شامل نقش و تصادهای میان رهبری  ملی و جمعیت مخاطب می گرد، استفاده می کنند به همین سان سبک های خاص استدلال افراد از چند سطح از سازه های روان شناختی دقیق تشکیل می شود.</a:t>
            </a:r>
            <a:endParaRPr lang="fa-IR"/>
          </a:p>
        </p:txBody>
      </p:sp>
      <p:sp>
        <p:nvSpPr>
          <p:cNvPr id="4" name="Flowchart: Process 3"/>
          <p:cNvSpPr/>
          <p:nvPr/>
        </p:nvSpPr>
        <p:spPr>
          <a:xfrm>
            <a:off x="1195754" y="4839286"/>
            <a:ext cx="4079631"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های مستقل</a:t>
            </a:r>
            <a:endParaRPr lang="fa-IR" b="1">
              <a:solidFill>
                <a:srgbClr val="FF0000"/>
              </a:solidFill>
            </a:endParaRPr>
          </a:p>
        </p:txBody>
      </p:sp>
    </p:spTree>
    <p:extLst>
      <p:ext uri="{BB962C8B-B14F-4D97-AF65-F5344CB8AC3E}">
        <p14:creationId xmlns:p14="http://schemas.microsoft.com/office/powerpoint/2010/main" val="1128633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معتبر سازی (</a:t>
            </a:r>
            <a:r>
              <a:rPr lang="en-US" smtClean="0">
                <a:solidFill>
                  <a:srgbClr val="FF0000"/>
                </a:solidFill>
                <a:cs typeface="B Zar" panose="00000400000000000000" pitchFamily="2" charset="-78"/>
              </a:rPr>
              <a:t>Validation</a:t>
            </a:r>
            <a:r>
              <a:rPr lang="fa-IR" smtClean="0">
                <a:solidFill>
                  <a:srgbClr val="FF0000"/>
                </a:solidFill>
                <a:cs typeface="B Zar" panose="00000400000000000000" pitchFamily="2" charset="-78"/>
              </a:rPr>
              <a:t>)</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معتبر سازی آمال و غایت هر کار تحقیقی است با وجود این جهت گیری تحلیل محتوا به استنتاج از انچه مستقیما قابل مشاهده نیست و در دست نبودن  شواهد اعتبار دهنده معتبر سازی نتایج تحلیل محتوا را محدود می سازد مثلا باید پرسید که با وجود آگاهی قبلی از فعالیت های برنامه ریزی شده چرا باز به دنبال  به دست آوردن اطلاعات سری نظامی از تبلیغات دشمن هستیم؟ و یا با وجود قابلیت اندازه گیری مستقیم  نوع موضوعات مورد توجه رسانه ها چرا به دنبال استنتاج و آگاهی یابی از موضوعات مورد توجه رسانه های هستیم؟.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71832" y="4271963"/>
            <a:ext cx="1905000" cy="1905000"/>
          </a:xfrm>
          <a:prstGeom prst="rect">
            <a:avLst/>
          </a:prstGeom>
        </p:spPr>
      </p:pic>
      <p:sp>
        <p:nvSpPr>
          <p:cNvPr id="5" name="Flowchart: Process 4"/>
          <p:cNvSpPr/>
          <p:nvPr/>
        </p:nvSpPr>
        <p:spPr>
          <a:xfrm>
            <a:off x="4431323" y="4656406"/>
            <a:ext cx="4107766"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معتبر سازی نتایج تحلیل محتوا</a:t>
            </a:r>
            <a:endParaRPr lang="fa-IR" b="1">
              <a:solidFill>
                <a:srgbClr val="FF0000"/>
              </a:solidFill>
            </a:endParaRPr>
          </a:p>
        </p:txBody>
      </p:sp>
    </p:spTree>
    <p:extLst>
      <p:ext uri="{BB962C8B-B14F-4D97-AF65-F5344CB8AC3E}">
        <p14:creationId xmlns:p14="http://schemas.microsoft.com/office/powerpoint/2010/main" val="3747471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و بالاخره اگر امکان مصاحبه  مثلا با کندی فراهم بوده است چرا به دنبال کسب آگاهی از گرایش های رو به تغییر کندی  در خلال بحران موشکی کوبا با استفاده  از پیام های ارتباطی او بودیم؟ در هر حال پیش از انجام تحلیل محتوا  باید شواهد اعتبار دهنده را حداقل دو مورد یافته ها به دست داد</a:t>
            </a:r>
            <a:endParaRPr lang="fa-IR"/>
          </a:p>
        </p:txBody>
      </p:sp>
    </p:spTree>
    <p:extLst>
      <p:ext uri="{BB962C8B-B14F-4D97-AF65-F5344CB8AC3E}">
        <p14:creationId xmlns:p14="http://schemas.microsoft.com/office/powerpoint/2010/main" val="2806275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محدودیت های تحلیل محتوا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تحلیل محتوا علیرغم داعیه تعمیم پذیری خود از محدودیت های ذاتی برخوردار است اولین محدودیت از تعهد ان به تصمیم گیری علمی نشات می گیرد. یافته های معنی دار آماری، مستلزم واحدهای تحلیل بسیار هستند و جست و جوی چنین یافته های متعادل با یک تعهد کمی گرایانه است چنین خصلتی انگیزه ای برای تحلیل ارتبطات ویژه با گفتارهای متصل به هم (ارتباطات ویژه با گفتارهای متصل به هم (غیر جدا شونده) است که مشخصا تحقیقات ادبی تاریحی یا روان کاوانه است. </a:t>
            </a:r>
            <a:endParaRPr lang="fa-IR">
              <a:cs typeface="B Zar" panose="00000400000000000000" pitchFamily="2" charset="-78"/>
            </a:endParaRPr>
          </a:p>
        </p:txBody>
      </p:sp>
      <p:sp>
        <p:nvSpPr>
          <p:cNvPr id="4" name="Flowchart: Process 3"/>
          <p:cNvSpPr/>
          <p:nvPr/>
        </p:nvSpPr>
        <p:spPr>
          <a:xfrm>
            <a:off x="1308295" y="4332849"/>
            <a:ext cx="2729133"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تعهد کمی گرایانه</a:t>
            </a:r>
            <a:endParaRPr lang="fa-IR" b="1">
              <a:solidFill>
                <a:srgbClr val="FF0000"/>
              </a:solidFill>
            </a:endParaRPr>
          </a:p>
        </p:txBody>
      </p:sp>
      <p:sp>
        <p:nvSpPr>
          <p:cNvPr id="5" name="Flowchart: Document 4"/>
          <p:cNvSpPr/>
          <p:nvPr/>
        </p:nvSpPr>
        <p:spPr>
          <a:xfrm>
            <a:off x="5458265" y="4164037"/>
            <a:ext cx="3671667" cy="1575581"/>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محدودیت های ذاتی</a:t>
            </a:r>
            <a:endParaRPr lang="fa-IR" b="1">
              <a:solidFill>
                <a:srgbClr val="FF0000"/>
              </a:solidFill>
            </a:endParaRPr>
          </a:p>
        </p:txBody>
      </p:sp>
    </p:spTree>
    <p:extLst>
      <p:ext uri="{BB962C8B-B14F-4D97-AF65-F5344CB8AC3E}">
        <p14:creationId xmlns:p14="http://schemas.microsoft.com/office/powerpoint/2010/main" val="1774536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دومین محدودیت از ضرورت قابلیت بازنمایی ناشی می شود. این قاعده مستلزم تعیین رده های ثابت و مستقل از مشاهده گر و نیز دستورالعمل هایی است که باید آن ها را بدون توجه به تحلیلگر  و موضوع مورد تحلیل کدگذاری کرد. استفاده از تحلیل محتوای  کامپیوتری ناشی از چنین محدودیتی است با استفاده از کامپیوتر داده ها در زمینه هایی مورد استفاده قرار می گیرند که تفاسیر ثاتب و واضحی را در بردارند و امکانی را برای داده هایی که معانی آنها در فرایند ارتباطات تغییر می کنند و نیز تغییراتی که مشخصه ارتباط  برقرار کنندگان مختلف و یا گروه های اجتماعی درگیر است فراهم نمی سازد. چنین ابهاماتی  در رسانه های سیاسی و شخصی متداولند. </a:t>
            </a:r>
            <a:endParaRPr lang="fa-IR">
              <a:cs typeface="B Zar" panose="00000400000000000000" pitchFamily="2" charset="-78"/>
            </a:endParaRPr>
          </a:p>
        </p:txBody>
      </p:sp>
      <p:sp>
        <p:nvSpPr>
          <p:cNvPr id="4" name="Flowchart: Process 3"/>
          <p:cNvSpPr/>
          <p:nvPr/>
        </p:nvSpPr>
        <p:spPr>
          <a:xfrm>
            <a:off x="1473958" y="4804012"/>
            <a:ext cx="4012442" cy="110546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مشخصه ارتباط  برقرار کنندگان مختلف</a:t>
            </a:r>
            <a:endParaRPr lang="fa-IR" b="1">
              <a:solidFill>
                <a:srgbClr val="FF0000"/>
              </a:solidFill>
            </a:endParaRPr>
          </a:p>
        </p:txBody>
      </p:sp>
    </p:spTree>
    <p:extLst>
      <p:ext uri="{BB962C8B-B14F-4D97-AF65-F5344CB8AC3E}">
        <p14:creationId xmlns:p14="http://schemas.microsoft.com/office/powerpoint/2010/main" val="1854387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a:t>
            </a:r>
            <a:r>
              <a:rPr lang="fa-IR">
                <a:cs typeface="B Zar" panose="00000400000000000000" pitchFamily="2" charset="-78"/>
              </a:rPr>
              <a:t>ی</a:t>
            </a:r>
            <a:r>
              <a:rPr lang="fa-IR" smtClean="0">
                <a:cs typeface="B Zar" panose="00000400000000000000" pitchFamily="2" charset="-78"/>
              </a:rPr>
              <a:t>ل محتوا م</a:t>
            </a:r>
            <a:r>
              <a:rPr lang="fa-IR">
                <a:cs typeface="B Zar" panose="00000400000000000000" pitchFamily="2" charset="-78"/>
              </a:rPr>
              <a:t>س</a:t>
            </a:r>
            <a:r>
              <a:rPr lang="fa-IR" smtClean="0">
                <a:cs typeface="B Zar" panose="00000400000000000000" pitchFamily="2" charset="-78"/>
              </a:rPr>
              <a:t>تلزم مشارکت  در انباشت نظریه اجتماعی است و این خود سومین محدودیت آن است، اگر مقولات (رده ها) از خود اطلاعات تحلیل شده به دست آیند، در آن صورت یافته ها فقط برای اطلاعات موجود قابلیت تعمیم دارند. اگر این یافته ها از یک نظریه کلی گرفته شده باشند، در آن صورت غنای نمادین و خاص  بودن داده های موجود غالبا نادیده گرفته می شود. در هر حال پوشش این محدودیت ها غالبا با دشواری همراه است</a:t>
            </a:r>
            <a:endParaRPr lang="fa-IR">
              <a:cs typeface="B Zar" panose="00000400000000000000" pitchFamily="2" charset="-78"/>
            </a:endParaRPr>
          </a:p>
        </p:txBody>
      </p:sp>
      <p:sp>
        <p:nvSpPr>
          <p:cNvPr id="4" name="Flowchart: Process 3"/>
          <p:cNvSpPr/>
          <p:nvPr/>
        </p:nvSpPr>
        <p:spPr>
          <a:xfrm>
            <a:off x="1350498" y="4178105"/>
            <a:ext cx="3319976" cy="149117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غنای نمادین و خاص  بودن داده های موجود</a:t>
            </a:r>
            <a:endParaRPr lang="fa-IR" b="1">
              <a:solidFill>
                <a:srgbClr val="FF0000"/>
              </a:solidFill>
            </a:endParaRPr>
          </a:p>
        </p:txBody>
      </p:sp>
    </p:spTree>
    <p:extLst>
      <p:ext uri="{BB962C8B-B14F-4D97-AF65-F5344CB8AC3E}">
        <p14:creationId xmlns:p14="http://schemas.microsoft.com/office/powerpoint/2010/main" val="360234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اگرچه امروزه تصورات معمول از محتوا (نوع پیام) و زمینه های ارتباط (پیام توسط چه کسی و به چه کسی می رس) در تحلیل محتوا رایج هستند، در تعریف رسمی آن، شرایط و زمینه های ارتباطی دیگر مثل شرایط روان کاوانه  (شرایط روان شناختی که گزاره خاصی را تبیین می سازند)، نمادی(منافع اجتماعی و اقتصادی که اساس یک برنامه خاص تلویزیونی را تشکیل می دهند) و فرهنگی (کارکردهایی که آداب خاص فرهنگی را عهده دار هستند) نیز قرار دارند. </a:t>
            </a:r>
            <a:endParaRPr lang="fa-IR">
              <a:cs typeface="B Zar" panose="00000400000000000000" pitchFamily="2" charset="-78"/>
            </a:endParaRPr>
          </a:p>
        </p:txBody>
      </p:sp>
      <p:sp>
        <p:nvSpPr>
          <p:cNvPr id="4" name="Flowchart: Punched Tape 3"/>
          <p:cNvSpPr/>
          <p:nvPr/>
        </p:nvSpPr>
        <p:spPr>
          <a:xfrm>
            <a:off x="1406769" y="4346917"/>
            <a:ext cx="3221502" cy="1294228"/>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زمینه های ارتباط</a:t>
            </a:r>
            <a:endParaRPr lang="fa-IR" b="1">
              <a:solidFill>
                <a:srgbClr val="FF0000"/>
              </a:solidFill>
            </a:endParaRPr>
          </a:p>
        </p:txBody>
      </p:sp>
    </p:spTree>
    <p:extLst>
      <p:ext uri="{BB962C8B-B14F-4D97-AF65-F5344CB8AC3E}">
        <p14:creationId xmlns:p14="http://schemas.microsoft.com/office/powerpoint/2010/main" val="64113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داده های مورد استفاده در تحلیل محتوا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مشخص ترین منبع داده های مناسب برای تحلیل محتوا متونی هستند که معانی </a:t>
            </a:r>
            <a:r>
              <a:rPr lang="fa-IR" b="1" smtClean="0">
                <a:solidFill>
                  <a:srgbClr val="FF0000"/>
                </a:solidFill>
                <a:cs typeface="B Zar" panose="00000400000000000000" pitchFamily="2" charset="-78"/>
              </a:rPr>
              <a:t>به صورت متعارف </a:t>
            </a:r>
            <a:r>
              <a:rPr lang="fa-IR" smtClean="0">
                <a:cs typeface="B Zar" panose="00000400000000000000" pitchFamily="2" charset="-78"/>
              </a:rPr>
              <a:t>به انها انتساب می یابند. سخنرانی های شفاهی، اسناد کتبی و جلوه های تصویری از جمله این منابعند، رسانه های معی مشخص ترین زمینه برای چنین تحلیلی هستند و عرصه ادبیات متاثر از تحلیل محتوای روزنامه ها، کتاب ها، گزارش های رادیویی ، فیلم ها، نمایش های کمدی  و برنامه هیا تلویزیونی  است با این حال  از این فن در مورد داده هاییکه عمومیت کمتر دارند نیز به طور فزاینده  استفاده می شود. نامه های شخصی، گفت و گوی کودکان، مذاکرات خلع سلاح، شهادت شهود در دادگاه، گزارشهای سمعی بصری از جلسات درمانی، پاسخ به سوالات مصاحبه های عمومی و آزد و کنفرانس های کامپیوتری در این دسته قرار می گیرند. </a:t>
            </a:r>
            <a:endParaRPr lang="fa-IR">
              <a:cs typeface="B Zar" panose="00000400000000000000" pitchFamily="2" charset="-78"/>
            </a:endParaRPr>
          </a:p>
        </p:txBody>
      </p:sp>
    </p:spTree>
    <p:extLst>
      <p:ext uri="{BB962C8B-B14F-4D97-AF65-F5344CB8AC3E}">
        <p14:creationId xmlns:p14="http://schemas.microsoft.com/office/powerpoint/2010/main" val="22637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داده هایی که تنها برای گروه های کوچکی از کارشناسان معنی دار هستند نیز در این مقوله مورد بررسی قرار می گیرند که از جمله انها می توان به تمبر های پستی، طرح های نقش بسته بر روی کوزه های سفالی قدیمی، اختلالات هنگام سخنرانی، فرسایش و پارگی کتاب ها و تحلیل خواب اشاره کرد. در هر حال من چیزی را که  به حد کافی فراوان  باشد و از معانی نسبتا ثابتی در نزد گروی از افاد برخوردار باشد می توان تحلیل محتوایی کرد. </a:t>
            </a:r>
          </a:p>
          <a:p>
            <a:endParaRPr lang="fa-IR"/>
          </a:p>
        </p:txBody>
      </p:sp>
      <p:sp>
        <p:nvSpPr>
          <p:cNvPr id="4" name="Flowchart: Process 3"/>
          <p:cNvSpPr/>
          <p:nvPr/>
        </p:nvSpPr>
        <p:spPr>
          <a:xfrm>
            <a:off x="1266091" y="4121834"/>
            <a:ext cx="3080825"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به حد کافی فراوان  باشد</a:t>
            </a:r>
            <a:endParaRPr lang="fa-IR" sz="2000" b="1">
              <a:solidFill>
                <a:srgbClr val="FF0000"/>
              </a:solidFill>
            </a:endParaRPr>
          </a:p>
        </p:txBody>
      </p:sp>
    </p:spTree>
    <p:extLst>
      <p:ext uri="{BB962C8B-B14F-4D97-AF65-F5344CB8AC3E}">
        <p14:creationId xmlns:p14="http://schemas.microsoft.com/office/powerpoint/2010/main" val="950766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موارد استفاده از تحلیل محتوا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تحلیل محتوا به ندرت برای توصیف ساخت ادبی محتوای ارتباطات استفاده می شود پیدا کردن موارد استفاده ز کلمات زشت  در پخش برنامه های رادیویی یا جمبه بندی دقیق از تعهدات تبلیغاتی  سیاست مدران را باید مواردی استثنا انست استفاده منظم از داده های تحلیل محتوا، امکان پذیرش استنتاجی را که فراتر از فهم و درک  متنی دشوار هستند تا اندازه زیاد فراهم می سازد. خوانندگان  معمولی (شامل محققان ادبی) معمولا با مطالعه حجم زیادی از مطالب خواندنی، چشم انداز خویش را تغییر می دهند و در حمایت  از فرضیه های مورد نظر خود نوعی ادراک انتخابی را به کار می بندند. </a:t>
            </a:r>
            <a:endParaRPr lang="fa-IR">
              <a:cs typeface="B Zar" panose="00000400000000000000" pitchFamily="2" charset="-78"/>
            </a:endParaRPr>
          </a:p>
        </p:txBody>
      </p:sp>
      <p:sp>
        <p:nvSpPr>
          <p:cNvPr id="4" name="Flowchart: Process 3"/>
          <p:cNvSpPr/>
          <p:nvPr/>
        </p:nvSpPr>
        <p:spPr>
          <a:xfrm>
            <a:off x="1364565" y="4600135"/>
            <a:ext cx="5894363"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توصیف ساخت ادبی محتوای ارتباطات</a:t>
            </a:r>
            <a:endParaRPr lang="fa-IR" b="1">
              <a:solidFill>
                <a:srgbClr val="FF0000"/>
              </a:solidFill>
            </a:endParaRPr>
          </a:p>
        </p:txBody>
      </p:sp>
    </p:spTree>
    <p:extLst>
      <p:ext uri="{BB962C8B-B14F-4D97-AF65-F5344CB8AC3E}">
        <p14:creationId xmlns:p14="http://schemas.microsoft.com/office/powerpoint/2010/main" val="187040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تحلیل محتوا نه تنها بحث و امکان توجه  و پرداختن یکسان به همه واحدهای تحلیل را- خواه در آغاز متن آورده شوند و خواه در پایان- فراه می سازد. بلکه به علت  بی توجهی به فرد تحلیل کننده یا مکان و زمان نوعی عینیت (</a:t>
            </a:r>
            <a:r>
              <a:rPr lang="en-US">
                <a:cs typeface="B Zar" panose="00000400000000000000" pitchFamily="2" charset="-78"/>
              </a:rPr>
              <a:t>Objectivity</a:t>
            </a:r>
            <a:r>
              <a:rPr lang="fa-IR">
                <a:cs typeface="B Zar" panose="00000400000000000000" pitchFamily="2" charset="-78"/>
              </a:rPr>
              <a:t>) را نیز به کار می بخشد. به علاوه تحلیل محتوا این امکان را به محققان می دهد تا چارچوب مورد نظر خویش را در تحقیق به کار بندند و در نتیجه  باب مجموعه ای غنی از سازه های </a:t>
            </a:r>
            <a:r>
              <a:rPr lang="en-US">
                <a:cs typeface="B Zar" panose="00000400000000000000" pitchFamily="2" charset="-78"/>
              </a:rPr>
              <a:t>Constructs</a:t>
            </a:r>
            <a:r>
              <a:rPr lang="fa-IR">
                <a:cs typeface="B Zar" panose="00000400000000000000" pitchFamily="2" charset="-78"/>
              </a:rPr>
              <a:t> اجتماعی علمی گشوده م</a:t>
            </a:r>
            <a:r>
              <a:rPr lang="fa-IR" smtClean="0">
                <a:cs typeface="B Zar" panose="00000400000000000000" pitchFamily="2" charset="-78"/>
              </a:rPr>
              <a:t>ی گردد </a:t>
            </a:r>
            <a:r>
              <a:rPr lang="fa-IR">
                <a:cs typeface="B Zar" panose="00000400000000000000" pitchFamily="2" charset="-78"/>
              </a:rPr>
              <a:t>که بر اثر آن متون نامانوس برای یک گروه فرهنگی، محتوایی معنادار  پیدا می کنند. </a:t>
            </a:r>
            <a:endParaRPr lang="fa-IR"/>
          </a:p>
        </p:txBody>
      </p:sp>
      <p:sp>
        <p:nvSpPr>
          <p:cNvPr id="4" name="Flowchart: Process 3"/>
          <p:cNvSpPr/>
          <p:nvPr/>
        </p:nvSpPr>
        <p:spPr>
          <a:xfrm>
            <a:off x="1378634" y="4586068"/>
            <a:ext cx="4614203"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مجموعه ای غنی از سازه </a:t>
            </a:r>
            <a:r>
              <a:rPr lang="fa-IR" sz="2800" b="1" smtClean="0">
                <a:solidFill>
                  <a:srgbClr val="FF0000"/>
                </a:solidFill>
                <a:cs typeface="B Zar" panose="00000400000000000000" pitchFamily="2" charset="-78"/>
              </a:rPr>
              <a:t>ها</a:t>
            </a:r>
            <a:endParaRPr lang="fa-IR" b="1">
              <a:solidFill>
                <a:srgbClr val="FF0000"/>
              </a:solidFill>
            </a:endParaRPr>
          </a:p>
        </p:txBody>
      </p:sp>
    </p:spTree>
    <p:extLst>
      <p:ext uri="{BB962C8B-B14F-4D97-AF65-F5344CB8AC3E}">
        <p14:creationId xmlns:p14="http://schemas.microsoft.com/office/powerpoint/2010/main" val="248207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4318</Words>
  <Application>Microsoft Office PowerPoint</Application>
  <PresentationFormat>Widescreen</PresentationFormat>
  <Paragraphs>98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B Zar</vt:lpstr>
      <vt:lpstr>Calibri</vt:lpstr>
      <vt:lpstr>Calibri Light</vt:lpstr>
      <vt:lpstr>Times New Roman</vt:lpstr>
      <vt:lpstr>Office Theme</vt:lpstr>
      <vt:lpstr>عنوان مقاله: تجزیه و تحلیل محتوا</vt:lpstr>
      <vt:lpstr>PowerPoint Presentation</vt:lpstr>
      <vt:lpstr>PowerPoint Presentation</vt:lpstr>
      <vt:lpstr>PowerPoint Presentation</vt:lpstr>
      <vt:lpstr>PowerPoint Presentation</vt:lpstr>
      <vt:lpstr>داده های مورد استفاده در تحلیل محتوا</vt:lpstr>
      <vt:lpstr>PowerPoint Presentation</vt:lpstr>
      <vt:lpstr>موارد استفاده از تحلیل محتوا</vt:lpstr>
      <vt:lpstr>PowerPoint Presentation</vt:lpstr>
      <vt:lpstr>PowerPoint Presentation</vt:lpstr>
      <vt:lpstr>مطالعه در محتوای رسانه ها</vt:lpstr>
      <vt:lpstr>PowerPoint Presentation</vt:lpstr>
      <vt:lpstr>PowerPoint Presentation</vt:lpstr>
      <vt:lpstr>PowerPoint Presentation</vt:lpstr>
      <vt:lpstr>PowerPoint Presentation</vt:lpstr>
      <vt:lpstr>PowerPoint Presentation</vt:lpstr>
      <vt:lpstr>PowerPoint Presentation</vt:lpstr>
      <vt:lpstr>جمع اوری اطلاعات سری و مطالعات سیاسی</vt:lpstr>
      <vt:lpstr>PowerPoint Presentation</vt:lpstr>
      <vt:lpstr>PowerPoint Presentation</vt:lpstr>
      <vt:lpstr>PowerPoint Presentation</vt:lpstr>
      <vt:lpstr>کاربرد تحلیل محتوا در علوم اجتماعی و ادبیات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مراحل و معیارهای انجام تحلیل محتوا</vt:lpstr>
      <vt:lpstr>طرح Design</vt:lpstr>
      <vt:lpstr>واحد بندی (Unitizing)</vt:lpstr>
      <vt:lpstr>PowerPoint Presentation</vt:lpstr>
      <vt:lpstr>نمونه گیری:</vt:lpstr>
      <vt:lpstr>PowerPoint Presentation</vt:lpstr>
      <vt:lpstr>رمزدهی (کدگذاری) Coding</vt:lpstr>
      <vt:lpstr>PowerPoint Presentation</vt:lpstr>
      <vt:lpstr>استخراج نتایج</vt:lpstr>
      <vt:lpstr>PowerPoint Presentation</vt:lpstr>
      <vt:lpstr>معتبر سازی (Validation)</vt:lpstr>
      <vt:lpstr>PowerPoint Presentation</vt:lpstr>
      <vt:lpstr>محدودیت های تحلیل محتوا</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تجزیه و تحلیل محتوا</dc:title>
  <dc:creator>MaZz!i</dc:creator>
  <cp:lastModifiedBy>MaZz!i</cp:lastModifiedBy>
  <cp:revision>49</cp:revision>
  <cp:lastPrinted>2024-05-24T10:01:30Z</cp:lastPrinted>
  <dcterms:created xsi:type="dcterms:W3CDTF">2024-05-12T20:42:31Z</dcterms:created>
  <dcterms:modified xsi:type="dcterms:W3CDTF">2024-05-24T10:05:17Z</dcterms:modified>
</cp:coreProperties>
</file>