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54" r:id="rId4"/>
    <p:sldId id="258" r:id="rId5"/>
    <p:sldId id="259" r:id="rId6"/>
    <p:sldId id="260" r:id="rId7"/>
    <p:sldId id="355" r:id="rId8"/>
    <p:sldId id="261" r:id="rId9"/>
    <p:sldId id="262" r:id="rId10"/>
    <p:sldId id="356" r:id="rId11"/>
    <p:sldId id="263" r:id="rId12"/>
    <p:sldId id="264" r:id="rId13"/>
    <p:sldId id="265" r:id="rId14"/>
    <p:sldId id="266" r:id="rId15"/>
    <p:sldId id="267" r:id="rId16"/>
    <p:sldId id="357" r:id="rId17"/>
    <p:sldId id="268" r:id="rId18"/>
    <p:sldId id="269" r:id="rId19"/>
    <p:sldId id="270" r:id="rId20"/>
    <p:sldId id="271" r:id="rId21"/>
    <p:sldId id="272" r:id="rId22"/>
    <p:sldId id="273" r:id="rId23"/>
    <p:sldId id="274" r:id="rId24"/>
    <p:sldId id="275" r:id="rId25"/>
    <p:sldId id="358" r:id="rId26"/>
    <p:sldId id="276" r:id="rId27"/>
    <p:sldId id="359" r:id="rId28"/>
    <p:sldId id="360" r:id="rId29"/>
    <p:sldId id="277" r:id="rId30"/>
    <p:sldId id="278" r:id="rId31"/>
    <p:sldId id="361" r:id="rId32"/>
    <p:sldId id="279" r:id="rId33"/>
    <p:sldId id="280" r:id="rId34"/>
    <p:sldId id="362"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363" r:id="rId49"/>
    <p:sldId id="294" r:id="rId50"/>
    <p:sldId id="364" r:id="rId51"/>
    <p:sldId id="365" r:id="rId52"/>
    <p:sldId id="295" r:id="rId53"/>
    <p:sldId id="296" r:id="rId54"/>
    <p:sldId id="297" r:id="rId55"/>
    <p:sldId id="298" r:id="rId56"/>
    <p:sldId id="366" r:id="rId57"/>
    <p:sldId id="299" r:id="rId58"/>
    <p:sldId id="367" r:id="rId59"/>
    <p:sldId id="300" r:id="rId60"/>
    <p:sldId id="301" r:id="rId61"/>
    <p:sldId id="368" r:id="rId62"/>
    <p:sldId id="302" r:id="rId63"/>
    <p:sldId id="303" r:id="rId64"/>
    <p:sldId id="304" r:id="rId65"/>
    <p:sldId id="305" r:id="rId66"/>
    <p:sldId id="369" r:id="rId67"/>
    <p:sldId id="306" r:id="rId68"/>
    <p:sldId id="370" r:id="rId69"/>
    <p:sldId id="307" r:id="rId70"/>
    <p:sldId id="308" r:id="rId71"/>
    <p:sldId id="309" r:id="rId72"/>
    <p:sldId id="310" r:id="rId73"/>
    <p:sldId id="311" r:id="rId74"/>
    <p:sldId id="37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72" r:id="rId88"/>
    <p:sldId id="324" r:id="rId89"/>
    <p:sldId id="325" r:id="rId90"/>
    <p:sldId id="326" r:id="rId91"/>
    <p:sldId id="327" r:id="rId92"/>
    <p:sldId id="373" r:id="rId93"/>
    <p:sldId id="328" r:id="rId94"/>
    <p:sldId id="329" r:id="rId95"/>
    <p:sldId id="330" r:id="rId96"/>
    <p:sldId id="331" r:id="rId97"/>
    <p:sldId id="374" r:id="rId98"/>
    <p:sldId id="332" r:id="rId99"/>
    <p:sldId id="375" r:id="rId100"/>
    <p:sldId id="333" r:id="rId101"/>
    <p:sldId id="334" r:id="rId102"/>
    <p:sldId id="335" r:id="rId103"/>
    <p:sldId id="336" r:id="rId104"/>
    <p:sldId id="337" r:id="rId105"/>
    <p:sldId id="338" r:id="rId106"/>
    <p:sldId id="339" r:id="rId107"/>
    <p:sldId id="340" r:id="rId108"/>
    <p:sldId id="376" r:id="rId109"/>
    <p:sldId id="341" r:id="rId110"/>
    <p:sldId id="342" r:id="rId111"/>
    <p:sldId id="343" r:id="rId112"/>
    <p:sldId id="344" r:id="rId113"/>
    <p:sldId id="377" r:id="rId114"/>
    <p:sldId id="345" r:id="rId115"/>
    <p:sldId id="378" r:id="rId116"/>
    <p:sldId id="379" r:id="rId117"/>
    <p:sldId id="346" r:id="rId118"/>
    <p:sldId id="347" r:id="rId119"/>
    <p:sldId id="380" r:id="rId120"/>
    <p:sldId id="348" r:id="rId121"/>
    <p:sldId id="381" r:id="rId122"/>
    <p:sldId id="382" r:id="rId123"/>
    <p:sldId id="349" r:id="rId124"/>
    <p:sldId id="350" r:id="rId125"/>
    <p:sldId id="351" r:id="rId126"/>
    <p:sldId id="352" r:id="rId127"/>
    <p:sldId id="353" r:id="rId12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86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4CD7A72-611A-4535-B824-1E9AA97630A7}" type="datetimeFigureOut">
              <a:rPr lang="fa-IR" smtClean="0"/>
              <a:t>13/12/1445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250501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CD7A72-611A-4535-B824-1E9AA97630A7}" type="datetimeFigureOut">
              <a:rPr lang="fa-IR" smtClean="0"/>
              <a:t>13/12/1445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418765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CD7A72-611A-4535-B824-1E9AA97630A7}" type="datetimeFigureOut">
              <a:rPr lang="fa-IR" smtClean="0"/>
              <a:t>13/12/1445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19471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CD7A72-611A-4535-B824-1E9AA97630A7}" type="datetimeFigureOut">
              <a:rPr lang="fa-IR" smtClean="0"/>
              <a:t>13/12/1445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416982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D7A72-611A-4535-B824-1E9AA97630A7}" type="datetimeFigureOut">
              <a:rPr lang="fa-IR" smtClean="0"/>
              <a:t>13/12/1445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14557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4CD7A72-611A-4535-B824-1E9AA97630A7}" type="datetimeFigureOut">
              <a:rPr lang="fa-IR" smtClean="0"/>
              <a:t>13/12/1445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24826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4CD7A72-611A-4535-B824-1E9AA97630A7}" type="datetimeFigureOut">
              <a:rPr lang="fa-IR" smtClean="0"/>
              <a:t>13/12/1445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312694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4CD7A72-611A-4535-B824-1E9AA97630A7}" type="datetimeFigureOut">
              <a:rPr lang="fa-IR" smtClean="0"/>
              <a:t>13/12/1445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103133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7A72-611A-4535-B824-1E9AA97630A7}" type="datetimeFigureOut">
              <a:rPr lang="fa-IR" smtClean="0"/>
              <a:t>13/12/1445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322754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7A72-611A-4535-B824-1E9AA97630A7}" type="datetimeFigureOut">
              <a:rPr lang="fa-IR" smtClean="0"/>
              <a:t>13/12/1445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69500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7A72-611A-4535-B824-1E9AA97630A7}" type="datetimeFigureOut">
              <a:rPr lang="fa-IR" smtClean="0"/>
              <a:t>13/12/1445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474C97-4CBC-45E1-B44F-614D795CD958}" type="slidenum">
              <a:rPr lang="fa-IR" smtClean="0"/>
              <a:t>‹#›</a:t>
            </a:fld>
            <a:endParaRPr lang="fa-IR"/>
          </a:p>
        </p:txBody>
      </p:sp>
    </p:spTree>
    <p:extLst>
      <p:ext uri="{BB962C8B-B14F-4D97-AF65-F5344CB8AC3E}">
        <p14:creationId xmlns:p14="http://schemas.microsoft.com/office/powerpoint/2010/main" val="377173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CD7A72-611A-4535-B824-1E9AA97630A7}" type="datetimeFigureOut">
              <a:rPr lang="fa-IR" smtClean="0"/>
              <a:t>13/12/1445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474C97-4CBC-45E1-B44F-614D795CD958}" type="slidenum">
              <a:rPr lang="fa-IR" smtClean="0"/>
              <a:t>‹#›</a:t>
            </a:fld>
            <a:endParaRPr lang="fa-IR"/>
          </a:p>
        </p:txBody>
      </p:sp>
    </p:spTree>
    <p:extLst>
      <p:ext uri="{BB962C8B-B14F-4D97-AF65-F5344CB8AC3E}">
        <p14:creationId xmlns:p14="http://schemas.microsoft.com/office/powerpoint/2010/main" val="337217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Nazanin" panose="00000400000000000000" pitchFamily="2" charset="-78"/>
              </a:rPr>
              <a:t>عنوان مقاله</a:t>
            </a:r>
            <a:r>
              <a:rPr lang="fa-IR" smtClean="0">
                <a:cs typeface="B Nazanin" panose="00000400000000000000" pitchFamily="2" charset="-78"/>
              </a:rPr>
              <a:t>:تلویزیون، مخاطب و نگرشی نو</a:t>
            </a:r>
            <a:endParaRPr lang="fa-IR">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 شراره  مهدی زاده</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مجله جامعه شنایی ایران. دوره ششم شماره 3</a:t>
            </a:r>
          </a:p>
          <a:p>
            <a:r>
              <a:rPr lang="fa-IR" smtClean="0">
                <a:cs typeface="B Nazanin" panose="00000400000000000000" pitchFamily="2" charset="-78"/>
              </a:rPr>
              <a:t>صص 185-211</a:t>
            </a:r>
            <a:endParaRPr lang="fa-IR">
              <a:cs typeface="B Nazanin" panose="00000400000000000000" pitchFamily="2" charset="-78"/>
            </a:endParaRPr>
          </a:p>
        </p:txBody>
      </p:sp>
    </p:spTree>
    <p:extLst>
      <p:ext uri="{BB962C8B-B14F-4D97-AF65-F5344CB8AC3E}">
        <p14:creationId xmlns:p14="http://schemas.microsoft.com/office/powerpoint/2010/main" val="221365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پاسخ به این سوالات از یک سو نیازمندشناخت مخاطبان بر پایه میزان استفاده آن ها از رسانه با توجه به </a:t>
            </a:r>
            <a:r>
              <a:rPr lang="fa-IR" b="1">
                <a:solidFill>
                  <a:srgbClr val="FF0000"/>
                </a:solidFill>
                <a:cs typeface="B Nazanin" panose="00000400000000000000" pitchFamily="2" charset="-78"/>
              </a:rPr>
              <a:t>متغیرهای زمینه ای </a:t>
            </a:r>
            <a:r>
              <a:rPr lang="fa-IR">
                <a:cs typeface="B Nazanin" panose="00000400000000000000" pitchFamily="2" charset="-78"/>
              </a:rPr>
              <a:t>(جمعیت شناختی) </a:t>
            </a:r>
            <a:r>
              <a:rPr lang="fa-IR" smtClean="0">
                <a:cs typeface="B Nazanin" panose="00000400000000000000" pitchFamily="2" charset="-78"/>
              </a:rPr>
              <a:t>برای </a:t>
            </a:r>
            <a:r>
              <a:rPr lang="fa-IR">
                <a:cs typeface="B Nazanin" panose="00000400000000000000" pitchFamily="2" charset="-78"/>
              </a:rPr>
              <a:t>تعیین تفاوتها در خرده گروه ها است و از سوی دیگر ای امر مستلزم طبقه بندی مخاطبان بر پایه نگرش نو وبا در نظر گرفتن استفاده ای است که از رسانه می نمایند. در این رابطه شناخت فعالیت مخاطب در تاثیرپذیری آن ضروری است. </a:t>
            </a:r>
          </a:p>
          <a:p>
            <a:endParaRPr lang="fa-IR"/>
          </a:p>
        </p:txBody>
      </p:sp>
      <p:sp>
        <p:nvSpPr>
          <p:cNvPr id="4" name="Flowchart: Process 3"/>
          <p:cNvSpPr/>
          <p:nvPr/>
        </p:nvSpPr>
        <p:spPr>
          <a:xfrm>
            <a:off x="838200" y="4121834"/>
            <a:ext cx="3376246"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شناخت فعالیت مخاطب</a:t>
            </a:r>
            <a:endParaRPr lang="fa-IR" b="1">
              <a:solidFill>
                <a:srgbClr val="FF0000"/>
              </a:solidFill>
            </a:endParaRPr>
          </a:p>
        </p:txBody>
      </p:sp>
    </p:spTree>
    <p:extLst>
      <p:ext uri="{BB962C8B-B14F-4D97-AF65-F5344CB8AC3E}">
        <p14:creationId xmlns:p14="http://schemas.microsoft.com/office/powerpoint/2010/main" val="32479962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طبقه بندی متغیرهای واسط در جمعیت </a:t>
            </a:r>
            <a:r>
              <a:rPr lang="fa-IR" b="1" smtClean="0">
                <a:solidFill>
                  <a:srgbClr val="FF0000"/>
                </a:solidFill>
                <a:cs typeface="B Nazanin" panose="00000400000000000000" pitchFamily="2" charset="-78"/>
              </a:rPr>
              <a:t>نمونه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متغیرهای واسط در تاثیر تلویزیون بر مخاطب نشان می دهند که تفاوت مشهودی بین دو گروه موجود است. </a:t>
            </a:r>
          </a:p>
          <a:p>
            <a:pPr marL="0" indent="0" algn="just">
              <a:buNone/>
            </a:pPr>
            <a:r>
              <a:rPr lang="fa-IR" smtClean="0">
                <a:cs typeface="B Nazanin" panose="00000400000000000000" pitchFamily="2" charset="-78"/>
              </a:rPr>
              <a:t>چنان که میانگین انگیزه کسب نگرش نو در طبقه اول بیش از دوم است زیرا که گروه دوم با داشتن فاکتور های فرهنگی، اجتماعی مساعد با نگرش نو مانند  تحصیلات بیشتر  و پایگاه اجتماعی بالاتر، نیازمند کسب این نگرش از طریق تلویزیون است ولی برای گروه اول تلویزیون وسیله ای است برای ارتباط با دنیای پر تحول خارج از محیط خانه و اخذ آن چه که تحت عنوان نگرش نو در مقابل نگرش سنتی قرار دارد. </a:t>
            </a:r>
          </a:p>
          <a:p>
            <a:pPr marL="0" indent="0" algn="just">
              <a:buNone/>
            </a:pPr>
            <a:endParaRPr lang="fa-IR">
              <a:cs typeface="B Nazanin" panose="00000400000000000000" pitchFamily="2" charset="-78"/>
            </a:endParaRPr>
          </a:p>
        </p:txBody>
      </p:sp>
    </p:spTree>
    <p:extLst>
      <p:ext uri="{BB962C8B-B14F-4D97-AF65-F5344CB8AC3E}">
        <p14:creationId xmlns:p14="http://schemas.microsoft.com/office/powerpoint/2010/main" val="40838910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انتخاب از رسانه و میزان واقعی بودن برنامه ها و اخبار نیز این تمایز به چشم می خورد با توجه به ارقام جدول در طبقه اول، اولین گزینه که نشان دهنده عدم انتخاب است درصد بالاتری را داراست (14/1 ردصد در مقابل 7/1 درصد در طبقه دوم است) و دو گزینه دیگر که انتخاب کامل و انتخاب در سطح متوسط را نشان می دهد، درصد بیشتری را در طبقه دوم دارد. چنان که در انتخاب 21 درصد در طبقه اول در مقابل 43/7 درصد در طبقه دوم و در انتخاب متوسط  45 درصد در طبقه اول در مقابل 49/2  در طبقه دوم است. بنابراین در استفاده از رسانه گروه دوم سطح بالاتری از نتخاب را دارا است.  </a:t>
            </a:r>
            <a:endParaRPr lang="fa-IR">
              <a:cs typeface="B Nazanin" panose="00000400000000000000" pitchFamily="2" charset="-78"/>
            </a:endParaRPr>
          </a:p>
        </p:txBody>
      </p:sp>
      <p:sp>
        <p:nvSpPr>
          <p:cNvPr id="4" name="Flowchart: Process 3"/>
          <p:cNvSpPr/>
          <p:nvPr/>
        </p:nvSpPr>
        <p:spPr>
          <a:xfrm>
            <a:off x="1139483" y="4614203"/>
            <a:ext cx="4867422" cy="126609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انتخاب از رسانه و میزان واقعی بودن برنامه ها و اخبار</a:t>
            </a:r>
            <a:endParaRPr lang="fa-IR" b="1">
              <a:solidFill>
                <a:srgbClr val="FF0000"/>
              </a:solidFill>
            </a:endParaRPr>
          </a:p>
        </p:txBody>
      </p:sp>
    </p:spTree>
    <p:extLst>
      <p:ext uri="{BB962C8B-B14F-4D97-AF65-F5344CB8AC3E}">
        <p14:creationId xmlns:p14="http://schemas.microsoft.com/office/powerpoint/2010/main" val="41652542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ارزیابی از صحت اخبار و اطلاعات تلویزیون  طبقه دوم کمتر از طبقه اول آن را واقعی  و صحیح دانسته اند. همین نتیجه نیز در ارزیابی از میزان تطبیق فیلم ها و سریال های داخلی با واقعیت موجود جامعه نیز تکرار می گردد بنابراین تلویزیون نزد گروه دوم از اعتبار کمتری برخوردار است. </a:t>
            </a:r>
            <a:endParaRPr lang="fa-IR">
              <a:cs typeface="B Nazanin" panose="00000400000000000000" pitchFamily="2" charset="-78"/>
            </a:endParaRPr>
          </a:p>
        </p:txBody>
      </p:sp>
    </p:spTree>
    <p:extLst>
      <p:ext uri="{BB962C8B-B14F-4D97-AF65-F5344CB8AC3E}">
        <p14:creationId xmlns:p14="http://schemas.microsoft.com/office/powerpoint/2010/main" val="45111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سایر رسانه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میزان و نحوه استفاده از سایر رسانه ها مانند: روزنامه، رادیو و ماهواره نیز در دو طبقه نشان دهنده تفاوت در گرایش و تمایل متمایز در مصرف کالاهای فرهنگی است.</a:t>
            </a:r>
          </a:p>
          <a:p>
            <a:pPr algn="just"/>
            <a:r>
              <a:rPr lang="fa-IR" smtClean="0">
                <a:cs typeface="B Nazanin" panose="00000400000000000000" pitchFamily="2" charset="-78"/>
              </a:rPr>
              <a:t>میزان خواندن روزنامه و گوش دادن به رادیو در طبقه اول کمتر از طبقه دوم است همچنین استفاده از مطالب علمی- خبری از این دو رسانه در یان طبقه کمتر است و لذا می توان نتیجه گرفت طبقه دوم که نوگراتر نیز می باشند. بیشتر از سایر رسانه ها بهره برده و به ویژه به برنامه های آموزشی توجه بیشتری دارد. </a:t>
            </a:r>
            <a:endParaRPr lang="fa-IR">
              <a:cs typeface="B Nazanin" panose="00000400000000000000" pitchFamily="2" charset="-78"/>
            </a:endParaRPr>
          </a:p>
        </p:txBody>
      </p:sp>
    </p:spTree>
    <p:extLst>
      <p:ext uri="{BB962C8B-B14F-4D97-AF65-F5344CB8AC3E}">
        <p14:creationId xmlns:p14="http://schemas.microsoft.com/office/powerpoint/2010/main" val="35218543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بررسی مشارکت نسبی و همزمان متغیرها به روش رگرسیون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مدل رگرسیون زیر متغیرهای زمینه ای، مستقل و واسط و متغیر وابسته مورد آزمون قرار گرفت. 0/20 تغییرات متغیر وابسته توسط پایگاه اجتماعی، واقعی بودن اخبار، میزان تماشای تلویزیون، واقعی بودن فیلم ها و سریال ها و عدم انتخاب برنامه ها توضیح داده شد.</a:t>
            </a:r>
            <a:endParaRPr lang="fa-IR">
              <a:cs typeface="B Nazanin" panose="00000400000000000000" pitchFamily="2" charset="-78"/>
            </a:endParaRPr>
          </a:p>
        </p:txBody>
      </p:sp>
    </p:spTree>
    <p:extLst>
      <p:ext uri="{BB962C8B-B14F-4D97-AF65-F5344CB8AC3E}">
        <p14:creationId xmlns:p14="http://schemas.microsoft.com/office/powerpoint/2010/main" val="1991489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46219" y="1170778"/>
            <a:ext cx="9472446" cy="4493904"/>
          </a:xfrm>
          <a:prstGeom prst="rect">
            <a:avLst/>
          </a:prstGeom>
        </p:spPr>
      </p:pic>
    </p:spTree>
    <p:extLst>
      <p:ext uri="{BB962C8B-B14F-4D97-AF65-F5344CB8AC3E}">
        <p14:creationId xmlns:p14="http://schemas.microsoft.com/office/powerpoint/2010/main" val="260649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ضرایب رگرسیون،نگرش نو، توسط 35/9  درصد پایگاه اجتماعی ، 0/11 واقعی بودن اخبار و اطلاعاتف 0/10  میزان تماشای تلویزیون، 0/089 میزان واقعی دانستن فیلم هاو سریال ها و 0/082 عدم انتخاب برنامه ها توضیح داده شده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41679979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پایگاه اجتماعی اثر افزایشی بر نگرشی نو دارد ولی متغیرهای واسط مانند میزان واقعی دانستن اخبار و فیلم ها و سریال ها و عدم انتخاب از برنامه های نلویزیون اثر کاهنده  بر نوگرایی دارند. یعنی در افرادی که اخبار و فیلم ها و سریال های تلویزیون را کمتر منطبق با واقعیت دانسته نوگراتر </a:t>
            </a:r>
            <a:r>
              <a:rPr lang="fa-IR" smtClean="0">
                <a:cs typeface="B Nazanin" panose="00000400000000000000" pitchFamily="2" charset="-78"/>
              </a:rPr>
              <a:t>است</a:t>
            </a:r>
            <a:endParaRPr lang="fa-IR">
              <a:cs typeface="B Nazanin" panose="00000400000000000000" pitchFamily="2" charset="-78"/>
            </a:endParaRPr>
          </a:p>
        </p:txBody>
      </p:sp>
      <p:sp>
        <p:nvSpPr>
          <p:cNvPr id="4" name="Flowchart: Process 3"/>
          <p:cNvSpPr/>
          <p:nvPr/>
        </p:nvSpPr>
        <p:spPr>
          <a:xfrm>
            <a:off x="1392702" y="3742006"/>
            <a:ext cx="3432516" cy="15896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پایگاه اجتماعی اثر افزایشی بر نگرشی نو دارد</a:t>
            </a:r>
            <a:endParaRPr lang="fa-IR" b="1">
              <a:solidFill>
                <a:srgbClr val="FF0000"/>
              </a:solidFill>
            </a:endParaRPr>
          </a:p>
        </p:txBody>
      </p:sp>
    </p:spTree>
    <p:extLst>
      <p:ext uri="{BB962C8B-B14F-4D97-AF65-F5344CB8AC3E}">
        <p14:creationId xmlns:p14="http://schemas.microsoft.com/office/powerpoint/2010/main" val="2006925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که در روش خوشه بندی معلوم گشت از سطح تحصیلات و پایگاه اجتماعی بالاتری برخوردار بوده و نگرش آن ها کمتر تحت تاثیر تلویزیون قرار داشته  و بیشتر از سایر رسانه ها به ویژه از مطبوات تاثیر می پذیرد و با انتخاب از برنامه های تلویزیون به تماشای برنامه های علمی- خبری گرایش بیشتری دارد. در مقایسه، افرادی که پیام های رسانه نزد انان از اعتبا ر بیشتر برخوردار است و ان را منطبق یا واقعیت می دانند کمتر نوگرا بوده و بیشتر تحت تاثیر پیام های نوگرایانه تلویزیون قرار دارند.</a:t>
            </a:r>
            <a:endParaRPr lang="fa-IR"/>
          </a:p>
        </p:txBody>
      </p:sp>
    </p:spTree>
    <p:extLst>
      <p:ext uri="{BB962C8B-B14F-4D97-AF65-F5344CB8AC3E}">
        <p14:creationId xmlns:p14="http://schemas.microsoft.com/office/powerpoint/2010/main" val="14183506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مرحله بعدی نگرش نو در کنار متغیرهای مستقل، زمینه ای واسط و استفاده از سایر رسانه قرار گرفت. در ضرایب رگرسیون، نگرش نو توسط 0/4 پایگاه اجتماعی 0/193 مطالعه مطالب علمی – خبری روزنامه ها و 0/166 واقعی بودن فیلم ها و سریال ها توضیح شده است. با افزایش پایگاه اجتماعی و مطالعه مقالات علمی- - خبری روزنامه ها نگرش نو در بین افرا  بیشتر می شود ولی واقعی  دانستن  محتوای فیلم ها و سریال ها از ایجاد نگرش نو جلوگیری می کند. یعنی آن ها که محتوای فیلم ها و سریال های داخلی را بیشتر منطبق با واقعیت می داند، کمتر نوگرا هستند. </a:t>
            </a:r>
            <a:endParaRPr lang="fa-IR">
              <a:cs typeface="B Nazanin" panose="00000400000000000000" pitchFamily="2" charset="-78"/>
            </a:endParaRPr>
          </a:p>
        </p:txBody>
      </p:sp>
    </p:spTree>
    <p:extLst>
      <p:ext uri="{BB962C8B-B14F-4D97-AF65-F5344CB8AC3E}">
        <p14:creationId xmlns:p14="http://schemas.microsoft.com/office/powerpoint/2010/main" val="215809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فهم مخاطبان رسانه مهم است بدانیم که رسانه چگونه با زندگی روزمره مردم تطبیق می یابد. طریقی که از رسانه استفاه ئشده می تواند، خود از متن اجتماعی و فرهنگی که استفاده از آن را احاطه کرده است، تاثیر پذیرفته باشد. رویکرد این تحقیق به مخاطب رویکردی ترکیبی است که هم اکنون به عنوان مدل مسلط مورد  رجوع و استفاده می باشد. </a:t>
            </a:r>
            <a:r>
              <a:rPr lang="fa-IR" b="1" smtClean="0">
                <a:solidFill>
                  <a:srgbClr val="FF0000"/>
                </a:solidFill>
                <a:cs typeface="B Nazanin" panose="00000400000000000000" pitchFamily="2" charset="-78"/>
              </a:rPr>
              <a:t>مخاطب از رسانه تاثیر می پذیرد و تاثیر آن نیز کم نمی باشد اما منفعل نیست </a:t>
            </a:r>
            <a:r>
              <a:rPr lang="fa-IR" smtClean="0">
                <a:cs typeface="B Nazanin" panose="00000400000000000000" pitchFamily="2" charset="-78"/>
              </a:rPr>
              <a:t>او با فعالیت خویش بر محتوای پیام دریافت شده تاثیر می گذارد و لذا فعالیت او باید محاسبه و لحاظ گردد. </a:t>
            </a:r>
            <a:endParaRPr lang="fa-IR">
              <a:cs typeface="B Nazanin" panose="00000400000000000000" pitchFamily="2" charset="-78"/>
            </a:endParaRPr>
          </a:p>
        </p:txBody>
      </p:sp>
      <p:sp>
        <p:nvSpPr>
          <p:cNvPr id="4" name="Flowchart: Process 3"/>
          <p:cNvSpPr/>
          <p:nvPr/>
        </p:nvSpPr>
        <p:spPr>
          <a:xfrm>
            <a:off x="1153551" y="4529797"/>
            <a:ext cx="3390314"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متن اجتماعی و فرهنگی</a:t>
            </a:r>
            <a:endParaRPr lang="fa-IR" b="1">
              <a:solidFill>
                <a:srgbClr val="FF0000"/>
              </a:solidFill>
            </a:endParaRPr>
          </a:p>
        </p:txBody>
      </p:sp>
    </p:spTree>
    <p:extLst>
      <p:ext uri="{BB962C8B-B14F-4D97-AF65-F5344CB8AC3E}">
        <p14:creationId xmlns:p14="http://schemas.microsoft.com/office/powerpoint/2010/main" val="22545151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25769" y="1880315"/>
            <a:ext cx="8863269" cy="3649741"/>
          </a:xfrm>
          <a:prstGeom prst="rect">
            <a:avLst/>
          </a:prstGeom>
        </p:spPr>
      </p:pic>
    </p:spTree>
    <p:extLst>
      <p:ext uri="{BB962C8B-B14F-4D97-AF65-F5344CB8AC3E}">
        <p14:creationId xmlns:p14="http://schemas.microsoft.com/office/powerpoint/2010/main" val="39111506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 گیری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سوال اصلی طرح بررسی رابطه میان تلویزیون و نگرش نو با توجه به نقش مخاطب در آن بوده است. برای پاسخ گویی به این سوال، رابطه بین میزان و نوع برنامه های مورد استفاده با نگرش مدرن یعنی سهم تلویزیون و تثبیت، ترویج و یا ممانعت از این نگرش با بهره گیری از نظریه های پرورش و استفاده و خشنودی بررسی گردید. میانگین مواجهه با تلویزیون در یک روز عادی 1/23 ساعت و در روز تعطیل 4/32 ساعت می باشد. میزان تماشا در یک روز عادی در هفته به دو طبقه کم (تا یک ساعت) و زیاد (یک ساعت و بیشتر) تقسیم گردید. 51/2 درصد تا یک ساعت و 28/8 درصد بیش از یک ساعت در روز تلویزیون تماشا می کنند. </a:t>
            </a:r>
            <a:endParaRPr lang="fa-IR">
              <a:cs typeface="B Nazanin" panose="00000400000000000000" pitchFamily="2" charset="-78"/>
            </a:endParaRPr>
          </a:p>
        </p:txBody>
      </p:sp>
    </p:spTree>
    <p:extLst>
      <p:ext uri="{BB962C8B-B14F-4D97-AF65-F5344CB8AC3E}">
        <p14:creationId xmlns:p14="http://schemas.microsoft.com/office/powerpoint/2010/main" val="1994659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نوع برنامه های تماشا شده نشان داد که فیلم های سینمایی و سریال ها با 62/6 درصد بالاترین میزان تماشا را داشته است. پس از آن و با فاصله زیاد، اخبار و گزارش های خبری ذکر شده اند. </a:t>
            </a:r>
          </a:p>
          <a:p>
            <a:pPr algn="just"/>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028567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با توجه به نقشی که تلویزیون در جهت گیری ارزشی و جامعه پذیری افراد ایفا می کند و تاثیری که در طول زمان بر بینش ها می گذارد، تاثیر آن در کنار سایر عوامل مورد بررسی قرار گرفت . بینندگانی که ساعات بیشتری  را در روز به تماشای تلویزیون می نشینند در مقایسه  با گروهی که ساعات کمتری را صرف تماشای تلویزیون می کنند بیتش رتحت تاثیر آن قرار داشته و لذا تلویزیون یکی از عوامل پرورش نگرش  نو درمخاطبین است زیرا با افزایش  میزان تماشا، میزان نگرش نو افزایش می یابد. لذا می توان با استناد به نظریه پرورش ذعان داشت که تفاوت در میزان تماشا باعث تفاوت در میزان نگرش نو می گردد. یعنی تلویزیون یکی از عوامل انتشار یا القای مفاهیم و مقولات نو است</a:t>
            </a:r>
            <a:endParaRPr lang="fa-IR"/>
          </a:p>
        </p:txBody>
      </p:sp>
    </p:spTree>
    <p:extLst>
      <p:ext uri="{BB962C8B-B14F-4D97-AF65-F5344CB8AC3E}">
        <p14:creationId xmlns:p14="http://schemas.microsoft.com/office/powerpoint/2010/main" val="36681881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القا در گروهی که فاقد این نگرش بوده و یا به میزان کمی از آن برخوردارند و تشدید در گروهی که نگرش نو آنان در سطح متوسط است. زیرا در جدول رگرسیون میزان تماشای تلویزیون در کنار پایگاه اجتماعی به عنوان یکی از مبین های نگرش نو وارد معادله گردید. </a:t>
            </a:r>
          </a:p>
          <a:p>
            <a:pPr marL="0" indent="0" algn="just">
              <a:buNone/>
            </a:pPr>
            <a:endParaRPr lang="fa-IR">
              <a:cs typeface="B Nazanin" panose="00000400000000000000" pitchFamily="2" charset="-78"/>
            </a:endParaRPr>
          </a:p>
        </p:txBody>
      </p:sp>
    </p:spTree>
    <p:extLst>
      <p:ext uri="{BB962C8B-B14F-4D97-AF65-F5344CB8AC3E}">
        <p14:creationId xmlns:p14="http://schemas.microsoft.com/office/powerpoint/2010/main" val="104263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همچنین تماشای برنامه های علمی – آموزشی در گروهی که از پایگاه اجتماعی و تحصیلات بالاتری برخوردار بوده اند، باعث تشدید این نگرش گردیده است. از این جا بحث اصلی  تحقیق یعنی نقش و فعالیت مخاطب در این رابطه مطرح می شود. بر پایه نظریه استفاده و خشنودی که مخاطب به دنبال ارضا نیازهای خویش و کسب خشنودی است و با فعالیت خویش بر میزان تاثیرات رسانه اثر می گذارد، یافته های تحقیق مورد بررسی قرار گرفتند</a:t>
            </a:r>
            <a:r>
              <a:rPr lang="fa-IR">
                <a:cs typeface="B Nazanin" panose="00000400000000000000" pitchFamily="2" charset="-78"/>
              </a:rPr>
              <a:t>. </a:t>
            </a:r>
            <a:endParaRPr lang="fa-IR"/>
          </a:p>
        </p:txBody>
      </p:sp>
    </p:spTree>
    <p:extLst>
      <p:ext uri="{BB962C8B-B14F-4D97-AF65-F5344CB8AC3E}">
        <p14:creationId xmlns:p14="http://schemas.microsoft.com/office/powerpoint/2010/main" val="36830336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نتایج نشان داد که مخاطب این تحقیق در مرتبه اول بر پایه نیاز به سرگرم شدن و تفریح به تماشای تلویزیون می نشیند، ولی مخاطبی کاملا فعال و یا کاملا منفعل نیست. البته به جز ده درصد از جمعیت  نمونه که کاملا منفعلانه تلویزیون می بینند. مخاطب تا حدودی فعال است و معمولا با ذهنیتی  کم و بیش آشنا از برنامه ها و ساعات پخش آن به سراغ تلویزیون می رود در واقع مخاطبین این تحقیق تا حدی به مدل مخاطب فعال یا مخاطب به عنوان عامل که از دهه 70 مورد توجه نظریه پردازان قرار گرفته است شبیه می باشند. ولی کاملا بر ان منطبق نمی گردد. </a:t>
            </a:r>
          </a:p>
          <a:p>
            <a:endParaRPr lang="fa-IR"/>
          </a:p>
        </p:txBody>
      </p:sp>
      <p:sp>
        <p:nvSpPr>
          <p:cNvPr id="4" name="Flowchart: Process 3"/>
          <p:cNvSpPr/>
          <p:nvPr/>
        </p:nvSpPr>
        <p:spPr>
          <a:xfrm>
            <a:off x="1322363" y="4614203"/>
            <a:ext cx="4149969" cy="128016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ذهنیتی  کم و بیش آشنا</a:t>
            </a:r>
            <a:endParaRPr lang="fa-IR" sz="2000" b="1">
              <a:solidFill>
                <a:srgbClr val="FF0000"/>
              </a:solidFill>
            </a:endParaRPr>
          </a:p>
        </p:txBody>
      </p:sp>
    </p:spTree>
    <p:extLst>
      <p:ext uri="{BB962C8B-B14F-4D97-AF65-F5344CB8AC3E}">
        <p14:creationId xmlns:p14="http://schemas.microsoft.com/office/powerpoint/2010/main" val="11999719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مسئله تاییدی است بر تحقیقات اخیر در تئوری مخاطب که مخاطبین دقیقا درون مدل های مفروض قرار نمی گیرند بلکه روی حاشیه هایی از ان مدل ها قرار می گیرند و مفاهیم پیچیده تری را ارائه می دهند. </a:t>
            </a:r>
            <a:endParaRPr lang="fa-IR">
              <a:cs typeface="B Nazanin" panose="00000400000000000000" pitchFamily="2" charset="-78"/>
            </a:endParaRPr>
          </a:p>
        </p:txBody>
      </p:sp>
    </p:spTree>
    <p:extLst>
      <p:ext uri="{BB962C8B-B14F-4D97-AF65-F5344CB8AC3E}">
        <p14:creationId xmlns:p14="http://schemas.microsoft.com/office/powerpoint/2010/main" val="2058509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 نشان داد متغیرهای واسط که نشان دهنده فعالیت مخاطب می باشند، تاثیر زیادی بر رابطه میان میزان و محتوای تماشا و نگرش نو ندارند. این مسئله بیانگر تاثیر بخشی تلویزیون فراتر از نحوه برخورد و تماس مخاطب با آن است. عنی تماشای تلویزیون صرف نظر از رابطه  ای که مخاطب با آن برقرار می کند، باعث القای نگرش نو می گردد. </a:t>
            </a:r>
            <a:endParaRPr lang="fa-IR">
              <a:cs typeface="B Nazanin" panose="00000400000000000000" pitchFamily="2" charset="-78"/>
            </a:endParaRPr>
          </a:p>
        </p:txBody>
      </p:sp>
    </p:spTree>
    <p:extLst>
      <p:ext uri="{BB962C8B-B14F-4D97-AF65-F5344CB8AC3E}">
        <p14:creationId xmlns:p14="http://schemas.microsoft.com/office/powerpoint/2010/main" val="35720262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ولی ذکر این نکته نی حایز اهمیت   است که با کنترل متغیر هدف و انگیزه تماشا  و همچنین اعتباری که پاسخ گو برای رسانه قایل است، تا حدی بر میزان همبستگی بین دو متغیر مستقل و وابسته افزوده می گردد. بنابراین می توان نتیجه گرفت که فعالیت مخاطب می تواند تا حدی بر افزایش یا کاهش تاثیر تلویزیون بر نگرش نو موثر واقع گردد که شناخت آن نیازمند مطالعات بیشتر با توجه به محتواهای گوناگون برنامه ها  است. </a:t>
            </a:r>
          </a:p>
          <a:p>
            <a:endParaRPr lang="fa-IR"/>
          </a:p>
        </p:txBody>
      </p:sp>
      <p:sp>
        <p:nvSpPr>
          <p:cNvPr id="4" name="Flowchart: Process 3"/>
          <p:cNvSpPr/>
          <p:nvPr/>
        </p:nvSpPr>
        <p:spPr>
          <a:xfrm>
            <a:off x="1111348" y="4149969"/>
            <a:ext cx="3812344" cy="147710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افزایش یا کاهش تاثیر تلویزیون بر نگرش نو</a:t>
            </a:r>
            <a:endParaRPr lang="fa-IR" sz="2000" b="1">
              <a:solidFill>
                <a:srgbClr val="FF0000"/>
              </a:solidFill>
            </a:endParaRPr>
          </a:p>
        </p:txBody>
      </p:sp>
    </p:spTree>
    <p:extLst>
      <p:ext uri="{BB962C8B-B14F-4D97-AF65-F5344CB8AC3E}">
        <p14:creationId xmlns:p14="http://schemas.microsoft.com/office/powerpoint/2010/main" val="153386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لذا تحقیق حاضر در جست و جوی عامل موثر در افزایش یا کاهش تاثیرات با توجه به رابطه بین مخاطب و رسانه است. بدین منظور </a:t>
            </a:r>
            <a:r>
              <a:rPr lang="fa-IR" b="1" smtClean="0">
                <a:solidFill>
                  <a:srgbClr val="FF0000"/>
                </a:solidFill>
                <a:cs typeface="B Nazanin" panose="00000400000000000000" pitchFamily="2" charset="-78"/>
              </a:rPr>
              <a:t>دو هدف </a:t>
            </a:r>
            <a:r>
              <a:rPr lang="fa-IR" smtClean="0">
                <a:cs typeface="B Nazanin" panose="00000400000000000000" pitchFamily="2" charset="-78"/>
              </a:rPr>
              <a:t>را مد نظر دارد. </a:t>
            </a:r>
          </a:p>
          <a:p>
            <a:pPr algn="just"/>
            <a:r>
              <a:rPr lang="fa-IR" smtClean="0">
                <a:cs typeface="B Nazanin" panose="00000400000000000000" pitchFamily="2" charset="-78"/>
              </a:rPr>
              <a:t>1- بررسی رابطه در معرض تلویزیون قرار گرفتن و نگرش نو با در نظر داشتن نقش مخاطب شامل: بررسی رابطه میزان و محتوای در معرض تلویزیونی قرار گرفتن و نگرش نو با کنترل متغیرهای واسط مانند انگیزه تماشا، روش انتخاب برنامه ها و نگرش به تلویزیون  است. </a:t>
            </a:r>
            <a:endParaRPr lang="fa-IR">
              <a:cs typeface="B Nazanin" panose="00000400000000000000" pitchFamily="2" charset="-78"/>
            </a:endParaRPr>
          </a:p>
        </p:txBody>
      </p:sp>
    </p:spTree>
    <p:extLst>
      <p:ext uri="{BB962C8B-B14F-4D97-AF65-F5344CB8AC3E}">
        <p14:creationId xmlns:p14="http://schemas.microsoft.com/office/powerpoint/2010/main" val="2980370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نکته ای که باید به آن توجه نمود بررسی وضعیت مخاطب در ابعاد اقتصادی، اجتماعی و فرهنگی است لذا مخاطبین تلویزیون بر اساس میزان نوگرایی طبقه بندی شدند و معلوم گشت که دو گروه نسبتا متمایز از نظر اقتصادی، اجتماعی و فرهنگی وجود دراد. در طبقه اول که نوگرایی کمتر است، افراد مسن تر  بوده و متغیرهای اقتصادی- اجتماعی مانند تحصیل، درامد، منزلت شغل، پایگاه اجتماعی و... نسبت به طبقه دوم که نوگراتر می باشند در سطح پایین تری قرار دارد در واقع کسانی که مطابق شاخص نگرش نو، نوگراتر هستند، افرادی هستند با سرمایه اقتصادی و فرهنگی بالاتر. </a:t>
            </a:r>
            <a:endParaRPr lang="fa-IR">
              <a:cs typeface="B Nazanin" panose="00000400000000000000" pitchFamily="2" charset="-78"/>
            </a:endParaRPr>
          </a:p>
        </p:txBody>
      </p:sp>
    </p:spTree>
    <p:extLst>
      <p:ext uri="{BB962C8B-B14F-4D97-AF65-F5344CB8AC3E}">
        <p14:creationId xmlns:p14="http://schemas.microsoft.com/office/powerpoint/2010/main" val="30366659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طبقه </a:t>
            </a:r>
            <a:r>
              <a:rPr lang="fa-IR" smtClean="0">
                <a:cs typeface="B Nazanin" panose="00000400000000000000" pitchFamily="2" charset="-78"/>
              </a:rPr>
              <a:t>دوم </a:t>
            </a:r>
            <a:r>
              <a:rPr lang="fa-IR">
                <a:cs typeface="B Nazanin" panose="00000400000000000000" pitchFamily="2" charset="-78"/>
              </a:rPr>
              <a:t>در مصرف کالاهای فرهنگی مانند رسانه ها نیز تمایز مشهودی را نشان می دهد. چنان که در ین گروه استفاده از رادیو، تلویزیون و به ویژه مطبوعات  و تمایل به مصرف برنامه های علمی- آموزشی نیز در مقایسه  با گروه اول بیشتر است. به همین دلیل تلویزیون نقش کمتری را در کسب مولفه های نگرش نو نزد این گروه دارد. تماشای برنامه های تفریحی و سرگرم کننده در طبقه اول که نگرش نو کمتر است، بیشتر و در طبقه دوم که نوگراترند  تمایل به تماشای برنامه های جدی تر مانند اخبار و علمی بیشتر </a:t>
            </a:r>
            <a:r>
              <a:rPr lang="fa-IR">
                <a:cs typeface="B Nazanin" panose="00000400000000000000" pitchFamily="2" charset="-78"/>
              </a:rPr>
              <a:t>است</a:t>
            </a:r>
            <a:r>
              <a:rPr lang="fa-IR" smtClean="0">
                <a:cs typeface="B Nazanin" panose="00000400000000000000" pitchFamily="2" charset="-78"/>
              </a:rPr>
              <a:t>.</a:t>
            </a:r>
            <a:endParaRPr lang="fa-IR"/>
          </a:p>
        </p:txBody>
      </p:sp>
      <p:sp>
        <p:nvSpPr>
          <p:cNvPr id="4" name="Flowchart: Process 3"/>
          <p:cNvSpPr/>
          <p:nvPr/>
        </p:nvSpPr>
        <p:spPr>
          <a:xfrm>
            <a:off x="838200" y="4656406"/>
            <a:ext cx="3967090"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مصرف کالاهای فرهنگی</a:t>
            </a:r>
            <a:endParaRPr lang="fa-IR" b="1">
              <a:solidFill>
                <a:srgbClr val="FF0000"/>
              </a:solidFill>
            </a:endParaRPr>
          </a:p>
        </p:txBody>
      </p:sp>
    </p:spTree>
    <p:extLst>
      <p:ext uri="{BB962C8B-B14F-4D97-AF65-F5344CB8AC3E}">
        <p14:creationId xmlns:p14="http://schemas.microsoft.com/office/powerpoint/2010/main" val="7158834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 این گروه در انتخاب برنامه ها سخت گیر تر بوده یعنی از میان برنامه ها دست به انتخاب زده و کمتر از گروه اول فیلم ها  و برنامه های تلویزیون  را منطبق با واقعیت می داند (چه د رمورد اخبار و چه در مورد فیلم ها و سریال ها) انگیزه تماشا ر راستای کسب آگاهی و شناخت از معیارهای زندگی مدرن به عنوان اصلی ترین شاخص نگرش نو در گروه اول بیشتر است. لذا می توان نتیجه گرفت که تلویزیون برای این گروه به غنوان یکی از منابع کسب آگاهی و آشنایی  با مولفه های نگرش مدرن محسوب می گردد. </a:t>
            </a:r>
          </a:p>
          <a:p>
            <a:endParaRPr lang="fa-IR"/>
          </a:p>
        </p:txBody>
      </p:sp>
    </p:spTree>
    <p:extLst>
      <p:ext uri="{BB962C8B-B14F-4D97-AF65-F5344CB8AC3E}">
        <p14:creationId xmlns:p14="http://schemas.microsoft.com/office/powerpoint/2010/main" val="2478419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a:t>
            </a:r>
            <a:r>
              <a:rPr lang="fa-IR" b="1" smtClean="0">
                <a:solidFill>
                  <a:srgbClr val="FF0000"/>
                </a:solidFill>
                <a:cs typeface="B Nazanin" panose="00000400000000000000" pitchFamily="2" charset="-78"/>
              </a:rPr>
              <a:t>تلویزیون اشاعه دهنده نگرش نو است اما نه بر ای همه اقشار  اجتماعی به طور  یکسان،</a:t>
            </a:r>
            <a:r>
              <a:rPr lang="fa-IR" smtClean="0">
                <a:cs typeface="B Nazanin" panose="00000400000000000000" pitchFamily="2" charset="-78"/>
              </a:rPr>
              <a:t> بلکه تلویزیون در گروهی از مردم که از نظر اقتصادی، اجتماعی و فرهنگی در سطح پایین تری قرار دارند. عامل اما نگرش نو است و لذا باید در ارزیابی تاثیر رسانه بر هر نوع نگرشی از جمله نگرش نو بر گروه خاص اجتماعی  که پیام برای او تهیه شده است توجه نمود و به جای تاکید بر مخاطبان عام باید مخاطبان خاص برنامه را شناخت. </a:t>
            </a:r>
            <a:endParaRPr lang="fa-IR">
              <a:cs typeface="B Nazanin" panose="00000400000000000000" pitchFamily="2" charset="-78"/>
            </a:endParaRPr>
          </a:p>
        </p:txBody>
      </p:sp>
    </p:spTree>
    <p:extLst>
      <p:ext uri="{BB962C8B-B14F-4D97-AF65-F5344CB8AC3E}">
        <p14:creationId xmlns:p14="http://schemas.microsoft.com/office/powerpoint/2010/main" val="35965883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39403" y="1381609"/>
            <a:ext cx="9697791" cy="4377047"/>
          </a:xfrm>
          <a:prstGeom prst="rect">
            <a:avLst/>
          </a:prstGeom>
        </p:spPr>
      </p:pic>
    </p:spTree>
    <p:extLst>
      <p:ext uri="{BB962C8B-B14F-4D97-AF65-F5344CB8AC3E}">
        <p14:creationId xmlns:p14="http://schemas.microsoft.com/office/powerpoint/2010/main" val="3676947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1066365"/>
            <a:ext cx="10515600" cy="4830404"/>
          </a:xfrm>
          <a:prstGeom prst="rect">
            <a:avLst/>
          </a:prstGeom>
        </p:spPr>
      </p:pic>
    </p:spTree>
    <p:extLst>
      <p:ext uri="{BB962C8B-B14F-4D97-AF65-F5344CB8AC3E}">
        <p14:creationId xmlns:p14="http://schemas.microsoft.com/office/powerpoint/2010/main" val="32952865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51353"/>
            <a:ext cx="10095963" cy="5625610"/>
          </a:xfrm>
          <a:prstGeom prst="rect">
            <a:avLst/>
          </a:prstGeom>
        </p:spPr>
      </p:pic>
    </p:spTree>
    <p:extLst>
      <p:ext uri="{BB962C8B-B14F-4D97-AF65-F5344CB8AC3E}">
        <p14:creationId xmlns:p14="http://schemas.microsoft.com/office/powerpoint/2010/main" val="29752713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467417"/>
            <a:ext cx="10019762" cy="5678814"/>
          </a:xfrm>
          <a:prstGeom prst="rect">
            <a:avLst/>
          </a:prstGeom>
        </p:spPr>
      </p:pic>
    </p:spTree>
    <p:extLst>
      <p:ext uri="{BB962C8B-B14F-4D97-AF65-F5344CB8AC3E}">
        <p14:creationId xmlns:p14="http://schemas.microsoft.com/office/powerpoint/2010/main" val="293986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 تحلیل مخاطب با هدف شناخت میزان و نحوه استفاده از تلویزیون با توجه  به نقش مخاطب و طبقه بندی مخاطبان بر پایه میزان و نو گرایی با توجه به ساعت و نحوه استفاده از رسانه، وضعیت اقتصادی- اجتماعی و فرهنگی و فعالیت مخاطبان.</a:t>
            </a:r>
            <a:endParaRPr lang="fa-IR">
              <a:cs typeface="B Nazanin" panose="00000400000000000000" pitchFamily="2" charset="-78"/>
            </a:endParaRPr>
          </a:p>
        </p:txBody>
      </p:sp>
      <p:sp>
        <p:nvSpPr>
          <p:cNvPr id="4" name="Flowchart: Process 3"/>
          <p:cNvSpPr/>
          <p:nvPr/>
        </p:nvSpPr>
        <p:spPr>
          <a:xfrm>
            <a:off x="3155852" y="3516923"/>
            <a:ext cx="5880295" cy="23071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1-ساعت </a:t>
            </a:r>
          </a:p>
          <a:p>
            <a:pPr algn="ctr"/>
            <a:r>
              <a:rPr lang="fa-IR" sz="2800" b="1" smtClean="0">
                <a:solidFill>
                  <a:srgbClr val="FF0000"/>
                </a:solidFill>
                <a:cs typeface="B Nazanin" panose="00000400000000000000" pitchFamily="2" charset="-78"/>
              </a:rPr>
              <a:t>2-نحوه </a:t>
            </a:r>
            <a:r>
              <a:rPr lang="fa-IR" sz="2800" b="1">
                <a:solidFill>
                  <a:srgbClr val="FF0000"/>
                </a:solidFill>
                <a:cs typeface="B Nazanin" panose="00000400000000000000" pitchFamily="2" charset="-78"/>
              </a:rPr>
              <a:t>استفاده از رسانه</a:t>
            </a:r>
            <a:r>
              <a:rPr lang="fa-IR" sz="2800" b="1" smtClean="0">
                <a:solidFill>
                  <a:srgbClr val="FF0000"/>
                </a:solidFill>
                <a:cs typeface="B Nazanin" panose="00000400000000000000" pitchFamily="2" charset="-78"/>
              </a:rPr>
              <a:t>،</a:t>
            </a:r>
          </a:p>
          <a:p>
            <a:pPr algn="ctr"/>
            <a:r>
              <a:rPr lang="fa-IR" sz="2800" b="1" smtClean="0">
                <a:solidFill>
                  <a:srgbClr val="FF0000"/>
                </a:solidFill>
                <a:cs typeface="B Nazanin" panose="00000400000000000000" pitchFamily="2" charset="-78"/>
              </a:rPr>
              <a:t> 3- وضعیت </a:t>
            </a:r>
            <a:r>
              <a:rPr lang="fa-IR" sz="2800" b="1">
                <a:solidFill>
                  <a:srgbClr val="FF0000"/>
                </a:solidFill>
                <a:cs typeface="B Nazanin" panose="00000400000000000000" pitchFamily="2" charset="-78"/>
              </a:rPr>
              <a:t>اقتصادی- اجتماعی و فرهنگی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4- </a:t>
            </a:r>
            <a:r>
              <a:rPr lang="fa-IR" sz="2800" b="1">
                <a:solidFill>
                  <a:srgbClr val="FF0000"/>
                </a:solidFill>
                <a:cs typeface="B Nazanin" panose="00000400000000000000" pitchFamily="2" charset="-78"/>
              </a:rPr>
              <a:t>فعالیت مخاطبان</a:t>
            </a:r>
            <a:endParaRPr lang="fa-IR" b="1">
              <a:solidFill>
                <a:srgbClr val="FF0000"/>
              </a:solidFill>
            </a:endParaRPr>
          </a:p>
        </p:txBody>
      </p:sp>
    </p:spTree>
    <p:extLst>
      <p:ext uri="{BB962C8B-B14F-4D97-AF65-F5344CB8AC3E}">
        <p14:creationId xmlns:p14="http://schemas.microsoft.com/office/powerpoint/2010/main" val="275397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چارچوب نظری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چارچوب نظری مورد استفاده در این تحقیق رویکرد استفاده و خشنودی است. با وجود این به منظور توضیح تاثیر تلویزیون بر نگرش ها و ارزش ها به نظریه پرورش به عنوان مکمل در کنار نظریه استفاده و خشنودی رجوع شد. نظریه استفاده و خشنودی به آن چه مردم از رسانه می خواهند و انتخاب می کنند تا با رسانه و محتوای آن انجام ان انجام دهند مربوط است. فرض اصلی این تئوری این است که تماشاگران تلویزیون به دنبال خشنودی های ویژه از محتوای برنامه هایی هستند که می بینند(مارتینز، 1992، 35)</a:t>
            </a:r>
            <a:endParaRPr lang="fa-IR">
              <a:cs typeface="B Nazanin" panose="00000400000000000000" pitchFamily="2" charset="-78"/>
            </a:endParaRPr>
          </a:p>
        </p:txBody>
      </p:sp>
      <p:sp>
        <p:nvSpPr>
          <p:cNvPr id="4" name="Flowchart: Process 3"/>
          <p:cNvSpPr/>
          <p:nvPr/>
        </p:nvSpPr>
        <p:spPr>
          <a:xfrm>
            <a:off x="1322363" y="4332849"/>
            <a:ext cx="2954215"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خشنودی های ویژه</a:t>
            </a:r>
            <a:endParaRPr lang="fa-IR" b="1">
              <a:solidFill>
                <a:srgbClr val="FF0000"/>
              </a:solidFill>
            </a:endParaRPr>
          </a:p>
        </p:txBody>
      </p:sp>
    </p:spTree>
    <p:extLst>
      <p:ext uri="{BB962C8B-B14F-4D97-AF65-F5344CB8AC3E}">
        <p14:creationId xmlns:p14="http://schemas.microsoft.com/office/powerpoint/2010/main" val="252988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نظریه استفاده و خشنودی واکنشی بود به رویکرد جامعه توده ای که مخاطب رسانه ها را منفعل و تحت تاثیر کامل منابع قدرتمند رسانه ای ملاحظه می کرد. در این رویکرد مردم فعالند و برنامه ها را انتخاب و استفاده می کنند (پرس و فرگوسن، 2003، 72) </a:t>
            </a:r>
            <a:endParaRPr lang="fa-IR">
              <a:cs typeface="B Nazanin" panose="00000400000000000000" pitchFamily="2" charset="-78"/>
            </a:endParaRPr>
          </a:p>
        </p:txBody>
      </p:sp>
      <p:sp>
        <p:nvSpPr>
          <p:cNvPr id="4" name="Flowchart: Internal Storage 3"/>
          <p:cNvSpPr/>
          <p:nvPr/>
        </p:nvSpPr>
        <p:spPr>
          <a:xfrm>
            <a:off x="1477108" y="3516923"/>
            <a:ext cx="3348110" cy="1955409"/>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کامل منابع قدرتمند رسانه ای</a:t>
            </a:r>
            <a:endParaRPr lang="fa-IR" b="1">
              <a:solidFill>
                <a:srgbClr val="FF0000"/>
              </a:solidFill>
            </a:endParaRPr>
          </a:p>
        </p:txBody>
      </p:sp>
    </p:spTree>
    <p:extLst>
      <p:ext uri="{BB962C8B-B14F-4D97-AF65-F5344CB8AC3E}">
        <p14:creationId xmlns:p14="http://schemas.microsoft.com/office/powerpoint/2010/main" val="18962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اساس رویکرد  استفاده و خشنودی ارضای نیازهای اجتماعی و روان شناختی افراد است و رسانه های معی  از این طریق با دیگر منابع رقابت می کنند. رضایت می تواند از محتوای یک رسانه، یا از یک نوع برنامه مثل تماشای سریال های خانوادگی، یا از مواجهه عمومی با رسانه مثل تماشای تلویزیون  و یا از زمینه اجتماعی که در آن رسانه استفاده می شود مثل تماشای تلویزیون همراه با خانواده به دست آید (بلوملر و کاتز، 1974، 118)</a:t>
            </a:r>
          </a:p>
          <a:p>
            <a:endParaRPr lang="fa-IR"/>
          </a:p>
        </p:txBody>
      </p:sp>
      <p:sp>
        <p:nvSpPr>
          <p:cNvPr id="4" name="Flowchart: Process 3"/>
          <p:cNvSpPr/>
          <p:nvPr/>
        </p:nvSpPr>
        <p:spPr>
          <a:xfrm>
            <a:off x="1491175" y="4234375"/>
            <a:ext cx="3010487" cy="1223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زمینه اجتماعی</a:t>
            </a:r>
            <a:endParaRPr lang="fa-IR" b="1">
              <a:solidFill>
                <a:srgbClr val="FF0000"/>
              </a:solidFill>
            </a:endParaRPr>
          </a:p>
        </p:txBody>
      </p:sp>
    </p:spTree>
    <p:extLst>
      <p:ext uri="{BB962C8B-B14F-4D97-AF65-F5344CB8AC3E}">
        <p14:creationId xmlns:p14="http://schemas.microsoft.com/office/powerpoint/2010/main" val="190100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زلیمن با نشان دادن تاثیر خلق و خو در انتخاب رسانه معتقد است: بی حوصلگی انتخاب برنامه هیا با محتوای هیجان بر انگیز را تشویق می کند و فشارهای روحی مشوق انتخاب برنامه های با محتوای آرامش بخش می باشد. یک برنامه ممکن است باعث ارضا نیازهای متفاوت نزد افراد مختلف گردد. نیازهای گوناگون با انواع شخصیت، زمینه ها و نقش های اجتماعی مربوط می باشند (چندلر، 1994، 85)</a:t>
            </a:r>
            <a:endParaRPr lang="fa-IR">
              <a:cs typeface="B Nazanin" panose="00000400000000000000" pitchFamily="2" charset="-78"/>
            </a:endParaRPr>
          </a:p>
        </p:txBody>
      </p:sp>
      <p:sp>
        <p:nvSpPr>
          <p:cNvPr id="4" name="Flowchart: Process 3"/>
          <p:cNvSpPr/>
          <p:nvPr/>
        </p:nvSpPr>
        <p:spPr>
          <a:xfrm>
            <a:off x="838200" y="3896752"/>
            <a:ext cx="5022166" cy="17303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ارضا نیازهای متفاوت نزد افراد مختلف</a:t>
            </a:r>
            <a:endParaRPr lang="fa-IR" b="1">
              <a:solidFill>
                <a:srgbClr val="FF0000"/>
              </a:solidFill>
            </a:endParaRPr>
          </a:p>
        </p:txBody>
      </p:sp>
    </p:spTree>
    <p:extLst>
      <p:ext uri="{BB962C8B-B14F-4D97-AF65-F5344CB8AC3E}">
        <p14:creationId xmlns:p14="http://schemas.microsoft.com/office/powerpoint/2010/main" val="45431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فرد </a:t>
            </a:r>
            <a:r>
              <a:rPr lang="fa-IR" b="1" smtClean="0">
                <a:solidFill>
                  <a:srgbClr val="FF0000"/>
                </a:solidFill>
                <a:cs typeface="B Nazanin" panose="00000400000000000000" pitchFamily="2" charset="-78"/>
              </a:rPr>
              <a:t>محتوای رسانه </a:t>
            </a:r>
            <a:r>
              <a:rPr lang="fa-IR" smtClean="0">
                <a:cs typeface="B Nazanin" panose="00000400000000000000" pitchFamily="2" charset="-78"/>
              </a:rPr>
              <a:t>را برای </a:t>
            </a:r>
            <a:r>
              <a:rPr lang="fa-IR" b="1" smtClean="0">
                <a:solidFill>
                  <a:srgbClr val="FF0000"/>
                </a:solidFill>
                <a:cs typeface="B Nazanin" panose="00000400000000000000" pitchFamily="2" charset="-78"/>
              </a:rPr>
              <a:t>ارضای نیازهایش </a:t>
            </a:r>
            <a:r>
              <a:rPr lang="fa-IR" smtClean="0">
                <a:cs typeface="B Nazanin" panose="00000400000000000000" pitchFamily="2" charset="-78"/>
              </a:rPr>
              <a:t>انتخاب می کندف به جای این که توسط رسانه ها دستکاری شود از رسانه ها برای ایجاد تاثیراتی که ان ها می خواهند استفاده می کنند (باران و دیویس، 2000، 154)</a:t>
            </a:r>
          </a:p>
          <a:p>
            <a:pPr algn="just"/>
            <a:r>
              <a:rPr lang="fa-IR" smtClean="0">
                <a:cs typeface="B Nazanin" panose="00000400000000000000" pitchFamily="2" charset="-78"/>
              </a:rPr>
              <a:t>این نظریه در آغاز فعالیت مخاطب را برای توضیح از مخاطبانی مطرح کرد که کمتر مستعد تاثیرات رسانه هستند ولی اخیرا محققان این مفهوم را برای توصیف مخاطبانی که حساس تر  به پیام های رسانه هستند به کار می برد (جونکی و رابین، 1997، 112)</a:t>
            </a:r>
            <a:endParaRPr lang="fa-IR">
              <a:cs typeface="B Nazanin" panose="00000400000000000000" pitchFamily="2" charset="-78"/>
            </a:endParaRPr>
          </a:p>
        </p:txBody>
      </p:sp>
    </p:spTree>
    <p:extLst>
      <p:ext uri="{BB962C8B-B14F-4D97-AF65-F5344CB8AC3E}">
        <p14:creationId xmlns:p14="http://schemas.microsoft.com/office/powerpoint/2010/main" val="252438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فرضهای اصلی تئوری عبارتند از: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مخاطب فعال است، یعنی مخاطب در رفتار ارتباطی خود دارای انگیزه و هدف است. </a:t>
            </a:r>
          </a:p>
          <a:p>
            <a:pPr algn="just"/>
            <a:r>
              <a:rPr lang="fa-IR" smtClean="0">
                <a:cs typeface="B Nazanin" panose="00000400000000000000" pitchFamily="2" charset="-78"/>
              </a:rPr>
              <a:t>2- مخاطب تصمیم می گیرد که رسانه خاصی را انتخاب و از آن استفاده کند تا نیازها و خواسته های ویژه را ارضا کند (وینسنت و باسیل، 1997، 384)</a:t>
            </a:r>
          </a:p>
          <a:p>
            <a:pPr algn="just"/>
            <a:r>
              <a:rPr lang="fa-IR" smtClean="0">
                <a:cs typeface="B Nazanin" panose="00000400000000000000" pitchFamily="2" charset="-78"/>
              </a:rPr>
              <a:t>3- مخاطب در انتخاب رسانه خاص تحت نفوذ تاثیرات اجتماعی و زمینه روان شناختی محیط خود است. </a:t>
            </a:r>
          </a:p>
          <a:p>
            <a:pPr algn="just"/>
            <a:r>
              <a:rPr lang="fa-IR" smtClean="0">
                <a:cs typeface="B Nazanin" panose="00000400000000000000" pitchFamily="2" charset="-78"/>
              </a:rPr>
              <a:t>4- مخاطب به خوبی قادرند دلایل استفاده خود را از یک رسانه ابراز دارند به عبارتی مردم به خوبی نسبت به علایق و انگیزه هایشان آگاهند (سعیدیان و سرکیسیان، 1376، 68)</a:t>
            </a:r>
            <a:endParaRPr lang="fa-IR">
              <a:cs typeface="B Nazanin" panose="00000400000000000000" pitchFamily="2" charset="-78"/>
            </a:endParaRPr>
          </a:p>
        </p:txBody>
      </p:sp>
    </p:spTree>
    <p:extLst>
      <p:ext uri="{BB962C8B-B14F-4D97-AF65-F5344CB8AC3E}">
        <p14:creationId xmlns:p14="http://schemas.microsoft.com/office/powerpoint/2010/main" val="138657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مقاله، تاثیر تلویزیونی بر نوگرایی با توجه به نقش مخاطبان آن مورد بررسی قرار گرفته است. در مطالعه مخاطب  عواملی مانند میزان در معرض رسانه قرار گرفتن محتوای در معرض قرار گرفتن به عهده دارند که کمتر در تحقیقات داخل کشور  مورد توجه واقع شده است.  مسئله اصلی در این تحقیق شناخت ابعاد فعالیت مخاطب  در تاثیر  تلویزیون بر نگرش نو می باشد، </a:t>
            </a:r>
            <a:endParaRPr lang="fa-IR">
              <a:cs typeface="B Nazanin" panose="00000400000000000000" pitchFamily="2" charset="-78"/>
            </a:endParaRPr>
          </a:p>
        </p:txBody>
      </p:sp>
    </p:spTree>
    <p:extLst>
      <p:ext uri="{BB962C8B-B14F-4D97-AF65-F5344CB8AC3E}">
        <p14:creationId xmlns:p14="http://schemas.microsoft.com/office/powerpoint/2010/main" val="2692446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تعریف مخاطب</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واژه مخاطب معانی متعددی دارد و توافق کمی بر سر تعریف آن وجود دارد. در پژوهش های ارتباط جمعی، پژوهشگران تمایل دارند مخاطب را کسی بدانند که داوطلبانه  به محتوای رسانه  معینی روی می آورد (ویندال، اولسون و سیگنایزر، 1376، 285) در برخی کشورها تعریف مخاطب تلویزیون  به حضور در اتاق با یک دستگاه تلویزیون بر می گردد. در حالی که کشورهای دیگر، تماشاگران هنگامی که خودشان را عضو مخاطبان تلویزیون  می دانند، عنوان مخاطب می یابند. تحقیقات علمی و کاربردی  روی این سوال  متمرکز است که مخاطبان هنگام تماشای تلویزیون چه می کنند. برخی نیز مانند انگ معتقدند که </a:t>
            </a:r>
            <a:r>
              <a:rPr lang="fa-IR" b="1" smtClean="0">
                <a:solidFill>
                  <a:srgbClr val="FF0000"/>
                </a:solidFill>
                <a:cs typeface="B Nazanin" panose="00000400000000000000" pitchFamily="2" charset="-78"/>
              </a:rPr>
              <a:t>علی رغم تمرکز مطالعات روی تلویزیون  در فرهنگ معاصر، فهم از تلویزیون و مخاطبان آن محدود است</a:t>
            </a:r>
            <a:r>
              <a:rPr lang="fa-IR" smtClean="0">
                <a:cs typeface="B Nazanin" panose="00000400000000000000" pitchFamily="2" charset="-78"/>
              </a:rPr>
              <a:t>، زیرا تعریف ، جذب و حفظ مخاطبان بسیار مشکل است (جفری، 1994، 57) </a:t>
            </a:r>
            <a:endParaRPr lang="fa-IR">
              <a:cs typeface="B Nazanin" panose="00000400000000000000" pitchFamily="2" charset="-78"/>
            </a:endParaRPr>
          </a:p>
        </p:txBody>
      </p:sp>
    </p:spTree>
    <p:extLst>
      <p:ext uri="{BB962C8B-B14F-4D97-AF65-F5344CB8AC3E}">
        <p14:creationId xmlns:p14="http://schemas.microsoft.com/office/powerpoint/2010/main" val="112723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 چه در بررسی مخاطب مهم است، توجه به نوع مخاطب است یعنی باید در ارزیابی تاثیر رسانه بر گروه اجتماعی خاصی که پیام برای او تهیه شده است. تاکید نمود. معمولا مخاطبان با ویژگی های وابستگی رسانه ای، وابستگی گروهی  و جمعیت شناختی و ویژگی های روان شناختی (تمایل به استفاده از رسانه ها و میزان اعتباری که برای آن قائلند) مشخص می شوند. </a:t>
            </a:r>
            <a:endParaRPr lang="fa-IR">
              <a:cs typeface="B Nazanin" panose="00000400000000000000" pitchFamily="2" charset="-78"/>
            </a:endParaRPr>
          </a:p>
        </p:txBody>
      </p:sp>
      <p:sp>
        <p:nvSpPr>
          <p:cNvPr id="4" name="Flowchart: Process 3"/>
          <p:cNvSpPr/>
          <p:nvPr/>
        </p:nvSpPr>
        <p:spPr>
          <a:xfrm>
            <a:off x="1195754" y="3953022"/>
            <a:ext cx="2743200"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توجه به نوع مخاطب</a:t>
            </a:r>
            <a:endParaRPr lang="fa-IR" b="1">
              <a:solidFill>
                <a:srgbClr val="FF0000"/>
              </a:solidFill>
            </a:endParaRPr>
          </a:p>
        </p:txBody>
      </p:sp>
      <p:sp>
        <p:nvSpPr>
          <p:cNvPr id="5" name="Flowchart: Process 4"/>
          <p:cNvSpPr/>
          <p:nvPr/>
        </p:nvSpPr>
        <p:spPr>
          <a:xfrm>
            <a:off x="5162843" y="3699803"/>
            <a:ext cx="5275385" cy="20538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 وابستگی </a:t>
            </a:r>
            <a:r>
              <a:rPr lang="fa-IR" sz="2800" b="1">
                <a:solidFill>
                  <a:srgbClr val="FF0000"/>
                </a:solidFill>
                <a:cs typeface="B Nazanin" panose="00000400000000000000" pitchFamily="2" charset="-78"/>
              </a:rPr>
              <a:t>رسانه ای،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2-وابستگی </a:t>
            </a:r>
            <a:r>
              <a:rPr lang="fa-IR" sz="2800" b="1">
                <a:solidFill>
                  <a:srgbClr val="FF0000"/>
                </a:solidFill>
                <a:cs typeface="B Nazanin" panose="00000400000000000000" pitchFamily="2" charset="-78"/>
              </a:rPr>
              <a:t>گروهی  و جمعیت شناختی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2- </a:t>
            </a:r>
            <a:r>
              <a:rPr lang="fa-IR" sz="2800" b="1">
                <a:solidFill>
                  <a:srgbClr val="FF0000"/>
                </a:solidFill>
                <a:cs typeface="B Nazanin" panose="00000400000000000000" pitchFamily="2" charset="-78"/>
              </a:rPr>
              <a:t>ویژگی های روان شناختی</a:t>
            </a:r>
            <a:endParaRPr lang="fa-IR" b="1">
              <a:solidFill>
                <a:srgbClr val="FF0000"/>
              </a:solidFill>
            </a:endParaRPr>
          </a:p>
        </p:txBody>
      </p:sp>
    </p:spTree>
    <p:extLst>
      <p:ext uri="{BB962C8B-B14F-4D97-AF65-F5344CB8AC3E}">
        <p14:creationId xmlns:p14="http://schemas.microsoft.com/office/powerpoint/2010/main" val="246898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انواع طبقه بندی از مخاطب</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طبقه بندی از مخاطب دو نوع اصلی مطرح می باشد در یک نوع مخاطب به </a:t>
            </a:r>
            <a:r>
              <a:rPr lang="fa-IR" smtClean="0">
                <a:solidFill>
                  <a:srgbClr val="FF0000"/>
                </a:solidFill>
                <a:cs typeface="B Nazanin" panose="00000400000000000000" pitchFamily="2" charset="-78"/>
              </a:rPr>
              <a:t>سه</a:t>
            </a:r>
            <a:r>
              <a:rPr lang="fa-IR" smtClean="0">
                <a:cs typeface="B Nazanin" panose="00000400000000000000" pitchFamily="2" charset="-78"/>
              </a:rPr>
              <a:t> مدل زیر طبقه بندی می شود. </a:t>
            </a:r>
          </a:p>
          <a:p>
            <a:pPr marL="514350" indent="-514350" algn="just">
              <a:buFont typeface="+mj-lt"/>
              <a:buAutoNum type="arabicPeriod"/>
            </a:pPr>
            <a:r>
              <a:rPr lang="fa-IR" smtClean="0">
                <a:cs typeface="B Nazanin" panose="00000400000000000000" pitchFamily="2" charset="-78"/>
              </a:rPr>
              <a:t>مخاطب به مثابه توده</a:t>
            </a:r>
          </a:p>
          <a:p>
            <a:pPr marL="514350" indent="-514350" algn="just">
              <a:buFont typeface="+mj-lt"/>
              <a:buAutoNum type="arabicPeriod"/>
            </a:pPr>
            <a:r>
              <a:rPr lang="fa-IR" smtClean="0">
                <a:cs typeface="B Nazanin" panose="00000400000000000000" pitchFamily="2" charset="-78"/>
              </a:rPr>
              <a:t>مخاطب به مثابه محصول</a:t>
            </a:r>
          </a:p>
          <a:p>
            <a:pPr marL="514350" indent="-514350" algn="just">
              <a:buFont typeface="+mj-lt"/>
              <a:buAutoNum type="arabicPeriod"/>
            </a:pPr>
            <a:r>
              <a:rPr lang="fa-IR" smtClean="0">
                <a:cs typeface="B Nazanin" panose="00000400000000000000" pitchFamily="2" charset="-78"/>
              </a:rPr>
              <a:t>مخاطب به مثابه عامل</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690395" y="2280138"/>
            <a:ext cx="1066874" cy="1066874"/>
          </a:xfrm>
          <a:prstGeom prst="rect">
            <a:avLst/>
          </a:prstGeom>
        </p:spPr>
      </p:pic>
    </p:spTree>
    <p:extLst>
      <p:ext uri="{BB962C8B-B14F-4D97-AF65-F5344CB8AC3E}">
        <p14:creationId xmlns:p14="http://schemas.microsoft.com/office/powerpoint/2010/main" val="108563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مدل مخاطب به مثابه توده، مجموعه وسیعی از مردم که به لحاظ زمان و مکان از هم جدا بوده و به طور خودکار عمل می کنند و فاقد شناخت یا شناخت اندکی از یکدیگر هستند، در نظر گرفته می شوند. تنها نقطه اشتراک آنها در معرض رسانه بودن است. </a:t>
            </a:r>
            <a:r>
              <a:rPr lang="fa-IR" b="1" smtClean="0">
                <a:solidFill>
                  <a:srgbClr val="FF0000"/>
                </a:solidFill>
                <a:cs typeface="B Nazanin" panose="00000400000000000000" pitchFamily="2" charset="-78"/>
              </a:rPr>
              <a:t>سوال محوری </a:t>
            </a:r>
            <a:r>
              <a:rPr lang="fa-IR" smtClean="0">
                <a:cs typeface="B Nazanin" panose="00000400000000000000" pitchFamily="2" charset="-78"/>
              </a:rPr>
              <a:t>در مدل یاد شده این است که : مردم چه رسانه ای مصرف می کنند؟</a:t>
            </a:r>
            <a:endParaRPr lang="fa-IR">
              <a:cs typeface="B Nazanin" panose="00000400000000000000" pitchFamily="2" charset="-78"/>
            </a:endParaRPr>
          </a:p>
        </p:txBody>
      </p:sp>
      <p:sp>
        <p:nvSpPr>
          <p:cNvPr id="4" name="Flowchart: Process 3"/>
          <p:cNvSpPr/>
          <p:nvPr/>
        </p:nvSpPr>
        <p:spPr>
          <a:xfrm>
            <a:off x="1364567" y="4149969"/>
            <a:ext cx="3024554"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معرض رسانه بودن</a:t>
            </a:r>
            <a:endParaRPr lang="fa-IR" b="1">
              <a:solidFill>
                <a:srgbClr val="FF0000"/>
              </a:solidFill>
            </a:endParaRPr>
          </a:p>
        </p:txBody>
      </p:sp>
    </p:spTree>
    <p:extLst>
      <p:ext uri="{BB962C8B-B14F-4D97-AF65-F5344CB8AC3E}">
        <p14:creationId xmlns:p14="http://schemas.microsoft.com/office/powerpoint/2010/main" val="17101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مدل مخاطب به مثابه محصول، مردم به عنوان موجوداتی که بر پایه  و به وسیله رسانه عمل می کنند، ملاحظه می شوند این مدل قدرت رسانه را برای تولید تاثیرات مضر روی افراد منعکس می کند. </a:t>
            </a:r>
            <a:r>
              <a:rPr lang="fa-IR" b="1" smtClean="0">
                <a:solidFill>
                  <a:srgbClr val="FF0000"/>
                </a:solidFill>
                <a:cs typeface="B Nazanin" panose="00000400000000000000" pitchFamily="2" charset="-78"/>
              </a:rPr>
              <a:t>سوال اصلی </a:t>
            </a:r>
            <a:r>
              <a:rPr lang="fa-IR" smtClean="0">
                <a:cs typeface="B Nazanin" panose="00000400000000000000" pitchFamily="2" charset="-78"/>
              </a:rPr>
              <a:t>در این مدل این است که رسانه با مردم چه می کند؟ </a:t>
            </a:r>
          </a:p>
        </p:txBody>
      </p:sp>
      <p:pic>
        <p:nvPicPr>
          <p:cNvPr id="4" name="Picture 3"/>
          <p:cNvPicPr>
            <a:picLocks noChangeAspect="1"/>
          </p:cNvPicPr>
          <p:nvPr/>
        </p:nvPicPr>
        <p:blipFill>
          <a:blip r:embed="rId2"/>
          <a:stretch>
            <a:fillRect/>
          </a:stretch>
        </p:blipFill>
        <p:spPr>
          <a:xfrm>
            <a:off x="1172674" y="3611221"/>
            <a:ext cx="2390775" cy="1914525"/>
          </a:xfrm>
          <a:prstGeom prst="rect">
            <a:avLst/>
          </a:prstGeom>
        </p:spPr>
      </p:pic>
    </p:spTree>
    <p:extLst>
      <p:ext uri="{BB962C8B-B14F-4D97-AF65-F5344CB8AC3E}">
        <p14:creationId xmlns:p14="http://schemas.microsoft.com/office/powerpoint/2010/main" val="392623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مدل مخاطب به عنوان عامل، مردم به عنوان گزینش گر و آزاد،  انتخاب می کنند چه رسانه ای را مصرف کنند. سوال اصلی این جا این است که : مردم با رسانه چه می کنند؟ البته نه به این معنا که مردم آزاد از تاثیرات عوامل بیرونی هستند. طرفداران این مدل قائلند که کنش مخاطب تا حدودی توسط حوزه های اجتماعی و فرهنگی تعیین شده است (وبستر، 1998، 194)</a:t>
            </a:r>
          </a:p>
          <a:p>
            <a:endParaRPr lang="fa-IR"/>
          </a:p>
        </p:txBody>
      </p:sp>
      <p:sp>
        <p:nvSpPr>
          <p:cNvPr id="4" name="Flowchart: Process 3"/>
          <p:cNvSpPr/>
          <p:nvPr/>
        </p:nvSpPr>
        <p:spPr>
          <a:xfrm>
            <a:off x="838200" y="4220308"/>
            <a:ext cx="4276578"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مردم به عنوان گزینش گر و آزاد</a:t>
            </a:r>
            <a:r>
              <a:rPr lang="fa-IR" sz="2800">
                <a:solidFill>
                  <a:prstClr val="black"/>
                </a:solidFill>
                <a:cs typeface="B Nazanin" panose="00000400000000000000" pitchFamily="2" charset="-78"/>
              </a:rPr>
              <a:t>،</a:t>
            </a:r>
            <a:endParaRPr lang="fa-IR"/>
          </a:p>
        </p:txBody>
      </p:sp>
    </p:spTree>
    <p:extLst>
      <p:ext uri="{BB962C8B-B14F-4D97-AF65-F5344CB8AC3E}">
        <p14:creationId xmlns:p14="http://schemas.microsoft.com/office/powerpoint/2010/main" val="228889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تعداد مهمی از مطالعات در مورد مخاطب دقیقا در درون سه مدل قرار نمی گیرند بلکه روی حاشیه هایی از آن مدل ها قرار می گیرند و مفاهیم پیچیده تری را ارائه می دهند. برای این که بدانیم رسانه با مردم چه می کند، باید اول بدانیم که  مردم چه رسانه ای را مصرف می کنند. </a:t>
            </a:r>
          </a:p>
          <a:p>
            <a:pPr algn="just"/>
            <a:r>
              <a:rPr lang="fa-IR" smtClean="0">
                <a:cs typeface="B Nazanin" panose="00000400000000000000" pitchFamily="2" charset="-78"/>
              </a:rPr>
              <a:t>در نوع دیگر مخاطب به دو مدل زیر طبقه بندی می شود: 1- </a:t>
            </a:r>
            <a:r>
              <a:rPr lang="fa-IR" smtClean="0">
                <a:solidFill>
                  <a:srgbClr val="FF0000"/>
                </a:solidFill>
                <a:cs typeface="B Nazanin" panose="00000400000000000000" pitchFamily="2" charset="-78"/>
              </a:rPr>
              <a:t>مخاطب فعال </a:t>
            </a:r>
            <a:r>
              <a:rPr lang="fa-IR" smtClean="0">
                <a:cs typeface="B Nazanin" panose="00000400000000000000" pitchFamily="2" charset="-78"/>
              </a:rPr>
              <a:t>2- </a:t>
            </a:r>
            <a:r>
              <a:rPr lang="fa-IR" smtClean="0">
                <a:solidFill>
                  <a:srgbClr val="00B0F0"/>
                </a:solidFill>
                <a:cs typeface="B Nazanin" panose="00000400000000000000" pitchFamily="2" charset="-78"/>
              </a:rPr>
              <a:t>مخاطب منفعل</a:t>
            </a:r>
          </a:p>
        </p:txBody>
      </p:sp>
    </p:spTree>
    <p:extLst>
      <p:ext uri="{BB962C8B-B14F-4D97-AF65-F5344CB8AC3E}">
        <p14:creationId xmlns:p14="http://schemas.microsoft.com/office/powerpoint/2010/main" val="336832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بحث از مخاطب و تقسیم آن به دو نوع فعال / منفعل در تحقیقات رسانه ای جایگاه ویژه ای را دارا می باشد. یک تئوری مخاطب را به عنوان دریافت کننده منفعل ملاحظه می کند در حالی که تئوری دیگر مخاطب را به عنوان گیرنده ای فعال در نظر می گیرد. </a:t>
            </a:r>
            <a:endParaRPr lang="fa-IR"/>
          </a:p>
        </p:txBody>
      </p:sp>
      <p:sp>
        <p:nvSpPr>
          <p:cNvPr id="4" name="Flowchart: Process 3"/>
          <p:cNvSpPr/>
          <p:nvPr/>
        </p:nvSpPr>
        <p:spPr>
          <a:xfrm>
            <a:off x="1187355" y="3616657"/>
            <a:ext cx="2770496" cy="1187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F0"/>
                </a:solidFill>
                <a:cs typeface="B Nazanin" panose="00000400000000000000" pitchFamily="2" charset="-78"/>
              </a:rPr>
              <a:t>دو نوع فعال / منفعل</a:t>
            </a:r>
            <a:endParaRPr lang="fa-IR" b="1">
              <a:solidFill>
                <a:srgbClr val="00B0F0"/>
              </a:solidFill>
            </a:endParaRPr>
          </a:p>
        </p:txBody>
      </p:sp>
    </p:spTree>
    <p:extLst>
      <p:ext uri="{BB962C8B-B14F-4D97-AF65-F5344CB8AC3E}">
        <p14:creationId xmlns:p14="http://schemas.microsoft.com/office/powerpoint/2010/main" val="67324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آدامز  در توضیح می گوید: تمایل مردم به </a:t>
            </a:r>
            <a:r>
              <a:rPr lang="fa-IR" smtClean="0">
                <a:cs typeface="B Nazanin" panose="00000400000000000000" pitchFamily="2" charset="-78"/>
              </a:rPr>
              <a:t>روشن </a:t>
            </a:r>
            <a:r>
              <a:rPr lang="fa-IR">
                <a:cs typeface="B Nazanin" panose="00000400000000000000" pitchFamily="2" charset="-78"/>
              </a:rPr>
              <a:t>کردن یک دستگاه  (مثلا تلویزیون) بدون در نظر گرفتن برنامه اغلب به عنوان </a:t>
            </a:r>
            <a:r>
              <a:rPr lang="fa-IR" b="1">
                <a:solidFill>
                  <a:srgbClr val="00B0F0"/>
                </a:solidFill>
                <a:cs typeface="B Nazanin" panose="00000400000000000000" pitchFamily="2" charset="-78"/>
              </a:rPr>
              <a:t>شاهدی از مخاطب منفعل </a:t>
            </a:r>
            <a:r>
              <a:rPr lang="fa-IR">
                <a:cs typeface="B Nazanin" panose="00000400000000000000" pitchFamily="2" charset="-78"/>
              </a:rPr>
              <a:t>می باشد. تئوری مخاطب فعال تفکری را که مخاطب منفعل بدون هیچ مفهومی یا با اندک شناختی از آن چه ارائه می شود تصمیم می گیرد که تلویزیون  را تماشا کند نمی پذیرد. این تئوری فرض می کند که تماشا بر پایه نیازهای ویژه و خشنود شده است (آدامز، 2000، 80)</a:t>
            </a:r>
          </a:p>
          <a:p>
            <a:endParaRPr lang="fa-IR"/>
          </a:p>
        </p:txBody>
      </p:sp>
    </p:spTree>
    <p:extLst>
      <p:ext uri="{BB962C8B-B14F-4D97-AF65-F5344CB8AC3E}">
        <p14:creationId xmlns:p14="http://schemas.microsoft.com/office/powerpoint/2010/main" val="52352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نظریه استفاده و خشنودی بر مفهوم محوری «</a:t>
            </a:r>
            <a:r>
              <a:rPr lang="fa-IR" smtClean="0">
                <a:solidFill>
                  <a:srgbClr val="FF0000"/>
                </a:solidFill>
                <a:cs typeface="B Nazanin" panose="00000400000000000000" pitchFamily="2" charset="-78"/>
              </a:rPr>
              <a:t>فعالیت مخاطب</a:t>
            </a:r>
            <a:r>
              <a:rPr lang="fa-IR" smtClean="0">
                <a:cs typeface="B Nazanin" panose="00000400000000000000" pitchFamily="2" charset="-78"/>
              </a:rPr>
              <a:t>» استوار است. مفهوم فعالیت مخاطب، جهت گیری داوطلبانه و انتخابی را توسط مخاطبان در استفاده از رسانه نشان می دهد و اشاره به انگیزه استفاده بر پایه نیاز هاو اهدافی دارد که مخاطبان اظهار می دارند. </a:t>
            </a:r>
            <a:endParaRPr lang="fa-IR">
              <a:cs typeface="B Nazanin" panose="00000400000000000000" pitchFamily="2" charset="-78"/>
            </a:endParaRPr>
          </a:p>
        </p:txBody>
      </p:sp>
      <p:sp>
        <p:nvSpPr>
          <p:cNvPr id="4" name="Flowchart: Process 3"/>
          <p:cNvSpPr/>
          <p:nvPr/>
        </p:nvSpPr>
        <p:spPr>
          <a:xfrm>
            <a:off x="838200" y="3615398"/>
            <a:ext cx="4614203" cy="1406769"/>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جهت گیری داوطلبانه و انتخابی</a:t>
            </a:r>
            <a:endParaRPr lang="fa-IR" sz="2000" b="1">
              <a:solidFill>
                <a:srgbClr val="FF0000"/>
              </a:solidFill>
            </a:endParaRPr>
          </a:p>
        </p:txBody>
      </p:sp>
    </p:spTree>
    <p:extLst>
      <p:ext uri="{BB962C8B-B14F-4D97-AF65-F5344CB8AC3E}">
        <p14:creationId xmlns:p14="http://schemas.microsoft.com/office/powerpoint/2010/main" val="36188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بدین منظور لازم است </a:t>
            </a:r>
            <a:r>
              <a:rPr lang="fa-IR" smtClean="0">
                <a:cs typeface="B Nazanin" panose="00000400000000000000" pitchFamily="2" charset="-78"/>
              </a:rPr>
              <a:t>رابطه </a:t>
            </a:r>
            <a:r>
              <a:rPr lang="fa-IR">
                <a:cs typeface="B Nazanin" panose="00000400000000000000" pitchFamily="2" charset="-78"/>
              </a:rPr>
              <a:t>بین تلویزیون  با نگرش نو در جمعیت نمونه مشخص گردد و سپس به نقش و جایگاه مخاطب بر این فرایند پرداخته شود. این تحقیق به شیوه پیمایش با حجمی برابر 1047 نمونه از خانواره های ساکن در مناطق 22 گانه شهر تهران انجام شده است. نتایج تحقیق نشان می دهد که تاثیر تلویزیون  با توجه به تفاوت های اجتماعی – فرهنگی  در گروه های مخاطب متفاوت است. </a:t>
            </a:r>
          </a:p>
          <a:p>
            <a:endParaRPr lang="fa-IR"/>
          </a:p>
        </p:txBody>
      </p:sp>
      <p:sp>
        <p:nvSpPr>
          <p:cNvPr id="4" name="Flowchart: Process 3"/>
          <p:cNvSpPr/>
          <p:nvPr/>
        </p:nvSpPr>
        <p:spPr>
          <a:xfrm>
            <a:off x="1296537" y="3957851"/>
            <a:ext cx="3903260" cy="15558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تلویزیون  با توجه به تفاوت های اجتماعی – فرهنگی</a:t>
            </a:r>
            <a:endParaRPr lang="fa-IR" b="1">
              <a:solidFill>
                <a:srgbClr val="FF0000"/>
              </a:solidFill>
            </a:endParaRPr>
          </a:p>
        </p:txBody>
      </p:sp>
    </p:spTree>
    <p:extLst>
      <p:ext uri="{BB962C8B-B14F-4D97-AF65-F5344CB8AC3E}">
        <p14:creationId xmlns:p14="http://schemas.microsoft.com/office/powerpoint/2010/main" val="2314511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رویکردهای عمده در مطالعه مخاطب شامل فرض های تلویحی یا صریح درباره فعالیت است(لوی و ویندال، 1985، 111) بخشی از این تحقیقات بدنه دو بخشی را نپذیرفته و به جای آن مخاطب را بین این دو بی نهایت قرار می دهند که عنوان مدل ترکیبی را یافته اند . ناخته شده ترین این رویکرد ها، دیدگاه تاثیرات محدود است (وبستر، 1998، 199)</a:t>
            </a:r>
          </a:p>
        </p:txBody>
      </p:sp>
      <p:sp>
        <p:nvSpPr>
          <p:cNvPr id="4" name="Flowchart: Process 3"/>
          <p:cNvSpPr/>
          <p:nvPr/>
        </p:nvSpPr>
        <p:spPr>
          <a:xfrm>
            <a:off x="1463039" y="3938954"/>
            <a:ext cx="3981157" cy="13645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فرض های تلویحی یا صریح</a:t>
            </a:r>
            <a:endParaRPr lang="fa-IR" b="1">
              <a:solidFill>
                <a:srgbClr val="FF0000"/>
              </a:solidFill>
            </a:endParaRPr>
          </a:p>
        </p:txBody>
      </p:sp>
    </p:spTree>
    <p:extLst>
      <p:ext uri="{BB962C8B-B14F-4D97-AF65-F5344CB8AC3E}">
        <p14:creationId xmlns:p14="http://schemas.microsoft.com/office/powerpoint/2010/main" val="342579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کاتز، بلوملر و گورویچ معتقدند الگوهای استفاده از رسانه توسط توقعات کم و بیش معینی شکل داده شده اند که نشان می دهد چه نوع محتوایی چه نوع مخاطبی را پیش بینی می کند (لبن، 1996، 563) در بحث از فعالیت مخاطب بسیاری از محققان بر این باورند که استفاده فعال مردم از رسانه ممکن است به عنوان یک متغیر واسط مهم در ایجاد تاثیرات محتمل نقش داشته باشد. (رابین، 1994، 420)</a:t>
            </a:r>
          </a:p>
          <a:p>
            <a:endParaRPr lang="fa-IR"/>
          </a:p>
        </p:txBody>
      </p:sp>
      <p:sp>
        <p:nvSpPr>
          <p:cNvPr id="4" name="Flowchart: Process 3"/>
          <p:cNvSpPr/>
          <p:nvPr/>
        </p:nvSpPr>
        <p:spPr>
          <a:xfrm>
            <a:off x="1308295" y="3967089"/>
            <a:ext cx="3615397" cy="163185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یک متغیر واسط مهم</a:t>
            </a:r>
            <a:endParaRPr lang="fa-IR" sz="2000" b="1">
              <a:solidFill>
                <a:srgbClr val="FF0000"/>
              </a:solidFill>
            </a:endParaRPr>
          </a:p>
        </p:txBody>
      </p:sp>
    </p:spTree>
    <p:extLst>
      <p:ext uri="{BB962C8B-B14F-4D97-AF65-F5344CB8AC3E}">
        <p14:creationId xmlns:p14="http://schemas.microsoft.com/office/powerpoint/2010/main" val="306056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تحقیق بر پایه رویکرد استفاده و خشنودی با  فرض های زیر مخاطبین مورد مطالعه قرار گرفتند: </a:t>
            </a:r>
          </a:p>
          <a:p>
            <a:pPr algn="just"/>
            <a:r>
              <a:rPr lang="fa-IR" smtClean="0">
                <a:cs typeface="B Nazanin" panose="00000400000000000000" pitchFamily="2" charset="-78"/>
              </a:rPr>
              <a:t>- مخاطبان رسانه با انتظارات مختلف و اهداف متفاوت در جست و جو ی خشنودی نیازها و خواسته هایشان می باشند. </a:t>
            </a:r>
          </a:p>
          <a:p>
            <a:pPr algn="just"/>
            <a:r>
              <a:rPr lang="fa-IR" smtClean="0">
                <a:cs typeface="B Nazanin" panose="00000400000000000000" pitchFamily="2" charset="-78"/>
              </a:rPr>
              <a:t>رفتار ارتباطی شامل انتخاب رسانه و استفاده از ان با </a:t>
            </a:r>
            <a:r>
              <a:rPr lang="fa-IR" smtClean="0">
                <a:solidFill>
                  <a:srgbClr val="FF0000"/>
                </a:solidFill>
                <a:cs typeface="B Nazanin" panose="00000400000000000000" pitchFamily="2" charset="-78"/>
              </a:rPr>
              <a:t>هدفمندی</a:t>
            </a:r>
            <a:r>
              <a:rPr lang="fa-IR" smtClean="0">
                <a:cs typeface="B Nazanin" panose="00000400000000000000" pitchFamily="2" charset="-78"/>
              </a:rPr>
              <a:t>، </a:t>
            </a:r>
            <a:r>
              <a:rPr lang="fa-IR" smtClean="0">
                <a:solidFill>
                  <a:srgbClr val="0070C0"/>
                </a:solidFill>
                <a:cs typeface="B Nazanin" panose="00000400000000000000" pitchFamily="2" charset="-78"/>
              </a:rPr>
              <a:t>نیت</a:t>
            </a:r>
            <a:r>
              <a:rPr lang="fa-IR" smtClean="0">
                <a:cs typeface="B Nazanin" panose="00000400000000000000" pitchFamily="2" charset="-78"/>
              </a:rPr>
              <a:t> و </a:t>
            </a:r>
            <a:r>
              <a:rPr lang="fa-IR" smtClean="0">
                <a:solidFill>
                  <a:srgbClr val="FF0000"/>
                </a:solidFill>
                <a:cs typeface="B Nazanin" panose="00000400000000000000" pitchFamily="2" charset="-78"/>
              </a:rPr>
              <a:t>انگیزه داشتن </a:t>
            </a:r>
            <a:r>
              <a:rPr lang="fa-IR" smtClean="0">
                <a:cs typeface="B Nazanin" panose="00000400000000000000" pitchFamily="2" charset="-78"/>
              </a:rPr>
              <a:t>است. </a:t>
            </a:r>
          </a:p>
          <a:p>
            <a:pPr algn="just"/>
            <a:r>
              <a:rPr lang="fa-IR" smtClean="0">
                <a:cs typeface="B Nazanin" panose="00000400000000000000" pitchFamily="2" charset="-78"/>
              </a:rPr>
              <a:t>رویکرد استفاده و خشنودی در صدد تهیه چارچوبی برای فهمیدن این است که چه وقت و چگونه مصرف کنندگان پیام ها فعال می شوند و چه نتایجی از درگیری با رسانه ایجاد می شود. </a:t>
            </a:r>
            <a:endParaRPr lang="fa-IR">
              <a:cs typeface="B Nazanin" panose="00000400000000000000" pitchFamily="2" charset="-78"/>
            </a:endParaRPr>
          </a:p>
        </p:txBody>
      </p:sp>
    </p:spTree>
    <p:extLst>
      <p:ext uri="{BB962C8B-B14F-4D97-AF65-F5344CB8AC3E}">
        <p14:creationId xmlns:p14="http://schemas.microsoft.com/office/powerpoint/2010/main" val="120024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شناخت انگیزه ها و اهداف استفاده از برنامه های مختلف تلویزیون  بیانگر نیازها و تمایلات مردم بوده همچنین نوع استفاده می توان فعالت مخاطب را توضیح دهد که این تحقیق سعی در شناخت آن دارد. </a:t>
            </a:r>
          </a:p>
          <a:p>
            <a:pPr algn="just"/>
            <a:endParaRPr lang="fa-IR">
              <a:cs typeface="B Nazanin" panose="00000400000000000000" pitchFamily="2" charset="-78"/>
            </a:endParaRPr>
          </a:p>
        </p:txBody>
      </p:sp>
    </p:spTree>
    <p:extLst>
      <p:ext uri="{BB962C8B-B14F-4D97-AF65-F5344CB8AC3E}">
        <p14:creationId xmlns:p14="http://schemas.microsoft.com/office/powerpoint/2010/main" val="290690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در بررسی تاثیر تلویزیون و شناخت رفتارمخاطب، در کنار نظریه استفاده و خشنودی، چنان که اشاره گشت نظریه پرورش که رابطه میان میزان و نحوه تماشای برنامه های تلویزیون و ایجاد یا تغییر نگرش را طرح نموده مورد توجه قرار گرفته است. </a:t>
            </a:r>
          </a:p>
          <a:p>
            <a:endParaRPr lang="fa-IR"/>
          </a:p>
        </p:txBody>
      </p:sp>
      <p:sp>
        <p:nvSpPr>
          <p:cNvPr id="4" name="Flowchart: Process 3"/>
          <p:cNvSpPr/>
          <p:nvPr/>
        </p:nvSpPr>
        <p:spPr>
          <a:xfrm>
            <a:off x="1308295" y="3530991"/>
            <a:ext cx="3559127" cy="157558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نظریه استفاده و خشنودی</a:t>
            </a:r>
            <a:endParaRPr lang="fa-IR" b="1">
              <a:solidFill>
                <a:srgbClr val="FF0000"/>
              </a:solidFill>
            </a:endParaRPr>
          </a:p>
        </p:txBody>
      </p:sp>
    </p:spTree>
    <p:extLst>
      <p:ext uri="{BB962C8B-B14F-4D97-AF65-F5344CB8AC3E}">
        <p14:creationId xmlns:p14="http://schemas.microsoft.com/office/powerpoint/2010/main" val="356683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نظریه پرورش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981156" y="1825625"/>
            <a:ext cx="7372643" cy="4351338"/>
          </a:xfrm>
        </p:spPr>
        <p:txBody>
          <a:bodyPr/>
          <a:lstStyle/>
          <a:p>
            <a:pPr algn="just"/>
            <a:r>
              <a:rPr lang="fa-IR" smtClean="0">
                <a:cs typeface="B Nazanin" panose="00000400000000000000" pitchFamily="2" charset="-78"/>
              </a:rPr>
              <a:t>رسانه ها و به ویژه تلویزیون در شکل دادن به عقاید، نگرش ها و رفتار تاثیرات اساسی دارند. جرج گربنر مبدع این تئوری معتقد است که باید به فهم جنبه های متمایز تاثیرات  تلویزیون نایل شد. این جنبه ها شامل در معرض قرار گرفتن گسترده، طولانی مدت و متشرک عامه های وسیع و ناهمگنی است که در معرض تولید و توزیع توده ای پیام های رسانه قرار دارند (گربنر و همکاران، 1986، 21)</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8167"/>
            <a:ext cx="3068524" cy="2887052"/>
          </a:xfrm>
          <a:prstGeom prst="rect">
            <a:avLst/>
          </a:prstGeom>
        </p:spPr>
      </p:pic>
      <p:sp>
        <p:nvSpPr>
          <p:cNvPr id="5" name="TextBox 4"/>
          <p:cNvSpPr txBox="1"/>
          <p:nvPr/>
        </p:nvSpPr>
        <p:spPr>
          <a:xfrm>
            <a:off x="1575582" y="5289452"/>
            <a:ext cx="163185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جرج گربنر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745730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 اصلی تئوری این است که بین ساعات تماشای تلویزیون و واقعیت پنداری در برنامه های تلویزیونی ارتباط مستقیم وجود دارد. یعین بینندگانی که ساعات زیادی را در روز به تماشای تلویزیون  می نشینند. اطلاعات و ایده ها را طبقه بندی کرده و تاثیر این در معرض  رسانه بودن چیزی را تولید می کنند که </a:t>
            </a:r>
            <a:r>
              <a:rPr lang="fa-IR" b="1" smtClean="0">
                <a:solidFill>
                  <a:srgbClr val="FF0000"/>
                </a:solidFill>
                <a:cs typeface="B Nazanin" panose="00000400000000000000" pitchFamily="2" charset="-78"/>
              </a:rPr>
              <a:t>پرورش</a:t>
            </a:r>
            <a:r>
              <a:rPr lang="fa-IR" smtClean="0">
                <a:cs typeface="B Nazanin" panose="00000400000000000000" pitchFamily="2" charset="-78"/>
              </a:rPr>
              <a:t> نامیده می شود (سورین و تانکارد، 1993، 239) این مدل با نشان دادن یک رابطه مثبت میان تماشای تلویزیون  و پذیرش باورهای اجتماعی در جهت پیام های نمایش داده شده در تلویزیون تایید می شود (شرام، 1996، 490)</a:t>
            </a:r>
            <a:endParaRPr lang="fa-IR">
              <a:cs typeface="B Nazanin" panose="00000400000000000000" pitchFamily="2" charset="-78"/>
            </a:endParaRPr>
          </a:p>
        </p:txBody>
      </p:sp>
    </p:spTree>
    <p:extLst>
      <p:ext uri="{BB962C8B-B14F-4D97-AF65-F5344CB8AC3E}">
        <p14:creationId xmlns:p14="http://schemas.microsoft.com/office/powerpoint/2010/main" val="112883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تحقیقات پیمایشی متعدد و متنوعی که بر پایه تئوری پرورش در حوزه باورها، نگرش ها و ارزش ها و درگروه های سنی متفاوت انجام شده نشان می دهد که قضاوت نگرش و افکار تماشاگران پر مصرف تلویزیون با جهت گیری های نمایش داده شده در تلویزیون سازگار است (همان، 486)</a:t>
            </a:r>
            <a:endParaRPr lang="fa-IR">
              <a:cs typeface="B Nazanin" panose="00000400000000000000" pitchFamily="2" charset="-78"/>
            </a:endParaRPr>
          </a:p>
        </p:txBody>
      </p:sp>
      <p:sp>
        <p:nvSpPr>
          <p:cNvPr id="4" name="Flowchart: Process 3"/>
          <p:cNvSpPr/>
          <p:nvPr/>
        </p:nvSpPr>
        <p:spPr>
          <a:xfrm>
            <a:off x="1322363" y="3756074"/>
            <a:ext cx="4023360"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جهت گیری های نمایش داده شده در تلویزیون</a:t>
            </a:r>
            <a:endParaRPr lang="fa-IR" sz="2000" b="1">
              <a:solidFill>
                <a:srgbClr val="FF0000"/>
              </a:solidFill>
            </a:endParaRPr>
          </a:p>
        </p:txBody>
      </p:sp>
    </p:spTree>
    <p:extLst>
      <p:ext uri="{BB962C8B-B14F-4D97-AF65-F5344CB8AC3E}">
        <p14:creationId xmlns:p14="http://schemas.microsoft.com/office/powerpoint/2010/main" val="1578944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گربنر معتقد است درس هایی که ما از دوران کودکی از تلویزیون می آموزیم  احتمالا پایه هایی برای جهان بینی وسیع تر می گردند. تلویزیون منبع معناداری از ارزش های عمومی، عقاید قالبی، ایدئولوژی ها و دیدگاه ها است (گربنر و دیگران، 1994، 31) به عنوان مثال  موردگان با مطالعه روی بچه ها و نوجونان دریافت که تاثیر تلویزیون بر تفکراتی مانند این که زنان در نقش خانه داری و پرورش بچه ها شاد تر هستند و یا مردان بیشتر از زنان جاه طلب هستند، در بچه هایی که بیشتر تلویزیون می بینند، بیشتر بوده است (همان، 65)</a:t>
            </a:r>
            <a:endParaRPr lang="fa-IR">
              <a:cs typeface="B Nazanin" panose="00000400000000000000" pitchFamily="2" charset="-78"/>
            </a:endParaRPr>
          </a:p>
        </p:txBody>
      </p:sp>
      <p:sp>
        <p:nvSpPr>
          <p:cNvPr id="4" name="Flowchart: Process 3"/>
          <p:cNvSpPr/>
          <p:nvPr/>
        </p:nvSpPr>
        <p:spPr>
          <a:xfrm>
            <a:off x="1181686" y="4445391"/>
            <a:ext cx="3488788"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منبع معناداری</a:t>
            </a:r>
            <a:endParaRPr lang="fa-IR" b="1">
              <a:solidFill>
                <a:srgbClr val="FF0000"/>
              </a:solidFill>
            </a:endParaRPr>
          </a:p>
        </p:txBody>
      </p:sp>
    </p:spTree>
    <p:extLst>
      <p:ext uri="{BB962C8B-B14F-4D97-AF65-F5344CB8AC3E}">
        <p14:creationId xmlns:p14="http://schemas.microsoft.com/office/powerpoint/2010/main" val="1154668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 پوتر از 308 دانش آموز دبیرستانی در امریکا موید تاثیرات پرورشی تلویزیون می باشد. ارزش هایی مثل این که  کار سخت پاداش  را به دنبال دارد و خوبی بر بدی پیروز می شود</a:t>
            </a:r>
          </a:p>
          <a:p>
            <a:pPr algn="just"/>
            <a:r>
              <a:rPr lang="fa-IR" smtClean="0">
                <a:cs typeface="B Nazanin" panose="00000400000000000000" pitchFamily="2" charset="-78"/>
              </a:rPr>
              <a:t>در میان بینندگان پر مصرف تلویزیون  ارزشمند تر می باشند. آن هایی که به میزان زیادی نمایش های خانوادگی را می بینند بیشتر باور دادند که خوشبختی مهم تر از فقط زده ماندن است (پوتر، 1990، 59)</a:t>
            </a:r>
            <a:endParaRPr lang="fa-IR">
              <a:cs typeface="B Nazanin" panose="00000400000000000000" pitchFamily="2" charset="-78"/>
            </a:endParaRPr>
          </a:p>
        </p:txBody>
      </p:sp>
    </p:spTree>
    <p:extLst>
      <p:ext uri="{BB962C8B-B14F-4D97-AF65-F5344CB8AC3E}">
        <p14:creationId xmlns:p14="http://schemas.microsoft.com/office/powerpoint/2010/main" val="357487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مفاهیم کلیدی: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نوگرایی، نقش مخاطب، فعالیت مخاطب، مخاطب تلویزیون</a:t>
            </a:r>
            <a:endParaRPr lang="fa-IR">
              <a:cs typeface="B Nazanin" panose="00000400000000000000" pitchFamily="2" charset="-78"/>
            </a:endParaRPr>
          </a:p>
        </p:txBody>
      </p:sp>
    </p:spTree>
    <p:extLst>
      <p:ext uri="{BB962C8B-B14F-4D97-AF65-F5344CB8AC3E}">
        <p14:creationId xmlns:p14="http://schemas.microsoft.com/office/powerpoint/2010/main" val="1431006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 دیگری که توسط کتاک بر پایه نظریه پرورش به بررسی ارزش ها نزد برزیلی ها پرداخت نشان داد که بین دیدگاه های لیبرال  و ساعات تماشای تلویزیون همبستگی وجود دارد و دیدگاه های مردم به سمت غیر سنتی شدن سوق یافته اند. متغیرهای پیش بینی کننده در این مطالعه مواجهه با تلویزیون (فراوانی تماش و برنامه های تماشا شده) جنس، سن، طبقه اجتماعی، رنگ پوست، تحصیلات، مذهبی بودن و متغیرهای واسط درآمد و زمینه قومی بودند (کتاک، 1991، 79)</a:t>
            </a:r>
            <a:endParaRPr lang="fa-IR">
              <a:cs typeface="B Nazanin" panose="00000400000000000000" pitchFamily="2" charset="-78"/>
            </a:endParaRPr>
          </a:p>
        </p:txBody>
      </p:sp>
      <p:sp>
        <p:nvSpPr>
          <p:cNvPr id="4" name="Flowchart: Process 3"/>
          <p:cNvSpPr/>
          <p:nvPr/>
        </p:nvSpPr>
        <p:spPr>
          <a:xfrm>
            <a:off x="1434905" y="4178105"/>
            <a:ext cx="3615397"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غیر سنتی شدن</a:t>
            </a:r>
            <a:endParaRPr lang="fa-IR" sz="2000" b="1">
              <a:solidFill>
                <a:srgbClr val="FF0000"/>
              </a:solidFill>
            </a:endParaRPr>
          </a:p>
        </p:txBody>
      </p:sp>
    </p:spTree>
    <p:extLst>
      <p:ext uri="{BB962C8B-B14F-4D97-AF65-F5344CB8AC3E}">
        <p14:creationId xmlns:p14="http://schemas.microsoft.com/office/powerpoint/2010/main" val="132885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دیدگاه گربنر و همکارانش پیچیده تر از آن است که به سادگی بیان شود آنهایی که زمان بیشتری تلویزیون می بینند، پاسخ هایی را می دهند که بیشتر شبیه پاسخ تلویزیونی است. بحث اصلی آن ها این است که تلویزیون یک دیدگاه جهانی را پرورش می دهد که برای ما واقعی جلوه می کند و مبنا قضاوت ما از خودمان و از دنیای اطراف مان می گردد و لذا در تاثیر گذاری آن باید متغیرهای زمینه ای و واسط را مد نظر قرار داده زمینه های شخصی، اجتماعی، فرهنگی، شکل، هدف و درجه ای را که تلویزیون  اثربخش می گردد تعیین می کنند عواملی مانند </a:t>
            </a:r>
            <a:r>
              <a:rPr lang="fa-IR" b="1" smtClean="0">
                <a:solidFill>
                  <a:srgbClr val="FF0000"/>
                </a:solidFill>
                <a:cs typeface="B Nazanin" panose="00000400000000000000" pitchFamily="2" charset="-78"/>
              </a:rPr>
              <a:t>سن، جنسیت یا طبقه </a:t>
            </a:r>
            <a:r>
              <a:rPr lang="fa-IR" smtClean="0">
                <a:cs typeface="B Nazanin" panose="00000400000000000000" pitchFamily="2" charset="-78"/>
              </a:rPr>
              <a:t>باعث تفاوت در دیدگاه مردم می شود اما تماشای تلویزیون  تفاوت دیگری را در مقابل با آن عوامل به وجود می آورد(گربنر و همکاران، 1994، 23)</a:t>
            </a:r>
          </a:p>
          <a:p>
            <a:pPr marL="0" indent="0" algn="just">
              <a:buNone/>
            </a:pP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933120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می توان نتیجه گرفت که در بررسی رابطه تلویزیون با توجه به نقش مخاطب، بی پایه نظریه استفاده و خشنودی که نقش مخاطب را برجسته می نماید و نظریه پرورش که نقش رسانه را قدرتمند  و اثر گذار معرفی می نماید تبیین دقیقتر از تاثیر تلویزیون و نقش مخاطب به دست می آید.</a:t>
            </a:r>
            <a:endParaRPr lang="fa-IR">
              <a:cs typeface="B Nazanin" panose="00000400000000000000" pitchFamily="2" charset="-78"/>
            </a:endParaRPr>
          </a:p>
        </p:txBody>
      </p:sp>
      <p:sp>
        <p:nvSpPr>
          <p:cNvPr id="4" name="Flowchart: Process 3"/>
          <p:cNvSpPr/>
          <p:nvPr/>
        </p:nvSpPr>
        <p:spPr>
          <a:xfrm>
            <a:off x="1252025" y="3840480"/>
            <a:ext cx="3868615" cy="17021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نظریه استفاده و خشنودی</a:t>
            </a:r>
            <a:endParaRPr lang="fa-IR" b="1">
              <a:solidFill>
                <a:srgbClr val="FF0000"/>
              </a:solidFill>
            </a:endParaRPr>
          </a:p>
        </p:txBody>
      </p:sp>
    </p:spTree>
    <p:extLst>
      <p:ext uri="{BB962C8B-B14F-4D97-AF65-F5344CB8AC3E}">
        <p14:creationId xmlns:p14="http://schemas.microsoft.com/office/powerpoint/2010/main" val="1373119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مروری بر پژوهش های انجام شده در نظریه استفاده و خشنودی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عمده تحقیقات انجام شده در داخل ایران تاثیر تلویزیون را مد نظر داشته و کمتر به نقش مخاطب توجه کرده است ولی بخش بزرگی از مطالعات انجام شده درباره تلویزیون در خارج از کشور  به فعالیت </a:t>
            </a:r>
            <a:r>
              <a:rPr lang="fa-IR" b="1" smtClean="0">
                <a:solidFill>
                  <a:srgbClr val="FF0000"/>
                </a:solidFill>
                <a:cs typeface="B Nazanin" panose="00000400000000000000" pitchFamily="2" charset="-78"/>
              </a:rPr>
              <a:t>مخاطب در تاثیر پذیری از رسانه </a:t>
            </a:r>
            <a:r>
              <a:rPr lang="fa-IR" smtClean="0">
                <a:cs typeface="B Nazanin" panose="00000400000000000000" pitchFamily="2" charset="-78"/>
              </a:rPr>
              <a:t>توجه داشته است که به تعدادی از آن ها اشاره می شود. </a:t>
            </a:r>
          </a:p>
          <a:p>
            <a:pPr algn="just"/>
            <a:r>
              <a:rPr lang="fa-IR" smtClean="0">
                <a:cs typeface="B Nazanin" panose="00000400000000000000" pitchFamily="2" charset="-78"/>
              </a:rPr>
              <a:t>در پژوهشی گارامونز ضمن اشاره به نقش انگیزه بحث می کند که تاثیر انگیزه  روی اثرات رسانه همیشه مستقیم نیست. فعالیت مخاطب یک نقش واسطه ای مهم را در این فرایند بازی می کند. مواجهه انتخابی یکی از عوامل تسهیل کننده فعالیت فرض شده بود که تحقیق آن را آن گونه که توقع می رفت نشان نداد (به نقل از جونکی و رابین، 1991، 121) </a:t>
            </a:r>
            <a:endParaRPr lang="fa-IR">
              <a:cs typeface="B Nazanin" panose="00000400000000000000" pitchFamily="2" charset="-78"/>
            </a:endParaRPr>
          </a:p>
        </p:txBody>
      </p:sp>
    </p:spTree>
    <p:extLst>
      <p:ext uri="{BB962C8B-B14F-4D97-AF65-F5344CB8AC3E}">
        <p14:creationId xmlns:p14="http://schemas.microsoft.com/office/powerpoint/2010/main" val="2101563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 دیگری بر پایه نظریه استفاده از خشنودی و با هدف کشف الگوهای استفاده از رسانه های خبری در میان دانشجویان کالجی در واشنگتن توسط وینسنت و باسیل انجام شد، نتایج نشان داد که استفاده از رسانه های خبری در جامعه پذیری دانشجویان موثر است. نتایج، تئوری استفاده و خشنودی را تایید می کند زیرا در این تحقیق بین خشنودی، استفاده از رسانه و شناخت حوادث جاری همبستگی وجود داشت (وینسنت و باسل، 1997، 338)</a:t>
            </a:r>
            <a:endParaRPr lang="fa-IR">
              <a:cs typeface="B Nazanin" panose="00000400000000000000" pitchFamily="2" charset="-78"/>
            </a:endParaRPr>
          </a:p>
        </p:txBody>
      </p:sp>
      <p:sp>
        <p:nvSpPr>
          <p:cNvPr id="4" name="Flowchart: Process 3"/>
          <p:cNvSpPr/>
          <p:nvPr/>
        </p:nvSpPr>
        <p:spPr>
          <a:xfrm>
            <a:off x="1336431" y="4192172"/>
            <a:ext cx="5556738" cy="168812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کشف الگوهای استفاده از رسانه های خبری</a:t>
            </a:r>
            <a:endParaRPr lang="fa-IR" b="1">
              <a:solidFill>
                <a:srgbClr val="FF0000"/>
              </a:solidFill>
            </a:endParaRPr>
          </a:p>
        </p:txBody>
      </p:sp>
    </p:spTree>
    <p:extLst>
      <p:ext uri="{BB962C8B-B14F-4D97-AF65-F5344CB8AC3E}">
        <p14:creationId xmlns:p14="http://schemas.microsoft.com/office/powerpoint/2010/main" val="269626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تحقیقی که توسط کرمر و گرین بر پایه رویکرد استفاده و خشنودی انجام شد، نقش شخصیت در ترجیحات فردی و استفاده از محتوای برنامه های خشن تلویزیون مورد بررسی قرر گرفت و این فرضیه که جست و جو هیجان به طور مثبتی با برنامه های خشن و یا پیامد آن یعنی رفتار خطرناک مربوط خواهد بود، تایید شد (کرمر و گرین، 1999،  32)</a:t>
            </a:r>
            <a:endParaRPr lang="fa-IR">
              <a:cs typeface="B Nazanin" panose="00000400000000000000" pitchFamily="2" charset="-78"/>
            </a:endParaRPr>
          </a:p>
        </p:txBody>
      </p:sp>
      <p:sp>
        <p:nvSpPr>
          <p:cNvPr id="4" name="Flowchart: Process 3"/>
          <p:cNvSpPr/>
          <p:nvPr/>
        </p:nvSpPr>
        <p:spPr>
          <a:xfrm>
            <a:off x="1214651" y="3848669"/>
            <a:ext cx="3521122" cy="15558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رویکرد استفاده و خشنودی</a:t>
            </a:r>
            <a:endParaRPr lang="fa-IR" b="1">
              <a:solidFill>
                <a:srgbClr val="FF0000"/>
              </a:solidFill>
            </a:endParaRPr>
          </a:p>
        </p:txBody>
      </p:sp>
    </p:spTree>
    <p:extLst>
      <p:ext uri="{BB962C8B-B14F-4D97-AF65-F5344CB8AC3E}">
        <p14:creationId xmlns:p14="http://schemas.microsoft.com/office/powerpoint/2010/main" val="118608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مطالعات نشان داده است که خشنودی های مخاطب می تواند از سه منبع سرچشمه گیرد. در معرض رسانه بودن، محتوای رسانه و متن اجتماعی که </a:t>
            </a:r>
            <a:r>
              <a:rPr lang="fa-IR" smtClean="0">
                <a:cs typeface="B Nazanin" panose="00000400000000000000" pitchFamily="2" charset="-78"/>
              </a:rPr>
              <a:t>در معرض </a:t>
            </a:r>
            <a:r>
              <a:rPr lang="fa-IR" smtClean="0">
                <a:cs typeface="B Nazanin" panose="00000400000000000000" pitchFamily="2" charset="-78"/>
              </a:rPr>
              <a:t>رسانه های مختلف بودن را طبقه بندی می کند (کاتز، بلوملر و گورویچ، 1978، 24) </a:t>
            </a:r>
            <a:endParaRPr lang="fa-IR">
              <a:cs typeface="B Nazanin" panose="00000400000000000000" pitchFamily="2" charset="-78"/>
            </a:endParaRPr>
          </a:p>
        </p:txBody>
      </p:sp>
      <p:sp>
        <p:nvSpPr>
          <p:cNvPr id="4" name="Flowchart: Process 3"/>
          <p:cNvSpPr/>
          <p:nvPr/>
        </p:nvSpPr>
        <p:spPr>
          <a:xfrm>
            <a:off x="1350498" y="3742006"/>
            <a:ext cx="4009293"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محتوای رسانه و متن اجتماعی</a:t>
            </a:r>
            <a:endParaRPr lang="fa-IR" b="1">
              <a:solidFill>
                <a:srgbClr val="FF0000"/>
              </a:solidFill>
            </a:endParaRPr>
          </a:p>
        </p:txBody>
      </p:sp>
    </p:spTree>
    <p:extLst>
      <p:ext uri="{BB962C8B-B14F-4D97-AF65-F5344CB8AC3E}">
        <p14:creationId xmlns:p14="http://schemas.microsoft.com/office/powerpoint/2010/main" val="4048596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فرا تحلیلی که </a:t>
            </a:r>
            <a:r>
              <a:rPr lang="fa-IR" smtClean="0">
                <a:cs typeface="B Nazanin" panose="00000400000000000000" pitchFamily="2" charset="-78"/>
              </a:rPr>
              <a:t>یاروایز وارنبرگ </a:t>
            </a:r>
            <a:r>
              <a:rPr lang="fa-IR" smtClean="0">
                <a:cs typeface="B Nazanin" panose="00000400000000000000" pitchFamily="2" charset="-78"/>
              </a:rPr>
              <a:t>روی مخاطبان انگلیسی و آمریکایی انجام دادند، نتایج نشان داد که تلویزیون هنگامی تماشا می شود که کار دیگری برای انجام دادن وجود نداشته باشد و تمایل ویژه ای برای تماشای برنامه و کانال خاصی وجود ندارد.  تماشای تلویزیون تقریبا نامنظم است. درگیری با تلویزیون پایین است و بیشتر مردم برای استراحت</a:t>
            </a:r>
            <a:r>
              <a:rPr lang="en-US" smtClean="0">
                <a:cs typeface="B Nazanin" panose="00000400000000000000" pitchFamily="2" charset="-78"/>
              </a:rPr>
              <a:t> </a:t>
            </a:r>
            <a:r>
              <a:rPr lang="fa-IR" smtClean="0">
                <a:cs typeface="B Nazanin" panose="00000400000000000000" pitchFamily="2" charset="-78"/>
              </a:rPr>
              <a:t>برای استراحت و تفریح آن را می بینند (به نقل از جعفری، 1994، 82</a:t>
            </a:r>
            <a:r>
              <a:rPr lang="fa-IR" smtClean="0">
                <a:cs typeface="B Nazanin" panose="00000400000000000000" pitchFamily="2" charset="-78"/>
              </a:rPr>
              <a:t>)</a:t>
            </a:r>
            <a:endParaRPr lang="fa-IR" smtClean="0">
              <a:cs typeface="B Nazanin" panose="00000400000000000000" pitchFamily="2" charset="-78"/>
            </a:endParaRPr>
          </a:p>
        </p:txBody>
      </p:sp>
      <p:sp>
        <p:nvSpPr>
          <p:cNvPr id="4" name="Flowchart: Process 3"/>
          <p:cNvSpPr/>
          <p:nvPr/>
        </p:nvSpPr>
        <p:spPr>
          <a:xfrm>
            <a:off x="1350497" y="4107766"/>
            <a:ext cx="4346917"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درگیری با تلویزیون پایین است</a:t>
            </a:r>
            <a:endParaRPr lang="fa-IR" b="1">
              <a:solidFill>
                <a:srgbClr val="FF0000"/>
              </a:solidFill>
            </a:endParaRPr>
          </a:p>
        </p:txBody>
      </p:sp>
    </p:spTree>
    <p:extLst>
      <p:ext uri="{BB962C8B-B14F-4D97-AF65-F5344CB8AC3E}">
        <p14:creationId xmlns:p14="http://schemas.microsoft.com/office/powerpoint/2010/main" val="2009777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نتایج </a:t>
            </a:r>
            <a:r>
              <a:rPr lang="fa-IR">
                <a:cs typeface="B Nazanin" panose="00000400000000000000" pitchFamily="2" charset="-78"/>
              </a:rPr>
              <a:t>تحقیقات </a:t>
            </a:r>
            <a:r>
              <a:rPr lang="fa-IR" smtClean="0">
                <a:cs typeface="B Nazanin" panose="00000400000000000000" pitchFamily="2" charset="-78"/>
              </a:rPr>
              <a:t>هیرو گرینبرگ </a:t>
            </a:r>
            <a:r>
              <a:rPr lang="fa-IR">
                <a:cs typeface="B Nazanin" panose="00000400000000000000" pitchFamily="2" charset="-78"/>
              </a:rPr>
              <a:t>در تماشای برنامه ها از تلویزیون کابلی بر خلاف یافته های باروایزوارنبرگ  نشان داد که تماشا گران  برنامه های کابلی نسبت به برنامه های معمولی تلویزیون بیشتر انتخاب می کنند یعنی مخطاب فعال است به طور کلی تماشای برنامه ها بدون برنامه ریزی دو سوم از اوقات مردم را به خود اختصاص می دهد و بیشترین زمان صفر تماشای برنامه از تلویزیون معمولی می گردد (همان: 82) </a:t>
            </a:r>
          </a:p>
          <a:p>
            <a:endParaRPr lang="fa-IR"/>
          </a:p>
        </p:txBody>
      </p:sp>
      <p:sp>
        <p:nvSpPr>
          <p:cNvPr id="4" name="Flowchart: Process 3"/>
          <p:cNvSpPr/>
          <p:nvPr/>
        </p:nvSpPr>
        <p:spPr>
          <a:xfrm>
            <a:off x="1167618" y="4023360"/>
            <a:ext cx="2982351"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برنامه های کابلی</a:t>
            </a:r>
            <a:endParaRPr lang="fa-IR" sz="2000" b="1">
              <a:solidFill>
                <a:srgbClr val="FF0000"/>
              </a:solidFill>
            </a:endParaRPr>
          </a:p>
        </p:txBody>
      </p:sp>
    </p:spTree>
    <p:extLst>
      <p:ext uri="{BB962C8B-B14F-4D97-AF65-F5344CB8AC3E}">
        <p14:creationId xmlns:p14="http://schemas.microsoft.com/office/powerpoint/2010/main" val="2330599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نگرش نو در معنای کلی و گسترده آن  با فکر و ایده نوآوری، ابداع، ابتکارف خلاقیتف پیشرفت و ان چه که از آن با عنوان فرهنگ توسعه نام برده می شود همراه و مقارن است. </a:t>
            </a:r>
          </a:p>
          <a:p>
            <a:pPr algn="just"/>
            <a:r>
              <a:rPr lang="fa-IR" smtClean="0">
                <a:cs typeface="B Nazanin" panose="00000400000000000000" pitchFamily="2" charset="-78"/>
              </a:rPr>
              <a:t>نظریه پردازان اولیه نوگرایی با تکیه بر نظرات ماکس وبر در اخلاق پروتستان و روحیه سرمایه داری و متاثر از پیشرفت های صنعتی  جوامع غربی دسته ای از ارزش ها و هنجارها را پایه نحول در جهت مدرن شدن کشورهای رو به توسعه معرفی نمودند. از جمله آنان  مک کله لند، اینکلس، هیگن و لرنر می باشند. </a:t>
            </a:r>
            <a:endParaRPr lang="fa-IR">
              <a:cs typeface="B Nazanin" panose="00000400000000000000" pitchFamily="2" charset="-78"/>
            </a:endParaRPr>
          </a:p>
        </p:txBody>
      </p:sp>
    </p:spTree>
    <p:extLst>
      <p:ext uri="{BB962C8B-B14F-4D97-AF65-F5344CB8AC3E}">
        <p14:creationId xmlns:p14="http://schemas.microsoft.com/office/powerpoint/2010/main" val="272096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طرح مساله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تحقق اهداف توسعه هموراه با تغییراتی همراه است. این تغییرات بر ساختار فرهنگی، باور ها و شیوه های رفتاری در جامعه تاثیر عمیق می گذارد و لذا دستیابی به توسعه، علاوه بر ایجاد تغییرات اساسی  و انسانی در جامعه، مستلزم پذیرفتن دگرگونی هایی است که باید افراد رخ دهد. </a:t>
            </a:r>
            <a:endParaRPr lang="fa-IR">
              <a:cs typeface="B Nazanin" panose="00000400000000000000" pitchFamily="2" charset="-78"/>
            </a:endParaRPr>
          </a:p>
        </p:txBody>
      </p:sp>
    </p:spTree>
    <p:extLst>
      <p:ext uri="{BB962C8B-B14F-4D97-AF65-F5344CB8AC3E}">
        <p14:creationId xmlns:p14="http://schemas.microsoft.com/office/powerpoint/2010/main" val="202864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21834" y="1825625"/>
            <a:ext cx="7231966" cy="4351338"/>
          </a:xfrm>
        </p:spPr>
        <p:txBody>
          <a:bodyPr>
            <a:normAutofit/>
          </a:bodyPr>
          <a:lstStyle/>
          <a:p>
            <a:pPr algn="just"/>
            <a:r>
              <a:rPr lang="fa-IR">
                <a:cs typeface="B Nazanin" panose="00000400000000000000" pitchFamily="2" charset="-78"/>
              </a:rPr>
              <a:t>این دوره با تحقیقات فراوانی که نشان دهنده همبستگی میان مواجهه با رسانه های جمعی و نوگرایی است مشخص شده است از جمله ویلبر شرام (1964) اشاره می کند که رسانه ها به عنوان یک پل وظیفه دارند تا افراد را در جهان سوم به دنیای وسیع تری متصل نمایند. در سطح کلان نیز رسانه های جمعی مدرن بسیار با اهمیت تلقی شده و در جهت انتشار نوآوری های مدرن به عامه مردم توسط رهبران جوامع استفاده شدند</a:t>
            </a:r>
            <a:r>
              <a:rPr lang="fa-IR">
                <a:cs typeface="B Nazanin"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200" y="1956728"/>
            <a:ext cx="3185160" cy="3028950"/>
          </a:xfrm>
          <a:prstGeom prst="rect">
            <a:avLst/>
          </a:prstGeom>
        </p:spPr>
      </p:pic>
      <p:sp>
        <p:nvSpPr>
          <p:cNvPr id="5" name="TextBox 4"/>
          <p:cNvSpPr txBox="1"/>
          <p:nvPr/>
        </p:nvSpPr>
        <p:spPr>
          <a:xfrm>
            <a:off x="1603717" y="5373858"/>
            <a:ext cx="164592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ویلبر شرام</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556724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پیمایش هایی که توسط فری (1966) در ترکیه، راجرز (1965) در کلمبیا، اینکلس و اسمیت (1974) در شش کشور رو به توسعه تجربه میدانی پل نورات در هند (1962) انجام شد، اشاره به نقش رسانه های جمعی دارد که به عنوان پارادایم مسلط شناخته شده (ملکوت، 1991، 25)</a:t>
            </a:r>
          </a:p>
          <a:p>
            <a:endParaRPr lang="fa-IR"/>
          </a:p>
        </p:txBody>
      </p:sp>
      <p:sp>
        <p:nvSpPr>
          <p:cNvPr id="4" name="Flowchart: Process 3"/>
          <p:cNvSpPr/>
          <p:nvPr/>
        </p:nvSpPr>
        <p:spPr>
          <a:xfrm>
            <a:off x="1266092" y="3727938"/>
            <a:ext cx="3319976" cy="147710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پارادایم مسلط</a:t>
            </a:r>
            <a:endParaRPr lang="fa-IR" sz="2000" b="1">
              <a:solidFill>
                <a:srgbClr val="FF0000"/>
              </a:solidFill>
            </a:endParaRPr>
          </a:p>
        </p:txBody>
      </p:sp>
    </p:spTree>
    <p:extLst>
      <p:ext uri="{BB962C8B-B14F-4D97-AF65-F5344CB8AC3E}">
        <p14:creationId xmlns:p14="http://schemas.microsoft.com/office/powerpoint/2010/main" val="2224120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پارادایم، رسانه ها به مرور زمان باعث جذب افراد به برنامه های به ویژه  سرگرم کننده می شوند و این امر در افزایش زمان استفاده موثر است. همچنین رسانه ها در پخش و نشر رفتارها و نگرش های جدید می توانند به افول نگرش ها و رفتارهای ضد نوگرایی در مردم منجر شوند و از این طریق به ایجاد و یا افزایش نوگرایی در افراد کمک کند. </a:t>
            </a:r>
            <a:endParaRPr lang="fa-IR">
              <a:cs typeface="B Nazanin" panose="00000400000000000000" pitchFamily="2" charset="-78"/>
            </a:endParaRPr>
          </a:p>
        </p:txBody>
      </p:sp>
      <p:sp>
        <p:nvSpPr>
          <p:cNvPr id="4" name="Flowchart: Process 3"/>
          <p:cNvSpPr/>
          <p:nvPr/>
        </p:nvSpPr>
        <p:spPr>
          <a:xfrm>
            <a:off x="1280160" y="3953022"/>
            <a:ext cx="3910818"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افول نگرش ها و رفتارهای ضد نوگرایی</a:t>
            </a:r>
            <a:endParaRPr lang="fa-IR" b="1">
              <a:solidFill>
                <a:srgbClr val="FF0000"/>
              </a:solidFill>
            </a:endParaRPr>
          </a:p>
        </p:txBody>
      </p:sp>
    </p:spTree>
    <p:extLst>
      <p:ext uri="{BB962C8B-B14F-4D97-AF65-F5344CB8AC3E}">
        <p14:creationId xmlns:p14="http://schemas.microsoft.com/office/powerpoint/2010/main" val="328257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دهه 70 </a:t>
            </a:r>
            <a:r>
              <a:rPr lang="fa-IR" smtClean="0">
                <a:cs typeface="B Nazanin" panose="00000400000000000000" pitchFamily="2" charset="-78"/>
              </a:rPr>
              <a:t>انتقاد </a:t>
            </a:r>
            <a:r>
              <a:rPr lang="fa-IR" smtClean="0">
                <a:cs typeface="B Nazanin" panose="00000400000000000000" pitchFamily="2" charset="-78"/>
              </a:rPr>
              <a:t>از پارادایم مسلط به شیوه های کیفی در تحقیق بیشتر روی آورده شد و در بررسی تاثیرات رسانه نیز مرحله جدیدی آغاز شد که از آن با  عنوان ظنریه تاثیرات محدود نام برده شد. در این نظریه تکید بر این بود که رسانه ها در کنار سایر متغیرها یکی از عوامل تاثیرگذار هستند ارتباطات درجهت آماده سازی مردم به رفع نیازها و مشکلات شان کمک برای توسعه خود، پرورش و رشد فرهنگی و استقلال و تجهیز مردم برای مشارکت اجتماعی تعریف شد (همان، 174)</a:t>
            </a:r>
            <a:endParaRPr lang="fa-IR">
              <a:cs typeface="B Nazanin" panose="00000400000000000000" pitchFamily="2" charset="-78"/>
            </a:endParaRPr>
          </a:p>
        </p:txBody>
      </p:sp>
      <p:sp>
        <p:nvSpPr>
          <p:cNvPr id="4" name="Flowchart: Process 3"/>
          <p:cNvSpPr/>
          <p:nvPr/>
        </p:nvSpPr>
        <p:spPr>
          <a:xfrm>
            <a:off x="1364566" y="4332849"/>
            <a:ext cx="4501662"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آماده سازی مردم به رفع نیازها و مشکلات شان</a:t>
            </a:r>
            <a:endParaRPr lang="fa-IR" b="1">
              <a:solidFill>
                <a:srgbClr val="FF0000"/>
              </a:solidFill>
            </a:endParaRPr>
          </a:p>
        </p:txBody>
      </p:sp>
    </p:spTree>
    <p:extLst>
      <p:ext uri="{BB962C8B-B14F-4D97-AF65-F5344CB8AC3E}">
        <p14:creationId xmlns:p14="http://schemas.microsoft.com/office/powerpoint/2010/main" val="857889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دهه هشتاد مفهوم جدیدتری از فرهنگ و تاثیر آن بر توسعه مطرح گردید. دانشمندان بر نقش ارتباطات در توسعه و یکپارچگی میان سیستم های سنتی و مدرن ارتباط و مشارکت </a:t>
            </a:r>
            <a:r>
              <a:rPr lang="fa-IR" smtClean="0">
                <a:cs typeface="B Nazanin" panose="00000400000000000000" pitchFamily="2" charset="-78"/>
              </a:rPr>
              <a:t>فعال </a:t>
            </a:r>
            <a:r>
              <a:rPr lang="fa-IR" smtClean="0">
                <a:cs typeface="B Nazanin" panose="00000400000000000000" pitchFamily="2" charset="-78"/>
              </a:rPr>
              <a:t>مردم در اجتماعات محلی بر اساس برنامه های توسعه تاکید کردند (همان، 210</a:t>
            </a:r>
            <a:r>
              <a:rPr lang="fa-IR" smtClean="0">
                <a:cs typeface="B Nazanin" panose="00000400000000000000" pitchFamily="2" charset="-78"/>
              </a:rPr>
              <a:t>)</a:t>
            </a:r>
          </a:p>
          <a:p>
            <a:pPr algn="just"/>
            <a:r>
              <a:rPr lang="fa-IR">
                <a:cs typeface="B Nazanin" panose="00000400000000000000" pitchFamily="2" charset="-78"/>
              </a:rPr>
              <a:t>مقارن با آن مرحله سوم تاثیرات رسانه های جمعی یا جانبداری دانشمندان ارتباطات از مفهوم رسانه های جمعی نیرومند آغاز گردید. بدین ترتیب نقش رسانه ها در تحولات اجتماعی- اقتصادی و فرهنگی مجددا مورد تاکید واقع شد (باران و دیویس، 2000، 3)</a:t>
            </a:r>
          </a:p>
          <a:p>
            <a:pPr algn="just"/>
            <a:endParaRPr lang="fa-IR" smtClean="0">
              <a:cs typeface="B Nazanin" panose="00000400000000000000" pitchFamily="2" charset="-78"/>
            </a:endParaRPr>
          </a:p>
        </p:txBody>
      </p:sp>
      <p:sp>
        <p:nvSpPr>
          <p:cNvPr id="4" name="Flowchart: Process 3"/>
          <p:cNvSpPr/>
          <p:nvPr/>
        </p:nvSpPr>
        <p:spPr>
          <a:xfrm>
            <a:off x="1252024" y="4642338"/>
            <a:ext cx="5078437" cy="10832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تحولات اجتماعی- اقتصادی و فرهنگی</a:t>
            </a:r>
            <a:endParaRPr lang="fa-IR" b="1">
              <a:solidFill>
                <a:srgbClr val="FF0000"/>
              </a:solidFill>
            </a:endParaRPr>
          </a:p>
        </p:txBody>
      </p:sp>
    </p:spTree>
    <p:extLst>
      <p:ext uri="{BB962C8B-B14F-4D97-AF65-F5344CB8AC3E}">
        <p14:creationId xmlns:p14="http://schemas.microsoft.com/office/powerpoint/2010/main" val="1575880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بررسی نقش رسانه در ایجاد تغییرات فرهنگی به ویژه  در سطح نگرش  و گرایش های فردی تلاش های گوناگون  صورت گرفته است. چندین محقق  از جمله کال، اینکلس، شینبرگ، ساک و کاندیونی یک رابطه نسبتا قوی بین استفاده از رسانه  و میزان نوگرایی یافتند. (شمس، 1998، 89</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232770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عنوان مثال در پژوهشی که در سال 1994 بر پایه مقیاس اسمیت و اینکلس انجام پذیرفت، برود دو </a:t>
            </a:r>
            <a:r>
              <a:rPr lang="fa-IR">
                <a:cs typeface="B Nazanin" panose="00000400000000000000" pitchFamily="2" charset="-78"/>
              </a:rPr>
              <a:t>زونگ </a:t>
            </a:r>
            <a:r>
              <a:rPr lang="fa-IR" smtClean="0">
                <a:cs typeface="B Nazanin" panose="00000400000000000000" pitchFamily="2" charset="-78"/>
              </a:rPr>
              <a:t>در </a:t>
            </a:r>
            <a:r>
              <a:rPr lang="fa-IR">
                <a:cs typeface="B Nazanin" panose="00000400000000000000" pitchFamily="2" charset="-78"/>
              </a:rPr>
              <a:t>جست و جوی تعیین این که آیا نوگرایی فردی میتواند در چین یافت شود و اگر موجود است آیا محتوای آن با سندرومی که در کشورهای رو به توسعه مطرح شده متفاوت است یا خیر. سوالاتی مناسب با شرایط آن ها مطرح نمودند. نتایج تحقیق نشان داد که مانند سایر کشورهای رو به توسعه، فرد مدرن در چین با احساسی از کارای شخصی ، ارزیابی مثبت از تغییر اجتماعی، برنامه ریزی امکان محاسبه روابط اجتماعی  ثانویه، </a:t>
            </a:r>
            <a:r>
              <a:rPr lang="fa-IR" b="1">
                <a:solidFill>
                  <a:srgbClr val="FF0000"/>
                </a:solidFill>
                <a:cs typeface="B Nazanin" panose="00000400000000000000" pitchFamily="2" charset="-78"/>
              </a:rPr>
              <a:t>توقع کسب موقعیت اجتماعی بر پایه ملاک های جهانی </a:t>
            </a:r>
            <a:r>
              <a:rPr lang="fa-IR">
                <a:cs typeface="B Nazanin" panose="00000400000000000000" pitchFamily="2" charset="-78"/>
              </a:rPr>
              <a:t>آشنا است (بردود دوزونگ، 1994)</a:t>
            </a:r>
          </a:p>
          <a:p>
            <a:endParaRPr lang="fa-IR"/>
          </a:p>
        </p:txBody>
      </p:sp>
    </p:spTree>
    <p:extLst>
      <p:ext uri="{BB962C8B-B14F-4D97-AF65-F5344CB8AC3E}">
        <p14:creationId xmlns:p14="http://schemas.microsoft.com/office/powerpoint/2010/main" val="4035496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رویکردهای جدید، رابطه رسانه به ویژه تلویزیون را در تغییر، ایجاد یا تثبیت نگرش نو مطرح نموده اند فیسک معتقد است که بهترین محل برای عرصه نگرش نو هنر است که امروز بهترین شکل عرصه نگرش نو هنر است که امروزه، بهترین شکل عرضه ان به عهده تلویزیون است. </a:t>
            </a:r>
            <a:endParaRPr lang="fa-IR">
              <a:cs typeface="B Nazanin" panose="00000400000000000000" pitchFamily="2" charset="-78"/>
            </a:endParaRPr>
          </a:p>
        </p:txBody>
      </p:sp>
    </p:spTree>
    <p:extLst>
      <p:ext uri="{BB962C8B-B14F-4D97-AF65-F5344CB8AC3E}">
        <p14:creationId xmlns:p14="http://schemas.microsoft.com/office/powerpoint/2010/main" val="120646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وی در توضیح نظرات گیدنز و شیلز می گوید: نوگرایی  به نظر گیدنز و شیلز توسط یکپارچگی نهادهای اجتماعی که قدرت تسلط روی افراد را دارند، مشخص شده اند و رسانه های جمعی  نشان دهنده یکی از این نهاد ها هستند. بنابر این بحث از تاثیرات رسانه ها، به خصوص تلویزیون در ایجاد، تثبیت و یا تغییر نگرش از مباحث گسترده ای است که خواه به عقیده بگدیکیان رسانه ها به عنوان توانای مطلق در مظر گرفته شوند و یا این که به نظرم تامپسون فقط یک بخش را در ساختن واقعیت اجتمای ایفا کنند مورد مطالعه و توجه جدی است.</a:t>
            </a:r>
            <a:endParaRPr lang="fa-IR"/>
          </a:p>
        </p:txBody>
      </p:sp>
      <p:sp>
        <p:nvSpPr>
          <p:cNvPr id="4" name="Flowchart: Process 3"/>
          <p:cNvSpPr/>
          <p:nvPr/>
        </p:nvSpPr>
        <p:spPr>
          <a:xfrm>
            <a:off x="1294228" y="4529797"/>
            <a:ext cx="4459458"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تثبیت و یا تغییر نگرش</a:t>
            </a:r>
            <a:endParaRPr lang="fa-IR" b="1">
              <a:solidFill>
                <a:srgbClr val="FF0000"/>
              </a:solidFill>
            </a:endParaRPr>
          </a:p>
        </p:txBody>
      </p:sp>
    </p:spTree>
    <p:extLst>
      <p:ext uri="{BB962C8B-B14F-4D97-AF65-F5344CB8AC3E}">
        <p14:creationId xmlns:p14="http://schemas.microsoft.com/office/powerpoint/2010/main" val="2744857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تامپسون رسانه های جمع را به عنوان نهادی که زمان و فضا را در درون  جامعه مدرن نظم مجددی بخشیده استف مالحظه می کند. از نظر هر یک از نویسندگان فوق، رسانه های جمعی و به ویژه تلویزیون هم علت و هم پی آمد جامعه مدرن هستند و مردم در ساختن مفهوم زندگی از ان ها استفاده می کنند (تنایک، 2000، 208)</a:t>
            </a:r>
            <a:endParaRPr lang="fa-IR">
              <a:cs typeface="B Nazanin" panose="00000400000000000000" pitchFamily="2" charset="-78"/>
            </a:endParaRPr>
          </a:p>
        </p:txBody>
      </p:sp>
      <p:sp>
        <p:nvSpPr>
          <p:cNvPr id="4" name="Flowchart: Process 3"/>
          <p:cNvSpPr/>
          <p:nvPr/>
        </p:nvSpPr>
        <p:spPr>
          <a:xfrm>
            <a:off x="1364566" y="3995225"/>
            <a:ext cx="2588456" cy="129422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زمان و فضا</a:t>
            </a:r>
            <a:endParaRPr lang="fa-IR" sz="2000" b="1">
              <a:solidFill>
                <a:srgbClr val="FF0000"/>
              </a:solidFill>
            </a:endParaRPr>
          </a:p>
        </p:txBody>
      </p:sp>
    </p:spTree>
    <p:extLst>
      <p:ext uri="{BB962C8B-B14F-4D97-AF65-F5344CB8AC3E}">
        <p14:creationId xmlns:p14="http://schemas.microsoft.com/office/powerpoint/2010/main" val="232684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دگرگونی ها باید زمینه پذیرش فرهنگ متناسب با توسعه را در افراد ایجاد کند. فرهنگ نو دارای ویژگی هایی چون ضابطه مند بودن روابط فردی و اجتماعی، حاکم بودن خرد جمعی بر خرد فردی، نگرش علمی به پدیده ها و باور به تغییر و دگرگونی با بهره گیری از مواهب علم و تکنولوژی، بار به لزوم توجه به دنیا، باور به حاکمتی قانون  و ... است (کاظمی، 1377، 66) با توجه به ویژگی  های یاد شده این سوال که جامعه ما تا چه اندازه به این عناصر پایبند است و عناصر مذکور چه میزان  در اعمال ما منعکس است، و  اگر در موراد کذکور دچار مشکل است، چگونه می توان آن را حل نمود مطرح است؟. </a:t>
            </a:r>
            <a:endParaRPr lang="fa-IR">
              <a:cs typeface="B Nazanin" panose="00000400000000000000" pitchFamily="2" charset="-78"/>
            </a:endParaRPr>
          </a:p>
        </p:txBody>
      </p:sp>
    </p:spTree>
    <p:extLst>
      <p:ext uri="{BB962C8B-B14F-4D97-AF65-F5344CB8AC3E}">
        <p14:creationId xmlns:p14="http://schemas.microsoft.com/office/powerpoint/2010/main" val="146611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این بررسی برای سنجش نگرش نو به عنوان متغیر وابسته از مقیاس سنجش نگرش که توسط شارما بر پایه مقیاس اینکلس که برای اندازه گیری نوگرایی فردی طراحی شده است، البته با قدری تغییر برای تطبیق با شرایط فرهنگی جامعه استفاده شده است. در حالی که برخی از فعالیت ها برای اندازه گیری نوگرایی در گروه ها و جمعیت های ویژه طراحی شدند مثل مقیاس دوب و شیبرگ مقیاس های دیگری به منظور کاربرد جهانی به وجود آمدند که در میان ان ها مقیاس اسمیت و اینکلس از همه مهم تر است و مقیاس شارما بر پایه ان ایجاد شده است. </a:t>
            </a:r>
            <a:endParaRPr lang="fa-IR">
              <a:cs typeface="B Nazanin" panose="00000400000000000000" pitchFamily="2" charset="-78"/>
            </a:endParaRPr>
          </a:p>
        </p:txBody>
      </p:sp>
    </p:spTree>
    <p:extLst>
      <p:ext uri="{BB962C8B-B14F-4D97-AF65-F5344CB8AC3E}">
        <p14:creationId xmlns:p14="http://schemas.microsoft.com/office/powerpoint/2010/main" val="3154189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شارما معتقد است که یک تصور  جهانی از نوگرایی برای اندازه گیری نوگرایی فردی ضروری است. جامه مدرن در مفهوم عام یک جامعه عقلانی در تمامی سطوح گوناگون اجتماعی، اقتصادی و سیاسی است (شارما، 1979، 311) رسانه های جمعی با انتشار  افکار و ایده های نو بر ارزش ها و نگرش های جامعه تاثیر گذار می باشند. ملوین دیفیور  معتقد است که رسانه ها قادرند پدیده های جدید را در جامعه رواج دهند. امکان دارد این رواج  در زمینه کالاهای مادی باشد. مانند آگاه کردن افراد جامعه از انواع کالاهای مصرفی با موضوعات فکری مانند افکار و عقاید تازه با روش های جدید زندگی (دیفیور، 1991، 34) </a:t>
            </a:r>
          </a:p>
          <a:p>
            <a:endParaRPr lang="fa-IR"/>
          </a:p>
        </p:txBody>
      </p:sp>
      <p:sp>
        <p:nvSpPr>
          <p:cNvPr id="4" name="Flowchart: Process 3"/>
          <p:cNvSpPr/>
          <p:nvPr/>
        </p:nvSpPr>
        <p:spPr>
          <a:xfrm>
            <a:off x="1097280" y="4698609"/>
            <a:ext cx="3742006"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اندازه گیری نوگرایی فردی</a:t>
            </a:r>
            <a:endParaRPr lang="fa-IR" b="1">
              <a:solidFill>
                <a:srgbClr val="FF0000"/>
              </a:solidFill>
            </a:endParaRPr>
          </a:p>
        </p:txBody>
      </p:sp>
    </p:spTree>
    <p:extLst>
      <p:ext uri="{BB962C8B-B14F-4D97-AF65-F5344CB8AC3E}">
        <p14:creationId xmlns:p14="http://schemas.microsoft.com/office/powerpoint/2010/main" val="214720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49251" y="1043190"/>
            <a:ext cx="9371673" cy="5125042"/>
          </a:xfrm>
          <a:prstGeom prst="rect">
            <a:avLst/>
          </a:prstGeom>
        </p:spPr>
      </p:pic>
    </p:spTree>
    <p:extLst>
      <p:ext uri="{BB962C8B-B14F-4D97-AF65-F5344CB8AC3E}">
        <p14:creationId xmlns:p14="http://schemas.microsoft.com/office/powerpoint/2010/main" val="254373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9099" y="953105"/>
            <a:ext cx="9966156" cy="5223858"/>
          </a:xfrm>
          <a:prstGeom prst="rect">
            <a:avLst/>
          </a:prstGeom>
        </p:spPr>
      </p:pic>
    </p:spTree>
    <p:extLst>
      <p:ext uri="{BB962C8B-B14F-4D97-AF65-F5344CB8AC3E}">
        <p14:creationId xmlns:p14="http://schemas.microsoft.com/office/powerpoint/2010/main" val="799608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فرضیه های </a:t>
            </a:r>
            <a:r>
              <a:rPr lang="fa-IR" b="1" smtClean="0">
                <a:solidFill>
                  <a:srgbClr val="FF0000"/>
                </a:solidFill>
                <a:cs typeface="B Nazanin" panose="00000400000000000000" pitchFamily="2" charset="-78"/>
              </a:rPr>
              <a:t>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864262"/>
            <a:ext cx="10515600" cy="4351338"/>
          </a:xfrm>
        </p:spPr>
        <p:txBody>
          <a:bodyPr>
            <a:normAutofit lnSpcReduction="10000"/>
          </a:bodyPr>
          <a:lstStyle/>
          <a:p>
            <a:pPr marL="0" indent="0" algn="just">
              <a:buNone/>
            </a:pPr>
            <a:r>
              <a:rPr lang="fa-IR" smtClean="0">
                <a:cs typeface="B Nazanin" panose="00000400000000000000" pitchFamily="2" charset="-78"/>
              </a:rPr>
              <a:t>بر پایه نظریه مبنای تحقیق، فرضیه های زیر مورد بررسی قرار گرفت. </a:t>
            </a:r>
          </a:p>
          <a:p>
            <a:pPr marL="0" indent="0" algn="just">
              <a:buNone/>
            </a:pPr>
            <a:r>
              <a:rPr lang="fa-IR" smtClean="0">
                <a:cs typeface="B Nazanin" panose="00000400000000000000" pitchFamily="2" charset="-78"/>
              </a:rPr>
              <a:t>1- میزان تماشای برنامه های تلویزیون  بر نوگرایی با نگرش فرد نسبت به تلویزیون رابطه دارد.</a:t>
            </a:r>
          </a:p>
          <a:p>
            <a:pPr marL="0" indent="0" algn="just">
              <a:buNone/>
            </a:pPr>
            <a:r>
              <a:rPr lang="fa-IR" smtClean="0">
                <a:cs typeface="B Nazanin" panose="00000400000000000000" pitchFamily="2" charset="-78"/>
              </a:rPr>
              <a:t>1-1 میزان تماشای برنامه های تلویزیونی بر نو گرایی با اعتبار تلویزیون نزد فرد رابطه دارد. </a:t>
            </a:r>
          </a:p>
          <a:p>
            <a:pPr marL="0" indent="0" algn="just">
              <a:buNone/>
            </a:pPr>
            <a:r>
              <a:rPr lang="fa-IR" smtClean="0">
                <a:cs typeface="B Nazanin" panose="00000400000000000000" pitchFamily="2" charset="-78"/>
              </a:rPr>
              <a:t>1-2 میزان تماشای برنامه های تلویزیون و نوگرایی با درک میزان واقعی بودن برنامه های تلویزیون نزد فرد رابطه دارد. </a:t>
            </a:r>
          </a:p>
          <a:p>
            <a:pPr marL="0" indent="0" algn="just">
              <a:buNone/>
            </a:pPr>
            <a:r>
              <a:rPr lang="fa-IR" smtClean="0">
                <a:cs typeface="B Nazanin" panose="00000400000000000000" pitchFamily="2" charset="-78"/>
              </a:rPr>
              <a:t>2- محتوای برنامه های تلویزیون  بر نوگرایی با نگرش فرد نسبت به تلویزیون رابطه دارد. </a:t>
            </a:r>
          </a:p>
          <a:p>
            <a:pPr marL="0" indent="0" algn="just">
              <a:buNone/>
            </a:pPr>
            <a:r>
              <a:rPr lang="fa-IR" smtClean="0">
                <a:cs typeface="B Nazanin" panose="00000400000000000000" pitchFamily="2" charset="-78"/>
              </a:rPr>
              <a:t>2-1 : محتوای برنامه های تلویزیون بر نوگرایی با درک میزان واقعی بودن برنامه های تلویزیون نزد فرد رابطه دارد. </a:t>
            </a:r>
          </a:p>
          <a:p>
            <a:pPr marL="0" indent="0" algn="just">
              <a:buNone/>
            </a:pPr>
            <a:r>
              <a:rPr lang="fa-IR" smtClean="0">
                <a:cs typeface="B Nazanin" panose="00000400000000000000" pitchFamily="2" charset="-78"/>
              </a:rPr>
              <a:t>3- تماشای با انگیزه و هدف یادگیری و مواجهه انتخابی باعث تاثیر بیشتر تلویزیون بر نگرش نو می شود </a:t>
            </a:r>
            <a:endParaRPr lang="fa-IR">
              <a:cs typeface="B Nazanin" panose="00000400000000000000" pitchFamily="2" charset="-78"/>
            </a:endParaRPr>
          </a:p>
        </p:txBody>
      </p:sp>
    </p:spTree>
    <p:extLst>
      <p:ext uri="{BB962C8B-B14F-4D97-AF65-F5344CB8AC3E}">
        <p14:creationId xmlns:p14="http://schemas.microsoft.com/office/powerpoint/2010/main" val="3416919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تحقیق از روش </a:t>
            </a:r>
            <a:r>
              <a:rPr lang="fa-IR" b="1" smtClean="0">
                <a:solidFill>
                  <a:srgbClr val="FF0000"/>
                </a:solidFill>
                <a:cs typeface="B Nazanin" panose="00000400000000000000" pitchFamily="2" charset="-78"/>
              </a:rPr>
              <a:t>پیمایش</a:t>
            </a:r>
            <a:r>
              <a:rPr lang="fa-IR" smtClean="0">
                <a:cs typeface="B Nazanin" panose="00000400000000000000" pitchFamily="2" charset="-78"/>
              </a:rPr>
              <a:t> استفاده شده و اطلاعات از طریق پرسشنامه و مصاحبه جمع اوری گردیده است. جمعیت تحقیق شامل افراد 16 تا 64 ساله ساکن در مناطق 22 گانه شهر تهران بود که از میان آنان به طریق نمونه گیری خوشه ای چند مرحله ای و در نهایت تصادفی </a:t>
            </a:r>
            <a:r>
              <a:rPr lang="fa-IR" b="1" smtClean="0">
                <a:solidFill>
                  <a:srgbClr val="FF0000"/>
                </a:solidFill>
                <a:cs typeface="B Nazanin" panose="00000400000000000000" pitchFamily="2" charset="-78"/>
              </a:rPr>
              <a:t>تعداد 1047 نمونه </a:t>
            </a:r>
            <a:r>
              <a:rPr lang="fa-IR" smtClean="0">
                <a:cs typeface="B Nazanin" panose="00000400000000000000" pitchFamily="2" charset="-78"/>
              </a:rPr>
              <a:t>انتخاب گردید. </a:t>
            </a:r>
            <a:endParaRPr lang="fa-IR">
              <a:cs typeface="B Nazanin" panose="00000400000000000000" pitchFamily="2" charset="-78"/>
            </a:endParaRPr>
          </a:p>
        </p:txBody>
      </p:sp>
      <p:sp>
        <p:nvSpPr>
          <p:cNvPr id="4" name="Flowchart: Process 3"/>
          <p:cNvSpPr/>
          <p:nvPr/>
        </p:nvSpPr>
        <p:spPr>
          <a:xfrm>
            <a:off x="1322363" y="4009292"/>
            <a:ext cx="2743200" cy="137863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پرسشنامه و مصاحبه</a:t>
            </a:r>
            <a:endParaRPr lang="fa-IR" b="1">
              <a:solidFill>
                <a:srgbClr val="FF0000"/>
              </a:solidFill>
            </a:endParaRPr>
          </a:p>
        </p:txBody>
      </p:sp>
    </p:spTree>
    <p:extLst>
      <p:ext uri="{BB962C8B-B14F-4D97-AF65-F5344CB8AC3E}">
        <p14:creationId xmlns:p14="http://schemas.microsoft.com/office/powerpoint/2010/main" val="3949180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مطالعه با استفاده از روش </a:t>
            </a:r>
            <a:r>
              <a:rPr lang="fa-IR">
                <a:cs typeface="B Nazanin" panose="00000400000000000000" pitchFamily="2" charset="-78"/>
              </a:rPr>
              <a:t>تصمیم </a:t>
            </a:r>
            <a:r>
              <a:rPr lang="fa-IR" smtClean="0">
                <a:cs typeface="B Nazanin" panose="00000400000000000000" pitchFamily="2" charset="-78"/>
              </a:rPr>
              <a:t>گیری </a:t>
            </a:r>
            <a:r>
              <a:rPr lang="fa-IR">
                <a:cs typeface="B Nazanin" panose="00000400000000000000" pitchFamily="2" charset="-78"/>
              </a:rPr>
              <a:t>و از میان بلوک ها تعدادی انتخاب شد. بدین منظور کلیه بلوک های ساختمانی در تهران بزرگ از عدد 1 تا </a:t>
            </a:r>
            <a:r>
              <a:rPr lang="en-US">
                <a:cs typeface="B Nazanin" panose="00000400000000000000" pitchFamily="2" charset="-78"/>
              </a:rPr>
              <a:t>N</a:t>
            </a:r>
            <a:r>
              <a:rPr lang="fa-IR">
                <a:cs typeface="B Nazanin" panose="00000400000000000000" pitchFamily="2" charset="-78"/>
              </a:rPr>
              <a:t> شماره گذاری شد و سپس تعداد افراد واجد شرایط (16 سال به بالا) در بلوک ساختمانی مشخص گردید. سپس تعدادی خانوار از بلوک هایی که مشخص شده اند انتخاب گردیدند. مطابق  با سرشماری سال 1375 مرکز آمار ایران، شهر تهران شامل 32099 بلوک بوده است و تعداد خانوارهای ساکن در آن برابر 1660517 نفر می باشد (شیرانی، 1374، 4)</a:t>
            </a:r>
            <a:endParaRPr lang="fa-IR"/>
          </a:p>
        </p:txBody>
      </p:sp>
    </p:spTree>
    <p:extLst>
      <p:ext uri="{BB962C8B-B14F-4D97-AF65-F5344CB8AC3E}">
        <p14:creationId xmlns:p14="http://schemas.microsoft.com/office/powerpoint/2010/main" val="3063799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مرحله بعد در خانوار های ساکن در بلوک انتخاب و به روش سیستماتیک برای مصاحبه مشخص شده اند. فهرست خانوارهای ساکن در بلوک ها بر اساس فرم فهرست برداری شده از خانوارهای ساکن تهیه و تنظیم گردید. در نخستین مرحله نمونه گیری تعداد 321 بلوک از میان تمام بلوک ها به </a:t>
            </a:r>
            <a:r>
              <a:rPr lang="fa-IR" b="1" smtClean="0">
                <a:solidFill>
                  <a:srgbClr val="FF0000"/>
                </a:solidFill>
                <a:cs typeface="B Nazanin" panose="00000400000000000000" pitchFamily="2" charset="-78"/>
              </a:rPr>
              <a:t>روش سیستماتیک </a:t>
            </a:r>
            <a:r>
              <a:rPr lang="fa-IR" smtClean="0">
                <a:cs typeface="B Nazanin" panose="00000400000000000000" pitchFamily="2" charset="-78"/>
              </a:rPr>
              <a:t>انتخاب شد. </a:t>
            </a:r>
          </a:p>
        </p:txBody>
      </p:sp>
    </p:spTree>
    <p:extLst>
      <p:ext uri="{BB962C8B-B14F-4D97-AF65-F5344CB8AC3E}">
        <p14:creationId xmlns:p14="http://schemas.microsoft.com/office/powerpoint/2010/main" val="3180783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پس از ان خانوارهای ساکن در تک تک بلوک های انتخاب شده (بر اساس سن، جنس، تحصیلات ، شغل و ..) فهرست برداری شد و پایه انتخاب نمونه قرار گرفت:</a:t>
            </a:r>
          </a:p>
          <a:p>
            <a:pPr algn="just"/>
            <a:r>
              <a:rPr lang="fa-IR">
                <a:cs typeface="B Nazanin" panose="00000400000000000000" pitchFamily="2" charset="-78"/>
              </a:rPr>
              <a:t>حجم نمونه 958 نفر شد</a:t>
            </a:r>
            <a:r>
              <a:rPr lang="fa-IR">
                <a:cs typeface="B Nazanin" panose="00000400000000000000" pitchFamily="2" charset="-78"/>
              </a:rPr>
              <a:t>. </a:t>
            </a:r>
            <a:r>
              <a:rPr lang="fa-IR" smtClean="0">
                <a:cs typeface="B Nazanin" panose="00000400000000000000" pitchFamily="2" charset="-78"/>
              </a:rPr>
              <a:t>در تکیمل </a:t>
            </a:r>
            <a:r>
              <a:rPr lang="fa-IR">
                <a:cs typeface="B Nazanin" panose="00000400000000000000" pitchFamily="2" charset="-78"/>
              </a:rPr>
              <a:t>پرسشنامه مقرر شد که 1100 پرسشنامه تکمیل و پس از حذف پرسشنامه های ناقص که تعداد ان ها اندک بود، تعداد 1047 پرسشنامه باقی ماند و مبنای تجزیه و تحلیل آماری قرار گرفت. </a:t>
            </a:r>
          </a:p>
          <a:p>
            <a:endParaRPr lang="fa-IR"/>
          </a:p>
        </p:txBody>
      </p:sp>
    </p:spTree>
    <p:extLst>
      <p:ext uri="{BB962C8B-B14F-4D97-AF65-F5344CB8AC3E}">
        <p14:creationId xmlns:p14="http://schemas.microsoft.com/office/powerpoint/2010/main" val="4104250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متغیرهای مستقل</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بررسی متغیرهای مستقل را میزان و محتوای مواجهه تشکیل می دهند. میزان مواجهه را عموما کل ساعات تماشای تلویزیون در طی یک روز یا یک هفته و ساعات  تماشای محتوای ویژه ای از برنامه ها تعیین می کند. در ان تحقیق میزان تماشای تلویزیون در شبو روز قبل مبنای محاسبات آماری قرار گرفت. محتوای مواجهه  انواع برنامه های تماشا شده  ازتلویزیون در طول یک هفته می باشد که در هفت طبقه  گنجانده شد 1- اخبار گزارش ها بر تفاسیر خبری 2- فیلم های سینمایی و سریال ها 3- مسابقات ورزشی، هنری، و علمی 4- فیلم مستند و سخنرانی های علمی 5- برنامه های مذهبی 6- برنامه های کودک و نوجوان 7- برنامه های خانواده </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669366" y="4994122"/>
            <a:ext cx="1214511" cy="934604"/>
          </a:xfrm>
          <a:prstGeom prst="rect">
            <a:avLst/>
          </a:prstGeom>
        </p:spPr>
      </p:pic>
    </p:spTree>
    <p:extLst>
      <p:ext uri="{BB962C8B-B14F-4D97-AF65-F5344CB8AC3E}">
        <p14:creationId xmlns:p14="http://schemas.microsoft.com/office/powerpoint/2010/main" val="58559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1656" y="1825625"/>
            <a:ext cx="6022144" cy="4351338"/>
          </a:xfrm>
        </p:spPr>
        <p:txBody>
          <a:bodyPr/>
          <a:lstStyle/>
          <a:p>
            <a:pPr algn="just"/>
            <a:r>
              <a:rPr lang="fa-IR">
                <a:cs typeface="B Nazanin" panose="00000400000000000000" pitchFamily="2" charset="-78"/>
              </a:rPr>
              <a:t>در پاسخ باید به نقش نهادهای فرهنگ ساز و اشاعه دهنده فرهنگ در القا و انتشار  فرهنگ توسعه از جمله  رسانه ها و به ویژه تلویزیون اشاره کرد. به هر میزان که هدف های توسعه مورد توجه جدی قرار گرفته، ابزارهای مورد استفاده برنامه ریزان و دولت مردان هر کشوری از قبیل رادیو و تلویزیون ، برای اداره امور  جامعه و تغییر نگرش ها و رفتارها، از اهمیت بیشتری برخوردار شده است</a:t>
            </a:r>
            <a:endParaRPr lang="fa-IR"/>
          </a:p>
        </p:txBody>
      </p:sp>
      <p:sp>
        <p:nvSpPr>
          <p:cNvPr id="4" name="Flowchart: Process 3"/>
          <p:cNvSpPr/>
          <p:nvPr/>
        </p:nvSpPr>
        <p:spPr>
          <a:xfrm>
            <a:off x="1722120" y="4572000"/>
            <a:ext cx="3263705"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القا و انتشار  فرهنگ توسعه</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280160" y="1690688"/>
            <a:ext cx="3705665" cy="2440817"/>
          </a:xfrm>
          <a:prstGeom prst="rect">
            <a:avLst/>
          </a:prstGeom>
        </p:spPr>
      </p:pic>
    </p:spTree>
    <p:extLst>
      <p:ext uri="{BB962C8B-B14F-4D97-AF65-F5344CB8AC3E}">
        <p14:creationId xmlns:p14="http://schemas.microsoft.com/office/powerpoint/2010/main" val="383466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متغیر وابسته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تحقیق متغیر وابسته نگرشی نو می باشد که برای سنجش آن از مقیاس شارما (1979) و طیف لیکرت استفاده شد. این مقیاس شامل 35  گویه نشان دهنده جهت گیری ارزشی در ابعاد پیشرفت، علمی، مدنی دموکراتیک، تساوی طلبانه، استقلال طلبانه و جهانی می باشد هر بعد شامل 5 گویه است گویه ها به صورت جملات اظهاری با 5 گزینه از کاملا موافق تا کاملا مخالف به پاسخ گو ارائه شد. مجموع نمرات آن بیان کننده نگرش نو در فرد می باشد طیف نمرات این مقیاس از 35 تا 175 است، ابعاد هفت گانه شاخص نگرش نو، پس از انجام آزمون  مقدماتی اصلاح گردید. </a:t>
            </a:r>
            <a:endParaRPr lang="fa-IR">
              <a:cs typeface="B Nazanin" panose="00000400000000000000" pitchFamily="2" charset="-78"/>
            </a:endParaRPr>
          </a:p>
        </p:txBody>
      </p:sp>
    </p:spTree>
    <p:extLst>
      <p:ext uri="{BB962C8B-B14F-4D97-AF65-F5344CB8AC3E}">
        <p14:creationId xmlns:p14="http://schemas.microsoft.com/office/powerpoint/2010/main" val="2864028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Nazanin" panose="00000400000000000000" pitchFamily="2" charset="-78"/>
              </a:rPr>
              <a:t>تعریف هر یک از ابعادعبارتند از</a:t>
            </a:r>
            <a:r>
              <a:rPr lang="fa-IR">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Nazanin" panose="00000400000000000000" pitchFamily="2" charset="-78"/>
              </a:rPr>
              <a:t>1- جهت گیری </a:t>
            </a:r>
            <a:r>
              <a:rPr lang="fa-IR" smtClean="0">
                <a:solidFill>
                  <a:srgbClr val="FF0000"/>
                </a:solidFill>
                <a:cs typeface="B Nazanin" panose="00000400000000000000" pitchFamily="2" charset="-78"/>
              </a:rPr>
              <a:t>علمی</a:t>
            </a:r>
            <a:r>
              <a:rPr lang="fa-IR" smtClean="0">
                <a:cs typeface="B Nazanin" panose="00000400000000000000" pitchFamily="2" charset="-78"/>
              </a:rPr>
              <a:t>: تمایل به فهم  دنیا بر پایه نقش مدارک علمی  و تحقیقی به جای خود دوران گذشته. </a:t>
            </a:r>
          </a:p>
          <a:p>
            <a:pPr algn="just"/>
            <a:r>
              <a:rPr lang="fa-IR" smtClean="0">
                <a:solidFill>
                  <a:srgbClr val="FF0000"/>
                </a:solidFill>
                <a:cs typeface="B Nazanin" panose="00000400000000000000" pitchFamily="2" charset="-78"/>
              </a:rPr>
              <a:t>2- جهت گیری تساوی طلبانه </a:t>
            </a:r>
            <a:r>
              <a:rPr lang="fa-IR" smtClean="0">
                <a:cs typeface="B Nazanin" panose="00000400000000000000" pitchFamily="2" charset="-78"/>
              </a:rPr>
              <a:t>: التزام عقلانی است به اصل تساوی حقوق و پایگاه انسانی و بدون فاش شدن به هر نوع تبعیض با توجه به جنبه هایی مثل جنس، قومیت و غیره. </a:t>
            </a:r>
          </a:p>
          <a:p>
            <a:pPr algn="just"/>
            <a:r>
              <a:rPr lang="fa-IR" smtClean="0">
                <a:solidFill>
                  <a:srgbClr val="FF0000"/>
                </a:solidFill>
                <a:cs typeface="B Nazanin" panose="00000400000000000000" pitchFamily="2" charset="-78"/>
              </a:rPr>
              <a:t>3- جهت گیری جهانی </a:t>
            </a:r>
            <a:r>
              <a:rPr lang="fa-IR" smtClean="0">
                <a:cs typeface="B Nazanin" panose="00000400000000000000" pitchFamily="2" charset="-78"/>
              </a:rPr>
              <a:t>: ترجیح هنجارهای غیر شخصی است در اجرای نقش های  عام فراتر از وفاداری های ویژه به خویشاوندان دوستان و غیره. </a:t>
            </a:r>
          </a:p>
          <a:p>
            <a:pPr algn="just"/>
            <a:r>
              <a:rPr lang="fa-IR" smtClean="0">
                <a:solidFill>
                  <a:srgbClr val="FF0000"/>
                </a:solidFill>
                <a:cs typeface="B Nazanin" panose="00000400000000000000" pitchFamily="2" charset="-78"/>
              </a:rPr>
              <a:t>4- جهت گیری پیشرفت</a:t>
            </a:r>
            <a:r>
              <a:rPr lang="fa-IR" smtClean="0">
                <a:cs typeface="B Nazanin" panose="00000400000000000000" pitchFamily="2" charset="-78"/>
              </a:rPr>
              <a:t>: غلبه بر تقدیرگرایی و باور به مفید بودن برنامه ریزی و موفق شدن</a:t>
            </a:r>
          </a:p>
          <a:p>
            <a:pPr algn="just"/>
            <a:r>
              <a:rPr lang="fa-IR" smtClean="0">
                <a:cs typeface="B Nazanin" panose="00000400000000000000" pitchFamily="2" charset="-78"/>
              </a:rPr>
              <a:t>5</a:t>
            </a:r>
            <a:r>
              <a:rPr lang="fa-IR" smtClean="0">
                <a:solidFill>
                  <a:srgbClr val="FF0000"/>
                </a:solidFill>
                <a:cs typeface="B Nazanin" panose="00000400000000000000" pitchFamily="2" charset="-78"/>
              </a:rPr>
              <a:t>- جهت گیری استقلال طلبانه </a:t>
            </a:r>
            <a:r>
              <a:rPr lang="fa-IR" smtClean="0">
                <a:cs typeface="B Nazanin" panose="00000400000000000000" pitchFamily="2" charset="-78"/>
              </a:rPr>
              <a:t>: آزادی از اجبارهای اقتدار سنتی که نتیجه آن عدم همنوایی با هنجارهایی است که به لحاظ عقلانی مورد شک می باشند. </a:t>
            </a:r>
            <a:endParaRPr lang="fa-IR">
              <a:cs typeface="B Nazanin" panose="00000400000000000000" pitchFamily="2" charset="-78"/>
            </a:endParaRPr>
          </a:p>
        </p:txBody>
      </p:sp>
    </p:spTree>
    <p:extLst>
      <p:ext uri="{BB962C8B-B14F-4D97-AF65-F5344CB8AC3E}">
        <p14:creationId xmlns:p14="http://schemas.microsoft.com/office/powerpoint/2010/main" val="1253450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6- جهت گیری مدنی</a:t>
            </a:r>
            <a:r>
              <a:rPr lang="fa-IR" smtClean="0">
                <a:cs typeface="B Nazanin" panose="00000400000000000000" pitchFamily="2" charset="-78"/>
              </a:rPr>
              <a:t>: تمایل به کسب اخبار ملی و بین المللی و آگاهی از مسائلی که ملت و اجتماع بین المللی با ان مواجه است. </a:t>
            </a:r>
          </a:p>
          <a:p>
            <a:pPr algn="just"/>
            <a:r>
              <a:rPr lang="fa-IR" smtClean="0">
                <a:solidFill>
                  <a:srgbClr val="FF0000"/>
                </a:solidFill>
                <a:cs typeface="B Nazanin" panose="00000400000000000000" pitchFamily="2" charset="-78"/>
              </a:rPr>
              <a:t>7 –جهت گیری دموکراتیک</a:t>
            </a:r>
            <a:r>
              <a:rPr lang="fa-IR" smtClean="0">
                <a:cs typeface="B Nazanin" panose="00000400000000000000" pitchFamily="2" charset="-78"/>
              </a:rPr>
              <a:t>: حفظ و رعایت حقوق و آزادیهای مدنی و سیاسی برای همه افراد و گروه های جامعه و وجود فرصت های مساوی برای همه در مشارکت آزادنه</a:t>
            </a:r>
            <a:endParaRPr lang="fa-IR">
              <a:cs typeface="B Nazanin" panose="00000400000000000000" pitchFamily="2" charset="-78"/>
            </a:endParaRPr>
          </a:p>
        </p:txBody>
      </p:sp>
    </p:spTree>
    <p:extLst>
      <p:ext uri="{BB962C8B-B14F-4D97-AF65-F5344CB8AC3E}">
        <p14:creationId xmlns:p14="http://schemas.microsoft.com/office/powerpoint/2010/main" val="2867330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متغیرهای واسط</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متغیرهای واسط عبارتند از: 1- انتخاب گر یبا سوالاتی از این که مخاطبان تا چه اندازه از ساعات پخش برنامه ها اطلاع دارند و به ویژه روش های برخورد با برنممه های تلویزیون  و انتخاب از آن به چه ترتیب است سنجیده شده است. 3- انگیزه تماشا، انگیزه شامل چرایی تماشای تلویزیون  و تعیین هدف و مقصد مخاطب از تماشای برنامه ها در راستای اهداف نوگرایانه  طرح گردیدد که شامل طیفی از کاملا موافق تا کاملا مخالف گشته است 3- نگرش به تلویزیون  دو شاخص در سنجش نگرش پاسخ گویان نسبت ه تلویزیون  به کار گرفته شد. الف-  میزان واقعی بودن برنامه ها: بررسی میزان تطبیق فیلم ها و سریال های داخلی و اخبار نمایش داده شده از تلویزیون  با واقعیات و رخداد های جامعه می باشد که در طیفی از اصلا تا خیلی زیاد سنجیده شد. </a:t>
            </a:r>
          </a:p>
          <a:p>
            <a:pPr algn="just"/>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83945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 اعتبار تلویزیون  در میان مجموعه رسانه ها: تعیین مهم ترین منبع کسب اخبار داخلی و خارجی نزد پاسخگویان می باشد</a:t>
            </a:r>
            <a:endParaRPr lang="fa-IR"/>
          </a:p>
        </p:txBody>
      </p:sp>
    </p:spTree>
    <p:extLst>
      <p:ext uri="{BB962C8B-B14F-4D97-AF65-F5344CB8AC3E}">
        <p14:creationId xmlns:p14="http://schemas.microsoft.com/office/powerpoint/2010/main" val="3477728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یافته ها</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رابطه مواجهه و نگرشی نو با در نظر داشتن نقش مخاطب</a:t>
            </a:r>
          </a:p>
          <a:p>
            <a:pPr algn="just"/>
            <a:r>
              <a:rPr lang="fa-IR" smtClean="0">
                <a:cs typeface="B Nazanin" panose="00000400000000000000" pitchFamily="2" charset="-78"/>
              </a:rPr>
              <a:t>در بررسی یافته های تحقیق ابتدا تصویر کلی از متغیرهای مستقل و وابسته، یعنی میزان و محتوای مواجهه ارائه و سپس بر پایه فرضیات، متغیرهای واسط مطالعه شده و در نهایت مخاطب رسانه طبقه بندی و تحلیل می گردد. </a:t>
            </a:r>
            <a:endParaRPr lang="fa-IR">
              <a:cs typeface="B Nazanin" panose="00000400000000000000" pitchFamily="2" charset="-78"/>
            </a:endParaRPr>
          </a:p>
        </p:txBody>
      </p:sp>
    </p:spTree>
    <p:extLst>
      <p:ext uri="{BB962C8B-B14F-4D97-AF65-F5344CB8AC3E}">
        <p14:creationId xmlns:p14="http://schemas.microsoft.com/office/powerpoint/2010/main" val="3569495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میزان و محتوای مواجهه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کل ساعات تماشای تلویزیون در روز و شب قبل در طی پنج روز هفته پایه محسابه میزان مواجهه گردید. تماشاگران به دو طبقه مصرف کنندگان کم (تا یک ساعت در روز) و زیاد(بیش از یک ساعت) تقسیم گردیدند.  </a:t>
            </a:r>
            <a:endParaRPr lang="fa-IR">
              <a:cs typeface="B Nazanin" panose="00000400000000000000" pitchFamily="2" charset="-78"/>
            </a:endParaRPr>
          </a:p>
        </p:txBody>
      </p:sp>
    </p:spTree>
    <p:extLst>
      <p:ext uri="{BB962C8B-B14F-4D97-AF65-F5344CB8AC3E}">
        <p14:creationId xmlns:p14="http://schemas.microsoft.com/office/powerpoint/2010/main" val="3102855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میانگین تماشای تلویزیون در یک روز عادی  در هفته 1/23 ساعت می باشد. با وجود نزدیک بودن درصد ها به یکدیگر تعداد بیشتری یعنی 51/2 درصد تا یک ساعت  در روز تلویزیون تماشا می کنند. در میان کانال ها بالاترین میزان تماشا مربوط  به کانال پنج با 41/6 درصد  و سپس کانال سه با 33/2 درصد بیننده می باشد. کانال های چهار و شش کمترین درصد بیننده راهر یک با 2/5 درصد دارا هستند. کانال یک 12/1 درصد و کانال  دو 8/2 درصد بیننده را دارد. </a:t>
            </a:r>
            <a:endParaRPr lang="fa-IR">
              <a:cs typeface="B Nazanin" panose="00000400000000000000" pitchFamily="2" charset="-78"/>
            </a:endParaRPr>
          </a:p>
        </p:txBody>
      </p:sp>
    </p:spTree>
    <p:extLst>
      <p:ext uri="{BB962C8B-B14F-4D97-AF65-F5344CB8AC3E}">
        <p14:creationId xmlns:p14="http://schemas.microsoft.com/office/powerpoint/2010/main" val="1740695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طبقه بندی برنامه ها در سه دسته، برنامه های تفریحی – سرگرم کننده، برنامه های علمی- خبری و برنامه های مذهبی علاقه و گرایش تماشاگران به انواع برنامه ها تعیین گردید. همان گونه که در جدول شماره 11 مشاهده می شود. تماشای برنامه های تفریحی- سرگرمی بالاترین میزان را دارد. </a:t>
            </a:r>
            <a:endParaRPr lang="fa-IR">
              <a:cs typeface="B Nazanin" panose="00000400000000000000" pitchFamily="2" charset="-78"/>
            </a:endParaRPr>
          </a:p>
        </p:txBody>
      </p:sp>
    </p:spTree>
    <p:extLst>
      <p:ext uri="{BB962C8B-B14F-4D97-AF65-F5344CB8AC3E}">
        <p14:creationId xmlns:p14="http://schemas.microsoft.com/office/powerpoint/2010/main" val="8741374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شایان ذکر است که این میزان  از جمع دقایق برنامه های تماشا شده در شب و روز قبل و سپس تبدیل آن ها به ساعت به دست آمده است. </a:t>
            </a:r>
            <a:endParaRPr lang="fa-IR">
              <a:cs typeface="B Nazanin" panose="00000400000000000000" pitchFamily="2" charset="-78"/>
            </a:endParaRPr>
          </a:p>
        </p:txBody>
      </p:sp>
    </p:spTree>
    <p:extLst>
      <p:ext uri="{BB962C8B-B14F-4D97-AF65-F5344CB8AC3E}">
        <p14:creationId xmlns:p14="http://schemas.microsoft.com/office/powerpoint/2010/main" val="214292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منظورشناخت نقش و تاثیر تلویزیون بر نگر نو در ابتدا می بایست رابطه تلویزیون با مفاهیم نگرش نو روشن گردد. آیا تلویزیون اشاعه دهنده این مفاهیم می باشد یا ضد آن را ترویج نموده و یا نسبت به آن بی اعتنا است. شناخت این رابطه از طریق  میزان و نحوه استفاده از تلویزیون، با توجه به انواع محتوا، در مقیاس زمانی مشخص قابل حصول می باشد. با مشخص شدن این رابطه به بحث اصلی یعنی به تنش مخاطب به عنوان یکی از مهم ترین عناصر در </a:t>
            </a:r>
            <a:r>
              <a:rPr lang="fa-IR" b="1" smtClean="0">
                <a:solidFill>
                  <a:srgbClr val="FF0000"/>
                </a:solidFill>
                <a:cs typeface="B Nazanin" panose="00000400000000000000" pitchFamily="2" charset="-78"/>
              </a:rPr>
              <a:t>اثر پذیری </a:t>
            </a:r>
            <a:r>
              <a:rPr lang="fa-IR" smtClean="0">
                <a:cs typeface="B Nazanin" panose="00000400000000000000" pitchFamily="2" charset="-78"/>
              </a:rPr>
              <a:t>پرداخته خواهد شد. </a:t>
            </a:r>
            <a:endParaRPr lang="fa-IR">
              <a:cs typeface="B Nazanin" panose="00000400000000000000" pitchFamily="2" charset="-78"/>
            </a:endParaRPr>
          </a:p>
        </p:txBody>
      </p:sp>
      <p:sp>
        <p:nvSpPr>
          <p:cNvPr id="4" name="Flowchart: Card 3"/>
          <p:cNvSpPr/>
          <p:nvPr/>
        </p:nvSpPr>
        <p:spPr>
          <a:xfrm>
            <a:off x="1223889" y="4346917"/>
            <a:ext cx="3165231" cy="1420837"/>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تنش مخاطب</a:t>
            </a:r>
            <a:endParaRPr lang="fa-IR" b="1">
              <a:solidFill>
                <a:srgbClr val="FF0000"/>
              </a:solidFill>
            </a:endParaRPr>
          </a:p>
        </p:txBody>
      </p:sp>
    </p:spTree>
    <p:extLst>
      <p:ext uri="{BB962C8B-B14F-4D97-AF65-F5344CB8AC3E}">
        <p14:creationId xmlns:p14="http://schemas.microsoft.com/office/powerpoint/2010/main" val="25497280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78794" y="2364375"/>
            <a:ext cx="10006885" cy="3051381"/>
          </a:xfrm>
          <a:prstGeom prst="rect">
            <a:avLst/>
          </a:prstGeom>
        </p:spPr>
      </p:pic>
    </p:spTree>
    <p:extLst>
      <p:ext uri="{BB962C8B-B14F-4D97-AF65-F5344CB8AC3E}">
        <p14:creationId xmlns:p14="http://schemas.microsoft.com/office/powerpoint/2010/main" val="1459558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متغیر وابسته  در این بررسی نگرش نو (نوگرایی) می باشد. این متغیر دارای هفت بعد است که هر بعد با پنج سوال سنجیده شده است. ضریب پایایی محاسبه شده برای مقیاس نوگرایی 1/76  ست دامنه نمرات طیف شاخص بین 25 تا 175 می باشد که در جمعیت نمونه بین 75 و 162 قرار دارد. میانگین نمرات 118/77 و انحراف معیار برابر با 15/64 است. با توجه به تقسیم نگرش نو به دو طبقه کم و زیاد ملاحظه می گردد که 50/7 درصد از جمعیت نمونه در طبقه نوگرایی  کم و 49/3 درصد  در طبقه نوگرایی زیاد قرار دارند. لذامی توان نتیجه گرفت که حدود نیمی  از جمعیت دارای نگرش تر هستند. </a:t>
            </a:r>
            <a:endParaRPr lang="fa-IR">
              <a:cs typeface="B Nazanin" panose="00000400000000000000" pitchFamily="2" charset="-78"/>
            </a:endParaRPr>
          </a:p>
        </p:txBody>
      </p:sp>
    </p:spTree>
    <p:extLst>
      <p:ext uri="{BB962C8B-B14F-4D97-AF65-F5344CB8AC3E}">
        <p14:creationId xmlns:p14="http://schemas.microsoft.com/office/powerpoint/2010/main" val="3504949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منظور مقایسه انواع مقولات ارزشی نگرش نو، میانگین و انحراف معیار آن ها بررسی و مورد مقایسه قرار گرفت. لازم به ذکر است دامنه تغییرات گویه های هر شاخص بین 5 تا 25 می باشد. </a:t>
            </a:r>
            <a:endParaRPr lang="fa-IR">
              <a:cs typeface="B Nazanin" panose="00000400000000000000" pitchFamily="2" charset="-78"/>
            </a:endParaRPr>
          </a:p>
        </p:txBody>
      </p:sp>
    </p:spTree>
    <p:extLst>
      <p:ext uri="{BB962C8B-B14F-4D97-AF65-F5344CB8AC3E}">
        <p14:creationId xmlns:p14="http://schemas.microsoft.com/office/powerpoint/2010/main" val="202157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87834" y="1402313"/>
            <a:ext cx="8850115" cy="4877681"/>
          </a:xfrm>
          <a:prstGeom prst="rect">
            <a:avLst/>
          </a:prstGeom>
        </p:spPr>
      </p:pic>
    </p:spTree>
    <p:extLst>
      <p:ext uri="{BB962C8B-B14F-4D97-AF65-F5344CB8AC3E}">
        <p14:creationId xmlns:p14="http://schemas.microsoft.com/office/powerpoint/2010/main" val="341012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 که ملاحظه می شود </a:t>
            </a:r>
            <a:r>
              <a:rPr lang="fa-IR" b="1" smtClean="0">
                <a:solidFill>
                  <a:srgbClr val="FF0000"/>
                </a:solidFill>
                <a:cs typeface="B Nazanin" panose="00000400000000000000" pitchFamily="2" charset="-78"/>
              </a:rPr>
              <a:t>جهت گیری دموکراتیک بالاترین میانگین را دارا است </a:t>
            </a:r>
            <a:r>
              <a:rPr lang="fa-IR" smtClean="0">
                <a:cs typeface="B Nazanin" panose="00000400000000000000" pitchFamily="2" charset="-78"/>
              </a:rPr>
              <a:t>با طبقه بندی مقولات به دو طبقه کم (5 تا 15 نمره ) و زیاد (16 تا 25 نمره) معلوم شد که بالاترین درصد  از طبقه زیاد متعلق به جهت گیری دموکراتیک است (حدود 90 درصد) این امر نشان دهنده گرایش جامعه به سو رعایت حقوق و آزادی های سیاسی، مدنی و میل بهمطالبه آن در آینده است. </a:t>
            </a:r>
            <a:endParaRPr lang="fa-IR">
              <a:cs typeface="B Nazanin" panose="00000400000000000000" pitchFamily="2" charset="-78"/>
            </a:endParaRPr>
          </a:p>
        </p:txBody>
      </p:sp>
    </p:spTree>
    <p:extLst>
      <p:ext uri="{BB962C8B-B14F-4D97-AF65-F5344CB8AC3E}">
        <p14:creationId xmlns:p14="http://schemas.microsoft.com/office/powerpoint/2010/main" val="18141197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متغیرهای واسط</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بررسی انگیزه تماشای تلویزیون با هدف یادگیری فرهنگ موافق با توسعه، مشخص شد که اکثر پاسخ گویان گزینه های «کاملا موافق» و «تا حدی موافق» را بر روی طیف رتبه ای پنج درجه ای برگزیدند که متضمن وجود انگیزه کسب نگرش موافق با مقولات و جهت گیری های ارزشی در نگرش نو نزد انان است. میانگین گویه ها نیز تاییدی بر این مدعا است، چنان که در مورد گویه «برای این که از اخبار کشور و جهان مطلع شوم» میانگین بدست آمده برابر با  4/24 گویه «برای یادگیری روش های جدید زندگی  و رفتار با دیگران مطابق با روز» برابر با 3/88، گویه  «برای این که با آخرین دستاوردها و موضوعات در حوزه های علوم آشنا شوم» برابر با 3/90 و گویه «برای این که با قوانین اجتماعی و حقوق خود و دیگران آشنا شوم» برابر با 3/84 است. </a:t>
            </a:r>
            <a:endParaRPr lang="fa-IR">
              <a:cs typeface="B Nazanin" panose="00000400000000000000" pitchFamily="2" charset="-78"/>
            </a:endParaRPr>
          </a:p>
        </p:txBody>
      </p:sp>
    </p:spTree>
    <p:extLst>
      <p:ext uri="{BB962C8B-B14F-4D97-AF65-F5344CB8AC3E}">
        <p14:creationId xmlns:p14="http://schemas.microsoft.com/office/powerpoint/2010/main" val="3168263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مورد نحوه تماس با رسانه و شیوه انتخاب برنامهف یافته های پژوهش بر اساس توزیع نسبی به دست آمده نشان می دهد که 10/6 درصد از پاسخ گویان «هرگاه تلویزیون روشن است آن را تماشا می کنند» یعین بدون انتخاب برنامه به تماشای تلویزیون می پردازند. 42/6 درصد از پاسخ گویان «معمولا تلویزیون را هنگامی روشن می کنند که قصد تماشای برنامه معینی را دارند» که نشان دهنده انتخاب کامل است و 46/8 درصد از پاسخ گویان نیز «ابتدا تلویزیون را روشن می کنند بعد آن چه را می خواهند تماشا می کنند</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18068316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که حاکی از انتخاب در سطح متوسط است. بنابراین از آن جایی که، روش اول بیانگر «عدم انتخاب» و روش دوم و سوم به ترتیب نشان دهنده «</a:t>
            </a:r>
            <a:r>
              <a:rPr lang="fa-IR">
                <a:solidFill>
                  <a:srgbClr val="FF0000"/>
                </a:solidFill>
                <a:cs typeface="B Nazanin" panose="00000400000000000000" pitchFamily="2" charset="-78"/>
              </a:rPr>
              <a:t>انتخاب کامل</a:t>
            </a:r>
            <a:r>
              <a:rPr lang="fa-IR">
                <a:cs typeface="B Nazanin" panose="00000400000000000000" pitchFamily="2" charset="-78"/>
              </a:rPr>
              <a:t>» و «</a:t>
            </a:r>
            <a:r>
              <a:rPr lang="fa-IR">
                <a:solidFill>
                  <a:srgbClr val="FF0000"/>
                </a:solidFill>
                <a:cs typeface="B Nazanin" panose="00000400000000000000" pitchFamily="2" charset="-78"/>
              </a:rPr>
              <a:t>انتخاب در سطح متوسط</a:t>
            </a:r>
            <a:r>
              <a:rPr lang="fa-IR">
                <a:cs typeface="B Nazanin" panose="00000400000000000000" pitchFamily="2" charset="-78"/>
              </a:rPr>
              <a:t>» است. لذا انتخاب برنامه در جمعیت نمونه در سطح متوسط تا کامل است.</a:t>
            </a:r>
          </a:p>
          <a:p>
            <a:endParaRPr lang="fa-IR"/>
          </a:p>
        </p:txBody>
      </p:sp>
    </p:spTree>
    <p:extLst>
      <p:ext uri="{BB962C8B-B14F-4D97-AF65-F5344CB8AC3E}">
        <p14:creationId xmlns:p14="http://schemas.microsoft.com/office/powerpoint/2010/main" val="1351285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در بررسی نگرش پاسخ گویان نسبت به تلویزیون، میزان تطبیق محتوا و اجرا نمایش های تلویزیونی و اجبار با واقعیت موجود جامعه نشان داد که فیلم ها و سریال ها و همچنین اخبار «تاحدی» واقعیات جامعه را بازگو  می کند. حدود 74 درصد از جامعه نمونه بر اساس طیف رتبه ای شش درجه این میزان را از «</a:t>
            </a:r>
            <a:r>
              <a:rPr lang="fa-IR" b="1" smtClean="0">
                <a:solidFill>
                  <a:srgbClr val="FF0000"/>
                </a:solidFill>
                <a:cs typeface="B Nazanin" panose="00000400000000000000" pitchFamily="2" charset="-78"/>
              </a:rPr>
              <a:t>اصلا</a:t>
            </a:r>
            <a:r>
              <a:rPr lang="fa-IR" smtClean="0">
                <a:cs typeface="B Nazanin" panose="00000400000000000000" pitchFamily="2" charset="-78"/>
              </a:rPr>
              <a:t>» تا حد متوسط ارزیابی نمودند. در مطالعه  مهم ترین منبع کسب اخبار داخلی و خارجی، تلویزیون با 79 درصد  و 76/5 درصد را میان انواع رسانه ها دارا است. </a:t>
            </a:r>
            <a:endParaRPr lang="fa-IR">
              <a:cs typeface="B Nazanin" panose="00000400000000000000" pitchFamily="2" charset="-78"/>
            </a:endParaRPr>
          </a:p>
        </p:txBody>
      </p:sp>
    </p:spTree>
    <p:extLst>
      <p:ext uri="{BB962C8B-B14F-4D97-AF65-F5344CB8AC3E}">
        <p14:creationId xmlns:p14="http://schemas.microsoft.com/office/powerpoint/2010/main" val="1640525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cs typeface="B Nazanin" panose="00000400000000000000" pitchFamily="2" charset="-78"/>
              </a:rPr>
              <a:t>میزان و محتوای مواجهه و نگرش نو با توجه به متغیرهای واسط</a:t>
            </a:r>
            <a:endParaRPr lang="fa-IR" sz="3600">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منظور  شناخت نقش عوامل تاثیر گذار بر رابطه میان میزان و محتوای مواجهه با نگرش نو متغیرهای واسط مورد بررسی قرار گرفتند. </a:t>
            </a:r>
            <a:endParaRPr lang="fa-IR">
              <a:cs typeface="B Nazanin" panose="00000400000000000000" pitchFamily="2" charset="-78"/>
            </a:endParaRPr>
          </a:p>
        </p:txBody>
      </p:sp>
    </p:spTree>
    <p:extLst>
      <p:ext uri="{BB962C8B-B14F-4D97-AF65-F5344CB8AC3E}">
        <p14:creationId xmlns:p14="http://schemas.microsoft.com/office/powerpoint/2010/main" val="209344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سوال اصلی این پژوهش </a:t>
            </a:r>
            <a:r>
              <a:rPr lang="fa-IR" smtClean="0">
                <a:cs typeface="B Nazanin" panose="00000400000000000000" pitchFamily="2" charset="-78"/>
              </a:rPr>
              <a:t>نیز بر تعیین نقش مخاطب در تاثیر تلویزیون  بر نگرش نو متمرکز است، سوالات دیگری نیز باید پاسخ داده شود از جمله آن که مخاطب تلویزیون چگونه مخاطبی است، فعال یا منفعل؟  فعالیت مخاطب چه نقشی در تاثیرگذاری رسانه بر نگرش نو دارد؟ چه مولفه هایی در فعالیت مخاطب باعث افزایش یا کاهش تاثیر می گردد؟ </a:t>
            </a:r>
          </a:p>
        </p:txBody>
      </p:sp>
      <p:pic>
        <p:nvPicPr>
          <p:cNvPr id="4" name="Picture 3"/>
          <p:cNvPicPr>
            <a:picLocks noChangeAspect="1"/>
          </p:cNvPicPr>
          <p:nvPr/>
        </p:nvPicPr>
        <p:blipFill>
          <a:blip r:embed="rId2"/>
          <a:stretch>
            <a:fillRect/>
          </a:stretch>
        </p:blipFill>
        <p:spPr>
          <a:xfrm>
            <a:off x="1873274" y="3890816"/>
            <a:ext cx="2143125" cy="2143125"/>
          </a:xfrm>
          <a:prstGeom prst="rect">
            <a:avLst/>
          </a:prstGeom>
        </p:spPr>
      </p:pic>
    </p:spTree>
    <p:extLst>
      <p:ext uri="{BB962C8B-B14F-4D97-AF65-F5344CB8AC3E}">
        <p14:creationId xmlns:p14="http://schemas.microsoft.com/office/powerpoint/2010/main" val="2055144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301813"/>
            <a:ext cx="10417935" cy="4475894"/>
          </a:xfrm>
          <a:prstGeom prst="rect">
            <a:avLst/>
          </a:prstGeom>
        </p:spPr>
      </p:pic>
    </p:spTree>
    <p:extLst>
      <p:ext uri="{BB962C8B-B14F-4D97-AF65-F5344CB8AC3E}">
        <p14:creationId xmlns:p14="http://schemas.microsoft.com/office/powerpoint/2010/main" val="3395012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چنان که ملاحظه می شود رابطه میان میزان تماشای برنامه ها به طور کلی و همچنین میزان تماشای برنامه های علمی – خبری با میزان نگرش نو، مثبت و معنادار است. یعنی با افزایش میزان تماشا بر نگرش نو افزوده می شود. به عبارت دیگر بینندگانی که ساعات بیشتری را در روز به تماشای تلویزیون می نشینند در مقایسه با آنان که ساعت کمتری ار صرف تماشای تلویزیون می کنند بیشتر تحت تاثیر  آن قرار داشته و لذا تلویزیون  یکی از عوامل پرورش نگرش نو در بینندگان است. با توجه به میزان همبستگی، تماشای برنامه های علمی- خبری  تلویزیون نیز در اشاعه و تقویت نگرش نو تاثیر داشته است. </a:t>
            </a:r>
            <a:endParaRPr lang="fa-IR">
              <a:cs typeface="B Nazanin" panose="00000400000000000000" pitchFamily="2" charset="-78"/>
            </a:endParaRPr>
          </a:p>
        </p:txBody>
      </p:sp>
      <p:sp>
        <p:nvSpPr>
          <p:cNvPr id="4" name="Flowchart: Process 3"/>
          <p:cNvSpPr/>
          <p:nvPr/>
        </p:nvSpPr>
        <p:spPr>
          <a:xfrm>
            <a:off x="1153550" y="4740812"/>
            <a:ext cx="5514535"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میزان تماشای برنامه های علمی – خبری</a:t>
            </a:r>
            <a:endParaRPr lang="fa-IR" b="1">
              <a:solidFill>
                <a:srgbClr val="FF0000"/>
              </a:solidFill>
            </a:endParaRPr>
          </a:p>
        </p:txBody>
      </p:sp>
    </p:spTree>
    <p:extLst>
      <p:ext uri="{BB962C8B-B14F-4D97-AF65-F5344CB8AC3E}">
        <p14:creationId xmlns:p14="http://schemas.microsoft.com/office/powerpoint/2010/main" val="4143211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کنترل تلویزیون به عنوان مهم ترین منبع کسب اخبار، ضرایب همبستگی تا حدی افزایش می یابد که نشان دهنده تاثیر بیشتر تلویزیون نیز در اشاعه و تقویت نگرش نو تاثیر داشته است. با کنترل تلویزیون به عنوان مهم ترین  منبع کسب اخبار، ضرایب همبستگی تا حدی افزایش می یابد که نشان دهنده تاثیر بیشتر تلویزیون بر نگرش نو  در گروهی است که آن را مهم ترین منبع کسب اخبار می دانند ولی سایر متغیرهای واسط </a:t>
            </a:r>
            <a:r>
              <a:rPr lang="fa-IR">
                <a:cs typeface="B Nazanin" panose="00000400000000000000" pitchFamily="2" charset="-78"/>
              </a:rPr>
              <a:t>تاثیری </a:t>
            </a:r>
            <a:r>
              <a:rPr lang="fa-IR" smtClean="0">
                <a:cs typeface="B Nazanin" panose="00000400000000000000" pitchFamily="2" charset="-78"/>
              </a:rPr>
              <a:t>را </a:t>
            </a:r>
            <a:r>
              <a:rPr lang="fa-IR">
                <a:cs typeface="B Nazanin" panose="00000400000000000000" pitchFamily="2" charset="-78"/>
              </a:rPr>
              <a:t>نشان نمی دهند. </a:t>
            </a:r>
          </a:p>
          <a:p>
            <a:endParaRPr lang="fa-IR"/>
          </a:p>
        </p:txBody>
      </p:sp>
      <p:sp>
        <p:nvSpPr>
          <p:cNvPr id="4" name="Flowchart: Process 3"/>
          <p:cNvSpPr/>
          <p:nvPr/>
        </p:nvSpPr>
        <p:spPr>
          <a:xfrm>
            <a:off x="1420837" y="4346917"/>
            <a:ext cx="3953021"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اشاعه و تقویت نگرش نو</a:t>
            </a:r>
            <a:endParaRPr lang="fa-IR" b="1">
              <a:solidFill>
                <a:srgbClr val="FF0000"/>
              </a:solidFill>
            </a:endParaRPr>
          </a:p>
        </p:txBody>
      </p:sp>
    </p:spTree>
    <p:extLst>
      <p:ext uri="{BB962C8B-B14F-4D97-AF65-F5344CB8AC3E}">
        <p14:creationId xmlns:p14="http://schemas.microsoft.com/office/powerpoint/2010/main" val="1766072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کنترل متغیرهای انگیزه  و انتخاب با آن که ضرایب همبستگی معنادار، تفاوت کوچکی را نسبت به </a:t>
            </a:r>
            <a:r>
              <a:rPr lang="fa-IR" b="1" smtClean="0">
                <a:solidFill>
                  <a:srgbClr val="FF0000"/>
                </a:solidFill>
                <a:cs typeface="B Nazanin" panose="00000400000000000000" pitchFamily="2" charset="-78"/>
              </a:rPr>
              <a:t>ضریب همبستگی مرتبه صفر </a:t>
            </a:r>
            <a:r>
              <a:rPr lang="fa-IR" smtClean="0">
                <a:cs typeface="B Nazanin" panose="00000400000000000000" pitchFamily="2" charset="-78"/>
              </a:rPr>
              <a:t>نشان می دهد و حاکی از این است که رابطه میان متغیرهای مستقل و وابسته رابطه ای واقعی است و صرف نظر از تاثیر متغیرهای واسط، تماشای برنامه ها در ایجاد نگرش نو موثر است، ولی تفاوت  ایجاد شده به ویژه با کنترل انگیزه افزایش  می یابد. یعنی در گروه با انگیزه تماشا در راستای جهت گیری های نوگرایانه تماشای تلویزیون  و همچنین برنامه های علمی- خبری آن باعث افزایش نگرش نو می گردد . بنابراین تا حدی می توان گفت که فعالیت مخاطب می تواند باعث افزایش یا کاهش تاثیر گردد که البته نیازمند مطالعات جامع تری است. </a:t>
            </a:r>
            <a:endParaRPr lang="fa-IR">
              <a:cs typeface="B Nazanin" panose="00000400000000000000" pitchFamily="2" charset="-78"/>
            </a:endParaRPr>
          </a:p>
        </p:txBody>
      </p:sp>
      <p:sp>
        <p:nvSpPr>
          <p:cNvPr id="4" name="Flowchart: Process 3"/>
          <p:cNvSpPr/>
          <p:nvPr/>
        </p:nvSpPr>
        <p:spPr>
          <a:xfrm>
            <a:off x="1308295" y="4825218"/>
            <a:ext cx="3981157"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کنترل متغیرهای انگیزه</a:t>
            </a:r>
            <a:endParaRPr lang="fa-IR" b="1">
              <a:solidFill>
                <a:srgbClr val="FF0000"/>
              </a:solidFill>
            </a:endParaRPr>
          </a:p>
        </p:txBody>
      </p:sp>
    </p:spTree>
    <p:extLst>
      <p:ext uri="{BB962C8B-B14F-4D97-AF65-F5344CB8AC3E}">
        <p14:creationId xmlns:p14="http://schemas.microsoft.com/office/powerpoint/2010/main" val="8483332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243651"/>
            <a:ext cx="10263535" cy="4637489"/>
          </a:xfrm>
          <a:prstGeom prst="rect">
            <a:avLst/>
          </a:prstGeom>
        </p:spPr>
      </p:pic>
    </p:spTree>
    <p:extLst>
      <p:ext uri="{BB962C8B-B14F-4D97-AF65-F5344CB8AC3E}">
        <p14:creationId xmlns:p14="http://schemas.microsoft.com/office/powerpoint/2010/main" val="25196298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تحلیل مخاطب</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پایه روش خوشه بندی مخاطبان رسانه  در دو طبقه مختلف به لحاظ ویژگی های اقتصادی- اجتماعی و یا در دونوع نگرش تا حدی متمایز از نظر فرهنگی مشخص شدند. دامنه نمرات مربوط به سنجش نگرش نو برین 75 تا 118 و در طبقه دوم بین 119 تا 162 است و لذا نگرش نو در جامعه نمونه به دو دسته کم و زیاد تقسیم گردید  50/7 درصد از جمعیت در طبقه اول و 49/3 درصد در طبقه دوم قرار دارند. </a:t>
            </a:r>
            <a:endParaRPr lang="fa-IR">
              <a:cs typeface="B Nazanin" panose="00000400000000000000" pitchFamily="2" charset="-78"/>
            </a:endParaRPr>
          </a:p>
        </p:txBody>
      </p:sp>
      <p:sp>
        <p:nvSpPr>
          <p:cNvPr id="4" name="Flowchart: Process 3"/>
          <p:cNvSpPr/>
          <p:nvPr/>
        </p:nvSpPr>
        <p:spPr>
          <a:xfrm>
            <a:off x="1350498" y="4023360"/>
            <a:ext cx="3938954" cy="165998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خوشه بندی مخاطبان رسانه</a:t>
            </a:r>
            <a:endParaRPr lang="fa-IR" b="1">
              <a:solidFill>
                <a:srgbClr val="FF0000"/>
              </a:solidFill>
            </a:endParaRPr>
          </a:p>
        </p:txBody>
      </p:sp>
    </p:spTree>
    <p:extLst>
      <p:ext uri="{BB962C8B-B14F-4D97-AF65-F5344CB8AC3E}">
        <p14:creationId xmlns:p14="http://schemas.microsoft.com/office/powerpoint/2010/main" val="1067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طبقه اول که میزان نوگرایی نیز کمتر است میانگین سن (32/99 به نسبت 30/10 سال طبقه دوم) بیشتر ولی تحصیلات (29/9 به نسبت 12/09 کلاس طبقه دوم)، درامد (145606 به نسبت 1815229 تومان در طبقه دوم)، منزلت شغل (60/30 به نسبت 64/27 طبقه دو) پایگاه اجتماعی (0/568 به نسبت 0/774 طبقه دوم) و تعداد مسافرت های داخلی (2/99 به نسبت 3/34 طبقه دوم) و خارجی (0/3 به نسبت 0/5 طبقه دوم) پایین تر می </a:t>
            </a:r>
            <a:r>
              <a:rPr lang="fa-IR" smtClean="0">
                <a:cs typeface="B Nazanin" panose="00000400000000000000" pitchFamily="2" charset="-78"/>
              </a:rPr>
              <a:t>باشد</a:t>
            </a:r>
            <a:endParaRPr lang="fa-IR">
              <a:cs typeface="B Nazanin" panose="00000400000000000000" pitchFamily="2" charset="-78"/>
            </a:endParaRPr>
          </a:p>
        </p:txBody>
      </p:sp>
    </p:spTree>
    <p:extLst>
      <p:ext uri="{BB962C8B-B14F-4D97-AF65-F5344CB8AC3E}">
        <p14:creationId xmlns:p14="http://schemas.microsoft.com/office/powerpoint/2010/main" val="16846156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آن گونه که ملاحظه شد میانگین نمرات طبقه اول به جز در مورد سن در سایر شاخص ها پایین تر از میانگین نمرات طبقه دوم است. همچنین درصد زنان و متاهلین و افراد با منشا روستایی در طبقه اول نسبت به طبقه دوم بیشتر است. بدین ترتیب می توان دو تیپ متمایز از یکدیگر از نقطه نظر ویژگی های  مدرن تر اقتصادی- اجتماعی تشخیص داد. گروه اول که نگرش کمتر مدرنی دارد در طبقه پایین تر قرار داشته و گروه دوم با نگرش مدرن تر بالاتر می باشند. </a:t>
            </a:r>
          </a:p>
          <a:p>
            <a:endParaRPr lang="fa-IR"/>
          </a:p>
        </p:txBody>
      </p:sp>
    </p:spTree>
    <p:extLst>
      <p:ext uri="{BB962C8B-B14F-4D97-AF65-F5344CB8AC3E}">
        <p14:creationId xmlns:p14="http://schemas.microsoft.com/office/powerpoint/2010/main" val="2332496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طبقه بندی مخاطبان بر پایه میزان و محتوای مواجهه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میانگین میزان تماشای تلویزیون در طول یک روز  در طبقه اول 1/12 ساعت است و در طبقه دوم 1/38 ساعت می باشد. با مقایسه گرایش جمعیت نمونه به تماشای برنامه های مورد علاقه بر حسب توزیع نسبی می توان تمایلات دو طبقه را نیز در این رابطه مشخص نمود. توزیع نسبی تماشای «</a:t>
            </a:r>
            <a:r>
              <a:rPr lang="fa-IR" b="1" smtClean="0">
                <a:solidFill>
                  <a:srgbClr val="FF0000"/>
                </a:solidFill>
                <a:cs typeface="B Nazanin" panose="00000400000000000000" pitchFamily="2" charset="-78"/>
              </a:rPr>
              <a:t>اخبار</a:t>
            </a:r>
            <a:r>
              <a:rPr lang="fa-IR" smtClean="0">
                <a:cs typeface="B Nazanin" panose="00000400000000000000" pitchFamily="2" charset="-78"/>
              </a:rPr>
              <a:t>» به ترتیب برای  طبقه اول 12/9 است در حالی که برای طبقه دوم 16/3 است و در مورد «فیلم و سریال» به ترتیب 59/9 در برابر 58/3 است، </a:t>
            </a:r>
            <a:endParaRPr lang="fa-IR">
              <a:cs typeface="B Nazanin" panose="00000400000000000000" pitchFamily="2" charset="-78"/>
            </a:endParaRPr>
          </a:p>
        </p:txBody>
      </p:sp>
    </p:spTree>
    <p:extLst>
      <p:ext uri="{BB962C8B-B14F-4D97-AF65-F5344CB8AC3E}">
        <p14:creationId xmlns:p14="http://schemas.microsoft.com/office/powerpoint/2010/main" val="1409838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مورد «مسابقه» 8/3 در برابر 10/5 است، در مورد برنامه های «مستندو علمی» 2/2 در برابر 3/7 است، در مورد برنامه های «مذهبی» 1/1 در برابر 1/5 است،  در مورد برنامه های «کودک» 1/1 در برابر 0/4 است، در مورد برنامه های «خانواده» 14/6 در برابر 9/4 است بنابراین در طبقه اول که نوگرایی کمتر است علاقه به تماشای برنامه های تفریحی تر بیشتر است، ولی گروه دوم به برنامه هایی که </a:t>
            </a:r>
            <a:r>
              <a:rPr lang="fa-IR" b="1">
                <a:solidFill>
                  <a:srgbClr val="FF0000"/>
                </a:solidFill>
                <a:cs typeface="B Nazanin" panose="00000400000000000000" pitchFamily="2" charset="-78"/>
              </a:rPr>
              <a:t>جنبه علمی و آموزشی و یا اطلاع رسانی </a:t>
            </a:r>
            <a:r>
              <a:rPr lang="fa-IR">
                <a:cs typeface="B Nazanin" panose="00000400000000000000" pitchFamily="2" charset="-78"/>
              </a:rPr>
              <a:t>دارند، علاقه و رغبت  بیشتری نشان می دهد. لذا دو نوع گرایش بر پایه مصرف  کالاهای فرهنگی رسانه با دو میزان نگرش نسبت به مفاهیم مدرن همسویی دارد.  </a:t>
            </a:r>
          </a:p>
          <a:p>
            <a:endParaRPr lang="fa-IR"/>
          </a:p>
        </p:txBody>
      </p:sp>
    </p:spTree>
    <p:extLst>
      <p:ext uri="{BB962C8B-B14F-4D97-AF65-F5344CB8AC3E}">
        <p14:creationId xmlns:p14="http://schemas.microsoft.com/office/powerpoint/2010/main" val="229614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9795</Words>
  <Application>Microsoft Office PowerPoint</Application>
  <PresentationFormat>Widescreen</PresentationFormat>
  <Paragraphs>228</Paragraphs>
  <Slides>127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127</vt:i4>
      </vt:variant>
    </vt:vector>
  </HeadingPairs>
  <TitlesOfParts>
    <vt:vector size="133" baseType="lpstr">
      <vt:lpstr>Arial</vt:lpstr>
      <vt:lpstr>B Nazanin</vt:lpstr>
      <vt:lpstr>Calibri</vt:lpstr>
      <vt:lpstr>Calibri Light</vt:lpstr>
      <vt:lpstr>Times New Roman</vt:lpstr>
      <vt:lpstr>Office Theme</vt:lpstr>
      <vt:lpstr>عنوان مقاله:تلویزیون، مخاطب و نگرشی نو</vt:lpstr>
      <vt:lpstr>PowerPoint Presentation</vt:lpstr>
      <vt:lpstr>PowerPoint Presentation</vt:lpstr>
      <vt:lpstr>مفاهیم کلیدی: </vt:lpstr>
      <vt:lpstr>طرح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نظری تحقیق</vt:lpstr>
      <vt:lpstr>PowerPoint Presentation</vt:lpstr>
      <vt:lpstr>PowerPoint Presentation</vt:lpstr>
      <vt:lpstr>PowerPoint Presentation</vt:lpstr>
      <vt:lpstr>PowerPoint Presentation</vt:lpstr>
      <vt:lpstr>فرضهای اصلی تئوری عبارتند از: </vt:lpstr>
      <vt:lpstr>تعریف مخاطب</vt:lpstr>
      <vt:lpstr>PowerPoint Presentation</vt:lpstr>
      <vt:lpstr>انواع طبقه بندی از مخاطب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پرورش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مروری بر پژوهش های انجام شده در نظریه استفاده و خشنودی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فرضیه های تحقیق</vt:lpstr>
      <vt:lpstr>روش تحقیق</vt:lpstr>
      <vt:lpstr>PowerPoint Presentation</vt:lpstr>
      <vt:lpstr>PowerPoint Presentation</vt:lpstr>
      <vt:lpstr>PowerPoint Presentation</vt:lpstr>
      <vt:lpstr>متغیرهای مستقل</vt:lpstr>
      <vt:lpstr>متغیر وابسته</vt:lpstr>
      <vt:lpstr>تعریف هر یک از ابعادعبارتند از: </vt:lpstr>
      <vt:lpstr>PowerPoint Presentation</vt:lpstr>
      <vt:lpstr>متغیرهای واسط</vt:lpstr>
      <vt:lpstr>PowerPoint Presentation</vt:lpstr>
      <vt:lpstr>یافته ها</vt:lpstr>
      <vt:lpstr>میزان و محتوای مواجهه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متغیرهای واسط</vt:lpstr>
      <vt:lpstr>PowerPoint Presentation</vt:lpstr>
      <vt:lpstr>PowerPoint Presentation</vt:lpstr>
      <vt:lpstr>PowerPoint Presentation</vt:lpstr>
      <vt:lpstr>میزان و محتوای مواجهه و نگرش نو با توجه به متغیرهای واسط</vt:lpstr>
      <vt:lpstr>PowerPoint Presentation</vt:lpstr>
      <vt:lpstr>PowerPoint Presentation</vt:lpstr>
      <vt:lpstr>PowerPoint Presentation</vt:lpstr>
      <vt:lpstr>PowerPoint Presentation</vt:lpstr>
      <vt:lpstr>PowerPoint Presentation</vt:lpstr>
      <vt:lpstr>تحلیل مخاطب</vt:lpstr>
      <vt:lpstr>PowerPoint Presentation</vt:lpstr>
      <vt:lpstr>PowerPoint Presentation</vt:lpstr>
      <vt:lpstr>طبقه بندی مخاطبان بر پایه میزان و محتوای مواجهه</vt:lpstr>
      <vt:lpstr>PowerPoint Presentation</vt:lpstr>
      <vt:lpstr>طبقه بندی متغیرهای واسط در جمعیت نمونه</vt:lpstr>
      <vt:lpstr>PowerPoint Presentation</vt:lpstr>
      <vt:lpstr>PowerPoint Presentation</vt:lpstr>
      <vt:lpstr>سایر رسانه ها</vt:lpstr>
      <vt:lpstr>بررسی مشارکت نسبی و همزمان متغیرها به روش رگرسیون</vt:lpstr>
      <vt:lpstr>PowerPoint Presentation</vt:lpstr>
      <vt:lpstr>PowerPoint Presentation</vt:lpstr>
      <vt:lpstr>PowerPoint Presentation</vt:lpstr>
      <vt:lpstr>PowerPoint Presentation</vt:lpstr>
      <vt:lpstr>PowerPoint Presentation</vt:lpstr>
      <vt:lpstr>PowerPoint Presentation</vt:lpstr>
      <vt:lpstr>نتیجه گیری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مقاله:تلویزیون، مخاطب و نگرشی نو</dc:title>
  <dc:creator>MaZz!i</dc:creator>
  <cp:lastModifiedBy>MaZz!i</cp:lastModifiedBy>
  <cp:revision>98</cp:revision>
  <cp:lastPrinted>2024-06-19T14:51:27Z</cp:lastPrinted>
  <dcterms:created xsi:type="dcterms:W3CDTF">2024-06-14T11:13:08Z</dcterms:created>
  <dcterms:modified xsi:type="dcterms:W3CDTF">2024-06-19T14:54:08Z</dcterms:modified>
</cp:coreProperties>
</file>