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28" r:id="rId4"/>
    <p:sldId id="258" r:id="rId5"/>
    <p:sldId id="259" r:id="rId6"/>
    <p:sldId id="260" r:id="rId7"/>
    <p:sldId id="261" r:id="rId8"/>
    <p:sldId id="262" r:id="rId9"/>
    <p:sldId id="329" r:id="rId10"/>
    <p:sldId id="263" r:id="rId11"/>
    <p:sldId id="330"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331" r:id="rId26"/>
    <p:sldId id="277" r:id="rId27"/>
    <p:sldId id="332" r:id="rId28"/>
    <p:sldId id="278" r:id="rId29"/>
    <p:sldId id="333" r:id="rId30"/>
    <p:sldId id="279" r:id="rId31"/>
    <p:sldId id="280" r:id="rId32"/>
    <p:sldId id="334" r:id="rId33"/>
    <p:sldId id="281" r:id="rId34"/>
    <p:sldId id="282" r:id="rId35"/>
    <p:sldId id="335" r:id="rId36"/>
    <p:sldId id="283" r:id="rId37"/>
    <p:sldId id="336" r:id="rId38"/>
    <p:sldId id="284" r:id="rId39"/>
    <p:sldId id="337" r:id="rId40"/>
    <p:sldId id="285" r:id="rId41"/>
    <p:sldId id="338" r:id="rId42"/>
    <p:sldId id="286" r:id="rId43"/>
    <p:sldId id="339" r:id="rId44"/>
    <p:sldId id="288" r:id="rId45"/>
    <p:sldId id="289" r:id="rId46"/>
    <p:sldId id="287" r:id="rId47"/>
    <p:sldId id="290" r:id="rId48"/>
    <p:sldId id="291" r:id="rId49"/>
    <p:sldId id="340" r:id="rId50"/>
    <p:sldId id="292" r:id="rId51"/>
    <p:sldId id="293" r:id="rId52"/>
    <p:sldId id="294" r:id="rId53"/>
    <p:sldId id="295" r:id="rId54"/>
    <p:sldId id="296" r:id="rId55"/>
    <p:sldId id="297" r:id="rId56"/>
    <p:sldId id="298" r:id="rId57"/>
    <p:sldId id="299" r:id="rId58"/>
    <p:sldId id="300" r:id="rId59"/>
    <p:sldId id="303" r:id="rId60"/>
    <p:sldId id="301" r:id="rId61"/>
    <p:sldId id="304" r:id="rId62"/>
    <p:sldId id="302" r:id="rId63"/>
    <p:sldId id="306" r:id="rId64"/>
    <p:sldId id="341" r:id="rId65"/>
    <p:sldId id="305" r:id="rId66"/>
    <p:sldId id="307" r:id="rId67"/>
    <p:sldId id="308" r:id="rId68"/>
    <p:sldId id="309" r:id="rId69"/>
    <p:sldId id="310" r:id="rId70"/>
    <p:sldId id="311" r:id="rId71"/>
    <p:sldId id="312" r:id="rId72"/>
    <p:sldId id="313" r:id="rId73"/>
    <p:sldId id="314" r:id="rId74"/>
    <p:sldId id="315" r:id="rId75"/>
    <p:sldId id="342" r:id="rId76"/>
    <p:sldId id="316" r:id="rId77"/>
    <p:sldId id="317" r:id="rId78"/>
    <p:sldId id="343" r:id="rId79"/>
    <p:sldId id="318" r:id="rId80"/>
    <p:sldId id="344" r:id="rId81"/>
    <p:sldId id="319" r:id="rId82"/>
    <p:sldId id="320" r:id="rId83"/>
    <p:sldId id="321" r:id="rId84"/>
    <p:sldId id="345" r:id="rId85"/>
    <p:sldId id="326" r:id="rId86"/>
    <p:sldId id="346" r:id="rId87"/>
    <p:sldId id="327" r:id="rId88"/>
    <p:sldId id="322" r:id="rId89"/>
    <p:sldId id="323" r:id="rId90"/>
    <p:sldId id="324" r:id="rId91"/>
    <p:sldId id="325" r:id="rId9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371" autoAdjust="0"/>
    <p:restoredTop sz="94434" autoAdjust="0"/>
  </p:normalViewPr>
  <p:slideViewPr>
    <p:cSldViewPr snapToGrid="0">
      <p:cViewPr varScale="1">
        <p:scale>
          <a:sx n="70" d="100"/>
          <a:sy n="70" d="100"/>
        </p:scale>
        <p:origin x="72" y="72"/>
      </p:cViewPr>
      <p:guideLst/>
    </p:cSldViewPr>
  </p:slideViewPr>
  <p:outlineViewPr>
    <p:cViewPr>
      <p:scale>
        <a:sx n="33" d="100"/>
        <a:sy n="33" d="100"/>
      </p:scale>
      <p:origin x="0" y="-624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3C2DA9D-2CBF-42F5-B977-3647A4319EE0}" type="datetimeFigureOut">
              <a:rPr lang="fa-IR" smtClean="0"/>
              <a:t>20/12/1445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2F8A243-82E4-444E-93D7-E62A930F91CC}" type="slidenum">
              <a:rPr lang="fa-IR" smtClean="0"/>
              <a:t>‹#›</a:t>
            </a:fld>
            <a:endParaRPr lang="fa-IR"/>
          </a:p>
        </p:txBody>
      </p:sp>
    </p:spTree>
    <p:extLst>
      <p:ext uri="{BB962C8B-B14F-4D97-AF65-F5344CB8AC3E}">
        <p14:creationId xmlns:p14="http://schemas.microsoft.com/office/powerpoint/2010/main" val="154659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3C2DA9D-2CBF-42F5-B977-3647A4319EE0}" type="datetimeFigureOut">
              <a:rPr lang="fa-IR" smtClean="0"/>
              <a:t>20/12/1445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2F8A243-82E4-444E-93D7-E62A930F91CC}" type="slidenum">
              <a:rPr lang="fa-IR" smtClean="0"/>
              <a:t>‹#›</a:t>
            </a:fld>
            <a:endParaRPr lang="fa-IR"/>
          </a:p>
        </p:txBody>
      </p:sp>
    </p:spTree>
    <p:extLst>
      <p:ext uri="{BB962C8B-B14F-4D97-AF65-F5344CB8AC3E}">
        <p14:creationId xmlns:p14="http://schemas.microsoft.com/office/powerpoint/2010/main" val="183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3C2DA9D-2CBF-42F5-B977-3647A4319EE0}" type="datetimeFigureOut">
              <a:rPr lang="fa-IR" smtClean="0"/>
              <a:t>20/12/1445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2F8A243-82E4-444E-93D7-E62A930F91CC}" type="slidenum">
              <a:rPr lang="fa-IR" smtClean="0"/>
              <a:t>‹#›</a:t>
            </a:fld>
            <a:endParaRPr lang="fa-IR"/>
          </a:p>
        </p:txBody>
      </p:sp>
    </p:spTree>
    <p:extLst>
      <p:ext uri="{BB962C8B-B14F-4D97-AF65-F5344CB8AC3E}">
        <p14:creationId xmlns:p14="http://schemas.microsoft.com/office/powerpoint/2010/main" val="8845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3C2DA9D-2CBF-42F5-B977-3647A4319EE0}" type="datetimeFigureOut">
              <a:rPr lang="fa-IR" smtClean="0"/>
              <a:t>20/12/1445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2F8A243-82E4-444E-93D7-E62A930F91CC}" type="slidenum">
              <a:rPr lang="fa-IR" smtClean="0"/>
              <a:t>‹#›</a:t>
            </a:fld>
            <a:endParaRPr lang="fa-IR"/>
          </a:p>
        </p:txBody>
      </p:sp>
    </p:spTree>
    <p:extLst>
      <p:ext uri="{BB962C8B-B14F-4D97-AF65-F5344CB8AC3E}">
        <p14:creationId xmlns:p14="http://schemas.microsoft.com/office/powerpoint/2010/main" val="9138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C2DA9D-2CBF-42F5-B977-3647A4319EE0}" type="datetimeFigureOut">
              <a:rPr lang="fa-IR" smtClean="0"/>
              <a:t>20/12/1445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2F8A243-82E4-444E-93D7-E62A930F91CC}" type="slidenum">
              <a:rPr lang="fa-IR" smtClean="0"/>
              <a:t>‹#›</a:t>
            </a:fld>
            <a:endParaRPr lang="fa-IR"/>
          </a:p>
        </p:txBody>
      </p:sp>
    </p:spTree>
    <p:extLst>
      <p:ext uri="{BB962C8B-B14F-4D97-AF65-F5344CB8AC3E}">
        <p14:creationId xmlns:p14="http://schemas.microsoft.com/office/powerpoint/2010/main" val="115315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3C2DA9D-2CBF-42F5-B977-3647A4319EE0}" type="datetimeFigureOut">
              <a:rPr lang="fa-IR" smtClean="0"/>
              <a:t>20/12/1445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2F8A243-82E4-444E-93D7-E62A930F91CC}" type="slidenum">
              <a:rPr lang="fa-IR" smtClean="0"/>
              <a:t>‹#›</a:t>
            </a:fld>
            <a:endParaRPr lang="fa-IR"/>
          </a:p>
        </p:txBody>
      </p:sp>
    </p:spTree>
    <p:extLst>
      <p:ext uri="{BB962C8B-B14F-4D97-AF65-F5344CB8AC3E}">
        <p14:creationId xmlns:p14="http://schemas.microsoft.com/office/powerpoint/2010/main" val="420152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3C2DA9D-2CBF-42F5-B977-3647A4319EE0}" type="datetimeFigureOut">
              <a:rPr lang="fa-IR" smtClean="0"/>
              <a:t>20/12/1445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2F8A243-82E4-444E-93D7-E62A930F91CC}" type="slidenum">
              <a:rPr lang="fa-IR" smtClean="0"/>
              <a:t>‹#›</a:t>
            </a:fld>
            <a:endParaRPr lang="fa-IR"/>
          </a:p>
        </p:txBody>
      </p:sp>
    </p:spTree>
    <p:extLst>
      <p:ext uri="{BB962C8B-B14F-4D97-AF65-F5344CB8AC3E}">
        <p14:creationId xmlns:p14="http://schemas.microsoft.com/office/powerpoint/2010/main" val="405479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3C2DA9D-2CBF-42F5-B977-3647A4319EE0}" type="datetimeFigureOut">
              <a:rPr lang="fa-IR" smtClean="0"/>
              <a:t>20/12/1445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2F8A243-82E4-444E-93D7-E62A930F91CC}" type="slidenum">
              <a:rPr lang="fa-IR" smtClean="0"/>
              <a:t>‹#›</a:t>
            </a:fld>
            <a:endParaRPr lang="fa-IR"/>
          </a:p>
        </p:txBody>
      </p:sp>
    </p:spTree>
    <p:extLst>
      <p:ext uri="{BB962C8B-B14F-4D97-AF65-F5344CB8AC3E}">
        <p14:creationId xmlns:p14="http://schemas.microsoft.com/office/powerpoint/2010/main" val="3857138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2DA9D-2CBF-42F5-B977-3647A4319EE0}" type="datetimeFigureOut">
              <a:rPr lang="fa-IR" smtClean="0"/>
              <a:t>20/12/1445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2F8A243-82E4-444E-93D7-E62A930F91CC}" type="slidenum">
              <a:rPr lang="fa-IR" smtClean="0"/>
              <a:t>‹#›</a:t>
            </a:fld>
            <a:endParaRPr lang="fa-IR"/>
          </a:p>
        </p:txBody>
      </p:sp>
    </p:spTree>
    <p:extLst>
      <p:ext uri="{BB962C8B-B14F-4D97-AF65-F5344CB8AC3E}">
        <p14:creationId xmlns:p14="http://schemas.microsoft.com/office/powerpoint/2010/main" val="282802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2DA9D-2CBF-42F5-B977-3647A4319EE0}" type="datetimeFigureOut">
              <a:rPr lang="fa-IR" smtClean="0"/>
              <a:t>20/12/1445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2F8A243-82E4-444E-93D7-E62A930F91CC}" type="slidenum">
              <a:rPr lang="fa-IR" smtClean="0"/>
              <a:t>‹#›</a:t>
            </a:fld>
            <a:endParaRPr lang="fa-IR"/>
          </a:p>
        </p:txBody>
      </p:sp>
    </p:spTree>
    <p:extLst>
      <p:ext uri="{BB962C8B-B14F-4D97-AF65-F5344CB8AC3E}">
        <p14:creationId xmlns:p14="http://schemas.microsoft.com/office/powerpoint/2010/main" val="371681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2DA9D-2CBF-42F5-B977-3647A4319EE0}" type="datetimeFigureOut">
              <a:rPr lang="fa-IR" smtClean="0"/>
              <a:t>20/12/1445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2F8A243-82E4-444E-93D7-E62A930F91CC}" type="slidenum">
              <a:rPr lang="fa-IR" smtClean="0"/>
              <a:t>‹#›</a:t>
            </a:fld>
            <a:endParaRPr lang="fa-IR"/>
          </a:p>
        </p:txBody>
      </p:sp>
    </p:spTree>
    <p:extLst>
      <p:ext uri="{BB962C8B-B14F-4D97-AF65-F5344CB8AC3E}">
        <p14:creationId xmlns:p14="http://schemas.microsoft.com/office/powerpoint/2010/main" val="3866557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3C2DA9D-2CBF-42F5-B977-3647A4319EE0}" type="datetimeFigureOut">
              <a:rPr lang="fa-IR" smtClean="0"/>
              <a:t>20/12/1445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2F8A243-82E4-444E-93D7-E62A930F91CC}" type="slidenum">
              <a:rPr lang="fa-IR" smtClean="0"/>
              <a:t>‹#›</a:t>
            </a:fld>
            <a:endParaRPr lang="fa-IR"/>
          </a:p>
        </p:txBody>
      </p:sp>
    </p:spTree>
    <p:extLst>
      <p:ext uri="{BB962C8B-B14F-4D97-AF65-F5344CB8AC3E}">
        <p14:creationId xmlns:p14="http://schemas.microsoft.com/office/powerpoint/2010/main" val="2477108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mtClean="0">
                <a:solidFill>
                  <a:srgbClr val="FF0000"/>
                </a:solidFill>
                <a:cs typeface="B Nazanin" panose="00000400000000000000" pitchFamily="2" charset="-78"/>
              </a:rPr>
              <a:t>عنوان مقاله: </a:t>
            </a:r>
            <a:r>
              <a:rPr lang="fa-IR" smtClean="0">
                <a:cs typeface="B Nazanin" panose="00000400000000000000" pitchFamily="2" charset="-78"/>
              </a:rPr>
              <a:t>میزان </a:t>
            </a:r>
            <a:r>
              <a:rPr lang="fa-IR" smtClean="0">
                <a:cs typeface="B Nazanin" panose="00000400000000000000" pitchFamily="2" charset="-78"/>
              </a:rPr>
              <a:t>دینداری و شادمانی</a:t>
            </a:r>
            <a:endParaRPr lang="fa-IR">
              <a:cs typeface="B Nazanin" panose="00000400000000000000" pitchFamily="2" charset="-78"/>
            </a:endParaRPr>
          </a:p>
        </p:txBody>
      </p:sp>
      <p:sp>
        <p:nvSpPr>
          <p:cNvPr id="3" name="Subtitle 2"/>
          <p:cNvSpPr>
            <a:spLocks noGrp="1"/>
          </p:cNvSpPr>
          <p:nvPr>
            <p:ph type="subTitle" idx="1"/>
          </p:nvPr>
        </p:nvSpPr>
        <p:spPr/>
        <p:txBody>
          <a:bodyPr>
            <a:normAutofit/>
          </a:bodyPr>
          <a:lstStyle/>
          <a:p>
            <a:r>
              <a:rPr lang="fa-IR" smtClean="0">
                <a:solidFill>
                  <a:srgbClr val="FF0000"/>
                </a:solidFill>
                <a:cs typeface="B Nazanin" panose="00000400000000000000" pitchFamily="2" charset="-78"/>
              </a:rPr>
              <a:t>نویسندگان</a:t>
            </a:r>
            <a:r>
              <a:rPr lang="fa-IR" smtClean="0">
                <a:cs typeface="B Nazanin" panose="00000400000000000000" pitchFamily="2" charset="-78"/>
              </a:rPr>
              <a:t>: شراره مهدی زاده و فاطمه زارع غیاث آبادی</a:t>
            </a:r>
          </a:p>
          <a:p>
            <a:r>
              <a:rPr lang="fa-IR" smtClean="0">
                <a:solidFill>
                  <a:srgbClr val="FF0000"/>
                </a:solidFill>
                <a:cs typeface="B Nazanin" panose="00000400000000000000" pitchFamily="2" charset="-78"/>
              </a:rPr>
              <a:t>منبع</a:t>
            </a:r>
            <a:r>
              <a:rPr lang="fa-IR" smtClean="0">
                <a:cs typeface="B Nazanin" panose="00000400000000000000" pitchFamily="2" charset="-78"/>
              </a:rPr>
              <a:t>: </a:t>
            </a:r>
            <a:r>
              <a:rPr lang="fa-IR" smtClean="0">
                <a:cs typeface="B Nazanin" panose="00000400000000000000" pitchFamily="2" charset="-78"/>
              </a:rPr>
              <a:t>مطالعات و تحقیقات اجتماعی در ایران. دوره 2 شماره 3 پاییز 1399</a:t>
            </a:r>
          </a:p>
          <a:p>
            <a:r>
              <a:rPr lang="fa-IR" smtClean="0">
                <a:cs typeface="B Nazanin" panose="00000400000000000000" pitchFamily="2" charset="-78"/>
              </a:rPr>
              <a:t>صص 313 -338</a:t>
            </a:r>
            <a:endParaRPr lang="fa-IR">
              <a:cs typeface="B Nazanin" panose="00000400000000000000" pitchFamily="2" charset="-78"/>
            </a:endParaRPr>
          </a:p>
        </p:txBody>
      </p:sp>
    </p:spTree>
    <p:extLst>
      <p:ext uri="{BB962C8B-B14F-4D97-AF65-F5344CB8AC3E}">
        <p14:creationId xmlns:p14="http://schemas.microsoft.com/office/powerpoint/2010/main" val="2471068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a:xfrm>
            <a:off x="3944202" y="1825625"/>
            <a:ext cx="7409597" cy="4351338"/>
          </a:xfrm>
        </p:spPr>
        <p:txBody>
          <a:bodyPr/>
          <a:lstStyle/>
          <a:p>
            <a:pPr algn="just"/>
            <a:r>
              <a:rPr lang="fa-IR" b="1" smtClean="0">
                <a:solidFill>
                  <a:srgbClr val="FF0000"/>
                </a:solidFill>
                <a:cs typeface="B Nazanin" panose="00000400000000000000" pitchFamily="2" charset="-78"/>
              </a:rPr>
              <a:t>فروید</a:t>
            </a:r>
            <a:r>
              <a:rPr lang="fa-IR" smtClean="0">
                <a:cs typeface="B Nazanin" panose="00000400000000000000" pitchFamily="2" charset="-78"/>
              </a:rPr>
              <a:t> در خصوص نقش جبران کننده دین در دنیای متمدن امروز می گوید : «اکنون وظیفه خدایان این می شود که کاستی ها و زیان های تمدن را ترمیم کنند. باید به رنج هایی بپردازند که انسان ها در زندگی اجتماعی  و در مراقبت از اجرای احکام سرپیچی ناپذیر تمدن برای هم به بار می آوردند.»</a:t>
            </a:r>
            <a:r>
              <a:rPr lang="fa-IR" smtClean="0">
                <a:solidFill>
                  <a:srgbClr val="FF0000"/>
                </a:solidFill>
                <a:cs typeface="B Nazanin" panose="00000400000000000000" pitchFamily="2" charset="-78"/>
              </a:rPr>
              <a:t> گیرتس </a:t>
            </a:r>
            <a:r>
              <a:rPr lang="fa-IR" smtClean="0">
                <a:cs typeface="B Nazanin" panose="00000400000000000000" pitchFamily="2" charset="-78"/>
              </a:rPr>
              <a:t>بر این باور است که دین می کوشد تجربه های بشر در زمینه نابرابری  و بی عدالتی را توجیه کند.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38763"/>
            <a:ext cx="3106002" cy="2352675"/>
          </a:xfrm>
          <a:prstGeom prst="rect">
            <a:avLst/>
          </a:prstGeom>
        </p:spPr>
      </p:pic>
      <p:sp>
        <p:nvSpPr>
          <p:cNvPr id="5" name="TextBox 4"/>
          <p:cNvSpPr txBox="1"/>
          <p:nvPr/>
        </p:nvSpPr>
        <p:spPr>
          <a:xfrm>
            <a:off x="1705970" y="4640239"/>
            <a:ext cx="1446663" cy="461665"/>
          </a:xfrm>
          <a:prstGeom prst="rect">
            <a:avLst/>
          </a:prstGeom>
          <a:noFill/>
        </p:spPr>
        <p:txBody>
          <a:bodyPr wrap="square" rtlCol="1">
            <a:spAutoFit/>
          </a:bodyPr>
          <a:lstStyle/>
          <a:p>
            <a:pPr algn="ctr"/>
            <a:r>
              <a:rPr lang="fa-IR" sz="2400" smtClean="0">
                <a:cs typeface="B Nazanin" panose="00000400000000000000" pitchFamily="2" charset="-78"/>
              </a:rPr>
              <a:t>فروید</a:t>
            </a:r>
            <a:endParaRPr lang="fa-IR" sz="2400">
              <a:cs typeface="B Nazanin" panose="00000400000000000000" pitchFamily="2" charset="-78"/>
            </a:endParaRPr>
          </a:p>
        </p:txBody>
      </p:sp>
    </p:spTree>
    <p:extLst>
      <p:ext uri="{BB962C8B-B14F-4D97-AF65-F5344CB8AC3E}">
        <p14:creationId xmlns:p14="http://schemas.microsoft.com/office/powerpoint/2010/main" val="247493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 شیوه بسیار رایج  در توجیه این واقعیت ها این ادعا است که بی عدالتی ها در این جهان با دادگری  در جهان دیگر جبران خواهد شد (همیلتون، 1377،  102-277) علاوه بر این اندکی درنگ </a:t>
            </a:r>
            <a:r>
              <a:rPr lang="fa-IR">
                <a:cs typeface="B Nazanin" panose="00000400000000000000" pitchFamily="2" charset="-78"/>
              </a:rPr>
              <a:t>در </a:t>
            </a:r>
            <a:r>
              <a:rPr lang="fa-IR" smtClean="0">
                <a:cs typeface="B Nazanin" panose="00000400000000000000" pitchFamily="2" charset="-78"/>
              </a:rPr>
              <a:t>تعال</a:t>
            </a:r>
            <a:r>
              <a:rPr lang="fa-IR">
                <a:cs typeface="B Nazanin" panose="00000400000000000000" pitchFamily="2" charset="-78"/>
              </a:rPr>
              <a:t>ی</a:t>
            </a:r>
            <a:r>
              <a:rPr lang="fa-IR" smtClean="0">
                <a:cs typeface="B Nazanin" panose="00000400000000000000" pitchFamily="2" charset="-78"/>
              </a:rPr>
              <a:t>م </a:t>
            </a:r>
            <a:r>
              <a:rPr lang="fa-IR">
                <a:cs typeface="B Nazanin" panose="00000400000000000000" pitchFamily="2" charset="-78"/>
              </a:rPr>
              <a:t>آفتاب اعمال و آموزه های ادیان این نکته را روشن می سازد که در همه ادیان دستورها و سفارش هایی برای شادی و نشاط بشر در زندگی مادی بیان نشده است. </a:t>
            </a:r>
          </a:p>
          <a:p>
            <a:endParaRPr lang="fa-IR"/>
          </a:p>
        </p:txBody>
      </p:sp>
      <p:sp>
        <p:nvSpPr>
          <p:cNvPr id="4" name="Flowchart: Connector 3"/>
          <p:cNvSpPr/>
          <p:nvPr/>
        </p:nvSpPr>
        <p:spPr>
          <a:xfrm>
            <a:off x="1433014" y="3957851"/>
            <a:ext cx="2238233" cy="1351128"/>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بی عدالتی</a:t>
            </a:r>
            <a:endParaRPr lang="fa-IR" b="1">
              <a:solidFill>
                <a:srgbClr val="FF0000"/>
              </a:solidFill>
            </a:endParaRPr>
          </a:p>
        </p:txBody>
      </p:sp>
    </p:spTree>
    <p:extLst>
      <p:ext uri="{BB962C8B-B14F-4D97-AF65-F5344CB8AC3E}">
        <p14:creationId xmlns:p14="http://schemas.microsoft.com/office/powerpoint/2010/main" val="413460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گرچه در ادیان یا مکتب ها مصداق های شادی با هم تفاوت های اندک یا بسیار دارند هیچ یک دور این نکته تردید نداشته اند که شادی لازمه زندگی محرک انسان در دستیابی به هدف های دینی وغیر دینی و عاملی برای ارتقای مادی و معنوی او است . «دین اسلام، که به همه شئون حیاتی  انسان ژرف نگریسته و متناسب با نیازهای واقعی و تعالی هر چه بیشتر  او برنامه هایی ارائه کرده است. شادی و نشاط و عوامل نشاط انگیز را، که لازمه یک زندگی موفق است، به انسان معرفی و توصیه می کند در دستور های آسمانی نکته های ارزشمندی در خصوص ایجاد شادی و نشاط امده است. این سفارش ها همه برای ایجاد فضای شادی و راندن غم و اندوه و در نتیجه قوا برای ادامه </a:t>
            </a:r>
            <a:r>
              <a:rPr lang="fa-IR" b="1" smtClean="0">
                <a:solidFill>
                  <a:srgbClr val="FF0000"/>
                </a:solidFill>
                <a:cs typeface="B Nazanin" panose="00000400000000000000" pitchFamily="2" charset="-78"/>
              </a:rPr>
              <a:t>حرکت تکاملی انسان </a:t>
            </a:r>
            <a:r>
              <a:rPr lang="fa-IR" smtClean="0">
                <a:cs typeface="B Nazanin" panose="00000400000000000000" pitchFamily="2" charset="-78"/>
              </a:rPr>
              <a:t>است (خبازی، 1390)</a:t>
            </a:r>
            <a:endParaRPr lang="fa-IR">
              <a:cs typeface="B Nazanin" panose="00000400000000000000" pitchFamily="2" charset="-78"/>
            </a:endParaRPr>
          </a:p>
        </p:txBody>
      </p:sp>
    </p:spTree>
    <p:extLst>
      <p:ext uri="{BB962C8B-B14F-4D97-AF65-F5344CB8AC3E}">
        <p14:creationId xmlns:p14="http://schemas.microsoft.com/office/powerpoint/2010/main" val="928339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بنابراین با توجه به نقش گسترده مذهب در زندگی بشر، همچنین تاثیر شادانی در زندگی فردی و اجتماعی، بررسی رابطه بین این دو مقوله مهم به نظر می رسد. هدف پژوهش حاضر بررسی رابطه دینداری و میزان شادمانی است و در پی پاسخ دادن به این سوال است که جوانان شهر تهران چقدر شادند و دینداری چه رابطه یا با میزان شادمانی جوانان شهر تهران دارد؟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4312977"/>
            <a:ext cx="2924175" cy="1562100"/>
          </a:xfrm>
          <a:prstGeom prst="rect">
            <a:avLst/>
          </a:prstGeom>
        </p:spPr>
      </p:pic>
    </p:spTree>
    <p:extLst>
      <p:ext uri="{BB962C8B-B14F-4D97-AF65-F5344CB8AC3E}">
        <p14:creationId xmlns:p14="http://schemas.microsoft.com/office/powerpoint/2010/main" val="252590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پیشینه پژوهش </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مطالعات مزایای اندک ولی مهم مذهب و رابطه آن را شادی را </a:t>
            </a:r>
            <a:r>
              <a:rPr lang="fa-IR" smtClean="0">
                <a:cs typeface="B Nazanin" panose="00000400000000000000" pitchFamily="2" charset="-78"/>
              </a:rPr>
              <a:t>نشان </a:t>
            </a:r>
            <a:r>
              <a:rPr lang="fa-IR" smtClean="0">
                <a:cs typeface="B Nazanin" panose="00000400000000000000" pitchFamily="2" charset="-78"/>
              </a:rPr>
              <a:t>داده اند.  تحقیقات گویای آن است که کسانی که به کلمبیا می روند از دیگران سالم ترند. با احتمال بیشتری دیگران را می بخشند، و در برخی شرایط حتی شکیباتر از </a:t>
            </a:r>
            <a:r>
              <a:rPr lang="fa-IR" b="1" smtClean="0">
                <a:solidFill>
                  <a:srgbClr val="FF0000"/>
                </a:solidFill>
                <a:cs typeface="B Nazanin" panose="00000400000000000000" pitchFamily="2" charset="-78"/>
              </a:rPr>
              <a:t>همتایان غیر مذهبی خود </a:t>
            </a:r>
            <a:r>
              <a:rPr lang="fa-IR" smtClean="0">
                <a:cs typeface="B Nazanin" panose="00000400000000000000" pitchFamily="2" charset="-78"/>
              </a:rPr>
              <a:t>هستند (داینر و بیسواس داینر، 1391، 158)</a:t>
            </a:r>
            <a:endParaRPr lang="fa-IR">
              <a:cs typeface="B Nazanin" panose="00000400000000000000" pitchFamily="2" charset="-78"/>
            </a:endParaRPr>
          </a:p>
        </p:txBody>
      </p:sp>
    </p:spTree>
    <p:extLst>
      <p:ext uri="{BB962C8B-B14F-4D97-AF65-F5344CB8AC3E}">
        <p14:creationId xmlns:p14="http://schemas.microsoft.com/office/powerpoint/2010/main" val="1528986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شارما و مالهوترا در سال 2010 تحقیقی با نام «عوامل روانی اجتماعی شادی بر نوجوانان» انجام دادند. نتایج این تحقیق بیانگر آن است که متغیرهای روانی و اجتماعی، مثل مذهب و حمایت اجتماعی ارتباطی مثبت و قابل توجه با شادی دارند. </a:t>
            </a:r>
          </a:p>
          <a:p>
            <a:endParaRPr lang="fa-IR">
              <a:cs typeface="B Nazanin" panose="00000400000000000000" pitchFamily="2" charset="-78"/>
            </a:endParaRPr>
          </a:p>
        </p:txBody>
      </p:sp>
    </p:spTree>
    <p:extLst>
      <p:ext uri="{BB962C8B-B14F-4D97-AF65-F5344CB8AC3E}">
        <p14:creationId xmlns:p14="http://schemas.microsoft.com/office/powerpoint/2010/main" val="2325443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پژوهشی با تلاش اسنوپ با نام «دینداری و شادی در بین سه ملت آمریکا، هلند و دانمارک در سال 2008 انجام شد، در این پژوهش مشخص شد . رابطه نه چندان قوی بین دینداری و شادی وجود دارد که البته این میزان در هلند و دانمارک بسیار ضعیف است و در آمریکا وضعیت بهتری دارد. </a:t>
            </a:r>
            <a:endParaRPr lang="fa-IR">
              <a:cs typeface="B Nazanin" panose="00000400000000000000" pitchFamily="2" charset="-78"/>
            </a:endParaRPr>
          </a:p>
        </p:txBody>
      </p:sp>
    </p:spTree>
    <p:extLst>
      <p:ext uri="{BB962C8B-B14F-4D97-AF65-F5344CB8AC3E}">
        <p14:creationId xmlns:p14="http://schemas.microsoft.com/office/powerpoint/2010/main" val="418865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عبدالخالق در سال 2006 مطالعه ای با نام شادی، سلامتی و دینداری روابط مهم انجام دادند. هدف این مطالعه بررسی رابطه شادی سلامت جسمی سلامت روانی و دینداری با تاکید بر تفاوت های جنسیتی است داده های این پژوهش شواهد قوی مبنی بر وجود رابطه مثبت و منادار بین دینداری  و شادی میان نمونه بزرگی از دانشجویان مسلمان کویتی ارائه می دهد (عبدالخالق، 2006)</a:t>
            </a:r>
            <a:endParaRPr lang="fa-IR">
              <a:cs typeface="B Nazanin" panose="00000400000000000000" pitchFamily="2" charset="-78"/>
            </a:endParaRPr>
          </a:p>
        </p:txBody>
      </p:sp>
      <p:sp>
        <p:nvSpPr>
          <p:cNvPr id="4" name="Flowchart: Process 3"/>
          <p:cNvSpPr/>
          <p:nvPr/>
        </p:nvSpPr>
        <p:spPr>
          <a:xfrm>
            <a:off x="1228299" y="3957851"/>
            <a:ext cx="3835020" cy="167867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تاکید بر تفاوت های جنسیتی</a:t>
            </a:r>
            <a:endParaRPr lang="fa-IR" b="1">
              <a:solidFill>
                <a:srgbClr val="FF0000"/>
              </a:solidFill>
            </a:endParaRPr>
          </a:p>
        </p:txBody>
      </p:sp>
    </p:spTree>
    <p:extLst>
      <p:ext uri="{BB962C8B-B14F-4D97-AF65-F5344CB8AC3E}">
        <p14:creationId xmlns:p14="http://schemas.microsoft.com/office/powerpoint/2010/main" val="3241730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سال 2003 فرانسیس و همکاران او پژوهشی با نام «</a:t>
            </a:r>
            <a:r>
              <a:rPr lang="fa-IR" smtClean="0">
                <a:solidFill>
                  <a:srgbClr val="FF0000"/>
                </a:solidFill>
                <a:cs typeface="B Nazanin" panose="00000400000000000000" pitchFamily="2" charset="-78"/>
              </a:rPr>
              <a:t>رابطه بین دین و شادی در میان دانشجویان آلمانی</a:t>
            </a:r>
            <a:r>
              <a:rPr lang="fa-IR" smtClean="0">
                <a:cs typeface="B Nazanin" panose="00000400000000000000" pitchFamily="2" charset="-78"/>
              </a:rPr>
              <a:t>»  انجام دادند. داده های این مطالعه، هیچ مدرکی مبنی بر ارتباط مذهب و شادی میان </a:t>
            </a:r>
            <a:r>
              <a:rPr lang="fa-IR" smtClean="0">
                <a:cs typeface="B Nazanin" panose="00000400000000000000" pitchFamily="2" charset="-78"/>
              </a:rPr>
              <a:t>دانشجویان </a:t>
            </a:r>
            <a:r>
              <a:rPr lang="fa-IR" smtClean="0">
                <a:cs typeface="B Nazanin" panose="00000400000000000000" pitchFamily="2" charset="-78"/>
              </a:rPr>
              <a:t>آلمانی  فراهم نکرد. یافته های پژوهش یاد شده متناقض  و خلاف یافته های پژوهش فرانسیس و لستر (1997) و فرانس و جوزف (1999) است گفتنی است همه این مطالعات با استفاده از شاخص شادی و دینداری میان دانشجویان مقطع کارشناسی در ولز و ایالات متحده آمریکا و انگلستان انجام گرفته است (فرانسیس و همکاران، 2003)</a:t>
            </a:r>
            <a:endParaRPr lang="fa-IR">
              <a:cs typeface="B Nazanin" panose="00000400000000000000" pitchFamily="2" charset="-78"/>
            </a:endParaRPr>
          </a:p>
        </p:txBody>
      </p:sp>
    </p:spTree>
    <p:extLst>
      <p:ext uri="{BB962C8B-B14F-4D97-AF65-F5344CB8AC3E}">
        <p14:creationId xmlns:p14="http://schemas.microsoft.com/office/powerpoint/2010/main" val="1134677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فاطمه خوشاوی (1390) در تحقیقی با نام «رابطه هویت دینی با شادمانی در دانشجویان دانشگاه آزاد اسلامی شهرستان نجف آباد دریافت بین مولفه های هویت دینی (اعتقادات دینی، عواطف و احساسات دینی، رفتارهای دینی) با شادمانی رابطه ای معنادار وجود دارد (خوشاوی، 1390) </a:t>
            </a:r>
            <a:endParaRPr lang="fa-IR">
              <a:cs typeface="B Nazanin" panose="00000400000000000000" pitchFamily="2" charset="-78"/>
            </a:endParaRPr>
          </a:p>
        </p:txBody>
      </p:sp>
    </p:spTree>
    <p:extLst>
      <p:ext uri="{BB962C8B-B14F-4D97-AF65-F5344CB8AC3E}">
        <p14:creationId xmlns:p14="http://schemas.microsoft.com/office/powerpoint/2010/main" val="374341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چکیده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شادی موهبت بزرگی است که باید آن را وجو جست کرد، یافت، غنیمت شمرد، و به دیگران نیز</a:t>
            </a:r>
            <a:br>
              <a:rPr lang="fa-IR">
                <a:cs typeface="B Nazanin" panose="00000400000000000000" pitchFamily="2" charset="-78"/>
              </a:rPr>
            </a:br>
            <a:r>
              <a:rPr lang="fa-IR">
                <a:cs typeface="B Nazanin" panose="00000400000000000000" pitchFamily="2" charset="-78"/>
              </a:rPr>
              <a:t>انتقال داد. تأثبا توجه به یر شادمانی در حیات فردی و اجتماعی، همچنین نقش گستردة </a:t>
            </a:r>
            <a:r>
              <a:rPr lang="fa-IR" smtClean="0">
                <a:cs typeface="B Nazanin" panose="00000400000000000000" pitchFamily="2" charset="-78"/>
              </a:rPr>
              <a:t>مذهب در </a:t>
            </a:r>
            <a:r>
              <a:rPr lang="fa-IR">
                <a:cs typeface="B Nazanin" panose="00000400000000000000" pitchFamily="2" charset="-78"/>
              </a:rPr>
              <a:t>زندگی بشر، پژوهش حاضر با هدف بررسی رابطة دینداری و میزان شادمانی بین جوانان </a:t>
            </a:r>
            <a:r>
              <a:rPr lang="fa-IR" smtClean="0">
                <a:cs typeface="B Nazanin" panose="00000400000000000000" pitchFamily="2" charset="-78"/>
              </a:rPr>
              <a:t>شهر تهران </a:t>
            </a:r>
            <a:r>
              <a:rPr lang="fa-IR">
                <a:cs typeface="B Nazanin" panose="00000400000000000000" pitchFamily="2" charset="-78"/>
              </a:rPr>
              <a:t>انجام شده است. در این پژوهش نقش دینداری بر ایجاد، تشدید، یا تضعیف شادی </a:t>
            </a:r>
            <a:r>
              <a:rPr lang="fa-IR" smtClean="0">
                <a:cs typeface="B Nazanin" panose="00000400000000000000" pitchFamily="2" charset="-78"/>
              </a:rPr>
              <a:t>از دریچة </a:t>
            </a:r>
            <a:r>
              <a:rPr lang="fa-IR">
                <a:cs typeface="B Nazanin" panose="00000400000000000000" pitchFamily="2" charset="-78"/>
              </a:rPr>
              <a:t>نظریة شناختی، همچنین نظریههای اندیشمندانی چون دورکیم، وبر، توکویل، </a:t>
            </a:r>
            <a:r>
              <a:rPr lang="fa-IR" smtClean="0">
                <a:cs typeface="B Nazanin" panose="00000400000000000000" pitchFamily="2" charset="-78"/>
              </a:rPr>
              <a:t>سیلگمن، آرگایل</a:t>
            </a:r>
            <a:r>
              <a:rPr lang="fa-IR">
                <a:cs typeface="B Nazanin" panose="00000400000000000000" pitchFamily="2" charset="-78"/>
              </a:rPr>
              <a:t>، کار، داینر، و بیسواس داینر کنکاش شد. </a:t>
            </a:r>
            <a:endParaRPr lang="fa-IR" smtClean="0">
              <a:cs typeface="B Nazanin" panose="00000400000000000000" pitchFamily="2" charset="-78"/>
            </a:endParaRPr>
          </a:p>
          <a:p>
            <a:pPr algn="just"/>
            <a:r>
              <a:rPr lang="fa-IR" smtClean="0">
                <a:cs typeface="B Nazanin" panose="00000400000000000000" pitchFamily="2" charset="-78"/>
              </a:rPr>
              <a:t/>
            </a:r>
            <a:br>
              <a:rPr lang="fa-IR" smtClean="0">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3119734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r>
              <a:rPr lang="fa-IR" smtClean="0">
                <a:cs typeface="B Nazanin" panose="00000400000000000000" pitchFamily="2" charset="-78"/>
              </a:rPr>
              <a:t>پژوهشی با نام «دینداری و  نیز با تلاش نفسیه کوهستانی نژاد (1389) صورت گرفت . نتیجه مهم این تحقیق این بود که با در نظر گرفتن ابعاد مختلف شناختی و عاطفی برای شادی، دین و شادی، رابطه مثبت  با هم دارند (کوهستانی نژاد، 1389)</a:t>
            </a:r>
            <a:endParaRPr lang="fa-IR">
              <a:cs typeface="B Nazanin" panose="00000400000000000000" pitchFamily="2" charset="-78"/>
            </a:endParaRPr>
          </a:p>
        </p:txBody>
      </p:sp>
      <p:sp>
        <p:nvSpPr>
          <p:cNvPr id="4" name="Flowchart: Process 3"/>
          <p:cNvSpPr/>
          <p:nvPr/>
        </p:nvSpPr>
        <p:spPr>
          <a:xfrm>
            <a:off x="1296537" y="3616657"/>
            <a:ext cx="3998794" cy="174691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ابعاد مختلف شناختی و عاطفی</a:t>
            </a:r>
            <a:endParaRPr lang="fa-IR" b="1">
              <a:solidFill>
                <a:srgbClr val="FF0000"/>
              </a:solidFill>
            </a:endParaRPr>
          </a:p>
        </p:txBody>
      </p:sp>
    </p:spTree>
    <p:extLst>
      <p:ext uri="{BB962C8B-B14F-4D97-AF65-F5344CB8AC3E}">
        <p14:creationId xmlns:p14="http://schemas.microsoft.com/office/powerpoint/2010/main" val="832866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a:t>
            </a:r>
            <a:r>
              <a:rPr lang="fa-IR" smtClean="0">
                <a:solidFill>
                  <a:srgbClr val="FF0000"/>
                </a:solidFill>
                <a:cs typeface="B Nazanin" panose="00000400000000000000" pitchFamily="2" charset="-78"/>
              </a:rPr>
              <a:t>فرهنگ و شادی: رویکردی نظری و تجربی در زندگی روزمره سرپرستان خانوار در شهر </a:t>
            </a:r>
            <a:r>
              <a:rPr lang="fa-IR" smtClean="0">
                <a:solidFill>
                  <a:srgbClr val="FF0000"/>
                </a:solidFill>
                <a:cs typeface="B Nazanin" panose="00000400000000000000" pitchFamily="2" charset="-78"/>
              </a:rPr>
              <a:t>اصفهان</a:t>
            </a:r>
            <a:r>
              <a:rPr lang="fa-IR" smtClean="0">
                <a:cs typeface="B Nazanin" panose="00000400000000000000" pitchFamily="2" charset="-78"/>
              </a:rPr>
              <a:t>» </a:t>
            </a:r>
            <a:r>
              <a:rPr lang="fa-IR" smtClean="0">
                <a:cs typeface="B Nazanin" panose="00000400000000000000" pitchFamily="2" charset="-78"/>
              </a:rPr>
              <a:t>نام مقاله ای است که رسول ربانی و همکاران و در سال  1376 انجام دادند . بر اساس امار های موجود در این مقاله،  دینداری یکی از مشخصه های فرهنگی در شهر اصفهان است که با احساس شادی سرپرستان خانوار رابطه ای معنادار و مستقیم دارد (ربانی و همکاران، 1376)</a:t>
            </a:r>
            <a:endParaRPr lang="fa-IR">
              <a:cs typeface="B Nazanin" panose="00000400000000000000" pitchFamily="2" charset="-78"/>
            </a:endParaRPr>
          </a:p>
        </p:txBody>
      </p:sp>
    </p:spTree>
    <p:extLst>
      <p:ext uri="{BB962C8B-B14F-4D97-AF65-F5344CB8AC3E}">
        <p14:creationId xmlns:p14="http://schemas.microsoft.com/office/powerpoint/2010/main" val="2815802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همان طور که ملاحظه شد در سال های اخیر تحقیقات زیادی درباره مذهب و نقش آن در شادی صورت گرفته است. برخی از این پژوهش ها، از قبیل اسنوپ (2008) و عبدالخالق (2006) و عابدی و همکاران (1387) نشان می دهند رابطه ای مثبت و معنادار بین این دو متغیر وجود دارد. این در حالی است که مطالعات پژوهشگرانی چون فرانسیس و همکاران (2003) هیچ مدرکی مبنی بر ارتباط بین مذاهب و شادی فراهم نکرد. </a:t>
            </a:r>
            <a:endParaRPr lang="fa-IR">
              <a:cs typeface="B Nazanin" panose="00000400000000000000" pitchFamily="2" charset="-78"/>
            </a:endParaRPr>
          </a:p>
        </p:txBody>
      </p:sp>
    </p:spTree>
    <p:extLst>
      <p:ext uri="{BB962C8B-B14F-4D97-AF65-F5344CB8AC3E}">
        <p14:creationId xmlns:p14="http://schemas.microsoft.com/office/powerpoint/2010/main" val="202925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پژوهش حاضر سعی دارد رابطه دینداری و شادمانی را بین افراد 18 تا 29 ساله شهر تهران کنکاش کند. </a:t>
            </a:r>
            <a:endParaRPr lang="fa-IR">
              <a:cs typeface="B Nazanin" panose="00000400000000000000" pitchFamily="2" charset="-78"/>
            </a:endParaRPr>
          </a:p>
        </p:txBody>
      </p:sp>
    </p:spTree>
    <p:extLst>
      <p:ext uri="{BB962C8B-B14F-4D97-AF65-F5344CB8AC3E}">
        <p14:creationId xmlns:p14="http://schemas.microsoft.com/office/powerpoint/2010/main" val="3485692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متون نظری</a:t>
            </a:r>
            <a:r>
              <a:rPr lang="fa-IR">
                <a:solidFill>
                  <a:srgbClr val="FF0000"/>
                </a:solidFill>
                <a:cs typeface="B Nazanin" panose="00000400000000000000" pitchFamily="2" charset="-78"/>
              </a:rPr>
              <a:t/>
            </a:r>
            <a:br>
              <a:rPr lang="fa-IR">
                <a:solidFill>
                  <a:srgbClr val="FF0000"/>
                </a:solidFill>
                <a:cs typeface="B Nazanin" panose="00000400000000000000" pitchFamily="2" charset="-78"/>
              </a:rPr>
            </a:br>
            <a:r>
              <a:rPr lang="fa-IR">
                <a:solidFill>
                  <a:srgbClr val="FF0000"/>
                </a:solidFill>
                <a:cs typeface="B Nazanin" panose="00000400000000000000" pitchFamily="2" charset="-78"/>
              </a:rPr>
              <a:t>شادی</a:t>
            </a: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ریو براین باور است که شادی احساسی مثبت است که زندگی را شیرین می کند (ریو، 1383، 364) در واقع</a:t>
            </a:r>
            <a:r>
              <a:rPr lang="fa-IR" b="1" smtClean="0">
                <a:solidFill>
                  <a:srgbClr val="FF0000"/>
                </a:solidFill>
                <a:cs typeface="B Nazanin" panose="00000400000000000000" pitchFamily="2" charset="-78"/>
              </a:rPr>
              <a:t> نماد </a:t>
            </a:r>
            <a:r>
              <a:rPr lang="fa-IR" smtClean="0">
                <a:cs typeface="B Nazanin" panose="00000400000000000000" pitchFamily="2" charset="-78"/>
              </a:rPr>
              <a:t>کسی است که به طور مکرر احساسات مثبت مانند شادی و علاقه  و افتخار را تجربه می کند و غم و اضطراب و خشم را به ندرت احساس می کند (لیوبرمیرسکی و همکاران 2005، 816) لازاروس و فولکسن شادی را احساسی می دانند که حاصل پیشرفت </a:t>
            </a:r>
            <a:r>
              <a:rPr lang="fa-IR" smtClean="0">
                <a:cs typeface="B Nazanin" panose="00000400000000000000" pitchFamily="2" charset="-78"/>
              </a:rPr>
              <a:t>معقول در </a:t>
            </a:r>
            <a:r>
              <a:rPr lang="fa-IR" smtClean="0">
                <a:cs typeface="B Nazanin" panose="00000400000000000000" pitchFamily="2" charset="-78"/>
              </a:rPr>
              <a:t>جهت رسیدن به هدف باشد </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2889430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بنابراین در دیدگاه شناختی شادی ماخوذ از هدف است (حسنیان و همکاران، 2011، 432) از نظر وینهوون  (1991، 2) شادی قضاوت فرد است از میزان مطلوبیت کیفیت کل زندگی اش  از نظر کارلسون (1377، 1) شادمانی چیزی است که همه ما می خواهیم ولی تعداد کمی به آن دست </a:t>
            </a:r>
            <a:r>
              <a:rPr lang="fa-IR">
                <a:cs typeface="B Nazanin" panose="00000400000000000000" pitchFamily="2" charset="-78"/>
              </a:rPr>
              <a:t>می </a:t>
            </a:r>
            <a:r>
              <a:rPr lang="fa-IR" smtClean="0">
                <a:cs typeface="B Nazanin" panose="00000400000000000000" pitchFamily="2" charset="-78"/>
              </a:rPr>
              <a:t>یابیم. </a:t>
            </a:r>
            <a:r>
              <a:rPr lang="fa-IR" b="1">
                <a:solidFill>
                  <a:srgbClr val="FF0000"/>
                </a:solidFill>
                <a:cs typeface="B Nazanin" panose="00000400000000000000" pitchFamily="2" charset="-78"/>
              </a:rPr>
              <a:t>علامت مشخصه آن احساس قدردانی، آرامش درونی، رضایت و علاقه به خودمان و دیگران است</a:t>
            </a:r>
            <a:endParaRPr lang="fa-IR" b="1">
              <a:solidFill>
                <a:srgbClr val="FF0000"/>
              </a:solidFill>
            </a:endParaRPr>
          </a:p>
        </p:txBody>
      </p:sp>
    </p:spTree>
    <p:extLst>
      <p:ext uri="{BB962C8B-B14F-4D97-AF65-F5344CB8AC3E}">
        <p14:creationId xmlns:p14="http://schemas.microsoft.com/office/powerpoint/2010/main" val="3345844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دینداری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r>
              <a:rPr lang="fa-IR" smtClean="0">
                <a:cs typeface="B Nazanin" panose="00000400000000000000" pitchFamily="2" charset="-78"/>
              </a:rPr>
              <a:t>دینی بودن عنوانی عام است که به هر فرد یا پدیده ای اطلاق می شود که ارزش ها و نشانه های دینی در آن متجلی باشد. فرد دیندار از یک سو خود را ملزم به رعایت فرامین و توصیه های دین می داند و از سوی دیگر همین تقید  و اهتمام به آموزه ها و دستورهای دینی او را به انسانی متفاوت  با دیگران بدل می سازد (َجاعی زند، 1384، 36</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844888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271748" y="1825625"/>
            <a:ext cx="7082051" cy="4351338"/>
          </a:xfrm>
        </p:spPr>
        <p:txBody>
          <a:bodyPr/>
          <a:lstStyle/>
          <a:p>
            <a:pPr algn="just"/>
            <a:r>
              <a:rPr lang="fa-IR">
                <a:cs typeface="B Nazanin" panose="00000400000000000000" pitchFamily="2" charset="-78"/>
              </a:rPr>
              <a:t>کارل دوبلر در سال 1981 در زمینه دین این تعریف را پیشنهاد می کند. «نظام متحد و پیروان خویش را در جهت تشکیل یک جامعه اخلاقی  وحدت می بخشند (ویلم، 1377، 172) در اندیشه ویلیام جیمز مذهب عبارت است از اعتقاد به این که نظمی نامریی میان پدیده های این جهان هست  و بهترین کار  برای ما این است که خود را  با این نظم هماهنگ کنیم  (جیمز، 1353، 31) اسپیکلا  و همکاران او در زمینه مذهب به مثابه نظامی مرجح برای </a:t>
            </a:r>
            <a:r>
              <a:rPr lang="fa-IR" b="1">
                <a:solidFill>
                  <a:srgbClr val="FF0000"/>
                </a:solidFill>
                <a:cs typeface="B Nazanin" panose="00000400000000000000" pitchFamily="2" charset="-78"/>
              </a:rPr>
              <a:t>تفسیر وقایع زندگی</a:t>
            </a:r>
            <a:r>
              <a:rPr lang="fa-IR">
                <a:cs typeface="B Nazanin" panose="00000400000000000000" pitchFamily="2" charset="-78"/>
              </a:rPr>
              <a:t> بحث می کند (صدیقی، ارفعی و همکاران، 1391، 136)</a:t>
            </a:r>
            <a:endParaRPr lang="fa-IR"/>
          </a:p>
        </p:txBody>
      </p:sp>
      <p:pic>
        <p:nvPicPr>
          <p:cNvPr id="4" name="Picture 3"/>
          <p:cNvPicPr>
            <a:picLocks noChangeAspect="1"/>
          </p:cNvPicPr>
          <p:nvPr/>
        </p:nvPicPr>
        <p:blipFill>
          <a:blip r:embed="rId2"/>
          <a:stretch>
            <a:fillRect/>
          </a:stretch>
        </p:blipFill>
        <p:spPr>
          <a:xfrm>
            <a:off x="838199" y="1825625"/>
            <a:ext cx="3201538" cy="2971800"/>
          </a:xfrm>
          <a:prstGeom prst="rect">
            <a:avLst/>
          </a:prstGeom>
        </p:spPr>
      </p:pic>
      <p:sp>
        <p:nvSpPr>
          <p:cNvPr id="5" name="TextBox 4"/>
          <p:cNvSpPr txBox="1"/>
          <p:nvPr/>
        </p:nvSpPr>
        <p:spPr>
          <a:xfrm>
            <a:off x="1501254" y="5268036"/>
            <a:ext cx="1528549" cy="523220"/>
          </a:xfrm>
          <a:prstGeom prst="rect">
            <a:avLst/>
          </a:prstGeom>
          <a:noFill/>
        </p:spPr>
        <p:txBody>
          <a:bodyPr wrap="square" rtlCol="1">
            <a:spAutoFit/>
          </a:bodyPr>
          <a:lstStyle/>
          <a:p>
            <a:r>
              <a:rPr lang="fa-IR" sz="2800">
                <a:solidFill>
                  <a:srgbClr val="FF0000"/>
                </a:solidFill>
                <a:cs typeface="B Nazanin" panose="00000400000000000000" pitchFamily="2" charset="-78"/>
              </a:rPr>
              <a:t>ویلیام جیمز</a:t>
            </a:r>
            <a:endParaRPr lang="fa-IR">
              <a:solidFill>
                <a:srgbClr val="FF0000"/>
              </a:solidFill>
            </a:endParaRPr>
          </a:p>
        </p:txBody>
      </p:sp>
    </p:spTree>
    <p:extLst>
      <p:ext uri="{BB962C8B-B14F-4D97-AF65-F5344CB8AC3E}">
        <p14:creationId xmlns:p14="http://schemas.microsoft.com/office/powerpoint/2010/main" val="2321812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چارچوب نظری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r>
              <a:rPr lang="fa-IR" smtClean="0">
                <a:cs typeface="B Nazanin" panose="00000400000000000000" pitchFamily="2" charset="-78"/>
              </a:rPr>
              <a:t>پژوهش حاضر تلاش می کند با استفاده از دیدگاه اندیشمندان همچنین رویکردهای مختلف از جمله نظریه شناختی، رابطه دینداری و شادمانی را بررسی کند. اندیشه اصلی در رویکرد شناختی به روان شناسی اجتماعی آن است که رفتار شخصی به شیوه درک او از موقعیت های اجتماعی بستگی دارد(کریمی، 1386، 39</a:t>
            </a:r>
            <a:r>
              <a:rPr lang="fa-IR" smtClean="0">
                <a:cs typeface="B Nazanin" panose="00000400000000000000" pitchFamily="2" charset="-78"/>
              </a:rPr>
              <a:t>). </a:t>
            </a:r>
            <a:endParaRPr lang="fa-IR">
              <a:cs typeface="B Nazanin" panose="00000400000000000000" pitchFamily="2" charset="-78"/>
            </a:endParaRPr>
          </a:p>
        </p:txBody>
      </p:sp>
    </p:spTree>
    <p:extLst>
      <p:ext uri="{BB962C8B-B14F-4D97-AF65-F5344CB8AC3E}">
        <p14:creationId xmlns:p14="http://schemas.microsoft.com/office/powerpoint/2010/main" val="3197748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نظریه شناختی بر این باور است که شادی محصول تفکر انسان است و منعکس کننده اختلاف بین برداشت از زندگی و تصور درباره این که  زندگی چگونه باید باشد. اصول اساسی این نظریه این است که شادی مبتنی بر مقایسه با توجه به معیارها و استانداردها است. مطالعات نشان می دهد هر چه فاصله بین استاندارد (معیار) و واقعیت کمتر باشد. سطح بالاتری از شادی حاصل می شود</a:t>
            </a:r>
            <a:endParaRPr lang="fa-IR"/>
          </a:p>
        </p:txBody>
      </p:sp>
      <p:sp>
        <p:nvSpPr>
          <p:cNvPr id="4" name="Flowchart: Process 3"/>
          <p:cNvSpPr/>
          <p:nvPr/>
        </p:nvSpPr>
        <p:spPr>
          <a:xfrm>
            <a:off x="1351128" y="3944203"/>
            <a:ext cx="3193576" cy="124194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معیارها و استانداردها</a:t>
            </a:r>
            <a:endParaRPr lang="fa-IR" b="1">
              <a:solidFill>
                <a:srgbClr val="FF0000"/>
              </a:solidFill>
            </a:endParaRPr>
          </a:p>
        </p:txBody>
      </p:sp>
    </p:spTree>
    <p:extLst>
      <p:ext uri="{BB962C8B-B14F-4D97-AF65-F5344CB8AC3E}">
        <p14:creationId xmlns:p14="http://schemas.microsoft.com/office/powerpoint/2010/main" val="135362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چکیده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برای شناخت ارتباط بین این دو مقوله</a:t>
            </a:r>
            <a:r>
              <a:rPr lang="fa-IR">
                <a:cs typeface="B Nazanin" panose="00000400000000000000" pitchFamily="2" charset="-78"/>
              </a:rPr>
              <a:t>، </a:t>
            </a:r>
            <a:r>
              <a:rPr lang="fa-IR" smtClean="0">
                <a:cs typeface="B Nazanin" panose="00000400000000000000" pitchFamily="2" charset="-78"/>
              </a:rPr>
              <a:t>483 پرسشنامه </a:t>
            </a:r>
            <a:r>
              <a:rPr lang="fa-IR">
                <a:cs typeface="B Nazanin" panose="00000400000000000000" pitchFamily="2" charset="-78"/>
              </a:rPr>
              <a:t>بین جوانان 8تا 2سالة شهر تهران توزیع شد. در نهایت، یافتههای </a:t>
            </a:r>
            <a:r>
              <a:rPr lang="fa-IR">
                <a:cs typeface="B Nazanin" panose="00000400000000000000" pitchFamily="2" charset="-78"/>
              </a:rPr>
              <a:t>این </a:t>
            </a:r>
            <a:r>
              <a:rPr lang="fa-IR" smtClean="0">
                <a:cs typeface="B Nazanin" panose="00000400000000000000" pitchFamily="2" charset="-78"/>
              </a:rPr>
              <a:t>پژوهش نشان </a:t>
            </a:r>
            <a:r>
              <a:rPr lang="fa-IR">
                <a:cs typeface="B Nazanin" panose="00000400000000000000" pitchFamily="2" charset="-78"/>
              </a:rPr>
              <a:t>میدهد بین دینداری و میزان شادی افراد رابطهای مثبت و معنادار برقرار است</a:t>
            </a:r>
            <a:r>
              <a:rPr lang="fa-IR">
                <a:cs typeface="B Nazanin" panose="00000400000000000000" pitchFamily="2" charset="-78"/>
              </a:rPr>
              <a:t>. </a:t>
            </a:r>
            <a:r>
              <a:rPr lang="fa-IR" smtClean="0">
                <a:cs typeface="B Nazanin" panose="00000400000000000000" pitchFamily="2" charset="-78"/>
              </a:rPr>
              <a:t>همچنین، نتایج </a:t>
            </a:r>
            <a:r>
              <a:rPr lang="fa-IR">
                <a:cs typeface="B Nazanin" panose="00000400000000000000" pitchFamily="2" charset="-78"/>
              </a:rPr>
              <a:t>حاکی از آن است که بین سه بعد دینداری، یعنی اعتقادات دینی و احساسات </a:t>
            </a:r>
            <a:r>
              <a:rPr lang="fa-IR">
                <a:cs typeface="B Nazanin" panose="00000400000000000000" pitchFamily="2" charset="-78"/>
              </a:rPr>
              <a:t>دینی </a:t>
            </a:r>
            <a:r>
              <a:rPr lang="fa-IR" smtClean="0">
                <a:cs typeface="B Nazanin" panose="00000400000000000000" pitchFamily="2" charset="-78"/>
              </a:rPr>
              <a:t>و مناسک </a:t>
            </a:r>
            <a:r>
              <a:rPr lang="fa-IR">
                <a:cs typeface="B Nazanin" panose="00000400000000000000" pitchFamily="2" charset="-78"/>
              </a:rPr>
              <a:t>دینی، و شادی جوانان مطالعهشده همبستگی مثبت و معناداری وجود دارد</a:t>
            </a:r>
            <a:r>
              <a:rPr lang="fa-IR">
                <a:cs typeface="B Nazanin" panose="00000400000000000000" pitchFamily="2" charset="-78"/>
              </a:rPr>
              <a:t>. </a:t>
            </a:r>
            <a:r>
              <a:rPr lang="fa-IR" smtClean="0">
                <a:cs typeface="B Nazanin" panose="00000400000000000000" pitchFamily="2" charset="-78"/>
              </a:rPr>
              <a:t>بنابراین، میتوان </a:t>
            </a:r>
            <a:r>
              <a:rPr lang="fa-IR">
                <a:cs typeface="B Nazanin" panose="00000400000000000000" pitchFamily="2" charset="-78"/>
              </a:rPr>
              <a:t>نتیجه گرفت دینداری و ابعاد مختلف آن در ایجاد و تشدید شادی نقشی مهم </a:t>
            </a:r>
            <a:r>
              <a:rPr lang="fa-IR">
                <a:cs typeface="B Nazanin" panose="00000400000000000000" pitchFamily="2" charset="-78"/>
              </a:rPr>
              <a:t>و </a:t>
            </a:r>
            <a:r>
              <a:rPr lang="fa-IR" smtClean="0">
                <a:cs typeface="B Nazanin" panose="00000400000000000000" pitchFamily="2" charset="-78"/>
              </a:rPr>
              <a:t>بسزا دارد</a:t>
            </a:r>
            <a:endParaRPr lang="fa-IR"/>
          </a:p>
        </p:txBody>
      </p:sp>
      <p:sp>
        <p:nvSpPr>
          <p:cNvPr id="4" name="Flowchart: Process 3"/>
          <p:cNvSpPr/>
          <p:nvPr/>
        </p:nvSpPr>
        <p:spPr>
          <a:xfrm>
            <a:off x="1214651" y="4339988"/>
            <a:ext cx="3848668" cy="147395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rgbClr val="FF0000"/>
                </a:solidFill>
                <a:cs typeface="B Nazanin" panose="00000400000000000000" pitchFamily="2" charset="-78"/>
              </a:rPr>
              <a:t>1-اعتقادات </a:t>
            </a:r>
            <a:r>
              <a:rPr lang="fa-IR" sz="2800">
                <a:solidFill>
                  <a:srgbClr val="FF0000"/>
                </a:solidFill>
                <a:cs typeface="B Nazanin" panose="00000400000000000000" pitchFamily="2" charset="-78"/>
              </a:rPr>
              <a:t>دینی </a:t>
            </a:r>
            <a:endParaRPr lang="fa-IR" sz="2800" smtClean="0">
              <a:solidFill>
                <a:srgbClr val="FF0000"/>
              </a:solidFill>
              <a:cs typeface="B Nazanin" panose="00000400000000000000" pitchFamily="2" charset="-78"/>
            </a:endParaRPr>
          </a:p>
          <a:p>
            <a:pPr algn="ctr"/>
            <a:r>
              <a:rPr lang="fa-IR" sz="2800" smtClean="0">
                <a:solidFill>
                  <a:srgbClr val="FF0000"/>
                </a:solidFill>
                <a:cs typeface="B Nazanin" panose="00000400000000000000" pitchFamily="2" charset="-78"/>
              </a:rPr>
              <a:t>2- </a:t>
            </a:r>
            <a:r>
              <a:rPr lang="fa-IR" sz="2800">
                <a:solidFill>
                  <a:srgbClr val="FF0000"/>
                </a:solidFill>
                <a:cs typeface="B Nazanin" panose="00000400000000000000" pitchFamily="2" charset="-78"/>
              </a:rPr>
              <a:t>احساسات </a:t>
            </a:r>
            <a:r>
              <a:rPr lang="fa-IR" sz="2800">
                <a:solidFill>
                  <a:srgbClr val="FF0000"/>
                </a:solidFill>
                <a:cs typeface="B Nazanin" panose="00000400000000000000" pitchFamily="2" charset="-78"/>
              </a:rPr>
              <a:t>دینی </a:t>
            </a:r>
            <a:endParaRPr lang="fa-IR" sz="2800" smtClean="0">
              <a:solidFill>
                <a:srgbClr val="FF0000"/>
              </a:solidFill>
              <a:cs typeface="B Nazanin" panose="00000400000000000000" pitchFamily="2" charset="-78"/>
            </a:endParaRPr>
          </a:p>
          <a:p>
            <a:pPr algn="ctr"/>
            <a:r>
              <a:rPr lang="fa-IR" sz="2800" smtClean="0">
                <a:solidFill>
                  <a:srgbClr val="FF0000"/>
                </a:solidFill>
                <a:cs typeface="B Nazanin" panose="00000400000000000000" pitchFamily="2" charset="-78"/>
              </a:rPr>
              <a:t>3- </a:t>
            </a:r>
            <a:r>
              <a:rPr lang="fa-IR" sz="2800">
                <a:solidFill>
                  <a:srgbClr val="FF0000"/>
                </a:solidFill>
                <a:cs typeface="B Nazanin" panose="00000400000000000000" pitchFamily="2" charset="-78"/>
              </a:rPr>
              <a:t>مناسک دینی</a:t>
            </a:r>
            <a:endParaRPr lang="fa-IR">
              <a:solidFill>
                <a:srgbClr val="FF0000"/>
              </a:solidFill>
            </a:endParaRPr>
          </a:p>
        </p:txBody>
      </p:sp>
    </p:spTree>
    <p:extLst>
      <p:ext uri="{BB962C8B-B14F-4D97-AF65-F5344CB8AC3E}">
        <p14:creationId xmlns:p14="http://schemas.microsoft.com/office/powerpoint/2010/main" val="1666351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میچالوز (1985</a:t>
            </a:r>
            <a:r>
              <a:rPr lang="fa-IR" smtClean="0">
                <a:cs typeface="B Nazanin" panose="00000400000000000000" pitchFamily="2" charset="-78"/>
              </a:rPr>
              <a:t>) بر آن است که این رابطه ثابت می کند شادی به روند تفسیر مقایسه ها بستگی دارد و این مقایسه ها و به طور خاص ارزیابی اندازه شکاف ها تعیین کننده  شادی است (وینهوون، 2006، 12-13) به بیان دیگر، این دیدگاه بر سودمندی  تفکرات و شناخت هایی تاکید دارد که باعث هدایت هیجان و خلق و خوی فرد می شود. در نظریه های شناختی، شادکامی ارزشیابی افراد از خود و زندگی شان است و افراد شادکام رویدادهای بیشتری را که از نظر فرهنگی مطلوب است تجربه می کنند و رویدادهای  خنثی را مثبت  و رویدادهای مثبت را مثبت تر می بینند. در واقع مردم قادرند از طریق کنترل افکارشان بهزیستی ذهنی و شادکامی خود را افزایش دهند. مثلا این عقیده که در جهان که در جهان نیرو و مقصدی والا وجود دارد می تواند به خوشبختی و شادکامی افراد بیفزاید. (دهقانی نژاد، 1390، 73)</a:t>
            </a:r>
            <a:endParaRPr lang="fa-IR">
              <a:cs typeface="B Nazanin" panose="00000400000000000000" pitchFamily="2" charset="-78"/>
            </a:endParaRPr>
          </a:p>
          <a:p>
            <a:endParaRPr lang="fa-IR">
              <a:cs typeface="B Nazanin" panose="00000400000000000000" pitchFamily="2" charset="-78"/>
            </a:endParaRPr>
          </a:p>
        </p:txBody>
      </p:sp>
    </p:spTree>
    <p:extLst>
      <p:ext uri="{BB962C8B-B14F-4D97-AF65-F5344CB8AC3E}">
        <p14:creationId xmlns:p14="http://schemas.microsoft.com/office/powerpoint/2010/main" val="3474406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Nazanin" panose="00000400000000000000" pitchFamily="2" charset="-78"/>
              </a:rPr>
              <a:t>گفتنی است جیمز و پرات دین را شناخت و عاطفه و رفتاری تعریف می کنند که از آگاهی یا تعامل ادراک شده با هستی ماورالطبیعه سرچشمه می گیرد و فرض می شود نقشی مهم در زندگی انسان بازی می کند (قمری، 1389، 77-78) به نظر پارگامنت مذهب نقشی مهم در رویارویی با استرس های زندگی را تعدیل کند. از نظر وی، افراد مذهبی هنگام ارزشیابی نوع اول- یعنی آیا این رویداد به صورت بالقوه خطرناک است؟ و ارزشیابی نوع دوم – یعنی آیا من می توانم با این رویداد مقابله کنم ؟ </a:t>
            </a:r>
            <a:endParaRPr lang="fa-IR">
              <a:cs typeface="B Nazanin" panose="00000400000000000000" pitchFamily="2" charset="-78"/>
            </a:endParaRPr>
          </a:p>
        </p:txBody>
      </p:sp>
    </p:spTree>
    <p:extLst>
      <p:ext uri="{BB962C8B-B14F-4D97-AF65-F5344CB8AC3E}">
        <p14:creationId xmlns:p14="http://schemas.microsoft.com/office/powerpoint/2010/main" val="4080484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برای مقابله با فشار روانی به خوبی از مذهب استفاده می کنند.زیرا واکنش آن ها به فشار  روانی از عواملی همچون حمایت اجتماعی، سخت کوشی شخصی، سبک مشکل گشایی و مانند آن  تاثیر می پذیرد. این موضوع در افراد مذهبی و متدین موجب کاهش فشار روانی می شود. پس مهم ترین تاثیر مذهب برای مقابله با فشار روانی به دلیل نقش آن در فرایند ارزشیابی فشار روانی است (صدیقی ارفعی و همکاران، 1391، 139) الیسون و همکاران او  (1989) دریافتند باورها مهم ترین منبع شادی اند. </a:t>
            </a:r>
          </a:p>
          <a:p>
            <a:endParaRPr lang="fa-IR"/>
          </a:p>
        </p:txBody>
      </p:sp>
      <p:sp>
        <p:nvSpPr>
          <p:cNvPr id="4" name="Flowchart: Process 3"/>
          <p:cNvSpPr/>
          <p:nvPr/>
        </p:nvSpPr>
        <p:spPr>
          <a:xfrm>
            <a:off x="1105469" y="4176215"/>
            <a:ext cx="4339988" cy="14876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در فرایند ارزشیابی فشار روانی</a:t>
            </a:r>
            <a:endParaRPr lang="fa-IR" b="1">
              <a:solidFill>
                <a:srgbClr val="FF0000"/>
              </a:solidFill>
            </a:endParaRPr>
          </a:p>
        </p:txBody>
      </p:sp>
    </p:spTree>
    <p:extLst>
      <p:ext uri="{BB962C8B-B14F-4D97-AF65-F5344CB8AC3E}">
        <p14:creationId xmlns:p14="http://schemas.microsoft.com/office/powerpoint/2010/main" val="1412016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هم حضور در کلیسا و هم رابطه با خداوند، از طریق تاثیر بر باورها نفوذ خود را ظاهر می سازند. همچنین تیلور  و براون (1988) بر این باورند که اعتقادات می توانند به وقایع معنا دهند (آرگابل، 1376، 261-262) بر اساس نظریه شناختی می توان نتیجه گرفت دینداری به ویژه باورها و اعتقادات مذهبی، از طریق تاثیری که بر نحوه درک و شناخت انسان می گذارد، بر شادی انسان موثر است. </a:t>
            </a:r>
            <a:endParaRPr lang="fa-IR">
              <a:cs typeface="B Nazanin" panose="00000400000000000000" pitchFamily="2" charset="-78"/>
            </a:endParaRPr>
          </a:p>
        </p:txBody>
      </p:sp>
      <p:sp>
        <p:nvSpPr>
          <p:cNvPr id="4" name="Flowchart: Process 3"/>
          <p:cNvSpPr/>
          <p:nvPr/>
        </p:nvSpPr>
        <p:spPr>
          <a:xfrm>
            <a:off x="1255594" y="3971499"/>
            <a:ext cx="3125337" cy="136477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تاثیر بر باورها</a:t>
            </a:r>
            <a:endParaRPr lang="fa-IR" sz="2000" b="1">
              <a:solidFill>
                <a:srgbClr val="FF0000"/>
              </a:solidFill>
            </a:endParaRPr>
          </a:p>
        </p:txBody>
      </p:sp>
    </p:spTree>
    <p:extLst>
      <p:ext uri="{BB962C8B-B14F-4D97-AF65-F5344CB8AC3E}">
        <p14:creationId xmlns:p14="http://schemas.microsoft.com/office/powerpoint/2010/main" val="454240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a:xfrm>
            <a:off x="3275462" y="1825625"/>
            <a:ext cx="8078337" cy="4351338"/>
          </a:xfrm>
        </p:spPr>
        <p:txBody>
          <a:bodyPr>
            <a:normAutofit/>
          </a:bodyPr>
          <a:lstStyle/>
          <a:p>
            <a:pPr algn="just"/>
            <a:r>
              <a:rPr lang="fa-IR" smtClean="0">
                <a:cs typeface="B Nazanin" panose="00000400000000000000" pitchFamily="2" charset="-78"/>
              </a:rPr>
              <a:t>یواخیم واخ بر این باور است که نگرش  به جهان که با خصوصیات تجربه دینی تعیین و برانگیخته می شوند در ارزیابی انسان از جنبه های اصلی زندگی انسانی و در صور فعالیت او تاثیر می گذارد. ماکس وبر با چشم اندازی سنخ شناسانه ف طرح مختصر و روشنی در این میان به دست داده است که ان را می توان توسعه داد اگر میان ارزشیابی های کهن ادیان یونانی و بودایی و هندویی از طبیعت مقایسه ای به عمل آید، معلوم  می شود چه واکنش های متفاوتی در برابر جهان وجود دارد نگرش فرد به جامعه در همه سطوح  و صور آن و تاثیر دین در روابط اجتماعی و نهادهای ان تا حد زیادی به نیروی بستگی دارد که در تار و پود  تعالیم  و مناسک و تشکیلات دینی موجد است (واخ، 1387، 48-50</a:t>
            </a:r>
            <a:r>
              <a:rPr lang="fa-IR" smtClean="0">
                <a:cs typeface="B Nazanin" panose="00000400000000000000" pitchFamily="2" charset="-78"/>
              </a:rPr>
              <a:t>)</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56534"/>
            <a:ext cx="2287137" cy="2371725"/>
          </a:xfrm>
          <a:prstGeom prst="rect">
            <a:avLst/>
          </a:prstGeom>
        </p:spPr>
      </p:pic>
      <p:sp>
        <p:nvSpPr>
          <p:cNvPr id="5" name="TextBox 4"/>
          <p:cNvSpPr txBox="1"/>
          <p:nvPr/>
        </p:nvSpPr>
        <p:spPr>
          <a:xfrm>
            <a:off x="1419367" y="4749421"/>
            <a:ext cx="1323833" cy="369332"/>
          </a:xfrm>
          <a:prstGeom prst="rect">
            <a:avLst/>
          </a:prstGeom>
          <a:noFill/>
        </p:spPr>
        <p:txBody>
          <a:bodyPr wrap="square" rtlCol="1">
            <a:spAutoFit/>
          </a:bodyPr>
          <a:lstStyle/>
          <a:p>
            <a:pPr algn="ctr"/>
            <a:r>
              <a:rPr lang="fa-IR" smtClean="0">
                <a:solidFill>
                  <a:srgbClr val="FF0000"/>
                </a:solidFill>
                <a:cs typeface="B Nazanin" panose="00000400000000000000" pitchFamily="2" charset="-78"/>
              </a:rPr>
              <a:t>یواخیم واح</a:t>
            </a:r>
            <a:endParaRPr lang="fa-IR">
              <a:solidFill>
                <a:srgbClr val="FF0000"/>
              </a:solidFill>
              <a:cs typeface="B Nazanin" panose="00000400000000000000" pitchFamily="2" charset="-78"/>
            </a:endParaRPr>
          </a:p>
        </p:txBody>
      </p:sp>
    </p:spTree>
    <p:extLst>
      <p:ext uri="{BB962C8B-B14F-4D97-AF65-F5344CB8AC3E}">
        <p14:creationId xmlns:p14="http://schemas.microsoft.com/office/powerpoint/2010/main" val="4253506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بنا بر باور وبر، در بسیاری از سنت های مذهبی آن هایی که از شوربختی رنج می برند تصور می کنند خشم خدایان کیفرشان داده است یا شیاطین آن ها را تسخیر کرده اند، زیرا گناهی مرتکب شده اند که آسیب پذیرشان ساخته ست. دین اساسا انسان ها را به کنار آمدن با سختی ها قادر می سازد و در برابر مشکلات به آن ها اعتماد به نفس می بخشد (همیلتون ، 1377، 250-251)</a:t>
            </a:r>
          </a:p>
          <a:p>
            <a:endParaRPr lang="fa-IR"/>
          </a:p>
        </p:txBody>
      </p:sp>
    </p:spTree>
    <p:extLst>
      <p:ext uri="{BB962C8B-B14F-4D97-AF65-F5344CB8AC3E}">
        <p14:creationId xmlns:p14="http://schemas.microsoft.com/office/powerpoint/2010/main" val="1634549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a:xfrm>
            <a:off x="4285396" y="1825625"/>
            <a:ext cx="7068403" cy="4351338"/>
          </a:xfrm>
        </p:spPr>
        <p:txBody>
          <a:bodyPr/>
          <a:lstStyle/>
          <a:p>
            <a:pPr algn="just"/>
            <a:r>
              <a:rPr lang="fa-IR" smtClean="0">
                <a:cs typeface="B Nazanin" panose="00000400000000000000" pitchFamily="2" charset="-78"/>
              </a:rPr>
              <a:t>سلیگمن می گوید مادران مذهبی دارای فرزند معلول بهتر با افسردگی مقابله می کنند و افراد مذهبی بهتر با طلاق، بی کاری بیماری و مرگ کنار می آیند (سلیگمن، 1389، 82) در اندیشه دورکیم دین قدرت و نیرویی است که به انسان اجازه رفتار و عمل می دهد. شخص درست کرداری  که با خدای خود رابطه دارد نه تنها انسانی است که حقایق تازه ای را که فرد بی ایمان از وجد ان ها بی خبر است می بیند بلکه همچنین فردی است که از توانایی عملی بیشتری برخوردار است وی قدرت بیشتری را برای تحمل بار سختی و نیز فایق آمدن  بر ان ها  در خود احساس می کند.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447196" cy="2971800"/>
          </a:xfrm>
          <a:prstGeom prst="rect">
            <a:avLst/>
          </a:prstGeom>
        </p:spPr>
      </p:pic>
      <p:sp>
        <p:nvSpPr>
          <p:cNvPr id="5" name="TextBox 4"/>
          <p:cNvSpPr txBox="1"/>
          <p:nvPr/>
        </p:nvSpPr>
        <p:spPr>
          <a:xfrm>
            <a:off x="1719618" y="5199797"/>
            <a:ext cx="1951630"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مارتین سلیگمن</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1514694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وی همانند کسی است که فراتر از سطح گرفتاری ها و بدبختی های انسانی خویش ارتقا بخشیده است او بر این عقیده است که از درد و رنج و اندوه و بدبختی به هر شکل و صورتی که تصور شود نجات پیدا کرده است. بند اول هر کیش و آیینی اعتقاد به نجات افراد از طریق ایمان است. (دورکیم، 1912 به نقل از ویلم، 1377، 25)</a:t>
            </a:r>
          </a:p>
          <a:p>
            <a:endParaRPr lang="fa-IR"/>
          </a:p>
        </p:txBody>
      </p:sp>
      <p:sp>
        <p:nvSpPr>
          <p:cNvPr id="4" name="Flowchart: Process 3"/>
          <p:cNvSpPr/>
          <p:nvPr/>
        </p:nvSpPr>
        <p:spPr>
          <a:xfrm>
            <a:off x="1187355" y="4012442"/>
            <a:ext cx="3343702" cy="140571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اعتقاد به نجات افراد</a:t>
            </a:r>
            <a:endParaRPr lang="fa-IR" b="1">
              <a:solidFill>
                <a:srgbClr val="FF0000"/>
              </a:solidFill>
            </a:endParaRPr>
          </a:p>
        </p:txBody>
      </p:sp>
    </p:spTree>
    <p:extLst>
      <p:ext uri="{BB962C8B-B14F-4D97-AF65-F5344CB8AC3E}">
        <p14:creationId xmlns:p14="http://schemas.microsoft.com/office/powerpoint/2010/main" val="1830765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a:xfrm>
            <a:off x="3193576" y="1825625"/>
            <a:ext cx="8160224" cy="4351338"/>
          </a:xfrm>
        </p:spPr>
        <p:txBody>
          <a:bodyPr/>
          <a:lstStyle/>
          <a:p>
            <a:pPr algn="just"/>
            <a:r>
              <a:rPr lang="fa-IR" smtClean="0">
                <a:cs typeface="B Nazanin" panose="00000400000000000000" pitchFamily="2" charset="-78"/>
              </a:rPr>
              <a:t>در اندیشه مالینوفسکی  دین هم اعتقاد به مشیت الهی  و هم اعتقاد  به جاودانگی را در بر می گیرد اعتقاد به مشیت الهی شامل اعتقاد به وجود قدرت هایی است که دلسوز انسان هایند و می توانند آن ها را در زندگی بازی کنند. این باورها ظرفیت واقعی انسان ها را هنگام کنش موثر در برابر مشکلات بالا می برد اعتقاد به جاودانگی نیز برای استواری  ذهنی انسان ها و ابقای ثبات اجتماعی گریزناپذیر است.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75750"/>
            <a:ext cx="2246194" cy="2466975"/>
          </a:xfrm>
          <a:prstGeom prst="rect">
            <a:avLst/>
          </a:prstGeom>
        </p:spPr>
      </p:pic>
      <p:sp>
        <p:nvSpPr>
          <p:cNvPr id="5" name="TextBox 4"/>
          <p:cNvSpPr txBox="1"/>
          <p:nvPr/>
        </p:nvSpPr>
        <p:spPr>
          <a:xfrm>
            <a:off x="1296537" y="4885899"/>
            <a:ext cx="1378424"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مالینوفسکی</a:t>
            </a:r>
            <a:endParaRPr lang="fa-IR" sz="2000" b="1">
              <a:solidFill>
                <a:srgbClr val="FF0000"/>
              </a:solidFill>
              <a:cs typeface="B Nazanin" panose="00000400000000000000" pitchFamily="2" charset="-78"/>
            </a:endParaRPr>
          </a:p>
        </p:txBody>
      </p:sp>
      <p:sp>
        <p:nvSpPr>
          <p:cNvPr id="6" name="Flowchart: Process 5"/>
          <p:cNvSpPr/>
          <p:nvPr/>
        </p:nvSpPr>
        <p:spPr>
          <a:xfrm>
            <a:off x="3794078" y="4885899"/>
            <a:ext cx="2715904" cy="9144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اعتقاد به جاودانگی</a:t>
            </a:r>
            <a:endParaRPr lang="fa-IR" b="1">
              <a:solidFill>
                <a:srgbClr val="FF0000"/>
              </a:solidFill>
            </a:endParaRPr>
          </a:p>
        </p:txBody>
      </p:sp>
      <p:sp>
        <p:nvSpPr>
          <p:cNvPr id="7" name="Flowchart: Process 6"/>
          <p:cNvSpPr/>
          <p:nvPr/>
        </p:nvSpPr>
        <p:spPr>
          <a:xfrm>
            <a:off x="7465325" y="4653887"/>
            <a:ext cx="2402006" cy="114641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Nazanin" panose="00000400000000000000" pitchFamily="2" charset="-78"/>
              </a:rPr>
              <a:t>ابقای ثبات اجتماعی</a:t>
            </a:r>
            <a:endParaRPr lang="fa-IR" sz="2000" b="1">
              <a:solidFill>
                <a:srgbClr val="FF0000"/>
              </a:solidFill>
            </a:endParaRPr>
          </a:p>
        </p:txBody>
      </p:sp>
    </p:spTree>
    <p:extLst>
      <p:ext uri="{BB962C8B-B14F-4D97-AF65-F5344CB8AC3E}">
        <p14:creationId xmlns:p14="http://schemas.microsoft.com/office/powerpoint/2010/main" val="788704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استدلال مالینوفسکی  </a:t>
            </a:r>
            <a:r>
              <a:rPr lang="fa-IR">
                <a:cs typeface="B Nazanin" panose="00000400000000000000" pitchFamily="2" charset="-78"/>
              </a:rPr>
              <a:t>وقتی </a:t>
            </a:r>
            <a:r>
              <a:rPr lang="fa-IR" smtClean="0">
                <a:cs typeface="B Nazanin" panose="00000400000000000000" pitchFamily="2" charset="-78"/>
              </a:rPr>
              <a:t>مرگی </a:t>
            </a:r>
            <a:r>
              <a:rPr lang="fa-IR">
                <a:cs typeface="B Nazanin" panose="00000400000000000000" pitchFamily="2" charset="-78"/>
              </a:rPr>
              <a:t>پیش می آید هراس ها و عواطف نیرومندی در نزدیکان شخص مرده پدید می آید سوگواران خود را تسلیم نومیدی کنند. مناسک خاک سپاری کارش این است که این عواطف مخرب را به مسیرهای سازنده و نه فروپاشنده سوق دهد. </a:t>
            </a:r>
            <a:r>
              <a:rPr lang="fa-IR" b="1">
                <a:solidFill>
                  <a:srgbClr val="FF0000"/>
                </a:solidFill>
                <a:cs typeface="B Nazanin" panose="00000400000000000000" pitchFamily="2" charset="-78"/>
              </a:rPr>
              <a:t>این مناسک اضطراب های ناشی از رخداد مرگ را کاهش می دهد و تعادل را کم و بیش بر می گرداند</a:t>
            </a:r>
            <a:r>
              <a:rPr lang="fa-IR">
                <a:cs typeface="B Nazanin" panose="00000400000000000000" pitchFamily="2" charset="-78"/>
              </a:rPr>
              <a:t>. مناسک خاک سپاری بخشی از این کار را از طریق بازتایید و تقویت اعتقاد به جاودانگی روح انجام می دهد</a:t>
            </a:r>
          </a:p>
          <a:p>
            <a:endParaRPr lang="fa-IR"/>
          </a:p>
        </p:txBody>
      </p:sp>
    </p:spTree>
    <p:extLst>
      <p:ext uri="{BB962C8B-B14F-4D97-AF65-F5344CB8AC3E}">
        <p14:creationId xmlns:p14="http://schemas.microsoft.com/office/powerpoint/2010/main" val="3157072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Nazanin" panose="00000400000000000000" pitchFamily="2" charset="-78"/>
              </a:rPr>
              <a:t>واژه های کلیدی : </a:t>
            </a:r>
            <a:endParaRPr lang="fa-IR">
              <a:cs typeface="B Nazanin" panose="00000400000000000000" pitchFamily="2" charset="-78"/>
            </a:endParaRPr>
          </a:p>
        </p:txBody>
      </p:sp>
      <p:sp>
        <p:nvSpPr>
          <p:cNvPr id="3" name="Content Placeholder 2"/>
          <p:cNvSpPr>
            <a:spLocks noGrp="1"/>
          </p:cNvSpPr>
          <p:nvPr>
            <p:ph idx="1"/>
          </p:nvPr>
        </p:nvSpPr>
        <p:spPr/>
        <p:txBody>
          <a:bodyPr/>
          <a:lstStyle/>
          <a:p>
            <a:r>
              <a:rPr lang="fa-IR" smtClean="0">
                <a:cs typeface="B Nazanin" panose="00000400000000000000" pitchFamily="2" charset="-78"/>
              </a:rPr>
              <a:t>باورها </a:t>
            </a:r>
            <a:r>
              <a:rPr lang="fa-IR">
                <a:cs typeface="B Nazanin" panose="00000400000000000000" pitchFamily="2" charset="-78"/>
              </a:rPr>
              <a:t>و احساسات دینی، جوانان، دینداری، شادمانی، مناسک مذهبی</a:t>
            </a:r>
            <a:r>
              <a:rPr lang="fa-IR" smtClean="0">
                <a:cs typeface="B Nazanin" panose="00000400000000000000" pitchFamily="2" charset="-78"/>
              </a:rPr>
              <a:t> </a:t>
            </a:r>
            <a:br>
              <a:rPr lang="fa-IR" smtClean="0">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962457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r>
              <a:rPr lang="fa-IR" smtClean="0">
                <a:cs typeface="B Nazanin" panose="00000400000000000000" pitchFamily="2" charset="-78"/>
              </a:rPr>
              <a:t>و از این طریق به سوگواران اطمینان می دهد محکوم به نابودی نیستند (هملیتون، 1377، 86-88 آرگایل نیز ضمن شااره به تاثیر مذهب بر شادی، بر آن است که مذهب پدیده ای اجتماعی (آرگایل، 1386: 260-250) تنش اجتماعی دین اساس در مجتمع کردن آن است. دین چنان که از معنای آن بر می آید. پیوستگی های اعضای جوامع و الزام های اجتماعی را که به وحدت آنان کمک می کند می افزاید. ارزش هایی که زیرساخت سیستم های الزام اجتماعی اند بین گروه های دینی مشترک اند. بنابراین دین توافق گسترده ای را در سطح جامعه تضمین می کند (جلالی مقدم ، 1386، 43</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2935886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712190" y="1825625"/>
            <a:ext cx="7641609" cy="4351338"/>
          </a:xfrm>
        </p:spPr>
        <p:txBody>
          <a:bodyPr/>
          <a:lstStyle/>
          <a:p>
            <a:pPr algn="just"/>
            <a:r>
              <a:rPr lang="fa-IR">
                <a:cs typeface="B Nazanin" panose="00000400000000000000" pitchFamily="2" charset="-78"/>
              </a:rPr>
              <a:t>در تایید </a:t>
            </a:r>
            <a:r>
              <a:rPr lang="fa-IR">
                <a:cs typeface="B Nazanin" panose="00000400000000000000" pitchFamily="2" charset="-78"/>
              </a:rPr>
              <a:t>مباحث </a:t>
            </a:r>
            <a:r>
              <a:rPr lang="fa-IR" smtClean="0">
                <a:cs typeface="B Nazanin" panose="00000400000000000000" pitchFamily="2" charset="-78"/>
              </a:rPr>
              <a:t>فوق، </a:t>
            </a:r>
            <a:r>
              <a:rPr lang="fa-IR">
                <a:cs typeface="B Nazanin" panose="00000400000000000000" pitchFamily="2" charset="-78"/>
              </a:rPr>
              <a:t>توکویل بر این باور است که نفع مشترک انسان ها در به وجود آوردن عقایدی قطعی و محکم درباره خدا روح و روان خویش و وظایف کلی در برابر خالق و هم نوعان است.</a:t>
            </a:r>
            <a:endParaRPr lang="fa-IR"/>
          </a:p>
        </p:txBody>
      </p:sp>
      <p:pic>
        <p:nvPicPr>
          <p:cNvPr id="4" name="Picture 3"/>
          <p:cNvPicPr>
            <a:picLocks noChangeAspect="1"/>
          </p:cNvPicPr>
          <p:nvPr/>
        </p:nvPicPr>
        <p:blipFill>
          <a:blip r:embed="rId2"/>
          <a:stretch>
            <a:fillRect/>
          </a:stretch>
        </p:blipFill>
        <p:spPr>
          <a:xfrm>
            <a:off x="838200" y="1825625"/>
            <a:ext cx="2873990" cy="2352675"/>
          </a:xfrm>
          <a:prstGeom prst="rect">
            <a:avLst/>
          </a:prstGeom>
        </p:spPr>
      </p:pic>
      <p:sp>
        <p:nvSpPr>
          <p:cNvPr id="5" name="TextBox 4"/>
          <p:cNvSpPr txBox="1"/>
          <p:nvPr/>
        </p:nvSpPr>
        <p:spPr>
          <a:xfrm>
            <a:off x="1678675" y="4490113"/>
            <a:ext cx="1364776"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توکویل</a:t>
            </a:r>
            <a:endParaRPr lang="fa-IR">
              <a:solidFill>
                <a:srgbClr val="FF0000"/>
              </a:solidFill>
            </a:endParaRPr>
          </a:p>
        </p:txBody>
      </p:sp>
    </p:spTree>
    <p:extLst>
      <p:ext uri="{BB962C8B-B14F-4D97-AF65-F5344CB8AC3E}">
        <p14:creationId xmlns:p14="http://schemas.microsoft.com/office/powerpoint/2010/main" val="3746657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چون هر گونه شک و تردید درباره این نکات اولیه همه افعال ایشان را در گرو پیشامد و تصادف قرار می دهد و آن ها را به هرج و مرج و ناتوانی می کشاند (ویلم، 1377، 17) الیسون و جورج  نشان دادند میانگین بالای مذهبی از جمله نماز مکرر و احساس نزدیکی به خدا، قوی ترین عامل در رضایت از زندگی به مثابه یکی از مولفه های شادی است (شارما و مالهوترا، 2010، 154</a:t>
            </a:r>
            <a:r>
              <a:rPr lang="fa-IR" smtClean="0">
                <a:cs typeface="B Nazanin" panose="00000400000000000000" pitchFamily="2" charset="-78"/>
              </a:rPr>
              <a:t>)</a:t>
            </a:r>
            <a:endParaRPr lang="fa-IR" smtClean="0">
              <a:cs typeface="B Nazanin" panose="00000400000000000000" pitchFamily="2" charset="-78"/>
            </a:endParaRPr>
          </a:p>
        </p:txBody>
      </p:sp>
    </p:spTree>
    <p:extLst>
      <p:ext uri="{BB962C8B-B14F-4D97-AF65-F5344CB8AC3E}">
        <p14:creationId xmlns:p14="http://schemas.microsoft.com/office/powerpoint/2010/main" val="2109606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البته الیس(1962) می گوید بیش از حد مذهبی بودن می تواند منجر به افسردگی و سایر اختلالات روانی در بعضی افراد شود (اسنوپ، 2008، </a:t>
            </a:r>
            <a:r>
              <a:rPr lang="fa-IR">
                <a:cs typeface="B Nazanin" panose="00000400000000000000" pitchFamily="2" charset="-78"/>
              </a:rPr>
              <a:t>208</a:t>
            </a:r>
            <a:r>
              <a:rPr lang="fa-IR" smtClean="0">
                <a:cs typeface="B Nazanin" panose="00000400000000000000" pitchFamily="2" charset="-78"/>
              </a:rPr>
              <a:t>)</a:t>
            </a:r>
            <a:endParaRPr lang="fa-IR"/>
          </a:p>
        </p:txBody>
      </p:sp>
    </p:spTree>
    <p:extLst>
      <p:ext uri="{BB962C8B-B14F-4D97-AF65-F5344CB8AC3E}">
        <p14:creationId xmlns:p14="http://schemas.microsoft.com/office/powerpoint/2010/main" val="1188226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a:solidFill>
                  <a:srgbClr val="FF0000"/>
                </a:solidFill>
                <a:cs typeface="B Nazanin" panose="00000400000000000000" pitchFamily="2" charset="-78"/>
              </a:rPr>
              <a:t>مطالعات نشان می دهد دینداری ممکن است شادی را بالا ببرد از </a:t>
            </a:r>
            <a:r>
              <a:rPr lang="fa-IR" sz="3600">
                <a:solidFill>
                  <a:srgbClr val="FF0000"/>
                </a:solidFill>
                <a:cs typeface="B Nazanin" panose="00000400000000000000" pitchFamily="2" charset="-78"/>
              </a:rPr>
              <a:t>طریق</a:t>
            </a:r>
            <a:r>
              <a:rPr lang="fa-IR" sz="3600" smtClean="0">
                <a:solidFill>
                  <a:srgbClr val="FF0000"/>
                </a:solidFill>
                <a:cs typeface="B Nazanin" panose="00000400000000000000" pitchFamily="2" charset="-78"/>
              </a:rPr>
              <a:t>:</a:t>
            </a:r>
            <a:endParaRPr lang="fa-IR" sz="360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FF0000"/>
                </a:solidFill>
                <a:cs typeface="B Nazanin" panose="00000400000000000000" pitchFamily="2" charset="-78"/>
              </a:rPr>
              <a:t>الف- ادغام و حمایت اجتماعی مکان های عبادت </a:t>
            </a:r>
            <a:r>
              <a:rPr lang="fa-IR" smtClean="0">
                <a:cs typeface="B Nazanin" panose="00000400000000000000" pitchFamily="2" charset="-78"/>
              </a:rPr>
              <a:t>فرصت هایی را برای تعامل های اجتماعی بین افرادی که ارزش های مشترک دارند فراهم می کند، بنابراین اعضای جوامع مذهبی ممکن است حمیات شبکه های اجتماعی غیر رسمی  بزرگتر و قابل اعتماد تر برخوردار باشد.</a:t>
            </a:r>
          </a:p>
          <a:p>
            <a:pPr algn="just"/>
            <a:r>
              <a:rPr lang="fa-IR" smtClean="0">
                <a:solidFill>
                  <a:srgbClr val="FF0000"/>
                </a:solidFill>
                <a:cs typeface="B Nazanin" panose="00000400000000000000" pitchFamily="2" charset="-78"/>
              </a:rPr>
              <a:t>ب) ارتباط شخصی با خدا</a:t>
            </a:r>
            <a:r>
              <a:rPr lang="fa-IR" smtClean="0">
                <a:cs typeface="B Nazanin" panose="00000400000000000000" pitchFamily="2" charset="-78"/>
              </a:rPr>
              <a:t>. به نظر پویلز مردم ممکن است روابط الهی خود را برای رسیدن به آرامش گسترش دهند این ارتباط می تواند باعث شود بحران های بزرگ از طریق مشارکت شخصی با منبعی قدرتمند تر کنترل و مدیریت شود (اسورینیند، 2001، 18-19) علاوه بر اینف پرداختن به مذهب اغلب با سبک زندگی جسمانی و روانی سالم تر همراه است که مشخصا آن عبارت است از وفاداری، رفتار نوع دوستانه و اجتماع خواه اعتدال در تغذیه، عدم مصرف مشروبات و پای بندی به کار سخت همه این ها شادی را افزایش می دهد(کار، 1375، 70)</a:t>
            </a:r>
          </a:p>
          <a:p>
            <a:endParaRPr lang="fa-IR">
              <a:cs typeface="B Nazanin" panose="00000400000000000000" pitchFamily="2" charset="-78"/>
            </a:endParaRPr>
          </a:p>
        </p:txBody>
      </p:sp>
    </p:spTree>
    <p:extLst>
      <p:ext uri="{BB962C8B-B14F-4D97-AF65-F5344CB8AC3E}">
        <p14:creationId xmlns:p14="http://schemas.microsoft.com/office/powerpoint/2010/main" val="2058186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بنابراین می توان نتیجه گرفت که دین عاملی کلیدی در تعیین  ارزش ها و به تبع آن سطح شادی یک کشور است (هوکوجی و برون، 2005، 676)</a:t>
            </a:r>
            <a:endParaRPr lang="fa-IR">
              <a:cs typeface="B Nazanin" panose="00000400000000000000" pitchFamily="2" charset="-78"/>
            </a:endParaRPr>
          </a:p>
        </p:txBody>
      </p:sp>
    </p:spTree>
    <p:extLst>
      <p:ext uri="{BB962C8B-B14F-4D97-AF65-F5344CB8AC3E}">
        <p14:creationId xmlns:p14="http://schemas.microsoft.com/office/powerpoint/2010/main" val="1593824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97735" y="1203405"/>
            <a:ext cx="9720939" cy="4379039"/>
          </a:xfrm>
          <a:prstGeom prst="rect">
            <a:avLst/>
          </a:prstGeom>
        </p:spPr>
      </p:pic>
    </p:spTree>
    <p:extLst>
      <p:ext uri="{BB962C8B-B14F-4D97-AF65-F5344CB8AC3E}">
        <p14:creationId xmlns:p14="http://schemas.microsoft.com/office/powerpoint/2010/main" val="1681544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فرضیه تحقیق</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r>
              <a:rPr lang="fa-IR" smtClean="0">
                <a:cs typeface="B Nazanin" panose="00000400000000000000" pitchFamily="2" charset="-78"/>
              </a:rPr>
              <a:t>بین دینداری و شادی جوانان شهر تهران رابطه وجود دارد</a:t>
            </a:r>
          </a:p>
          <a:p>
            <a:r>
              <a:rPr lang="fa-IR" b="1" smtClean="0">
                <a:solidFill>
                  <a:srgbClr val="FF0000"/>
                </a:solidFill>
                <a:cs typeface="B Nazanin" panose="00000400000000000000" pitchFamily="2" charset="-78"/>
              </a:rPr>
              <a:t>فرضیه فرعی:</a:t>
            </a:r>
          </a:p>
          <a:p>
            <a:r>
              <a:rPr lang="fa-IR" smtClean="0">
                <a:cs typeface="B Nazanin" panose="00000400000000000000" pitchFamily="2" charset="-78"/>
              </a:rPr>
              <a:t>بین اعتقادات دینی در شادی جوانان رابطه وجود دارد</a:t>
            </a:r>
          </a:p>
          <a:p>
            <a:r>
              <a:rPr lang="fa-IR" smtClean="0">
                <a:cs typeface="B Nazanin" panose="00000400000000000000" pitchFamily="2" charset="-78"/>
              </a:rPr>
              <a:t>بین احساسات دینی و شادی جوانان رابطه وجود دارد</a:t>
            </a:r>
          </a:p>
          <a:p>
            <a:r>
              <a:rPr lang="fa-IR" smtClean="0">
                <a:cs typeface="B Nazanin" panose="00000400000000000000" pitchFamily="2" charset="-78"/>
              </a:rPr>
              <a:t>بین انجام دادن مناسک دینی و شادی جوانان رابطه وجود دارد</a:t>
            </a:r>
          </a:p>
          <a:p>
            <a:r>
              <a:rPr lang="fa-IR" smtClean="0">
                <a:cs typeface="B Nazanin" panose="00000400000000000000" pitchFamily="2" charset="-78"/>
              </a:rPr>
              <a:t>بین متغیرهای زمینه ای و شادی جوانان رابطه وجود دارد. </a:t>
            </a:r>
            <a:endParaRPr lang="fa-IR">
              <a:cs typeface="B Nazanin" panose="00000400000000000000" pitchFamily="2" charset="-78"/>
            </a:endParaRPr>
          </a:p>
        </p:txBody>
      </p:sp>
    </p:spTree>
    <p:extLst>
      <p:ext uri="{BB962C8B-B14F-4D97-AF65-F5344CB8AC3E}">
        <p14:creationId xmlns:p14="http://schemas.microsoft.com/office/powerpoint/2010/main" val="323139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روش پژوهش</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پژوهش حاضر به روش</a:t>
            </a:r>
            <a:r>
              <a:rPr lang="fa-IR" b="1" smtClean="0">
                <a:solidFill>
                  <a:srgbClr val="FF0000"/>
                </a:solidFill>
                <a:cs typeface="B Nazanin" panose="00000400000000000000" pitchFamily="2" charset="-78"/>
              </a:rPr>
              <a:t> پیمایشی </a:t>
            </a:r>
            <a:r>
              <a:rPr lang="fa-IR" smtClean="0">
                <a:cs typeface="B Nazanin" panose="00000400000000000000" pitchFamily="2" charset="-78"/>
              </a:rPr>
              <a:t>انجام شد در بیان اهمیت روش پیمایشی، بیکر می گوید ضمن این که پیمایشی عام ترین روش تحقیق در علوم اجتماعی است. پیمایش ها داده های مفیدی برای دامنه بزرگی از موضوعات تحقیقی پدید می آورند و از قابلیت انواع گسترده ای از تحلیل ها برخوردارند (بیکر، 1386، 234</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192005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جامعه اماری پژوهش حاضر جوانان 18 تا 49 ساله شهر تهران اند. حجم این جامعه اماری بر اساس سرشماری عمومی نفوس و مسکن سال 1389 حدود 2371342 نفر است. بنابراین حجم نمونه با استفاده از فرمول نمونه گیری کوکران با ضریب اطمینان 95 درصدف احتمال وجود صفت معین در نمونه</a:t>
            </a:r>
            <a:r>
              <a:rPr lang="en-US">
                <a:cs typeface="B Nazanin" panose="00000400000000000000" pitchFamily="2" charset="-78"/>
              </a:rPr>
              <a:t>  p=0/5</a:t>
            </a:r>
            <a:r>
              <a:rPr lang="fa-IR">
                <a:cs typeface="B Nazanin" panose="00000400000000000000" pitchFamily="2" charset="-78"/>
              </a:rPr>
              <a:t>و دقت برآورد </a:t>
            </a:r>
            <a:r>
              <a:rPr lang="en-US">
                <a:cs typeface="B Nazanin" panose="00000400000000000000" pitchFamily="2" charset="-78"/>
              </a:rPr>
              <a:t>d=0/05</a:t>
            </a:r>
            <a:r>
              <a:rPr lang="fa-IR">
                <a:cs typeface="B Nazanin" panose="00000400000000000000" pitchFamily="2" charset="-78"/>
              </a:rPr>
              <a:t> برابر با 384 جوان تعیین شد پس از تعیین حجم نمونه افراد مورد بررسی رابطه دینداری و میزان شادمانی جوانان شهر تهران است واحد تحلیل فرد است. </a:t>
            </a:r>
          </a:p>
          <a:p>
            <a:endParaRPr lang="fa-IR"/>
          </a:p>
        </p:txBody>
      </p:sp>
    </p:spTree>
    <p:extLst>
      <p:ext uri="{BB962C8B-B14F-4D97-AF65-F5344CB8AC3E}">
        <p14:creationId xmlns:p14="http://schemas.microsoft.com/office/powerpoint/2010/main" val="394464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مقدمه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تقسیم اوقات و نظم روزانه ای که پیشوایان معصوم ترجمه کرده اند سمرت و شادی جایگاهی ویژه دارد. امام رضا می فرماید: «کوشش کنید اوقات روز شما چهار ساعت باشد. ساعتی برای عبادت و خلوت با خدا، ساعتی برای تامین معاش، ساعتی برای معاشرت با برادران مورد اعتماد و کسانی که شما را به عیب هایتان واقف می کنند و در باطن به شما خلوص و صفا دارند و ساعتی را هم به تفریحات و لذایذ خود اختصاص دهید و از </a:t>
            </a:r>
            <a:r>
              <a:rPr lang="fa-IR" smtClean="0">
                <a:cs typeface="B Nazanin" panose="00000400000000000000" pitchFamily="2" charset="-78"/>
              </a:rPr>
              <a:t>مسرت </a:t>
            </a:r>
            <a:r>
              <a:rPr lang="fa-IR" smtClean="0">
                <a:cs typeface="B Nazanin" panose="00000400000000000000" pitchFamily="2" charset="-78"/>
              </a:rPr>
              <a:t>و شادی ساعات تفریح نیروی انجام وظایف وقت های دیگر را تامین کنید (حرانی، 1404، به نقل از زینی ملک آباد و نیل ساز، 1390،  52) این روایت به صراحت تبیین می کند که شادی لازمه پیشرفت و موفقیت در سایر عرصه های زندگی است (زینی ملک آباد و نیل ساز، 1390، 53)</a:t>
            </a:r>
            <a:endParaRPr lang="fa-IR">
              <a:cs typeface="B Nazanin" panose="00000400000000000000" pitchFamily="2" charset="-78"/>
            </a:endParaRPr>
          </a:p>
        </p:txBody>
      </p:sp>
    </p:spTree>
    <p:extLst>
      <p:ext uri="{BB962C8B-B14F-4D97-AF65-F5344CB8AC3E}">
        <p14:creationId xmlns:p14="http://schemas.microsoft.com/office/powerpoint/2010/main" val="16568329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تعریف مفهومی و عملیاتی متغیرها</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r>
              <a:rPr lang="fa-IR" smtClean="0">
                <a:cs typeface="B Nazanin" panose="00000400000000000000" pitchFamily="2" charset="-78"/>
              </a:rPr>
              <a:t>شادی اغلب تلفیقی از رضایت خشنودی، آرامش ذهنی، عاطفه و احساس مثبت درباره زندگی تعریف می شود. طوری که در قالب این ترکیب همواره زندگی به سوی بهتر شدن پیش می رود (اوت، 2005، 341)</a:t>
            </a:r>
          </a:p>
          <a:p>
            <a:r>
              <a:rPr lang="fa-IR" smtClean="0">
                <a:cs typeface="B Nazanin" panose="00000400000000000000" pitchFamily="2" charset="-78"/>
              </a:rPr>
              <a:t>داینر و ساه پس از مطالعات متعددی و بررسی تحلیل های ویلسون در سال 1967 برای شادی سه بعد اساسی قایل شدند: </a:t>
            </a:r>
          </a:p>
          <a:p>
            <a:r>
              <a:rPr lang="fa-IR" smtClean="0">
                <a:solidFill>
                  <a:srgbClr val="FF0000"/>
                </a:solidFill>
                <a:cs typeface="B Nazanin" panose="00000400000000000000" pitchFamily="2" charset="-78"/>
              </a:rPr>
              <a:t>الف) بعد عاطفی </a:t>
            </a:r>
            <a:r>
              <a:rPr lang="fa-IR" smtClean="0">
                <a:cs typeface="B Nazanin" panose="00000400000000000000" pitchFamily="2" charset="-78"/>
              </a:rPr>
              <a:t>(هیجانی) که شامل خلق و خوهای مثبت و خوشایند است. </a:t>
            </a:r>
          </a:p>
          <a:p>
            <a:r>
              <a:rPr lang="fa-IR" smtClean="0">
                <a:solidFill>
                  <a:srgbClr val="FF0000"/>
                </a:solidFill>
                <a:cs typeface="B Nazanin" panose="00000400000000000000" pitchFamily="2" charset="-78"/>
              </a:rPr>
              <a:t>ب) بعد شناختی </a:t>
            </a:r>
            <a:r>
              <a:rPr lang="fa-IR" smtClean="0">
                <a:cs typeface="B Nazanin" panose="00000400000000000000" pitchFamily="2" charset="-78"/>
              </a:rPr>
              <a:t>که </a:t>
            </a:r>
            <a:r>
              <a:rPr lang="fa-IR" smtClean="0">
                <a:cs typeface="B Nazanin" panose="00000400000000000000" pitchFamily="2" charset="-78"/>
              </a:rPr>
              <a:t>در برگیرنده  تفکر و پردازش اطلاعات است و به ارزیابی مثبت افراد در زندگی منجر می شود</a:t>
            </a:r>
            <a:endParaRPr lang="fa-IR">
              <a:cs typeface="B Nazanin" panose="00000400000000000000" pitchFamily="2" charset="-78"/>
            </a:endParaRPr>
          </a:p>
        </p:txBody>
      </p:sp>
    </p:spTree>
    <p:extLst>
      <p:ext uri="{BB962C8B-B14F-4D97-AF65-F5344CB8AC3E}">
        <p14:creationId xmlns:p14="http://schemas.microsoft.com/office/powerpoint/2010/main" val="3812854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ج) بعد اجتماعی </a:t>
            </a:r>
            <a:r>
              <a:rPr lang="fa-IR" smtClean="0">
                <a:cs typeface="B Nazanin" panose="00000400000000000000" pitchFamily="2" charset="-78"/>
              </a:rPr>
              <a:t>که بیانگر گسترش روابط اجتماعیفرد با دیگران و به دنبال آن افزایش حمایت اجتماعی است به عبارت دیگر این بعد شادی شامل گرایش ها و تمایلاات فرد به اجتماع است. مانند علاقه به انسان های دیگر، تاثیرگذاری مثبت بر ان ها و جز ان که یکی از ابعاد بسیار مهم است (گنجی، 1387، 62)در مجموع در پژوهش حاضر با توجه به تعریف لوت و دایز و ساه، شادی در سه بعد احساسی و اجتماعی و شناختی سنجیده می شود</a:t>
            </a:r>
            <a:endParaRPr lang="fa-IR">
              <a:cs typeface="B Nazanin" panose="00000400000000000000" pitchFamily="2" charset="-78"/>
            </a:endParaRPr>
          </a:p>
        </p:txBody>
      </p:sp>
      <p:sp>
        <p:nvSpPr>
          <p:cNvPr id="4" name="Flowchart: Process 3"/>
          <p:cNvSpPr/>
          <p:nvPr/>
        </p:nvSpPr>
        <p:spPr>
          <a:xfrm>
            <a:off x="1364776" y="4176215"/>
            <a:ext cx="3330054" cy="137842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سه بعد احساسی و اجتماعی و شناختی</a:t>
            </a:r>
            <a:endParaRPr lang="fa-IR" b="1">
              <a:solidFill>
                <a:srgbClr val="FF0000"/>
              </a:solidFill>
            </a:endParaRPr>
          </a:p>
        </p:txBody>
      </p:sp>
    </p:spTree>
    <p:extLst>
      <p:ext uri="{BB962C8B-B14F-4D97-AF65-F5344CB8AC3E}">
        <p14:creationId xmlns:p14="http://schemas.microsoft.com/office/powerpoint/2010/main" val="2689588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دینداری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دین عبارت است از دستگاه همبسته از باورها و اعمال مربوط به امور لاهوتی. یعنی مجزا از امور ناسوتی، این باورها و اعمال همه کسانی را که پیرو آن ها هستند در اجتماعی اخلاقی به نام کلیسا(امت) متحد می کنند (دورکیم، 1383، 63) مفهوم دینداری در مطالعات تجربی دین یکی از مفاهیم و متغیرهای چالش بر انگیز است با این حال تعریف عملیاتی مورد نظر گلاک و استارک بیش همه مورد توجه و قبول پژوهشگران این حوزه قرار گرفته است. کلارک و استارک دینداری را مفهومی می دانند شامل </a:t>
            </a:r>
            <a:r>
              <a:rPr lang="fa-IR" b="1" smtClean="0">
                <a:solidFill>
                  <a:srgbClr val="FF0000"/>
                </a:solidFill>
                <a:cs typeface="B Nazanin" panose="00000400000000000000" pitchFamily="2" charset="-78"/>
              </a:rPr>
              <a:t>پنج  بعد </a:t>
            </a:r>
            <a:r>
              <a:rPr lang="fa-IR" smtClean="0">
                <a:cs typeface="B Nazanin" panose="00000400000000000000" pitchFamily="2" charset="-78"/>
              </a:rPr>
              <a:t>اعتقادی مناسکی تجربی دانش دینی و پیامدی (</a:t>
            </a:r>
            <a:r>
              <a:rPr lang="fa-IR" smtClean="0">
                <a:cs typeface="B Nazanin" panose="00000400000000000000" pitchFamily="2" charset="-78"/>
              </a:rPr>
              <a:t>توسلی، و مرشدی، 1387، 103)</a:t>
            </a:r>
            <a:endParaRPr lang="fa-IR">
              <a:cs typeface="B Nazanin" panose="00000400000000000000" pitchFamily="2" charset="-78"/>
            </a:endParaRPr>
          </a:p>
        </p:txBody>
      </p:sp>
      <p:sp>
        <p:nvSpPr>
          <p:cNvPr id="4" name="Flowchart: Process 3"/>
          <p:cNvSpPr/>
          <p:nvPr/>
        </p:nvSpPr>
        <p:spPr>
          <a:xfrm>
            <a:off x="1473958" y="4599296"/>
            <a:ext cx="4708478" cy="129653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Nazanin" panose="00000400000000000000" pitchFamily="2" charset="-78"/>
              </a:rPr>
              <a:t>1-اعتقادی 2- مناسکی 3-تجربی 4- دانش </a:t>
            </a:r>
            <a:r>
              <a:rPr lang="fa-IR" sz="2800" b="1">
                <a:solidFill>
                  <a:srgbClr val="FF0000"/>
                </a:solidFill>
                <a:cs typeface="B Nazanin" panose="00000400000000000000" pitchFamily="2" charset="-78"/>
              </a:rPr>
              <a:t>دینی </a:t>
            </a:r>
            <a:r>
              <a:rPr lang="fa-IR" sz="2800" b="1" smtClean="0">
                <a:solidFill>
                  <a:srgbClr val="FF0000"/>
                </a:solidFill>
                <a:cs typeface="B Nazanin" panose="00000400000000000000" pitchFamily="2" charset="-78"/>
              </a:rPr>
              <a:t>5- </a:t>
            </a:r>
            <a:r>
              <a:rPr lang="fa-IR" sz="2800" b="1">
                <a:solidFill>
                  <a:srgbClr val="FF0000"/>
                </a:solidFill>
                <a:cs typeface="B Nazanin" panose="00000400000000000000" pitchFamily="2" charset="-78"/>
              </a:rPr>
              <a:t>پیامدی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11329704" y="3570146"/>
            <a:ext cx="862296" cy="862296"/>
          </a:xfrm>
          <a:prstGeom prst="rect">
            <a:avLst/>
          </a:prstGeom>
        </p:spPr>
      </p:pic>
    </p:spTree>
    <p:extLst>
      <p:ext uri="{BB962C8B-B14F-4D97-AF65-F5344CB8AC3E}">
        <p14:creationId xmlns:p14="http://schemas.microsoft.com/office/powerpoint/2010/main" val="1794688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r>
              <a:rPr lang="fa-IR" smtClean="0">
                <a:solidFill>
                  <a:srgbClr val="FF0000"/>
                </a:solidFill>
                <a:cs typeface="B Nazanin" panose="00000400000000000000" pitchFamily="2" charset="-78"/>
              </a:rPr>
              <a:t>بعد اعتقادی</a:t>
            </a:r>
            <a:r>
              <a:rPr lang="fa-IR" smtClean="0">
                <a:cs typeface="B Nazanin" panose="00000400000000000000" pitchFamily="2" charset="-78"/>
              </a:rPr>
              <a:t>: باورهایی را در بر می گیرد که انتظار می رود پیروان آن دین به آن ها اعتقاد داشته باشند. </a:t>
            </a:r>
          </a:p>
          <a:p>
            <a:r>
              <a:rPr lang="fa-IR" smtClean="0">
                <a:solidFill>
                  <a:srgbClr val="FF0000"/>
                </a:solidFill>
                <a:cs typeface="B Nazanin" panose="00000400000000000000" pitchFamily="2" charset="-78"/>
              </a:rPr>
              <a:t>بعد مناسکی  </a:t>
            </a:r>
            <a:r>
              <a:rPr lang="fa-IR" smtClean="0">
                <a:cs typeface="B Nazanin" panose="00000400000000000000" pitchFamily="2" charset="-78"/>
              </a:rPr>
              <a:t>یا عمل دینی  اعمال دینی مشخصی نظیر عبادت، نماز، شرکت در آیین های مقدس خاص، روزه گرفتن و  جز آن را در بر می گیرد که انتظار می رود پیروان هر دین ان ها را به جا آورند. </a:t>
            </a:r>
          </a:p>
          <a:p>
            <a:r>
              <a:rPr lang="fa-IR" smtClean="0">
                <a:solidFill>
                  <a:srgbClr val="FF0000"/>
                </a:solidFill>
                <a:cs typeface="B Nazanin" panose="00000400000000000000" pitchFamily="2" charset="-78"/>
              </a:rPr>
              <a:t>بعد تجربی یا عواطف دینی </a:t>
            </a:r>
            <a:r>
              <a:rPr lang="fa-IR" smtClean="0">
                <a:cs typeface="B Nazanin" panose="00000400000000000000" pitchFamily="2" charset="-78"/>
              </a:rPr>
              <a:t>در تصورات  و احساسات مربوط به برقراری رابطه با وجودی همچون خدا ظاهر می شودکه واقعیت غایی یا اقتدار متعالی است. </a:t>
            </a:r>
          </a:p>
          <a:p>
            <a:r>
              <a:rPr lang="fa-IR" smtClean="0">
                <a:solidFill>
                  <a:srgbClr val="FF0000"/>
                </a:solidFill>
                <a:cs typeface="B Nazanin" panose="00000400000000000000" pitchFamily="2" charset="-78"/>
              </a:rPr>
              <a:t>بعد فکری یا دانش دینی </a:t>
            </a:r>
            <a:r>
              <a:rPr lang="fa-IR" smtClean="0">
                <a:cs typeface="B Nazanin" panose="00000400000000000000" pitchFamily="2" charset="-78"/>
              </a:rPr>
              <a:t>شامل اطلاعات  و دانش اساسی درباره اصول عقاید دینی و کتب مقدس است که انتظار می رود پیروان آنها را بدانند. </a:t>
            </a:r>
            <a:endParaRPr lang="fa-IR">
              <a:cs typeface="B Nazanin" panose="00000400000000000000" pitchFamily="2" charset="-78"/>
            </a:endParaRPr>
          </a:p>
        </p:txBody>
      </p:sp>
    </p:spTree>
    <p:extLst>
      <p:ext uri="{BB962C8B-B14F-4D97-AF65-F5344CB8AC3E}">
        <p14:creationId xmlns:p14="http://schemas.microsoft.com/office/powerpoint/2010/main" val="33130917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r>
              <a:rPr lang="fa-IR" smtClean="0">
                <a:solidFill>
                  <a:srgbClr val="FF0000"/>
                </a:solidFill>
                <a:cs typeface="B Nazanin" panose="00000400000000000000" pitchFamily="2" charset="-78"/>
              </a:rPr>
              <a:t>بعد پیامدی یا آثار دینی </a:t>
            </a:r>
            <a:r>
              <a:rPr lang="fa-IR" smtClean="0">
                <a:cs typeface="B Nazanin" panose="00000400000000000000" pitchFamily="2" charset="-78"/>
              </a:rPr>
              <a:t>پیامدهای باور، عمل، تجربه، و دانش دینی را در زندگی روزمره فرد معتقد   روابط او با دیگران در بر می گیرد (سراج زاده و پوریافر ، 1387، 43)</a:t>
            </a:r>
          </a:p>
          <a:p>
            <a:pPr algn="just"/>
            <a:r>
              <a:rPr lang="fa-IR" smtClean="0">
                <a:cs typeface="B Nazanin" panose="00000400000000000000" pitchFamily="2" charset="-78"/>
              </a:rPr>
              <a:t>در پژوهش حاضر دینداری با توجه به مثال سنجش دینداری کلان و استارک سنجیده می شود. البته با توجه به نظریه ها و پژوهش های تجربی مرتبط با موضوع به سنجش سه بعد اعتقادی و عواطف و مناسکی اکتفا شد. گفتنی است با توجه به جدول 1 می توان نتیجه گرفت سازه های متعدد پژوهش  بر اساس آلفای کرونباخ از روایی قابل قبولی برخوردارند. </a:t>
            </a:r>
          </a:p>
          <a:p>
            <a:endParaRPr lang="fa-IR">
              <a:cs typeface="B Nazanin" panose="00000400000000000000" pitchFamily="2" charset="-78"/>
            </a:endParaRPr>
          </a:p>
        </p:txBody>
      </p:sp>
    </p:spTree>
    <p:extLst>
      <p:ext uri="{BB962C8B-B14F-4D97-AF65-F5344CB8AC3E}">
        <p14:creationId xmlns:p14="http://schemas.microsoft.com/office/powerpoint/2010/main" val="3301512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1027906"/>
            <a:ext cx="10032642" cy="4810142"/>
          </a:xfrm>
          <a:prstGeom prst="rect">
            <a:avLst/>
          </a:prstGeom>
        </p:spPr>
      </p:pic>
    </p:spTree>
    <p:extLst>
      <p:ext uri="{BB962C8B-B14F-4D97-AF65-F5344CB8AC3E}">
        <p14:creationId xmlns:p14="http://schemas.microsoft.com/office/powerpoint/2010/main" val="2081716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یافته های پژوهش</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3330054" y="1825625"/>
            <a:ext cx="8023746" cy="4351338"/>
          </a:xfrm>
        </p:spPr>
        <p:txBody>
          <a:bodyPr/>
          <a:lstStyle/>
          <a:p>
            <a:r>
              <a:rPr lang="fa-IR" smtClean="0">
                <a:solidFill>
                  <a:srgbClr val="FF0000"/>
                </a:solidFill>
                <a:cs typeface="B Nazanin" panose="00000400000000000000" pitchFamily="2" charset="-78"/>
              </a:rPr>
              <a:t>ویژگی های فردی و خانوادگی پاسخ گویان</a:t>
            </a:r>
          </a:p>
          <a:p>
            <a:pPr algn="just"/>
            <a:r>
              <a:rPr lang="fa-IR" smtClean="0">
                <a:cs typeface="B Nazanin" panose="00000400000000000000" pitchFamily="2" charset="-78"/>
              </a:rPr>
              <a:t>یافته هیا پژوهش نشان می دهد از مجموع 384 پاسخ گوی مور مطالعه 209 نفر (54/4 درصد) زن و مرد 167 نفر (43/5) مردند. سن پاسخ گویان از 18 تا 29 سال و میانگین سنی ان ها تقریبا 23 سال است. وضعیت تاهل جوانان پاسخ گو  حاکی از آن است که مجرد ها با 79/7 درصد بیشترین فراوانی را به خود اختصاص می دهند. </a:t>
            </a:r>
          </a:p>
          <a:p>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143125" cy="2143125"/>
          </a:xfrm>
          <a:prstGeom prst="rect">
            <a:avLst/>
          </a:prstGeom>
        </p:spPr>
      </p:pic>
    </p:spTree>
    <p:extLst>
      <p:ext uri="{BB962C8B-B14F-4D97-AF65-F5344CB8AC3E}">
        <p14:creationId xmlns:p14="http://schemas.microsoft.com/office/powerpoint/2010/main" val="3091612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خصوص سطح تحصیلات جوانان پاسخ گو باید به این نکته اشاره کرد که بیشترین درصد فراوانی (52/1) دارندگان مدرک دیپلم و کمترین درصد فراوانی (0/3) دارندگان مدرک ابتدایی و پایین ترند با توجه به اظهارات پاسخ گویان درباره میزان درآمد و هزینه های ماهیانه خانواده شان می توان گفت میانگین درآمد ماهیانه خانواده آن ها برابر با 1650000 تومان از میانگین هزینه های خانواده معادل 1460000 تومان است. </a:t>
            </a:r>
            <a:endParaRPr lang="fa-IR">
              <a:cs typeface="B Nazanin" panose="00000400000000000000" pitchFamily="2" charset="-78"/>
            </a:endParaRPr>
          </a:p>
        </p:txBody>
      </p:sp>
    </p:spTree>
    <p:extLst>
      <p:ext uri="{BB962C8B-B14F-4D97-AF65-F5344CB8AC3E}">
        <p14:creationId xmlns:p14="http://schemas.microsoft.com/office/powerpoint/2010/main" val="2662799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یافته های توصیفی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داینز و بیسواس داینر می گویند شادی عنوانی است که به تفکر و احساس مثبت فرد در زندگی می دهیم. ان ها بر این باورند که روابط بخشی از شادی است که بدون آن نمی توان واقعا احساس خوشحالی را تجربه کرد (داینر و بیسواس داینر، 1391، 13، 73، 301)</a:t>
            </a:r>
            <a:endParaRPr lang="fa-IR">
              <a:cs typeface="B Nazanin" panose="00000400000000000000" pitchFamily="2" charset="-78"/>
            </a:endParaRPr>
          </a:p>
        </p:txBody>
      </p:sp>
    </p:spTree>
    <p:extLst>
      <p:ext uri="{BB962C8B-B14F-4D97-AF65-F5344CB8AC3E}">
        <p14:creationId xmlns:p14="http://schemas.microsoft.com/office/powerpoint/2010/main" val="15918061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مقایسه میانگین ها در جدول 2 نشان دهنده این واقعیت است که بعد اجتماعی شادی با میانگین برابر 65/02  بالاترین میانگین و بعد احساسی با میانگین 58/33 کمترین میانگین را بین ابعاد شادی دارد. به عبارت دیگر بیشترین شادی جوانان پاسخ گو  از طریق پیوندهای اجتماعی و علاقه  به انسان های دیگر  و خوش رو و خندان بودن در برخورد با دیگران  و کمترین شادی از طریق احساسات مثبتی از قبیل احساس لذت، امید، خوشحالی، دلگرم  بودن به زندگی و جز آن است. به طور کلی می توان گفت میانگین شادی بین جمعیت مورد مطالعه کمی اباتر از حد متوسط (59/79) است.   </a:t>
            </a:r>
            <a:endParaRPr lang="fa-IR">
              <a:cs typeface="B Nazanin" panose="00000400000000000000" pitchFamily="2" charset="-78"/>
            </a:endParaRPr>
          </a:p>
        </p:txBody>
      </p:sp>
      <p:sp>
        <p:nvSpPr>
          <p:cNvPr id="4" name="Flowchart: Process 3"/>
          <p:cNvSpPr/>
          <p:nvPr/>
        </p:nvSpPr>
        <p:spPr>
          <a:xfrm>
            <a:off x="1064525" y="4558352"/>
            <a:ext cx="3998794" cy="113276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پیوندهای اجتماعی</a:t>
            </a:r>
            <a:endParaRPr lang="fa-IR" sz="2800" b="1">
              <a:solidFill>
                <a:srgbClr val="FF0000"/>
              </a:solidFill>
            </a:endParaRPr>
          </a:p>
        </p:txBody>
      </p:sp>
    </p:spTree>
    <p:extLst>
      <p:ext uri="{BB962C8B-B14F-4D97-AF65-F5344CB8AC3E}">
        <p14:creationId xmlns:p14="http://schemas.microsoft.com/office/powerpoint/2010/main" val="20936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بنابراین شادی موهبتی بزرگ است که باید ان را جست و جو کرد یافت، غنیمت شمرد و دیگران انتقال داد (ارگایل، 1376، 11) اگر جست و جوی شادکامی خاص زمان حاضر نیست و فیلسوفان یونانی و رومی و حتی ارسطو به دلایل شادکامی اهمیت داده اند. با ظهور مدرنیته  و با افزایش مانع استرس زا و تعدد نقش افراد جست و جوی شادی در همه جوامع و فرهنگ ها سرعت بسیار یافته است (شیخ الاسلامی  و همکاران، 1390، 39-40)</a:t>
            </a:r>
            <a:endParaRPr lang="fa-IR">
              <a:cs typeface="B Nazanin" panose="00000400000000000000" pitchFamily="2" charset="-78"/>
            </a:endParaRPr>
          </a:p>
        </p:txBody>
      </p:sp>
      <p:sp>
        <p:nvSpPr>
          <p:cNvPr id="4" name="Flowchart: Process 3"/>
          <p:cNvSpPr/>
          <p:nvPr/>
        </p:nvSpPr>
        <p:spPr>
          <a:xfrm>
            <a:off x="1419367" y="4326340"/>
            <a:ext cx="2961564" cy="144666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افزایش مانع استرس زا و تعدد نقش افراد</a:t>
            </a:r>
            <a:endParaRPr lang="fa-IR" b="1">
              <a:solidFill>
                <a:srgbClr val="FF0000"/>
              </a:solidFill>
            </a:endParaRPr>
          </a:p>
        </p:txBody>
      </p:sp>
    </p:spTree>
    <p:extLst>
      <p:ext uri="{BB962C8B-B14F-4D97-AF65-F5344CB8AC3E}">
        <p14:creationId xmlns:p14="http://schemas.microsoft.com/office/powerpoint/2010/main" val="2939903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64346" y="2356834"/>
            <a:ext cx="8463308" cy="2745470"/>
          </a:xfrm>
          <a:prstGeom prst="rect">
            <a:avLst/>
          </a:prstGeom>
        </p:spPr>
      </p:pic>
    </p:spTree>
    <p:extLst>
      <p:ext uri="{BB962C8B-B14F-4D97-AF65-F5344CB8AC3E}">
        <p14:creationId xmlns:p14="http://schemas.microsoft.com/office/powerpoint/2010/main" val="8270291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 اساس جدول 3 میانگین دینداری پاسخ گویان 74/61 است. این بدین معنا است که جوانان بررسی شده از </a:t>
            </a:r>
            <a:r>
              <a:rPr lang="fa-IR">
                <a:cs typeface="B Nazanin" panose="00000400000000000000" pitchFamily="2" charset="-78"/>
              </a:rPr>
              <a:t>نظر </a:t>
            </a:r>
            <a:r>
              <a:rPr lang="fa-IR" smtClean="0">
                <a:solidFill>
                  <a:srgbClr val="FF0000"/>
                </a:solidFill>
                <a:cs typeface="B Nazanin" panose="00000400000000000000" pitchFamily="2" charset="-78"/>
              </a:rPr>
              <a:t>اعتقادات و باورهای دینی</a:t>
            </a:r>
            <a:r>
              <a:rPr lang="fa-IR" smtClean="0">
                <a:cs typeface="B Nazanin" panose="00000400000000000000" pitchFamily="2" charset="-78"/>
              </a:rPr>
              <a:t>، </a:t>
            </a:r>
            <a:r>
              <a:rPr lang="fa-IR" smtClean="0">
                <a:solidFill>
                  <a:srgbClr val="00B0F0"/>
                </a:solidFill>
                <a:cs typeface="B Nazanin" panose="00000400000000000000" pitchFamily="2" charset="-78"/>
              </a:rPr>
              <a:t>احساسات و عواطف دینی </a:t>
            </a:r>
            <a:r>
              <a:rPr lang="fa-IR" smtClean="0">
                <a:cs typeface="B Nazanin" panose="00000400000000000000" pitchFamily="2" charset="-78"/>
              </a:rPr>
              <a:t>و </a:t>
            </a:r>
            <a:r>
              <a:rPr lang="fa-IR" smtClean="0">
                <a:solidFill>
                  <a:srgbClr val="00B050"/>
                </a:solidFill>
                <a:cs typeface="B Nazanin" panose="00000400000000000000" pitchFamily="2" charset="-78"/>
              </a:rPr>
              <a:t>مناسک و اعمال دینی</a:t>
            </a:r>
            <a:r>
              <a:rPr lang="fa-IR" smtClean="0">
                <a:cs typeface="B Nazanin" panose="00000400000000000000" pitchFamily="2" charset="-78"/>
              </a:rPr>
              <a:t> از میانگین بالاتر از حد متوسط برخوردارند. البته گفتنی است میانگین احساسات دینی از قبیل احساس نزدیکی به خدا، هنگام عبادت و احساس آرامش در توکل به خدا در نمونه مطالعه شده نسبت به سایر ابعاد دینداری بیشتر است. </a:t>
            </a:r>
            <a:endParaRPr lang="fa-IR">
              <a:cs typeface="B Nazanin" panose="00000400000000000000" pitchFamily="2" charset="-78"/>
            </a:endParaRPr>
          </a:p>
        </p:txBody>
      </p:sp>
    </p:spTree>
    <p:extLst>
      <p:ext uri="{BB962C8B-B14F-4D97-AF65-F5344CB8AC3E}">
        <p14:creationId xmlns:p14="http://schemas.microsoft.com/office/powerpoint/2010/main" val="25820301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19362" y="2704563"/>
            <a:ext cx="7829234" cy="2387343"/>
          </a:xfrm>
          <a:prstGeom prst="rect">
            <a:avLst/>
          </a:prstGeom>
        </p:spPr>
      </p:pic>
    </p:spTree>
    <p:extLst>
      <p:ext uri="{BB962C8B-B14F-4D97-AF65-F5344CB8AC3E}">
        <p14:creationId xmlns:p14="http://schemas.microsoft.com/office/powerpoint/2010/main" val="26723919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00B050"/>
                </a:solidFill>
                <a:cs typeface="B Nazanin" panose="00000400000000000000" pitchFamily="2" charset="-78"/>
              </a:rPr>
              <a:t>یافته های تحلیلی</a:t>
            </a:r>
            <a:endParaRPr lang="fa-IR" b="1">
              <a:solidFill>
                <a:srgbClr val="00B050"/>
              </a:solidFill>
              <a:cs typeface="B Nazanin" panose="00000400000000000000" pitchFamily="2" charset="-78"/>
            </a:endParaRPr>
          </a:p>
        </p:txBody>
      </p:sp>
      <p:sp>
        <p:nvSpPr>
          <p:cNvPr id="3" name="Content Placeholder 2"/>
          <p:cNvSpPr>
            <a:spLocks noGrp="1"/>
          </p:cNvSpPr>
          <p:nvPr>
            <p:ph idx="1"/>
          </p:nvPr>
        </p:nvSpPr>
        <p:spPr/>
        <p:txBody>
          <a:bodyPr/>
          <a:lstStyle/>
          <a:p>
            <a:r>
              <a:rPr lang="fa-IR" smtClean="0">
                <a:cs typeface="B Nazanin" panose="00000400000000000000" pitchFamily="2" charset="-78"/>
              </a:rPr>
              <a:t>شادی جوانان مطالعه شده بر حسب جنس متفاوت نیست به عبارت دیگر اگر چه مردان شاد تر از زنان اند. سطح معناداری (</a:t>
            </a:r>
            <a:r>
              <a:rPr lang="en-US" smtClean="0">
                <a:cs typeface="B Nazanin" panose="00000400000000000000" pitchFamily="2" charset="-78"/>
              </a:rPr>
              <a:t>sig: 0/170</a:t>
            </a:r>
            <a:r>
              <a:rPr lang="fa-IR" smtClean="0">
                <a:cs typeface="B Nazanin" panose="00000400000000000000" pitchFamily="2" charset="-78"/>
              </a:rPr>
              <a:t>) تفاوت معناداری را نشان نمی دهد. بین سن جوانان و میزان شاید هیچ رابطه ای وجود ندارد. </a:t>
            </a:r>
            <a:endParaRPr lang="fa-IR">
              <a:cs typeface="B Nazanin" panose="00000400000000000000" pitchFamily="2" charset="-78"/>
            </a:endParaRPr>
          </a:p>
        </p:txBody>
      </p:sp>
    </p:spTree>
    <p:extLst>
      <p:ext uri="{BB962C8B-B14F-4D97-AF65-F5344CB8AC3E}">
        <p14:creationId xmlns:p14="http://schemas.microsoft.com/office/powerpoint/2010/main" val="21842490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نتایج </a:t>
            </a:r>
            <a:r>
              <a:rPr lang="fa-IR">
                <a:cs typeface="B Nazanin" panose="00000400000000000000" pitchFamily="2" charset="-78"/>
              </a:rPr>
              <a:t>تحقیق نشان می دهد شادی افراد بر حسب تاهل آنان متفاوت نیست به این معنی که در پژوهش حاضر بین جوانان مجرد، متاهل و مطلقه در میزان شادی تفاوت معناداری مشاهده نشد، طبق آزمون همبستگی اسپیرمن، رابطه بین تحصیلات و میزان شادی معنادار نیست، همچنین بین میازن درآمد و شادی جوانان رابطه ای معنادار وجود ندارد. در خصوص رابطه هزینه ماهیانه خانواده و میزان شادی افراد مورد نظر می توان گفت بین هزینه ماهیانه خانواده افراد و شادی آنان رابطه وجود دارد، البته جهت این رابطه معکوس است. بدین معنا که با افزایش میزان هزینه و مخارج خانواده میزان شادی افراد کاهش می یابد. </a:t>
            </a:r>
          </a:p>
          <a:p>
            <a:endParaRPr lang="fa-IR"/>
          </a:p>
        </p:txBody>
      </p:sp>
    </p:spTree>
    <p:extLst>
      <p:ext uri="{BB962C8B-B14F-4D97-AF65-F5344CB8AC3E}">
        <p14:creationId xmlns:p14="http://schemas.microsoft.com/office/powerpoint/2010/main" val="18003415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618502" y="2964477"/>
            <a:ext cx="7058025" cy="2047875"/>
          </a:xfrm>
          <a:prstGeom prst="rect">
            <a:avLst/>
          </a:prstGeom>
        </p:spPr>
      </p:pic>
    </p:spTree>
    <p:extLst>
      <p:ext uri="{BB962C8B-B14F-4D97-AF65-F5344CB8AC3E}">
        <p14:creationId xmlns:p14="http://schemas.microsoft.com/office/powerpoint/2010/main" val="26132087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77712" y="1941237"/>
            <a:ext cx="8236576" cy="4014291"/>
          </a:xfrm>
          <a:prstGeom prst="rect">
            <a:avLst/>
          </a:prstGeom>
        </p:spPr>
      </p:pic>
    </p:spTree>
    <p:extLst>
      <p:ext uri="{BB962C8B-B14F-4D97-AF65-F5344CB8AC3E}">
        <p14:creationId xmlns:p14="http://schemas.microsoft.com/office/powerpoint/2010/main" val="13359878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buNone/>
            </a:pPr>
            <a:r>
              <a:rPr lang="fa-IR">
                <a:cs typeface="B Nazanin" panose="00000400000000000000" pitchFamily="2" charset="-78"/>
              </a:rPr>
              <a:t> </a:t>
            </a:r>
            <a:r>
              <a:rPr lang="fa-IR" smtClean="0">
                <a:cs typeface="B Nazanin" panose="00000400000000000000" pitchFamily="2" charset="-78"/>
              </a:rPr>
              <a:t>مهم ترین نتایج جدول 5 را می توان بدین شرح بیان کرد:</a:t>
            </a:r>
          </a:p>
          <a:p>
            <a:pPr marL="0" indent="0" algn="just">
              <a:buNone/>
            </a:pPr>
            <a:r>
              <a:rPr lang="fa-IR" smtClean="0">
                <a:cs typeface="B Nazanin" panose="00000400000000000000" pitchFamily="2" charset="-78"/>
              </a:rPr>
              <a:t>هر چه باورها و اعتقادات دینی بیشتر باشد میزان شادمانی  جوانان بیشتر است منطق با جدول 5 باورها و اعتقادات مذهبی، از قبیل اعتقاد به وجود خدا و امامت و حقاینت قرآن، با شادی افراد مورد مطالعه ارتباط مثبت دارد. به بیانی دقیق تر، با افزایش اعتقادات دینی افراد احساسات خویشاوند از قبیل احساس امیدواری و نشاط و عشق به زندگی همچنین گرایش های مثبت اجتماعی جوانان از قبیل علاقه به انسان های دیگر و خوش رو بدون افزایش می یابد و در نهایت به میزان بیشتری شاد شوند</a:t>
            </a:r>
            <a:endParaRPr lang="fa-IR">
              <a:cs typeface="B Nazanin" panose="00000400000000000000" pitchFamily="2" charset="-78"/>
            </a:endParaRPr>
          </a:p>
        </p:txBody>
      </p:sp>
    </p:spTree>
    <p:extLst>
      <p:ext uri="{BB962C8B-B14F-4D97-AF65-F5344CB8AC3E}">
        <p14:creationId xmlns:p14="http://schemas.microsoft.com/office/powerpoint/2010/main" val="2532830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شدت همبستگی عواطف دینی بر میزان شادی 0/27 و جهت رابطه مستقیم است بدین معنا که افزایش عواطف دینی از قبیل احساس نزدیکی به خدا، موقع عبادت، افزایش میزان شادی پاسخ گویان را به همراه دارد. این فرضیه در سطح معناداری 0/00 پذیرفتنی است. بنابراین فرض وجود </a:t>
            </a:r>
            <a:r>
              <a:rPr lang="fa-IR" b="1" smtClean="0">
                <a:solidFill>
                  <a:srgbClr val="FF0000"/>
                </a:solidFill>
                <a:cs typeface="B Nazanin" panose="00000400000000000000" pitchFamily="2" charset="-78"/>
              </a:rPr>
              <a:t>رابطه </a:t>
            </a:r>
            <a:r>
              <a:rPr lang="fa-IR" b="1" smtClean="0">
                <a:solidFill>
                  <a:srgbClr val="FF0000"/>
                </a:solidFill>
                <a:cs typeface="B Nazanin" panose="00000400000000000000" pitchFamily="2" charset="-78"/>
              </a:rPr>
              <a:t>معنادار </a:t>
            </a:r>
            <a:r>
              <a:rPr lang="fa-IR" b="1" smtClean="0">
                <a:solidFill>
                  <a:srgbClr val="FF0000"/>
                </a:solidFill>
                <a:cs typeface="B Nazanin" panose="00000400000000000000" pitchFamily="2" charset="-78"/>
              </a:rPr>
              <a:t>میان بعد عواطف دینی و میزان شادی </a:t>
            </a:r>
            <a:r>
              <a:rPr lang="fa-IR" smtClean="0">
                <a:cs typeface="B Nazanin" panose="00000400000000000000" pitchFamily="2" charset="-78"/>
              </a:rPr>
              <a:t>پذیرفته می شود. گفتنی است عواطف دینی با بعد اجتماعی شادی، یعنی گرایش های مثبت اجتماعی همبستگی قوی تری دارد. به عبارت دیگر با افزایش عواطف و احساسات افراد درباره وجودی همچون خدا تمایلات اجتماعی آن ها، همچون انسان دوستی و روحیه شوخ طبعی، افزایش می یابد. </a:t>
            </a:r>
            <a:endParaRPr lang="fa-IR">
              <a:cs typeface="B Nazanin" panose="00000400000000000000" pitchFamily="2" charset="-78"/>
            </a:endParaRPr>
          </a:p>
        </p:txBody>
      </p:sp>
    </p:spTree>
    <p:extLst>
      <p:ext uri="{BB962C8B-B14F-4D97-AF65-F5344CB8AC3E}">
        <p14:creationId xmlns:p14="http://schemas.microsoft.com/office/powerpoint/2010/main" val="13192197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افزایش انجام دادن مناسک دینی، همچون نماز و روزه و شرکت در مراسم مذهبی میزان شادمانی  افراد نیز افزایش می یابد. بر </a:t>
            </a:r>
            <a:r>
              <a:rPr lang="fa-IR" smtClean="0">
                <a:cs typeface="B Nazanin" panose="00000400000000000000" pitchFamily="2" charset="-78"/>
              </a:rPr>
              <a:t>اساس </a:t>
            </a:r>
            <a:r>
              <a:rPr lang="fa-IR" smtClean="0">
                <a:cs typeface="B Nazanin" panose="00000400000000000000" pitchFamily="2" charset="-78"/>
              </a:rPr>
              <a:t>جدول 5 بین انجام دادن مناسک و اعمال دینی و میزان شادی جوانان رابطه ای مثبت وجود دارد. یافته ها نشان می دهد شدت همبستگی انجام دادن مناسک دینی با گرایش های مثبت اجتماعی از قبیل علاقه  به انسان های دیگر، خوشرو بودن، داشتن روحیه شوخ  طبعی، اثرگذاری مثبت بر اطرافیان و علاقه به شرکت در مراسم جمعی در مقایسه با سایر ابعاد </a:t>
            </a:r>
            <a:r>
              <a:rPr lang="fa-IR" smtClean="0">
                <a:cs typeface="B Nazanin" panose="00000400000000000000" pitchFamily="2" charset="-78"/>
              </a:rPr>
              <a:t>شادی، </a:t>
            </a:r>
            <a:r>
              <a:rPr lang="fa-IR" smtClean="0">
                <a:cs typeface="B Nazanin" panose="00000400000000000000" pitchFamily="2" charset="-78"/>
              </a:rPr>
              <a:t>یعنی </a:t>
            </a:r>
            <a:r>
              <a:rPr lang="fa-IR" smtClean="0">
                <a:cs typeface="B Nazanin" panose="00000400000000000000" pitchFamily="2" charset="-78"/>
              </a:rPr>
              <a:t>بعد شناختی (رضایت از زندگی) و بعد احساسی(عواطف مثبت) قوی تر است. </a:t>
            </a:r>
            <a:endParaRPr lang="fa-IR">
              <a:cs typeface="B Nazanin" panose="00000400000000000000" pitchFamily="2" charset="-78"/>
            </a:endParaRPr>
          </a:p>
        </p:txBody>
      </p:sp>
    </p:spTree>
    <p:extLst>
      <p:ext uri="{BB962C8B-B14F-4D97-AF65-F5344CB8AC3E}">
        <p14:creationId xmlns:p14="http://schemas.microsoft.com/office/powerpoint/2010/main" val="3337745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طی </a:t>
            </a:r>
            <a:r>
              <a:rPr lang="fa-IR" smtClean="0">
                <a:cs typeface="B Nazanin" panose="00000400000000000000" pitchFamily="2" charset="-78"/>
              </a:rPr>
              <a:t>چهار </a:t>
            </a:r>
            <a:r>
              <a:rPr lang="fa-IR" smtClean="0">
                <a:cs typeface="B Nazanin" panose="00000400000000000000" pitchFamily="2" charset="-78"/>
              </a:rPr>
              <a:t>سال گذشته روان شناسان پژوهش های متعددی برای تعریف شادی و دلایل و پیامدهای آن انجام داده  اند. اجماع کلی تحقیقات صورت گرفته این است که شادی پدیده ای درونی است همراه احساسات درونی، افکار، </a:t>
            </a:r>
            <a:r>
              <a:rPr lang="fa-IR" smtClean="0">
                <a:cs typeface="B Nazanin" panose="00000400000000000000" pitchFamily="2" charset="-78"/>
              </a:rPr>
              <a:t>ادراکات </a:t>
            </a:r>
            <a:r>
              <a:rPr lang="fa-IR" smtClean="0">
                <a:cs typeface="B Nazanin" panose="00000400000000000000" pitchFamily="2" charset="-78"/>
              </a:rPr>
              <a:t>و ارزیابی موقعیت که بسیار مهم تر از خود موفقیت است (زارعی متین و همکاران، 1390، 5) یافتن این حالت  ذهنی به ما اجازه می دهد سرزنده تر و بی تکلف تر باشیم در این حالت زندگی آسان تر  و مشکلات کمتر می شود. زیرا هنگامی که انسان احساس بهتری پیدا می کند راحت تر به </a:t>
            </a:r>
            <a:r>
              <a:rPr lang="fa-IR" b="1" smtClean="0">
                <a:solidFill>
                  <a:srgbClr val="FF0000"/>
                </a:solidFill>
                <a:cs typeface="B Nazanin" panose="00000400000000000000" pitchFamily="2" charset="-78"/>
              </a:rPr>
              <a:t>خرد و عقل سلیم خود </a:t>
            </a:r>
            <a:r>
              <a:rPr lang="fa-IR" smtClean="0">
                <a:cs typeface="B Nazanin" panose="00000400000000000000" pitchFamily="2" charset="-78"/>
              </a:rPr>
              <a:t>دست می یابد و </a:t>
            </a:r>
            <a:r>
              <a:rPr lang="fa-IR">
                <a:cs typeface="B Nazanin" panose="00000400000000000000" pitchFamily="2" charset="-78"/>
              </a:rPr>
              <a:t>تصمیمات </a:t>
            </a:r>
            <a:r>
              <a:rPr lang="fa-IR" smtClean="0">
                <a:cs typeface="B Nazanin" panose="00000400000000000000" pitchFamily="2" charset="-78"/>
              </a:rPr>
              <a:t>بهتری می گیرد (کارلسون، 1377، 1-2)</a:t>
            </a:r>
            <a:endParaRPr lang="fa-IR">
              <a:cs typeface="B Nazanin" panose="00000400000000000000" pitchFamily="2" charset="-78"/>
            </a:endParaRPr>
          </a:p>
        </p:txBody>
      </p:sp>
    </p:spTree>
    <p:extLst>
      <p:ext uri="{BB962C8B-B14F-4D97-AF65-F5344CB8AC3E}">
        <p14:creationId xmlns:p14="http://schemas.microsoft.com/office/powerpoint/2010/main" val="27252692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سطح معناداری به دست آمده در رابطه میان دینداری و شادی برابر 0/00 است. بنابراین فرض وجود رابطه معنادار میان دینداری و شادی جوانان تایید می شود شدت همبستگی در یان رابطه برابر 0/27 و جهت رابطه مثبت است. بدین معنا که با افزایش دینداری میزان شادمانی نیز افزایش می یابد. ذکر این نکته ضروری است که این رابطه دو بعد احساسی شادی (عواطف مثبت) قوی تر از سایر ابعاد است، به عبارت دیگر احساسات مثبت پاسخ گویان در مقایسه با بعد شناختی (رضایت از زندگی) و بعد اجتماعی (گرایش های مثبت اجتماعی) با دینداری ایشان  همبستگی قوی تری دارد. </a:t>
            </a:r>
            <a:endParaRPr lang="fa-IR">
              <a:cs typeface="B Nazanin" panose="00000400000000000000" pitchFamily="2" charset="-78"/>
            </a:endParaRPr>
          </a:p>
        </p:txBody>
      </p:sp>
    </p:spTree>
    <p:extLst>
      <p:ext uri="{BB962C8B-B14F-4D97-AF65-F5344CB8AC3E}">
        <p14:creationId xmlns:p14="http://schemas.microsoft.com/office/powerpoint/2010/main" val="40653319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مشارکت نسبی </a:t>
            </a:r>
            <a:r>
              <a:rPr lang="fa-IR" smtClean="0">
                <a:solidFill>
                  <a:srgbClr val="FF0000"/>
                </a:solidFill>
                <a:cs typeface="B Nazanin" panose="00000400000000000000" pitchFamily="2" charset="-78"/>
              </a:rPr>
              <a:t>ابعاد </a:t>
            </a:r>
            <a:r>
              <a:rPr lang="fa-IR">
                <a:solidFill>
                  <a:srgbClr val="FF0000"/>
                </a:solidFill>
                <a:cs typeface="B Nazanin" panose="00000400000000000000" pitchFamily="2" charset="-78"/>
              </a:rPr>
              <a:t>متغیر مستقل (دینداری) بر </a:t>
            </a:r>
            <a:r>
              <a:rPr lang="fa-IR" smtClean="0">
                <a:solidFill>
                  <a:srgbClr val="FF0000"/>
                </a:solidFill>
                <a:cs typeface="B Nazanin" panose="00000400000000000000" pitchFamily="2" charset="-78"/>
              </a:rPr>
              <a:t>شادمانی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منظور بررسی میزان تاثیر هر یک از ابعاد دینداری بر میزان شادمانی از تحلیل رگرسیون به روش گام به گام استفاده گردیده که نتایج در جدول 6 و 7 ارائه شده است. </a:t>
            </a:r>
          </a:p>
          <a:p>
            <a:endParaRPr lang="fa-IR">
              <a:cs typeface="B Nazanin" panose="00000400000000000000" pitchFamily="2" charset="-78"/>
            </a:endParaRPr>
          </a:p>
        </p:txBody>
      </p:sp>
      <p:sp>
        <p:nvSpPr>
          <p:cNvPr id="4" name="Flowchart: Process 3"/>
          <p:cNvSpPr/>
          <p:nvPr/>
        </p:nvSpPr>
        <p:spPr>
          <a:xfrm>
            <a:off x="838200" y="3343701"/>
            <a:ext cx="5145206" cy="165137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تحلیل رگرسیون به روش گام به گام</a:t>
            </a:r>
            <a:endParaRPr lang="fa-IR" sz="2000" b="1">
              <a:solidFill>
                <a:srgbClr val="FF0000"/>
              </a:solidFill>
            </a:endParaRPr>
          </a:p>
        </p:txBody>
      </p:sp>
    </p:spTree>
    <p:extLst>
      <p:ext uri="{BB962C8B-B14F-4D97-AF65-F5344CB8AC3E}">
        <p14:creationId xmlns:p14="http://schemas.microsoft.com/office/powerpoint/2010/main" val="34993957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775239"/>
            <a:ext cx="9889901" cy="5378705"/>
          </a:xfrm>
          <a:prstGeom prst="rect">
            <a:avLst/>
          </a:prstGeom>
        </p:spPr>
      </p:pic>
    </p:spTree>
    <p:extLst>
      <p:ext uri="{BB962C8B-B14F-4D97-AF65-F5344CB8AC3E}">
        <p14:creationId xmlns:p14="http://schemas.microsoft.com/office/powerpoint/2010/main" val="33881138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در این مرحله سهم تاثیرگذاری هر یک از ابعاد متغیر مستقل بر متغیر وابسته (شادی) بررسی می شود همان طور که گفته شده ابعاد متغیر مستقل در بررسی حاضر عبارت است از بعد اعتقادات دینی عواطف دینی و مناسک دینی </a:t>
            </a:r>
            <a:endParaRPr lang="fa-IR">
              <a:cs typeface="B Nazanin" panose="00000400000000000000" pitchFamily="2" charset="-78"/>
            </a:endParaRPr>
          </a:p>
        </p:txBody>
      </p:sp>
      <p:sp>
        <p:nvSpPr>
          <p:cNvPr id="4" name="Flowchart: Process 3"/>
          <p:cNvSpPr/>
          <p:nvPr/>
        </p:nvSpPr>
        <p:spPr>
          <a:xfrm>
            <a:off x="1637731" y="3521122"/>
            <a:ext cx="4790365" cy="184244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ابعاد </a:t>
            </a:r>
            <a:r>
              <a:rPr lang="fa-IR" sz="3200" b="1">
                <a:solidFill>
                  <a:srgbClr val="FF0000"/>
                </a:solidFill>
                <a:cs typeface="B Nazanin" panose="00000400000000000000" pitchFamily="2" charset="-78"/>
              </a:rPr>
              <a:t>متغیر </a:t>
            </a:r>
            <a:r>
              <a:rPr lang="fa-IR" sz="3200" b="1" smtClean="0">
                <a:solidFill>
                  <a:srgbClr val="FF0000"/>
                </a:solidFill>
                <a:cs typeface="B Nazanin" panose="00000400000000000000" pitchFamily="2" charset="-78"/>
              </a:rPr>
              <a:t>مستقل:</a:t>
            </a:r>
          </a:p>
          <a:p>
            <a:pPr algn="ctr"/>
            <a:r>
              <a:rPr lang="fa-IR" sz="2000" b="1">
                <a:solidFill>
                  <a:srgbClr val="FF0000"/>
                </a:solidFill>
                <a:cs typeface="B Nazanin" panose="00000400000000000000" pitchFamily="2" charset="-78"/>
              </a:rPr>
              <a:t>بعد اعتقادات دینی عواطف دینی و مناسک دینی</a:t>
            </a:r>
            <a:endParaRPr lang="fa-IR" sz="2000" b="1">
              <a:solidFill>
                <a:srgbClr val="FF0000"/>
              </a:solidFill>
            </a:endParaRPr>
          </a:p>
        </p:txBody>
      </p:sp>
    </p:spTree>
    <p:extLst>
      <p:ext uri="{BB962C8B-B14F-4D97-AF65-F5344CB8AC3E}">
        <p14:creationId xmlns:p14="http://schemas.microsoft.com/office/powerpoint/2010/main" val="5572850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r>
              <a:rPr lang="fa-IR" smtClean="0">
                <a:cs typeface="B Nazanin" panose="00000400000000000000" pitchFamily="2" charset="-78"/>
              </a:rPr>
              <a:t>میزان همبستگی متغیر متستقل (عواطف بر احساسات دینی) با متغیر شادی برابر 0/273 ضریب تعیین این خروجی نیز برابر 0/07 است. بدین معنا که عواطف دینی به تنهایی 0/07 درصد تغییرات در میزان شای را تبیین می کند. میزان </a:t>
            </a:r>
            <a:r>
              <a:rPr lang="en-US" smtClean="0">
                <a:cs typeface="B Nazanin" panose="00000400000000000000" pitchFamily="2" charset="-78"/>
              </a:rPr>
              <a:t>T</a:t>
            </a:r>
            <a:r>
              <a:rPr lang="fa-IR" smtClean="0">
                <a:cs typeface="B Nazanin" panose="00000400000000000000" pitchFamily="2" charset="-78"/>
              </a:rPr>
              <a:t> رابطه نیز برابر 30/42 و سطح معنا داری 0/00 است با توجه به ضریب بتا می توان گفت میزان اثر مستقیم احساسات دینی بر شادی 0/27 است</a:t>
            </a:r>
            <a:r>
              <a:rPr lang="fa-IR" smtClean="0">
                <a:cs typeface="B Nazanin" panose="00000400000000000000" pitchFamily="2" charset="-78"/>
              </a:rPr>
              <a:t>.. </a:t>
            </a:r>
            <a:endParaRPr lang="fa-IR">
              <a:cs typeface="B Nazanin" panose="00000400000000000000" pitchFamily="2" charset="-78"/>
            </a:endParaRPr>
          </a:p>
        </p:txBody>
      </p:sp>
    </p:spTree>
    <p:extLst>
      <p:ext uri="{BB962C8B-B14F-4D97-AF65-F5344CB8AC3E}">
        <p14:creationId xmlns:p14="http://schemas.microsoft.com/office/powerpoint/2010/main" val="10999805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466530" y="1825625"/>
            <a:ext cx="7887269" cy="4351338"/>
          </a:xfrm>
        </p:spPr>
        <p:txBody>
          <a:bodyPr/>
          <a:lstStyle/>
          <a:p>
            <a:pPr algn="just"/>
            <a:r>
              <a:rPr lang="fa-IR">
                <a:cs typeface="B Nazanin" panose="00000400000000000000" pitchFamily="2" charset="-78"/>
              </a:rPr>
              <a:t>یافته مهم تحقیق مبنی بر نقش مهم دینداری به طور ویژه احساسات دینی  بر شادمانی افراد، موید نظرات اندیشمندان متعددی همچون ویلیام جیمز است. ویلیام جیمز (به نقل از حیدری رفعت و عنایتی نوین فر، 1389) می گوید عشق و نیروی مذهبی به وقار و سنگینی بر صبر و شکیبایی و اعتقاد و اطمینان در فرد  منجر می شود. احساسات مذهبی نیروی روز افزونی در کار و زندگی شخص وارد می کند و وقتی  دنیا به ادم پشت می کند احساسات مذهبی دست به کار می شود و هیجان و شور زندگی را در ادمی زنده نگه می دارد</a:t>
            </a:r>
            <a:endParaRPr lang="fa-IR"/>
          </a:p>
        </p:txBody>
      </p:sp>
      <p:pic>
        <p:nvPicPr>
          <p:cNvPr id="4" name="Picture 3"/>
          <p:cNvPicPr>
            <a:picLocks noChangeAspect="1"/>
          </p:cNvPicPr>
          <p:nvPr/>
        </p:nvPicPr>
        <p:blipFill>
          <a:blip r:embed="rId2"/>
          <a:stretch>
            <a:fillRect/>
          </a:stretch>
        </p:blipFill>
        <p:spPr>
          <a:xfrm>
            <a:off x="838200" y="1825625"/>
            <a:ext cx="2628330" cy="2390775"/>
          </a:xfrm>
          <a:prstGeom prst="rect">
            <a:avLst/>
          </a:prstGeom>
        </p:spPr>
      </p:pic>
      <p:sp>
        <p:nvSpPr>
          <p:cNvPr id="5" name="TextBox 4"/>
          <p:cNvSpPr txBox="1"/>
          <p:nvPr/>
        </p:nvSpPr>
        <p:spPr>
          <a:xfrm>
            <a:off x="1555845" y="4612943"/>
            <a:ext cx="1323833"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ویلیام جیمز</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20936196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بحث و نتیجه گیری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پژوهش حاضر با هدف بررس رابطه دینداری و میزان شادمانی بین جوانان شهر تهران انجام شد. در این پژوهش نقش دینداری بر ایجاد یا تشدید یا تضعیف شادی از دریچه نظریه های اندیشمندان و پژوهشگران متعدد کنکاش شد. </a:t>
            </a:r>
          </a:p>
          <a:p>
            <a:pPr algn="just"/>
            <a:r>
              <a:rPr lang="fa-IR" smtClean="0">
                <a:cs typeface="B Nazanin" panose="00000400000000000000" pitchFamily="2" charset="-78"/>
              </a:rPr>
              <a:t>میانگین شادی جوانان بررس شده کمی بالاتر از حد متوسط است. گفتنی است در تحقیق وینهوون و کالمیجن (1990) سطح شادی در ایران در حد متوسط است (گنجی، 1387، 16)</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4510088"/>
            <a:ext cx="2743200" cy="1666875"/>
          </a:xfrm>
          <a:prstGeom prst="rect">
            <a:avLst/>
          </a:prstGeom>
        </p:spPr>
      </p:pic>
    </p:spTree>
    <p:extLst>
      <p:ext uri="{BB962C8B-B14F-4D97-AF65-F5344CB8AC3E}">
        <p14:creationId xmlns:p14="http://schemas.microsoft.com/office/powerpoint/2010/main" val="25490962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یافته های پژوهش حاضر حاکی از این واقعیت است که دینداری پاسخ گویان بالاتر از حد متوسط (74/61) است. همچنین مقایسه میانگین ها نشان می دهد انجام دادن مناسک  دینی در مقایسه با سایر ابعاد دینداری میانگین پایین تری دارد. تحقیق  سراج زاده  و همکاران او (1383) حاکی از بالا ودن دو بعد ذهنی تر و درونی تر دینداری (ابعاد اعتقاد و تجربی) است. مطالعه دیگری (آهن کوب نژاد، 1388</a:t>
            </a:r>
            <a:r>
              <a:rPr lang="fa-IR" smtClean="0">
                <a:cs typeface="B Nazanin" panose="00000400000000000000" pitchFamily="2" charset="-78"/>
              </a:rPr>
              <a:t>)</a:t>
            </a:r>
            <a:endParaRPr lang="fa-IR">
              <a:cs typeface="B Nazanin" panose="00000400000000000000" pitchFamily="2" charset="-78"/>
            </a:endParaRPr>
          </a:p>
        </p:txBody>
      </p:sp>
      <p:sp>
        <p:nvSpPr>
          <p:cNvPr id="4" name="Flowchart: Process 3"/>
          <p:cNvSpPr/>
          <p:nvPr/>
        </p:nvSpPr>
        <p:spPr>
          <a:xfrm>
            <a:off x="1419367" y="4230806"/>
            <a:ext cx="3152633" cy="114641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Nazanin" panose="00000400000000000000" pitchFamily="2" charset="-78"/>
              </a:rPr>
              <a:t>دو بعد ذهنی تر و درونی تر</a:t>
            </a:r>
            <a:endParaRPr lang="fa-IR" sz="2000" b="1">
              <a:solidFill>
                <a:srgbClr val="FF0000"/>
              </a:solidFill>
            </a:endParaRPr>
          </a:p>
        </p:txBody>
      </p:sp>
    </p:spTree>
    <p:extLst>
      <p:ext uri="{BB962C8B-B14F-4D97-AF65-F5344CB8AC3E}">
        <p14:creationId xmlns:p14="http://schemas.microsoft.com/office/powerpoint/2010/main" val="541026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بیانگر این نکته است که دینداری جوانان شهر اهواز در ابعاد اعتقادی و عاطفی قوی تر،  اما در ابعاد پیامدی و مناسکی ضعیف تر است و نمره کل دینداری جوانان نیز در حد بالاتر از متوسط و نزدیک به زیاد است. علاوه بر این، پژوهش  سفیری و نعمت اللهی (1391) نشان دهنده هویت دینی نسبتا بالای افراد مطالعه شده یعنی افراد 18 تا 38 ساله شهر تهران است. بنابراین می توان نتیجه گرفت با وجود ایمان و باور افراد به دین تجلی ان در رفتار و اعمال نمود کمتری می یابد. </a:t>
            </a:r>
          </a:p>
          <a:p>
            <a:endParaRPr lang="fa-IR"/>
          </a:p>
        </p:txBody>
      </p:sp>
      <p:sp>
        <p:nvSpPr>
          <p:cNvPr id="4" name="Flowchart: Process 3"/>
          <p:cNvSpPr/>
          <p:nvPr/>
        </p:nvSpPr>
        <p:spPr>
          <a:xfrm>
            <a:off x="1228299" y="4449170"/>
            <a:ext cx="3439235" cy="144666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ابعاد پیامدی و مناسکی</a:t>
            </a:r>
            <a:endParaRPr lang="fa-IR" b="1">
              <a:solidFill>
                <a:srgbClr val="FF0000"/>
              </a:solidFill>
            </a:endParaRPr>
          </a:p>
        </p:txBody>
      </p:sp>
      <p:sp>
        <p:nvSpPr>
          <p:cNvPr id="5" name="Flowchart: Process 4"/>
          <p:cNvSpPr/>
          <p:nvPr/>
        </p:nvSpPr>
        <p:spPr>
          <a:xfrm>
            <a:off x="6454253" y="4449170"/>
            <a:ext cx="3343702" cy="1446663"/>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Nazanin" panose="00000400000000000000" pitchFamily="2" charset="-78"/>
              </a:rPr>
              <a:t>ابعاد اعتقادی و عاطفی</a:t>
            </a:r>
            <a:endParaRPr lang="fa-IR">
              <a:solidFill>
                <a:srgbClr val="FF0000"/>
              </a:solidFill>
            </a:endParaRPr>
          </a:p>
        </p:txBody>
      </p:sp>
    </p:spTree>
    <p:extLst>
      <p:ext uri="{BB962C8B-B14F-4D97-AF65-F5344CB8AC3E}">
        <p14:creationId xmlns:p14="http://schemas.microsoft.com/office/powerpoint/2010/main" val="9516746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Nazanin" panose="00000400000000000000" pitchFamily="2" charset="-78"/>
              </a:rPr>
              <a:t>شادی افراد بر حسب جنس و وضعیت تاهل و سطح تحصیلات تفاوت معناداری ندارد. علاوه بر این هیچ رابطه ای بین سن وشادی افراد مورد تحقیق وجود ندارد. یکی از نتایج دیگر این پژوهش این است که رابطه هزینه ماهیانه خانواده و شادی جوانان معنادار است. بدین معنا که با افزایش میزان هزینه و مخارج خانواده میزن شادی افراد جوان کاهش می یابد. شاید یکی </a:t>
            </a:r>
            <a:r>
              <a:rPr lang="fa-IR" smtClean="0">
                <a:cs typeface="B Nazanin" panose="00000400000000000000" pitchFamily="2" charset="-78"/>
              </a:rPr>
              <a:t>از </a:t>
            </a:r>
            <a:r>
              <a:rPr lang="fa-IR" smtClean="0">
                <a:cs typeface="B Nazanin" panose="00000400000000000000" pitchFamily="2" charset="-78"/>
              </a:rPr>
              <a:t>دلایل چنین رابطه ای این باشد که با افزایش میزان هزینه و مخارج خانواده میزن شادی افراد جوان کاهش می یابد. شاید یکی از دلایل چنین رابطه ای این باشد که با افزایش مخارج و هزینه های خانواده نگرانی  و اضطراب افراد برای تامین نیازهای خانواده افزایش و شادی کاهش می دهد. </a:t>
            </a:r>
            <a:endParaRPr lang="fa-IR">
              <a:cs typeface="B Nazanin" panose="00000400000000000000" pitchFamily="2" charset="-78"/>
            </a:endParaRPr>
          </a:p>
        </p:txBody>
      </p:sp>
    </p:spTree>
    <p:extLst>
      <p:ext uri="{BB962C8B-B14F-4D97-AF65-F5344CB8AC3E}">
        <p14:creationId xmlns:p14="http://schemas.microsoft.com/office/powerpoint/2010/main" val="391886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اهمیت شادی در سلامت اجتماعی و فردی این سوال مهم را مطرح کرده است که عوامل موثر بر شادی کدام اند؟ برای پاسخ به این پرسش مطالعات نظری و تجربی فراوانی در سراسر دنیا صورت گرفته است. نتایج حاکی از آن است که عوامل مختلف بر میزان شادی تاثیر می گذارد  که یکی از آن ها مذهب است. </a:t>
            </a:r>
            <a:endParaRPr lang="fa-IR">
              <a:cs typeface="B Nazanin" panose="00000400000000000000" pitchFamily="2" charset="-78"/>
            </a:endParaRPr>
          </a:p>
        </p:txBody>
      </p:sp>
    </p:spTree>
    <p:extLst>
      <p:ext uri="{BB962C8B-B14F-4D97-AF65-F5344CB8AC3E}">
        <p14:creationId xmlns:p14="http://schemas.microsoft.com/office/powerpoint/2010/main" val="34409236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رغم اینکه  برخی تحقیقات  تجربی بر رابطه متغیرهای زمینه ای و میزان شادی تاکید دارند، پژوهش ها تجربی متعددی وجود دارد که بیانگر نبود رابطه بین متغیرهای زمینه ای و شادی است مثلا دیوید مایرز در کتاب خود با نام در جست و جوی  شاید چه کسی شاد است و چرا؟ کلیه مقاله های تحقیقی را که در آمریکا و کانادا و کشورهای اروپای غربی و برخی دیگر از کشورها درباره شادی به چاپ رسیده است، به طور جامع بررسی می کند. وی به این نتیجه می رسد که رابطه ای بین ثروت  و شادی وجود ندارد و آرامش و شادی را نمی توان با پول خرید. وی همچنین نتیجه می گیرد که </a:t>
            </a:r>
            <a:r>
              <a:rPr lang="fa-IR">
                <a:solidFill>
                  <a:srgbClr val="FF0000"/>
                </a:solidFill>
                <a:cs typeface="B Nazanin" panose="00000400000000000000" pitchFamily="2" charset="-78"/>
              </a:rPr>
              <a:t>سن</a:t>
            </a:r>
            <a:r>
              <a:rPr lang="fa-IR">
                <a:cs typeface="B Nazanin" panose="00000400000000000000" pitchFamily="2" charset="-78"/>
              </a:rPr>
              <a:t>، </a:t>
            </a:r>
            <a:r>
              <a:rPr lang="fa-IR" smtClean="0">
                <a:solidFill>
                  <a:srgbClr val="00B0F0"/>
                </a:solidFill>
                <a:cs typeface="B Nazanin" panose="00000400000000000000" pitchFamily="2" charset="-78"/>
              </a:rPr>
              <a:t>جنسیت</a:t>
            </a:r>
            <a:r>
              <a:rPr lang="fa-IR" smtClean="0">
                <a:cs typeface="B Nazanin" panose="00000400000000000000" pitchFamily="2" charset="-78"/>
              </a:rPr>
              <a:t>، </a:t>
            </a:r>
            <a:r>
              <a:rPr lang="fa-IR">
                <a:solidFill>
                  <a:srgbClr val="92D050"/>
                </a:solidFill>
                <a:cs typeface="B Nazanin" panose="00000400000000000000" pitchFamily="2" charset="-78"/>
              </a:rPr>
              <a:t>موقعیت اجتماعی</a:t>
            </a:r>
            <a:r>
              <a:rPr lang="fa-IR">
                <a:cs typeface="B Nazanin" panose="00000400000000000000" pitchFamily="2" charset="-78"/>
              </a:rPr>
              <a:t>، </a:t>
            </a:r>
            <a:r>
              <a:rPr lang="fa-IR">
                <a:solidFill>
                  <a:srgbClr val="FF0000"/>
                </a:solidFill>
                <a:cs typeface="B Nazanin" panose="00000400000000000000" pitchFamily="2" charset="-78"/>
              </a:rPr>
              <a:t>محل زندگی</a:t>
            </a:r>
            <a:r>
              <a:rPr lang="fa-IR">
                <a:cs typeface="B Nazanin" panose="00000400000000000000" pitchFamily="2" charset="-78"/>
              </a:rPr>
              <a:t>، </a:t>
            </a:r>
            <a:r>
              <a:rPr lang="fa-IR">
                <a:solidFill>
                  <a:srgbClr val="00B050"/>
                </a:solidFill>
                <a:cs typeface="B Nazanin" panose="00000400000000000000" pitchFamily="2" charset="-78"/>
              </a:rPr>
              <a:t>نژاد</a:t>
            </a:r>
            <a:r>
              <a:rPr lang="fa-IR">
                <a:cs typeface="B Nazanin" panose="00000400000000000000" pitchFamily="2" charset="-78"/>
              </a:rPr>
              <a:t> و </a:t>
            </a:r>
            <a:r>
              <a:rPr lang="fa-IR">
                <a:solidFill>
                  <a:srgbClr val="FF0000"/>
                </a:solidFill>
                <a:cs typeface="B Nazanin" panose="00000400000000000000" pitchFamily="2" charset="-78"/>
              </a:rPr>
              <a:t>سطح</a:t>
            </a:r>
            <a:r>
              <a:rPr lang="fa-IR">
                <a:cs typeface="B Nazanin" panose="00000400000000000000" pitchFamily="2" charset="-78"/>
              </a:rPr>
              <a:t> </a:t>
            </a:r>
            <a:r>
              <a:rPr lang="fa-IR">
                <a:solidFill>
                  <a:srgbClr val="FF0000"/>
                </a:solidFill>
                <a:cs typeface="B Nazanin" panose="00000400000000000000" pitchFamily="2" charset="-78"/>
              </a:rPr>
              <a:t>تحصیلات</a:t>
            </a:r>
            <a:r>
              <a:rPr lang="fa-IR">
                <a:cs typeface="B Nazanin" panose="00000400000000000000" pitchFamily="2" charset="-78"/>
              </a:rPr>
              <a:t> به شادی انسان کمک موثری نمی کند(طریقه دار، 1383، 28)</a:t>
            </a:r>
          </a:p>
          <a:p>
            <a:endParaRPr lang="fa-IR"/>
          </a:p>
        </p:txBody>
      </p:sp>
    </p:spTree>
    <p:extLst>
      <p:ext uri="{BB962C8B-B14F-4D97-AF65-F5344CB8AC3E}">
        <p14:creationId xmlns:p14="http://schemas.microsoft.com/office/powerpoint/2010/main" val="15022774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بین میزان دینداری و میزان شادی جوانان رابطه مثبت و معنادار وجود دارد که موید فرضیه تحقیق است </a:t>
            </a:r>
            <a:r>
              <a:rPr lang="fa-IR" smtClean="0">
                <a:cs typeface="B Nazanin" panose="00000400000000000000" pitchFamily="2" charset="-78"/>
              </a:rPr>
              <a:t>و در زمینه نظریات دورکیم(به نقل از کوزر، 1385) سلیگمن (1389)، آلن کار (1385) و نتایج پژوهش شارما و مالهوترا (2010)، اسنوپ (2008) قمری (1389) منظری توکلی و عراقی پور (1389) گنجی (1387) و عابدی و همکاران (1387) مبنی بر رابطه مثبت میان دینداری با شادی است. </a:t>
            </a:r>
            <a:endParaRPr lang="fa-IR">
              <a:cs typeface="B Nazanin" panose="00000400000000000000" pitchFamily="2" charset="-78"/>
            </a:endParaRPr>
          </a:p>
        </p:txBody>
      </p:sp>
    </p:spTree>
    <p:extLst>
      <p:ext uri="{BB962C8B-B14F-4D97-AF65-F5344CB8AC3E}">
        <p14:creationId xmlns:p14="http://schemas.microsoft.com/office/powerpoint/2010/main" val="34737767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افزایش باورها و اعتقادات دینی شادی افراد افزایش می یابد. در این خصوص پولنر (به نقل از اسوینید، 2001) اشاره کرده است که اعتقاد و تعهد به وجود روابط الهی اجازه می دهد تا مردم مسئولیت  رویدادهای زندگی به خصوص رویدادهای مشکل را به پیشگاه الهی نسبت دهند. بر اساس نظریه شناختی این عقیده که در جهان نیرو و مقصدی والا وجود دارد می تواند به خوشبختی و شادکامی افراد بیفزاید. همچنین دال  اسکوکان (به نقل از آرگایل، 1386) نشان داده اند باورها ممکن است از طریق تاثیر در کنترل و خود غنی سازی و خوش بینی نفوذ کنند. </a:t>
            </a:r>
            <a:endParaRPr lang="fa-IR">
              <a:cs typeface="B Nazanin" panose="00000400000000000000" pitchFamily="2" charset="-78"/>
            </a:endParaRPr>
          </a:p>
        </p:txBody>
      </p:sp>
      <p:sp>
        <p:nvSpPr>
          <p:cNvPr id="4" name="Flowchart: Process 3"/>
          <p:cNvSpPr/>
          <p:nvPr/>
        </p:nvSpPr>
        <p:spPr>
          <a:xfrm>
            <a:off x="3084394" y="4462818"/>
            <a:ext cx="6305266" cy="109182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تاثیر در کنترل و خود غنی سازی و خوش بینی</a:t>
            </a:r>
            <a:endParaRPr lang="fa-IR" b="1">
              <a:solidFill>
                <a:srgbClr val="FF0000"/>
              </a:solidFill>
            </a:endParaRPr>
          </a:p>
        </p:txBody>
      </p:sp>
    </p:spTree>
    <p:extLst>
      <p:ext uri="{BB962C8B-B14F-4D97-AF65-F5344CB8AC3E}">
        <p14:creationId xmlns:p14="http://schemas.microsoft.com/office/powerpoint/2010/main" val="11875477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Nazanin" panose="00000400000000000000" pitchFamily="2" charset="-78"/>
              </a:rPr>
              <a:t>هر قدر جوانان احساست و عواطف دینی بالاتری داشته باشند شادتر خواهد بود. به زعم مالینوفسکی (به نقل از هملیتون،  1377) دین در مشکلات به کمک انسان ها می آید و احساس آرامش را برای آن ها به ارمغان می آورد. از نظر دورکیم (به نقل از کوزر، 1385) دین با برانگیختن احساس خوشبختی در مومنان و احساس اطمینان به حقیقت ضروری جهان اخلاقی ای که خودشان جزیی از آن با احساس ناکامی آن ها مقابله می کند. علاوه بر این، داینر و بیسواس داینر (1391)</a:t>
            </a:r>
            <a:r>
              <a:rPr lang="en-US" smtClean="0">
                <a:cs typeface="B Nazanin" panose="00000400000000000000" pitchFamily="2" charset="-78"/>
              </a:rPr>
              <a:t> </a:t>
            </a:r>
            <a:r>
              <a:rPr lang="fa-IR" smtClean="0">
                <a:cs typeface="B Nazanin" panose="00000400000000000000" pitchFamily="2" charset="-78"/>
              </a:rPr>
              <a:t>بر این باورند که شاید مهم تر از همه این باشد که مذهب می تواند حس معنا به شخص بدهد. </a:t>
            </a:r>
            <a:endParaRPr lang="fa-IR">
              <a:cs typeface="B Nazanin" panose="00000400000000000000" pitchFamily="2" charset="-78"/>
            </a:endParaRPr>
          </a:p>
        </p:txBody>
      </p:sp>
    </p:spTree>
    <p:extLst>
      <p:ext uri="{BB962C8B-B14F-4D97-AF65-F5344CB8AC3E}">
        <p14:creationId xmlns:p14="http://schemas.microsoft.com/office/powerpoint/2010/main" val="1223461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مذهب افراد را در درک جهان کمک می کند و هدف وسیعی به زندگی آن ها می بخشد. مذهب بیشتر از دیگر فعالیت های انسانی می تواند مردم را با چیزی بزرگتر از خودشان پیوند دهد. منظری توکلی و عراقی پور (1389) دریافتند که دعا و نیایش باعث می شود فرد </a:t>
            </a:r>
            <a:r>
              <a:rPr lang="fa-IR">
                <a:cs typeface="B Nazanin" panose="00000400000000000000" pitchFamily="2" charset="-78"/>
              </a:rPr>
              <a:t>از </a:t>
            </a:r>
            <a:r>
              <a:rPr lang="fa-IR" smtClean="0">
                <a:cs typeface="B Nazanin" panose="00000400000000000000" pitchFamily="2" charset="-78"/>
              </a:rPr>
              <a:t>رذایل </a:t>
            </a:r>
            <a:r>
              <a:rPr lang="fa-IR">
                <a:cs typeface="B Nazanin" panose="00000400000000000000" pitchFamily="2" charset="-78"/>
              </a:rPr>
              <a:t>اخلاقی که آفت سلامت روان و اعصاب است، دور باشد و در مواجهه با مشکلات صبر و توان مقاومت خود را از دست بدهد و به خداوند توانا تکیه کند. هه این مسائل تاثیرات زیادی بر جنبه های روحی و روانی افراد دارد و باعث </a:t>
            </a:r>
            <a:r>
              <a:rPr lang="fa-IR" b="1">
                <a:solidFill>
                  <a:schemeClr val="accent5">
                    <a:lumMod val="75000"/>
                  </a:schemeClr>
                </a:solidFill>
                <a:cs typeface="B Nazanin" panose="00000400000000000000" pitchFamily="2" charset="-78"/>
              </a:rPr>
              <a:t>کاهش هیجانات منفی </a:t>
            </a:r>
            <a:r>
              <a:rPr lang="fa-IR">
                <a:cs typeface="B Nazanin" panose="00000400000000000000" pitchFamily="2" charset="-78"/>
              </a:rPr>
              <a:t>مانند افسردگی و اضطراب و افزایش هیجانات مثبت مانند و اعتماد به نفس و خودشکوفایی می شود. علاوه بر این </a:t>
            </a:r>
            <a:r>
              <a:rPr lang="fa-IR">
                <a:cs typeface="B Nazanin" panose="00000400000000000000" pitchFamily="2" charset="-78"/>
              </a:rPr>
              <a:t>علی </a:t>
            </a:r>
            <a:r>
              <a:rPr lang="fa-IR" smtClean="0">
                <a:cs typeface="B Nazanin" panose="00000400000000000000" pitchFamily="2" charset="-78"/>
              </a:rPr>
              <a:t>زاده اقدم </a:t>
            </a:r>
            <a:r>
              <a:rPr lang="fa-IR">
                <a:cs typeface="B Nazanin" panose="00000400000000000000" pitchFamily="2" charset="-78"/>
              </a:rPr>
              <a:t>(1391) دریافت که امید دانشجویان به آینده از میزان دینداری متاثر می شود.  </a:t>
            </a:r>
            <a:r>
              <a:rPr lang="en-US">
                <a:cs typeface="B Nazanin" panose="00000400000000000000" pitchFamily="2" charset="-78"/>
              </a:rPr>
              <a:t>  </a:t>
            </a:r>
            <a:endParaRPr lang="fa-IR">
              <a:cs typeface="B Nazanin" panose="00000400000000000000" pitchFamily="2" charset="-78"/>
            </a:endParaRPr>
          </a:p>
          <a:p>
            <a:endParaRPr lang="fa-IR"/>
          </a:p>
        </p:txBody>
      </p:sp>
    </p:spTree>
    <p:extLst>
      <p:ext uri="{BB962C8B-B14F-4D97-AF65-F5344CB8AC3E}">
        <p14:creationId xmlns:p14="http://schemas.microsoft.com/office/powerpoint/2010/main" val="22472577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انجام دادن مناسک دینی، همچون نماز و روزه و شرکت در مراسم مذهبی، افزایش شادمانی جوانان را به دنبال دارد. در خصوص رابطه بین شرکت در مناسک دینی و شادی آرگایل(1386) بر این باور است که پیوندهای خیلی نزدیک بین افراد مذهبی شکل می گیرند که علت ان شاید این باشد که مراسم و تشریفات مشترک پیوند دهنده اند. تاثیر مراسم  مشترک می تواند به دلیل عاملی باشد که ترمز آن را «</a:t>
            </a:r>
            <a:r>
              <a:rPr lang="fa-IR" b="1" smtClean="0">
                <a:solidFill>
                  <a:srgbClr val="FF0000"/>
                </a:solidFill>
                <a:cs typeface="B Nazanin" panose="00000400000000000000" pitchFamily="2" charset="-78"/>
              </a:rPr>
              <a:t>مرام  مشترک اجتماعی</a:t>
            </a:r>
            <a:r>
              <a:rPr lang="fa-IR" smtClean="0">
                <a:cs typeface="B Nazanin" panose="00000400000000000000" pitchFamily="2" charset="-78"/>
              </a:rPr>
              <a:t>» نامید.. </a:t>
            </a:r>
            <a:endParaRPr lang="fa-IR">
              <a:cs typeface="B Nazanin" panose="00000400000000000000" pitchFamily="2" charset="-78"/>
            </a:endParaRPr>
          </a:p>
        </p:txBody>
      </p:sp>
    </p:spTree>
    <p:extLst>
      <p:ext uri="{BB962C8B-B14F-4D97-AF65-F5344CB8AC3E}">
        <p14:creationId xmlns:p14="http://schemas.microsoft.com/office/powerpoint/2010/main" val="5359717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حالتی که او آن را در برخی مرسام در جوامع ابتدایی یافته بود. این حالت ایده آل و حالت خلسه آمیز عشق هماهنگی، برابری و وحدت اجتماعی میان کسانی است که در مراسم شرکت می کنند. در واقع مکان های عبادت فرصت هایی را فراهم می کند. برای تعاملات اجتماعی بین فردی که ارزش های مشترک دارند بنابراین اعضای جوامع مذهبی ممکن است از حمایت شبکه های اجتماعی غیر رسمی بزرگتر و قابل اعتماد تر برخوردار باشند</a:t>
            </a:r>
            <a:endParaRPr lang="fa-IR"/>
          </a:p>
        </p:txBody>
      </p:sp>
      <p:sp>
        <p:nvSpPr>
          <p:cNvPr id="4" name="Flowchart: Process 3"/>
          <p:cNvSpPr/>
          <p:nvPr/>
        </p:nvSpPr>
        <p:spPr>
          <a:xfrm>
            <a:off x="1473958" y="4244454"/>
            <a:ext cx="3193576" cy="11464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ارزش های مشترک</a:t>
            </a:r>
            <a:endParaRPr lang="fa-IR" b="1">
              <a:solidFill>
                <a:srgbClr val="FF0000"/>
              </a:solidFill>
            </a:endParaRPr>
          </a:p>
        </p:txBody>
      </p:sp>
    </p:spTree>
    <p:extLst>
      <p:ext uri="{BB962C8B-B14F-4D97-AF65-F5344CB8AC3E}">
        <p14:creationId xmlns:p14="http://schemas.microsoft.com/office/powerpoint/2010/main" val="10352190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مجموع می توان گفت نتیجه مهم تحقیق حاضر مبنی بر نقش بسیار مهم دینداری  در شادی جوانان موید نظریه شناختی به شادی و نظرات دورکیم، سلیگمن، پولنر، کار و بسیاری از </a:t>
            </a:r>
            <a:r>
              <a:rPr lang="fa-IR">
                <a:cs typeface="B Nazanin" panose="00000400000000000000" pitchFamily="2" charset="-78"/>
              </a:rPr>
              <a:t>تحقیقات تجربی است</a:t>
            </a:r>
            <a:r>
              <a:rPr lang="fa-IR">
                <a:cs typeface="B Nazanin" panose="00000400000000000000" pitchFamily="2" charset="-78"/>
              </a:rPr>
              <a:t>. </a:t>
            </a:r>
            <a:r>
              <a:rPr lang="fa-IR" smtClean="0">
                <a:cs typeface="B Nazanin" panose="00000400000000000000" pitchFamily="2" charset="-78"/>
              </a:rPr>
              <a:t>بر </a:t>
            </a:r>
            <a:r>
              <a:rPr lang="fa-IR">
                <a:cs typeface="B Nazanin" panose="00000400000000000000" pitchFamily="2" charset="-78"/>
              </a:rPr>
              <a:t>این اساس لازم است به منظور افزایش </a:t>
            </a:r>
            <a:r>
              <a:rPr lang="fa-IR">
                <a:cs typeface="B Nazanin" panose="00000400000000000000" pitchFamily="2" charset="-78"/>
              </a:rPr>
              <a:t>شادمانی </a:t>
            </a:r>
            <a:r>
              <a:rPr lang="fa-IR" smtClean="0">
                <a:cs typeface="B Nazanin" panose="00000400000000000000" pitchFamily="2" charset="-78"/>
              </a:rPr>
              <a:t>سازمان های مربوطه برای </a:t>
            </a:r>
            <a:r>
              <a:rPr lang="fa-IR">
                <a:cs typeface="B Nazanin" panose="00000400000000000000" pitchFamily="2" charset="-78"/>
              </a:rPr>
              <a:t>ترویج دینداری بین جوانان </a:t>
            </a:r>
            <a:r>
              <a:rPr lang="fa-IR">
                <a:cs typeface="B Nazanin" panose="00000400000000000000" pitchFamily="2" charset="-78"/>
              </a:rPr>
              <a:t>تلاشی </a:t>
            </a:r>
            <a:r>
              <a:rPr lang="fa-IR" smtClean="0">
                <a:cs typeface="B Nazanin" panose="00000400000000000000" pitchFamily="2" charset="-78"/>
              </a:rPr>
              <a:t>همه جانبه </a:t>
            </a:r>
            <a:r>
              <a:rPr lang="fa-IR">
                <a:cs typeface="B Nazanin" panose="00000400000000000000" pitchFamily="2" charset="-78"/>
              </a:rPr>
              <a:t>در </a:t>
            </a:r>
            <a:r>
              <a:rPr lang="fa-IR">
                <a:cs typeface="B Nazanin" panose="00000400000000000000" pitchFamily="2" charset="-78"/>
              </a:rPr>
              <a:t>پیش </a:t>
            </a:r>
            <a:r>
              <a:rPr lang="fa-IR" smtClean="0">
                <a:cs typeface="B Nazanin" panose="00000400000000000000" pitchFamily="2" charset="-78"/>
              </a:rPr>
              <a:t>گیرند. </a:t>
            </a: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323833" y="3944203"/>
            <a:ext cx="2743200" cy="128289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prstClr val="black"/>
                </a:solidFill>
                <a:cs typeface="B Nazanin" panose="00000400000000000000" pitchFamily="2" charset="-78"/>
              </a:rPr>
              <a:t>نظریه شناختی</a:t>
            </a:r>
            <a:endParaRPr lang="fa-IR" b="1"/>
          </a:p>
        </p:txBody>
      </p:sp>
    </p:spTree>
    <p:extLst>
      <p:ext uri="{BB962C8B-B14F-4D97-AF65-F5344CB8AC3E}">
        <p14:creationId xmlns:p14="http://schemas.microsoft.com/office/powerpoint/2010/main" val="17494041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03797" y="648568"/>
            <a:ext cx="9414457" cy="5486326"/>
          </a:xfrm>
          <a:prstGeom prst="rect">
            <a:avLst/>
          </a:prstGeom>
        </p:spPr>
      </p:pic>
    </p:spTree>
    <p:extLst>
      <p:ext uri="{BB962C8B-B14F-4D97-AF65-F5344CB8AC3E}">
        <p14:creationId xmlns:p14="http://schemas.microsoft.com/office/powerpoint/2010/main" val="19358413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485081"/>
            <a:ext cx="10018690" cy="5668863"/>
          </a:xfrm>
          <a:prstGeom prst="rect">
            <a:avLst/>
          </a:prstGeom>
        </p:spPr>
      </p:pic>
    </p:spTree>
    <p:extLst>
      <p:ext uri="{BB962C8B-B14F-4D97-AF65-F5344CB8AC3E}">
        <p14:creationId xmlns:p14="http://schemas.microsoft.com/office/powerpoint/2010/main" val="2949584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مذهب مجموعه ای است از اعتقادات و باید ها و نباید ها و ارزش های اختصاصی و تعمیم یافته و تکیه گاه روانی موثری به شمار می رود که قادر است به زندگی و لحظه های عمر معنا دهد و در شرایط خاص نیز با فراهم سازی تکیه گاه های تبیینی، فرد را از تطبیق و بی معنایی نجات دهد. مذهب بسیاری از نیازهای اساسی انسان را براورده می کند و خلا های اخلاقی، عاطفی و معنوی او را پر می کند. به او امید و قدرت می دهد و پایگاه بسیار محکمی برای انسان در برابر مشکلات و مصائب  و محرومیت های زندگی ایجاد می کند (صدیقی ارفعی، همکاران، 1391، 128-126)</a:t>
            </a:r>
          </a:p>
          <a:p>
            <a:endParaRPr lang="fa-IR"/>
          </a:p>
        </p:txBody>
      </p:sp>
      <p:sp>
        <p:nvSpPr>
          <p:cNvPr id="4" name="Flowchart: Process 3"/>
          <p:cNvSpPr/>
          <p:nvPr/>
        </p:nvSpPr>
        <p:spPr>
          <a:xfrm>
            <a:off x="1378424" y="4490113"/>
            <a:ext cx="4121624" cy="128289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ارزش های اختصاصی و تعمیم یافته</a:t>
            </a:r>
            <a:endParaRPr lang="fa-IR" b="1">
              <a:solidFill>
                <a:srgbClr val="FF0000"/>
              </a:solidFill>
            </a:endParaRPr>
          </a:p>
        </p:txBody>
      </p:sp>
    </p:spTree>
    <p:extLst>
      <p:ext uri="{BB962C8B-B14F-4D97-AF65-F5344CB8AC3E}">
        <p14:creationId xmlns:p14="http://schemas.microsoft.com/office/powerpoint/2010/main" val="22728186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393297"/>
            <a:ext cx="10515600" cy="5783666"/>
          </a:xfrm>
          <a:prstGeom prst="rect">
            <a:avLst/>
          </a:prstGeom>
        </p:spPr>
      </p:pic>
    </p:spTree>
    <p:extLst>
      <p:ext uri="{BB962C8B-B14F-4D97-AF65-F5344CB8AC3E}">
        <p14:creationId xmlns:p14="http://schemas.microsoft.com/office/powerpoint/2010/main" val="32629097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409601"/>
            <a:ext cx="10515599" cy="5767362"/>
          </a:xfrm>
          <a:prstGeom prst="rect">
            <a:avLst/>
          </a:prstGeom>
        </p:spPr>
      </p:pic>
    </p:spTree>
    <p:extLst>
      <p:ext uri="{BB962C8B-B14F-4D97-AF65-F5344CB8AC3E}">
        <p14:creationId xmlns:p14="http://schemas.microsoft.com/office/powerpoint/2010/main" val="2302272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TotalTime>
  <Words>7043</Words>
  <Application>Microsoft Office PowerPoint</Application>
  <PresentationFormat>Widescreen</PresentationFormat>
  <Paragraphs>152</Paragraphs>
  <Slides>91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B Nazanin</vt:lpstr>
      <vt:lpstr>Calibri</vt:lpstr>
      <vt:lpstr>Calibri Light</vt:lpstr>
      <vt:lpstr>Times New Roman</vt:lpstr>
      <vt:lpstr>Office Theme</vt:lpstr>
      <vt:lpstr>عنوان مقاله: میزان دینداری و شادمانی</vt:lpstr>
      <vt:lpstr>چکیده</vt:lpstr>
      <vt:lpstr>چکیده</vt:lpstr>
      <vt:lpstr>واژه های کلیدی : </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پیشینه پژوهش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متون نظری شادی</vt:lpstr>
      <vt:lpstr>PowerPoint Presentation</vt:lpstr>
      <vt:lpstr>دینداری</vt:lpstr>
      <vt:lpstr>PowerPoint Presentation</vt:lpstr>
      <vt:lpstr>چارچوب نظری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مطالعات نشان می دهد دینداری ممکن است شادی را بالا ببرد از طریق:</vt:lpstr>
      <vt:lpstr>PowerPoint Presentation</vt:lpstr>
      <vt:lpstr>PowerPoint Presentation</vt:lpstr>
      <vt:lpstr>فرضیه تحقیق</vt:lpstr>
      <vt:lpstr>روش پژوهش</vt:lpstr>
      <vt:lpstr>PowerPoint Presentation</vt:lpstr>
      <vt:lpstr>تعریف مفهومی و عملیاتی متغیرها</vt:lpstr>
      <vt:lpstr>PowerPoint Presentation</vt:lpstr>
      <vt:lpstr>دینداری</vt:lpstr>
      <vt:lpstr>PowerPoint Presentation</vt:lpstr>
      <vt:lpstr>PowerPoint Presentation</vt:lpstr>
      <vt:lpstr>PowerPoint Presentation</vt:lpstr>
      <vt:lpstr>یافته های پژوهش</vt:lpstr>
      <vt:lpstr>PowerPoint Presentation</vt:lpstr>
      <vt:lpstr>یافته های توصیفی</vt:lpstr>
      <vt:lpstr>PowerPoint Presentation</vt:lpstr>
      <vt:lpstr>PowerPoint Presentation</vt:lpstr>
      <vt:lpstr>PowerPoint Presentation</vt:lpstr>
      <vt:lpstr>PowerPoint Presentation</vt:lpstr>
      <vt:lpstr>یافته های تحلیلی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مشارکت نسبی ابعاد متغیر مستقل (دینداری) بر شادمانی</vt:lpstr>
      <vt:lpstr>PowerPoint Presentation</vt:lpstr>
      <vt:lpstr>PowerPoint Presentation</vt:lpstr>
      <vt:lpstr>PowerPoint Presentation</vt:lpstr>
      <vt:lpstr>PowerPoint Presentation</vt:lpstr>
      <vt:lpstr>بحث و 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میزان دینداری و شادمانی</dc:title>
  <dc:creator>MaZz!i</dc:creator>
  <cp:lastModifiedBy>MaZz!i</cp:lastModifiedBy>
  <cp:revision>69</cp:revision>
  <dcterms:created xsi:type="dcterms:W3CDTF">2024-06-22T20:20:53Z</dcterms:created>
  <dcterms:modified xsi:type="dcterms:W3CDTF">2024-06-26T18:28:52Z</dcterms:modified>
</cp:coreProperties>
</file>