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8" r:id="rId3"/>
    <p:sldId id="257" r:id="rId4"/>
    <p:sldId id="259" r:id="rId5"/>
    <p:sldId id="334" r:id="rId6"/>
    <p:sldId id="260" r:id="rId7"/>
    <p:sldId id="261" r:id="rId8"/>
    <p:sldId id="335" r:id="rId9"/>
    <p:sldId id="262" r:id="rId10"/>
    <p:sldId id="263" r:id="rId11"/>
    <p:sldId id="264" r:id="rId12"/>
    <p:sldId id="336" r:id="rId13"/>
    <p:sldId id="265" r:id="rId14"/>
    <p:sldId id="266" r:id="rId15"/>
    <p:sldId id="337" r:id="rId16"/>
    <p:sldId id="267" r:id="rId17"/>
    <p:sldId id="268" r:id="rId18"/>
    <p:sldId id="269" r:id="rId19"/>
    <p:sldId id="270" r:id="rId20"/>
    <p:sldId id="338"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339" r:id="rId34"/>
    <p:sldId id="340" r:id="rId35"/>
    <p:sldId id="283" r:id="rId36"/>
    <p:sldId id="284" r:id="rId37"/>
    <p:sldId id="285" r:id="rId38"/>
    <p:sldId id="286" r:id="rId39"/>
    <p:sldId id="287" r:id="rId40"/>
    <p:sldId id="288" r:id="rId41"/>
    <p:sldId id="290" r:id="rId42"/>
    <p:sldId id="291" r:id="rId43"/>
    <p:sldId id="341" r:id="rId44"/>
    <p:sldId id="342" r:id="rId45"/>
    <p:sldId id="292" r:id="rId46"/>
    <p:sldId id="343" r:id="rId47"/>
    <p:sldId id="293" r:id="rId48"/>
    <p:sldId id="294" r:id="rId49"/>
    <p:sldId id="344" r:id="rId50"/>
    <p:sldId id="295" r:id="rId51"/>
    <p:sldId id="296" r:id="rId52"/>
    <p:sldId id="345" r:id="rId53"/>
    <p:sldId id="297" r:id="rId54"/>
    <p:sldId id="346" r:id="rId55"/>
    <p:sldId id="298" r:id="rId56"/>
    <p:sldId id="299" r:id="rId57"/>
    <p:sldId id="300" r:id="rId58"/>
    <p:sldId id="347" r:id="rId59"/>
    <p:sldId id="301" r:id="rId60"/>
    <p:sldId id="348" r:id="rId61"/>
    <p:sldId id="302" r:id="rId62"/>
    <p:sldId id="303" r:id="rId63"/>
    <p:sldId id="304" r:id="rId64"/>
    <p:sldId id="305" r:id="rId65"/>
    <p:sldId id="306" r:id="rId66"/>
    <p:sldId id="349" r:id="rId67"/>
    <p:sldId id="307" r:id="rId68"/>
    <p:sldId id="308" r:id="rId69"/>
    <p:sldId id="350" r:id="rId70"/>
    <p:sldId id="309" r:id="rId71"/>
    <p:sldId id="310" r:id="rId72"/>
    <p:sldId id="311" r:id="rId73"/>
    <p:sldId id="312" r:id="rId74"/>
    <p:sldId id="313" r:id="rId75"/>
    <p:sldId id="314" r:id="rId76"/>
    <p:sldId id="315" r:id="rId77"/>
    <p:sldId id="316" r:id="rId78"/>
    <p:sldId id="317" r:id="rId79"/>
    <p:sldId id="318" r:id="rId80"/>
    <p:sldId id="319" r:id="rId81"/>
    <p:sldId id="320" r:id="rId82"/>
    <p:sldId id="351" r:id="rId83"/>
    <p:sldId id="321" r:id="rId84"/>
    <p:sldId id="352" r:id="rId85"/>
    <p:sldId id="322" r:id="rId86"/>
    <p:sldId id="353" r:id="rId87"/>
    <p:sldId id="354" r:id="rId88"/>
    <p:sldId id="323" r:id="rId89"/>
    <p:sldId id="360" r:id="rId90"/>
    <p:sldId id="324" r:id="rId91"/>
    <p:sldId id="359" r:id="rId92"/>
    <p:sldId id="325" r:id="rId93"/>
    <p:sldId id="358" r:id="rId94"/>
    <p:sldId id="326" r:id="rId95"/>
    <p:sldId id="357" r:id="rId96"/>
    <p:sldId id="356" r:id="rId97"/>
    <p:sldId id="327" r:id="rId98"/>
    <p:sldId id="355" r:id="rId99"/>
    <p:sldId id="328" r:id="rId100"/>
    <p:sldId id="329" r:id="rId101"/>
    <p:sldId id="330" r:id="rId102"/>
    <p:sldId id="331" r:id="rId103"/>
    <p:sldId id="332" r:id="rId104"/>
    <p:sldId id="333" r:id="rId105"/>
  </p:sldIdLst>
  <p:sldSz cx="12192000" cy="6858000"/>
  <p:notesSz cx="7099300" cy="10234613"/>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19" autoAdjust="0"/>
    <p:restoredTop sz="94434" autoAdjust="0"/>
  </p:normalViewPr>
  <p:slideViewPr>
    <p:cSldViewPr snapToGrid="0">
      <p:cViewPr varScale="1">
        <p:scale>
          <a:sx n="68" d="100"/>
          <a:sy n="68" d="100"/>
        </p:scale>
        <p:origin x="72" y="114"/>
      </p:cViewPr>
      <p:guideLst/>
    </p:cSldViewPr>
  </p:slideViewPr>
  <p:outlineViewPr>
    <p:cViewPr>
      <p:scale>
        <a:sx n="33" d="100"/>
        <a:sy n="33" d="100"/>
      </p:scale>
      <p:origin x="0" y="-6086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A459228C-D959-4DBE-A471-6D38E020566C}" type="datetimeFigureOut">
              <a:rPr lang="fa-IR" smtClean="0"/>
              <a:t>07/12/1445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153849F-2D41-46EF-8B2A-68E3E775BE4F}" type="slidenum">
              <a:rPr lang="fa-IR" smtClean="0"/>
              <a:t>‹#›</a:t>
            </a:fld>
            <a:endParaRPr lang="fa-IR"/>
          </a:p>
        </p:txBody>
      </p:sp>
    </p:spTree>
    <p:extLst>
      <p:ext uri="{BB962C8B-B14F-4D97-AF65-F5344CB8AC3E}">
        <p14:creationId xmlns:p14="http://schemas.microsoft.com/office/powerpoint/2010/main" val="4124923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A459228C-D959-4DBE-A471-6D38E020566C}" type="datetimeFigureOut">
              <a:rPr lang="fa-IR" smtClean="0"/>
              <a:t>07/12/1445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153849F-2D41-46EF-8B2A-68E3E775BE4F}" type="slidenum">
              <a:rPr lang="fa-IR" smtClean="0"/>
              <a:t>‹#›</a:t>
            </a:fld>
            <a:endParaRPr lang="fa-IR"/>
          </a:p>
        </p:txBody>
      </p:sp>
    </p:spTree>
    <p:extLst>
      <p:ext uri="{BB962C8B-B14F-4D97-AF65-F5344CB8AC3E}">
        <p14:creationId xmlns:p14="http://schemas.microsoft.com/office/powerpoint/2010/main" val="559929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A459228C-D959-4DBE-A471-6D38E020566C}" type="datetimeFigureOut">
              <a:rPr lang="fa-IR" smtClean="0"/>
              <a:t>07/12/1445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153849F-2D41-46EF-8B2A-68E3E775BE4F}" type="slidenum">
              <a:rPr lang="fa-IR" smtClean="0"/>
              <a:t>‹#›</a:t>
            </a:fld>
            <a:endParaRPr lang="fa-IR"/>
          </a:p>
        </p:txBody>
      </p:sp>
    </p:spTree>
    <p:extLst>
      <p:ext uri="{BB962C8B-B14F-4D97-AF65-F5344CB8AC3E}">
        <p14:creationId xmlns:p14="http://schemas.microsoft.com/office/powerpoint/2010/main" val="20642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A459228C-D959-4DBE-A471-6D38E020566C}" type="datetimeFigureOut">
              <a:rPr lang="fa-IR" smtClean="0"/>
              <a:t>07/12/1445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153849F-2D41-46EF-8B2A-68E3E775BE4F}" type="slidenum">
              <a:rPr lang="fa-IR" smtClean="0"/>
              <a:t>‹#›</a:t>
            </a:fld>
            <a:endParaRPr lang="fa-IR"/>
          </a:p>
        </p:txBody>
      </p:sp>
    </p:spTree>
    <p:extLst>
      <p:ext uri="{BB962C8B-B14F-4D97-AF65-F5344CB8AC3E}">
        <p14:creationId xmlns:p14="http://schemas.microsoft.com/office/powerpoint/2010/main" val="4085269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59228C-D959-4DBE-A471-6D38E020566C}" type="datetimeFigureOut">
              <a:rPr lang="fa-IR" smtClean="0"/>
              <a:t>07/12/1445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153849F-2D41-46EF-8B2A-68E3E775BE4F}" type="slidenum">
              <a:rPr lang="fa-IR" smtClean="0"/>
              <a:t>‹#›</a:t>
            </a:fld>
            <a:endParaRPr lang="fa-IR"/>
          </a:p>
        </p:txBody>
      </p:sp>
    </p:spTree>
    <p:extLst>
      <p:ext uri="{BB962C8B-B14F-4D97-AF65-F5344CB8AC3E}">
        <p14:creationId xmlns:p14="http://schemas.microsoft.com/office/powerpoint/2010/main" val="1442386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A459228C-D959-4DBE-A471-6D38E020566C}" type="datetimeFigureOut">
              <a:rPr lang="fa-IR" smtClean="0"/>
              <a:t>07/12/1445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153849F-2D41-46EF-8B2A-68E3E775BE4F}" type="slidenum">
              <a:rPr lang="fa-IR" smtClean="0"/>
              <a:t>‹#›</a:t>
            </a:fld>
            <a:endParaRPr lang="fa-IR"/>
          </a:p>
        </p:txBody>
      </p:sp>
    </p:spTree>
    <p:extLst>
      <p:ext uri="{BB962C8B-B14F-4D97-AF65-F5344CB8AC3E}">
        <p14:creationId xmlns:p14="http://schemas.microsoft.com/office/powerpoint/2010/main" val="3069712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A459228C-D959-4DBE-A471-6D38E020566C}" type="datetimeFigureOut">
              <a:rPr lang="fa-IR" smtClean="0"/>
              <a:t>07/12/1445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3153849F-2D41-46EF-8B2A-68E3E775BE4F}" type="slidenum">
              <a:rPr lang="fa-IR" smtClean="0"/>
              <a:t>‹#›</a:t>
            </a:fld>
            <a:endParaRPr lang="fa-IR"/>
          </a:p>
        </p:txBody>
      </p:sp>
    </p:spTree>
    <p:extLst>
      <p:ext uri="{BB962C8B-B14F-4D97-AF65-F5344CB8AC3E}">
        <p14:creationId xmlns:p14="http://schemas.microsoft.com/office/powerpoint/2010/main" val="4224375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A459228C-D959-4DBE-A471-6D38E020566C}" type="datetimeFigureOut">
              <a:rPr lang="fa-IR" smtClean="0"/>
              <a:t>07/12/1445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3153849F-2D41-46EF-8B2A-68E3E775BE4F}" type="slidenum">
              <a:rPr lang="fa-IR" smtClean="0"/>
              <a:t>‹#›</a:t>
            </a:fld>
            <a:endParaRPr lang="fa-IR"/>
          </a:p>
        </p:txBody>
      </p:sp>
    </p:spTree>
    <p:extLst>
      <p:ext uri="{BB962C8B-B14F-4D97-AF65-F5344CB8AC3E}">
        <p14:creationId xmlns:p14="http://schemas.microsoft.com/office/powerpoint/2010/main" val="44768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59228C-D959-4DBE-A471-6D38E020566C}" type="datetimeFigureOut">
              <a:rPr lang="fa-IR" smtClean="0"/>
              <a:t>07/12/1445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3153849F-2D41-46EF-8B2A-68E3E775BE4F}" type="slidenum">
              <a:rPr lang="fa-IR" smtClean="0"/>
              <a:t>‹#›</a:t>
            </a:fld>
            <a:endParaRPr lang="fa-IR"/>
          </a:p>
        </p:txBody>
      </p:sp>
    </p:spTree>
    <p:extLst>
      <p:ext uri="{BB962C8B-B14F-4D97-AF65-F5344CB8AC3E}">
        <p14:creationId xmlns:p14="http://schemas.microsoft.com/office/powerpoint/2010/main" val="1396237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59228C-D959-4DBE-A471-6D38E020566C}" type="datetimeFigureOut">
              <a:rPr lang="fa-IR" smtClean="0"/>
              <a:t>07/12/1445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153849F-2D41-46EF-8B2A-68E3E775BE4F}" type="slidenum">
              <a:rPr lang="fa-IR" smtClean="0"/>
              <a:t>‹#›</a:t>
            </a:fld>
            <a:endParaRPr lang="fa-IR"/>
          </a:p>
        </p:txBody>
      </p:sp>
    </p:spTree>
    <p:extLst>
      <p:ext uri="{BB962C8B-B14F-4D97-AF65-F5344CB8AC3E}">
        <p14:creationId xmlns:p14="http://schemas.microsoft.com/office/powerpoint/2010/main" val="219827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59228C-D959-4DBE-A471-6D38E020566C}" type="datetimeFigureOut">
              <a:rPr lang="fa-IR" smtClean="0"/>
              <a:t>07/12/1445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153849F-2D41-46EF-8B2A-68E3E775BE4F}" type="slidenum">
              <a:rPr lang="fa-IR" smtClean="0"/>
              <a:t>‹#›</a:t>
            </a:fld>
            <a:endParaRPr lang="fa-IR"/>
          </a:p>
        </p:txBody>
      </p:sp>
    </p:spTree>
    <p:extLst>
      <p:ext uri="{BB962C8B-B14F-4D97-AF65-F5344CB8AC3E}">
        <p14:creationId xmlns:p14="http://schemas.microsoft.com/office/powerpoint/2010/main" val="1588586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459228C-D959-4DBE-A471-6D38E020566C}" type="datetimeFigureOut">
              <a:rPr lang="fa-IR" smtClean="0"/>
              <a:t>07/12/1445</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153849F-2D41-46EF-8B2A-68E3E775BE4F}" type="slidenum">
              <a:rPr lang="fa-IR" smtClean="0"/>
              <a:t>‹#›</a:t>
            </a:fld>
            <a:endParaRPr lang="fa-IR"/>
          </a:p>
        </p:txBody>
      </p:sp>
    </p:spTree>
    <p:extLst>
      <p:ext uri="{BB962C8B-B14F-4D97-AF65-F5344CB8AC3E}">
        <p14:creationId xmlns:p14="http://schemas.microsoft.com/office/powerpoint/2010/main" val="766569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3600" smtClean="0">
                <a:solidFill>
                  <a:srgbClr val="FF0000"/>
                </a:solidFill>
                <a:cs typeface="B Nazanin" panose="00000400000000000000" pitchFamily="2" charset="-78"/>
              </a:rPr>
              <a:t>عنوان مقاله</a:t>
            </a:r>
            <a:r>
              <a:rPr lang="fa-IR" sz="3600" smtClean="0">
                <a:cs typeface="B Nazanin" panose="00000400000000000000" pitchFamily="2" charset="-78"/>
              </a:rPr>
              <a:t>: رابطه پایگاه اقتصادی- اجتماعی</a:t>
            </a:r>
            <a:br>
              <a:rPr lang="fa-IR" sz="3600" smtClean="0">
                <a:cs typeface="B Nazanin" panose="00000400000000000000" pitchFamily="2" charset="-78"/>
              </a:rPr>
            </a:br>
            <a:r>
              <a:rPr lang="fa-IR" sz="3600" smtClean="0">
                <a:cs typeface="B Nazanin" panose="00000400000000000000" pitchFamily="2" charset="-78"/>
              </a:rPr>
              <a:t>و مصرف کالاهای فرهنگی</a:t>
            </a:r>
            <a:endParaRPr lang="fa-IR" sz="3600">
              <a:cs typeface="B Nazanin" panose="00000400000000000000" pitchFamily="2" charset="-78"/>
            </a:endParaRPr>
          </a:p>
        </p:txBody>
      </p:sp>
      <p:sp>
        <p:nvSpPr>
          <p:cNvPr id="3" name="Subtitle 2"/>
          <p:cNvSpPr>
            <a:spLocks noGrp="1"/>
          </p:cNvSpPr>
          <p:nvPr>
            <p:ph type="subTitle" idx="1"/>
          </p:nvPr>
        </p:nvSpPr>
        <p:spPr/>
        <p:txBody>
          <a:bodyPr/>
          <a:lstStyle/>
          <a:p>
            <a:r>
              <a:rPr lang="fa-IR" smtClean="0">
                <a:solidFill>
                  <a:srgbClr val="FF0000"/>
                </a:solidFill>
                <a:cs typeface="B Nazanin" panose="00000400000000000000" pitchFamily="2" charset="-78"/>
              </a:rPr>
              <a:t>نویسنده</a:t>
            </a:r>
            <a:r>
              <a:rPr lang="fa-IR" smtClean="0">
                <a:cs typeface="B Nazanin" panose="00000400000000000000" pitchFamily="2" charset="-78"/>
              </a:rPr>
              <a:t>: فریدون </a:t>
            </a:r>
            <a:r>
              <a:rPr lang="fa-IR" smtClean="0">
                <a:cs typeface="B Nazanin" panose="00000400000000000000" pitchFamily="2" charset="-78"/>
              </a:rPr>
              <a:t>وحیدا، رسول </a:t>
            </a:r>
            <a:r>
              <a:rPr lang="fa-IR" smtClean="0">
                <a:cs typeface="B Nazanin" panose="00000400000000000000" pitchFamily="2" charset="-78"/>
              </a:rPr>
              <a:t>ربانی، مژگان ضیائی</a:t>
            </a:r>
          </a:p>
          <a:p>
            <a:r>
              <a:rPr lang="fa-IR" smtClean="0">
                <a:solidFill>
                  <a:srgbClr val="FF0000"/>
                </a:solidFill>
                <a:cs typeface="B Nazanin" panose="00000400000000000000" pitchFamily="2" charset="-78"/>
              </a:rPr>
              <a:t>منبع</a:t>
            </a:r>
            <a:r>
              <a:rPr lang="fa-IR" smtClean="0">
                <a:cs typeface="B Nazanin" panose="00000400000000000000" pitchFamily="2" charset="-78"/>
              </a:rPr>
              <a:t>: فصلنامه فرهنگ اصفهان- شماره 27 و 28 بهار و تابستان 1382</a:t>
            </a:r>
          </a:p>
          <a:p>
            <a:r>
              <a:rPr lang="fa-IR" smtClean="0">
                <a:cs typeface="B Nazanin" panose="00000400000000000000" pitchFamily="2" charset="-78"/>
              </a:rPr>
              <a:t>صص 37-25</a:t>
            </a:r>
            <a:endParaRPr lang="fa-IR">
              <a:cs typeface="B Nazanin" panose="00000400000000000000" pitchFamily="2" charset="-78"/>
            </a:endParaRPr>
          </a:p>
        </p:txBody>
      </p:sp>
    </p:spTree>
    <p:extLst>
      <p:ext uri="{BB962C8B-B14F-4D97-AF65-F5344CB8AC3E}">
        <p14:creationId xmlns:p14="http://schemas.microsoft.com/office/powerpoint/2010/main" val="3785499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پژوهش سازمان یونسکو</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a:xfrm>
            <a:off x="3671668" y="1825625"/>
            <a:ext cx="7682132" cy="4351338"/>
          </a:xfrm>
        </p:spPr>
        <p:txBody>
          <a:bodyPr/>
          <a:lstStyle/>
          <a:p>
            <a:pPr algn="just"/>
            <a:r>
              <a:rPr lang="fa-IR" smtClean="0">
                <a:cs typeface="B Nazanin" panose="00000400000000000000" pitchFamily="2" charset="-78"/>
              </a:rPr>
              <a:t>این مطالعه که در سه کشور هند، اندونزی و کره در مرو مصرف کالای فرهنگی خانوار در پی یکی نشست های یونسکو در سال 1967 انجام گرفت . بر  توجه به ابعاد کمی توسعه فرهنگی در کنار ابعاد کیفی تاکید داشت. سازمان یونسکو با هدف به دست اوردن داده هایی در مورد مشارکت فرهنگی به خصوص  مشارکت از تنوع سنت های شفاهی با همکاری موسسه پژوهشی فاس در </a:t>
            </a:r>
            <a:r>
              <a:rPr lang="fa-IR" b="1" smtClean="0">
                <a:solidFill>
                  <a:srgbClr val="FF0000"/>
                </a:solidFill>
                <a:cs typeface="B Nazanin" panose="00000400000000000000" pitchFamily="2" charset="-78"/>
              </a:rPr>
              <a:t>کلمبیا</a:t>
            </a:r>
            <a:r>
              <a:rPr lang="fa-IR" smtClean="0">
                <a:cs typeface="B Nazanin" panose="00000400000000000000" pitchFamily="2" charset="-78"/>
              </a:rPr>
              <a:t> الگویی را برای </a:t>
            </a:r>
            <a:r>
              <a:rPr lang="fa-IR" b="1" smtClean="0">
                <a:solidFill>
                  <a:srgbClr val="FF0000"/>
                </a:solidFill>
                <a:cs typeface="B Nazanin" panose="00000400000000000000" pitchFamily="2" charset="-78"/>
              </a:rPr>
              <a:t>سنجش میزان دستیابی به منابع فرهنگی و مشارکت در فعالیت های فرهنگی</a:t>
            </a:r>
            <a:r>
              <a:rPr lang="fa-IR" smtClean="0">
                <a:cs typeface="B Nazanin" panose="00000400000000000000" pitchFamily="2" charset="-78"/>
              </a:rPr>
              <a:t> طراحی کرد منابع فرهنگی قابل دسترس در این تحقیق به موارد زیر محدود می شد: </a:t>
            </a:r>
          </a:p>
          <a:p>
            <a:pPr algn="just"/>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975360" y="1825625"/>
            <a:ext cx="1828800" cy="2495550"/>
          </a:xfrm>
          <a:prstGeom prst="rect">
            <a:avLst/>
          </a:prstGeom>
        </p:spPr>
      </p:pic>
    </p:spTree>
    <p:extLst>
      <p:ext uri="{BB962C8B-B14F-4D97-AF65-F5344CB8AC3E}">
        <p14:creationId xmlns:p14="http://schemas.microsoft.com/office/powerpoint/2010/main" val="177571565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2- با توجه به این که تلویزیون از پرمصرف ترین کالاهای فرهنگی است می باید برنامه های آن هم از لحاظ کمی و هم از لحاظ کیفی مورد ارزیابی قرار گیرد تا با بالا رفتن کمیت و کیفیت برنامه ها افراد جامعه به خصوص جوانان و نوجوانان به سمت فیلم های مبتذل ویدیئویی و برنامه های غیر اخلاقی ماهواره جذب نشوند. </a:t>
            </a:r>
          </a:p>
          <a:p>
            <a:pPr algn="just"/>
            <a:r>
              <a:rPr lang="fa-IR" smtClean="0">
                <a:cs typeface="B Nazanin" panose="00000400000000000000" pitchFamily="2" charset="-78"/>
              </a:rPr>
              <a:t>3-  در مورد ماهواره می توان گفت  کشوری مثل ایران که مردم ان اعتقادات مذهبی پای بند هستند می تواند به تبادل برنامه در زمینه های تفریحی – علمی و ...با دیگر کشورهای اسلامی بپردازند. </a:t>
            </a:r>
            <a:endParaRPr lang="fa-IR">
              <a:cs typeface="B Nazanin" panose="00000400000000000000" pitchFamily="2" charset="-78"/>
            </a:endParaRPr>
          </a:p>
        </p:txBody>
      </p:sp>
    </p:spTree>
    <p:extLst>
      <p:ext uri="{BB962C8B-B14F-4D97-AF65-F5344CB8AC3E}">
        <p14:creationId xmlns:p14="http://schemas.microsoft.com/office/powerpoint/2010/main" val="332602204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4- از آن جایی که بین سطح تحصیلات و مصرف کالاهای فرهنگی رابطه ای مثبت وجود دارد باید با </a:t>
            </a:r>
            <a:r>
              <a:rPr lang="fa-IR" smtClean="0">
                <a:cs typeface="B Nazanin" panose="00000400000000000000" pitchFamily="2" charset="-78"/>
              </a:rPr>
              <a:t>بالا </a:t>
            </a:r>
            <a:r>
              <a:rPr lang="fa-IR" smtClean="0">
                <a:cs typeface="B Nazanin" panose="00000400000000000000" pitchFamily="2" charset="-78"/>
              </a:rPr>
              <a:t>بردن سطح آگاهی عمومی از طریق رسانه ها و وسایل ارتباط جمعی، افراد کم سواد یا بی سواد را هم به مصرف این کالاها تشویق نمود. </a:t>
            </a:r>
          </a:p>
          <a:p>
            <a:pPr algn="just"/>
            <a:r>
              <a:rPr lang="fa-IR" smtClean="0">
                <a:cs typeface="B Nazanin" panose="00000400000000000000" pitchFamily="2" charset="-78"/>
              </a:rPr>
              <a:t>5- با توجه به وضعیت جامعه آماری مورد نظر که بیشتر مراکز علمی- تفریحی در یک قسمت شهر متمرکز شده اند. باید تلاش نمود تا با ایجاد این مراکز  در تمام نقاط شهر پراکنش مراکز فرهنگی در سطح شهر یکسان شود تا تمامی مردم دسترسی یکسانی به آنها داشته باشد.  </a:t>
            </a:r>
            <a:endParaRPr lang="fa-IR">
              <a:cs typeface="B Nazanin" panose="00000400000000000000" pitchFamily="2" charset="-78"/>
            </a:endParaRPr>
          </a:p>
        </p:txBody>
      </p:sp>
      <p:sp>
        <p:nvSpPr>
          <p:cNvPr id="4" name="Flowchart: Process 3"/>
          <p:cNvSpPr/>
          <p:nvPr/>
        </p:nvSpPr>
        <p:spPr>
          <a:xfrm>
            <a:off x="1111348" y="4529797"/>
            <a:ext cx="4346917" cy="151931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بالا بردن سطح آگاهی عمومی از طریق رسانه ها</a:t>
            </a:r>
            <a:endParaRPr lang="fa-IR" b="1">
              <a:solidFill>
                <a:srgbClr val="FF0000"/>
              </a:solidFill>
            </a:endParaRPr>
          </a:p>
        </p:txBody>
      </p:sp>
    </p:spTree>
    <p:extLst>
      <p:ext uri="{BB962C8B-B14F-4D97-AF65-F5344CB8AC3E}">
        <p14:creationId xmlns:p14="http://schemas.microsoft.com/office/powerpoint/2010/main" val="14416139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790163" y="692468"/>
            <a:ext cx="9195516" cy="5484495"/>
          </a:xfrm>
          <a:prstGeom prst="rect">
            <a:avLst/>
          </a:prstGeom>
        </p:spPr>
      </p:pic>
    </p:spTree>
    <p:extLst>
      <p:ext uri="{BB962C8B-B14F-4D97-AF65-F5344CB8AC3E}">
        <p14:creationId xmlns:p14="http://schemas.microsoft.com/office/powerpoint/2010/main" val="238368210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721217" y="685431"/>
            <a:ext cx="10632583" cy="5491532"/>
          </a:xfrm>
          <a:prstGeom prst="rect">
            <a:avLst/>
          </a:prstGeom>
        </p:spPr>
      </p:pic>
    </p:spTree>
    <p:extLst>
      <p:ext uri="{BB962C8B-B14F-4D97-AF65-F5344CB8AC3E}">
        <p14:creationId xmlns:p14="http://schemas.microsoft.com/office/powerpoint/2010/main" val="288047830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656823" y="733148"/>
            <a:ext cx="10696977" cy="4996934"/>
          </a:xfrm>
          <a:prstGeom prst="rect">
            <a:avLst/>
          </a:prstGeom>
        </p:spPr>
      </p:pic>
    </p:spTree>
    <p:extLst>
      <p:ext uri="{BB962C8B-B14F-4D97-AF65-F5344CB8AC3E}">
        <p14:creationId xmlns:p14="http://schemas.microsoft.com/office/powerpoint/2010/main" val="3457107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رسانه های جدید برای انتشار فرهنگ که عبارت بود از : کتاب، روزنامه ، مجلهف رادیو و تلویزیون. </a:t>
            </a:r>
          </a:p>
          <a:p>
            <a:pPr algn="just"/>
            <a:r>
              <a:rPr lang="fa-IR" smtClean="0">
                <a:cs typeface="B Nazanin" panose="00000400000000000000" pitchFamily="2" charset="-78"/>
              </a:rPr>
              <a:t>رسانه های سنتی برای انتشار فرهنگ که عبارت بود از سنت های شفاهی. </a:t>
            </a:r>
          </a:p>
          <a:p>
            <a:pPr algn="just"/>
            <a:r>
              <a:rPr lang="fa-IR" smtClean="0">
                <a:cs typeface="B Nazanin" panose="00000400000000000000" pitchFamily="2" charset="-78"/>
              </a:rPr>
              <a:t>کالاهای (ابزار و تجهیزات) ضروری برای انجام فعالیت  در زمینه هنرها و صنایع دستی، بازی و ورزش</a:t>
            </a:r>
          </a:p>
          <a:p>
            <a:pPr algn="just"/>
            <a:endParaRPr lang="fa-IR">
              <a:cs typeface="B Nazanin" panose="00000400000000000000" pitchFamily="2" charset="-78"/>
            </a:endParaRPr>
          </a:p>
        </p:txBody>
      </p:sp>
    </p:spTree>
    <p:extLst>
      <p:ext uri="{BB962C8B-B14F-4D97-AF65-F5344CB8AC3E}">
        <p14:creationId xmlns:p14="http://schemas.microsoft.com/office/powerpoint/2010/main" val="2603933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a:solidFill>
                  <a:srgbClr val="FF0000"/>
                </a:solidFill>
                <a:cs typeface="B Nazanin" panose="00000400000000000000" pitchFamily="2" charset="-78"/>
              </a:rPr>
              <a:t>در مورد مشارکت در فعالیت های فرهنگی نیز به دو مورد اشاره شد: </a:t>
            </a:r>
            <a:endParaRPr lang="fa-IR">
              <a:solidFill>
                <a:srgbClr val="FF0000"/>
              </a:solidFill>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شناسایی </a:t>
            </a:r>
            <a:r>
              <a:rPr lang="fa-IR">
                <a:cs typeface="B Nazanin" panose="00000400000000000000" pitchFamily="2" charset="-78"/>
              </a:rPr>
              <a:t>فعالیت هایی که از خلال آن منابع فرهنگی در دسترس مورد استفاده   قرار می گیرند. </a:t>
            </a:r>
          </a:p>
          <a:p>
            <a:pPr algn="just"/>
            <a:r>
              <a:rPr lang="fa-IR">
                <a:cs typeface="B Nazanin" panose="00000400000000000000" pitchFamily="2" charset="-78"/>
              </a:rPr>
              <a:t>شناسایی فعالیت های انجام شده در اوقات فراغت.</a:t>
            </a:r>
          </a:p>
          <a:p>
            <a:endParaRPr lang="fa-IR"/>
          </a:p>
        </p:txBody>
      </p:sp>
    </p:spTree>
    <p:extLst>
      <p:ext uri="{BB962C8B-B14F-4D97-AF65-F5344CB8AC3E}">
        <p14:creationId xmlns:p14="http://schemas.microsoft.com/office/powerpoint/2010/main" val="3496492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این پژوهش منابع فرهنگی در معنای وسیع کلمه عبارت بود از مجموع کالاها و اشیاء در دسترس که انجام فعالیت های فرهنگی را ممکن یا آسان می کرد. </a:t>
            </a:r>
          </a:p>
          <a:p>
            <a:pPr algn="just"/>
            <a:r>
              <a:rPr lang="fa-IR" smtClean="0">
                <a:cs typeface="B Nazanin" panose="00000400000000000000" pitchFamily="2" charset="-78"/>
              </a:rPr>
              <a:t>فعالیت های فرهنگی از نظر سازمان یونسکو فعالیت هایی هستند که اعضای یک جامعه از طریق آن خودشان را محقق می سازند و استعدادها  و شخصیت خود را شکوفا می کنند. </a:t>
            </a:r>
            <a:endParaRPr lang="fa-IR">
              <a:cs typeface="B Nazanin" panose="00000400000000000000" pitchFamily="2" charset="-78"/>
            </a:endParaRPr>
          </a:p>
        </p:txBody>
      </p:sp>
      <p:sp>
        <p:nvSpPr>
          <p:cNvPr id="4" name="Flowchart: Process 3"/>
          <p:cNvSpPr/>
          <p:nvPr/>
        </p:nvSpPr>
        <p:spPr>
          <a:xfrm>
            <a:off x="1308295" y="4037428"/>
            <a:ext cx="3516923" cy="133643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استعدادها  و شخصیت خود</a:t>
            </a:r>
            <a:endParaRPr lang="fa-IR" b="1">
              <a:solidFill>
                <a:srgbClr val="FF0000"/>
              </a:solidFill>
            </a:endParaRPr>
          </a:p>
        </p:txBody>
      </p:sp>
    </p:spTree>
    <p:extLst>
      <p:ext uri="{BB962C8B-B14F-4D97-AF65-F5344CB8AC3E}">
        <p14:creationId xmlns:p14="http://schemas.microsoft.com/office/powerpoint/2010/main" val="2540782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پژوهش دکتر رجب زاده</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ین پژوهش شهر اصفهان  به عنوان نمونه  مورد ارزیابی قرار گرفته است. همان گونه که پیش از این ذکر شد این طرح نسبتا جامع با الگوگیری از پژوهشی که یونسکو در سه کشور </a:t>
            </a:r>
            <a:r>
              <a:rPr lang="fa-IR" b="1" smtClean="0">
                <a:solidFill>
                  <a:srgbClr val="FF0000"/>
                </a:solidFill>
                <a:cs typeface="B Nazanin" panose="00000400000000000000" pitchFamily="2" charset="-78"/>
              </a:rPr>
              <a:t>هند، اندونزی و کره </a:t>
            </a:r>
            <a:r>
              <a:rPr lang="fa-IR" smtClean="0">
                <a:cs typeface="B Nazanin" panose="00000400000000000000" pitchFamily="2" charset="-78"/>
              </a:rPr>
              <a:t>انجام داد، صورت گرفته و در هشت جلد تنظیم شده است. </a:t>
            </a:r>
            <a:endParaRPr lang="fa-IR">
              <a:cs typeface="B Nazanin" panose="00000400000000000000" pitchFamily="2" charset="-78"/>
            </a:endParaRPr>
          </a:p>
        </p:txBody>
      </p:sp>
    </p:spTree>
    <p:extLst>
      <p:ext uri="{BB962C8B-B14F-4D97-AF65-F5344CB8AC3E}">
        <p14:creationId xmlns:p14="http://schemas.microsoft.com/office/powerpoint/2010/main" val="3006452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FF0000"/>
                </a:solidFill>
                <a:cs typeface="B Nazanin" panose="00000400000000000000" pitchFamily="2" charset="-78"/>
              </a:rPr>
              <a:t>جلد نخست </a:t>
            </a:r>
            <a:r>
              <a:rPr lang="fa-IR">
                <a:cs typeface="B Nazanin" panose="00000400000000000000" pitchFamily="2" charset="-78"/>
              </a:rPr>
              <a:t>به توصیف ویژگی های اقتصادی اجتماعی و فرهنگی اصفهان  می پردازد. </a:t>
            </a:r>
            <a:r>
              <a:rPr lang="fa-IR" smtClean="0">
                <a:cs typeface="B Nazanin" panose="00000400000000000000" pitchFamily="2" charset="-78"/>
              </a:rPr>
              <a:t>در </a:t>
            </a:r>
            <a:r>
              <a:rPr lang="fa-IR">
                <a:solidFill>
                  <a:srgbClr val="FF0000"/>
                </a:solidFill>
                <a:cs typeface="B Nazanin" panose="00000400000000000000" pitchFamily="2" charset="-78"/>
              </a:rPr>
              <a:t>جلد دوم </a:t>
            </a:r>
            <a:r>
              <a:rPr lang="fa-IR">
                <a:cs typeface="B Nazanin" panose="00000400000000000000" pitchFamily="2" charset="-78"/>
              </a:rPr>
              <a:t>متغیرهای یاد شده و متغیرهای دیگر مانند جنسیت با نوع و میزان  مطالعه کتاب مورد آزمون همبستگی قرار گرفته اند. در </a:t>
            </a:r>
            <a:r>
              <a:rPr lang="fa-IR">
                <a:solidFill>
                  <a:srgbClr val="FF0000"/>
                </a:solidFill>
                <a:cs typeface="B Nazanin" panose="00000400000000000000" pitchFamily="2" charset="-78"/>
              </a:rPr>
              <a:t>جلد سوم </a:t>
            </a:r>
            <a:r>
              <a:rPr lang="fa-IR">
                <a:cs typeface="B Nazanin" panose="00000400000000000000" pitchFamily="2" charset="-78"/>
              </a:rPr>
              <a:t>همبستگی موارد </a:t>
            </a:r>
            <a:r>
              <a:rPr lang="fa-IR" smtClean="0">
                <a:cs typeface="B Nazanin" panose="00000400000000000000" pitchFamily="2" charset="-78"/>
              </a:rPr>
              <a:t>دیده </a:t>
            </a:r>
            <a:r>
              <a:rPr lang="fa-IR">
                <a:cs typeface="B Nazanin" panose="00000400000000000000" pitchFamily="2" charset="-78"/>
              </a:rPr>
              <a:t>شده با میزان و نوع مطالعه روزنامه  و مجله سنجیده شد. به همین ترتیب در </a:t>
            </a:r>
            <a:r>
              <a:rPr lang="fa-IR">
                <a:solidFill>
                  <a:srgbClr val="FF0000"/>
                </a:solidFill>
                <a:cs typeface="B Nazanin" panose="00000400000000000000" pitchFamily="2" charset="-78"/>
              </a:rPr>
              <a:t>جلد چهارم </a:t>
            </a:r>
            <a:r>
              <a:rPr lang="fa-IR">
                <a:cs typeface="B Nazanin" panose="00000400000000000000" pitchFamily="2" charset="-78"/>
              </a:rPr>
              <a:t>رادیو و تلویزیون در </a:t>
            </a:r>
            <a:r>
              <a:rPr lang="fa-IR">
                <a:solidFill>
                  <a:srgbClr val="FF0000"/>
                </a:solidFill>
                <a:cs typeface="B Nazanin" panose="00000400000000000000" pitchFamily="2" charset="-78"/>
              </a:rPr>
              <a:t>جلد پنجم</a:t>
            </a:r>
            <a:r>
              <a:rPr lang="fa-IR">
                <a:cs typeface="B Nazanin" panose="00000400000000000000" pitchFamily="2" charset="-78"/>
              </a:rPr>
              <a:t> ضبط صوت  و سی دی. در </a:t>
            </a:r>
            <a:r>
              <a:rPr lang="fa-IR">
                <a:solidFill>
                  <a:srgbClr val="FF0000"/>
                </a:solidFill>
                <a:cs typeface="B Nazanin" panose="00000400000000000000" pitchFamily="2" charset="-78"/>
              </a:rPr>
              <a:t>جلد ششم </a:t>
            </a:r>
            <a:r>
              <a:rPr lang="fa-IR">
                <a:cs typeface="B Nazanin" panose="00000400000000000000" pitchFamily="2" charset="-78"/>
              </a:rPr>
              <a:t>در جلد ششم ورزش. در </a:t>
            </a:r>
            <a:r>
              <a:rPr lang="fa-IR">
                <a:solidFill>
                  <a:srgbClr val="FF0000"/>
                </a:solidFill>
                <a:cs typeface="B Nazanin" panose="00000400000000000000" pitchFamily="2" charset="-78"/>
              </a:rPr>
              <a:t>جلد هفتم </a:t>
            </a:r>
            <a:r>
              <a:rPr lang="fa-IR">
                <a:cs typeface="B Nazanin" panose="00000400000000000000" pitchFamily="2" charset="-78"/>
              </a:rPr>
              <a:t>فعالیت های دستی و هنری و در </a:t>
            </a:r>
            <a:r>
              <a:rPr lang="fa-IR">
                <a:solidFill>
                  <a:srgbClr val="FF0000"/>
                </a:solidFill>
                <a:cs typeface="B Nazanin" panose="00000400000000000000" pitchFamily="2" charset="-78"/>
              </a:rPr>
              <a:t>جلد هشتم</a:t>
            </a:r>
            <a:r>
              <a:rPr lang="fa-IR">
                <a:cs typeface="B Nazanin" panose="00000400000000000000" pitchFamily="2" charset="-78"/>
              </a:rPr>
              <a:t>، رسانه های سنتی همچون  دید و بازدید، میهمانی  شب نشینی، جلسه های قرآن  و جلسه های روضه و دعا بررسی شده اند نتایج به دست آمده  بدین قرارند:</a:t>
            </a:r>
          </a:p>
          <a:p>
            <a:endParaRPr lang="fa-IR"/>
          </a:p>
        </p:txBody>
      </p:sp>
    </p:spTree>
    <p:extLst>
      <p:ext uri="{BB962C8B-B14F-4D97-AF65-F5344CB8AC3E}">
        <p14:creationId xmlns:p14="http://schemas.microsoft.com/office/powerpoint/2010/main" val="2057146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رغبت اندک جامعه مورد مطالعه به فرهنگ مکتوب (روزنامه مجله کتاب) و تسلط و فراگیری مطلق رسانه های تصویری به مخصوص تلویزیون نستب به سایر کالاها </a:t>
            </a:r>
          </a:p>
          <a:p>
            <a:pPr algn="just"/>
            <a:r>
              <a:rPr lang="fa-IR" smtClean="0">
                <a:cs typeface="B Nazanin" panose="00000400000000000000" pitchFamily="2" charset="-78"/>
              </a:rPr>
              <a:t>سهم اندک انجمن ها، موسسه ها و سازمان های فعال در عرصه اجتماعی</a:t>
            </a:r>
          </a:p>
          <a:p>
            <a:pPr algn="just"/>
            <a:r>
              <a:rPr lang="fa-IR" smtClean="0">
                <a:cs typeface="B Nazanin" panose="00000400000000000000" pitchFamily="2" charset="-78"/>
              </a:rPr>
              <a:t>تماشای تلویزیون و معاشرت خانوادگی و استراحت در منزل به مثابه شیوه های غالب  گذران اوقات فراغت در شهر اصفهان</a:t>
            </a:r>
          </a:p>
          <a:p>
            <a:pPr algn="just"/>
            <a:r>
              <a:rPr lang="fa-IR">
                <a:cs typeface="B Nazanin" panose="00000400000000000000" pitchFamily="2" charset="-78"/>
              </a:rPr>
              <a:t> </a:t>
            </a:r>
            <a:r>
              <a:rPr lang="fa-IR" smtClean="0">
                <a:cs typeface="B Nazanin" panose="00000400000000000000" pitchFamily="2" charset="-78"/>
              </a:rPr>
              <a:t>بی رغبتی به ورزش و مطالعه به عنوان ابزارهای فراغتی مهم در جامعه</a:t>
            </a:r>
          </a:p>
          <a:p>
            <a:pPr algn="just"/>
            <a:r>
              <a:rPr lang="fa-IR" smtClean="0">
                <a:cs typeface="B Nazanin" panose="00000400000000000000" pitchFamily="2" charset="-78"/>
              </a:rPr>
              <a:t>پایین بودن سطح شرکت در انجمن ها و موسسه هایی که  اوقات فراغت  مردم را پر می کنند. </a:t>
            </a:r>
            <a:endParaRPr lang="fa-IR">
              <a:cs typeface="B Nazanin" panose="00000400000000000000" pitchFamily="2" charset="-78"/>
            </a:endParaRPr>
          </a:p>
        </p:txBody>
      </p:sp>
    </p:spTree>
    <p:extLst>
      <p:ext uri="{BB962C8B-B14F-4D97-AF65-F5344CB8AC3E}">
        <p14:creationId xmlns:p14="http://schemas.microsoft.com/office/powerpoint/2010/main" val="3071345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Nazanin" panose="00000400000000000000" pitchFamily="2" charset="-78"/>
              </a:rPr>
              <a:t>روش تحقیق </a:t>
            </a: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روش تحقیق در پژوهش حاضر، پیمایشی و از نوع توصیفی است که ضمن به کارگیری اسناد و مدارک از پرسشنامه غیر استاندارد با 41 سوال به صورت بسته (جواب های از پیش تعیین شده ) نیز استفاده شده است. سوال ها به دو دسته کلی تقسیم شده اند. دسته اول سوال هایی هستند که پایگاه اقتصادی – اجتماعی و منطقه سکونت افراد را مورد سنجش قرار می دهند و دسته دوم به سنجش میزان مصرف کالاهای فرهنگی می پردازند. </a:t>
            </a:r>
          </a:p>
          <a:p>
            <a:pPr algn="just"/>
            <a:endParaRPr lang="fa-IR">
              <a:cs typeface="B Nazanin" panose="00000400000000000000" pitchFamily="2" charset="-78"/>
            </a:endParaRPr>
          </a:p>
        </p:txBody>
      </p:sp>
      <p:sp>
        <p:nvSpPr>
          <p:cNvPr id="4" name="Flowchart: Process 3"/>
          <p:cNvSpPr/>
          <p:nvPr/>
        </p:nvSpPr>
        <p:spPr>
          <a:xfrm>
            <a:off x="1266092" y="4135902"/>
            <a:ext cx="3038622" cy="132236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پیمایشی و از نوع توصیفی</a:t>
            </a:r>
            <a:endParaRPr lang="fa-IR" b="1">
              <a:solidFill>
                <a:srgbClr val="FF0000"/>
              </a:solidFill>
            </a:endParaRPr>
          </a:p>
        </p:txBody>
      </p:sp>
    </p:spTree>
    <p:extLst>
      <p:ext uri="{BB962C8B-B14F-4D97-AF65-F5344CB8AC3E}">
        <p14:creationId xmlns:p14="http://schemas.microsoft.com/office/powerpoint/2010/main" val="3257060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تجزیه و تحلیل داده های این پژوهش  در دو سطح آمار توصیفی و استنباطی صورت گرفته است. در سطح آمار توصیفی از فراوانی و درصد  و در سطح آمار استنباطی از آزمون های رگرسیون چند متغیره، ضریب همبستگی پیرسون آزمون مقایسه زوجی، آزمون </a:t>
            </a:r>
            <a:r>
              <a:rPr lang="en-US" smtClean="0">
                <a:cs typeface="B Nazanin" panose="00000400000000000000" pitchFamily="2" charset="-78"/>
              </a:rPr>
              <a:t>t</a:t>
            </a:r>
            <a:r>
              <a:rPr lang="fa-IR" smtClean="0">
                <a:cs typeface="B Nazanin" panose="00000400000000000000" pitchFamily="2" charset="-78"/>
              </a:rPr>
              <a:t>، آزمون </a:t>
            </a:r>
            <a:r>
              <a:rPr lang="en-US" smtClean="0">
                <a:cs typeface="B Nazanin" panose="00000400000000000000" pitchFamily="2" charset="-78"/>
              </a:rPr>
              <a:t>f</a:t>
            </a:r>
            <a:r>
              <a:rPr lang="fa-IR" smtClean="0">
                <a:cs typeface="B Nazanin" panose="00000400000000000000" pitchFamily="2" charset="-78"/>
              </a:rPr>
              <a:t> و تحلیل مسیر در قالب نرم اقزار </a:t>
            </a:r>
            <a:r>
              <a:rPr lang="en-US" smtClean="0">
                <a:cs typeface="B Nazanin" panose="00000400000000000000" pitchFamily="2" charset="-78"/>
              </a:rPr>
              <a:t>SPSS</a:t>
            </a:r>
            <a:r>
              <a:rPr lang="fa-IR" smtClean="0">
                <a:cs typeface="B Nazanin" panose="00000400000000000000" pitchFamily="2" charset="-78"/>
              </a:rPr>
              <a:t> استفاده شده است. </a:t>
            </a:r>
            <a:endParaRPr lang="fa-IR">
              <a:cs typeface="B Nazanin" panose="00000400000000000000" pitchFamily="2" charset="-78"/>
            </a:endParaRPr>
          </a:p>
        </p:txBody>
      </p:sp>
      <p:sp>
        <p:nvSpPr>
          <p:cNvPr id="4" name="Flowchart: Process 3"/>
          <p:cNvSpPr/>
          <p:nvPr/>
        </p:nvSpPr>
        <p:spPr>
          <a:xfrm>
            <a:off x="1322363" y="3910818"/>
            <a:ext cx="3362179" cy="1645920"/>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دو سطح آمار توصیفی و استنباطی</a:t>
            </a:r>
            <a:endParaRPr lang="fa-IR" b="1">
              <a:solidFill>
                <a:srgbClr val="FF0000"/>
              </a:solidFill>
            </a:endParaRPr>
          </a:p>
        </p:txBody>
      </p:sp>
    </p:spTree>
    <p:extLst>
      <p:ext uri="{BB962C8B-B14F-4D97-AF65-F5344CB8AC3E}">
        <p14:creationId xmlns:p14="http://schemas.microsoft.com/office/powerpoint/2010/main" val="3460224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تعریف فرهنگ</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همان گونه که می دانید قلمرو فرهنگ به وسعت حیات اجتماعی انسان است. فرهنگ جهان با زندگی آدمی در آمیخته  که گویی از همان روزهای نخست زندگی انسان را شکل داده  و بدان هویت بخشیده است. فرهنگ پدیده ای است انسانی که دارای کارکرد های هویتی و اجتماعی است. </a:t>
            </a:r>
          </a:p>
        </p:txBody>
      </p:sp>
    </p:spTree>
    <p:extLst>
      <p:ext uri="{BB962C8B-B14F-4D97-AF65-F5344CB8AC3E}">
        <p14:creationId xmlns:p14="http://schemas.microsoft.com/office/powerpoint/2010/main" val="1011612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عصر حاضر عصر فن آوری و نواوری در تولید انواع کالاها به خصوص کالاهای فرهنگی است کالاهای فرهنگی از چنان اهمیتی برخوردارند که برخی کارشناسان انها را جانشینی برای فرهنگ می دانند. مثل ماهواره یا شبکه اینترنت که از طریق انها می توان به گونه ای گسترده به تبادل برنامه ها و اطلاعات در زمینه های اجتماعی، فرهنگی و ...پرداخت. در سایه همین فن اوری ها است که جهان پهناور ما در یک ارتباط تنگاتنگ قرار گرفته است. </a:t>
            </a:r>
            <a:endParaRPr lang="fa-IR">
              <a:cs typeface="B Nazanin" panose="00000400000000000000" pitchFamily="2" charset="-78"/>
            </a:endParaRPr>
          </a:p>
        </p:txBody>
      </p:sp>
      <p:sp>
        <p:nvSpPr>
          <p:cNvPr id="4" name="Flowchart: Process 3"/>
          <p:cNvSpPr/>
          <p:nvPr/>
        </p:nvSpPr>
        <p:spPr>
          <a:xfrm>
            <a:off x="1269242" y="4189863"/>
            <a:ext cx="2906973" cy="146031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جانشینی برای فرهنگ</a:t>
            </a:r>
            <a:endParaRPr lang="fa-IR" b="1">
              <a:solidFill>
                <a:srgbClr val="FF0000"/>
              </a:solidFill>
            </a:endParaRPr>
          </a:p>
        </p:txBody>
      </p:sp>
    </p:spTree>
    <p:extLst>
      <p:ext uri="{BB962C8B-B14F-4D97-AF65-F5344CB8AC3E}">
        <p14:creationId xmlns:p14="http://schemas.microsoft.com/office/powerpoint/2010/main" val="618273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تعریف های گوناگونی از فرهنگ شده است که برخی از آن ها را در زیر می آوریم: </a:t>
            </a:r>
          </a:p>
          <a:p>
            <a:pPr algn="just"/>
            <a:r>
              <a:rPr lang="fa-IR">
                <a:cs typeface="B Nazanin" panose="00000400000000000000" pitchFamily="2" charset="-78"/>
              </a:rPr>
              <a:t>1- فرهنگ مجموعه ای از دستاوردهای مادی و معنوی انسان ها است و گروه های اجتماعی آن را شکل می دهند و در حافظه جامعه ذخیره می شود (</a:t>
            </a:r>
            <a:r>
              <a:rPr lang="en-US">
                <a:cs typeface="B Nazanin" panose="00000400000000000000" pitchFamily="2" charset="-78"/>
              </a:rPr>
              <a:t>18/P175</a:t>
            </a:r>
            <a:r>
              <a:rPr lang="fa-IR">
                <a:cs typeface="B Nazanin" panose="00000400000000000000" pitchFamily="2" charset="-78"/>
              </a:rPr>
              <a:t>)</a:t>
            </a:r>
          </a:p>
          <a:p>
            <a:pPr algn="just"/>
            <a:r>
              <a:rPr lang="fa-IR">
                <a:cs typeface="B Nazanin" panose="00000400000000000000" pitchFamily="2" charset="-78"/>
              </a:rPr>
              <a:t>2- فرهنگ مجموه ای از الگوهای تفهم تفکر  و کنش انسانی است که با الگوی زیستی انسان تناسب دارد. </a:t>
            </a:r>
          </a:p>
          <a:p>
            <a:pPr algn="just"/>
            <a:r>
              <a:rPr lang="fa-IR">
                <a:cs typeface="B Nazanin" panose="00000400000000000000" pitchFamily="2" charset="-78"/>
              </a:rPr>
              <a:t>3- فرهنگ الگوی زندگی تولید و مصرف است که فصل ممیز گروه ها از یکدیگر می باشد (</a:t>
            </a:r>
            <a:r>
              <a:rPr lang="en-US">
                <a:cs typeface="B Nazanin" panose="00000400000000000000" pitchFamily="2" charset="-78"/>
              </a:rPr>
              <a:t>15/P11</a:t>
            </a:r>
            <a:r>
              <a:rPr lang="fa-IR">
                <a:cs typeface="B Nazanin" panose="00000400000000000000" pitchFamily="2" charset="-78"/>
              </a:rPr>
              <a:t>)</a:t>
            </a:r>
          </a:p>
          <a:p>
            <a:endParaRPr lang="fa-IR"/>
          </a:p>
        </p:txBody>
      </p:sp>
    </p:spTree>
    <p:extLst>
      <p:ext uri="{BB962C8B-B14F-4D97-AF65-F5344CB8AC3E}">
        <p14:creationId xmlns:p14="http://schemas.microsoft.com/office/powerpoint/2010/main" val="865950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5- فرهنگ، هویت و حالت روحی جوامعی است که نظام هویتی ابزارها هدف ها و ثبات شناخته شده ای را می طلبد (</a:t>
            </a:r>
            <a:r>
              <a:rPr lang="en-US" smtClean="0">
                <a:cs typeface="B Nazanin" panose="00000400000000000000" pitchFamily="2" charset="-78"/>
              </a:rPr>
              <a:t>16/P18</a:t>
            </a:r>
            <a:r>
              <a:rPr lang="fa-IR" smtClean="0">
                <a:cs typeface="B Nazanin" panose="00000400000000000000" pitchFamily="2" charset="-78"/>
              </a:rPr>
              <a:t>)</a:t>
            </a:r>
          </a:p>
          <a:p>
            <a:pPr algn="just"/>
            <a:r>
              <a:rPr lang="fa-IR" smtClean="0">
                <a:cs typeface="B Nazanin" panose="00000400000000000000" pitchFamily="2" charset="-78"/>
              </a:rPr>
              <a:t>6- نوریل بر رابطه موجود میان پیشرفت های حمل و نقل و ارتباطات از یک سو و ارزش های فرهنگی از سوی دیگر تاکید می کند و معتقد است  که امکان تحرک انسان ها نقش جدیدی را در تحرک خانواده فرهنگ و آداب و رسوم جوامع ایفا می کند (</a:t>
            </a:r>
            <a:r>
              <a:rPr lang="en-US" smtClean="0">
                <a:cs typeface="B Nazanin" panose="00000400000000000000" pitchFamily="2" charset="-78"/>
              </a:rPr>
              <a:t>17/ P33</a:t>
            </a:r>
            <a:r>
              <a:rPr lang="fa-IR" smtClean="0">
                <a:cs typeface="B Nazanin" panose="00000400000000000000" pitchFamily="2" charset="-78"/>
              </a:rPr>
              <a:t>)</a:t>
            </a:r>
          </a:p>
          <a:p>
            <a:pPr algn="just"/>
            <a:r>
              <a:rPr lang="fa-IR" smtClean="0">
                <a:cs typeface="B Nazanin" panose="00000400000000000000" pitchFamily="2" charset="-78"/>
              </a:rPr>
              <a:t>7- روابط و کنش متقابل  میان جوامع و فضاها و شکل گیری هویت ها بر عهده فرهنگ است از این رو بدون تاثیر آن، توسعه معنا ندارد و اگر توسعه ای در کار باشد توسعه خنثی است (</a:t>
            </a:r>
            <a:r>
              <a:rPr lang="en-US" smtClean="0">
                <a:cs typeface="B Nazanin" panose="00000400000000000000" pitchFamily="2" charset="-78"/>
              </a:rPr>
              <a:t>11/ p 49</a:t>
            </a:r>
            <a:r>
              <a:rPr lang="fa-IR" smtClean="0">
                <a:cs typeface="B Nazanin" panose="00000400000000000000" pitchFamily="2" charset="-78"/>
              </a:rPr>
              <a:t>)</a:t>
            </a:r>
            <a:endParaRPr lang="fa-IR">
              <a:cs typeface="B Nazanin" panose="00000400000000000000" pitchFamily="2" charset="-78"/>
            </a:endParaRPr>
          </a:p>
        </p:txBody>
      </p:sp>
    </p:spTree>
    <p:extLst>
      <p:ext uri="{BB962C8B-B14F-4D97-AF65-F5344CB8AC3E}">
        <p14:creationId xmlns:p14="http://schemas.microsoft.com/office/powerpoint/2010/main" val="708120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8- گامی ایجاد همبستگی میان سن جنس اصالت اجتماعی و قومی مکان سکونت و رهیافت های اجتماعی بر عهده فرهنگ است. </a:t>
            </a:r>
          </a:p>
          <a:p>
            <a:pPr algn="just"/>
            <a:r>
              <a:rPr lang="fa-IR" smtClean="0">
                <a:cs typeface="B Nazanin" panose="00000400000000000000" pitchFamily="2" charset="-78"/>
              </a:rPr>
              <a:t>9- فرهنگ مترادف عدالت اجتماعی است و از شیوه های نمادی شفاف و عینی بوده در صدد ارائه بهترین سبک زندگی و شیوه های سکونت است (</a:t>
            </a:r>
            <a:r>
              <a:rPr lang="en-US" smtClean="0">
                <a:cs typeface="B Nazanin" panose="00000400000000000000" pitchFamily="2" charset="-78"/>
              </a:rPr>
              <a:t>15/ p91</a:t>
            </a:r>
            <a:r>
              <a:rPr lang="fa-IR" smtClean="0">
                <a:cs typeface="B Nazanin" panose="00000400000000000000" pitchFamily="2" charset="-78"/>
              </a:rPr>
              <a:t>)</a:t>
            </a:r>
            <a:endParaRPr lang="fa-IR">
              <a:cs typeface="B Nazanin" panose="00000400000000000000" pitchFamily="2" charset="-78"/>
            </a:endParaRPr>
          </a:p>
        </p:txBody>
      </p:sp>
    </p:spTree>
    <p:extLst>
      <p:ext uri="{BB962C8B-B14F-4D97-AF65-F5344CB8AC3E}">
        <p14:creationId xmlns:p14="http://schemas.microsoft.com/office/powerpoint/2010/main" val="2666975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با توجه به تعریف  های یاد شده که نشان دهنده ابعاد متنوع فرهنگ و زمینه های رشد و تحول آن است و یا در نظر داشتن این نکته که تحولات فرهنگی به دلیل  تاثیر گذاری آشکار و پنهان بر جامعه در بین دیگر تحولات از موقعیت ممتازی  برخوردارند. این سوال مطرح می شود که کالاهای فرهنگی به عنوان بخشی از فرهنگ که خود تحت تاثیر جامعه هستند چه تاثیری بر جامعه می گذارند؟ </a:t>
            </a:r>
            <a:endParaRPr lang="fa-IR">
              <a:cs typeface="B Nazanin" panose="00000400000000000000" pitchFamily="2" charset="-78"/>
            </a:endParaRPr>
          </a:p>
        </p:txBody>
      </p:sp>
    </p:spTree>
    <p:extLst>
      <p:ext uri="{BB962C8B-B14F-4D97-AF65-F5344CB8AC3E}">
        <p14:creationId xmlns:p14="http://schemas.microsoft.com/office/powerpoint/2010/main" val="3694023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آنها مسلم است این است که با پیشرفت و گسترش فن آوری ابزارهای انتقال فرهنگ با ابعادی وسیع  و با نام کالاهای فرهنگی و روز به روز  امکان رشد و تعالی فرهنگ در راه یگانگی و وحدت بشر فراهم نموده اند و همین نوع و پیچیدگی روزافزون روابط  افراد با جامعه را دگرگون خواهد کرد پس مطالعه تاثیر کالاهای فرهنگی بر قشرهای گوناگون  جامعه و به طور کلی بافت اجتماعی در بردهای زمانی کوتاه مدت میان مدت و بلند مدت  در هدایت جوامع  به خصوص کشور ما که جزء شکورهای جهان سوم قلمداد می شود از حالت ایستا و کم تحرک به سوی آینده ای پربار و پر تحرک  و همسو شدن با تحولات سریع جهانی نقش کلیدی را ایفا می کند. </a:t>
            </a:r>
            <a:endParaRPr lang="fa-IR">
              <a:cs typeface="B Nazanin" panose="00000400000000000000" pitchFamily="2" charset="-78"/>
            </a:endParaRPr>
          </a:p>
        </p:txBody>
      </p:sp>
    </p:spTree>
    <p:extLst>
      <p:ext uri="{BB962C8B-B14F-4D97-AF65-F5344CB8AC3E}">
        <p14:creationId xmlns:p14="http://schemas.microsoft.com/office/powerpoint/2010/main" val="4229470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این جا با توجه به این که کالاهای فرهنگی به عنوان یکی از نمودهای مادی و عینی فرهنگ در ساختار اجتماعی مورد مطالعه قرار می گیرد. عنوان پژوهش «رابطه اقتصادی- اجتماعی و مصرف کالاهای فرهنگی» در نظر گرفته شد لازم به ذکر است که تاکنون هیچ پژوهشی در زمینه شناسایی و نحوه ارزشیابی تفاوت الگوی مصرف کالاهای فرهنگی در میان طبقات اجتماعی در جامعه مورد مطالعه انجام نگرفته است.</a:t>
            </a:r>
            <a:endParaRPr lang="fa-IR">
              <a:cs typeface="B Nazanin" panose="00000400000000000000" pitchFamily="2" charset="-78"/>
            </a:endParaRPr>
          </a:p>
        </p:txBody>
      </p:sp>
    </p:spTree>
    <p:extLst>
      <p:ext uri="{BB962C8B-B14F-4D97-AF65-F5344CB8AC3E}">
        <p14:creationId xmlns:p14="http://schemas.microsoft.com/office/powerpoint/2010/main" val="835306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فرضیه </a:t>
            </a:r>
            <a:r>
              <a:rPr lang="fa-IR" b="1">
                <a:solidFill>
                  <a:srgbClr val="FF0000"/>
                </a:solidFill>
                <a:cs typeface="B Nazanin" panose="00000400000000000000" pitchFamily="2" charset="-78"/>
              </a:rPr>
              <a:t>های </a:t>
            </a:r>
            <a:r>
              <a:rPr lang="fa-IR" b="1" smtClean="0">
                <a:solidFill>
                  <a:srgbClr val="FF0000"/>
                </a:solidFill>
                <a:cs typeface="B Nazanin" panose="00000400000000000000" pitchFamily="2" charset="-78"/>
              </a:rPr>
              <a:t>تحقیق</a:t>
            </a:r>
            <a:endParaRPr lang="fa-IR" b="1">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a:t>
            </a:r>
            <a:r>
              <a:rPr lang="fa-IR" smtClean="0">
                <a:cs typeface="B Nazanin" panose="00000400000000000000" pitchFamily="2" charset="-78"/>
              </a:rPr>
              <a:t>تحقیق حاضر یک فرضیه کلی و پنج فرضیه جزیی وجود دارد</a:t>
            </a:r>
          </a:p>
          <a:p>
            <a:pPr algn="just"/>
            <a:r>
              <a:rPr lang="fa-IR" smtClean="0">
                <a:cs typeface="B Nazanin" panose="00000400000000000000" pitchFamily="2" charset="-78"/>
              </a:rPr>
              <a:t>فرضیه کلی: بین «پایگاه اقتصادی- اجتماعی» و «مصرف کالاهای فرهنگی» رابطه ای معنادار وجود دارد. از این فرضیه پنج فرضیه جزیی به دست امده که عبارتند از: </a:t>
            </a:r>
          </a:p>
        </p:txBody>
      </p:sp>
      <p:pic>
        <p:nvPicPr>
          <p:cNvPr id="4" name="Picture 3"/>
          <p:cNvPicPr>
            <a:picLocks noChangeAspect="1"/>
          </p:cNvPicPr>
          <p:nvPr/>
        </p:nvPicPr>
        <p:blipFill>
          <a:blip r:embed="rId2"/>
          <a:stretch>
            <a:fillRect/>
          </a:stretch>
        </p:blipFill>
        <p:spPr>
          <a:xfrm>
            <a:off x="3772469" y="3691862"/>
            <a:ext cx="4170528" cy="1958114"/>
          </a:xfrm>
          <a:prstGeom prst="rect">
            <a:avLst/>
          </a:prstGeom>
        </p:spPr>
      </p:pic>
    </p:spTree>
    <p:extLst>
      <p:ext uri="{BB962C8B-B14F-4D97-AF65-F5344CB8AC3E}">
        <p14:creationId xmlns:p14="http://schemas.microsoft.com/office/powerpoint/2010/main" val="2199628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فرضیه های تحقیق</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1- میان «جنس و مصرف کالاهای فرهنگی « رابطه ای معنادار وجود دارد. </a:t>
            </a:r>
          </a:p>
          <a:p>
            <a:pPr algn="just"/>
            <a:r>
              <a:rPr lang="fa-IR">
                <a:cs typeface="B Nazanin" panose="00000400000000000000" pitchFamily="2" charset="-78"/>
              </a:rPr>
              <a:t>2- میان «درآمد و مصرف کالاهای فرهنگی» رابطه ای معنادار وجود دارد. </a:t>
            </a:r>
          </a:p>
          <a:p>
            <a:pPr algn="just"/>
            <a:r>
              <a:rPr lang="fa-IR">
                <a:cs typeface="B Nazanin" panose="00000400000000000000" pitchFamily="2" charset="-78"/>
              </a:rPr>
              <a:t>3- میان «منطقه مسکونی و مصرف کالاهای فرهنگی» رابطه ای معنادار وجود دارد. </a:t>
            </a:r>
          </a:p>
          <a:p>
            <a:pPr marL="0" indent="0" algn="just">
              <a:buNone/>
            </a:pPr>
            <a:r>
              <a:rPr lang="fa-IR" smtClean="0">
                <a:cs typeface="B Nazanin" panose="00000400000000000000" pitchFamily="2" charset="-78"/>
              </a:rPr>
              <a:t>4- </a:t>
            </a:r>
            <a:r>
              <a:rPr lang="fa-IR" smtClean="0">
                <a:cs typeface="B Nazanin" panose="00000400000000000000" pitchFamily="2" charset="-78"/>
              </a:rPr>
              <a:t>میان منطقه مسکونی و مصرف کالاهای فرهنگی، رابطه ای معنادار وجود دارد</a:t>
            </a:r>
          </a:p>
          <a:p>
            <a:pPr marL="0" indent="0" algn="just">
              <a:buNone/>
            </a:pPr>
            <a:r>
              <a:rPr lang="fa-IR" smtClean="0">
                <a:cs typeface="B Nazanin" panose="00000400000000000000" pitchFamily="2" charset="-78"/>
              </a:rPr>
              <a:t>5- میان «میزان اوقات فراغت و مصرف کالاهای فرهنگی» رابطه ای معنادار وجود دارد. </a:t>
            </a:r>
            <a:endParaRPr lang="fa-IR">
              <a:cs typeface="B Nazanin" panose="00000400000000000000" pitchFamily="2" charset="-78"/>
            </a:endParaRPr>
          </a:p>
        </p:txBody>
      </p:sp>
    </p:spTree>
    <p:extLst>
      <p:ext uri="{BB962C8B-B14F-4D97-AF65-F5344CB8AC3E}">
        <p14:creationId xmlns:p14="http://schemas.microsoft.com/office/powerpoint/2010/main" val="3769166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957589" y="881392"/>
            <a:ext cx="8409904" cy="5181796"/>
          </a:xfrm>
          <a:prstGeom prst="rect">
            <a:avLst/>
          </a:prstGeom>
        </p:spPr>
      </p:pic>
    </p:spTree>
    <p:extLst>
      <p:ext uri="{BB962C8B-B14F-4D97-AF65-F5344CB8AC3E}">
        <p14:creationId xmlns:p14="http://schemas.microsoft.com/office/powerpoint/2010/main" val="231084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متغیرهای مستقل</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پایگاه اقتصادی- اجتماعی</a:t>
            </a:r>
          </a:p>
          <a:p>
            <a:pPr algn="just"/>
            <a:r>
              <a:rPr lang="fa-IR">
                <a:cs typeface="B Nazanin" panose="00000400000000000000" pitchFamily="2" charset="-78"/>
              </a:rPr>
              <a:t> </a:t>
            </a:r>
            <a:r>
              <a:rPr lang="fa-IR" smtClean="0">
                <a:cs typeface="B Nazanin" panose="00000400000000000000" pitchFamily="2" charset="-78"/>
              </a:rPr>
              <a:t>جنس</a:t>
            </a:r>
          </a:p>
          <a:p>
            <a:pPr algn="just"/>
            <a:r>
              <a:rPr lang="fa-IR">
                <a:cs typeface="B Nazanin" panose="00000400000000000000" pitchFamily="2" charset="-78"/>
              </a:rPr>
              <a:t> </a:t>
            </a:r>
            <a:r>
              <a:rPr lang="fa-IR" smtClean="0">
                <a:cs typeface="B Nazanin" panose="00000400000000000000" pitchFamily="2" charset="-78"/>
              </a:rPr>
              <a:t>تحصیلات</a:t>
            </a:r>
          </a:p>
          <a:p>
            <a:pPr algn="just"/>
            <a:r>
              <a:rPr lang="fa-IR" smtClean="0">
                <a:cs typeface="B Nazanin" panose="00000400000000000000" pitchFamily="2" charset="-78"/>
              </a:rPr>
              <a:t>درامد</a:t>
            </a:r>
          </a:p>
          <a:p>
            <a:pPr algn="just"/>
            <a:r>
              <a:rPr lang="fa-IR" smtClean="0">
                <a:cs typeface="B Nazanin" panose="00000400000000000000" pitchFamily="2" charset="-78"/>
              </a:rPr>
              <a:t>منطقه محل سکونت</a:t>
            </a:r>
          </a:p>
          <a:p>
            <a:pPr algn="just"/>
            <a:r>
              <a:rPr lang="fa-IR">
                <a:cs typeface="B Nazanin" panose="00000400000000000000" pitchFamily="2" charset="-78"/>
              </a:rPr>
              <a:t> </a:t>
            </a:r>
            <a:r>
              <a:rPr lang="fa-IR" smtClean="0">
                <a:cs typeface="B Nazanin" panose="00000400000000000000" pitchFamily="2" charset="-78"/>
              </a:rPr>
              <a:t>اوقات فراغت</a:t>
            </a:r>
            <a:endParaRPr lang="fa-IR">
              <a:cs typeface="B Nazanin" panose="00000400000000000000" pitchFamily="2" charset="-78"/>
            </a:endParaRPr>
          </a:p>
        </p:txBody>
      </p:sp>
    </p:spTree>
    <p:extLst>
      <p:ext uri="{BB962C8B-B14F-4D97-AF65-F5344CB8AC3E}">
        <p14:creationId xmlns:p14="http://schemas.microsoft.com/office/powerpoint/2010/main" val="4131379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0960"/>
            <a:ext cx="10515600" cy="1325563"/>
          </a:xfrm>
        </p:spPr>
        <p:txBody>
          <a:bodyPr/>
          <a:lstStyle/>
          <a:p>
            <a:r>
              <a:rPr lang="fa-IR">
                <a:cs typeface="B Nazanin" panose="00000400000000000000" pitchFamily="2" charset="-78"/>
              </a:rPr>
              <a:t>در این جا چند سوال اساسی مطرح می شود</a:t>
            </a:r>
            <a:br>
              <a:rPr lang="fa-IR">
                <a:cs typeface="B Nazanin" panose="00000400000000000000" pitchFamily="2" charset="-78"/>
              </a:rPr>
            </a:br>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1- ابعاد مختلف زندگی اقتصادی- اجتماعی افراد یک جامعه چه رابطه ای با مصرف کالای فرهنگی دارد؟</a:t>
            </a:r>
          </a:p>
          <a:p>
            <a:pPr algn="just"/>
            <a:r>
              <a:rPr lang="fa-IR" smtClean="0">
                <a:cs typeface="B Nazanin" panose="00000400000000000000" pitchFamily="2" charset="-78"/>
              </a:rPr>
              <a:t> 2- از میان کالاهای فرهنگی کدام یک توانسته بر مرزبندی های اقتصادی- اجتماعی جامعه مورد مطالعه غلبه کند و ضمن  در هم شکستن این مرزها جای خود را در بین قشرهای مختلف جامعه باز کند؟</a:t>
            </a:r>
          </a:p>
          <a:p>
            <a:pPr algn="just"/>
            <a:r>
              <a:rPr lang="fa-IR" smtClean="0">
                <a:cs typeface="B Nazanin" panose="00000400000000000000" pitchFamily="2" charset="-78"/>
              </a:rPr>
              <a:t>3- کدام یک از کالاهای فرهنگی هنوز در انحصار قشر خاصی از جامعه قرا دارد؟</a:t>
            </a:r>
          </a:p>
          <a:p>
            <a:pPr algn="just"/>
            <a:r>
              <a:rPr lang="fa-IR" smtClean="0">
                <a:cs typeface="B Nazanin" panose="00000400000000000000" pitchFamily="2" charset="-78"/>
              </a:rPr>
              <a:t>4 - نحوه توزیع کالاهای فرهنگی در کشور ما چگونه است و چه گروه یا طبقه ای از افراد  جامعه ما توانسته اند بهره وری مناسب و بهینه ای از کالاهای فرهنگی داشته باشند؟ و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1336431" y="5393788"/>
            <a:ext cx="1181686" cy="1301334"/>
          </a:xfrm>
          <a:prstGeom prst="rect">
            <a:avLst/>
          </a:prstGeom>
        </p:spPr>
      </p:pic>
    </p:spTree>
    <p:extLst>
      <p:ext uri="{BB962C8B-B14F-4D97-AF65-F5344CB8AC3E}">
        <p14:creationId xmlns:p14="http://schemas.microsoft.com/office/powerpoint/2010/main" val="3846193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متغیرهای وابسته (کالاهای فرهنگی)</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کتاب، مجله و روزنامه کتابچه تلویزیون، رادیو، سینما تئاتر، ماهواره، کامپیوتر، ویدئو کلوپ، ورزش، سالن با میدان ورزشی، وسایل بازی و سرگرمی. </a:t>
            </a:r>
          </a:p>
          <a:p>
            <a:pPr algn="just"/>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199" y="3201194"/>
            <a:ext cx="4738743" cy="2653696"/>
          </a:xfrm>
          <a:prstGeom prst="rect">
            <a:avLst/>
          </a:prstGeom>
        </p:spPr>
      </p:pic>
    </p:spTree>
    <p:extLst>
      <p:ext uri="{BB962C8B-B14F-4D97-AF65-F5344CB8AC3E}">
        <p14:creationId xmlns:p14="http://schemas.microsoft.com/office/powerpoint/2010/main" val="948777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طرح اصلاح گزارش فرهنگی کشور در بحث </a:t>
            </a:r>
            <a:r>
              <a:rPr lang="fa-IR" smtClean="0">
                <a:cs typeface="B Nazanin" panose="00000400000000000000" pitchFamily="2" charset="-78"/>
              </a:rPr>
              <a:t>مصرف </a:t>
            </a:r>
            <a:r>
              <a:rPr lang="fa-IR" smtClean="0">
                <a:cs typeface="B Nazanin" panose="00000400000000000000" pitchFamily="2" charset="-78"/>
              </a:rPr>
              <a:t>کالاهای فرهنگی به کتاب نشریه موج افشانی رادیو و تلویزیون </a:t>
            </a:r>
            <a:r>
              <a:rPr lang="fa-IR" smtClean="0">
                <a:cs typeface="B Nazanin" panose="00000400000000000000" pitchFamily="2" charset="-78"/>
              </a:rPr>
              <a:t>سینما، </a:t>
            </a:r>
            <a:r>
              <a:rPr lang="fa-IR" smtClean="0">
                <a:cs typeface="B Nazanin" panose="00000400000000000000" pitchFamily="2" charset="-78"/>
              </a:rPr>
              <a:t>تئاتر، موسیقی، ویدئو همچنین به موزه </a:t>
            </a:r>
            <a:r>
              <a:rPr lang="fa-IR" smtClean="0">
                <a:cs typeface="B Nazanin" panose="00000400000000000000" pitchFamily="2" charset="-78"/>
              </a:rPr>
              <a:t>ها، </a:t>
            </a:r>
            <a:r>
              <a:rPr lang="fa-IR" smtClean="0">
                <a:cs typeface="B Nazanin" panose="00000400000000000000" pitchFamily="2" charset="-78"/>
              </a:rPr>
              <a:t>کتابخانه ها، ویدئو کلوپ، ورزش گردشگری و... اشاره شده است. </a:t>
            </a:r>
            <a:endParaRPr lang="fa-IR">
              <a:cs typeface="B Nazanin" panose="00000400000000000000" pitchFamily="2" charset="-78"/>
            </a:endParaRPr>
          </a:p>
        </p:txBody>
      </p:sp>
      <p:sp>
        <p:nvSpPr>
          <p:cNvPr id="4" name="Flowchart: Process 3"/>
          <p:cNvSpPr/>
          <p:nvPr/>
        </p:nvSpPr>
        <p:spPr>
          <a:xfrm>
            <a:off x="1105469" y="3439236"/>
            <a:ext cx="4326340" cy="1787857"/>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طرح اصلاح گزارش فرهنگی کشور</a:t>
            </a:r>
            <a:endParaRPr lang="fa-IR" b="1">
              <a:solidFill>
                <a:srgbClr val="FF0000"/>
              </a:solidFill>
            </a:endParaRPr>
          </a:p>
        </p:txBody>
      </p:sp>
    </p:spTree>
    <p:extLst>
      <p:ext uri="{BB962C8B-B14F-4D97-AF65-F5344CB8AC3E}">
        <p14:creationId xmlns:p14="http://schemas.microsoft.com/office/powerpoint/2010/main" val="2513423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جامعه آماری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پژوهش حاضر جامعه اماری تمامی افراد دارای سن 15  و بیشتر از آن است که ساکن شهر اصفهان می باشند. (به این دلیل که </a:t>
            </a:r>
            <a:r>
              <a:rPr lang="fa-IR" smtClean="0">
                <a:cs typeface="B Nazanin" panose="00000400000000000000" pitchFamily="2" charset="-78"/>
              </a:rPr>
              <a:t>این </a:t>
            </a:r>
            <a:r>
              <a:rPr lang="fa-IR" smtClean="0">
                <a:cs typeface="B Nazanin" panose="00000400000000000000" pitchFamily="2" charset="-78"/>
              </a:rPr>
              <a:t>افراد می توانند به تنهایی از کالاهای فرهنگی استفاده کرده جوابگوی سوال </a:t>
            </a:r>
            <a:r>
              <a:rPr lang="fa-IR" smtClean="0">
                <a:cs typeface="B Nazanin" panose="00000400000000000000" pitchFamily="2" charset="-78"/>
              </a:rPr>
              <a:t>های </a:t>
            </a:r>
            <a:r>
              <a:rPr lang="fa-IR" smtClean="0">
                <a:cs typeface="B Nazanin" panose="00000400000000000000" pitchFamily="2" charset="-78"/>
              </a:rPr>
              <a:t>پرسشنامه هم باشند. </a:t>
            </a:r>
          </a:p>
        </p:txBody>
      </p:sp>
      <p:pic>
        <p:nvPicPr>
          <p:cNvPr id="4" name="Picture 3"/>
          <p:cNvPicPr>
            <a:picLocks noChangeAspect="1"/>
          </p:cNvPicPr>
          <p:nvPr/>
        </p:nvPicPr>
        <p:blipFill>
          <a:blip r:embed="rId2"/>
          <a:stretch>
            <a:fillRect/>
          </a:stretch>
        </p:blipFill>
        <p:spPr>
          <a:xfrm>
            <a:off x="1158606" y="3231393"/>
            <a:ext cx="2390775" cy="1914525"/>
          </a:xfrm>
          <a:prstGeom prst="rect">
            <a:avLst/>
          </a:prstGeom>
        </p:spPr>
      </p:pic>
    </p:spTree>
    <p:extLst>
      <p:ext uri="{BB962C8B-B14F-4D97-AF65-F5344CB8AC3E}">
        <p14:creationId xmlns:p14="http://schemas.microsoft.com/office/powerpoint/2010/main" val="38047561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بر اساس آخرین سرشماری عمومی نفوس و مسکن که در سال 1375 انجام گرفته کل جمعیت شهر اصفهان 1266075 نفر و جمعیت دارای 15 سال  و بیشتر از آن در شهر اصفهان 818160 نفر بوده اند. </a:t>
            </a:r>
          </a:p>
          <a:p>
            <a:endParaRPr lang="fa-IR"/>
          </a:p>
        </p:txBody>
      </p:sp>
    </p:spTree>
    <p:extLst>
      <p:ext uri="{BB962C8B-B14F-4D97-AF65-F5344CB8AC3E}">
        <p14:creationId xmlns:p14="http://schemas.microsoft.com/office/powerpoint/2010/main" val="12676654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Nazanin" panose="00000400000000000000" pitchFamily="2" charset="-78"/>
              </a:rPr>
              <a:t>تعداد </a:t>
            </a:r>
            <a:r>
              <a:rPr lang="fa-IR" b="1">
                <a:solidFill>
                  <a:srgbClr val="FF0000"/>
                </a:solidFill>
                <a:cs typeface="B Nazanin" panose="00000400000000000000" pitchFamily="2" charset="-78"/>
              </a:rPr>
              <a:t>270 مورد پرسشنامه </a:t>
            </a:r>
            <a:r>
              <a:rPr lang="fa-IR">
                <a:cs typeface="B Nazanin" panose="00000400000000000000" pitchFamily="2" charset="-78"/>
              </a:rPr>
              <a:t>در نظر گرفته شده که با استفاده از روش نمونه گیری خوشه ای در پنج ناحیه شهرداری اصفهان (ناحیه 2 در غرب، ناحیه 3  در مرکز، ناحیه 6 در جنوب ناحیه  7 در شمال  و ناحیه 10 در شرق شهر) توزیع شد. </a:t>
            </a:r>
          </a:p>
          <a:p>
            <a:endParaRPr lang="fa-IR"/>
          </a:p>
        </p:txBody>
      </p:sp>
    </p:spTree>
    <p:extLst>
      <p:ext uri="{BB962C8B-B14F-4D97-AF65-F5344CB8AC3E}">
        <p14:creationId xmlns:p14="http://schemas.microsoft.com/office/powerpoint/2010/main" val="3180663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تاریخچه موضوع</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موضوع بررسی مصرف کالاهای فرهنگی برای اولین بار در سال 1967 در </a:t>
            </a:r>
            <a:r>
              <a:rPr lang="fa-IR" smtClean="0">
                <a:cs typeface="B Nazanin" panose="00000400000000000000" pitchFamily="2" charset="-78"/>
              </a:rPr>
              <a:t>نشست  سیاست های فرهنگی در </a:t>
            </a:r>
            <a:r>
              <a:rPr lang="fa-IR" smtClean="0">
                <a:cs typeface="B Nazanin" panose="00000400000000000000" pitchFamily="2" charset="-78"/>
              </a:rPr>
              <a:t>موناکو  مطرح گردید. نکته عمده در این نشست  توجه به این امر بود که توسعه فرهنگی عموما به صورت امری کیفی درک می شود و به جنبه کمی آن توجه نمی شود.  </a:t>
            </a:r>
            <a:endParaRPr lang="fa-IR">
              <a:cs typeface="B Nazanin" panose="00000400000000000000" pitchFamily="2" charset="-78"/>
            </a:endParaRPr>
          </a:p>
        </p:txBody>
      </p:sp>
      <p:sp>
        <p:nvSpPr>
          <p:cNvPr id="4" name="Flowchart: Process 3"/>
          <p:cNvSpPr/>
          <p:nvPr/>
        </p:nvSpPr>
        <p:spPr>
          <a:xfrm>
            <a:off x="1589649" y="3798277"/>
            <a:ext cx="3334043" cy="130829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نشست  سیاست های فرهنگی</a:t>
            </a:r>
            <a:endParaRPr lang="fa-IR" b="1">
              <a:solidFill>
                <a:srgbClr val="FF0000"/>
              </a:solidFill>
            </a:endParaRPr>
          </a:p>
        </p:txBody>
      </p:sp>
    </p:spTree>
    <p:extLst>
      <p:ext uri="{BB962C8B-B14F-4D97-AF65-F5344CB8AC3E}">
        <p14:creationId xmlns:p14="http://schemas.microsoft.com/office/powerpoint/2010/main" val="3455447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نشستی دیگر به سال 1979سازمان یونسکو با هدف دستیابی به داده هایی در مورد مشارکت به خصوص از نوع سنت های شفاهی، مدلی برای پیمایش میزان دستیابی به منابع فرهنگی و مشارکت در فعالیت های فرهنگی طراحی کرد. هدف از این مدل، دستیابی به ارزیابی های کمی و استفاده از سنت های شفاهی در انتقال فرهنگ بود. این مدل در کلمبیا به اجرا در آمد و در این تحقیق مشاهده شد که در جایی که تصور می رفت. سنت های شفاهی در فعالیت های فرهنگی غلبه داشته باشند. رسانه های جدید مانند رادیو  تا ان جا نفوذ کرده بود که فعالیت های فرهنگی از طریق سنت های شفاهی به یک عمل سطحی تبدیل شده بود بنابراین حاصل تحقیق آن شد که سنت های شفاهی  صرفا به عنوان یکی از منابع فرهنگی  ممکن جوامع سنتی پذیرفته شود. در پی این تفسیر بود که مدل به شکل زیر درامد. </a:t>
            </a:r>
            <a:endParaRPr lang="fa-IR">
              <a:cs typeface="B Nazanin" panose="00000400000000000000" pitchFamily="2" charset="-78"/>
            </a:endParaRPr>
          </a:p>
        </p:txBody>
      </p:sp>
    </p:spTree>
    <p:extLst>
      <p:ext uri="{BB962C8B-B14F-4D97-AF65-F5344CB8AC3E}">
        <p14:creationId xmlns:p14="http://schemas.microsoft.com/office/powerpoint/2010/main" val="1078360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1- ویژگی های جمعیتی – اقتصادی- اجتماعی اعضای خانوارهای نمونه</a:t>
            </a:r>
          </a:p>
          <a:p>
            <a:pPr algn="just"/>
            <a:r>
              <a:rPr lang="fa-IR" smtClean="0">
                <a:cs typeface="B Nazanin" panose="00000400000000000000" pitchFamily="2" charset="-78"/>
              </a:rPr>
              <a:t>2- ویژگی های تسهیلات فرهنگی خانوار نمونه</a:t>
            </a:r>
          </a:p>
          <a:p>
            <a:pPr algn="just"/>
            <a:r>
              <a:rPr lang="fa-IR" smtClean="0">
                <a:cs typeface="B Nazanin" panose="00000400000000000000" pitchFamily="2" charset="-78"/>
              </a:rPr>
              <a:t>3- تعیین میزان اوقات فراغت  و فعالیت های انجام شده در زمان فراغت  و فعالیت های ترجیحی  و اطلاعات مربوط به آرزوها و محدودیت های مردم در استفاده از اوقات فراعت (8/ ص 43)</a:t>
            </a:r>
            <a:endParaRPr lang="fa-IR">
              <a:cs typeface="B Nazanin" panose="00000400000000000000" pitchFamily="2" charset="-78"/>
            </a:endParaRPr>
          </a:p>
        </p:txBody>
      </p:sp>
    </p:spTree>
    <p:extLst>
      <p:ext uri="{BB962C8B-B14F-4D97-AF65-F5344CB8AC3E}">
        <p14:creationId xmlns:p14="http://schemas.microsoft.com/office/powerpoint/2010/main" val="42109664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پس از این تحقیق و تعیین محورها به کوشش سازمان </a:t>
            </a:r>
            <a:r>
              <a:rPr lang="fa-IR">
                <a:cs typeface="B Nazanin" panose="00000400000000000000" pitchFamily="2" charset="-78"/>
              </a:rPr>
              <a:t>یونسکو</a:t>
            </a:r>
            <a:r>
              <a:rPr lang="fa-IR" smtClean="0">
                <a:cs typeface="B Nazanin" panose="00000400000000000000" pitchFamily="2" charset="-78"/>
              </a:rPr>
              <a:t>، </a:t>
            </a:r>
            <a:r>
              <a:rPr lang="fa-IR" b="1" smtClean="0">
                <a:solidFill>
                  <a:srgbClr val="FF0000"/>
                </a:solidFill>
                <a:cs typeface="B Nazanin" panose="00000400000000000000" pitchFamily="2" charset="-78"/>
              </a:rPr>
              <a:t>دکتر رجب زاده </a:t>
            </a:r>
            <a:r>
              <a:rPr lang="fa-IR" smtClean="0">
                <a:cs typeface="B Nazanin" panose="00000400000000000000" pitchFamily="2" charset="-78"/>
              </a:rPr>
              <a:t>با توجه به تغییراتی که در سال های اخیر  </a:t>
            </a:r>
            <a:r>
              <a:rPr lang="fa-IR" smtClean="0">
                <a:cs typeface="B Nazanin" panose="00000400000000000000" pitchFamily="2" charset="-78"/>
              </a:rPr>
              <a:t>د</a:t>
            </a:r>
            <a:r>
              <a:rPr lang="fa-IR">
                <a:cs typeface="B Nazanin" panose="00000400000000000000" pitchFamily="2" charset="-78"/>
              </a:rPr>
              <a:t>ر</a:t>
            </a:r>
            <a:r>
              <a:rPr lang="fa-IR" smtClean="0">
                <a:cs typeface="B Nazanin" panose="00000400000000000000" pitchFamily="2" charset="-78"/>
              </a:rPr>
              <a:t> رسانه </a:t>
            </a:r>
            <a:r>
              <a:rPr lang="fa-IR" smtClean="0">
                <a:cs typeface="B Nazanin" panose="00000400000000000000" pitchFamily="2" charset="-78"/>
              </a:rPr>
              <a:t>های جدید در کشورهای در حال توسعه رخ داده است، از جمله ورود ویدئو  به جرگه </a:t>
            </a:r>
            <a:r>
              <a:rPr lang="fa-IR" smtClean="0">
                <a:cs typeface="B Nazanin" panose="00000400000000000000" pitchFamily="2" charset="-78"/>
              </a:rPr>
              <a:t>کالاهای </a:t>
            </a:r>
            <a:r>
              <a:rPr lang="fa-IR" smtClean="0">
                <a:cs typeface="B Nazanin" panose="00000400000000000000" pitchFamily="2" charset="-78"/>
              </a:rPr>
              <a:t>فرهنگی همچنین با توجه به شرایط ایران و تجربه هند در زمینه اجرای طرح فعالیت ها و کالاهای فرهنگی را در </a:t>
            </a:r>
            <a:r>
              <a:rPr lang="fa-IR" b="1" smtClean="0">
                <a:solidFill>
                  <a:srgbClr val="FF0000"/>
                </a:solidFill>
                <a:cs typeface="B Nazanin" panose="00000400000000000000" pitchFamily="2" charset="-78"/>
              </a:rPr>
              <a:t>چهار </a:t>
            </a:r>
            <a:r>
              <a:rPr lang="fa-IR" b="1" smtClean="0">
                <a:solidFill>
                  <a:srgbClr val="FF0000"/>
                </a:solidFill>
                <a:cs typeface="B Nazanin" panose="00000400000000000000" pitchFamily="2" charset="-78"/>
              </a:rPr>
              <a:t>محور </a:t>
            </a:r>
            <a:r>
              <a:rPr lang="fa-IR" smtClean="0">
                <a:cs typeface="B Nazanin" panose="00000400000000000000" pitchFamily="2" charset="-78"/>
              </a:rPr>
              <a:t>تعیین و مشخص نمود:</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1" y="3653731"/>
            <a:ext cx="4802944" cy="2195413"/>
          </a:xfrm>
          <a:prstGeom prst="rect">
            <a:avLst/>
          </a:prstGeom>
        </p:spPr>
      </p:pic>
      <p:sp>
        <p:nvSpPr>
          <p:cNvPr id="5" name="Flowchart: Process 4"/>
          <p:cNvSpPr/>
          <p:nvPr/>
        </p:nvSpPr>
        <p:spPr>
          <a:xfrm>
            <a:off x="6879102" y="4121833"/>
            <a:ext cx="3530991" cy="132236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ورود ویدئو  به جرگه کالاهای فرهنگی</a:t>
            </a:r>
          </a:p>
        </p:txBody>
      </p:sp>
    </p:spTree>
    <p:extLst>
      <p:ext uri="{BB962C8B-B14F-4D97-AF65-F5344CB8AC3E}">
        <p14:creationId xmlns:p14="http://schemas.microsoft.com/office/powerpoint/2010/main" val="61411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1- رسانه های جدید: رادیو، تلویزیون، ضبط صوت گرامافون دیسک ویدئو ماهواره کتاب و مجله. </a:t>
            </a:r>
          </a:p>
          <a:p>
            <a:pPr marL="0" indent="0" algn="just">
              <a:buNone/>
            </a:pPr>
            <a:r>
              <a:rPr lang="fa-IR" smtClean="0">
                <a:cs typeface="B Nazanin" panose="00000400000000000000" pitchFamily="2" charset="-78"/>
              </a:rPr>
              <a:t>2- رسانه های سنتی: سنت های شفاهی ، سرگذشت پیشینان، ضرب المثل لالایی ، ترانه های محلی، کلمات قصارف چیستان، شعر، حدیث ، روایت سرگذشت مشاهیر و بزرگان دین و قران. </a:t>
            </a:r>
          </a:p>
          <a:p>
            <a:pPr marL="0" indent="0" algn="just">
              <a:buNone/>
            </a:pPr>
            <a:r>
              <a:rPr lang="fa-IR" smtClean="0">
                <a:cs typeface="B Nazanin" panose="00000400000000000000" pitchFamily="2" charset="-78"/>
              </a:rPr>
              <a:t>3- محل و موقعیتی  که سنت های شفاهی در ان نقل می شودف درون خانه، شب نشینی و مهمانی، مراسم خانوادگی، روضه، سفره نذری، جلسه های دعا و قرآن، جشن عبادت، جشن تولد، رقص، مراسم چهار شنبه سوری، شب یلدا، ختنه سوران، مراسم عقد و عروسی مولودی، جشن ازدواج، خواستگاری و بازدید زائران مکان های مقدس. </a:t>
            </a:r>
          </a:p>
          <a:p>
            <a:pPr marL="0" indent="0" algn="just">
              <a:buNone/>
            </a:pPr>
            <a:endParaRPr lang="fa-IR">
              <a:cs typeface="B Nazanin" panose="00000400000000000000" pitchFamily="2" charset="-78"/>
            </a:endParaRPr>
          </a:p>
        </p:txBody>
      </p:sp>
    </p:spTree>
    <p:extLst>
      <p:ext uri="{BB962C8B-B14F-4D97-AF65-F5344CB8AC3E}">
        <p14:creationId xmlns:p14="http://schemas.microsoft.com/office/powerpoint/2010/main" val="3715641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این نوشتار کوششی است در جهت بررسی و ارزیابی این پرسش هاو ارائه راهکارهایی که هم به گسترش دامنه مصرف کالاهای فرهنگی و هم به دگرگونی های ساختار اقتصادی- اجتماعی یاری رساند. </a:t>
            </a:r>
          </a:p>
          <a:p>
            <a:pPr algn="just"/>
            <a:r>
              <a:rPr lang="fa-IR" smtClean="0">
                <a:cs typeface="B Nazanin" panose="00000400000000000000" pitchFamily="2" charset="-78"/>
              </a:rPr>
              <a:t>در دنیایی که ما در ان به سر می بریم هر روز شاهد دگرگونی های سریع و گسترده در ابعاد اجتماعی، فرهنگی، اقتصادی هستیم که این  دگرگونی ها بر تمامی ابعاد زندگی فردی و اجتماعی تاثیر فراوانی دارد. یکی از پیامدهای این تغییر  و تحول که به سبب فن آوری پیشرفته حاصل شده افزایش اوقات فراغت نامیده اند. </a:t>
            </a:r>
            <a:endParaRPr lang="fa-IR">
              <a:cs typeface="B Nazanin" panose="00000400000000000000" pitchFamily="2" charset="-78"/>
            </a:endParaRPr>
          </a:p>
        </p:txBody>
      </p:sp>
    </p:spTree>
    <p:extLst>
      <p:ext uri="{BB962C8B-B14F-4D97-AF65-F5344CB8AC3E}">
        <p14:creationId xmlns:p14="http://schemas.microsoft.com/office/powerpoint/2010/main" val="26792093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4- کالاهای فرهنگی (امکانات فرهنگی) و فعالیت های انجام شده از طریق آنها. </a:t>
            </a:r>
          </a:p>
          <a:p>
            <a:pPr algn="just"/>
            <a:r>
              <a:rPr lang="fa-IR" smtClean="0">
                <a:solidFill>
                  <a:srgbClr val="FF0000"/>
                </a:solidFill>
                <a:cs typeface="B Nazanin" panose="00000400000000000000" pitchFamily="2" charset="-78"/>
              </a:rPr>
              <a:t>الف) هنری</a:t>
            </a:r>
            <a:r>
              <a:rPr lang="fa-IR" smtClean="0">
                <a:cs typeface="B Nazanin" panose="00000400000000000000" pitchFamily="2" charset="-78"/>
              </a:rPr>
              <a:t>: دوربین عکاسی و فیلمبرداریف لوازم نقاشی و طراحیف گرافیک، اپارات پخش فیلم، لوازم خطاطی، آلات موسیقی و کلکسیون های مختلف. </a:t>
            </a:r>
          </a:p>
          <a:p>
            <a:pPr algn="just"/>
            <a:r>
              <a:rPr lang="fa-IR" smtClean="0">
                <a:solidFill>
                  <a:srgbClr val="FF0000"/>
                </a:solidFill>
                <a:cs typeface="B Nazanin" panose="00000400000000000000" pitchFamily="2" charset="-78"/>
              </a:rPr>
              <a:t>ب- هنرهای </a:t>
            </a:r>
            <a:r>
              <a:rPr lang="fa-IR" smtClean="0">
                <a:solidFill>
                  <a:srgbClr val="FF0000"/>
                </a:solidFill>
                <a:cs typeface="B Nazanin" panose="00000400000000000000" pitchFamily="2" charset="-78"/>
              </a:rPr>
              <a:t>دستی </a:t>
            </a:r>
            <a:r>
              <a:rPr lang="fa-IR" smtClean="0">
                <a:cs typeface="B Nazanin" panose="00000400000000000000" pitchFamily="2" charset="-78"/>
              </a:rPr>
              <a:t>: قالی بافی، قلاب دوزی، کوبلن دوزی، مجسمه سازی، خیاطی، پولک دوزی، منبت کاری،  کاموابافی، گلسازی تکه دوزی، ملیله دوزی، سرمه دوزی، سوکمه</a:t>
            </a:r>
          </a:p>
          <a:p>
            <a:pPr algn="just"/>
            <a:r>
              <a:rPr lang="fa-IR" smtClean="0">
                <a:cs typeface="B Nazanin" panose="00000400000000000000" pitchFamily="2" charset="-78"/>
              </a:rPr>
              <a:t>دوزی</a:t>
            </a:r>
            <a:r>
              <a:rPr lang="fa-IR">
                <a:cs typeface="B Nazanin" panose="00000400000000000000" pitchFamily="2" charset="-78"/>
              </a:rPr>
              <a:t>، منجوز دوزی،  گلدوزی،  شماره دوزی،  و ویترایج- </a:t>
            </a:r>
            <a:endParaRPr lang="fa-IR" smtClean="0">
              <a:cs typeface="B Nazanin" panose="00000400000000000000" pitchFamily="2" charset="-78"/>
            </a:endParaRPr>
          </a:p>
          <a:p>
            <a:pPr algn="just"/>
            <a:r>
              <a:rPr lang="fa-IR" smtClean="0">
                <a:solidFill>
                  <a:srgbClr val="FF0000"/>
                </a:solidFill>
                <a:cs typeface="B Nazanin" panose="00000400000000000000" pitchFamily="2" charset="-78"/>
              </a:rPr>
              <a:t>بازی </a:t>
            </a:r>
            <a:r>
              <a:rPr lang="fa-IR">
                <a:solidFill>
                  <a:srgbClr val="FF0000"/>
                </a:solidFill>
                <a:cs typeface="B Nazanin" panose="00000400000000000000" pitchFamily="2" charset="-78"/>
              </a:rPr>
              <a:t>و سرگمی</a:t>
            </a:r>
            <a:r>
              <a:rPr lang="fa-IR">
                <a:cs typeface="B Nazanin" panose="00000400000000000000" pitchFamily="2" charset="-78"/>
              </a:rPr>
              <a:t>: شطرنج </a:t>
            </a:r>
            <a:r>
              <a:rPr lang="fa-IR" smtClean="0">
                <a:cs typeface="B Nazanin" panose="00000400000000000000" pitchFamily="2" charset="-78"/>
              </a:rPr>
              <a:t>تخته نرد، سگا، آتاری، کمدور، </a:t>
            </a:r>
            <a:r>
              <a:rPr lang="fa-IR" smtClean="0">
                <a:cs typeface="B Nazanin" panose="00000400000000000000" pitchFamily="2" charset="-78"/>
              </a:rPr>
              <a:t>کامپیوتر</a:t>
            </a:r>
          </a:p>
          <a:p>
            <a:pPr algn="just"/>
            <a:r>
              <a:rPr lang="fa-IR">
                <a:cs typeface="B Nazanin" panose="00000400000000000000" pitchFamily="2" charset="-78"/>
              </a:rPr>
              <a:t>مذ</a:t>
            </a:r>
            <a:r>
              <a:rPr lang="fa-IR">
                <a:solidFill>
                  <a:srgbClr val="FF0000"/>
                </a:solidFill>
                <a:cs typeface="B Nazanin" panose="00000400000000000000" pitchFamily="2" charset="-78"/>
              </a:rPr>
              <a:t>هبی- عبادی</a:t>
            </a:r>
            <a:r>
              <a:rPr lang="fa-IR">
                <a:cs typeface="B Nazanin" panose="00000400000000000000" pitchFamily="2" charset="-78"/>
              </a:rPr>
              <a:t>: تسبیح، جا انداز، انگشتر،  عطر، مقدمه ، چادر نماز، عبا، لباس عزا، وسایل عزادار (کوتل و زنجیر و ...) کتاب های مرثیه و نوحه.</a:t>
            </a:r>
          </a:p>
          <a:p>
            <a:pPr algn="just"/>
            <a:endParaRPr lang="fa-IR">
              <a:cs typeface="B Nazanin" panose="00000400000000000000" pitchFamily="2" charset="-78"/>
            </a:endParaRPr>
          </a:p>
        </p:txBody>
      </p:sp>
    </p:spTree>
    <p:extLst>
      <p:ext uri="{BB962C8B-B14F-4D97-AF65-F5344CB8AC3E}">
        <p14:creationId xmlns:p14="http://schemas.microsoft.com/office/powerpoint/2010/main" val="25026222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Nazanin" panose="00000400000000000000" pitchFamily="2" charset="-78"/>
              </a:rPr>
              <a:t>ه- ورزشی</a:t>
            </a:r>
            <a:r>
              <a:rPr lang="fa-IR" smtClean="0">
                <a:cs typeface="B Nazanin" panose="00000400000000000000" pitchFamily="2" charset="-78"/>
              </a:rPr>
              <a:t>: توپ فوتبال، تخته  شنا، راکت،  میز پینگ پنگ  هالتر، دمبل، فنرکشی، بارفیکس، تور و توپ والیبال، سبد و تور بسکتبال، دوچرخه، دوچرخه ثابت، استخر تخته شیرجه (دایو) طناب ورزش، اسکیت، توپ  و راکت </a:t>
            </a:r>
            <a:r>
              <a:rPr lang="fa-IR" smtClean="0">
                <a:cs typeface="B Nazanin" panose="00000400000000000000" pitchFamily="2" charset="-78"/>
              </a:rPr>
              <a:t>بدمینتون </a:t>
            </a:r>
            <a:r>
              <a:rPr lang="fa-IR" smtClean="0">
                <a:cs typeface="B Nazanin" panose="00000400000000000000" pitchFamily="2" charset="-78"/>
              </a:rPr>
              <a:t>توپ تنیس و دستگش بوکس (3/ ص 1-7)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706681" y="3312955"/>
            <a:ext cx="3949725" cy="2628362"/>
          </a:xfrm>
          <a:prstGeom prst="rect">
            <a:avLst/>
          </a:prstGeom>
        </p:spPr>
      </p:pic>
    </p:spTree>
    <p:extLst>
      <p:ext uri="{BB962C8B-B14F-4D97-AF65-F5344CB8AC3E}">
        <p14:creationId xmlns:p14="http://schemas.microsoft.com/office/powerpoint/2010/main" val="41854268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cs typeface="B Nazanin" panose="00000400000000000000" pitchFamily="2" charset="-78"/>
              </a:rPr>
              <a:t>مروری بر دیدگاه ها و نظریه ها</a:t>
            </a:r>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کارل مارکس از نظر مارکس ساختار اقتصادی، در هر جامعه به مثابه زیربنا  . کالاهای فرهنگی به عنوان جزئی از فرهنگ به مثابه روبنای فهنگی جامعه است، طبقه اجتماعی نیز در ساختار اقتصادی جامعه قرار می گیرد اساس طبقه را مالکیت خصوصی شکل می دهد که در اثر انباشت سرمایه ها و دارایی ها به وجود می آید و نه تنها جزء مالکیت خصوصی به شمار می رود بلکه می توان به کمک ان،چیزهای با ارزشی تولید کرد و ثروت اندوزی نمود، از سوی دیگر طبقه نقطه از بعد عینی تشکیل نشده و به عوامل ذهنی همچون  خوداگاهی طبقاتی نیز بستگی دارد. </a:t>
            </a:r>
            <a:endParaRPr lang="fa-IR">
              <a:cs typeface="B Nazanin" panose="00000400000000000000" pitchFamily="2" charset="-78"/>
            </a:endParaRPr>
          </a:p>
        </p:txBody>
      </p:sp>
    </p:spTree>
    <p:extLst>
      <p:ext uri="{BB962C8B-B14F-4D97-AF65-F5344CB8AC3E}">
        <p14:creationId xmlns:p14="http://schemas.microsoft.com/office/powerpoint/2010/main" val="10317156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روبنا منشا ساختار عقاید و اندیشه ها است که بر زندگی انسان ها تاثیر فراوانی دارد. بنابراین نظام آموزشی و رسانه های گروهی جزیی از روبنا به حساب می آیند و در عصر ما  نیز به عنوان ابزاری برای فراگیری عقاید و تبادل اطلاعات در تمام جوامع حتی جوامعی که به کمترین میزان از رشد و پیشرفت دست یافته اند، به کار می روند</a:t>
            </a:r>
            <a:r>
              <a:rPr lang="fa-IR">
                <a:cs typeface="B Nazanin" panose="00000400000000000000" pitchFamily="2" charset="-78"/>
              </a:rPr>
              <a:t>. </a:t>
            </a:r>
            <a:endParaRPr lang="fa-IR"/>
          </a:p>
        </p:txBody>
      </p:sp>
      <p:sp>
        <p:nvSpPr>
          <p:cNvPr id="4" name="Flowchart: Process 3"/>
          <p:cNvSpPr/>
          <p:nvPr/>
        </p:nvSpPr>
        <p:spPr>
          <a:xfrm>
            <a:off x="1716258" y="3938954"/>
            <a:ext cx="3798277" cy="143490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Nazanin" panose="00000400000000000000" pitchFamily="2" charset="-78"/>
              </a:rPr>
              <a:t>نظام آموزشی و رسانه های گروهی</a:t>
            </a:r>
            <a:endParaRPr lang="fa-IR" sz="2400" b="1">
              <a:solidFill>
                <a:srgbClr val="FF0000"/>
              </a:solidFill>
            </a:endParaRPr>
          </a:p>
        </p:txBody>
      </p:sp>
    </p:spTree>
    <p:extLst>
      <p:ext uri="{BB962C8B-B14F-4D97-AF65-F5344CB8AC3E}">
        <p14:creationId xmlns:p14="http://schemas.microsoft.com/office/powerpoint/2010/main" val="30983686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079630" y="1825625"/>
            <a:ext cx="7274169" cy="4351338"/>
          </a:xfrm>
        </p:spPr>
        <p:txBody>
          <a:bodyPr/>
          <a:lstStyle/>
          <a:p>
            <a:pPr algn="just"/>
            <a:r>
              <a:rPr lang="fa-IR">
                <a:cs typeface="B Nazanin" panose="00000400000000000000" pitchFamily="2" charset="-78"/>
              </a:rPr>
              <a:t>مارکس به هنر جهانی نیز اشاره می کند. مصرف جهانی یا جهانی شدن مصرف فرایندی است که طی ان نیاز افراد صرفا  از داخل جامعه تامین نمی شود بلکه  افراد با ایجاد زمینه های مناسب به مصرف کالاهای خارجی خواهند پرداخت. مارکس معتقد است  افراد جامعه با وابستگی به مصرف جهانی هم از مصولات فکری خارجی استفاده خواهند کرد. به همین دلیل نیز در زمینه فکری ظهور ادبیات جهانی را نوید می دهد. </a:t>
            </a:r>
          </a:p>
          <a:p>
            <a:endParaRPr lang="fa-IR"/>
          </a:p>
        </p:txBody>
      </p:sp>
      <p:pic>
        <p:nvPicPr>
          <p:cNvPr id="4" name="Picture 3"/>
          <p:cNvPicPr>
            <a:picLocks noChangeAspect="1"/>
          </p:cNvPicPr>
          <p:nvPr/>
        </p:nvPicPr>
        <p:blipFill>
          <a:blip r:embed="rId2"/>
          <a:stretch>
            <a:fillRect/>
          </a:stretch>
        </p:blipFill>
        <p:spPr>
          <a:xfrm>
            <a:off x="838200" y="1825625"/>
            <a:ext cx="3072618" cy="2562225"/>
          </a:xfrm>
          <a:prstGeom prst="rect">
            <a:avLst/>
          </a:prstGeom>
        </p:spPr>
      </p:pic>
      <p:sp>
        <p:nvSpPr>
          <p:cNvPr id="5" name="TextBox 4"/>
          <p:cNvSpPr txBox="1"/>
          <p:nvPr/>
        </p:nvSpPr>
        <p:spPr>
          <a:xfrm>
            <a:off x="1603717" y="4853354"/>
            <a:ext cx="1505243"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مارکس</a:t>
            </a:r>
            <a:endParaRPr lang="fa-IR" sz="2000" b="1">
              <a:solidFill>
                <a:srgbClr val="FF0000"/>
              </a:solidFill>
              <a:cs typeface="B Nazanin" panose="00000400000000000000" pitchFamily="2" charset="-78"/>
            </a:endParaRPr>
          </a:p>
        </p:txBody>
      </p:sp>
      <p:sp>
        <p:nvSpPr>
          <p:cNvPr id="6" name="Flowchart: Process 5"/>
          <p:cNvSpPr/>
          <p:nvPr/>
        </p:nvSpPr>
        <p:spPr>
          <a:xfrm>
            <a:off x="4668129" y="4825219"/>
            <a:ext cx="2855741" cy="1181686"/>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هنر جهانی</a:t>
            </a:r>
            <a:endParaRPr lang="fa-IR" sz="2800" b="1">
              <a:solidFill>
                <a:srgbClr val="FF0000"/>
              </a:solidFill>
            </a:endParaRPr>
          </a:p>
        </p:txBody>
      </p:sp>
    </p:spTree>
    <p:extLst>
      <p:ext uri="{BB962C8B-B14F-4D97-AF65-F5344CB8AC3E}">
        <p14:creationId xmlns:p14="http://schemas.microsoft.com/office/powerpoint/2010/main" val="9793719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543864" y="1825625"/>
            <a:ext cx="6809935" cy="4351338"/>
          </a:xfrm>
        </p:spPr>
        <p:txBody>
          <a:bodyPr/>
          <a:lstStyle/>
          <a:p>
            <a:pPr algn="just"/>
            <a:r>
              <a:rPr lang="fa-IR" b="1" smtClean="0">
                <a:solidFill>
                  <a:srgbClr val="FF0000"/>
                </a:solidFill>
                <a:cs typeface="B Nazanin" panose="00000400000000000000" pitchFamily="2" charset="-78"/>
              </a:rPr>
              <a:t>ماکس وبر: </a:t>
            </a:r>
            <a:r>
              <a:rPr lang="fa-IR" smtClean="0">
                <a:cs typeface="B Nazanin" panose="00000400000000000000" pitchFamily="2" charset="-78"/>
              </a:rPr>
              <a:t>علاوه بر بعد اقتصادی ساختار اجتماعی به ابعاد سیاسی و اجتماعی نیز توجه نموده است، چنان که عقیده دارد طبقه ثروتمند همواره سعی می کند خرید کالاهای گران قیمت و امتیاز های اجتماعی و آموزشی را تا آن جا که با هزینه سر و کار دارد به انحصار خود درآورد.  زیرا استفاده از کالاهای گران قیمت به دلیل هزینه بر بودن تنها د راختیار قشرهای بالای جامعه قرار می گیرد.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688277" y="1986439"/>
            <a:ext cx="3855587" cy="2014855"/>
          </a:xfrm>
          <a:prstGeom prst="rect">
            <a:avLst/>
          </a:prstGeom>
        </p:spPr>
      </p:pic>
      <p:sp>
        <p:nvSpPr>
          <p:cNvPr id="5" name="TextBox 4"/>
          <p:cNvSpPr txBox="1"/>
          <p:nvPr/>
        </p:nvSpPr>
        <p:spPr>
          <a:xfrm>
            <a:off x="1674055" y="4515729"/>
            <a:ext cx="1758462" cy="461665"/>
          </a:xfrm>
          <a:prstGeom prst="rect">
            <a:avLst/>
          </a:prstGeom>
          <a:noFill/>
        </p:spPr>
        <p:txBody>
          <a:bodyPr wrap="square" rtlCol="1">
            <a:spAutoFit/>
          </a:bodyPr>
          <a:lstStyle/>
          <a:p>
            <a:pPr algn="ctr"/>
            <a:r>
              <a:rPr lang="fa-IR" sz="2400" b="1" smtClean="0">
                <a:solidFill>
                  <a:srgbClr val="FF0000"/>
                </a:solidFill>
                <a:cs typeface="B Nazanin" panose="00000400000000000000" pitchFamily="2" charset="-78"/>
              </a:rPr>
              <a:t>ماکس وبر</a:t>
            </a:r>
            <a:endParaRPr lang="fa-IR" sz="2400" b="1">
              <a:solidFill>
                <a:srgbClr val="FF0000"/>
              </a:solidFill>
              <a:cs typeface="B Nazanin" panose="00000400000000000000" pitchFamily="2" charset="-78"/>
            </a:endParaRPr>
          </a:p>
        </p:txBody>
      </p:sp>
    </p:spTree>
    <p:extLst>
      <p:ext uri="{BB962C8B-B14F-4D97-AF65-F5344CB8AC3E}">
        <p14:creationId xmlns:p14="http://schemas.microsoft.com/office/powerpoint/2010/main" val="9792033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اگر چه به نظر او تمامی کالاهای فرهنگی از جمله رادیو و تلویزیون کتاب روزنامه و مجله هزینه چدانی نمی برد، اما بر طبق این نظر انتظار می رود که کالاهای گران قیمت مانند لوزام موسیقی یا تئاتر و سینما به قشر بالای جامعه اختصاص باید همچنین گرایش به انواع موسیقی در میان قشرهای گوناگون جامعه متفاوت است وبر در تعیین قشر اجتماعی علاوه بر ثروت میزان اعتبار  و احترام اجتماعی که از جانب اجتماع مورد تایید قرار گرفته، همچنین بر قدرت یا زور نیز تاکید دارد</a:t>
            </a:r>
            <a:r>
              <a:rPr lang="fa-IR">
                <a:cs typeface="B Nazanin" panose="00000400000000000000" pitchFamily="2" charset="-78"/>
              </a:rPr>
              <a:t>. </a:t>
            </a:r>
            <a:endParaRPr lang="fa-IR"/>
          </a:p>
        </p:txBody>
      </p:sp>
    </p:spTree>
    <p:extLst>
      <p:ext uri="{BB962C8B-B14F-4D97-AF65-F5344CB8AC3E}">
        <p14:creationId xmlns:p14="http://schemas.microsoft.com/office/powerpoint/2010/main" val="21350572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fa-IR" sz="3600">
                <a:cs typeface="B Nazanin" panose="00000400000000000000" pitchFamily="2" charset="-78"/>
              </a:rPr>
              <a:t>به طور کلی قشربندی از نظر وبر در </a:t>
            </a:r>
            <a:r>
              <a:rPr lang="fa-IR" sz="3600" b="1">
                <a:solidFill>
                  <a:srgbClr val="FF0000"/>
                </a:solidFill>
                <a:cs typeface="B Nazanin" panose="00000400000000000000" pitchFamily="2" charset="-78"/>
              </a:rPr>
              <a:t>سه عامل اصلی </a:t>
            </a:r>
            <a:r>
              <a:rPr lang="fa-IR" sz="3600">
                <a:cs typeface="B Nazanin" panose="00000400000000000000" pitchFamily="2" charset="-78"/>
              </a:rPr>
              <a:t>بنا شده </a:t>
            </a:r>
            <a:r>
              <a:rPr lang="fa-IR" sz="3600">
                <a:cs typeface="B Nazanin" panose="00000400000000000000" pitchFamily="2" charset="-78"/>
              </a:rPr>
              <a:t>است</a:t>
            </a:r>
            <a:r>
              <a:rPr lang="fa-IR" sz="3600" smtClean="0">
                <a:cs typeface="B Nazanin" panose="00000400000000000000" pitchFamily="2" charset="-78"/>
              </a:rPr>
              <a:t>:</a:t>
            </a:r>
            <a:endParaRPr lang="fa-IR" sz="3600">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1- </a:t>
            </a:r>
            <a:r>
              <a:rPr lang="fa-IR" smtClean="0">
                <a:solidFill>
                  <a:srgbClr val="FF0000"/>
                </a:solidFill>
                <a:cs typeface="B Nazanin" panose="00000400000000000000" pitchFamily="2" charset="-78"/>
              </a:rPr>
              <a:t>منزلت اقتصادی </a:t>
            </a:r>
            <a:r>
              <a:rPr lang="fa-IR" smtClean="0">
                <a:cs typeface="B Nazanin" panose="00000400000000000000" pitchFamily="2" charset="-78"/>
              </a:rPr>
              <a:t>که با شاخص های چون دسترسی به اموال خانواده، شغل،سرمایه و محل سکونت مشخص می شود. </a:t>
            </a:r>
          </a:p>
          <a:p>
            <a:pPr algn="just"/>
            <a:r>
              <a:rPr lang="fa-IR" smtClean="0">
                <a:cs typeface="B Nazanin" panose="00000400000000000000" pitchFamily="2" charset="-78"/>
              </a:rPr>
              <a:t>2- </a:t>
            </a:r>
            <a:r>
              <a:rPr lang="fa-IR" smtClean="0">
                <a:solidFill>
                  <a:srgbClr val="FF0000"/>
                </a:solidFill>
                <a:cs typeface="B Nazanin" panose="00000400000000000000" pitchFamily="2" charset="-78"/>
              </a:rPr>
              <a:t>منزلت اجتماعی </a:t>
            </a:r>
            <a:r>
              <a:rPr lang="fa-IR" smtClean="0">
                <a:cs typeface="B Nazanin" panose="00000400000000000000" pitchFamily="2" charset="-78"/>
              </a:rPr>
              <a:t>که شامل شکل مصرف شیوه مصرف علم و دانش محل سکونت، لباس و به طور کلی صورتی خا از تربیت درمعنای وسیع کلمه است. </a:t>
            </a:r>
          </a:p>
          <a:p>
            <a:pPr algn="just"/>
            <a:endParaRPr lang="fa-IR">
              <a:cs typeface="B Nazanin" panose="00000400000000000000" pitchFamily="2" charset="-78"/>
            </a:endParaRPr>
          </a:p>
          <a:p>
            <a:pPr algn="just"/>
            <a:r>
              <a:rPr lang="fa-IR" smtClean="0">
                <a:cs typeface="B Nazanin" panose="00000400000000000000" pitchFamily="2" charset="-78"/>
              </a:rPr>
              <a:t>3- </a:t>
            </a:r>
            <a:r>
              <a:rPr lang="fa-IR" b="1" smtClean="0">
                <a:solidFill>
                  <a:srgbClr val="FF0000"/>
                </a:solidFill>
                <a:cs typeface="B Nazanin" panose="00000400000000000000" pitchFamily="2" charset="-78"/>
              </a:rPr>
              <a:t>بعد سوم از </a:t>
            </a:r>
            <a:r>
              <a:rPr lang="fa-IR" b="1" smtClean="0">
                <a:solidFill>
                  <a:srgbClr val="FF0000"/>
                </a:solidFill>
                <a:cs typeface="B Nazanin" panose="00000400000000000000" pitchFamily="2" charset="-78"/>
              </a:rPr>
              <a:t>پایگاه </a:t>
            </a:r>
            <a:r>
              <a:rPr lang="fa-IR" b="1" smtClean="0">
                <a:solidFill>
                  <a:srgbClr val="FF0000"/>
                </a:solidFill>
                <a:cs typeface="B Nazanin" panose="00000400000000000000" pitchFamily="2" charset="-78"/>
              </a:rPr>
              <a:t>اقتصادی و اجتماعی قدرت است</a:t>
            </a:r>
            <a:r>
              <a:rPr lang="fa-IR" smtClean="0">
                <a:cs typeface="B Nazanin" panose="00000400000000000000" pitchFamily="2" charset="-78"/>
              </a:rPr>
              <a:t>: اما قدرت مانند ثروت پدیده ای عینی و قابل تملک نیست، بلکه قدرت های قانونی معمولا با یک نقش معین  همراه هستند و می توان منبع قدرت را با نقش اجتماعی فرد تحلیل نمود. وبر علاوه بر معیارهای عینی به برداشت های ذهنی و شخصی افراد از موقعیت طبقاتی شان اهمیت می دهد. زیرا معتقد است که تاثیرات این برداشت شخصی در رفتار افراد انعکاس می یابد (9/ ص 70)</a:t>
            </a:r>
            <a:endParaRPr lang="fa-IR">
              <a:cs typeface="B Nazanin" panose="00000400000000000000" pitchFamily="2" charset="-78"/>
            </a:endParaRPr>
          </a:p>
        </p:txBody>
      </p:sp>
    </p:spTree>
    <p:extLst>
      <p:ext uri="{BB962C8B-B14F-4D97-AF65-F5344CB8AC3E}">
        <p14:creationId xmlns:p14="http://schemas.microsoft.com/office/powerpoint/2010/main" val="35049141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234374" y="1825625"/>
            <a:ext cx="7119425" cy="4351338"/>
          </a:xfrm>
        </p:spPr>
        <p:txBody>
          <a:bodyPr/>
          <a:lstStyle/>
          <a:p>
            <a:pPr algn="just"/>
            <a:r>
              <a:rPr lang="fa-IR" smtClean="0">
                <a:cs typeface="B Nazanin" panose="00000400000000000000" pitchFamily="2" charset="-78"/>
              </a:rPr>
              <a:t>تالکوت پارسونز به رابطه سیبرنتیکی و مبادله اطلاعات و انرژی میان خرده نظام ها اعتقاد دارد و فرهنگ به عنوان ذخیر اطلاعات در صدر ان قرار می گیرد هنگامی که فرد از طریق نظام آموزشی یا نهاد خانواده با فرهنگ برخورد می کند ان را درونی کرده و شکلی فرهنگی می یابد. این فرایند، تمایلات را به صورت فرهنگی در می آورد و معیارهای اخلاقی را یکپارچه می سازد. </a:t>
            </a:r>
            <a:endParaRPr lang="fa-IR">
              <a:cs typeface="B Nazanin" panose="00000400000000000000" pitchFamily="2" charset="-78"/>
            </a:endParaRPr>
          </a:p>
        </p:txBody>
      </p:sp>
      <p:sp>
        <p:nvSpPr>
          <p:cNvPr id="4" name="Flowchart: Process 3"/>
          <p:cNvSpPr/>
          <p:nvPr/>
        </p:nvSpPr>
        <p:spPr>
          <a:xfrm>
            <a:off x="4867422" y="4600135"/>
            <a:ext cx="5556738" cy="144897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Nazanin" panose="00000400000000000000" pitchFamily="2" charset="-78"/>
              </a:rPr>
              <a:t>رابطه سیبرنتیکی و مبادله اطلاعات و انرژی میان خرده نظام </a:t>
            </a:r>
            <a:r>
              <a:rPr lang="fa-IR">
                <a:cs typeface="B Nazanin" panose="00000400000000000000" pitchFamily="2" charset="-78"/>
              </a:rPr>
              <a:t>ها</a:t>
            </a:r>
            <a:endParaRPr lang="fa-IR"/>
          </a:p>
        </p:txBody>
      </p:sp>
      <p:pic>
        <p:nvPicPr>
          <p:cNvPr id="5" name="Picture 4"/>
          <p:cNvPicPr>
            <a:picLocks noChangeAspect="1"/>
          </p:cNvPicPr>
          <p:nvPr/>
        </p:nvPicPr>
        <p:blipFill>
          <a:blip r:embed="rId2"/>
          <a:stretch>
            <a:fillRect/>
          </a:stretch>
        </p:blipFill>
        <p:spPr>
          <a:xfrm>
            <a:off x="1050314" y="1825625"/>
            <a:ext cx="3071520" cy="4621202"/>
          </a:xfrm>
          <a:prstGeom prst="rect">
            <a:avLst/>
          </a:prstGeom>
        </p:spPr>
      </p:pic>
    </p:spTree>
    <p:extLst>
      <p:ext uri="{BB962C8B-B14F-4D97-AF65-F5344CB8AC3E}">
        <p14:creationId xmlns:p14="http://schemas.microsoft.com/office/powerpoint/2010/main" val="31253211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هر چند در جوامع جدید با وجود خانواده های هسته ای نقش خانواده کم رنگ تر و نقش سازمان های آموزشی و حرفه ای برجسته شده است پس از طی </a:t>
            </a:r>
            <a:r>
              <a:rPr lang="fa-IR">
                <a:cs typeface="B Nazanin" panose="00000400000000000000" pitchFamily="2" charset="-78"/>
              </a:rPr>
              <a:t>این </a:t>
            </a:r>
            <a:r>
              <a:rPr lang="fa-IR" smtClean="0">
                <a:cs typeface="B Nazanin" panose="00000400000000000000" pitchFamily="2" charset="-78"/>
              </a:rPr>
              <a:t>مراحل </a:t>
            </a:r>
            <a:r>
              <a:rPr lang="fa-IR">
                <a:cs typeface="B Nazanin" panose="00000400000000000000" pitchFamily="2" charset="-78"/>
              </a:rPr>
              <a:t>شخصیت که متشکل از تمایلات اساسی است </a:t>
            </a:r>
            <a:r>
              <a:rPr lang="fa-IR">
                <a:cs typeface="B Nazanin" panose="00000400000000000000" pitchFamily="2" charset="-78"/>
              </a:rPr>
              <a:t>آشکار </a:t>
            </a:r>
            <a:r>
              <a:rPr lang="fa-IR">
                <a:cs typeface="B Nazanin" panose="00000400000000000000" pitchFamily="2" charset="-78"/>
              </a:rPr>
              <a:t>م</a:t>
            </a:r>
            <a:r>
              <a:rPr lang="fa-IR" smtClean="0">
                <a:cs typeface="B Nazanin" panose="00000400000000000000" pitchFamily="2" charset="-78"/>
              </a:rPr>
              <a:t>ی </a:t>
            </a:r>
            <a:r>
              <a:rPr lang="fa-IR">
                <a:cs typeface="B Nazanin" panose="00000400000000000000" pitchFamily="2" charset="-78"/>
              </a:rPr>
              <a:t>شود این تمایلات کنشگران را وادار  می کند که چیزهایی را که در محیط عرضه می شود بپذیرند یا رد کنند (4/ ص 227)</a:t>
            </a:r>
          </a:p>
          <a:p>
            <a:endParaRPr lang="fa-IR"/>
          </a:p>
        </p:txBody>
      </p:sp>
      <p:sp>
        <p:nvSpPr>
          <p:cNvPr id="4" name="Flowchart: Process 3"/>
          <p:cNvSpPr/>
          <p:nvPr/>
        </p:nvSpPr>
        <p:spPr>
          <a:xfrm>
            <a:off x="1575582" y="4304714"/>
            <a:ext cx="3319975" cy="1294228"/>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خانواده های هسته ای</a:t>
            </a:r>
            <a:endParaRPr lang="fa-IR" sz="2800" b="1">
              <a:solidFill>
                <a:srgbClr val="FF0000"/>
              </a:solidFill>
            </a:endParaRPr>
          </a:p>
        </p:txBody>
      </p:sp>
    </p:spTree>
    <p:extLst>
      <p:ext uri="{BB962C8B-B14F-4D97-AF65-F5344CB8AC3E}">
        <p14:creationId xmlns:p14="http://schemas.microsoft.com/office/powerpoint/2010/main" val="1281886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prstClr val="black"/>
                </a:solidFill>
                <a:cs typeface="B Nazanin" panose="00000400000000000000" pitchFamily="2" charset="-78"/>
              </a:rPr>
              <a:t>اما با این حال افزایش اوقات فراغت بی ان که این اوقات محتوای پربار و مناسبی داشته باشد. نتیجه ای جز «</a:t>
            </a:r>
            <a:r>
              <a:rPr lang="fa-IR" b="1">
                <a:solidFill>
                  <a:srgbClr val="FF0000"/>
                </a:solidFill>
                <a:cs typeface="B Nazanin" panose="00000400000000000000" pitchFamily="2" charset="-78"/>
              </a:rPr>
              <a:t>باری به هر جهت زندگی کردن</a:t>
            </a:r>
            <a:r>
              <a:rPr lang="fa-IR">
                <a:solidFill>
                  <a:prstClr val="black"/>
                </a:solidFill>
                <a:cs typeface="B Nazanin" panose="00000400000000000000" pitchFamily="2" charset="-78"/>
              </a:rPr>
              <a:t>» ندارد در عین حال شتابزدگی  و یک بعدی عمل کردن و فقط به کمیت  امور فرهنگی پرداختن پیامدهای ناگواری را به دنبال دارد که خود به روند توسعه اجتماعی آسیب رسانده اهنگ ان را کند خواهد ساخت و یا آن را از مسیر عادی منحرف خواهد کرد.</a:t>
            </a:r>
            <a:endParaRPr lang="fa-IR"/>
          </a:p>
        </p:txBody>
      </p:sp>
      <p:sp>
        <p:nvSpPr>
          <p:cNvPr id="4" name="Flowchart: Process 3"/>
          <p:cNvSpPr/>
          <p:nvPr/>
        </p:nvSpPr>
        <p:spPr>
          <a:xfrm>
            <a:off x="1237957" y="3868615"/>
            <a:ext cx="3643532" cy="171625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فقط به کمیت  امور فرهنگی پرداختن</a:t>
            </a:r>
            <a:endParaRPr lang="fa-IR" b="1">
              <a:solidFill>
                <a:srgbClr val="FF0000"/>
              </a:solidFill>
            </a:endParaRPr>
          </a:p>
        </p:txBody>
      </p:sp>
    </p:spTree>
    <p:extLst>
      <p:ext uri="{BB962C8B-B14F-4D97-AF65-F5344CB8AC3E}">
        <p14:creationId xmlns:p14="http://schemas.microsoft.com/office/powerpoint/2010/main" val="7811689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3967088" y="1825625"/>
            <a:ext cx="7386711" cy="4351338"/>
          </a:xfrm>
        </p:spPr>
        <p:txBody>
          <a:bodyPr/>
          <a:lstStyle/>
          <a:p>
            <a:pPr algn="just"/>
            <a:r>
              <a:rPr lang="fa-IR" smtClean="0">
                <a:cs typeface="B Nazanin" panose="00000400000000000000" pitchFamily="2" charset="-78"/>
              </a:rPr>
              <a:t>ملوین تامین: از نظر تامین هنگامی که سبک زندگی را به عنوان یک شاخص جزیی برای سطحی از ارزیابی اج، مثلا هنگامی که اجتماعی به کار می بریم مثلا هنگامی که منطقه محل سکونت عامل تعیین کننده قشر اجتماعی باشد، افرادی که در مناطق پایین زندگی می کنند و دارای سطح تحصیلات شغل و درآمد بالایی هستند برای اعتبار بخشیدن به این ادعا که شایستگی دارند در سطح بالاتری از ارزیابی اجتماعی قرار بگیرند می کوشند تا با در پیش گرفتن تدابیری به ادعاهای خود رسمیت بخشند. این امر از طریق  تغییر نوع الگوی مصرف کالاها و یا تغییر محل سکونت انجام می گیرد.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3055864" cy="3055864"/>
          </a:xfrm>
          <a:prstGeom prst="rect">
            <a:avLst/>
          </a:prstGeom>
        </p:spPr>
      </p:pic>
      <p:sp>
        <p:nvSpPr>
          <p:cNvPr id="5" name="TextBox 4"/>
          <p:cNvSpPr txBox="1"/>
          <p:nvPr/>
        </p:nvSpPr>
        <p:spPr>
          <a:xfrm>
            <a:off x="1589649" y="5247249"/>
            <a:ext cx="1688123" cy="523220"/>
          </a:xfrm>
          <a:prstGeom prst="rect">
            <a:avLst/>
          </a:prstGeom>
          <a:noFill/>
        </p:spPr>
        <p:txBody>
          <a:bodyPr wrap="square" rtlCol="1">
            <a:spAutoFit/>
          </a:bodyPr>
          <a:lstStyle/>
          <a:p>
            <a:pPr algn="ctr"/>
            <a:r>
              <a:rPr lang="fa-IR" sz="2800">
                <a:solidFill>
                  <a:srgbClr val="FF0000"/>
                </a:solidFill>
                <a:cs typeface="B Nazanin" panose="00000400000000000000" pitchFamily="2" charset="-78"/>
              </a:rPr>
              <a:t>ملوین تامین</a:t>
            </a:r>
            <a:endParaRPr lang="fa-IR">
              <a:solidFill>
                <a:srgbClr val="FF0000"/>
              </a:solidFill>
            </a:endParaRPr>
          </a:p>
        </p:txBody>
      </p:sp>
    </p:spTree>
    <p:extLst>
      <p:ext uri="{BB962C8B-B14F-4D97-AF65-F5344CB8AC3E}">
        <p14:creationId xmlns:p14="http://schemas.microsoft.com/office/powerpoint/2010/main" val="23442614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Nazanin" panose="00000400000000000000" pitchFamily="2" charset="-78"/>
              </a:rPr>
              <a:t>سبک زندگی  </a:t>
            </a:r>
            <a:r>
              <a:rPr lang="fa-IR" smtClean="0">
                <a:cs typeface="B Nazanin" panose="00000400000000000000" pitchFamily="2" charset="-78"/>
              </a:rPr>
              <a:t>یکی از پیامدهای پایگاه اجتماعی است و به صفاتی برگردانده می شود که مایه تفکیک گروه های پایگاه و طبقه اجتماعی استف گروه هایی که دارای سهم معینی از منزلت و حیثیت اجتماعی هستند. </a:t>
            </a:r>
          </a:p>
        </p:txBody>
      </p:sp>
      <p:sp>
        <p:nvSpPr>
          <p:cNvPr id="4" name="Flowchart: Process 3"/>
          <p:cNvSpPr/>
          <p:nvPr/>
        </p:nvSpPr>
        <p:spPr>
          <a:xfrm>
            <a:off x="1336431" y="3924886"/>
            <a:ext cx="2729132" cy="115355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پایگاه اجتماعی</a:t>
            </a:r>
            <a:endParaRPr lang="fa-IR" b="1">
              <a:solidFill>
                <a:srgbClr val="FF0000"/>
              </a:solidFill>
            </a:endParaRPr>
          </a:p>
        </p:txBody>
      </p:sp>
    </p:spTree>
    <p:extLst>
      <p:ext uri="{BB962C8B-B14F-4D97-AF65-F5344CB8AC3E}">
        <p14:creationId xmlns:p14="http://schemas.microsoft.com/office/powerpoint/2010/main" val="28372934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سبک های زندگی همچون </a:t>
            </a:r>
            <a:r>
              <a:rPr lang="fa-IR">
                <a:cs typeface="B Nazanin" panose="00000400000000000000" pitchFamily="2" charset="-78"/>
              </a:rPr>
              <a:t>پاره </a:t>
            </a:r>
            <a:r>
              <a:rPr lang="fa-IR" smtClean="0">
                <a:cs typeface="B Nazanin" panose="00000400000000000000" pitchFamily="2" charset="-78"/>
              </a:rPr>
              <a:t>فرهنگ متمایز </a:t>
            </a:r>
            <a:r>
              <a:rPr lang="fa-IR">
                <a:cs typeface="B Nazanin" panose="00000400000000000000" pitchFamily="2" charset="-78"/>
              </a:rPr>
              <a:t>کننده طبقات اجتماعی در درون «مادر فرهنگ»  مشترک همگان در نظر گرفته می شوند، فشارهایی که به فرد وارد می شود تا او سبک زندگی مناسب را اختیار کند گاهی چنان ظریف است که شخص اصلا متوجه نمی شود که چگونه همسویی با پایگاه اجتماعی انتخاب او را در جهتی خاص هدایت کرده است (2/ص 183-184)</a:t>
            </a:r>
          </a:p>
          <a:p>
            <a:endParaRPr lang="fa-IR"/>
          </a:p>
        </p:txBody>
      </p:sp>
      <p:sp>
        <p:nvSpPr>
          <p:cNvPr id="4" name="Flowchart: Process 3"/>
          <p:cNvSpPr/>
          <p:nvPr/>
        </p:nvSpPr>
        <p:spPr>
          <a:xfrm>
            <a:off x="1294228" y="4206240"/>
            <a:ext cx="3559126" cy="1069145"/>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همسویی با پایگاه اجتماعی</a:t>
            </a:r>
            <a:endParaRPr lang="fa-IR" b="1">
              <a:solidFill>
                <a:srgbClr val="FF0000"/>
              </a:solidFill>
            </a:endParaRPr>
          </a:p>
        </p:txBody>
      </p:sp>
    </p:spTree>
    <p:extLst>
      <p:ext uri="{BB962C8B-B14F-4D97-AF65-F5344CB8AC3E}">
        <p14:creationId xmlns:p14="http://schemas.microsoft.com/office/powerpoint/2010/main" val="32973336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Nazanin" panose="00000400000000000000" pitchFamily="2" charset="-78"/>
              </a:rPr>
              <a:t>دیوید چنی</a:t>
            </a:r>
            <a:r>
              <a:rPr lang="fa-IR" smtClean="0">
                <a:cs typeface="B Nazanin" panose="00000400000000000000" pitchFamily="2" charset="-78"/>
              </a:rPr>
              <a:t>: از دیدگاه چنی مطالعه سبک زندگی ادامه بحش های قبلی با عنوان طبقه قشر اجتماعی  و پایگاه اقتصادی- اجتماعی است که امروزه با عنوان «سبک زندگی»  مطرح می شود. سبک زندگی به مفهوم عام تر، «</a:t>
            </a:r>
            <a:r>
              <a:rPr lang="fa-IR" smtClean="0">
                <a:solidFill>
                  <a:srgbClr val="FF0000"/>
                </a:solidFill>
                <a:cs typeface="B Nazanin" panose="00000400000000000000" pitchFamily="2" charset="-78"/>
              </a:rPr>
              <a:t>فرهنگ مصرف گرایی</a:t>
            </a:r>
            <a:r>
              <a:rPr lang="fa-IR" smtClean="0">
                <a:cs typeface="B Nazanin" panose="00000400000000000000" pitchFamily="2" charset="-78"/>
              </a:rPr>
              <a:t>» نام می گیرد. </a:t>
            </a:r>
            <a:endParaRPr lang="fa-IR">
              <a:cs typeface="B Nazanin" panose="00000400000000000000" pitchFamily="2" charset="-78"/>
            </a:endParaRPr>
          </a:p>
        </p:txBody>
      </p:sp>
    </p:spTree>
    <p:extLst>
      <p:ext uri="{BB962C8B-B14F-4D97-AF65-F5344CB8AC3E}">
        <p14:creationId xmlns:p14="http://schemas.microsoft.com/office/powerpoint/2010/main" val="2417165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این مفهوم برای توصیف کنش میان انسان ها مورد استفاده قرار گرفته و در ضمن الگوهایی  را برای این کنش فراهم می آورد. بر این اساس افراد برای نشان دادن ارتباط خود با گروه ها یا به عکس دور بودن از گروه ها بر مصرف کالاها تاکید دارند (به عبارت دیگر، مردم از طریق مصرف کالاهای مختلف خود را به پایگاهی نزدیک یا از آن دور می سازند)</a:t>
            </a:r>
          </a:p>
          <a:p>
            <a:endParaRPr lang="fa-IR"/>
          </a:p>
        </p:txBody>
      </p:sp>
      <p:sp>
        <p:nvSpPr>
          <p:cNvPr id="4" name="Flowchart: Process 3"/>
          <p:cNvSpPr/>
          <p:nvPr/>
        </p:nvSpPr>
        <p:spPr>
          <a:xfrm>
            <a:off x="1294228" y="4051495"/>
            <a:ext cx="3052689" cy="136456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FF0000"/>
                </a:solidFill>
                <a:cs typeface="B Nazanin" panose="00000400000000000000" pitchFamily="2" charset="-78"/>
              </a:rPr>
              <a:t>توصیف کنش میان انسان ها</a:t>
            </a:r>
            <a:endParaRPr lang="fa-IR" sz="2000" b="1">
              <a:solidFill>
                <a:srgbClr val="FF0000"/>
              </a:solidFill>
            </a:endParaRPr>
          </a:p>
        </p:txBody>
      </p:sp>
    </p:spTree>
    <p:extLst>
      <p:ext uri="{BB962C8B-B14F-4D97-AF65-F5344CB8AC3E}">
        <p14:creationId xmlns:p14="http://schemas.microsoft.com/office/powerpoint/2010/main" val="30977637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به نظر چنی مصرف در جوامع سنتی در حد برآورده کردن نیازها </a:t>
            </a:r>
            <a:r>
              <a:rPr lang="fa-IR" smtClean="0">
                <a:cs typeface="B Nazanin" panose="00000400000000000000" pitchFamily="2" charset="-78"/>
              </a:rPr>
              <a:t>بوده، </a:t>
            </a:r>
            <a:r>
              <a:rPr lang="fa-IR" smtClean="0">
                <a:cs typeface="B Nazanin" panose="00000400000000000000" pitchFamily="2" charset="-78"/>
              </a:rPr>
              <a:t>اما امروزه چشم و هم چشمی ها و مدهای جدید و ...افراد را وادار به خردی و مصرف بی رویه کالاها می کند و در کنار این عوامل جنسیت نیز عامل مهم دیگری برای مصرف گرایی است. زیرا حساسیت زنان در برابر تحریک زیاد است و در کنار آن وظیفه  رسیدگی به اعضای خانواده و </a:t>
            </a:r>
            <a:r>
              <a:rPr lang="fa-IR" smtClean="0">
                <a:cs typeface="B Nazanin" panose="00000400000000000000" pitchFamily="2" charset="-78"/>
              </a:rPr>
              <a:t>توجه </a:t>
            </a:r>
            <a:r>
              <a:rPr lang="fa-IR" smtClean="0">
                <a:cs typeface="B Nazanin" panose="00000400000000000000" pitchFamily="2" charset="-78"/>
              </a:rPr>
              <a:t>به سبک زندگی و منزلت خانواده مخصوص زنان است </a:t>
            </a:r>
            <a:r>
              <a:rPr lang="fa-IR" b="1" smtClean="0">
                <a:solidFill>
                  <a:srgbClr val="FF0000"/>
                </a:solidFill>
                <a:cs typeface="B Nazanin" panose="00000400000000000000" pitchFamily="2" charset="-78"/>
              </a:rPr>
              <a:t>زیرا </a:t>
            </a:r>
            <a:r>
              <a:rPr lang="fa-IR" b="1" smtClean="0">
                <a:solidFill>
                  <a:srgbClr val="FF0000"/>
                </a:solidFill>
                <a:cs typeface="B Nazanin" panose="00000400000000000000" pitchFamily="2" charset="-78"/>
              </a:rPr>
              <a:t>مردان بیشتر به امور </a:t>
            </a:r>
            <a:r>
              <a:rPr lang="fa-IR" b="1" smtClean="0">
                <a:solidFill>
                  <a:srgbClr val="FF0000"/>
                </a:solidFill>
                <a:cs typeface="B Nazanin" panose="00000400000000000000" pitchFamily="2" charset="-78"/>
              </a:rPr>
              <a:t>سازمانی </a:t>
            </a:r>
            <a:r>
              <a:rPr lang="fa-IR" b="1" smtClean="0">
                <a:solidFill>
                  <a:srgbClr val="FF0000"/>
                </a:solidFill>
                <a:cs typeface="B Nazanin" panose="00000400000000000000" pitchFamily="2" charset="-78"/>
              </a:rPr>
              <a:t>و حوزه عمومی دلبستگی دارند. </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12391002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نحوه گذران اوقات فراغت از نظر جنسیت نیز با سبک زندگی </a:t>
            </a:r>
            <a:r>
              <a:rPr lang="fa-IR" b="1" smtClean="0">
                <a:solidFill>
                  <a:srgbClr val="FF0000"/>
                </a:solidFill>
                <a:cs typeface="B Nazanin" panose="00000400000000000000" pitchFamily="2" charset="-78"/>
              </a:rPr>
              <a:t>پیوندی نزدیک </a:t>
            </a:r>
            <a:r>
              <a:rPr lang="fa-IR" smtClean="0">
                <a:cs typeface="B Nazanin" panose="00000400000000000000" pitchFamily="2" charset="-78"/>
              </a:rPr>
              <a:t>دارد که امروزه دچار دگرگونی های وسیع شده است. پیش از این برخی از شیوه های گذران اوقات فراغت مثل گوش دادن به موسیقی بهره بردن از هنرهای نمایشی و ورزش در اختیار و انحصار نخبگان قرار داشت اما از ابتدای قرن بیستم این شیوه ها به تدریج حالت عمومی پیدا کرد و هر روز به سمت کاهش تفاوت میان طبقات پیش می رود. پرکردن اوقات فراغت </a:t>
            </a:r>
            <a:r>
              <a:rPr lang="fa-IR" smtClean="0">
                <a:cs typeface="B Nazanin" panose="00000400000000000000" pitchFamily="2" charset="-78"/>
              </a:rPr>
              <a:t>با </a:t>
            </a:r>
            <a:r>
              <a:rPr lang="fa-IR" smtClean="0">
                <a:cs typeface="B Nazanin" panose="00000400000000000000" pitchFamily="2" charset="-78"/>
              </a:rPr>
              <a:t>استفاده از تفریحات فرهنگی چون کتاب، روزنامه و مجله، رادیو، </a:t>
            </a:r>
            <a:r>
              <a:rPr lang="fa-IR" smtClean="0">
                <a:cs typeface="B Nazanin" panose="00000400000000000000" pitchFamily="2" charset="-78"/>
              </a:rPr>
              <a:t>تلویزیون، </a:t>
            </a:r>
            <a:r>
              <a:rPr lang="fa-IR" smtClean="0">
                <a:cs typeface="B Nazanin" panose="00000400000000000000" pitchFamily="2" charset="-78"/>
              </a:rPr>
              <a:t>ویدیو سینما و موسیقی اهمیت این صنایع فراغتی را آشکار می کند تولید کنندگان این کالاها قادرند با دستیابی به اطلاعات جدید و دستکاری ارزش های نمادین خود را همواره در موقعیت ممتازی نگه دارند (12)</a:t>
            </a:r>
            <a:endParaRPr lang="fa-IR">
              <a:cs typeface="B Nazanin" panose="00000400000000000000" pitchFamily="2" charset="-78"/>
            </a:endParaRPr>
          </a:p>
        </p:txBody>
      </p:sp>
    </p:spTree>
    <p:extLst>
      <p:ext uri="{BB962C8B-B14F-4D97-AF65-F5344CB8AC3E}">
        <p14:creationId xmlns:p14="http://schemas.microsoft.com/office/powerpoint/2010/main" val="26192718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3953022" y="1825625"/>
            <a:ext cx="7400778" cy="4351338"/>
          </a:xfrm>
        </p:spPr>
        <p:txBody>
          <a:bodyPr>
            <a:normAutofit/>
          </a:bodyPr>
          <a:lstStyle/>
          <a:p>
            <a:pPr algn="just"/>
            <a:r>
              <a:rPr lang="fa-IR" b="1" smtClean="0">
                <a:solidFill>
                  <a:srgbClr val="FF0000"/>
                </a:solidFill>
                <a:cs typeface="B Nazanin" panose="00000400000000000000" pitchFamily="2" charset="-78"/>
              </a:rPr>
              <a:t>پیر بوردیو</a:t>
            </a:r>
            <a:r>
              <a:rPr lang="fa-IR" smtClean="0">
                <a:cs typeface="B Nazanin" panose="00000400000000000000" pitchFamily="2" charset="-78"/>
              </a:rPr>
              <a:t>: در یک مطالعه تجربی نشان داده که فرهنگ می تواند به شکل علمی مورد مطالعه قرار گیرد. وی این مساله را با ارتباط میان سلیقه افراد و جایگاه آنها در اجتماعی مثل ارتباط بین ترجیح یک نوع موسیی  یا یک نوع ورزش و طبقه اجتماعی  افراد می سنجد. او سه ارتباط مستقیم میان سلیقه افراد و جایگاه آنها در نظام اجتماعی مثل ارتباط بین ترجیح یک نوع موسیقی با یک نوع ورزش و طبقه اجتماعی افراد، می سنجد، او به ارتباط مستقیم میان سلیقه و طبقه (به خصوص طبقه بالا و پایین) و ارتباط میان طبقه اجتماعی  و توانایی افراد اشاره می کند و ان را مورد ارزیابی و بررسی قرار می </a:t>
            </a:r>
            <a:r>
              <a:rPr lang="fa-IR" smtClean="0">
                <a:cs typeface="B Nazanin" panose="00000400000000000000" pitchFamily="2" charset="-78"/>
              </a:rPr>
              <a:t>دهد</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938166"/>
            <a:ext cx="3004439" cy="3126203"/>
          </a:xfrm>
          <a:prstGeom prst="rect">
            <a:avLst/>
          </a:prstGeom>
        </p:spPr>
      </p:pic>
    </p:spTree>
    <p:extLst>
      <p:ext uri="{BB962C8B-B14F-4D97-AF65-F5344CB8AC3E}">
        <p14:creationId xmlns:p14="http://schemas.microsoft.com/office/powerpoint/2010/main" val="16600011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290646" y="1825625"/>
            <a:ext cx="7063154" cy="4351338"/>
          </a:xfrm>
        </p:spPr>
        <p:txBody>
          <a:bodyPr/>
          <a:lstStyle/>
          <a:p>
            <a:pPr algn="just"/>
            <a:r>
              <a:rPr lang="fa-IR">
                <a:cs typeface="B Nazanin" panose="00000400000000000000" pitchFamily="2" charset="-78"/>
              </a:rPr>
              <a:t>او عقیده دارد کسانی که سلیقه مشابهی دارند دارای زندگی و اولویت های مشابهی هستند و از بقیه افراد متمایزند. این امر نتیجه تحصیلات  و رده طبقاتی متفاوت افراد در نظام اجتماعی است طبقات بالای جامعه  با انتخاب یک نوع خاص از یک کالا با یک روش خاص گذران  اوقات فراغت  مثل نگاه کردن  به فیلمی خاص یا گوش دادن به موسیقی می توانند به دلیل نفوذی  که بر افراد جامعه دارند سلیقه خود را به دیگران (طبقات پایین تر) تحصیل کنند و قشرهای زیر دست نیز معمولا از آنها پیروی می کنند (5/ص 523)</a:t>
            </a:r>
          </a:p>
          <a:p>
            <a:endParaRPr lang="fa-IR"/>
          </a:p>
        </p:txBody>
      </p:sp>
      <p:pic>
        <p:nvPicPr>
          <p:cNvPr id="4" name="Picture 3"/>
          <p:cNvPicPr>
            <a:picLocks noChangeAspect="1"/>
          </p:cNvPicPr>
          <p:nvPr/>
        </p:nvPicPr>
        <p:blipFill>
          <a:blip r:embed="rId2"/>
          <a:stretch>
            <a:fillRect/>
          </a:stretch>
        </p:blipFill>
        <p:spPr>
          <a:xfrm>
            <a:off x="940923" y="1984021"/>
            <a:ext cx="3138708" cy="2238375"/>
          </a:xfrm>
          <a:prstGeom prst="rect">
            <a:avLst/>
          </a:prstGeom>
        </p:spPr>
      </p:pic>
      <p:sp>
        <p:nvSpPr>
          <p:cNvPr id="5" name="TextBox 4"/>
          <p:cNvSpPr txBox="1"/>
          <p:nvPr/>
        </p:nvSpPr>
        <p:spPr>
          <a:xfrm>
            <a:off x="1996806" y="4515729"/>
            <a:ext cx="1026942"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پیر بوردیو</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18318084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آزمون و فرضیه ها</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b="1" smtClean="0">
                <a:solidFill>
                  <a:srgbClr val="FF0000"/>
                </a:solidFill>
                <a:cs typeface="B Nazanin" panose="00000400000000000000" pitchFamily="2" charset="-78"/>
              </a:rPr>
              <a:t>فرضیه کلی تحقیق</a:t>
            </a:r>
            <a:r>
              <a:rPr lang="fa-IR" smtClean="0">
                <a:cs typeface="B Nazanin" panose="00000400000000000000" pitchFamily="2" charset="-78"/>
              </a:rPr>
              <a:t>: بین «پایگاه اقتصادی و اجتماعی و مصرف کالاهای فرهنگی  در سطح </a:t>
            </a:r>
            <a:r>
              <a:rPr lang="en-US" smtClean="0">
                <a:cs typeface="B Nazanin" panose="00000400000000000000" pitchFamily="2" charset="-78"/>
              </a:rPr>
              <a:t>p</a:t>
            </a:r>
            <a:r>
              <a:rPr lang="en-US" smtClean="0">
                <a:effectLst>
                  <a:outerShdw blurRad="38100" dist="38100" dir="2700000" algn="tl">
                    <a:srgbClr val="000000">
                      <a:alpha val="43137"/>
                    </a:srgbClr>
                  </a:outerShdw>
                </a:effectLst>
                <a:cs typeface="B Nazanin" panose="00000400000000000000" pitchFamily="2" charset="-78"/>
              </a:rPr>
              <a:t>&lt;</a:t>
            </a:r>
            <a:r>
              <a:rPr lang="en-US" smtClean="0">
                <a:cs typeface="B Nazanin" panose="00000400000000000000" pitchFamily="2" charset="-78"/>
              </a:rPr>
              <a:t>0/01</a:t>
            </a:r>
            <a:r>
              <a:rPr lang="fa-IR" smtClean="0">
                <a:cs typeface="B Nazanin" panose="00000400000000000000" pitchFamily="2" charset="-78"/>
              </a:rPr>
              <a:t> معنادار بوده است. به عبارت دیگر به دلیل اینک میزان </a:t>
            </a:r>
            <a:r>
              <a:rPr lang="en-US" smtClean="0">
                <a:cs typeface="B Nazanin" panose="00000400000000000000" pitchFamily="2" charset="-78"/>
              </a:rPr>
              <a:t>r</a:t>
            </a:r>
            <a:r>
              <a:rPr lang="fa-IR" smtClean="0">
                <a:cs typeface="B Nazanin" panose="00000400000000000000" pitchFamily="2" charset="-78"/>
              </a:rPr>
              <a:t> (0/778) به دست آمده  در سطح ارتباط </a:t>
            </a:r>
            <a:r>
              <a:rPr lang="en-US" smtClean="0">
                <a:cs typeface="B Nazanin" panose="00000400000000000000" pitchFamily="2" charset="-78"/>
              </a:rPr>
              <a:t>p </a:t>
            </a:r>
            <a:r>
              <a:rPr lang="fa-IR" smtClean="0">
                <a:cs typeface="B Nazanin" panose="00000400000000000000" pitchFamily="2" charset="-78"/>
              </a:rPr>
              <a:t> کوچکتر یا مساوی 0/01 می باشد. بین دو متغیر  </a:t>
            </a:r>
            <a:r>
              <a:rPr lang="fa-IR" smtClean="0">
                <a:cs typeface="B Nazanin" panose="00000400000000000000" pitchFamily="2" charset="-78"/>
              </a:rPr>
              <a:t>مستقل </a:t>
            </a:r>
            <a:r>
              <a:rPr lang="fa-IR" smtClean="0">
                <a:cs typeface="B Nazanin" panose="00000400000000000000" pitchFamily="2" charset="-78"/>
              </a:rPr>
              <a:t>و وابسته ارتباط برقرار می شود. همچنین آزمون رگرسیون چند متغیره نیز نشان داد که مهم ترین عامل  در مصرف کالاهای فرهنگی با درنظر گرفتن سایر متغیرها (درآمد، منطقه محل سکونت و ...) پایگاه اقتصادی – اجتماعی می باشد و دارای بیشتری میزان اثرگذاری  است. </a:t>
            </a:r>
            <a:endParaRPr lang="fa-IR">
              <a:cs typeface="B Nazanin" panose="00000400000000000000" pitchFamily="2" charset="-78"/>
            </a:endParaRPr>
          </a:p>
        </p:txBody>
      </p:sp>
      <p:sp>
        <p:nvSpPr>
          <p:cNvPr id="4" name="Flowchart: Process 3"/>
          <p:cNvSpPr/>
          <p:nvPr/>
        </p:nvSpPr>
        <p:spPr>
          <a:xfrm>
            <a:off x="1083212" y="4642338"/>
            <a:ext cx="3756074" cy="125202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آزمون رگرسیون چند متغیره</a:t>
            </a:r>
            <a:endParaRPr lang="fa-IR" b="1">
              <a:solidFill>
                <a:srgbClr val="FF0000"/>
              </a:solidFill>
            </a:endParaRPr>
          </a:p>
        </p:txBody>
      </p:sp>
    </p:spTree>
    <p:extLst>
      <p:ext uri="{BB962C8B-B14F-4D97-AF65-F5344CB8AC3E}">
        <p14:creationId xmlns:p14="http://schemas.microsoft.com/office/powerpoint/2010/main" val="1366157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آگوستین ژیرار در کتاب توسعه فرهنگی چنین اورده: « همان گونه که ادامه زندگی تنها با نان خالی میسر نیست اکنون فهمیده ایم که توسعه فرهنگی، موضوعی تجملی نیست که جوامع بتوانند بدون ان سر کنند اما شتابزدگی  در امور فرهنگی خاص کشورهای جهان سوم است و افراد  و اجتماع را دچار بحران های خطرناک خواهد کرد (7/ ص 52)</a:t>
            </a:r>
            <a:endParaRPr lang="fa-IR">
              <a:cs typeface="B Nazanin" panose="00000400000000000000" pitchFamily="2" charset="-78"/>
            </a:endParaRPr>
          </a:p>
        </p:txBody>
      </p:sp>
      <p:sp>
        <p:nvSpPr>
          <p:cNvPr id="4" name="Flowchart: Process 3"/>
          <p:cNvSpPr/>
          <p:nvPr/>
        </p:nvSpPr>
        <p:spPr>
          <a:xfrm>
            <a:off x="1280160" y="4023360"/>
            <a:ext cx="3784209" cy="126609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توسعه فرهنگی، موضوعی تجملی نیست</a:t>
            </a:r>
            <a:endParaRPr lang="fa-IR" b="1">
              <a:solidFill>
                <a:srgbClr val="FF0000"/>
              </a:solidFill>
            </a:endParaRPr>
          </a:p>
        </p:txBody>
      </p:sp>
    </p:spTree>
    <p:extLst>
      <p:ext uri="{BB962C8B-B14F-4D97-AF65-F5344CB8AC3E}">
        <p14:creationId xmlns:p14="http://schemas.microsoft.com/office/powerpoint/2010/main" val="31388068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به عبارت دیگر با ورود سایر متغیر ها شدت اثرگذاری (ضریب بتا) در رگرسیون انجام گرفته از 0/778 به 0/843 رسیده است.</a:t>
            </a:r>
            <a:r>
              <a:rPr lang="fa-IR" b="1">
                <a:solidFill>
                  <a:srgbClr val="FF0000"/>
                </a:solidFill>
                <a:cs typeface="B Nazanin" panose="00000400000000000000" pitchFamily="2" charset="-78"/>
              </a:rPr>
              <a:t> یعنی اولین و مهم ترین عامل در مصرف کالاهای فرهنگی پایگاه اقتصادی- اجتماعی می باشد </a:t>
            </a:r>
            <a:r>
              <a:rPr lang="fa-IR">
                <a:cs typeface="B Nazanin" panose="00000400000000000000" pitchFamily="2" charset="-78"/>
              </a:rPr>
              <a:t>بنابراین فرض پژوهش با 99 درصد اطمینان و 0/01 احتمال خطا تایید می شود و قابل تعمیم به جامعه آماری است بنابراین می توان گفت هم پایگاه اقتصادی  و هم پایگاه اجتماعی افراد با مصرف کالاهای فرهنگی ارتباط مستقیمی دارد. این بدنی معنا است که با کم و زیاد شدن درامد فرد یا خانواده مصرف کالاهای فرهنگی نیز کاهش یا افزایش خواهد یافت. </a:t>
            </a:r>
          </a:p>
          <a:p>
            <a:endParaRPr lang="fa-IR"/>
          </a:p>
        </p:txBody>
      </p:sp>
    </p:spTree>
    <p:extLst>
      <p:ext uri="{BB962C8B-B14F-4D97-AF65-F5344CB8AC3E}">
        <p14:creationId xmlns:p14="http://schemas.microsoft.com/office/powerpoint/2010/main" val="29528082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Nazanin" panose="00000400000000000000" pitchFamily="2" charset="-78"/>
              </a:rPr>
              <a:t>نخستین فرضیه جزیی تحقیق</a:t>
            </a:r>
            <a:r>
              <a:rPr lang="fa-IR" smtClean="0">
                <a:cs typeface="B Nazanin" panose="00000400000000000000" pitchFamily="2" charset="-78"/>
              </a:rPr>
              <a:t>: بین جنس و مصرف کالاهای فرهنگی رابطه ای معنادار </a:t>
            </a:r>
            <a:r>
              <a:rPr lang="fa-IR" smtClean="0">
                <a:cs typeface="B Nazanin" panose="00000400000000000000" pitchFamily="2" charset="-78"/>
              </a:rPr>
              <a:t>وجود </a:t>
            </a:r>
            <a:r>
              <a:rPr lang="fa-IR" smtClean="0">
                <a:cs typeface="B Nazanin" panose="00000400000000000000" pitchFamily="2" charset="-78"/>
              </a:rPr>
              <a:t>دارد.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3248025" y="2884331"/>
            <a:ext cx="5695950" cy="3124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1124" y="673903"/>
            <a:ext cx="1353968" cy="1084253"/>
          </a:xfrm>
          <a:prstGeom prst="rect">
            <a:avLst/>
          </a:prstGeom>
        </p:spPr>
      </p:pic>
    </p:spTree>
    <p:extLst>
      <p:ext uri="{BB962C8B-B14F-4D97-AF65-F5344CB8AC3E}">
        <p14:creationId xmlns:p14="http://schemas.microsoft.com/office/powerpoint/2010/main" val="1174290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pPr algn="just"/>
            <a:r>
              <a:rPr lang="fa-IR" smtClean="0">
                <a:cs typeface="B Nazanin" panose="00000400000000000000" pitchFamily="2" charset="-78"/>
              </a:rPr>
              <a:t>با توجه به آزمون مقایسه میانگین نمره میزان استفاده زنان و مردان از کالاهای فرهنگی و با توجه به این که </a:t>
            </a:r>
            <a:r>
              <a:rPr lang="en-US" smtClean="0">
                <a:cs typeface="B Nazanin" panose="00000400000000000000" pitchFamily="2" charset="-78"/>
              </a:rPr>
              <a:t>t</a:t>
            </a:r>
            <a:r>
              <a:rPr lang="fa-IR" smtClean="0">
                <a:cs typeface="B Nazanin" panose="00000400000000000000" pitchFamily="2" charset="-78"/>
              </a:rPr>
              <a:t> مشاهده شده در سطح </a:t>
            </a:r>
            <a:r>
              <a:rPr lang="en-US" smtClean="0">
                <a:cs typeface="B Nazanin" panose="00000400000000000000" pitchFamily="2" charset="-78"/>
              </a:rPr>
              <a:t>p</a:t>
            </a:r>
            <a:r>
              <a:rPr lang="fa-IR" smtClean="0">
                <a:cs typeface="B Nazanin" panose="00000400000000000000" pitchFamily="2" charset="-78"/>
              </a:rPr>
              <a:t> کوچکتر مساوی 0/01 معنادار بوده نتیجه می گیریم که بین میزان استفاده شهروندان مرد و زن از کالاهای فرهنگی تفاوت وجود دارد. به عبارت دیگر مردان بیش از زنان کالاهای فرهنگی استفاده کرده اندد اما در رگرسیون انجام شده مشاهده شد که با ورود متغیرهای دیگری چون تحصیلات، درآمد و ... تاثیر جنس بر مصرف کالاهای فرهنگی کم شد به طوری که در رگرسیون نشان داده نشد این امر به دلیل ساختار رگرسیون می باشد که طبق آن  متغیرها بر حسب شدت تاثیر نشان داده می شوند و اگر شدت این تاثیر ناچیز باشد نشان داده نمی شوند اما از آنجایی که در فرض پژوهش  تاثیر جنسیت جدای از متغیرهای دیگر مطرح شده است و نتایج آزمون  میزان مصرف کالاهای فرهنگی نیز نشان داد که تفاوت معناداری بین میانگین نمرات زنان و مردان وجود دارد بنابراین فرض پژوهش تایید می شود و با 99 درصد اطمینان و 0/01 درصد احتمال خطا قابل تعمیم به جامعه اماری می باشد. بنابراین باید  گفت با توجه به نمرات به دست امده در جامعه مورد مطالعه مردان نسبت به زنان به میزان بیشتری از کالاهای فرهنگی استفاده می کنند. </a:t>
            </a:r>
            <a:endParaRPr lang="fa-IR">
              <a:cs typeface="B Nazanin" panose="00000400000000000000" pitchFamily="2" charset="-78"/>
            </a:endParaRPr>
          </a:p>
        </p:txBody>
      </p:sp>
    </p:spTree>
    <p:extLst>
      <p:ext uri="{BB962C8B-B14F-4D97-AF65-F5344CB8AC3E}">
        <p14:creationId xmlns:p14="http://schemas.microsoft.com/office/powerpoint/2010/main" val="21303215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Nazanin" panose="00000400000000000000" pitchFamily="2" charset="-78"/>
              </a:rPr>
              <a:t>دومین فرضیه جزیی </a:t>
            </a:r>
            <a:r>
              <a:rPr lang="fa-IR" b="1" smtClean="0">
                <a:solidFill>
                  <a:srgbClr val="FF0000"/>
                </a:solidFill>
                <a:cs typeface="B Nazanin" panose="00000400000000000000" pitchFamily="2" charset="-78"/>
              </a:rPr>
              <a:t>تحقیق: </a:t>
            </a:r>
            <a:r>
              <a:rPr lang="fa-IR" smtClean="0">
                <a:cs typeface="B Nazanin" panose="00000400000000000000" pitchFamily="2" charset="-78"/>
              </a:rPr>
              <a:t>بین در آمد و مصرف کالاهای فرهنگی رابطه ای معنادار وجود دارد. </a:t>
            </a:r>
          </a:p>
          <a:p>
            <a:pPr algn="just"/>
            <a:r>
              <a:rPr lang="fa-IR" smtClean="0">
                <a:cs typeface="B Nazanin" panose="00000400000000000000" pitchFamily="2" charset="-78"/>
              </a:rPr>
              <a:t>داده های پژوهش نشان می دهد که بیشترین میزان استفاده از کالاهای فرهنگی مربوط به گروه درآمدی 200 تا 300 هزار تومان در ماه می باشد و کمترین میزان مصرف کالاهای فرهنگی مربوط به گروه درآمدی زیر 100 هزار تومان در ماه است. </a:t>
            </a:r>
          </a:p>
          <a:p>
            <a:pPr algn="just"/>
            <a:r>
              <a:rPr lang="fa-IR" smtClean="0">
                <a:cs typeface="B Nazanin" panose="00000400000000000000" pitchFamily="2" charset="-78"/>
              </a:rPr>
              <a:t>همچنین تحلیل واریانس  یک طرفه (آزمون </a:t>
            </a:r>
            <a:r>
              <a:rPr lang="en-US" smtClean="0">
                <a:cs typeface="B Nazanin" panose="00000400000000000000" pitchFamily="2" charset="-78"/>
              </a:rPr>
              <a:t>F</a:t>
            </a:r>
            <a:r>
              <a:rPr lang="fa-IR" smtClean="0">
                <a:cs typeface="B Nazanin" panose="00000400000000000000" pitchFamily="2" charset="-78"/>
              </a:rPr>
              <a:t>) مقایسه میانگین نمره مصرف کالاهای فرهنگی با توجه به سطح درامد خانواده  نشان می دهد که با افزایش سطح درامد خانواده میزان بودجه اختصاص یافته برای خرید و مصرف کالاهای فرهنگی بیشتر می شوند و با کاهش سطح درامد خانواده اختصاص این بودجه  نیز کاهش می یابد. </a:t>
            </a:r>
            <a:endParaRPr lang="fa-IR">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3489" y="752243"/>
            <a:ext cx="1005913" cy="1005913"/>
          </a:xfrm>
          <a:prstGeom prst="rect">
            <a:avLst/>
          </a:prstGeom>
        </p:spPr>
      </p:pic>
    </p:spTree>
    <p:extLst>
      <p:ext uri="{BB962C8B-B14F-4D97-AF65-F5344CB8AC3E}">
        <p14:creationId xmlns:p14="http://schemas.microsoft.com/office/powerpoint/2010/main" val="3287034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عین حال مقایسه زوجی میانگین نمره استفاده از کالاهای فرهنگی با توجه به سطخحح درآمد خانواده نشان می دهدد که گروه درآمدی 200 تا 300 هزار تومان و همچنین گروه درآمدی 300 هزار  تومان به بالا در ماه به طور یکسان  از کالاهای فرهنگی استفاده کرده اند اما میزان مصرف سایر گروه های درآمدی کاملا با یکدیگر متفاوت است. </a:t>
            </a:r>
            <a:endParaRPr lang="fa-IR">
              <a:cs typeface="B Nazanin" panose="00000400000000000000" pitchFamily="2" charset="-78"/>
            </a:endParaRPr>
          </a:p>
        </p:txBody>
      </p:sp>
    </p:spTree>
    <p:extLst>
      <p:ext uri="{BB962C8B-B14F-4D97-AF65-F5344CB8AC3E}">
        <p14:creationId xmlns:p14="http://schemas.microsoft.com/office/powerpoint/2010/main" val="10601407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بر اساس آزمون مقایسه زوجی که گروه های درآمدی را دو به دو مورد سنجش قرار داده است  به غیر از میانگین گروه درامدی 200 تا 300 هزار تومان در ماه که با گروه درامدی 300 هزار  تومان به بالا تفاوت معناداری ندارد. بقیه گروه  های درآمدی  300 هزار تومان به بالا تفاوت معناداری ندارد. بقیه گروه های درآمدی از نظر استفاده از محصولات فرهنگی دارای تفاوت معنادار هستند</a:t>
            </a:r>
            <a:r>
              <a:rPr lang="fa-IR" smtClean="0">
                <a:cs typeface="B Nazanin" panose="00000400000000000000" pitchFamily="2" charset="-78"/>
              </a:rPr>
              <a:t>..  </a:t>
            </a:r>
            <a:endParaRPr lang="fa-IR">
              <a:cs typeface="B Nazanin" panose="00000400000000000000" pitchFamily="2" charset="-78"/>
            </a:endParaRPr>
          </a:p>
        </p:txBody>
      </p:sp>
    </p:spTree>
    <p:extLst>
      <p:ext uri="{BB962C8B-B14F-4D97-AF65-F5344CB8AC3E}">
        <p14:creationId xmlns:p14="http://schemas.microsoft.com/office/powerpoint/2010/main" val="2902476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در رگرسیون چند متغیره انجام شده نشان داده شد که با ورود متغیر درامد حتی با وجود دیگر متغیر ها نظیر پایگاه  اجتماعی تحصیلات اوقات فراغت و ...باز هم در آمد تاثیر خود را تا حد زیادی  حفظ کرده  به گونه ای که بعد از متغیر مستقل پایگاه اقتصادی، اجتماعی دارای بیشترین میزان تاثیر بوده است. بنابراین فرض پژوهش  با 99 درصد اطمینان  و 0/01 درصد خطا تایید می شود و قابل تصمیم به جامعه اماری است</a:t>
            </a:r>
            <a:endParaRPr lang="fa-IR"/>
          </a:p>
        </p:txBody>
      </p:sp>
    </p:spTree>
    <p:extLst>
      <p:ext uri="{BB962C8B-B14F-4D97-AF65-F5344CB8AC3E}">
        <p14:creationId xmlns:p14="http://schemas.microsoft.com/office/powerpoint/2010/main" val="4878838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مجموع بر اساس آزمون های تحلیل واریانس یک طرفه مقایسه میانگین نمره مقایسه زوجی و رگرسیون می توان گفت که </a:t>
            </a:r>
            <a:r>
              <a:rPr lang="fa-IR" b="1" smtClean="0">
                <a:solidFill>
                  <a:srgbClr val="FF0000"/>
                </a:solidFill>
                <a:cs typeface="B Nazanin" panose="00000400000000000000" pitchFamily="2" charset="-78"/>
              </a:rPr>
              <a:t>درامد نقش اساسی در مصرف کالاهای فرهنگی دارد </a:t>
            </a:r>
            <a:r>
              <a:rPr lang="fa-IR" smtClean="0">
                <a:cs typeface="B Nazanin" panose="00000400000000000000" pitchFamily="2" charset="-78"/>
              </a:rPr>
              <a:t>یعنی با کم و زیاد شدن درآمد میزان مصرف کالاها نیز تغییر می کند. </a:t>
            </a:r>
            <a:endParaRPr lang="fa-IR">
              <a:cs typeface="B Nazanin" panose="00000400000000000000" pitchFamily="2" charset="-78"/>
            </a:endParaRPr>
          </a:p>
        </p:txBody>
      </p:sp>
    </p:spTree>
    <p:extLst>
      <p:ext uri="{BB962C8B-B14F-4D97-AF65-F5344CB8AC3E}">
        <p14:creationId xmlns:p14="http://schemas.microsoft.com/office/powerpoint/2010/main" val="33539479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b="1" smtClean="0">
                <a:solidFill>
                  <a:srgbClr val="FF0000"/>
                </a:solidFill>
                <a:cs typeface="B Nazanin" panose="00000400000000000000" pitchFamily="2" charset="-78"/>
              </a:rPr>
              <a:t>سومین فرضیه جزیی </a:t>
            </a:r>
            <a:r>
              <a:rPr lang="fa-IR" b="1" smtClean="0">
                <a:solidFill>
                  <a:srgbClr val="FF0000"/>
                </a:solidFill>
                <a:cs typeface="B Nazanin" panose="00000400000000000000" pitchFamily="2" charset="-78"/>
              </a:rPr>
              <a:t>تحقیق: </a:t>
            </a:r>
            <a:r>
              <a:rPr lang="fa-IR" smtClean="0">
                <a:cs typeface="B Nazanin" panose="00000400000000000000" pitchFamily="2" charset="-78"/>
              </a:rPr>
              <a:t>بین تحصیلات در مصرف کالاهای فرهنگی رابطه معنادار وجود دارد. </a:t>
            </a:r>
          </a:p>
          <a:p>
            <a:pPr algn="just"/>
            <a:r>
              <a:rPr lang="fa-IR" smtClean="0">
                <a:cs typeface="B Nazanin" panose="00000400000000000000" pitchFamily="2" charset="-78"/>
              </a:rPr>
              <a:t>این بدین معنا است که بیشترین میزان مصرف کالاهای فرهنگی مربوط به سطح تحصیلی فوق دیپلم به بالا (</a:t>
            </a:r>
            <a:r>
              <a:rPr lang="en-US" smtClean="0">
                <a:cs typeface="B Nazanin" panose="00000400000000000000" pitchFamily="2" charset="-78"/>
              </a:rPr>
              <a:t>X=11/16</a:t>
            </a:r>
            <a:r>
              <a:rPr lang="fa-IR" smtClean="0">
                <a:cs typeface="B Nazanin" panose="00000400000000000000" pitchFamily="2" charset="-78"/>
              </a:rPr>
              <a:t>) است.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1694" y="854050"/>
            <a:ext cx="982468" cy="982468"/>
          </a:xfrm>
          <a:prstGeom prst="rect">
            <a:avLst/>
          </a:prstGeom>
        </p:spPr>
      </p:pic>
    </p:spTree>
    <p:extLst>
      <p:ext uri="{BB962C8B-B14F-4D97-AF65-F5344CB8AC3E}">
        <p14:creationId xmlns:p14="http://schemas.microsoft.com/office/powerpoint/2010/main" val="8819619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در تحلیل واریانس یک طرف (آزمون </a:t>
            </a:r>
            <a:r>
              <a:rPr lang="en-US">
                <a:cs typeface="B Nazanin" panose="00000400000000000000" pitchFamily="2" charset="-78"/>
              </a:rPr>
              <a:t>F</a:t>
            </a:r>
            <a:r>
              <a:rPr lang="fa-IR">
                <a:cs typeface="B Nazanin" panose="00000400000000000000" pitchFamily="2" charset="-78"/>
              </a:rPr>
              <a:t>) مقایسه میانگین نمره مصرف کالاهای  فرهنگی با توجه به سطح تحصیلات  شهروندان با عنایت به این که </a:t>
            </a:r>
            <a:r>
              <a:rPr lang="en-US">
                <a:cs typeface="B Nazanin" panose="00000400000000000000" pitchFamily="2" charset="-78"/>
              </a:rPr>
              <a:t>F</a:t>
            </a:r>
            <a:r>
              <a:rPr lang="fa-IR">
                <a:cs typeface="B Nazanin" panose="00000400000000000000" pitchFamily="2" charset="-78"/>
              </a:rPr>
              <a:t> مشاهد شده در سطح </a:t>
            </a:r>
            <a:r>
              <a:rPr lang="en-US">
                <a:cs typeface="B Nazanin" panose="00000400000000000000" pitchFamily="2" charset="-78"/>
              </a:rPr>
              <a:t>P</a:t>
            </a:r>
            <a:r>
              <a:rPr lang="fa-IR">
                <a:cs typeface="B Nazanin" panose="00000400000000000000" pitchFamily="2" charset="-78"/>
              </a:rPr>
              <a:t> کوچکتر مساوی 0/01 معنادار بوده </a:t>
            </a:r>
            <a:r>
              <a:rPr lang="fa-IR" b="1">
                <a:solidFill>
                  <a:srgbClr val="FF0000"/>
                </a:solidFill>
                <a:cs typeface="B Nazanin" panose="00000400000000000000" pitchFamily="2" charset="-78"/>
              </a:rPr>
              <a:t>نتیجه می گیریم که بین میزان استفاده شهروندان از کالاهای فرهنگی با توجه به سطح تحصیلات آنان تفاوت وجود دارد</a:t>
            </a:r>
            <a:r>
              <a:rPr lang="fa-IR">
                <a:cs typeface="B Nazanin" panose="00000400000000000000" pitchFamily="2" charset="-78"/>
              </a:rPr>
              <a:t>. به عبارت دیگر با بالا رفتن سطح تحصیلات میزان استفاده از کالاهای فرهنگی افزایش یافته و با کم شدن یا پایین بودن سطح تحصیلات میزان مصرف این کالاها کاهش می یابد. </a:t>
            </a:r>
          </a:p>
          <a:p>
            <a:endParaRPr lang="fa-IR"/>
          </a:p>
        </p:txBody>
      </p:sp>
    </p:spTree>
    <p:extLst>
      <p:ext uri="{BB962C8B-B14F-4D97-AF65-F5344CB8AC3E}">
        <p14:creationId xmlns:p14="http://schemas.microsoft.com/office/powerpoint/2010/main" val="458269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این راستا انچه مهم می نماید اگهی یافتن از میزان پذیرش و گستردگی ابعاد الگوهای مصرف فرهنگی و همچنین پی بردن به چگونگی مصرف انها است که باید در راس امور فرهنگ  و جزء اصلی برنامه ریزی مدیران و مسئولان قرار گیرد تا به رفع موانع و مشکلات موجود در تمامی ابعاد توسعه اجتماعی – فرهنگی کشور یاری رساند. اما متاسفانه ما دقیقا نمی دانیم در چه شرایط فرهنگی قرار داریم؟ </a:t>
            </a:r>
            <a:endParaRPr lang="fa-IR">
              <a:cs typeface="B Nazanin" panose="00000400000000000000" pitchFamily="2" charset="-78"/>
            </a:endParaRPr>
          </a:p>
        </p:txBody>
      </p:sp>
    </p:spTree>
    <p:extLst>
      <p:ext uri="{BB962C8B-B14F-4D97-AF65-F5344CB8AC3E}">
        <p14:creationId xmlns:p14="http://schemas.microsoft.com/office/powerpoint/2010/main" val="11171970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بر </a:t>
            </a:r>
            <a:r>
              <a:rPr lang="fa-IR" smtClean="0">
                <a:cs typeface="B Nazanin" panose="00000400000000000000" pitchFamily="2" charset="-78"/>
              </a:rPr>
              <a:t>اساس </a:t>
            </a:r>
            <a:r>
              <a:rPr lang="fa-IR" smtClean="0">
                <a:cs typeface="B Nazanin" panose="00000400000000000000" pitchFamily="2" charset="-78"/>
              </a:rPr>
              <a:t>نتایج آزمون مقایسه زوجی اختلاف میانگین نمرات شهروندان با هر میزان از سواد و تحصیلات  با یکدیگر متفاوت است با توجه به سطح معناداری که در تمام سطوح کوچک تر از  5 درصد  می باشد. ) به عبارت دیگر میزان مصرف کالاهای فرهنگی در تمام سطوح  خواندن و نوشتن زیر دیپلم، دیپلم و فوق دیپلم به بالا با هم متفاوت است. </a:t>
            </a:r>
          </a:p>
          <a:p>
            <a:pPr algn="just"/>
            <a:endParaRPr lang="fa-IR">
              <a:cs typeface="B Nazanin" panose="00000400000000000000" pitchFamily="2" charset="-78"/>
            </a:endParaRPr>
          </a:p>
        </p:txBody>
      </p:sp>
    </p:spTree>
    <p:extLst>
      <p:ext uri="{BB962C8B-B14F-4D97-AF65-F5344CB8AC3E}">
        <p14:creationId xmlns:p14="http://schemas.microsoft.com/office/powerpoint/2010/main" val="2786850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رگرسیون انجام نتایج نشان داد که گرچه میزان  واریانس تبیین شده با ورود تحصیلات به میزان 2 درصد افزایش می یابد (از 65 درصد به 67 درصد) اما شدت تاثیر گذاری تحصیلات بر مصرف کالاهای فرهنگی با توجه به ضریب بتای به دست آمده  (13 درصد) در ارتباط با سایر متغیرها و نسبت به متغیرهای دیگر دارای کمترین میزان بوده است اما از ان جایی که سطح تحصیلات  نیز جدای از متغیرهای دیگر مورد بررسی قرار گرفت و نتایج آزمون های میانگین های نمره ها تحلیل واریانس یک طرفه  و آزمون مقایسه زوجی تاثیر تحصیلات را بر مصرف کالاهای فرهنگی مورد تایید  قرار داد. بنابراین می توان گفت که فرض پژوهش با 99 درصد اطمینان  و 0/01 درصد احتمال خطا تایید شده  و قابل تعمیم به جامعه آماری است. </a:t>
            </a:r>
            <a:endParaRPr lang="fa-IR">
              <a:cs typeface="B Nazanin" panose="00000400000000000000" pitchFamily="2" charset="-78"/>
            </a:endParaRPr>
          </a:p>
        </p:txBody>
      </p:sp>
    </p:spTree>
    <p:extLst>
      <p:ext uri="{BB962C8B-B14F-4D97-AF65-F5344CB8AC3E}">
        <p14:creationId xmlns:p14="http://schemas.microsoft.com/office/powerpoint/2010/main" val="4750343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Nazanin" panose="00000400000000000000" pitchFamily="2" charset="-78"/>
              </a:rPr>
              <a:t>چهارمین فرضیه جزیی </a:t>
            </a:r>
            <a:r>
              <a:rPr lang="fa-IR" b="1" smtClean="0">
                <a:solidFill>
                  <a:srgbClr val="FF0000"/>
                </a:solidFill>
                <a:cs typeface="B Nazanin" panose="00000400000000000000" pitchFamily="2" charset="-78"/>
              </a:rPr>
              <a:t>تحقیق: </a:t>
            </a:r>
            <a:r>
              <a:rPr lang="fa-IR" smtClean="0">
                <a:cs typeface="B Nazanin" panose="00000400000000000000" pitchFamily="2" charset="-78"/>
              </a:rPr>
              <a:t>بین منطقه محل سکونت  و مصرف کالاهای فرهنگی، رابطه ای معنادار وجود دارد. </a:t>
            </a:r>
            <a:endParaRPr lang="fa-IR">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8572" y="777509"/>
            <a:ext cx="1048116" cy="1048116"/>
          </a:xfrm>
          <a:prstGeom prst="rect">
            <a:avLst/>
          </a:prstGeom>
        </p:spPr>
      </p:pic>
    </p:spTree>
    <p:extLst>
      <p:ext uri="{BB962C8B-B14F-4D97-AF65-F5344CB8AC3E}">
        <p14:creationId xmlns:p14="http://schemas.microsoft.com/office/powerpoint/2010/main" val="12395748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657732" y="1518974"/>
            <a:ext cx="8876536" cy="5005719"/>
          </a:xfrm>
          <a:prstGeom prst="rect">
            <a:avLst/>
          </a:prstGeom>
        </p:spPr>
      </p:pic>
    </p:spTree>
    <p:extLst>
      <p:ext uri="{BB962C8B-B14F-4D97-AF65-F5344CB8AC3E}">
        <p14:creationId xmlns:p14="http://schemas.microsoft.com/office/powerpoint/2010/main" val="10559909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داده های جدول نشان می  دهد که بیشترین میزان مصرف کالاهای فرهنگی مربوط به منطقه 6 شهر اصفهان </a:t>
            </a:r>
            <a:r>
              <a:rPr lang="en-US" smtClean="0">
                <a:cs typeface="B Nazanin" panose="00000400000000000000" pitchFamily="2" charset="-78"/>
              </a:rPr>
              <a:t>P=22/8</a:t>
            </a:r>
            <a:r>
              <a:rPr lang="fa-IR" smtClean="0">
                <a:cs typeface="B Nazanin" panose="00000400000000000000" pitchFamily="2" charset="-78"/>
              </a:rPr>
              <a:t> و کمترین میزان مصرف کالاهای فرهنگی مربوط به منطقه 7 (</a:t>
            </a:r>
            <a:r>
              <a:rPr lang="en-US" smtClean="0">
                <a:cs typeface="B Nazanin" panose="00000400000000000000" pitchFamily="2" charset="-78"/>
              </a:rPr>
              <a:t>X=16/1</a:t>
            </a:r>
            <a:r>
              <a:rPr lang="fa-IR" smtClean="0">
                <a:cs typeface="B Nazanin" panose="00000400000000000000" pitchFamily="2" charset="-78"/>
              </a:rPr>
              <a:t>) این شهر است. </a:t>
            </a:r>
          </a:p>
          <a:p>
            <a:pPr algn="just"/>
            <a:r>
              <a:rPr lang="fa-IR" smtClean="0">
                <a:cs typeface="B Nazanin" panose="00000400000000000000" pitchFamily="2" charset="-78"/>
              </a:rPr>
              <a:t>در تحلیل واریانس یک طرفه مقایسه میانگین نمره مصرف کالاهای فرهنگی با توجه به منطقه محل سکونت با عنایت به این که </a:t>
            </a:r>
            <a:r>
              <a:rPr lang="en-US" smtClean="0">
                <a:cs typeface="B Nazanin" panose="00000400000000000000" pitchFamily="2" charset="-78"/>
              </a:rPr>
              <a:t>F</a:t>
            </a:r>
            <a:r>
              <a:rPr lang="fa-IR" smtClean="0">
                <a:cs typeface="B Nazanin" panose="00000400000000000000" pitchFamily="2" charset="-78"/>
              </a:rPr>
              <a:t> مشاهده شده در سطح </a:t>
            </a:r>
            <a:r>
              <a:rPr lang="en-US" smtClean="0">
                <a:cs typeface="B Nazanin" panose="00000400000000000000" pitchFamily="2" charset="-78"/>
              </a:rPr>
              <a:t>P</a:t>
            </a:r>
            <a:r>
              <a:rPr lang="fa-IR" smtClean="0">
                <a:cs typeface="B Nazanin" panose="00000400000000000000" pitchFamily="2" charset="-78"/>
              </a:rPr>
              <a:t> کوچکتر مساوی 0/01 معنادار بوده است نتیجه می گیریم</a:t>
            </a:r>
            <a:r>
              <a:rPr lang="en-US" smtClean="0">
                <a:cs typeface="B Nazanin" panose="00000400000000000000" pitchFamily="2" charset="-78"/>
              </a:rPr>
              <a:t>  </a:t>
            </a:r>
            <a:r>
              <a:rPr lang="fa-IR" smtClean="0">
                <a:cs typeface="B Nazanin" panose="00000400000000000000" pitchFamily="2" charset="-78"/>
              </a:rPr>
              <a:t> که بین میزان استفاده شهروندان از کالاهای فرهنگی با توجه به منطه محل سکونت انها تفاوت وجود دارد. </a:t>
            </a:r>
            <a:endParaRPr lang="fa-IR">
              <a:cs typeface="B Nazanin" panose="00000400000000000000" pitchFamily="2" charset="-78"/>
            </a:endParaRPr>
          </a:p>
        </p:txBody>
      </p:sp>
    </p:spTree>
    <p:extLst>
      <p:ext uri="{BB962C8B-B14F-4D97-AF65-F5344CB8AC3E}">
        <p14:creationId xmlns:p14="http://schemas.microsoft.com/office/powerpoint/2010/main" val="27789516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بر </a:t>
            </a:r>
            <a:r>
              <a:rPr lang="fa-IR" smtClean="0">
                <a:cs typeface="B Nazanin" panose="00000400000000000000" pitchFamily="2" charset="-78"/>
              </a:rPr>
              <a:t>اساس نتایج </a:t>
            </a:r>
            <a:r>
              <a:rPr lang="fa-IR" smtClean="0">
                <a:cs typeface="B Nazanin" panose="00000400000000000000" pitchFamily="2" charset="-78"/>
              </a:rPr>
              <a:t>آزمون مقایسه زوجی اختلاف میانگین نمرات </a:t>
            </a:r>
            <a:r>
              <a:rPr lang="fa-IR" b="1" smtClean="0">
                <a:solidFill>
                  <a:srgbClr val="FF0000"/>
                </a:solidFill>
                <a:cs typeface="B Nazanin" panose="00000400000000000000" pitchFamily="2" charset="-78"/>
              </a:rPr>
              <a:t>میزان استفاده شهروندان از کالاهای فرهنگی در مناطق مختلف شهر اصفهان با یکدیگر متفاوت است </a:t>
            </a:r>
            <a:r>
              <a:rPr lang="fa-IR" smtClean="0">
                <a:cs typeface="B Nazanin" panose="00000400000000000000" pitchFamily="2" charset="-78"/>
              </a:rPr>
              <a:t>به این معنی که میزان استفاده از کالاهای فرهنگی در منطقه 6 پیش از مناطق 7، 10 و2 بوده است همچنین منطقه 2 و منطقه 10 بیشتر از منطقه 2 از کالاهای فرهنگی استفاده کرده اند. </a:t>
            </a:r>
            <a:endParaRPr lang="fa-IR">
              <a:cs typeface="B Nazanin" panose="00000400000000000000" pitchFamily="2" charset="-78"/>
            </a:endParaRPr>
          </a:p>
        </p:txBody>
      </p:sp>
    </p:spTree>
    <p:extLst>
      <p:ext uri="{BB962C8B-B14F-4D97-AF65-F5344CB8AC3E}">
        <p14:creationId xmlns:p14="http://schemas.microsoft.com/office/powerpoint/2010/main" val="30414951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نتایج مقایسه زوجی میانگین نمرات در این مورد نشان می دهد که تاثیر منطقه محل سکونت با توجه به سایر متغیرها و در ارتباط با دیگر متغیرهای وارد شده (درامد، اوقات فراغت  تحصیلات و ...) کم رنگ شد و از شدت ان  کاسته شد. بنابراین نشان داده نشده اما منطقه محل سکونت نیز همچون متغیر چنین  به خودی خود و بدون در نظر گرفتن مورد آزمون قرار گرفته  و ارتباط آن با مصرف کالاهای فرهنگی به تنهایی و با توجه به سه آزمون مقایسه میانگین نمره تحلیل واریانس یک طرفه  و آزمون مقایسه زوجی مورد تایید  وقاع شده است. بنابراین فرض چهام و پژوهش با 99 درصد اطمینان  و 0/01 درصد احتمال خطا تایید می شود و قابل تعمیم به جامعه آماری است. </a:t>
            </a:r>
            <a:endParaRPr lang="fa-IR">
              <a:cs typeface="B Nazanin" panose="00000400000000000000" pitchFamily="2" charset="-78"/>
            </a:endParaRPr>
          </a:p>
        </p:txBody>
      </p:sp>
    </p:spTree>
    <p:extLst>
      <p:ext uri="{BB962C8B-B14F-4D97-AF65-F5344CB8AC3E}">
        <p14:creationId xmlns:p14="http://schemas.microsoft.com/office/powerpoint/2010/main" val="33810775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Nazanin" panose="00000400000000000000" pitchFamily="2" charset="-78"/>
              </a:rPr>
              <a:t>پنجمین فرضیه </a:t>
            </a:r>
            <a:r>
              <a:rPr lang="fa-IR" b="1" smtClean="0">
                <a:solidFill>
                  <a:srgbClr val="FF0000"/>
                </a:solidFill>
                <a:cs typeface="B Nazanin" panose="00000400000000000000" pitchFamily="2" charset="-78"/>
              </a:rPr>
              <a:t>جزیی </a:t>
            </a:r>
            <a:r>
              <a:rPr lang="fa-IR" b="1" smtClean="0">
                <a:solidFill>
                  <a:srgbClr val="FF0000"/>
                </a:solidFill>
                <a:cs typeface="B Nazanin" panose="00000400000000000000" pitchFamily="2" charset="-78"/>
              </a:rPr>
              <a:t>تحقیق: </a:t>
            </a:r>
            <a:r>
              <a:rPr lang="fa-IR" smtClean="0">
                <a:cs typeface="B Nazanin" panose="00000400000000000000" pitchFamily="2" charset="-78"/>
              </a:rPr>
              <a:t>بین «میزان اوقات فراغت و مصرف کالاهای فرهنگی» رابطه ای معنادار وجود دارد. </a:t>
            </a:r>
          </a:p>
          <a:p>
            <a:pPr algn="just"/>
            <a:r>
              <a:rPr lang="fa-IR" smtClean="0">
                <a:cs typeface="B Nazanin" panose="00000400000000000000" pitchFamily="2" charset="-78"/>
              </a:rPr>
              <a:t>بر اساس اطلاعات به دست امده  ضریب همبستگی بین میزان اوقات فراغت  شهروندان با میزان استفاده از کالاهای فرهنگی </a:t>
            </a:r>
            <a:r>
              <a:rPr lang="en-US" smtClean="0">
                <a:cs typeface="B Nazanin" panose="00000400000000000000" pitchFamily="2" charset="-78"/>
              </a:rPr>
              <a:t>N</a:t>
            </a:r>
            <a:r>
              <a:rPr lang="fa-IR" smtClean="0">
                <a:cs typeface="B Nazanin" panose="00000400000000000000" pitchFamily="2" charset="-78"/>
              </a:rPr>
              <a:t> مشاهده  شده در سطح </a:t>
            </a:r>
            <a:r>
              <a:rPr lang="en-US" smtClean="0">
                <a:cs typeface="B Nazanin" panose="00000400000000000000" pitchFamily="2" charset="-78"/>
              </a:rPr>
              <a:t>P</a:t>
            </a:r>
            <a:r>
              <a:rPr lang="fa-IR" smtClean="0">
                <a:cs typeface="B Nazanin" panose="00000400000000000000" pitchFamily="2" charset="-78"/>
              </a:rPr>
              <a:t> کوچکتر مساوی 0/01 معنادار بوده بنابراین بین میزان اوقات فراغت شهروندان و مصرف کالاهای فرهنگی رابطه وجود دارد. به عبارت دیگر ف پس از آن که متغیرهای دیگری چون درآمد ماهانه و سطح تحصیلات  بعد از اوقات فراغت تاثیر وارد معادله رگسیون شدند.باز هم اوقات  فراغت وارد معادله رگرسیون شدند. باز هم اوقات فراغت  تاثیر خود را حفظ کرده  و بر مصرف کالاهای فرهنگی اثر گذار بوده است. </a:t>
            </a:r>
            <a:endParaRPr lang="fa-IR">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7896" y="847848"/>
            <a:ext cx="977777" cy="977777"/>
          </a:xfrm>
          <a:prstGeom prst="rect">
            <a:avLst/>
          </a:prstGeom>
        </p:spPr>
      </p:pic>
    </p:spTree>
    <p:extLst>
      <p:ext uri="{BB962C8B-B14F-4D97-AF65-F5344CB8AC3E}">
        <p14:creationId xmlns:p14="http://schemas.microsoft.com/office/powerpoint/2010/main" val="42670011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بنابراین فرض پژوهش تایید می شود و با 99 درصد  اطمینان و 0/01 درصد خطا قابل تعمیم به جامعه آماری می باشد. بدین معنی که با افزایش یافتن ساعات اوقات فراغت </a:t>
            </a:r>
            <a:r>
              <a:rPr lang="fa-IR" smtClean="0">
                <a:cs typeface="B Nazanin" panose="00000400000000000000" pitchFamily="2" charset="-78"/>
              </a:rPr>
              <a:t>در  </a:t>
            </a:r>
            <a:r>
              <a:rPr lang="fa-IR" smtClean="0">
                <a:cs typeface="B Nazanin" panose="00000400000000000000" pitchFamily="2" charset="-78"/>
              </a:rPr>
              <a:t>روز یا هفته میزان مصرف کالاهای فرهنگی نیز افزایش می یابد و عدم وجود اوقات فراغت  یا کاهش میزان اوقات فراغت  در روز یا طول هفته باعث کاهش مصرف کالاهای فرهنگی می شود. </a:t>
            </a:r>
            <a:endParaRPr lang="fa-IR">
              <a:cs typeface="B Nazanin" panose="00000400000000000000" pitchFamily="2" charset="-78"/>
            </a:endParaRPr>
          </a:p>
        </p:txBody>
      </p:sp>
    </p:spTree>
    <p:extLst>
      <p:ext uri="{BB962C8B-B14F-4D97-AF65-F5344CB8AC3E}">
        <p14:creationId xmlns:p14="http://schemas.microsoft.com/office/powerpoint/2010/main" val="16867852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بر اساس نتایج رگرسیون چند متغیره نیز پایگاه اقتصادی – اجتماعی اوات فراغتف منطقه محبل سکونت  و میزان تحصیلات با میزان استفاده  از کالاهای فرهنگی رابطه ای معنادار وجود دارد. </a:t>
            </a:r>
          </a:p>
          <a:p>
            <a:pPr algn="just"/>
            <a:r>
              <a:rPr lang="fa-IR" smtClean="0">
                <a:cs typeface="B Nazanin" panose="00000400000000000000" pitchFamily="2" charset="-78"/>
              </a:rPr>
              <a:t>ضریب تعیین نشان داد  که پایگاه اقتصادی- اجتماعی به تنهایی 60 درصد از واریانس میزان استفاده از کالاهای فرهنگی را تبیین می کند. </a:t>
            </a:r>
          </a:p>
          <a:p>
            <a:pPr algn="just"/>
            <a:r>
              <a:rPr lang="fa-IR" smtClean="0">
                <a:cs typeface="B Nazanin" panose="00000400000000000000" pitchFamily="2" charset="-78"/>
              </a:rPr>
              <a:t>میزان واریانس تبیین شده با ورود متغیر فراغت اوقات فراغت از 60 درصد به 64 درصد با ورود متغیر میزان درآمد به 75 درصد  و با ورود متغیر سطح تحصیلات به 67 درصد افزایش می یابد. بنابراین بر اساس ضریب بتا، بیشترین میزان تاثیر مربوط به پایهگاه اقتصادی- اجتماعی و پس از آن درآمد و اوقات فراغت  و کمترین میزان تاثیر مربوط به سطح تحصیلات  بوده است. </a:t>
            </a:r>
            <a:endParaRPr lang="fa-IR">
              <a:cs typeface="B Nazanin" panose="00000400000000000000" pitchFamily="2" charset="-78"/>
            </a:endParaRPr>
          </a:p>
        </p:txBody>
      </p:sp>
    </p:spTree>
    <p:extLst>
      <p:ext uri="{BB962C8B-B14F-4D97-AF65-F5344CB8AC3E}">
        <p14:creationId xmlns:p14="http://schemas.microsoft.com/office/powerpoint/2010/main" val="1347634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منابع تولید و توزیع </a:t>
            </a:r>
            <a:r>
              <a:rPr lang="fa-IR" smtClean="0">
                <a:cs typeface="B Nazanin" panose="00000400000000000000" pitchFamily="2" charset="-78"/>
              </a:rPr>
              <a:t>فرهنگی </a:t>
            </a:r>
            <a:r>
              <a:rPr lang="fa-IR">
                <a:cs typeface="B Nazanin" panose="00000400000000000000" pitchFamily="2" charset="-78"/>
              </a:rPr>
              <a:t>مصرف کالاهای فرهنگی و متغیرها و پدیده های فرهنگی جامعه ما در چه شرایطی هستند؟  و در چند سال اخیر پژوهش هایی در زمینه مصرف کالاهای فرهنگی در کشور انجام شده که از جمله می توان به پژوهش دکتر احمد رجب زاده  اشاره کرد که با الگوگیری از تحقیق سازمان یوسنکو در باب مصرف کالاهای فرهنگی خانوار  در سه کشور هندف اندونزی و کره انجام گرفته است. اما دیگر تحقیقات در کشور ما مربوط به رسانه های گروهی است </a:t>
            </a:r>
          </a:p>
          <a:p>
            <a:endParaRPr lang="fa-IR"/>
          </a:p>
        </p:txBody>
      </p:sp>
      <p:pic>
        <p:nvPicPr>
          <p:cNvPr id="4" name="Picture 3"/>
          <p:cNvPicPr>
            <a:picLocks noChangeAspect="1"/>
          </p:cNvPicPr>
          <p:nvPr/>
        </p:nvPicPr>
        <p:blipFill>
          <a:blip r:embed="rId2"/>
          <a:stretch>
            <a:fillRect/>
          </a:stretch>
        </p:blipFill>
        <p:spPr>
          <a:xfrm>
            <a:off x="1186082" y="4001294"/>
            <a:ext cx="2476500" cy="1847850"/>
          </a:xfrm>
          <a:prstGeom prst="rect">
            <a:avLst/>
          </a:prstGeom>
        </p:spPr>
      </p:pic>
      <p:sp>
        <p:nvSpPr>
          <p:cNvPr id="5" name="Flowchart: Process 4"/>
          <p:cNvSpPr/>
          <p:nvPr/>
        </p:nvSpPr>
        <p:spPr>
          <a:xfrm>
            <a:off x="5430129" y="4178105"/>
            <a:ext cx="3854548" cy="143490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منابع تولید و توزیع فرهنگی</a:t>
            </a:r>
            <a:endParaRPr lang="fa-IR" b="1">
              <a:solidFill>
                <a:srgbClr val="FF0000"/>
              </a:solidFill>
            </a:endParaRPr>
          </a:p>
        </p:txBody>
      </p:sp>
    </p:spTree>
    <p:extLst>
      <p:ext uri="{BB962C8B-B14F-4D97-AF65-F5344CB8AC3E}">
        <p14:creationId xmlns:p14="http://schemas.microsoft.com/office/powerpoint/2010/main" val="22883789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به علت این که پایگاه اقتصادی – اجتماعی ، ترکیبی از درآمد تحصیلات و شغل می باشد. بنابراین باید گفت افرادی که درآمد، شغل و تحصیلات بالایی داشته اند نسبت به سایر افراد  که در پیاگاه اقتصادی- اجتماعی پایینی بوده اند امکان دسترسی و ساتفاده بهینه از کالاهای فرهنگی را داشته اند همچنین با افزایش اوقات فراغت  میزان استفاده از کالاهای فرهنگی نیز افزایش یافته است.  </a:t>
            </a:r>
            <a:endParaRPr lang="fa-IR">
              <a:cs typeface="B Nazanin" panose="00000400000000000000" pitchFamily="2" charset="-78"/>
            </a:endParaRPr>
          </a:p>
        </p:txBody>
      </p:sp>
      <p:sp>
        <p:nvSpPr>
          <p:cNvPr id="4" name="Flowchart: Process 3"/>
          <p:cNvSpPr/>
          <p:nvPr/>
        </p:nvSpPr>
        <p:spPr>
          <a:xfrm>
            <a:off x="1195754" y="4079631"/>
            <a:ext cx="3573194" cy="167405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Nazanin" panose="00000400000000000000" pitchFamily="2" charset="-78"/>
              </a:rPr>
              <a:t>پایگاه اقتصادی – اجتماعی ، ترکیبی از درآمد تحصیلات و شغل</a:t>
            </a:r>
            <a:endParaRPr lang="fa-IR" sz="2400" b="1">
              <a:solidFill>
                <a:srgbClr val="FF0000"/>
              </a:solidFill>
            </a:endParaRPr>
          </a:p>
        </p:txBody>
      </p:sp>
    </p:spTree>
    <p:extLst>
      <p:ext uri="{BB962C8B-B14F-4D97-AF65-F5344CB8AC3E}">
        <p14:creationId xmlns:p14="http://schemas.microsoft.com/office/powerpoint/2010/main" val="40158866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نتیجه گیری</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داده های به دست آمده از مصرف کالاهای فرهنگی نشان داد که از بین کالاهای فرهنگی تلویزیون با 89/7 درصد بیننده در روز پرمصرف ترین و ماهواره با 10/2 درصد استفاده  کننده کم مصرف ترین کالاهای فرهنگی هستند، بنابراین  و در پاسخ به پرسش آغازین پژوهش می توان گفت تلویزیون  با عنوان مهم ترین وسیله ارتباط به خصوص ارتباط جمعی  توانسته مرزهای اقتصادی- اجتماعی را پشت سر بگذارد و در بین تمام قشرهای جامعه نفوذ کند  این در حالی است که  در جامعه اماری مورد نظر اختلاف طبقات زیادی وجود دارد .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1367863" y="4433888"/>
            <a:ext cx="2619375" cy="1743075"/>
          </a:xfrm>
          <a:prstGeom prst="rect">
            <a:avLst/>
          </a:prstGeom>
        </p:spPr>
      </p:pic>
    </p:spTree>
    <p:extLst>
      <p:ext uri="{BB962C8B-B14F-4D97-AF65-F5344CB8AC3E}">
        <p14:creationId xmlns:p14="http://schemas.microsoft.com/office/powerpoint/2010/main" val="3642183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در مورد ماهواره  می توان گفت به علت حساس بودن  دارد، در مورد ماهواره  می توان گفت  که به علت </a:t>
            </a:r>
            <a:r>
              <a:rPr lang="fa-IR" b="1">
                <a:solidFill>
                  <a:srgbClr val="FF0000"/>
                </a:solidFill>
                <a:cs typeface="B Nazanin" panose="00000400000000000000" pitchFamily="2" charset="-78"/>
              </a:rPr>
              <a:t>حساس بودن  سوال </a:t>
            </a:r>
            <a:r>
              <a:rPr lang="fa-IR">
                <a:cs typeface="B Nazanin" panose="00000400000000000000" pitchFamily="2" charset="-78"/>
              </a:rPr>
              <a:t>احتمال می رود پاسخ های داده شده چندان با حقیقت امر مطابقت داشته باشند، اما به ناچار باید به این آمار نیز توجه داشت. بعد از ماهواره کمترین میزان استفاده مربوط به کامپیوتر است که با 11/11 درصد استفاده کننده ، رقم بسیار پایینی را به خود اختصاص داده است این در حالی است که کامپویتر به عنوان یک کالای فرهنگی بسیار مهم که امروزه در دنیا به طور جدی به کار گرفته می شود- جایگاه بسیار پایینی در جامعه مورد نظر دارد و ان چنان که باید و شاید جای خود را باز نکرده است. </a:t>
            </a:r>
          </a:p>
          <a:p>
            <a:endParaRPr lang="fa-IR"/>
          </a:p>
        </p:txBody>
      </p:sp>
    </p:spTree>
    <p:extLst>
      <p:ext uri="{BB962C8B-B14F-4D97-AF65-F5344CB8AC3E}">
        <p14:creationId xmlns:p14="http://schemas.microsoft.com/office/powerpoint/2010/main" val="22156246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در اینجا ذکر چند نکته ضروری است : </a:t>
            </a:r>
            <a:r>
              <a:rPr lang="fa-IR" b="1" smtClean="0">
                <a:solidFill>
                  <a:srgbClr val="FF0000"/>
                </a:solidFill>
                <a:cs typeface="B Nazanin" panose="00000400000000000000" pitchFamily="2" charset="-78"/>
              </a:rPr>
              <a:t>نخست</a:t>
            </a:r>
            <a:r>
              <a:rPr lang="fa-IR" smtClean="0">
                <a:cs typeface="B Nazanin" panose="00000400000000000000" pitchFamily="2" charset="-78"/>
              </a:rPr>
              <a:t> این که جامعه اماری مورد نظر عموم مردم اند نه افراد تحصیل کرده در این جامعه افراد و گروه های مختلف با شغل  ها، تحصیلات، درآمد ها و امکانات متفاوتی زندگی می کنند، پس در این جا نیاز به کامپیوتر  چندان احساس نمی شود، </a:t>
            </a:r>
            <a:r>
              <a:rPr lang="fa-IR" smtClean="0">
                <a:solidFill>
                  <a:srgbClr val="FF0000"/>
                </a:solidFill>
                <a:cs typeface="B Nazanin" panose="00000400000000000000" pitchFamily="2" charset="-78"/>
              </a:rPr>
              <a:t>دوم</a:t>
            </a:r>
            <a:r>
              <a:rPr lang="fa-IR" smtClean="0">
                <a:cs typeface="B Nazanin" panose="00000400000000000000" pitchFamily="2" charset="-78"/>
              </a:rPr>
              <a:t> این که جامعه ما یک جامعه پیشرفته بر مدرن نیست که مردم در زندگی روزمره خود ناگزیر به استفاده از کامپیوتر باشد به طوری که در شهروند عادی می تواند بدون داشتن کامپیوتر در منزل بدون این که با مشکلی روبرو شود به زندگی خود ادامه دهد</a:t>
            </a:r>
            <a:r>
              <a:rPr lang="fa-IR" smtClean="0">
                <a:cs typeface="B Nazanin" panose="00000400000000000000" pitchFamily="2" charset="-78"/>
              </a:rPr>
              <a:t>.</a:t>
            </a:r>
            <a:endParaRPr lang="fa-IR">
              <a:cs typeface="B Nazanin" panose="00000400000000000000" pitchFamily="2" charset="-78"/>
            </a:endParaRPr>
          </a:p>
        </p:txBody>
      </p:sp>
    </p:spTree>
    <p:extLst>
      <p:ext uri="{BB962C8B-B14F-4D97-AF65-F5344CB8AC3E}">
        <p14:creationId xmlns:p14="http://schemas.microsoft.com/office/powerpoint/2010/main" val="30359163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b="1">
                <a:solidFill>
                  <a:srgbClr val="FF0000"/>
                </a:solidFill>
                <a:cs typeface="B Nazanin" panose="00000400000000000000" pitchFamily="2" charset="-78"/>
              </a:rPr>
              <a:t> سوم </a:t>
            </a:r>
            <a:r>
              <a:rPr lang="fa-IR">
                <a:cs typeface="B Nazanin" panose="00000400000000000000" pitchFamily="2" charset="-78"/>
              </a:rPr>
              <a:t>این که خرید کامپیوتر به دلیل بالا بودن هزینه  برای تمامی خانواده ها مقدور نیست. بنابراین  برخی از علاقه مندان با وجود، نیاز مبردم به این وسیله نیازهای خود را به شیوه های گوناگون غیر از </a:t>
            </a:r>
            <a:r>
              <a:rPr lang="fa-IR">
                <a:cs typeface="B Nazanin" panose="00000400000000000000" pitchFamily="2" charset="-78"/>
              </a:rPr>
              <a:t>خرید </a:t>
            </a:r>
            <a:r>
              <a:rPr lang="fa-IR" smtClean="0">
                <a:cs typeface="B Nazanin" panose="00000400000000000000" pitchFamily="2" charset="-78"/>
              </a:rPr>
              <a:t>کامیپوتر، </a:t>
            </a:r>
            <a:r>
              <a:rPr lang="fa-IR">
                <a:cs typeface="B Nazanin" panose="00000400000000000000" pitchFamily="2" charset="-78"/>
              </a:rPr>
              <a:t>مثل مراعه به کافی نت ها و فروشگاه های عرضه خدمات کامپیوتری بر طرف می سازند. درباره دیگر کالاهای فرهنگی از جمله سینما تئاتر  ویدئو کتاب مجله  و روزنامه موسیقی و بازی های سرگکی  هایی چون سگا، آتاری و ... باید گفت این کالا ها هنوز نتوانسته اند  بر مرزهای اقتصادی – اجتماعی غلبه کنند و به دلیل بالا  بودن هزینه، استفاده بیشتر در اختیار طبقه های مرفه جامعه است. در این میان دستگاه پخش صوت و رادیو بعد از تلویزیون  به ترتیب تا حد زیادی جای خود را در بین مردم باز کرده اند و استفاده کننده های زیادی دارند. </a:t>
            </a:r>
          </a:p>
          <a:p>
            <a:endParaRPr lang="fa-IR"/>
          </a:p>
        </p:txBody>
      </p:sp>
    </p:spTree>
    <p:extLst>
      <p:ext uri="{BB962C8B-B14F-4D97-AF65-F5344CB8AC3E}">
        <p14:creationId xmlns:p14="http://schemas.microsoft.com/office/powerpoint/2010/main" val="18349586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رابطه بین هر یک از متغیرها و مصرف کالاهای فرهنگی به قرار زیر است:</a:t>
            </a:r>
          </a:p>
          <a:p>
            <a:pPr algn="just"/>
            <a:r>
              <a:rPr lang="fa-IR" smtClean="0">
                <a:cs typeface="B Nazanin" panose="00000400000000000000" pitchFamily="2" charset="-78"/>
              </a:rPr>
              <a:t>بین پایگاه اقتصادی- اجتماعی و مصرف کالاهای فرهنگی رابطه ای مثبت و معنادار  وجود دارد. از بین شاخص های پایگاه هم منزلت اجتماعی  و هم منزلت اقتصادی تاثیر مستقیمی  در مصرف کالاهای فرهنگی  دارند این در حالی است که مصرف کالاهایی چون کامپیوتر  یا وسایل صوتی، تصویری و ... که مستلزم  صرف هزینه زیادی است. بیشتر  با منزلت اقتصادی  خانواده ها در ارتباط می باشد بر اساس نتایج نظری ارتباط بین پایگاه اقتصادی- اجتماعی و مصرف کالاهای فرهنگی با نظرات ماکس وبر و پیربوردیو مطابقت دارد . </a:t>
            </a:r>
            <a:endParaRPr lang="fa-IR">
              <a:cs typeface="B Nazanin" panose="00000400000000000000" pitchFamily="2" charset="-78"/>
            </a:endParaRPr>
          </a:p>
        </p:txBody>
      </p:sp>
      <p:sp>
        <p:nvSpPr>
          <p:cNvPr id="4" name="Flowchart: Process 3"/>
          <p:cNvSpPr/>
          <p:nvPr/>
        </p:nvSpPr>
        <p:spPr>
          <a:xfrm>
            <a:off x="1350498" y="4923692"/>
            <a:ext cx="3727939" cy="1083213"/>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هم منزلت اجتماعی  و هم منزلت اقتصادی</a:t>
            </a:r>
            <a:endParaRPr lang="fa-IR" b="1">
              <a:solidFill>
                <a:srgbClr val="FF0000"/>
              </a:solidFill>
            </a:endParaRPr>
          </a:p>
        </p:txBody>
      </p:sp>
    </p:spTree>
    <p:extLst>
      <p:ext uri="{BB962C8B-B14F-4D97-AF65-F5344CB8AC3E}">
        <p14:creationId xmlns:p14="http://schemas.microsoft.com/office/powerpoint/2010/main" val="18320274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065562" y="1825625"/>
            <a:ext cx="7288237" cy="4351338"/>
          </a:xfrm>
        </p:spPr>
        <p:txBody>
          <a:bodyPr/>
          <a:lstStyle/>
          <a:p>
            <a:pPr algn="just"/>
            <a:r>
              <a:rPr lang="fa-IR">
                <a:cs typeface="B Nazanin" panose="00000400000000000000" pitchFamily="2" charset="-78"/>
              </a:rPr>
              <a:t>ماکس وبر علاوه بر بعد اقتصادی بر منزلت اجتماعی  نیز تاکید بسیار داشت.  </a:t>
            </a:r>
            <a:r>
              <a:rPr lang="fa-IR">
                <a:cs typeface="B Nazanin" panose="00000400000000000000" pitchFamily="2" charset="-78"/>
              </a:rPr>
              <a:t>از </a:t>
            </a:r>
            <a:r>
              <a:rPr lang="fa-IR" smtClean="0">
                <a:cs typeface="B Nazanin" panose="00000400000000000000" pitchFamily="2" charset="-78"/>
              </a:rPr>
              <a:t>نظر او </a:t>
            </a:r>
            <a:r>
              <a:rPr lang="fa-IR">
                <a:cs typeface="B Nazanin" panose="00000400000000000000" pitchFamily="2" charset="-78"/>
              </a:rPr>
              <a:t>افراد ثروتمند جامعه سعی می کنند خرید کالاهای گران قیمت را به انحصار خود در آورند. بنابراین پیش بینی می شود کالاهای ارزان تر مثل روزنامه، مجله رادیو و تلویزیون نیز به گروه ها و قشر پایین جامعه اختصاص یابد پیر بوردیو نیز می کوشد افراد را بر حسب سابقه شان در مصرف کالاهای فرهنگی با توجه به طبقه اجتماعی آنان  طبقه بندی کند</a:t>
            </a:r>
            <a:r>
              <a:rPr lang="fa-IR">
                <a:cs typeface="B Nazanin" panose="00000400000000000000" pitchFamily="2" charset="-78"/>
              </a:rPr>
              <a:t>. </a:t>
            </a:r>
            <a:endParaRPr lang="fa-IR"/>
          </a:p>
        </p:txBody>
      </p:sp>
      <p:sp>
        <p:nvSpPr>
          <p:cNvPr id="4" name="Flowchart: Process 3"/>
          <p:cNvSpPr/>
          <p:nvPr/>
        </p:nvSpPr>
        <p:spPr>
          <a:xfrm>
            <a:off x="838200" y="4994031"/>
            <a:ext cx="5528603" cy="161778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ماکس وبر علاوه بر بعد اقتصادی بر منزلت اجتماعی  نیز تاکید بسیار داشت</a:t>
            </a:r>
            <a:endParaRPr lang="fa-IR" b="1">
              <a:solidFill>
                <a:srgbClr val="FF0000"/>
              </a:solidFill>
            </a:endParaRPr>
          </a:p>
        </p:txBody>
      </p:sp>
      <p:pic>
        <p:nvPicPr>
          <p:cNvPr id="6" name="Picture 5"/>
          <p:cNvPicPr>
            <a:picLocks noChangeAspect="1"/>
          </p:cNvPicPr>
          <p:nvPr/>
        </p:nvPicPr>
        <p:blipFill>
          <a:blip r:embed="rId2"/>
          <a:stretch>
            <a:fillRect/>
          </a:stretch>
        </p:blipFill>
        <p:spPr>
          <a:xfrm>
            <a:off x="614436" y="1690688"/>
            <a:ext cx="3028950" cy="3028950"/>
          </a:xfrm>
          <a:prstGeom prst="rect">
            <a:avLst/>
          </a:prstGeom>
        </p:spPr>
      </p:pic>
    </p:spTree>
    <p:extLst>
      <p:ext uri="{BB962C8B-B14F-4D97-AF65-F5344CB8AC3E}">
        <p14:creationId xmlns:p14="http://schemas.microsoft.com/office/powerpoint/2010/main" val="38499760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Nazanin" panose="00000400000000000000" pitchFamily="2" charset="-78"/>
              </a:rPr>
              <a:t>به عقیده او افراد طبقات بالای جامعه با مصرف کالاهای گوناگون تفاوت خود را با دیگر طبقات جامعه در روابط عینی- فرهنگی نشان می دهند- مثال بارز این امر اتوموبیلی است که سوار می شوند یا موسیقی ای است که گوش می دهند همچنین سعی می کنند تا نظر خود را به طبقات پایین جامعه تحصیل کنند.</a:t>
            </a:r>
            <a:endParaRPr lang="fa-IR"/>
          </a:p>
          <a:p>
            <a:endParaRPr lang="fa-IR"/>
          </a:p>
        </p:txBody>
      </p:sp>
    </p:spTree>
    <p:extLst>
      <p:ext uri="{BB962C8B-B14F-4D97-AF65-F5344CB8AC3E}">
        <p14:creationId xmlns:p14="http://schemas.microsoft.com/office/powerpoint/2010/main" val="10770620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 میزان جنسیت و مصرف کالاهای فرهنگی رابطه ای معنادار وجود دارد از ان جا که مسئولیت اداره زندگی بر عهده زنان است. علاوه بر این امور مربوط به خانه داری وقت  و ساعت معینی ندارد. بنابراین زنان نسبت به مردان فرصت کمتری برای استفاده از کالاهای فرهنگی دارند. حال اگر مسائل جانبی اشتغال بیرون از خانه یا پرداختن به امور تحصیلی را به این امر اضافه کنیم. باز نسبت به مردان  وقت کمتری برای مصرف کالاهای فرهنگی در اختیار زنان خواهد بود. به همین دلیل نیز مردان بیشتر از کالاهای فرهنگی استفاده می کنند. </a:t>
            </a:r>
            <a:endParaRPr lang="fa-IR">
              <a:cs typeface="B Nazanin" panose="00000400000000000000" pitchFamily="2" charset="-78"/>
            </a:endParaRPr>
          </a:p>
        </p:txBody>
      </p:sp>
    </p:spTree>
    <p:extLst>
      <p:ext uri="{BB962C8B-B14F-4D97-AF65-F5344CB8AC3E}">
        <p14:creationId xmlns:p14="http://schemas.microsoft.com/office/powerpoint/2010/main" val="5462017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بر اساس نتایج نظری، ارتباط بین جنسیت و مصرف کالاهای فرهنگی با نظر دیوید چنی مطابقت دارد به عقیده چنی، جنسیت عاملی برای تعیین مصرف گرایی می باشد،  زیرا حساسیت  زنان در برابر تحریک های خارجی زیاد است و در کنار آن وظیفه رسیدگی به اعضای خانواده و توجه به سبک زندگی نیز بر عهده انان می باشد اما مردان بر عکس زنان با امور سازمانی و عمومی دلبستگی دارد. </a:t>
            </a:r>
          </a:p>
          <a:p>
            <a:endParaRPr lang="fa-IR"/>
          </a:p>
        </p:txBody>
      </p:sp>
      <p:sp>
        <p:nvSpPr>
          <p:cNvPr id="4" name="Flowchart: Process 3"/>
          <p:cNvSpPr/>
          <p:nvPr/>
        </p:nvSpPr>
        <p:spPr>
          <a:xfrm>
            <a:off x="1392702" y="4149969"/>
            <a:ext cx="4501661" cy="158964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Nazanin" panose="00000400000000000000" pitchFamily="2" charset="-78"/>
              </a:rPr>
              <a:t>جنسیت عاملی برای تعیین مصرف گرایی</a:t>
            </a:r>
            <a:endParaRPr lang="fa-IR" sz="2800">
              <a:solidFill>
                <a:srgbClr val="FF0000"/>
              </a:solidFill>
            </a:endParaRPr>
          </a:p>
        </p:txBody>
      </p:sp>
    </p:spTree>
    <p:extLst>
      <p:ext uri="{BB962C8B-B14F-4D97-AF65-F5344CB8AC3E}">
        <p14:creationId xmlns:p14="http://schemas.microsoft.com/office/powerpoint/2010/main" val="4281984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یا فقط به یکی از اجزای کااهای فرهنگی پرداخته است در زیر مروی بر این دو پژوهش و نتایج حاصل از آنها خواهیم داشت.</a:t>
            </a:r>
          </a:p>
          <a:p>
            <a:pPr algn="just"/>
            <a:endParaRPr lang="fa-IR">
              <a:cs typeface="B Nazanin" panose="00000400000000000000" pitchFamily="2" charset="-78"/>
            </a:endParaRPr>
          </a:p>
        </p:txBody>
      </p:sp>
    </p:spTree>
    <p:extLst>
      <p:ext uri="{BB962C8B-B14F-4D97-AF65-F5344CB8AC3E}">
        <p14:creationId xmlns:p14="http://schemas.microsoft.com/office/powerpoint/2010/main" val="190506998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رابطه بین درامد و خانواده و مصرف کالاهای فرهنگی نیز رابطه ای مثبت  و معنادار است. بدین معنا که هرچه در آمد افراد زیادتر باشد اختصاص بودجه خانواده به استفاده از  کالاهای فرهنگی بیشتر و متنوع تر نیز افزایش می یابد و برعکس با کم شدن درآمد خانواده  این بودجه نیز کاهش می یابد تا جایی که به جای خرج شدن در زمینه مصرف کالاهای فرهنگی این بودجه صرف هزینه های مهم و ضروری زندگی می شود و استفاده از کالاهای فرهنگی، به گوش دادن رادیو و دیدن تلویزیون  محدود می شودکه حتی گاهی همین میزان استفاده کم نیز برای خانواده هایی مقدور نیست. </a:t>
            </a:r>
            <a:endParaRPr lang="fa-IR">
              <a:cs typeface="B Nazanin" panose="00000400000000000000" pitchFamily="2" charset="-78"/>
            </a:endParaRPr>
          </a:p>
        </p:txBody>
      </p:sp>
    </p:spTree>
    <p:extLst>
      <p:ext uri="{BB962C8B-B14F-4D97-AF65-F5344CB8AC3E}">
        <p14:creationId xmlns:p14="http://schemas.microsoft.com/office/powerpoint/2010/main" val="345540717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Nazanin" panose="00000400000000000000" pitchFamily="2" charset="-78"/>
              </a:rPr>
              <a:t>بر اساس یافته های نظریف ارتباط بین درامد و مصرف کالاهای فرهنگی با نظر کال مارکس مطابقت می نماید. به نظر مارکس، ساختار اقتصادی به مثابه زیربنای جامعه است و الگوی مصرف کالاهای فرهنگی به عنوان بخشی از فرهنگ در زمره روبنای جامعه قرار می گیرد و طبعا روبنا از زیر بنا متاثر است. </a:t>
            </a:r>
          </a:p>
          <a:p>
            <a:endParaRPr lang="fa-IR"/>
          </a:p>
        </p:txBody>
      </p:sp>
    </p:spTree>
    <p:extLst>
      <p:ext uri="{BB962C8B-B14F-4D97-AF65-F5344CB8AC3E}">
        <p14:creationId xmlns:p14="http://schemas.microsoft.com/office/powerpoint/2010/main" val="342938209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بین تحصیلات و مصرف کالاهای فرهنگی نوعی ارتباط معنادار و مثبت وجود دارد به عبارت دیگر سطح تحصیلات تعیین کننده میزان و نوع مصرف کالاهای فرهنگی است. برای مثال یک شخص بی سواد یا کم سواد هم در نوع مصرف  و هم در میزان مصرف محدودیت دارد. حتی در استفاده کردن از برنامه های رادیو  و تلویزیون </a:t>
            </a:r>
            <a:r>
              <a:rPr lang="fa-IR" b="1" smtClean="0">
                <a:solidFill>
                  <a:srgbClr val="FF0000"/>
                </a:solidFill>
                <a:cs typeface="B Nazanin" panose="00000400000000000000" pitchFamily="2" charset="-78"/>
              </a:rPr>
              <a:t>مجبور است برنامه های مطابق با سطح و فکر و اندیشه خود را انتخاب کند. </a:t>
            </a:r>
          </a:p>
        </p:txBody>
      </p:sp>
    </p:spTree>
    <p:extLst>
      <p:ext uri="{BB962C8B-B14F-4D97-AF65-F5344CB8AC3E}">
        <p14:creationId xmlns:p14="http://schemas.microsoft.com/office/powerpoint/2010/main" val="16899634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در یافته های نظری ارتباط بین تحصیلات و مصرف کالاهای فرهنگی با نظر تالکوت پارسونز  مطابقت دارد. پارسونز </a:t>
            </a:r>
            <a:r>
              <a:rPr lang="fa-IR">
                <a:cs typeface="B Nazanin" panose="00000400000000000000" pitchFamily="2" charset="-78"/>
              </a:rPr>
              <a:t>به </a:t>
            </a:r>
            <a:r>
              <a:rPr lang="fa-IR" smtClean="0">
                <a:cs typeface="B Nazanin" panose="00000400000000000000" pitchFamily="2" charset="-78"/>
              </a:rPr>
              <a:t>«رابطه </a:t>
            </a:r>
            <a:r>
              <a:rPr lang="fa-IR">
                <a:cs typeface="B Nazanin" panose="00000400000000000000" pitchFamily="2" charset="-78"/>
              </a:rPr>
              <a:t>سیبرنتیکی و مبادله اطلاعات و انرژی </a:t>
            </a:r>
            <a:r>
              <a:rPr lang="fa-IR">
                <a:cs typeface="B Nazanin" panose="00000400000000000000" pitchFamily="2" charset="-78"/>
              </a:rPr>
              <a:t>خرده </a:t>
            </a:r>
            <a:r>
              <a:rPr lang="fa-IR" smtClean="0">
                <a:cs typeface="B Nazanin" panose="00000400000000000000" pitchFamily="2" charset="-78"/>
              </a:rPr>
              <a:t>نظام» </a:t>
            </a:r>
            <a:r>
              <a:rPr lang="fa-IR">
                <a:cs typeface="B Nazanin" panose="00000400000000000000" pitchFamily="2" charset="-78"/>
              </a:rPr>
              <a:t>اعتقاد دارد که فرهنگ به عنوان ذخیره اطلاعات در راس ان قرار دارد، پارسونز معتقد است هنگامی که انسان از طریق نظام آموزشی، شکلی فرهنگی می یابد و در این جا است که نیاز افراد شکل می گیرد، و این تمایلات کنشگران را وادار می کند تا چیزهایی را که در محیط عرضه می شود بپذیرند یا رد کنند. </a:t>
            </a:r>
          </a:p>
          <a:p>
            <a:endParaRPr lang="fa-IR"/>
          </a:p>
        </p:txBody>
      </p:sp>
    </p:spTree>
    <p:extLst>
      <p:ext uri="{BB962C8B-B14F-4D97-AF65-F5344CB8AC3E}">
        <p14:creationId xmlns:p14="http://schemas.microsoft.com/office/powerpoint/2010/main" val="22121801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رابطه بین منطقه محل سکونت و مصرف کالاهای فرهنگی نیز رابطه ای مثبت و معنادار است. درباره جامعه آماری مورد مطالعه (شهر اصفهان) باید گفت بیشتر امکانات تفریحی- رفاهی  مثل سینماها یا سالن های نمایش یا مراکزی که در آنها برنامه های اجتماعی- تفریحی برگزار می شود در مرکز و قسمت  جنوبی شهر واقع شده و توزیع  یکسانی ندارد بنابراین تها عده کمی از مردم امکان استفاده </a:t>
            </a:r>
            <a:r>
              <a:rPr lang="fa-IR" smtClean="0">
                <a:cs typeface="B Nazanin" panose="00000400000000000000" pitchFamily="2" charset="-78"/>
              </a:rPr>
              <a:t>مطلوب  </a:t>
            </a:r>
            <a:r>
              <a:rPr lang="fa-IR" smtClean="0">
                <a:cs typeface="B Nazanin" panose="00000400000000000000" pitchFamily="2" charset="-78"/>
              </a:rPr>
              <a:t>و بهینه از این مکان ها را دارند</a:t>
            </a:r>
            <a:r>
              <a:rPr lang="fa-IR" smtClean="0">
                <a:cs typeface="B Nazanin" panose="00000400000000000000" pitchFamily="2" charset="-78"/>
              </a:rPr>
              <a:t>:</a:t>
            </a:r>
            <a:endParaRPr lang="fa-IR">
              <a:cs typeface="B Nazanin" panose="00000400000000000000" pitchFamily="2" charset="-78"/>
            </a:endParaRPr>
          </a:p>
        </p:txBody>
      </p:sp>
      <p:sp>
        <p:nvSpPr>
          <p:cNvPr id="4" name="Flowchart: Process 3"/>
          <p:cNvSpPr/>
          <p:nvPr/>
        </p:nvSpPr>
        <p:spPr>
          <a:xfrm>
            <a:off x="1125415" y="4220308"/>
            <a:ext cx="3727939" cy="129422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امکان استفاده مطلوب  و بهینه</a:t>
            </a:r>
            <a:endParaRPr lang="fa-IR" b="1">
              <a:solidFill>
                <a:srgbClr val="FF0000"/>
              </a:solidFill>
            </a:endParaRPr>
          </a:p>
        </p:txBody>
      </p:sp>
    </p:spTree>
    <p:extLst>
      <p:ext uri="{BB962C8B-B14F-4D97-AF65-F5344CB8AC3E}">
        <p14:creationId xmlns:p14="http://schemas.microsoft.com/office/powerpoint/2010/main" val="30635356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گرچه وجود این مراکز  و استفاده از آنها با سطح درآمد خانواده ارتباط دارد و توزیع یکسانی  آنها لزوما منجر به استفاده همگانی نمی شود، اما مراکزی مانند کتابخانه  ها یا مراکز فروش  مجله و روزنامه  و ... نیز که هزینه بالایی برای افراد ندارند به طور یکسان در سطح شهر  توزیع نشده اند و اما کالاهای گران قیمت مثل موسیقی و تئاتر  در اختیار طبقات بالای جامعه است. </a:t>
            </a:r>
          </a:p>
          <a:p>
            <a:endParaRPr lang="fa-IR"/>
          </a:p>
        </p:txBody>
      </p:sp>
    </p:spTree>
    <p:extLst>
      <p:ext uri="{BB962C8B-B14F-4D97-AF65-F5344CB8AC3E}">
        <p14:creationId xmlns:p14="http://schemas.microsoft.com/office/powerpoint/2010/main" val="374763116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924886" y="1825625"/>
            <a:ext cx="7428914" cy="4351338"/>
          </a:xfrm>
        </p:spPr>
        <p:txBody>
          <a:bodyPr/>
          <a:lstStyle/>
          <a:p>
            <a:pPr algn="just"/>
            <a:r>
              <a:rPr lang="fa-IR">
                <a:cs typeface="B Nazanin" panose="00000400000000000000" pitchFamily="2" charset="-78"/>
              </a:rPr>
              <a:t>طبق یافته های نظری، رابطه بین منطقه محل سکونت و مصرف کالاهای فرهنگی با نظر ملوین تامین مطابقت دارد. </a:t>
            </a:r>
            <a:r>
              <a:rPr lang="fa-IR">
                <a:cs typeface="B Nazanin" panose="00000400000000000000" pitchFamily="2" charset="-78"/>
              </a:rPr>
              <a:t>به  </a:t>
            </a:r>
            <a:r>
              <a:rPr lang="fa-IR" smtClean="0">
                <a:cs typeface="B Nazanin" panose="00000400000000000000" pitchFamily="2" charset="-78"/>
              </a:rPr>
              <a:t>نظر او </a:t>
            </a:r>
            <a:r>
              <a:rPr lang="fa-IR">
                <a:cs typeface="B Nazanin" panose="00000400000000000000" pitchFamily="2" charset="-78"/>
              </a:rPr>
              <a:t>افرادی که دارای شغلف تحصیلات و درآمد زیادی هستند و در مناطق پایین زندگی می کنند برای اتبار بخشیدن به این ادعا که شایستگی دارند در سطح بالاتری از ارزیابی اجتماعی قرار گیرند می کوشند یا در پیش گرفتن راه هایی مثل تغییر نوع الگوی مصرف و یا تغییر محل سکونت به ادعای خود رسمیت بخشند.  </a:t>
            </a:r>
          </a:p>
          <a:p>
            <a:endParaRPr lang="fa-IR"/>
          </a:p>
        </p:txBody>
      </p:sp>
      <p:pic>
        <p:nvPicPr>
          <p:cNvPr id="4" name="Picture 3"/>
          <p:cNvPicPr>
            <a:picLocks noChangeAspect="1"/>
          </p:cNvPicPr>
          <p:nvPr/>
        </p:nvPicPr>
        <p:blipFill>
          <a:blip r:embed="rId2"/>
          <a:stretch>
            <a:fillRect/>
          </a:stretch>
        </p:blipFill>
        <p:spPr>
          <a:xfrm>
            <a:off x="838200" y="1825625"/>
            <a:ext cx="2857500" cy="2857500"/>
          </a:xfrm>
          <a:prstGeom prst="rect">
            <a:avLst/>
          </a:prstGeom>
        </p:spPr>
      </p:pic>
      <p:sp>
        <p:nvSpPr>
          <p:cNvPr id="5" name="TextBox 4"/>
          <p:cNvSpPr txBox="1"/>
          <p:nvPr/>
        </p:nvSpPr>
        <p:spPr>
          <a:xfrm>
            <a:off x="1195753" y="5106573"/>
            <a:ext cx="1856936" cy="523220"/>
          </a:xfrm>
          <a:prstGeom prst="rect">
            <a:avLst/>
          </a:prstGeom>
          <a:noFill/>
        </p:spPr>
        <p:txBody>
          <a:bodyPr wrap="square" rtlCol="1">
            <a:spAutoFit/>
          </a:bodyPr>
          <a:lstStyle/>
          <a:p>
            <a:pPr algn="ctr"/>
            <a:r>
              <a:rPr lang="fa-IR" sz="2800">
                <a:solidFill>
                  <a:srgbClr val="FF0000"/>
                </a:solidFill>
                <a:cs typeface="B Nazanin" panose="00000400000000000000" pitchFamily="2" charset="-78"/>
              </a:rPr>
              <a:t>ملوین تامین</a:t>
            </a:r>
            <a:endParaRPr lang="fa-IR">
              <a:solidFill>
                <a:srgbClr val="FF0000"/>
              </a:solidFill>
            </a:endParaRPr>
          </a:p>
        </p:txBody>
      </p:sp>
    </p:spTree>
    <p:extLst>
      <p:ext uri="{BB962C8B-B14F-4D97-AF65-F5344CB8AC3E}">
        <p14:creationId xmlns:p14="http://schemas.microsoft.com/office/powerpoint/2010/main" val="373690761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رابطه بین میزان اوقات فراغت و مصرف کالاهای فرهنگی نیز رابطه ای مثبت و معنادار است. بدین معنی که هر چه  اوقات فراغت  افراد بیشتر باشد خواه این اوقات به صورت محدود  و چند ساعته باشد یا به صورت روزهای طولانی، امکان استفاده از کالاهای فرهنگی نیز برای انان افزایش می یابد البته هم نرخ و هم میزان این استفاده  با توه به پایگاه اقتصادی- اجتماعی افراد متغیر خواهد بود. طبق یافته های نظری ارتباط بین پایگاه اقتصادی- اجتماعی و مصرف کالاهای فرهنگی با نظر دیوید چنی مطابقت دارد. </a:t>
            </a:r>
            <a:endParaRPr lang="fa-IR">
              <a:cs typeface="B Nazanin" panose="00000400000000000000" pitchFamily="2" charset="-78"/>
            </a:endParaRPr>
          </a:p>
        </p:txBody>
      </p:sp>
      <p:sp>
        <p:nvSpPr>
          <p:cNvPr id="4" name="Flowchart: Process 3"/>
          <p:cNvSpPr/>
          <p:nvPr/>
        </p:nvSpPr>
        <p:spPr>
          <a:xfrm>
            <a:off x="1350498" y="4206240"/>
            <a:ext cx="3193367" cy="122388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محدود  و چند ساعته</a:t>
            </a:r>
            <a:endParaRPr lang="fa-IR" b="1">
              <a:solidFill>
                <a:srgbClr val="FF0000"/>
              </a:solidFill>
            </a:endParaRPr>
          </a:p>
        </p:txBody>
      </p:sp>
    </p:spTree>
    <p:extLst>
      <p:ext uri="{BB962C8B-B14F-4D97-AF65-F5344CB8AC3E}">
        <p14:creationId xmlns:p14="http://schemas.microsoft.com/office/powerpoint/2010/main" val="27924463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به  عقیده چنی سرگرمی هایی چون موسیقی، تئاتر و بازی های جمعی  و شرکت در جشن ها در قرن هجدهم مخصوص طبقه نخبگان  بود اما با گسترش فیلم های سینمایی به منزله اولین رسانه جمعی این رسانه به صورت سرگرمی توده ای در آمد و در قرن بیستم، علاوه بر سینما با پیدایش  و افزایش سرگرمی های دیگر مثل تلویزیون  لوازم پخش موسیقی و ...صنایع سرگرمی  و تفریحی به صورت فزاینده شکلی عمومی به خود گرفت. </a:t>
            </a:r>
          </a:p>
          <a:p>
            <a:endParaRPr lang="fa-IR"/>
          </a:p>
        </p:txBody>
      </p:sp>
      <p:sp>
        <p:nvSpPr>
          <p:cNvPr id="4" name="Flowchart: Process 3"/>
          <p:cNvSpPr/>
          <p:nvPr/>
        </p:nvSpPr>
        <p:spPr>
          <a:xfrm>
            <a:off x="1167618" y="4248443"/>
            <a:ext cx="3052690" cy="130829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 شکلی عمومی </a:t>
            </a:r>
            <a:endParaRPr lang="fa-IR" sz="2800" b="1">
              <a:solidFill>
                <a:srgbClr val="FF0000"/>
              </a:solidFill>
            </a:endParaRPr>
          </a:p>
        </p:txBody>
      </p:sp>
    </p:spTree>
    <p:extLst>
      <p:ext uri="{BB962C8B-B14F-4D97-AF65-F5344CB8AC3E}">
        <p14:creationId xmlns:p14="http://schemas.microsoft.com/office/powerpoint/2010/main" val="268124286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پیشنهاد </a:t>
            </a:r>
            <a:r>
              <a:rPr lang="fa-IR" b="1" smtClean="0">
                <a:solidFill>
                  <a:srgbClr val="FF0000"/>
                </a:solidFill>
                <a:cs typeface="B Nazanin" panose="00000400000000000000" pitchFamily="2" charset="-78"/>
              </a:rPr>
              <a:t>های کاربردی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1- با توجه به این که تهیه برخی از کالاهای فرهنگی هزینه زیادی طلب می کند لازم است تا با اتخاذ تدابیری همچون ایجاد مراکز فرهنگی این کالاها به صورت امانت در اختیار شهروندان قرار گیرد یا با قیمت های مناسب و ارزان در محل به آنان عرضه شود تا عده بیشتری از مردم بتوانند از این کالاها بهره بگیرند.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3285224"/>
            <a:ext cx="5972029" cy="2571405"/>
          </a:xfrm>
          <a:prstGeom prst="rect">
            <a:avLst/>
          </a:prstGeom>
        </p:spPr>
      </p:pic>
    </p:spTree>
    <p:extLst>
      <p:ext uri="{BB962C8B-B14F-4D97-AF65-F5344CB8AC3E}">
        <p14:creationId xmlns:p14="http://schemas.microsoft.com/office/powerpoint/2010/main" val="34100854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583</TotalTime>
  <Words>8348</Words>
  <Application>Microsoft Office PowerPoint</Application>
  <PresentationFormat>Widescreen</PresentationFormat>
  <Paragraphs>200</Paragraphs>
  <Slides>104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104</vt:i4>
      </vt:variant>
    </vt:vector>
  </HeadingPairs>
  <TitlesOfParts>
    <vt:vector size="110" baseType="lpstr">
      <vt:lpstr>Arial</vt:lpstr>
      <vt:lpstr>B Nazanin</vt:lpstr>
      <vt:lpstr>Calibri</vt:lpstr>
      <vt:lpstr>Calibri Light</vt:lpstr>
      <vt:lpstr>Times New Roman</vt:lpstr>
      <vt:lpstr>Office Theme</vt:lpstr>
      <vt:lpstr>عنوان مقاله: رابطه پایگاه اقتصادی- اجتماعی و مصرف کالاهای فرهنگی</vt:lpstr>
      <vt:lpstr>PowerPoint Presentation</vt:lpstr>
      <vt:lpstr>در این جا چند سوال اساسی مطرح می شود </vt:lpstr>
      <vt:lpstr>PowerPoint Presentation</vt:lpstr>
      <vt:lpstr>PowerPoint Presentation</vt:lpstr>
      <vt:lpstr>PowerPoint Presentation</vt:lpstr>
      <vt:lpstr>PowerPoint Presentation</vt:lpstr>
      <vt:lpstr>PowerPoint Presentation</vt:lpstr>
      <vt:lpstr>PowerPoint Presentation</vt:lpstr>
      <vt:lpstr>پژوهش سازمان یونسکو</vt:lpstr>
      <vt:lpstr>PowerPoint Presentation</vt:lpstr>
      <vt:lpstr>در مورد مشارکت در فعالیت های فرهنگی نیز به دو مورد اشاره شد: </vt:lpstr>
      <vt:lpstr>PowerPoint Presentation</vt:lpstr>
      <vt:lpstr>پژوهش دکتر رجب زاده</vt:lpstr>
      <vt:lpstr>PowerPoint Presentation</vt:lpstr>
      <vt:lpstr>PowerPoint Presentation</vt:lpstr>
      <vt:lpstr>روش تحقیق </vt:lpstr>
      <vt:lpstr>PowerPoint Presentation</vt:lpstr>
      <vt:lpstr>تعریف فرهنگ</vt:lpstr>
      <vt:lpstr>PowerPoint Presentation</vt:lpstr>
      <vt:lpstr>PowerPoint Presentation</vt:lpstr>
      <vt:lpstr>PowerPoint Presentation</vt:lpstr>
      <vt:lpstr>PowerPoint Presentation</vt:lpstr>
      <vt:lpstr>PowerPoint Presentation</vt:lpstr>
      <vt:lpstr>PowerPoint Presentation</vt:lpstr>
      <vt:lpstr>فرضیه های تحقیق</vt:lpstr>
      <vt:lpstr>فرضیه های تحقیق</vt:lpstr>
      <vt:lpstr>PowerPoint Presentation</vt:lpstr>
      <vt:lpstr>متغیرهای مستقل</vt:lpstr>
      <vt:lpstr>متغیرهای وابسته (کالاهای فرهنگی)</vt:lpstr>
      <vt:lpstr>PowerPoint Presentation</vt:lpstr>
      <vt:lpstr>جامعه آماری</vt:lpstr>
      <vt:lpstr>PowerPoint Presentation</vt:lpstr>
      <vt:lpstr>PowerPoint Presentation</vt:lpstr>
      <vt:lpstr>تاریخچه موضوع</vt:lpstr>
      <vt:lpstr>PowerPoint Presentation</vt:lpstr>
      <vt:lpstr>PowerPoint Presentation</vt:lpstr>
      <vt:lpstr>PowerPoint Presentation</vt:lpstr>
      <vt:lpstr>PowerPoint Presentation</vt:lpstr>
      <vt:lpstr>PowerPoint Presentation</vt:lpstr>
      <vt:lpstr>PowerPoint Presentation</vt:lpstr>
      <vt:lpstr>مروری بر دیدگاه ها و نظریه ها</vt:lpstr>
      <vt:lpstr>PowerPoint Presentation</vt:lpstr>
      <vt:lpstr>PowerPoint Presentation</vt:lpstr>
      <vt:lpstr>PowerPoint Presentation</vt:lpstr>
      <vt:lpstr>PowerPoint Presentation</vt:lpstr>
      <vt:lpstr>به طور کلی قشربندی از نظر وبر در سه عامل اصلی بنا شده است: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آزمون و فرضیه ها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نتیجه گیری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پیشنهاد های کاربردی</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مقاله: رابطه پایگاه اقتصادی- اجتماعی و مصرف کالاهای فرهنگی</dc:title>
  <dc:creator>MaZz!i</dc:creator>
  <cp:lastModifiedBy>MaZz!i</cp:lastModifiedBy>
  <cp:revision>99</cp:revision>
  <cp:lastPrinted>2024-06-13T12:34:19Z</cp:lastPrinted>
  <dcterms:created xsi:type="dcterms:W3CDTF">2024-06-06T17:11:55Z</dcterms:created>
  <dcterms:modified xsi:type="dcterms:W3CDTF">2024-06-13T12:34:39Z</dcterms:modified>
</cp:coreProperties>
</file>