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328" r:id="rId13"/>
    <p:sldId id="267" r:id="rId14"/>
    <p:sldId id="329" r:id="rId15"/>
    <p:sldId id="268" r:id="rId16"/>
    <p:sldId id="330" r:id="rId17"/>
    <p:sldId id="269" r:id="rId18"/>
    <p:sldId id="333" r:id="rId19"/>
    <p:sldId id="331" r:id="rId20"/>
    <p:sldId id="270" r:id="rId21"/>
    <p:sldId id="271" r:id="rId22"/>
    <p:sldId id="272" r:id="rId23"/>
    <p:sldId id="273" r:id="rId24"/>
    <p:sldId id="332" r:id="rId25"/>
    <p:sldId id="274" r:id="rId26"/>
    <p:sldId id="275" r:id="rId27"/>
    <p:sldId id="276" r:id="rId28"/>
    <p:sldId id="334" r:id="rId29"/>
    <p:sldId id="277" r:id="rId30"/>
    <p:sldId id="335" r:id="rId31"/>
    <p:sldId id="278" r:id="rId32"/>
    <p:sldId id="279" r:id="rId33"/>
    <p:sldId id="336" r:id="rId34"/>
    <p:sldId id="280" r:id="rId35"/>
    <p:sldId id="281" r:id="rId36"/>
    <p:sldId id="337" r:id="rId37"/>
    <p:sldId id="338" r:id="rId38"/>
    <p:sldId id="283" r:id="rId39"/>
    <p:sldId id="339" r:id="rId40"/>
    <p:sldId id="284" r:id="rId41"/>
    <p:sldId id="285" r:id="rId42"/>
    <p:sldId id="286" r:id="rId43"/>
    <p:sldId id="340" r:id="rId44"/>
    <p:sldId id="287" r:id="rId45"/>
    <p:sldId id="341" r:id="rId46"/>
    <p:sldId id="342" r:id="rId47"/>
    <p:sldId id="288" r:id="rId48"/>
    <p:sldId id="289" r:id="rId49"/>
    <p:sldId id="343" r:id="rId50"/>
    <p:sldId id="290" r:id="rId51"/>
    <p:sldId id="344" r:id="rId52"/>
    <p:sldId id="291" r:id="rId53"/>
    <p:sldId id="292" r:id="rId54"/>
    <p:sldId id="293" r:id="rId55"/>
    <p:sldId id="294" r:id="rId56"/>
    <p:sldId id="345" r:id="rId57"/>
    <p:sldId id="295" r:id="rId58"/>
    <p:sldId id="296" r:id="rId59"/>
    <p:sldId id="297" r:id="rId60"/>
    <p:sldId id="298" r:id="rId61"/>
    <p:sldId id="299" r:id="rId62"/>
    <p:sldId id="300" r:id="rId63"/>
    <p:sldId id="301" r:id="rId64"/>
    <p:sldId id="346" r:id="rId65"/>
    <p:sldId id="302" r:id="rId66"/>
    <p:sldId id="303" r:id="rId67"/>
    <p:sldId id="347" r:id="rId68"/>
    <p:sldId id="304" r:id="rId69"/>
    <p:sldId id="305" r:id="rId70"/>
    <p:sldId id="306" r:id="rId71"/>
    <p:sldId id="308" r:id="rId72"/>
    <p:sldId id="307" r:id="rId73"/>
    <p:sldId id="309" r:id="rId74"/>
    <p:sldId id="310" r:id="rId75"/>
    <p:sldId id="311" r:id="rId76"/>
    <p:sldId id="348" r:id="rId77"/>
    <p:sldId id="312" r:id="rId78"/>
    <p:sldId id="314" r:id="rId79"/>
    <p:sldId id="313" r:id="rId80"/>
    <p:sldId id="315" r:id="rId81"/>
    <p:sldId id="349" r:id="rId82"/>
    <p:sldId id="316" r:id="rId83"/>
    <p:sldId id="317" r:id="rId84"/>
    <p:sldId id="319" r:id="rId85"/>
    <p:sldId id="318" r:id="rId86"/>
    <p:sldId id="320" r:id="rId87"/>
    <p:sldId id="321" r:id="rId88"/>
    <p:sldId id="322" r:id="rId89"/>
    <p:sldId id="350" r:id="rId90"/>
    <p:sldId id="323" r:id="rId91"/>
    <p:sldId id="326" r:id="rId92"/>
    <p:sldId id="351" r:id="rId93"/>
    <p:sldId id="352" r:id="rId94"/>
    <p:sldId id="327" r:id="rId95"/>
    <p:sldId id="353" r:id="rId96"/>
    <p:sldId id="324" r:id="rId97"/>
    <p:sldId id="325" r:id="rId98"/>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6397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DA3907D-4359-40B8-9B5C-80452D3DAB36}" type="datetimeFigureOut">
              <a:rPr lang="fa-IR" smtClean="0"/>
              <a:t>09/01/1446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0182A55-0C52-4BB9-BFCF-A2098568CE1A}" type="slidenum">
              <a:rPr lang="fa-IR" smtClean="0"/>
              <a:t>‹#›</a:t>
            </a:fld>
            <a:endParaRPr lang="fa-IR"/>
          </a:p>
        </p:txBody>
      </p:sp>
    </p:spTree>
    <p:extLst>
      <p:ext uri="{BB962C8B-B14F-4D97-AF65-F5344CB8AC3E}">
        <p14:creationId xmlns:p14="http://schemas.microsoft.com/office/powerpoint/2010/main" val="2911652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DA3907D-4359-40B8-9B5C-80452D3DAB36}" type="datetimeFigureOut">
              <a:rPr lang="fa-IR" smtClean="0"/>
              <a:t>09/01/1446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0182A55-0C52-4BB9-BFCF-A2098568CE1A}" type="slidenum">
              <a:rPr lang="fa-IR" smtClean="0"/>
              <a:t>‹#›</a:t>
            </a:fld>
            <a:endParaRPr lang="fa-IR"/>
          </a:p>
        </p:txBody>
      </p:sp>
    </p:spTree>
    <p:extLst>
      <p:ext uri="{BB962C8B-B14F-4D97-AF65-F5344CB8AC3E}">
        <p14:creationId xmlns:p14="http://schemas.microsoft.com/office/powerpoint/2010/main" val="703170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DA3907D-4359-40B8-9B5C-80452D3DAB36}" type="datetimeFigureOut">
              <a:rPr lang="fa-IR" smtClean="0"/>
              <a:t>09/01/1446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0182A55-0C52-4BB9-BFCF-A2098568CE1A}" type="slidenum">
              <a:rPr lang="fa-IR" smtClean="0"/>
              <a:t>‹#›</a:t>
            </a:fld>
            <a:endParaRPr lang="fa-IR"/>
          </a:p>
        </p:txBody>
      </p:sp>
    </p:spTree>
    <p:extLst>
      <p:ext uri="{BB962C8B-B14F-4D97-AF65-F5344CB8AC3E}">
        <p14:creationId xmlns:p14="http://schemas.microsoft.com/office/powerpoint/2010/main" val="245443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DA3907D-4359-40B8-9B5C-80452D3DAB36}" type="datetimeFigureOut">
              <a:rPr lang="fa-IR" smtClean="0"/>
              <a:t>09/01/1446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0182A55-0C52-4BB9-BFCF-A2098568CE1A}" type="slidenum">
              <a:rPr lang="fa-IR" smtClean="0"/>
              <a:t>‹#›</a:t>
            </a:fld>
            <a:endParaRPr lang="fa-IR"/>
          </a:p>
        </p:txBody>
      </p:sp>
    </p:spTree>
    <p:extLst>
      <p:ext uri="{BB962C8B-B14F-4D97-AF65-F5344CB8AC3E}">
        <p14:creationId xmlns:p14="http://schemas.microsoft.com/office/powerpoint/2010/main" val="786064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3907D-4359-40B8-9B5C-80452D3DAB36}" type="datetimeFigureOut">
              <a:rPr lang="fa-IR" smtClean="0"/>
              <a:t>09/01/1446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0182A55-0C52-4BB9-BFCF-A2098568CE1A}" type="slidenum">
              <a:rPr lang="fa-IR" smtClean="0"/>
              <a:t>‹#›</a:t>
            </a:fld>
            <a:endParaRPr lang="fa-IR"/>
          </a:p>
        </p:txBody>
      </p:sp>
    </p:spTree>
    <p:extLst>
      <p:ext uri="{BB962C8B-B14F-4D97-AF65-F5344CB8AC3E}">
        <p14:creationId xmlns:p14="http://schemas.microsoft.com/office/powerpoint/2010/main" val="294430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1DA3907D-4359-40B8-9B5C-80452D3DAB36}" type="datetimeFigureOut">
              <a:rPr lang="fa-IR" smtClean="0"/>
              <a:t>09/01/1446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0182A55-0C52-4BB9-BFCF-A2098568CE1A}" type="slidenum">
              <a:rPr lang="fa-IR" smtClean="0"/>
              <a:t>‹#›</a:t>
            </a:fld>
            <a:endParaRPr lang="fa-IR"/>
          </a:p>
        </p:txBody>
      </p:sp>
    </p:spTree>
    <p:extLst>
      <p:ext uri="{BB962C8B-B14F-4D97-AF65-F5344CB8AC3E}">
        <p14:creationId xmlns:p14="http://schemas.microsoft.com/office/powerpoint/2010/main" val="417760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1DA3907D-4359-40B8-9B5C-80452D3DAB36}" type="datetimeFigureOut">
              <a:rPr lang="fa-IR" smtClean="0"/>
              <a:t>09/01/1446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0182A55-0C52-4BB9-BFCF-A2098568CE1A}" type="slidenum">
              <a:rPr lang="fa-IR" smtClean="0"/>
              <a:t>‹#›</a:t>
            </a:fld>
            <a:endParaRPr lang="fa-IR"/>
          </a:p>
        </p:txBody>
      </p:sp>
    </p:spTree>
    <p:extLst>
      <p:ext uri="{BB962C8B-B14F-4D97-AF65-F5344CB8AC3E}">
        <p14:creationId xmlns:p14="http://schemas.microsoft.com/office/powerpoint/2010/main" val="4125357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DA3907D-4359-40B8-9B5C-80452D3DAB36}" type="datetimeFigureOut">
              <a:rPr lang="fa-IR" smtClean="0"/>
              <a:t>09/01/1446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0182A55-0C52-4BB9-BFCF-A2098568CE1A}" type="slidenum">
              <a:rPr lang="fa-IR" smtClean="0"/>
              <a:t>‹#›</a:t>
            </a:fld>
            <a:endParaRPr lang="fa-IR"/>
          </a:p>
        </p:txBody>
      </p:sp>
    </p:spTree>
    <p:extLst>
      <p:ext uri="{BB962C8B-B14F-4D97-AF65-F5344CB8AC3E}">
        <p14:creationId xmlns:p14="http://schemas.microsoft.com/office/powerpoint/2010/main" val="2773382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3907D-4359-40B8-9B5C-80452D3DAB36}" type="datetimeFigureOut">
              <a:rPr lang="fa-IR" smtClean="0"/>
              <a:t>09/01/1446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30182A55-0C52-4BB9-BFCF-A2098568CE1A}" type="slidenum">
              <a:rPr lang="fa-IR" smtClean="0"/>
              <a:t>‹#›</a:t>
            </a:fld>
            <a:endParaRPr lang="fa-IR"/>
          </a:p>
        </p:txBody>
      </p:sp>
    </p:spTree>
    <p:extLst>
      <p:ext uri="{BB962C8B-B14F-4D97-AF65-F5344CB8AC3E}">
        <p14:creationId xmlns:p14="http://schemas.microsoft.com/office/powerpoint/2010/main" val="2367860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3907D-4359-40B8-9B5C-80452D3DAB36}" type="datetimeFigureOut">
              <a:rPr lang="fa-IR" smtClean="0"/>
              <a:t>09/01/1446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0182A55-0C52-4BB9-BFCF-A2098568CE1A}" type="slidenum">
              <a:rPr lang="fa-IR" smtClean="0"/>
              <a:t>‹#›</a:t>
            </a:fld>
            <a:endParaRPr lang="fa-IR"/>
          </a:p>
        </p:txBody>
      </p:sp>
    </p:spTree>
    <p:extLst>
      <p:ext uri="{BB962C8B-B14F-4D97-AF65-F5344CB8AC3E}">
        <p14:creationId xmlns:p14="http://schemas.microsoft.com/office/powerpoint/2010/main" val="3698249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3907D-4359-40B8-9B5C-80452D3DAB36}" type="datetimeFigureOut">
              <a:rPr lang="fa-IR" smtClean="0"/>
              <a:t>09/01/1446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0182A55-0C52-4BB9-BFCF-A2098568CE1A}" type="slidenum">
              <a:rPr lang="fa-IR" smtClean="0"/>
              <a:t>‹#›</a:t>
            </a:fld>
            <a:endParaRPr lang="fa-IR"/>
          </a:p>
        </p:txBody>
      </p:sp>
    </p:spTree>
    <p:extLst>
      <p:ext uri="{BB962C8B-B14F-4D97-AF65-F5344CB8AC3E}">
        <p14:creationId xmlns:p14="http://schemas.microsoft.com/office/powerpoint/2010/main" val="485330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DA3907D-4359-40B8-9B5C-80452D3DAB36}" type="datetimeFigureOut">
              <a:rPr lang="fa-IR" smtClean="0"/>
              <a:t>09/01/1446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0182A55-0C52-4BB9-BFCF-A2098568CE1A}" type="slidenum">
              <a:rPr lang="fa-IR" smtClean="0"/>
              <a:t>‹#›</a:t>
            </a:fld>
            <a:endParaRPr lang="fa-IR"/>
          </a:p>
        </p:txBody>
      </p:sp>
    </p:spTree>
    <p:extLst>
      <p:ext uri="{BB962C8B-B14F-4D97-AF65-F5344CB8AC3E}">
        <p14:creationId xmlns:p14="http://schemas.microsoft.com/office/powerpoint/2010/main" val="1680741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400" smtClean="0">
                <a:solidFill>
                  <a:srgbClr val="FF0000"/>
                </a:solidFill>
                <a:cs typeface="B Nazanin" panose="00000400000000000000" pitchFamily="2" charset="-78"/>
              </a:rPr>
              <a:t>عنوان مقاله</a:t>
            </a:r>
            <a:r>
              <a:rPr lang="fa-IR" sz="4400" smtClean="0">
                <a:cs typeface="B Nazanin" panose="00000400000000000000" pitchFamily="2" charset="-78"/>
              </a:rPr>
              <a:t>: رابطه بلندپروازی غیر عقلانی و گرایش به اعتیاد</a:t>
            </a:r>
            <a:endParaRPr lang="fa-IR" sz="4400">
              <a:cs typeface="B Nazanin" panose="00000400000000000000" pitchFamily="2" charset="-78"/>
            </a:endParaRPr>
          </a:p>
        </p:txBody>
      </p:sp>
      <p:sp>
        <p:nvSpPr>
          <p:cNvPr id="3" name="Subtitle 2"/>
          <p:cNvSpPr>
            <a:spLocks noGrp="1"/>
          </p:cNvSpPr>
          <p:nvPr>
            <p:ph type="subTitle" idx="1"/>
          </p:nvPr>
        </p:nvSpPr>
        <p:spPr/>
        <p:txBody>
          <a:bodyPr>
            <a:normAutofit lnSpcReduction="10000"/>
          </a:bodyPr>
          <a:lstStyle/>
          <a:p>
            <a:r>
              <a:rPr lang="fa-IR" smtClean="0">
                <a:solidFill>
                  <a:srgbClr val="FF0000"/>
                </a:solidFill>
                <a:cs typeface="B Nazanin" panose="00000400000000000000" pitchFamily="2" charset="-78"/>
              </a:rPr>
              <a:t>نویسندگان</a:t>
            </a:r>
            <a:r>
              <a:rPr lang="fa-IR" smtClean="0">
                <a:cs typeface="B Nazanin" panose="00000400000000000000" pitchFamily="2" charset="-78"/>
              </a:rPr>
              <a:t>: علی انتظاری، راضیه ساروق فراهان</a:t>
            </a:r>
          </a:p>
          <a:p>
            <a:r>
              <a:rPr lang="fa-IR" smtClean="0">
                <a:solidFill>
                  <a:srgbClr val="FF0000"/>
                </a:solidFill>
                <a:cs typeface="B Nazanin" panose="00000400000000000000" pitchFamily="2" charset="-78"/>
              </a:rPr>
              <a:t>منبع</a:t>
            </a:r>
            <a:r>
              <a:rPr lang="fa-IR" smtClean="0">
                <a:cs typeface="B Nazanin" panose="00000400000000000000" pitchFamily="2" charset="-78"/>
              </a:rPr>
              <a:t>:</a:t>
            </a:r>
            <a:r>
              <a:rPr lang="fa-IR">
                <a:cs typeface="B Nazanin" panose="00000400000000000000" pitchFamily="2" charset="-78"/>
              </a:rPr>
              <a:t>جامعه پژوهی فرهنگی سال چهارم شماره اول بهار 1392</a:t>
            </a:r>
          </a:p>
          <a:p>
            <a:r>
              <a:rPr lang="fa-IR" smtClean="0">
                <a:cs typeface="B Nazanin" panose="00000400000000000000" pitchFamily="2" charset="-78"/>
              </a:rPr>
              <a:t>صص 1-22</a:t>
            </a:r>
          </a:p>
          <a:p>
            <a:r>
              <a:rPr lang="fa-IR">
                <a:cs typeface="B Nazanin" panose="00000400000000000000" pitchFamily="2" charset="-78"/>
              </a:rPr>
              <a:t> </a:t>
            </a:r>
          </a:p>
        </p:txBody>
      </p:sp>
    </p:spTree>
    <p:extLst>
      <p:ext uri="{BB962C8B-B14F-4D97-AF65-F5344CB8AC3E}">
        <p14:creationId xmlns:p14="http://schemas.microsoft.com/office/powerpoint/2010/main" val="4091550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بنابراین سوء مصرف مواد مخدر یکی از جدی ترین معضلات بشری در سال های اخیر  یکی از پیچیده ترین پدیده های انسانی است و تا به حال هیچ پدیده ای نتوانسته تا این اندازه جوامع بشری به خصوص جوامع در حال توسعه و جوان را به چالش بکشد.  برای اولین بار در تاریخ بشر با </a:t>
            </a:r>
            <a:r>
              <a:rPr lang="fa-IR" b="1" smtClean="0">
                <a:solidFill>
                  <a:srgbClr val="FF0000"/>
                </a:solidFill>
                <a:cs typeface="B Nazanin" panose="00000400000000000000" pitchFamily="2" charset="-78"/>
              </a:rPr>
              <a:t>اپیدمی</a:t>
            </a:r>
            <a:r>
              <a:rPr lang="fa-IR" smtClean="0">
                <a:cs typeface="B Nazanin" panose="00000400000000000000" pitchFamily="2" charset="-78"/>
              </a:rPr>
              <a:t> مواجه شده ایم که پایه ها و بنیان های جامعه انسانی را به تحلیل می برد. </a:t>
            </a:r>
            <a:endParaRPr lang="fa-IR">
              <a:cs typeface="B Nazanin" panose="00000400000000000000" pitchFamily="2" charset="-78"/>
            </a:endParaRPr>
          </a:p>
        </p:txBody>
      </p:sp>
      <p:sp>
        <p:nvSpPr>
          <p:cNvPr id="4" name="Flowchart: Process 3"/>
          <p:cNvSpPr/>
          <p:nvPr/>
        </p:nvSpPr>
        <p:spPr>
          <a:xfrm>
            <a:off x="1139483" y="3882683"/>
            <a:ext cx="3573194" cy="156151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پایه ها و بنیان های جامعه انسانی</a:t>
            </a:r>
            <a:endParaRPr lang="fa-IR" b="1">
              <a:solidFill>
                <a:srgbClr val="FF0000"/>
              </a:solidFill>
            </a:endParaRPr>
          </a:p>
        </p:txBody>
      </p:sp>
    </p:spTree>
    <p:extLst>
      <p:ext uri="{BB962C8B-B14F-4D97-AF65-F5344CB8AC3E}">
        <p14:creationId xmlns:p14="http://schemas.microsoft.com/office/powerpoint/2010/main" val="4017863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عین حال زمینه های موجود در جامعه ایرانی نیز مزید بر دسترسی مواد مخدر می شوند. زمینه  هایی نظیر تغییرات </a:t>
            </a:r>
            <a:r>
              <a:rPr lang="fa-IR" smtClean="0">
                <a:cs typeface="B Nazanin" panose="00000400000000000000" pitchFamily="2" charset="-78"/>
              </a:rPr>
              <a:t>سریع، مهاجرت </a:t>
            </a:r>
            <a:r>
              <a:rPr lang="fa-IR" smtClean="0">
                <a:cs typeface="B Nazanin" panose="00000400000000000000" pitchFamily="2" charset="-78"/>
              </a:rPr>
              <a:t>مرکز گرا، مشکلات اقتصادی و بیکاری که هر یک به نوبه خود زمینه های بی هنجاری را فراهم می کنند. به همین علت برای تبیین مسئله اعتیاد در جامعه ایرانی به جای تکرار بررسی های پیشین و جمع آوری داده هایی که تجمع آن ها فاقد معنی خاصی است، بیش از هر چیز نیاز به نظریه پردازی داریم. </a:t>
            </a:r>
            <a:endParaRPr lang="fa-IR">
              <a:cs typeface="B Nazanin" panose="00000400000000000000" pitchFamily="2" charset="-78"/>
            </a:endParaRPr>
          </a:p>
        </p:txBody>
      </p:sp>
      <p:sp>
        <p:nvSpPr>
          <p:cNvPr id="4" name="Flowchart: Process 3"/>
          <p:cNvSpPr/>
          <p:nvPr/>
        </p:nvSpPr>
        <p:spPr>
          <a:xfrm>
            <a:off x="1187355" y="4217158"/>
            <a:ext cx="4503761" cy="140572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تغییرات سریع، مهاجرت مرکز گرا، مشکلات اقتصادی و بیکاری</a:t>
            </a:r>
            <a:endParaRPr lang="fa-IR" b="1">
              <a:solidFill>
                <a:srgbClr val="FF0000"/>
              </a:solidFill>
            </a:endParaRPr>
          </a:p>
        </p:txBody>
      </p:sp>
    </p:spTree>
    <p:extLst>
      <p:ext uri="{BB962C8B-B14F-4D97-AF65-F5344CB8AC3E}">
        <p14:creationId xmlns:p14="http://schemas.microsoft.com/office/powerpoint/2010/main" val="1128594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825218" y="1825625"/>
            <a:ext cx="6528582" cy="4351338"/>
          </a:xfrm>
        </p:spPr>
        <p:txBody>
          <a:bodyPr/>
          <a:lstStyle/>
          <a:p>
            <a:pPr algn="just"/>
            <a:r>
              <a:rPr lang="fa-IR">
                <a:cs typeface="B Nazanin" panose="00000400000000000000" pitchFamily="2" charset="-78"/>
              </a:rPr>
              <a:t>در این پژوهش تلاش کرده ایم با یک نوآوری نظری به مسئله گرایش به اعتیاد بنگریم و عواملی را که قابل کنترل اند شناسایی کنیم. همان گونه که بعدا در این باره توضیح خواهیم داد این نوآوری نظری که برخاسته از نظریه رابرت مرتن (</a:t>
            </a:r>
            <a:r>
              <a:rPr lang="en-US">
                <a:cs typeface="B Nazanin" panose="00000400000000000000" pitchFamily="2" charset="-78"/>
              </a:rPr>
              <a:t>R.K.Merton</a:t>
            </a:r>
            <a:r>
              <a:rPr lang="fa-IR">
                <a:cs typeface="B Nazanin" panose="00000400000000000000" pitchFamily="2" charset="-78"/>
              </a:rPr>
              <a:t>) در تبیین کج روی است معطوف به سنجش تاثیر بلندپروازی غیر عقلانی در گرایش به اعتیاد است. </a:t>
            </a:r>
          </a:p>
          <a:p>
            <a:endParaRPr lang="fa-IR"/>
          </a:p>
        </p:txBody>
      </p:sp>
      <p:pic>
        <p:nvPicPr>
          <p:cNvPr id="4" name="Picture 3"/>
          <p:cNvPicPr>
            <a:picLocks noChangeAspect="1"/>
          </p:cNvPicPr>
          <p:nvPr/>
        </p:nvPicPr>
        <p:blipFill>
          <a:blip r:embed="rId2"/>
          <a:stretch>
            <a:fillRect/>
          </a:stretch>
        </p:blipFill>
        <p:spPr>
          <a:xfrm>
            <a:off x="838200" y="1825625"/>
            <a:ext cx="3832274" cy="2971800"/>
          </a:xfrm>
          <a:prstGeom prst="rect">
            <a:avLst/>
          </a:prstGeom>
        </p:spPr>
      </p:pic>
      <p:sp>
        <p:nvSpPr>
          <p:cNvPr id="5" name="TextBox 4"/>
          <p:cNvSpPr txBox="1"/>
          <p:nvPr/>
        </p:nvSpPr>
        <p:spPr>
          <a:xfrm>
            <a:off x="1688123" y="5190978"/>
            <a:ext cx="1744394"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رابرت مرتن</a:t>
            </a:r>
            <a:endParaRPr lang="fa-IR">
              <a:solidFill>
                <a:srgbClr val="FF0000"/>
              </a:solidFill>
            </a:endParaRPr>
          </a:p>
        </p:txBody>
      </p:sp>
    </p:spTree>
    <p:extLst>
      <p:ext uri="{BB962C8B-B14F-4D97-AF65-F5344CB8AC3E}">
        <p14:creationId xmlns:p14="http://schemas.microsoft.com/office/powerpoint/2010/main" val="3539875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2- پیشینه پژوهش و چهارچوب نظری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به طور کلی پژوهش در مسائل اجتماعی در کشور ما هنوز نوپا است. با توجه به اهمیت چنین موضوعاتی به  خصوص در کشورهای در حال گذار، جای خالی پژوهش های جامع و کاربردی  و مهم تر از آن به کار نبردن نتایج  و یافته ها به شدت احساس می شود. نبود آمار  دقیق و رسمی، کمبود بودجه های پژوهشی  و مهم تر از ان رانت خواری در حوزه پژوهش باعث شده است  که متخصصان واقعی کم تر به این حوزه قدم بگذارند. </a:t>
            </a:r>
            <a:endParaRPr lang="fa-IR">
              <a:cs typeface="B Nazanin" panose="00000400000000000000" pitchFamily="2" charset="-78"/>
            </a:endParaRPr>
          </a:p>
        </p:txBody>
      </p:sp>
    </p:spTree>
    <p:extLst>
      <p:ext uri="{BB962C8B-B14F-4D97-AF65-F5344CB8AC3E}">
        <p14:creationId xmlns:p14="http://schemas.microsoft.com/office/powerpoint/2010/main" val="945292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به رغم ضرورت  پژوهش های متعدد حتی با متغیرهای یکسان  اما در جمعیت های آماری گوناگون متاسفانه، مسئولان امر به یکی یا چند پژوهش محدود در یک زمینه بسنده می کنند. در این پژوهش تلاش شده است در متغیرهای تبیین کننده گرایش به اعتیاد  نوآوری صورت گیرد و ابعاد نوبتی از آن مورد توجه قرار گیرد. به رغم بی سابقه بودن تبیین حاضر، برخی از گزارش های پژوهشی که تا </a:t>
            </a:r>
            <a:r>
              <a:rPr lang="fa-IR" smtClean="0">
                <a:cs typeface="B Nazanin" panose="00000400000000000000" pitchFamily="2" charset="-78"/>
              </a:rPr>
              <a:t>حدی </a:t>
            </a:r>
            <a:r>
              <a:rPr lang="fa-IR">
                <a:cs typeface="B Nazanin" panose="00000400000000000000" pitchFamily="2" charset="-78"/>
              </a:rPr>
              <a:t>شباهت به موضوع پژوهش داشته اند در زیر آمده اند:  </a:t>
            </a:r>
          </a:p>
          <a:p>
            <a:endParaRPr lang="fa-IR"/>
          </a:p>
        </p:txBody>
      </p:sp>
      <p:sp>
        <p:nvSpPr>
          <p:cNvPr id="4" name="Flowchart: Process 3"/>
          <p:cNvSpPr/>
          <p:nvPr/>
        </p:nvSpPr>
        <p:spPr>
          <a:xfrm>
            <a:off x="1420837" y="4431323"/>
            <a:ext cx="3488788" cy="1223889"/>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متغیرهای تبیین کننده گرایش به اعتیاد</a:t>
            </a:r>
            <a:endParaRPr lang="fa-IR" b="1">
              <a:solidFill>
                <a:srgbClr val="FF0000"/>
              </a:solidFill>
            </a:endParaRPr>
          </a:p>
        </p:txBody>
      </p:sp>
    </p:spTree>
    <p:extLst>
      <p:ext uri="{BB962C8B-B14F-4D97-AF65-F5344CB8AC3E}">
        <p14:creationId xmlns:p14="http://schemas.microsoft.com/office/powerpoint/2010/main" val="91564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Nazanin" panose="00000400000000000000" pitchFamily="2" charset="-78"/>
              </a:rPr>
              <a:t>مسعود کوثری در 1382 پژوهشی با عنوان «انومی اجتماعی و اعتیاد به مواد مخدر» انجام داده است. این </a:t>
            </a:r>
            <a:r>
              <a:rPr lang="fa-IR" smtClean="0">
                <a:cs typeface="B Nazanin" panose="00000400000000000000" pitchFamily="2" charset="-78"/>
              </a:rPr>
              <a:t>پژوهش </a:t>
            </a:r>
            <a:r>
              <a:rPr lang="fa-IR" smtClean="0">
                <a:cs typeface="B Nazanin" panose="00000400000000000000" pitchFamily="2" charset="-78"/>
              </a:rPr>
              <a:t>به رابطه مفهوم  بیهنجاری (آنومی) اجتماعی و اعتیاد می پردازد و می کوشد نشان دهد که نظریه بی هنجاری تا چه اندازه  می تواند در روشن کردن ابعاد این مساله اجتماعی در جامعه ما به کار آید. در این مقاله تلاش شد که از منظر هر دو رویکرد دورکیمی و مرتنی اعتیاد یا سوء مصرف مواد مخدر توضیح داده شود. پژوهشگر  بر آن است که جامعه ایران به هر دو معنا (دورکیمی و مرتنی) وضعیتی آنومیک دارد. </a:t>
            </a:r>
            <a:endParaRPr lang="fa-IR">
              <a:cs typeface="B Nazanin" panose="00000400000000000000" pitchFamily="2" charset="-78"/>
            </a:endParaRPr>
          </a:p>
        </p:txBody>
      </p:sp>
      <p:sp>
        <p:nvSpPr>
          <p:cNvPr id="4" name="Flowchart: Process 3"/>
          <p:cNvSpPr/>
          <p:nvPr/>
        </p:nvSpPr>
        <p:spPr>
          <a:xfrm>
            <a:off x="1125415" y="4332849"/>
            <a:ext cx="4572000" cy="137863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هر دو رویکرد دورکیمی و مرتنی</a:t>
            </a:r>
            <a:endParaRPr lang="fa-IR" b="1">
              <a:solidFill>
                <a:srgbClr val="FF0000"/>
              </a:solidFill>
            </a:endParaRPr>
          </a:p>
        </p:txBody>
      </p:sp>
    </p:spTree>
    <p:extLst>
      <p:ext uri="{BB962C8B-B14F-4D97-AF65-F5344CB8AC3E}">
        <p14:creationId xmlns:p14="http://schemas.microsoft.com/office/powerpoint/2010/main" val="3555929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به بیان دیگر می توان از نوعی انومی مضاعف نام برد که هر دو گرایش افراد به اعتیاد یا سوئ مصرف مواد مخدر کمک می کنند. در </a:t>
            </a:r>
            <a:r>
              <a:rPr lang="fa-IR" b="1">
                <a:solidFill>
                  <a:srgbClr val="FF0000"/>
                </a:solidFill>
                <a:cs typeface="B Nazanin" panose="00000400000000000000" pitchFamily="2" charset="-78"/>
              </a:rPr>
              <a:t>نوع اول </a:t>
            </a:r>
            <a:r>
              <a:rPr lang="fa-IR">
                <a:cs typeface="B Nazanin" panose="00000400000000000000" pitchFamily="2" charset="-78"/>
              </a:rPr>
              <a:t>انومی به این معنا است که قواعد رقابت نفع شخصی، و گزینش به تجملات  و مادی گرایی به قاعده جاری جامعه تبدیل می شود و می خواهد جای اصول اخلاقی را بگیرد  و حاصل  چیزی جز فساد اخلاق جمعی نیست و در معنای مرتنی نظام فرهنگی – ارزشی با تبلیغ روز افزون ارزش های مادی سبب شده است که تمایل به ارزش ها در توده مردم  بیش تر شود و در نتیجه دستیابی به ارزش های مادی  و پولی تبدیل به یک ارزش و در نتیجه نیاز شود. این نیاز روز به روز تشدید می شود و مردم به دنبال ارضای آن می روند، اما وسایل دست یابی به این ارزش با وضع اقتصادی موجود امکان پذیر نیست. از این رو نوعی احساس ناکامی و سرخوردگی در افراد شکل می گیرد. این احساس می تواند فشاری برای انطباق های ابداع گرایانه یا انزوا گرایانه باشد.</a:t>
            </a:r>
            <a:endParaRPr lang="fa-IR"/>
          </a:p>
        </p:txBody>
      </p:sp>
    </p:spTree>
    <p:extLst>
      <p:ext uri="{BB962C8B-B14F-4D97-AF65-F5344CB8AC3E}">
        <p14:creationId xmlns:p14="http://schemas.microsoft.com/office/powerpoint/2010/main" val="2283702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حسین مظفر و همکاران در 1388 پژوهشی با عنوان «انومی فرهنگی و اعتیاد به مواد مخدر در بین جوانان شهر تهران» انجام داده اند. بی هنجاری (آنومی) فرهنگی مهم ترین بعد بی هنجاری اجتماعی است که در سطح رفتار های اجتماعی قابل تشخیص است. این وضعیت ناشی از ضعف هنجارهای اجتماعی قابل تشخیص است. </a:t>
            </a:r>
            <a:endParaRPr lang="fa-IR">
              <a:cs typeface="B Nazanin" panose="00000400000000000000" pitchFamily="2" charset="-78"/>
            </a:endParaRPr>
          </a:p>
        </p:txBody>
      </p:sp>
    </p:spTree>
    <p:extLst>
      <p:ext uri="{BB962C8B-B14F-4D97-AF65-F5344CB8AC3E}">
        <p14:creationId xmlns:p14="http://schemas.microsoft.com/office/powerpoint/2010/main" val="1318820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این وضعیت ناشی از ضعف هنجارهای اجتماعی است و در قالب نامنی اجتماعی، فساد اخلاقی، انحرافات فردی و گروهی، سوء استفاده از روابط اجتماعی و ...مشاهده شدنی است. هنجارهای فرهنگی بایدو نباید های رفتاری است که به منزله غالب عملکرد های اجتماعی در جامعه برقرار است و هر گاه قدرت اعمال خود بر عملکردها را از دست بدهد پیامد ان بی هنجاری فرهنگی است. </a:t>
            </a:r>
          </a:p>
          <a:p>
            <a:endParaRPr lang="fa-IR"/>
          </a:p>
        </p:txBody>
      </p:sp>
      <p:sp>
        <p:nvSpPr>
          <p:cNvPr id="4" name="Flowchart: Process 3"/>
          <p:cNvSpPr/>
          <p:nvPr/>
        </p:nvSpPr>
        <p:spPr>
          <a:xfrm>
            <a:off x="1294228" y="4220308"/>
            <a:ext cx="3530990" cy="140676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Nazanin" panose="00000400000000000000" pitchFamily="2" charset="-78"/>
              </a:rPr>
              <a:t>بی هنجاری فرهنگی</a:t>
            </a:r>
            <a:endParaRPr lang="fa-IR" sz="2000" b="1">
              <a:solidFill>
                <a:srgbClr val="FF0000"/>
              </a:solidFill>
            </a:endParaRPr>
          </a:p>
        </p:txBody>
      </p:sp>
    </p:spTree>
    <p:extLst>
      <p:ext uri="{BB962C8B-B14F-4D97-AF65-F5344CB8AC3E}">
        <p14:creationId xmlns:p14="http://schemas.microsoft.com/office/powerpoint/2010/main" val="2584473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هدف از این تحقیق بررسی رابطه بین آنومی فرهنگی  و چون بدبینی، بی اعتمادی، سردرگمی و بی محتوایی سنجیده شده است.</a:t>
            </a:r>
            <a:endParaRPr lang="fa-IR"/>
          </a:p>
        </p:txBody>
      </p:sp>
    </p:spTree>
    <p:extLst>
      <p:ext uri="{BB962C8B-B14F-4D97-AF65-F5344CB8AC3E}">
        <p14:creationId xmlns:p14="http://schemas.microsoft.com/office/powerpoint/2010/main" val="1759829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چکیده</a:t>
            </a:r>
            <a:r>
              <a:rPr lang="fa-IR" smtClean="0">
                <a:cs typeface="B Nazanin" panose="00000400000000000000" pitchFamily="2" charset="-78"/>
              </a:rPr>
              <a:t>: </a:t>
            </a:r>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مقاله حاضر به بررسی تاثیر بلندپروازی غیر عقلانی در گرایش به سوء مصرف  مواد مخدر در مراکز درمان و بازتوانی اعتیاد می پردازد. این پژوهش که به نوبه خود آزمون یک نوآوری نظری است به روشی پیمایشی و با حجم نمونه 218 نفر  شامل </a:t>
            </a:r>
            <a:r>
              <a:rPr lang="fa-IR" b="1" smtClean="0">
                <a:solidFill>
                  <a:srgbClr val="FF0000"/>
                </a:solidFill>
                <a:cs typeface="B Nazanin" panose="00000400000000000000" pitchFamily="2" charset="-78"/>
              </a:rPr>
              <a:t>168 نفر </a:t>
            </a:r>
            <a:r>
              <a:rPr lang="fa-IR" smtClean="0">
                <a:cs typeface="B Nazanin" panose="00000400000000000000" pitchFamily="2" charset="-78"/>
              </a:rPr>
              <a:t>مراجعه کنندگان به مراکز درمان و بازتوانی اعتیاد و 50 نفر گروه کنترل اجرا شده است. نتایج این مطالعه حاکی از ان است  که </a:t>
            </a:r>
            <a:r>
              <a:rPr lang="fa-IR" b="1" smtClean="0">
                <a:solidFill>
                  <a:srgbClr val="FF0000"/>
                </a:solidFill>
                <a:cs typeface="B Nazanin" panose="00000400000000000000" pitchFamily="2" charset="-78"/>
              </a:rPr>
              <a:t>بلندپروازی غیر عقلانی  در گرایش به سوء مصرف شیشه و کوکائین متفاوت است</a:t>
            </a:r>
            <a:r>
              <a:rPr lang="fa-IR" smtClean="0">
                <a:cs typeface="B Nazanin" panose="00000400000000000000" pitchFamily="2" charset="-78"/>
              </a:rPr>
              <a:t>. بیش ترین بلند پروازی در مردان در زمینه مالی و اقتصادی و در زنان در زمینه خوشبختی در زندگی خانوادگی است. </a:t>
            </a:r>
            <a:endParaRPr lang="fa-IR">
              <a:cs typeface="B Nazanin" panose="00000400000000000000" pitchFamily="2" charset="-78"/>
            </a:endParaRPr>
          </a:p>
        </p:txBody>
      </p:sp>
    </p:spTree>
    <p:extLst>
      <p:ext uri="{BB962C8B-B14F-4D97-AF65-F5344CB8AC3E}">
        <p14:creationId xmlns:p14="http://schemas.microsoft.com/office/powerpoint/2010/main" val="2433175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نمونه آماری 300 نفر از جوانان معتاد 13-28 ساله تهران است یافته ها نشان داد </a:t>
            </a:r>
            <a:r>
              <a:rPr lang="fa-IR" smtClean="0">
                <a:solidFill>
                  <a:srgbClr val="FF0000"/>
                </a:solidFill>
                <a:cs typeface="B Nazanin" panose="00000400000000000000" pitchFamily="2" charset="-78"/>
              </a:rPr>
              <a:t>بی هنجاری فرهنگی</a:t>
            </a:r>
            <a:r>
              <a:rPr lang="fa-IR" smtClean="0">
                <a:cs typeface="B Nazanin" panose="00000400000000000000" pitchFamily="2" charset="-78"/>
              </a:rPr>
              <a:t>، </a:t>
            </a:r>
            <a:r>
              <a:rPr lang="fa-IR" smtClean="0">
                <a:solidFill>
                  <a:schemeClr val="accent1"/>
                </a:solidFill>
                <a:cs typeface="B Nazanin" panose="00000400000000000000" pitchFamily="2" charset="-78"/>
              </a:rPr>
              <a:t>بدبینی افراد نسبت به خود </a:t>
            </a:r>
            <a:r>
              <a:rPr lang="fa-IR" smtClean="0">
                <a:cs typeface="B Nazanin" panose="00000400000000000000" pitchFamily="2" charset="-78"/>
              </a:rPr>
              <a:t>و </a:t>
            </a:r>
            <a:r>
              <a:rPr lang="fa-IR" smtClean="0">
                <a:solidFill>
                  <a:srgbClr val="FF0000"/>
                </a:solidFill>
                <a:cs typeface="B Nazanin" panose="00000400000000000000" pitchFamily="2" charset="-78"/>
              </a:rPr>
              <a:t>اطرافیان  بی اعتمادی افراد به همه چیز</a:t>
            </a:r>
            <a:r>
              <a:rPr lang="fa-IR" smtClean="0">
                <a:cs typeface="B Nazanin" panose="00000400000000000000" pitchFamily="2" charset="-78"/>
              </a:rPr>
              <a:t>، </a:t>
            </a:r>
            <a:r>
              <a:rPr lang="fa-IR" smtClean="0">
                <a:solidFill>
                  <a:schemeClr val="accent1">
                    <a:lumMod val="75000"/>
                  </a:schemeClr>
                </a:solidFill>
                <a:cs typeface="B Nazanin" panose="00000400000000000000" pitchFamily="2" charset="-78"/>
              </a:rPr>
              <a:t>سردرگمی و بی محتوایی</a:t>
            </a:r>
            <a:r>
              <a:rPr lang="fa-IR" smtClean="0">
                <a:cs typeface="B Nazanin" panose="00000400000000000000" pitchFamily="2" charset="-78"/>
              </a:rPr>
              <a:t> سنجیده شده است. نمونه آماری 300 افراد نسبت به خود و اطرافیان، بی اعتمادی افراد به همه چیز سردرگمی فرد و اغتشاش بین هنجارهایش، بی محتوایی زندگی و شخصیت فرد در گرایش به اعتیاد موثر بوده است(مظفر و دیگران، 1388، 13-27)</a:t>
            </a:r>
            <a:endParaRPr lang="fa-IR">
              <a:cs typeface="B Nazanin" panose="00000400000000000000" pitchFamily="2" charset="-78"/>
            </a:endParaRPr>
          </a:p>
        </p:txBody>
      </p:sp>
    </p:spTree>
    <p:extLst>
      <p:ext uri="{BB962C8B-B14F-4D97-AF65-F5344CB8AC3E}">
        <p14:creationId xmlns:p14="http://schemas.microsoft.com/office/powerpoint/2010/main" val="1127688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این پژوهش، تاثیر بی هنجاری فرهنگی و اجتماعی در گرایش به اعتیاد بررسی شده است. متغیر تبیین کننده پژوهش یعنی بلند پروازی غیر عقلانی نیز در همین زمینه قرار دارد. در واقع ما نیز با رویکرد مرتنی به بی هنجاری، اشتیاق دست یابی به اهداف  و آرمان ها را در شرایطی که وسایل و امکانات مقتضی فراهم نیستند یکی از عوامل گرایش به کج روی قلمداد کرده ایم. </a:t>
            </a:r>
            <a:endParaRPr lang="fa-IR">
              <a:cs typeface="B Nazanin" panose="00000400000000000000" pitchFamily="2" charset="-78"/>
            </a:endParaRPr>
          </a:p>
        </p:txBody>
      </p:sp>
      <p:sp>
        <p:nvSpPr>
          <p:cNvPr id="4" name="Flowchart: Process 3"/>
          <p:cNvSpPr/>
          <p:nvPr/>
        </p:nvSpPr>
        <p:spPr>
          <a:xfrm>
            <a:off x="1209822" y="4065563"/>
            <a:ext cx="4023360" cy="189913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a:solidFill>
                  <a:schemeClr val="accent1">
                    <a:lumMod val="75000"/>
                  </a:schemeClr>
                </a:solidFill>
                <a:cs typeface="B Nazanin" panose="00000400000000000000" pitchFamily="2" charset="-78"/>
              </a:rPr>
              <a:t>بلند پروازی غیر عقلانی</a:t>
            </a:r>
            <a:endParaRPr lang="fa-IR" sz="2400" b="1">
              <a:solidFill>
                <a:schemeClr val="accent1">
                  <a:lumMod val="75000"/>
                </a:schemeClr>
              </a:solidFill>
            </a:endParaRPr>
          </a:p>
        </p:txBody>
      </p:sp>
    </p:spTree>
    <p:extLst>
      <p:ext uri="{BB962C8B-B14F-4D97-AF65-F5344CB8AC3E}">
        <p14:creationId xmlns:p14="http://schemas.microsoft.com/office/powerpoint/2010/main" val="3421766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اکثر پژوهش هایی که تا به حال صورت گرفته اند، به علت ضعف مبانی و چهارچوب های نظری نتوانسته اند به تبیین و در نتیجه ارائه راه حل های کارآمد برای حل مساله اعتیاد دست یابند. در میان رویکردهایی که طی قرن گذشته در حوزه جامعه شناسی مسائل اجتماعی مطرح بوده است می توان به نظریه های آسیب شناسی اجتماعی، رویکرد بی سازمانی اجتماعی، رویکرد تضاد ارزش ها، رویکرد کج رفتاری، نظریه برچسب رویکرد انتقادی  و رویکرد برساخت گرایی اجتماعی اشاره کرد که در ذیل به مختصری از هر رویکرد می پردازیم (صدیق سروستانی، 1383،  به نقل از بخارایی، 1389، 31-32)</a:t>
            </a:r>
            <a:endParaRPr lang="fa-IR">
              <a:cs typeface="B Nazanin" panose="00000400000000000000" pitchFamily="2" charset="-78"/>
            </a:endParaRPr>
          </a:p>
        </p:txBody>
      </p:sp>
    </p:spTree>
    <p:extLst>
      <p:ext uri="{BB962C8B-B14F-4D97-AF65-F5344CB8AC3E}">
        <p14:creationId xmlns:p14="http://schemas.microsoft.com/office/powerpoint/2010/main" val="2415369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1- رویکرد آسیب شناسی اجتماعی</a:t>
            </a:r>
            <a:r>
              <a:rPr lang="fa-IR" b="1">
                <a:cs typeface="B Nazanin" panose="00000400000000000000" pitchFamily="2" charset="-78"/>
              </a:rPr>
              <a:t>: </a:t>
            </a: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این رویکرد از سال 1905 به پدیداری نظام شهری و روند صنعتی شدن  در قرن نوزدهم به منزله عوامل رخ نمایی مسائل اجتماعی تاکید دارد و به طور عمده مسائل اجتماعی مانند اعتیاد را یک مسئله کم و بیش شخصی می داند و در نهایت به «</a:t>
            </a:r>
            <a:r>
              <a:rPr lang="fa-IR" smtClean="0">
                <a:solidFill>
                  <a:srgbClr val="FF0000"/>
                </a:solidFill>
                <a:cs typeface="B Nazanin" panose="00000400000000000000" pitchFamily="2" charset="-78"/>
              </a:rPr>
              <a:t>گروه</a:t>
            </a:r>
            <a:r>
              <a:rPr lang="fa-IR" smtClean="0">
                <a:cs typeface="B Nazanin" panose="00000400000000000000" pitchFamily="2" charset="-78"/>
              </a:rPr>
              <a:t>» به منزله واحد تحلیل این  پدیده توجه می کند. </a:t>
            </a:r>
            <a:endParaRPr lang="fa-IR">
              <a:cs typeface="B Nazanin" panose="00000400000000000000" pitchFamily="2" charset="-78"/>
            </a:endParaRPr>
          </a:p>
        </p:txBody>
      </p:sp>
    </p:spTree>
    <p:extLst>
      <p:ext uri="{BB962C8B-B14F-4D97-AF65-F5344CB8AC3E}">
        <p14:creationId xmlns:p14="http://schemas.microsoft.com/office/powerpoint/2010/main" val="945230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بر اساس این رویکرد معتاد یک بیمار است. بنابراین در یک مسیر تقلیل گرایانه، معضل اعتیاد به موضوع بیمار بودن معتد تنزل می یابد و در یک سمت و سوی محافظه کارانه، درمان اعتیاد به سطح خرد یعنی همان درمان های روان شناسانه و روان پزشکانه نزدیک می شود، از آن جا که علت شکل گیری اعتیاد عبارت است از ناکامی در جامعه پذیری بنابراین راه حل عبارت خواهد بود از آموزش اخلاقیات طبقه متوسط به معتادان</a:t>
            </a:r>
            <a:r>
              <a:rPr lang="en-US">
                <a:cs typeface="B Nazanin" panose="00000400000000000000" pitchFamily="2" charset="-78"/>
              </a:rPr>
              <a:t> </a:t>
            </a:r>
            <a:endParaRPr lang="fa-IR">
              <a:cs typeface="B Nazanin" panose="00000400000000000000" pitchFamily="2" charset="-78"/>
            </a:endParaRPr>
          </a:p>
          <a:p>
            <a:endParaRPr lang="fa-IR"/>
          </a:p>
        </p:txBody>
      </p:sp>
    </p:spTree>
    <p:extLst>
      <p:ext uri="{BB962C8B-B14F-4D97-AF65-F5344CB8AC3E}">
        <p14:creationId xmlns:p14="http://schemas.microsoft.com/office/powerpoint/2010/main" val="3770392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Nazanin" panose="00000400000000000000" pitchFamily="2" charset="-78"/>
              </a:rPr>
              <a:t>2- </a:t>
            </a:r>
            <a:r>
              <a:rPr lang="fa-IR" b="1">
                <a:solidFill>
                  <a:srgbClr val="FF0000"/>
                </a:solidFill>
                <a:cs typeface="B Nazanin" panose="00000400000000000000" pitchFamily="2" charset="-78"/>
              </a:rPr>
              <a:t>رویکرد بی سازمانی- اجتماعی </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 این رویکرد از سال 1918 با تکیه بر مسائل ناشی از جنگ جهانی اول (فقر، بزه کاری و بیماری های روانی) اعتیاد را به طور عمده ناشی از ضعف در مقررات می داند و به سازمان به منزله واحد تحلیل این پدیده توجه می کند. بر اساس رویکرد بی سازمانی اجتماعی معتاد قربانی شیوه های ناهم نوای زندگی در گروه های نخستین (</a:t>
            </a:r>
            <a:r>
              <a:rPr lang="en-US" smtClean="0">
                <a:cs typeface="B Nazanin" panose="00000400000000000000" pitchFamily="2" charset="-78"/>
              </a:rPr>
              <a:t>Primary</a:t>
            </a:r>
            <a:r>
              <a:rPr lang="fa-IR" smtClean="0">
                <a:cs typeface="B Nazanin" panose="00000400000000000000" pitchFamily="2" charset="-78"/>
              </a:rPr>
              <a:t>) و دومین (</a:t>
            </a:r>
            <a:r>
              <a:rPr lang="en-US" smtClean="0">
                <a:cs typeface="B Nazanin" panose="00000400000000000000" pitchFamily="2" charset="-78"/>
              </a:rPr>
              <a:t>Secondary</a:t>
            </a:r>
            <a:r>
              <a:rPr lang="fa-IR" smtClean="0">
                <a:cs typeface="B Nazanin" panose="00000400000000000000" pitchFamily="2" charset="-78"/>
              </a:rPr>
              <a:t>) است. بنابراین از آن جا که علت شکل گیری  اعتیاد تغییرات اجتماعی است. راه حل اعتاد عبارت خواهد بود از: برقراری تعادل در اجرای نظام با کاهش سرعت تغییرات فن آوری و ایجاد موسسه های جدید (انجمن های حمایتی، دادگاه های ویژه، باشگاه ها و ...) برای مواجهه با شرایط جدید به نفع معتادان</a:t>
            </a:r>
            <a:endParaRPr lang="fa-IR">
              <a:cs typeface="B Nazanin" panose="00000400000000000000" pitchFamily="2" charset="-78"/>
            </a:endParaRPr>
          </a:p>
        </p:txBody>
      </p:sp>
      <p:sp>
        <p:nvSpPr>
          <p:cNvPr id="4" name="Flowchart: Decision 3"/>
          <p:cNvSpPr/>
          <p:nvPr/>
        </p:nvSpPr>
        <p:spPr>
          <a:xfrm>
            <a:off x="1814732" y="4839286"/>
            <a:ext cx="3207434" cy="1195754"/>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Nazanin" panose="00000400000000000000" pitchFamily="2" charset="-78"/>
              </a:rPr>
              <a:t>برقراری تعادل</a:t>
            </a:r>
            <a:endParaRPr lang="fa-IR" sz="2000" b="1">
              <a:solidFill>
                <a:srgbClr val="FF0000"/>
              </a:solidFill>
            </a:endParaRPr>
          </a:p>
        </p:txBody>
      </p:sp>
    </p:spTree>
    <p:extLst>
      <p:ext uri="{BB962C8B-B14F-4D97-AF65-F5344CB8AC3E}">
        <p14:creationId xmlns:p14="http://schemas.microsoft.com/office/powerpoint/2010/main" val="2684316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Nazanin" panose="00000400000000000000" pitchFamily="2" charset="-78"/>
              </a:rPr>
              <a:t>3- رویکرد تضاد ارزش </a:t>
            </a:r>
            <a:r>
              <a:rPr lang="fa-IR" smtClean="0">
                <a:solidFill>
                  <a:srgbClr val="FF0000"/>
                </a:solidFill>
                <a:cs typeface="B Nazanin" panose="00000400000000000000" pitchFamily="2" charset="-78"/>
              </a:rPr>
              <a:t>ها</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از سال 1935 با توجه به قوی شدن گروه های صاحب نفوذ در دوران جنگ جهانی دوم و تزریق ارزش های میهن پرستانه به جامعه شناسی، مسائل اجتماعی از جمله اعتیاد، را ناشی از ایجاد وضعیتی معارض با ارزش های برخی گروه ها و به طور کلی معلول تضاد ارزش ها و منافع گروه ها می داند و در سطح کلان به «</a:t>
            </a:r>
            <a:r>
              <a:rPr lang="fa-IR" smtClean="0">
                <a:solidFill>
                  <a:srgbClr val="FF0000"/>
                </a:solidFill>
                <a:cs typeface="B Nazanin" panose="00000400000000000000" pitchFamily="2" charset="-78"/>
              </a:rPr>
              <a:t>گروه</a:t>
            </a:r>
            <a:r>
              <a:rPr lang="fa-IR" smtClean="0">
                <a:cs typeface="B Nazanin" panose="00000400000000000000" pitchFamily="2" charset="-78"/>
              </a:rPr>
              <a:t>» به منزله واحد تحلیل این پدیده توجه می کند. بر اساس رویکرد  تضاد ارزشی، اعتیاد ریشه در رقابت و انواع خاص برخورد بین گروه های قدرت طلب دارد، به گونه ای که ارزش های این گروه ها شفاف تر و ارزش های دیگر کم رنگ می شود و برخی افراد با احساس «</a:t>
            </a:r>
            <a:r>
              <a:rPr lang="fa-IR" smtClean="0">
                <a:solidFill>
                  <a:srgbClr val="FF0000"/>
                </a:solidFill>
                <a:cs typeface="B Nazanin" panose="00000400000000000000" pitchFamily="2" charset="-78"/>
              </a:rPr>
              <a:t>کم ارزشی</a:t>
            </a:r>
            <a:r>
              <a:rPr lang="fa-IR" smtClean="0">
                <a:cs typeface="B Nazanin" panose="00000400000000000000" pitchFamily="2" charset="-78"/>
              </a:rPr>
              <a:t>» به سوی اعتیاد روی می آورند. بنابراین نظر به این که علت شکل گیری اعتیاد عبارت است از تضاد ارزش ها و منافع گروه ها پس راه حل اعتیاد  عبارت خواهد بود از : تحقق یکی از پدیده های توافق، معامله  و اعمال زور بین گروه های صاحب قدرت. </a:t>
            </a:r>
            <a:endParaRPr lang="fa-IR">
              <a:cs typeface="B Nazanin" panose="00000400000000000000" pitchFamily="2" charset="-78"/>
            </a:endParaRPr>
          </a:p>
        </p:txBody>
      </p:sp>
    </p:spTree>
    <p:extLst>
      <p:ext uri="{BB962C8B-B14F-4D97-AF65-F5344CB8AC3E}">
        <p14:creationId xmlns:p14="http://schemas.microsoft.com/office/powerpoint/2010/main" val="3424702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4- رویکرد کج رفتاری </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از سال 1954 با توجه به مرفه تر شدن جامعه آمریکا پس از جنگ جهانی دوم و لزو تحرک اجتماعی مسائل اجتماعی  از جمله اعتیاد  را به طور عمده ناشی از فاصله گرفتن از هنجارها را روند نامتناسب جامعه پذیری می داند و با نزدیک شدن به رویکرد اول، یعنی آسیب شناسی اجتماعی به «گروه» به منزله واحد تحلیل در سطح خرد می پردازد. </a:t>
            </a:r>
            <a:endParaRPr lang="fa-IR">
              <a:cs typeface="B Nazanin" panose="00000400000000000000" pitchFamily="2" charset="-78"/>
            </a:endParaRPr>
          </a:p>
        </p:txBody>
      </p:sp>
    </p:spTree>
    <p:extLst>
      <p:ext uri="{BB962C8B-B14F-4D97-AF65-F5344CB8AC3E}">
        <p14:creationId xmlns:p14="http://schemas.microsoft.com/office/powerpoint/2010/main" val="2534811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بر اساس رویکرد کج رفتاری، اعتیاد محصول افزایش تماس گروه نخستین با الگوهای رفتار نامشروع و یادگیری شیوه های کج روی است بنابراین از آن جا که اعتیاد را با جامعه پذیری نامتناسب تبیین می کند. راه حل اعتیاد را در کاهش تماس گروه با الگوهای رفتاری نامشروع و افزایش فرصت های مشروع در یک ساختار باز تشریح می کند. </a:t>
            </a:r>
          </a:p>
          <a:p>
            <a:endParaRPr lang="fa-IR"/>
          </a:p>
        </p:txBody>
      </p:sp>
      <p:sp>
        <p:nvSpPr>
          <p:cNvPr id="4" name="Flowchart: Process 3"/>
          <p:cNvSpPr/>
          <p:nvPr/>
        </p:nvSpPr>
        <p:spPr>
          <a:xfrm>
            <a:off x="1223889" y="3812345"/>
            <a:ext cx="3221502" cy="133643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الگوهای رفتاری نامشروع</a:t>
            </a:r>
            <a:endParaRPr lang="fa-IR" b="1">
              <a:solidFill>
                <a:srgbClr val="FF0000"/>
              </a:solidFill>
            </a:endParaRPr>
          </a:p>
        </p:txBody>
      </p:sp>
    </p:spTree>
    <p:extLst>
      <p:ext uri="{BB962C8B-B14F-4D97-AF65-F5344CB8AC3E}">
        <p14:creationId xmlns:p14="http://schemas.microsoft.com/office/powerpoint/2010/main" val="652280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5- رویکرد برچسب زنی (</a:t>
            </a:r>
            <a:r>
              <a:rPr lang="en-US" smtClean="0">
                <a:solidFill>
                  <a:srgbClr val="FF0000"/>
                </a:solidFill>
                <a:cs typeface="B Nazanin" panose="00000400000000000000" pitchFamily="2" charset="-78"/>
              </a:rPr>
              <a:t>Labeling Theory</a:t>
            </a:r>
            <a:r>
              <a:rPr lang="fa-IR" smtClean="0">
                <a:solidFill>
                  <a:srgbClr val="FF0000"/>
                </a:solidFill>
                <a:cs typeface="B Nazanin" panose="00000400000000000000" pitchFamily="2" charset="-78"/>
              </a:rPr>
              <a:t>)</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از سال 1954 به موازات رویکرد کج رفتاری با توجه به توسعه حوزه های نظریه پردازی مسائل اجتماعی از جمله اعتیاد را ناشی از واکنش های اجتماعی به تخلف ها و نیز بهره برداری برچسب زننده در وضعیت خاص به رفتارهای کج روانه می داند. بر اساس رویکرد برچسب زنی، شتیدد اعتیاد و تداوم ان محصول برچسب کج رو خوردن و پیامدهای آن در مشارکت ئاجتماعی و نیز خود انگاره افراد معتاد است. </a:t>
            </a:r>
            <a:endParaRPr lang="fa-IR">
              <a:cs typeface="B Nazanin" panose="00000400000000000000" pitchFamily="2" charset="-78"/>
            </a:endParaRPr>
          </a:p>
        </p:txBody>
      </p:sp>
      <p:sp>
        <p:nvSpPr>
          <p:cNvPr id="4" name="Flowchart: Process 3"/>
          <p:cNvSpPr/>
          <p:nvPr/>
        </p:nvSpPr>
        <p:spPr>
          <a:xfrm>
            <a:off x="1322362" y="3981157"/>
            <a:ext cx="2799471" cy="116761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رفتارهای کج روانه</a:t>
            </a:r>
            <a:endParaRPr lang="fa-IR" b="1">
              <a:solidFill>
                <a:srgbClr val="FF0000"/>
              </a:solidFill>
            </a:endParaRPr>
          </a:p>
        </p:txBody>
      </p:sp>
    </p:spTree>
    <p:extLst>
      <p:ext uri="{BB962C8B-B14F-4D97-AF65-F5344CB8AC3E}">
        <p14:creationId xmlns:p14="http://schemas.microsoft.com/office/powerpoint/2010/main" val="2437099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کلید واژه ها:</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بلند پروازی، بلند پروازی غیر عقلانی، سوء مصرف مواد مخدر، درمان نگهدارنده با متادون.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3814407" y="3153563"/>
            <a:ext cx="4128590" cy="2170839"/>
          </a:xfrm>
          <a:prstGeom prst="rect">
            <a:avLst/>
          </a:prstGeom>
        </p:spPr>
      </p:pic>
    </p:spTree>
    <p:extLst>
      <p:ext uri="{BB962C8B-B14F-4D97-AF65-F5344CB8AC3E}">
        <p14:creationId xmlns:p14="http://schemas.microsoft.com/office/powerpoint/2010/main" val="3591927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بنابراین علت تشدید و تداوم اعتیاد را باید در تغییر تعریف ها و سودی که عاید برچسب  زن ها می شود جست و جو کرد. تغییر تعریف ها به معنای گسترش مدارای اجتماعی، کاهش فاصله های اجتماعی و کاهش بهره برداری گروه ها از عایدات برچسب زنی موجبات کاهش برچسب ها را فراهم می کند.</a:t>
            </a:r>
            <a:endParaRPr lang="fa-IR"/>
          </a:p>
        </p:txBody>
      </p:sp>
      <p:sp>
        <p:nvSpPr>
          <p:cNvPr id="4" name="Flowchart: Process 3"/>
          <p:cNvSpPr/>
          <p:nvPr/>
        </p:nvSpPr>
        <p:spPr>
          <a:xfrm>
            <a:off x="1252024" y="3868615"/>
            <a:ext cx="3235569" cy="1448973"/>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smtClean="0">
                <a:solidFill>
                  <a:srgbClr val="FF0000"/>
                </a:solidFill>
                <a:cs typeface="B Nazanin" panose="00000400000000000000" pitchFamily="2" charset="-78"/>
              </a:rPr>
              <a:t>عاید </a:t>
            </a:r>
            <a:r>
              <a:rPr lang="fa-IR" sz="3200" b="1">
                <a:solidFill>
                  <a:srgbClr val="FF0000"/>
                </a:solidFill>
                <a:cs typeface="B Nazanin" panose="00000400000000000000" pitchFamily="2" charset="-78"/>
              </a:rPr>
              <a:t>برچسب  زن ها</a:t>
            </a:r>
            <a:endParaRPr lang="fa-IR" sz="2000" b="1">
              <a:solidFill>
                <a:srgbClr val="FF0000"/>
              </a:solidFill>
            </a:endParaRPr>
          </a:p>
        </p:txBody>
      </p:sp>
    </p:spTree>
    <p:extLst>
      <p:ext uri="{BB962C8B-B14F-4D97-AF65-F5344CB8AC3E}">
        <p14:creationId xmlns:p14="http://schemas.microsoft.com/office/powerpoint/2010/main" val="2104725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Nazanin" panose="00000400000000000000" pitchFamily="2" charset="-78"/>
              </a:rPr>
              <a:t>6- رویکرد انتقادی: </a:t>
            </a: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از سال 1970 در یک جهت گیری کلان با واحد تحلیل ساختار اجتماعی به سلطه طبقاتی و وضعیت های استثمارگرانه توجه دارد. این رویکرد پس از رخ نمایی بحران های اجتماعی در امریکا مانند ترور رهبران سیاسی، جنبش های حقوق  مدنی، فمینیسم و بحران نفت شکل گرفت. بر اساس رویکرد انتقادی مسائل اجتماعی از جمله اعتیاد ریشه در روابط طبقاتی در جامعه سرمایه داری دارد و فعالیت سیاسی و جنبش طبقه ستم کش و ایجاد جامعه بی طبقه راه حلی برای آن به شمار می رود. </a:t>
            </a:r>
            <a:endParaRPr lang="fa-IR">
              <a:cs typeface="B Nazanin" panose="00000400000000000000" pitchFamily="2" charset="-78"/>
            </a:endParaRPr>
          </a:p>
        </p:txBody>
      </p:sp>
      <p:sp>
        <p:nvSpPr>
          <p:cNvPr id="4" name="Flowchart: Process 3"/>
          <p:cNvSpPr/>
          <p:nvPr/>
        </p:nvSpPr>
        <p:spPr>
          <a:xfrm>
            <a:off x="1181686" y="4178105"/>
            <a:ext cx="3854548" cy="137863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واحد تحلیل ساختار اجتماعی</a:t>
            </a:r>
            <a:endParaRPr lang="fa-IR" b="1">
              <a:solidFill>
                <a:srgbClr val="FF0000"/>
              </a:solidFill>
            </a:endParaRPr>
          </a:p>
        </p:txBody>
      </p:sp>
    </p:spTree>
    <p:extLst>
      <p:ext uri="{BB962C8B-B14F-4D97-AF65-F5344CB8AC3E}">
        <p14:creationId xmlns:p14="http://schemas.microsoft.com/office/powerpoint/2010/main" val="1520342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7- رویکرد برساخت گرایی (</a:t>
            </a:r>
            <a:r>
              <a:rPr lang="en-US" smtClean="0">
                <a:solidFill>
                  <a:srgbClr val="FF0000"/>
                </a:solidFill>
                <a:cs typeface="B Nazanin" panose="00000400000000000000" pitchFamily="2" charset="-78"/>
              </a:rPr>
              <a:t>Constructionism</a:t>
            </a:r>
            <a:r>
              <a:rPr lang="fa-IR" smtClean="0">
                <a:solidFill>
                  <a:srgbClr val="FF0000"/>
                </a:solidFill>
                <a:cs typeface="B Nazanin" panose="00000400000000000000" pitchFamily="2" charset="-78"/>
              </a:rPr>
              <a:t>)</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از سال 1985 پس از ناکامی رویکردهای شش گانه قبلی در ارائه راه حل های موثر برای کاهش نرخ جرم و انحراف، به منزله آخرین رویکرد پا به عرصه جامعه شناسی مسائل اجتماعی نهاده است این رویکرد، با اشتراک نظ با رویکرد برچسب زنی  در خصوص لزوم «باز تعریف اجتماعی» به فرایند تعامل بین شاکیان و پاسخ گویان توجه می کند و بر آن است که تعریف های ذهنی منبع مسائل اجتماعی است، از سوی دیگر، همانند  رویکرد تضاد ارزشی به جنبه عینی مسائل اجتماعی در قالب خط مشی مدیریت کلان  و قدرت نسبی طرفین دقت می ورزد. </a:t>
            </a:r>
            <a:endParaRPr lang="fa-IR">
              <a:cs typeface="B Nazanin" panose="00000400000000000000" pitchFamily="2" charset="-78"/>
            </a:endParaRPr>
          </a:p>
        </p:txBody>
      </p:sp>
    </p:spTree>
    <p:extLst>
      <p:ext uri="{BB962C8B-B14F-4D97-AF65-F5344CB8AC3E}">
        <p14:creationId xmlns:p14="http://schemas.microsoft.com/office/powerpoint/2010/main" val="2620829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بر اساس رویکرد بر ساخت گرایی اجتماعی، مسائل اجتماعی از جمله اعتیاد در وضعیت های فرهنگی پردردسر  و تغییر پذیر رشد می کند. با عنایت به شکل گیری و تقویت اعتیاد بر پایه تلاش برای جبران نارضایتی از سوی شاکیان و مردم اصحاب این رویکرد دقت در فرایند تعریف مساله اعتیاد را برای بازسازی آن پیشنهاد می کنند. </a:t>
            </a:r>
          </a:p>
          <a:p>
            <a:endParaRPr lang="fa-IR"/>
          </a:p>
        </p:txBody>
      </p:sp>
    </p:spTree>
    <p:extLst>
      <p:ext uri="{BB962C8B-B14F-4D97-AF65-F5344CB8AC3E}">
        <p14:creationId xmlns:p14="http://schemas.microsoft.com/office/powerpoint/2010/main" val="3381847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یکی از نظریات مطرح در این زمینه نظریه مرتن با عنوان «</a:t>
            </a:r>
            <a:r>
              <a:rPr lang="fa-IR" b="1" smtClean="0">
                <a:solidFill>
                  <a:srgbClr val="FF0000"/>
                </a:solidFill>
                <a:cs typeface="B Nazanin" panose="00000400000000000000" pitchFamily="2" charset="-78"/>
              </a:rPr>
              <a:t>ساختارهای بی هنجاری و فرصت</a:t>
            </a:r>
            <a:r>
              <a:rPr lang="fa-IR" smtClean="0">
                <a:cs typeface="B Nazanin" panose="00000400000000000000" pitchFamily="2" charset="-78"/>
              </a:rPr>
              <a:t>» است که در رویکرد بی سازمانی اجتماعی مطرح می شود. بر اساس این تبیین، کج روی بیش از هر چیز محصول بی هنجاریهای اجتماعی است. به طور خلاصه از نظر مرتن بی هنجاری (آنومی) محصول فاصله میان اهداف، آرمان ها و توقعات از یک سو و امکانات و وسایل مادی و هنجاری از سوی دیگر در میان افراد یا گروه های اجتماعی است در این شرایط یعنی شرایط بی هنجاری وضعیت به گونه ای می شود که بستر برای کج روی فراهم می شود. </a:t>
            </a:r>
            <a:endParaRPr lang="fa-IR">
              <a:cs typeface="B Nazanin" panose="00000400000000000000" pitchFamily="2" charset="-78"/>
            </a:endParaRPr>
          </a:p>
        </p:txBody>
      </p:sp>
      <p:sp>
        <p:nvSpPr>
          <p:cNvPr id="4" name="Flowchart: Process 3"/>
          <p:cNvSpPr/>
          <p:nvPr/>
        </p:nvSpPr>
        <p:spPr>
          <a:xfrm>
            <a:off x="1223889" y="4656406"/>
            <a:ext cx="3249637" cy="886265"/>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Nazanin" panose="00000400000000000000" pitchFamily="2" charset="-78"/>
              </a:rPr>
              <a:t>رویکرد بی سازمانی اجتماعی</a:t>
            </a:r>
            <a:endParaRPr lang="fa-IR" sz="2000" b="1">
              <a:solidFill>
                <a:srgbClr val="FF0000"/>
              </a:solidFill>
            </a:endParaRPr>
          </a:p>
        </p:txBody>
      </p:sp>
    </p:spTree>
    <p:extLst>
      <p:ext uri="{BB962C8B-B14F-4D97-AF65-F5344CB8AC3E}">
        <p14:creationId xmlns:p14="http://schemas.microsoft.com/office/powerpoint/2010/main" val="2043555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مفهوم بی هنجاری یکی از مهم ترین مفاهیم رایج در دهه های 1950 و 1960 آمریکا بود. به خصوص بعد از  شبهاتی تحت عنوان بیگانگی از سوی مارکسیست ها این مفهوم می توانست به خوبی در نقش جانشین برای توجیه نابسامانی های اجتماعی به کار رود. روانشناسانی نظیر لئو استرول (</a:t>
            </a:r>
            <a:r>
              <a:rPr lang="en-US" smtClean="0">
                <a:cs typeface="B Nazanin" panose="00000400000000000000" pitchFamily="2" charset="-78"/>
              </a:rPr>
              <a:t>L.Strole</a:t>
            </a:r>
            <a:r>
              <a:rPr lang="fa-IR" smtClean="0">
                <a:cs typeface="B Nazanin" panose="00000400000000000000" pitchFamily="2" charset="-78"/>
              </a:rPr>
              <a:t>) مفهوم انومیا (</a:t>
            </a:r>
            <a:r>
              <a:rPr lang="en-US" smtClean="0">
                <a:cs typeface="B Nazanin" panose="00000400000000000000" pitchFamily="2" charset="-78"/>
              </a:rPr>
              <a:t>anomia</a:t>
            </a:r>
            <a:r>
              <a:rPr lang="fa-IR" smtClean="0">
                <a:cs typeface="B Nazanin" panose="00000400000000000000" pitchFamily="2" charset="-78"/>
              </a:rPr>
              <a:t>) قبل از مفهوم آنومی(یا بیهنجاری) پیش تر به منظور به کارگیری در پژوهش های تجربی مورد توجه قرار دادند. </a:t>
            </a:r>
            <a:endParaRPr lang="fa-IR">
              <a:cs typeface="B Nazanin" panose="00000400000000000000" pitchFamily="2" charset="-78"/>
            </a:endParaRPr>
          </a:p>
        </p:txBody>
      </p:sp>
    </p:spTree>
    <p:extLst>
      <p:ext uri="{BB962C8B-B14F-4D97-AF65-F5344CB8AC3E}">
        <p14:creationId xmlns:p14="http://schemas.microsoft.com/office/powerpoint/2010/main" val="3905161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مفهوم انومیا توصیف کننده وضعیت ذهنی و روانی و اجتماعی فردی است که با شرایط اجتماعی بی هنجاری مواجه شده است. این مفهوم در دهه 1960 به سبب قابلیت به کارگیری در پژوهش های تجربی به نحو گسترده ای مورد توجه قرار گرفته بود. به خصوص مقیاسی که استرول فراهم کرده بد اندازه گیری آن را تسهیل می کرد</a:t>
            </a:r>
            <a:r>
              <a:rPr lang="fa-IR">
                <a:cs typeface="B Nazanin" panose="00000400000000000000" pitchFamily="2" charset="-78"/>
              </a:rPr>
              <a:t>. </a:t>
            </a:r>
            <a:endParaRPr lang="fa-IR"/>
          </a:p>
        </p:txBody>
      </p:sp>
      <p:sp>
        <p:nvSpPr>
          <p:cNvPr id="4" name="Flowchart: Process 3"/>
          <p:cNvSpPr/>
          <p:nvPr/>
        </p:nvSpPr>
        <p:spPr>
          <a:xfrm>
            <a:off x="1153551" y="4079631"/>
            <a:ext cx="3727938" cy="132236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توصیف کننده وضعیت ذهنی و روانی و اجتماعی</a:t>
            </a:r>
            <a:endParaRPr lang="fa-IR" b="1">
              <a:solidFill>
                <a:srgbClr val="FF0000"/>
              </a:solidFill>
            </a:endParaRPr>
          </a:p>
        </p:txBody>
      </p:sp>
    </p:spTree>
    <p:extLst>
      <p:ext uri="{BB962C8B-B14F-4D97-AF65-F5344CB8AC3E}">
        <p14:creationId xmlns:p14="http://schemas.microsoft.com/office/powerpoint/2010/main" val="368419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همین زمان بود که به کارگیری در پژوهش های تجربی به نحو گسترده ای مورد توجه قرار گرفته بود. به خصوص مقیاسی که استرول فراهم کرده بود. اندازه گیری آن را تسهیل می کرد . در همین زمان بود که به کارگیری  مفهوم بی هنجاری از سوی مرتن در مطالعه جرم و کج روی نیز شهرت یافته بود. این دو سنت خرد نگر و کلان نگر هیچ گاه فرصت قربات نیافتند (</a:t>
            </a:r>
            <a:r>
              <a:rPr lang="en-US">
                <a:cs typeface="B Nazanin" panose="00000400000000000000" pitchFamily="2" charset="-78"/>
              </a:rPr>
              <a:t>Deflem, 2007, 145</a:t>
            </a:r>
            <a:r>
              <a:rPr lang="fa-IR">
                <a:cs typeface="B Nazanin" panose="00000400000000000000" pitchFamily="2" charset="-78"/>
              </a:rPr>
              <a:t>)</a:t>
            </a:r>
          </a:p>
          <a:p>
            <a:endParaRPr lang="fa-IR"/>
          </a:p>
        </p:txBody>
      </p:sp>
      <p:sp>
        <p:nvSpPr>
          <p:cNvPr id="4" name="Flowchart: Process 3"/>
          <p:cNvSpPr/>
          <p:nvPr/>
        </p:nvSpPr>
        <p:spPr>
          <a:xfrm>
            <a:off x="1237957" y="4037428"/>
            <a:ext cx="3882683" cy="1575581"/>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دو سنت خرد نگر و کلان نگر</a:t>
            </a:r>
            <a:endParaRPr lang="fa-IR" b="1">
              <a:solidFill>
                <a:srgbClr val="FF0000"/>
              </a:solidFill>
            </a:endParaRPr>
          </a:p>
        </p:txBody>
      </p:sp>
    </p:spTree>
    <p:extLst>
      <p:ext uri="{BB962C8B-B14F-4D97-AF65-F5344CB8AC3E}">
        <p14:creationId xmlns:p14="http://schemas.microsoft.com/office/powerpoint/2010/main" val="3193259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از نظر مرتن بی هنجاری نبود توازن فرهنگی میان </a:t>
            </a:r>
            <a:r>
              <a:rPr lang="fa-IR" smtClean="0">
                <a:cs typeface="B Nazanin" panose="00000400000000000000" pitchFamily="2" charset="-78"/>
              </a:rPr>
              <a:t>اهداف </a:t>
            </a:r>
            <a:r>
              <a:rPr lang="fa-IR" smtClean="0">
                <a:cs typeface="B Nazanin" panose="00000400000000000000" pitchFamily="2" charset="-78"/>
              </a:rPr>
              <a:t>و هنجارهای فرهنگی است و بیشتر هنگامی رخ می دهد که اهداف در مقایسه با هنجارها بیشتر مورد تاکید قرار گیرند. از نظر مرتن فرهنگ هایی که به خوبی انسجام یافته باشد زمینه لازم را برای رفتار کج روی فراهم می کنند. مرتن بر خلاف تالکوت پارسونز (</a:t>
            </a:r>
            <a:r>
              <a:rPr lang="en-US" smtClean="0">
                <a:cs typeface="B Nazanin" panose="00000400000000000000" pitchFamily="2" charset="-78"/>
              </a:rPr>
              <a:t>T.Parsons</a:t>
            </a:r>
            <a:r>
              <a:rPr lang="fa-IR" smtClean="0">
                <a:cs typeface="B Nazanin" panose="00000400000000000000" pitchFamily="2" charset="-78"/>
              </a:rPr>
              <a:t>) و سایر </a:t>
            </a:r>
            <a:r>
              <a:rPr lang="fa-IR" smtClean="0">
                <a:cs typeface="B Nazanin" panose="00000400000000000000" pitchFamily="2" charset="-78"/>
              </a:rPr>
              <a:t>کارکردگرایان، </a:t>
            </a:r>
            <a:r>
              <a:rPr lang="fa-IR" smtClean="0">
                <a:cs typeface="B Nazanin" panose="00000400000000000000" pitchFamily="2" charset="-78"/>
              </a:rPr>
              <a:t>مهندسی اجتماعی را برای تنظیم اهداف و و سایل پیشنهاد می کرد. </a:t>
            </a:r>
            <a:endParaRPr lang="fa-IR">
              <a:cs typeface="B Nazanin" panose="00000400000000000000" pitchFamily="2" charset="-78"/>
            </a:endParaRPr>
          </a:p>
        </p:txBody>
      </p:sp>
      <p:sp>
        <p:nvSpPr>
          <p:cNvPr id="4" name="Flowchart: Connector 3"/>
          <p:cNvSpPr/>
          <p:nvPr/>
        </p:nvSpPr>
        <p:spPr>
          <a:xfrm>
            <a:off x="1364565" y="4346917"/>
            <a:ext cx="1617785" cy="1434905"/>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Nazanin" panose="00000400000000000000" pitchFamily="2" charset="-78"/>
              </a:rPr>
              <a:t>نبود توازن</a:t>
            </a:r>
            <a:endParaRPr lang="fa-IR" b="1">
              <a:solidFill>
                <a:srgbClr val="FF0000"/>
              </a:solidFill>
            </a:endParaRPr>
          </a:p>
        </p:txBody>
      </p:sp>
    </p:spTree>
    <p:extLst>
      <p:ext uri="{BB962C8B-B14F-4D97-AF65-F5344CB8AC3E}">
        <p14:creationId xmlns:p14="http://schemas.microsoft.com/office/powerpoint/2010/main" val="4218753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تحلیل مرتن، سازمان جامعه و عملکرد عادی نهاد های جامعه شایط را برای رفتار کج روی فراهم می کنند. مرتن این اندیشه را که «نا هم نوایی بیشتر در جامعه  ریشه دارد تا در طبیعت اشخاص مورد تاکید قرار داد و آن را توسعه بخشید. نکته ای که مرتن بر آن تاکید می کند این است که بی هنجاری و به تبع آن رفتار کج روی پیش از هر چیز محصول شرایط بهنجار (و نه بهنجار) است. مرتن بر خلاف دورکیم ضمن توجه بر پیامد های بخشی هنجاری در جامعه قشر بندی شده بر برجستگی و تشدید بی هنجاری از طریق سازگاری های فردی تاکید کرد. (</a:t>
            </a:r>
            <a:r>
              <a:rPr lang="en-US">
                <a:cs typeface="B Nazanin" panose="00000400000000000000" pitchFamily="2" charset="-78"/>
              </a:rPr>
              <a:t>Parrillo, 2008</a:t>
            </a:r>
            <a:r>
              <a:rPr lang="fa-IR">
                <a:cs typeface="B Nazanin" panose="00000400000000000000" pitchFamily="2" charset="-78"/>
              </a:rPr>
              <a:t>)</a:t>
            </a:r>
          </a:p>
          <a:p>
            <a:endParaRPr lang="fa-IR"/>
          </a:p>
        </p:txBody>
      </p:sp>
      <p:sp>
        <p:nvSpPr>
          <p:cNvPr id="4" name="Flowchart: Punched Tape 3"/>
          <p:cNvSpPr/>
          <p:nvPr/>
        </p:nvSpPr>
        <p:spPr>
          <a:xfrm>
            <a:off x="1406769" y="4712677"/>
            <a:ext cx="3193366" cy="1125415"/>
          </a:xfrm>
          <a:prstGeom prst="flowChartPunchedTap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سازگاری های فردی</a:t>
            </a:r>
            <a:endParaRPr lang="fa-IR" b="1">
              <a:solidFill>
                <a:srgbClr val="FF0000"/>
              </a:solidFill>
            </a:endParaRPr>
          </a:p>
        </p:txBody>
      </p:sp>
    </p:spTree>
    <p:extLst>
      <p:ext uri="{BB962C8B-B14F-4D97-AF65-F5344CB8AC3E}">
        <p14:creationId xmlns:p14="http://schemas.microsoft.com/office/powerpoint/2010/main" val="3667962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Nazanin" panose="00000400000000000000" pitchFamily="2" charset="-78"/>
              </a:rPr>
              <a:t>1- مقدمه </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تاکنون تبیین های گوناگونی درباره مساله اعتیاد صورت گرفته است،  اما امار اعتیاد هنوز رو به رشد و نگران کننده است. به نظر می رسد تبیین های صورت گرفته  در خصوص اعتیاد</a:t>
            </a:r>
            <a:r>
              <a:rPr lang="en-US" smtClean="0">
                <a:cs typeface="B Nazanin" panose="00000400000000000000" pitchFamily="2" charset="-78"/>
              </a:rPr>
              <a:t> </a:t>
            </a:r>
            <a:r>
              <a:rPr lang="fa-IR" smtClean="0">
                <a:cs typeface="B Nazanin" panose="00000400000000000000" pitchFamily="2" charset="-78"/>
              </a:rPr>
              <a:t> بیش از هر چیز از فقر نظری رنج می برند و به همین علت نتوانسته اند به صورت تفصیلی مسئله اعتیاد  را بررسی کنند. به عبارت دیگر، اعتیاد یک پدیده بسیط منفرد نیست  که کلیت آن در یک قالب تبیین شود. دغدغه اصلی پژوهش حاضر این است که با تبیین جدیدی که هم مبتنی بر گرایش های بومی و هم نوگرایی در به کارگیری  نظریه های مربوطه است، گرایش به اعتیاد را مطالعه کند. </a:t>
            </a:r>
            <a:endParaRPr lang="fa-IR">
              <a:cs typeface="B Nazanin" panose="00000400000000000000" pitchFamily="2" charset="-78"/>
            </a:endParaRPr>
          </a:p>
        </p:txBody>
      </p:sp>
      <p:sp>
        <p:nvSpPr>
          <p:cNvPr id="4" name="Flowchart: Process 3"/>
          <p:cNvSpPr/>
          <p:nvPr/>
        </p:nvSpPr>
        <p:spPr>
          <a:xfrm>
            <a:off x="1119116" y="4599296"/>
            <a:ext cx="3138985" cy="92804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گرایش های بومی</a:t>
            </a:r>
            <a:endParaRPr lang="fa-IR" b="1">
              <a:solidFill>
                <a:srgbClr val="FF0000"/>
              </a:solidFill>
            </a:endParaRPr>
          </a:p>
        </p:txBody>
      </p:sp>
    </p:spTree>
    <p:extLst>
      <p:ext uri="{BB962C8B-B14F-4D97-AF65-F5344CB8AC3E}">
        <p14:creationId xmlns:p14="http://schemas.microsoft.com/office/powerpoint/2010/main" val="22691295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شرایطی که وسایل و امکانات ما را به هدف های مشروع و موکد جامعه نمی رساند، برخی از مردم ترجیح می دهند کج روش  نکنند و از هنجارها دست برندارند، اما هدف ها رها می کند. مثلا وقتی که خرید منزل مسکونی در جامعه ایرانی مورد تاکید قرار می گیرد و همه آن را برای زوج های جوان آرزو می کنند، وقتی که عده ای ملاحظه می کنند با در آمد موجود امکان تهیه منزل را ندارند، ممکن است از هدف خرید منزل صرف </a:t>
            </a:r>
            <a:r>
              <a:rPr lang="fa-IR">
                <a:cs typeface="B Nazanin" panose="00000400000000000000" pitchFamily="2" charset="-78"/>
              </a:rPr>
              <a:t>تظر </a:t>
            </a:r>
            <a:r>
              <a:rPr lang="fa-IR" smtClean="0">
                <a:cs typeface="B Nazanin" panose="00000400000000000000" pitchFamily="2" charset="-78"/>
              </a:rPr>
              <a:t>کنند و خود </a:t>
            </a:r>
            <a:r>
              <a:rPr lang="fa-IR" smtClean="0">
                <a:cs typeface="B Nazanin" panose="00000400000000000000" pitchFamily="2" charset="-78"/>
              </a:rPr>
              <a:t>را </a:t>
            </a:r>
            <a:r>
              <a:rPr lang="fa-IR" smtClean="0">
                <a:cs typeface="B Nazanin" panose="00000400000000000000" pitchFamily="2" charset="-78"/>
              </a:rPr>
              <a:t>مقید به هنجارها کنند، به عبارت دیگر، برای خرید منزل خود را به آب و آتش نزنند. </a:t>
            </a:r>
            <a:endParaRPr lang="fa-IR">
              <a:cs typeface="B Nazanin" panose="00000400000000000000" pitchFamily="2" charset="-78"/>
            </a:endParaRPr>
          </a:p>
        </p:txBody>
      </p:sp>
      <p:sp>
        <p:nvSpPr>
          <p:cNvPr id="4" name="Flowchart: Process 3"/>
          <p:cNvSpPr/>
          <p:nvPr/>
        </p:nvSpPr>
        <p:spPr>
          <a:xfrm>
            <a:off x="1266092" y="4642338"/>
            <a:ext cx="3446585" cy="99880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Nazanin" panose="00000400000000000000" pitchFamily="2" charset="-78"/>
              </a:rPr>
              <a:t>هدف های مشروع و موکد</a:t>
            </a:r>
            <a:endParaRPr lang="fa-IR">
              <a:solidFill>
                <a:srgbClr val="FF0000"/>
              </a:solidFill>
            </a:endParaRPr>
          </a:p>
        </p:txBody>
      </p:sp>
    </p:spTree>
    <p:extLst>
      <p:ext uri="{BB962C8B-B14F-4D97-AF65-F5344CB8AC3E}">
        <p14:creationId xmlns:p14="http://schemas.microsoft.com/office/powerpoint/2010/main" val="1085875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مرتن این دسته از مردم را مناسک گرا می نامد</a:t>
            </a:r>
            <a:r>
              <a:rPr lang="fa-IR" smtClean="0">
                <a:cs typeface="B Nazanin" panose="00000400000000000000" pitchFamily="2" charset="-78"/>
              </a:rPr>
              <a:t>، همچنین ممکن است عده ای هدف یا اهداف ر رها نکنند مثلا برای خرید خانه به فکر روش های بیفتند که با هنجارهای رایج جامعه ناسازگار است. بعضی ها رشوه می گیرند، بعضی دیگر از رانت های دولتی استفاده می کنند.  </a:t>
            </a:r>
            <a:endParaRPr lang="fa-IR">
              <a:cs typeface="B Nazanin" panose="00000400000000000000" pitchFamily="2" charset="-78"/>
            </a:endParaRPr>
          </a:p>
        </p:txBody>
      </p:sp>
    </p:spTree>
    <p:extLst>
      <p:ext uri="{BB962C8B-B14F-4D97-AF65-F5344CB8AC3E}">
        <p14:creationId xmlns:p14="http://schemas.microsoft.com/office/powerpoint/2010/main" val="1712840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یک کسی هم ممکن است زورگیری یا دزدی بکند. به هر صورت بر خلاف هنجارهای مشروع را دنبال می کنند. مرتن این دسته از افراد را که به این نحو با شرایط بی هنجاری سازگار می شوند گروه نوآورانه می نامد. بنابراین نوآوری عبارت است از عدول از هنجارهای اجتماعی در دست یابی به هدف مشورع  و موکد جامعه نوآوری زمانی رخ می دهد که برخی افراد و گروه های اجتماعی در جامعه برای دست یابی به اهداف مورد نظر نمی توانند از وسایل و امکانات مشروع بهره بگیرند. در نتیجه به نوآوری روش های جدید می پردازند</a:t>
            </a:r>
            <a:r>
              <a:rPr lang="fa-IR" smtClean="0">
                <a:cs typeface="B Nazanin" panose="00000400000000000000" pitchFamily="2" charset="-78"/>
              </a:rPr>
              <a:t>.. </a:t>
            </a:r>
            <a:endParaRPr lang="fa-IR">
              <a:cs typeface="B Nazanin" panose="00000400000000000000" pitchFamily="2" charset="-78"/>
            </a:endParaRPr>
          </a:p>
        </p:txBody>
      </p:sp>
    </p:spTree>
    <p:extLst>
      <p:ext uri="{BB962C8B-B14F-4D97-AF65-F5344CB8AC3E}">
        <p14:creationId xmlns:p14="http://schemas.microsoft.com/office/powerpoint/2010/main" val="843449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این جا بحث ما این است که گرایش به مصرف  مواد مخدر را نیز می توان یکی از اشکال نوآوری تلقی کرد.  زیرا فرد در زمان مصرف تا مدتی در عالم توهم به همه آن چه می خواسته می رسد. </a:t>
            </a:r>
            <a:r>
              <a:rPr lang="fa-IR" b="1">
                <a:solidFill>
                  <a:srgbClr val="FF0000"/>
                </a:solidFill>
                <a:cs typeface="B Nazanin" panose="00000400000000000000" pitchFamily="2" charset="-78"/>
              </a:rPr>
              <a:t>بنابراین طبق نظر مرتن اعتیاد را می توان یکی از اشکال نوآوری تلقی کرد که یکی از چهار روش انطباق با شرایط نابهنجار است</a:t>
            </a:r>
            <a:r>
              <a:rPr lang="fa-IR">
                <a:cs typeface="B Nazanin" panose="00000400000000000000" pitchFamily="2" charset="-78"/>
              </a:rPr>
              <a:t>. مرتن علاوه بر این دو گونه، طغیان  و عزلت را نیز طرح می کند که توضیح آن ها خارج از ظرفیت این مقاله است</a:t>
            </a:r>
            <a:endParaRPr lang="fa-IR"/>
          </a:p>
        </p:txBody>
      </p:sp>
    </p:spTree>
    <p:extLst>
      <p:ext uri="{BB962C8B-B14F-4D97-AF65-F5344CB8AC3E}">
        <p14:creationId xmlns:p14="http://schemas.microsoft.com/office/powerpoint/2010/main" val="2201487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نوآوری زمانی رخ می دهد که اولا در بین گروه های اجتماعی بی هنجاری باشد یعنی این که بین امکانات و وسایل بهنجار با اهداف و توقعات مشروع  و موکد آن ها فاصله ای قابل توجه وجود داشته باشد. ثانیا اشتیاق بسیار زیادی برای دستیابی به اهداف داشته باشندو حاضر باشند برای رسیدن به اهداف مورد نظر خود و گروه هر کاری انجام دهند. این پدیده را یعنی پی جویی اهدافی که وسایل و امکانات آن را ندارید، بلند پروازی غیر عقلانی نامیده ایم. </a:t>
            </a:r>
            <a:endParaRPr lang="fa-IR">
              <a:cs typeface="B Nazanin" panose="00000400000000000000" pitchFamily="2" charset="-78"/>
            </a:endParaRPr>
          </a:p>
        </p:txBody>
      </p:sp>
    </p:spTree>
    <p:extLst>
      <p:ext uri="{BB962C8B-B14F-4D97-AF65-F5344CB8AC3E}">
        <p14:creationId xmlns:p14="http://schemas.microsoft.com/office/powerpoint/2010/main" val="3669964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514535" y="1825625"/>
            <a:ext cx="5839264" cy="4351338"/>
          </a:xfrm>
        </p:spPr>
        <p:txBody>
          <a:bodyPr/>
          <a:lstStyle/>
          <a:p>
            <a:pPr algn="just"/>
            <a:r>
              <a:rPr lang="fa-IR">
                <a:cs typeface="B Nazanin" panose="00000400000000000000" pitchFamily="2" charset="-78"/>
              </a:rPr>
              <a:t>نوآوری نظری ما  در همین بخش قرار دارد، اشتیاق برای دستیابی به اهداف بلندپروازی است و در شرایطی که وسایل و امکانات آن فراهم نباشد غیر عقلانی است برای مثال وقتی نوجوانی قهرمانی حسین رضازاده یا بهداد سلیمی را در میادین ورزشی جهان مشاهده می کند</a:t>
            </a:r>
            <a:r>
              <a:rPr lang="fa-IR">
                <a:cs typeface="B Nazanin" panose="00000400000000000000" pitchFamily="2" charset="-78"/>
              </a:rPr>
              <a:t>. </a:t>
            </a:r>
            <a:endParaRPr lang="fa-IR"/>
          </a:p>
        </p:txBody>
      </p:sp>
      <p:pic>
        <p:nvPicPr>
          <p:cNvPr id="4" name="Picture 3"/>
          <p:cNvPicPr>
            <a:picLocks noChangeAspect="1"/>
          </p:cNvPicPr>
          <p:nvPr/>
        </p:nvPicPr>
        <p:blipFill>
          <a:blip r:embed="rId2"/>
          <a:stretch>
            <a:fillRect/>
          </a:stretch>
        </p:blipFill>
        <p:spPr>
          <a:xfrm>
            <a:off x="838200" y="1933342"/>
            <a:ext cx="4676335" cy="2723064"/>
          </a:xfrm>
          <a:prstGeom prst="rect">
            <a:avLst/>
          </a:prstGeom>
        </p:spPr>
      </p:pic>
      <p:sp>
        <p:nvSpPr>
          <p:cNvPr id="5" name="TextBox 4"/>
          <p:cNvSpPr txBox="1"/>
          <p:nvPr/>
        </p:nvSpPr>
        <p:spPr>
          <a:xfrm>
            <a:off x="2377440" y="5120640"/>
            <a:ext cx="1420837"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حسین رضازاده</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2884770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آن ها را الگوی خود قرار می دهد و می خواهد مانند آنان قهرمان جهان شود. حال اگر بین این خواسته و امکانات و وسایل وی هماهنگی  برقرار باشد، این گرایش را صرف بلندپروازی می نامیم، اما اگر از امکانات  و وسایل لازم برخوردار نباشد، مثلا  جثه ضعیفی داشته باشد و یا بیماری که به او اجازه چنین ورزشی را نمی دهد و یا امکانات مالی که به </a:t>
            </a:r>
            <a:r>
              <a:rPr lang="fa-IR">
                <a:cs typeface="B Nazanin" panose="00000400000000000000" pitchFamily="2" charset="-78"/>
              </a:rPr>
              <a:t>باشگاه </a:t>
            </a:r>
            <a:r>
              <a:rPr lang="fa-IR" smtClean="0">
                <a:cs typeface="B Nazanin" panose="00000400000000000000" pitchFamily="2" charset="-78"/>
              </a:rPr>
              <a:t>برود </a:t>
            </a:r>
            <a:r>
              <a:rPr lang="fa-IR">
                <a:cs typeface="B Nazanin" panose="00000400000000000000" pitchFamily="2" charset="-78"/>
              </a:rPr>
              <a:t>را نداشته باشد، در این صورت بلندپروازی این شخص غیر عقلانی هم می شود. </a:t>
            </a:r>
          </a:p>
          <a:p>
            <a:endParaRPr lang="fa-IR"/>
          </a:p>
        </p:txBody>
      </p:sp>
      <p:sp>
        <p:nvSpPr>
          <p:cNvPr id="4" name="Flowchart: Process 3"/>
          <p:cNvSpPr/>
          <p:nvPr/>
        </p:nvSpPr>
        <p:spPr>
          <a:xfrm>
            <a:off x="1167618" y="4360985"/>
            <a:ext cx="3319976" cy="133643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امکانات  و وسایل لازم</a:t>
            </a:r>
            <a:endParaRPr lang="fa-IR" b="1">
              <a:solidFill>
                <a:srgbClr val="FF0000"/>
              </a:solidFill>
            </a:endParaRPr>
          </a:p>
        </p:txBody>
      </p:sp>
    </p:spTree>
    <p:extLst>
      <p:ext uri="{BB962C8B-B14F-4D97-AF65-F5344CB8AC3E}">
        <p14:creationId xmlns:p14="http://schemas.microsoft.com/office/powerpoint/2010/main" val="16613355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واقع در شرایطی که بلند پروازی از عقلانیت فردی و جمعی لازم برخوردار باشد، گرایش به اهداف و آرمان ها موجب تقویت انگیزه ها، پشتکار، پی جویی و دسترسی به اهداف در فرایند نوآوری واقعی خواهد شد اما چنان چه هدف گذاری در زندگی از عقلانیت فردی و جمعی متناسبی برخوردار نباشد، موجبات تقویت  بلندپروازی های کاذب و جست و جوی آرمان ها در عالم تخیلات را فراهم می کند. </a:t>
            </a:r>
            <a:r>
              <a:rPr lang="fa-IR" b="1" smtClean="0">
                <a:solidFill>
                  <a:srgbClr val="FF0000"/>
                </a:solidFill>
                <a:cs typeface="B Nazanin" panose="00000400000000000000" pitchFamily="2" charset="-78"/>
              </a:rPr>
              <a:t>عقلانیت عبارت است از هماهنگی منطق میان اهداف و توانایی های فرد و گروه </a:t>
            </a:r>
            <a:r>
              <a:rPr lang="fa-IR" smtClean="0">
                <a:cs typeface="B Nazanin" panose="00000400000000000000" pitchFamily="2" charset="-78"/>
              </a:rPr>
              <a:t>در واقع عقلانیت زمانی محقق می شودکه برای دستیابی به اهداف مورد نظر فرد راه های کسب موفقیت نیز فراهم شود. </a:t>
            </a:r>
            <a:endParaRPr lang="fa-IR">
              <a:cs typeface="B Nazanin" panose="00000400000000000000" pitchFamily="2" charset="-78"/>
            </a:endParaRPr>
          </a:p>
        </p:txBody>
      </p:sp>
      <p:sp>
        <p:nvSpPr>
          <p:cNvPr id="4" name="Flowchart: Process 3"/>
          <p:cNvSpPr/>
          <p:nvPr/>
        </p:nvSpPr>
        <p:spPr>
          <a:xfrm>
            <a:off x="1434905" y="4529797"/>
            <a:ext cx="3123027" cy="1083212"/>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عقلانیت فردی و جمعی</a:t>
            </a:r>
            <a:endParaRPr lang="fa-IR" b="1">
              <a:solidFill>
                <a:srgbClr val="FF0000"/>
              </a:solidFill>
            </a:endParaRPr>
          </a:p>
        </p:txBody>
      </p:sp>
    </p:spTree>
    <p:extLst>
      <p:ext uri="{BB962C8B-B14F-4D97-AF65-F5344CB8AC3E}">
        <p14:creationId xmlns:p14="http://schemas.microsoft.com/office/powerpoint/2010/main" val="20385594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خلاصه این که در این جا به متغیر جدیدی به نام بلند پروازی غیر عقلانی دست خواهیم یافت  که هم حاوی میزان بلند پروازی است و هم نشان دهنده شکاف و فاصله آن با عقلانیت فردی و جمعی  به نظر می رسد چنان چه میزان بلند پروازی غیر عقلانی در میان معتادان و کسانی که تمایل به سوء مصرف مواد مخدر دارند. بیش از افراد عادی باشد، می توان از این متغیر به منزله یکی از پیش بینی کننده های گرایش به اعتیاد استفاده کرد. </a:t>
            </a:r>
            <a:endParaRPr lang="fa-IR">
              <a:cs typeface="B Nazanin" panose="00000400000000000000" pitchFamily="2" charset="-78"/>
            </a:endParaRPr>
          </a:p>
        </p:txBody>
      </p:sp>
    </p:spTree>
    <p:extLst>
      <p:ext uri="{BB962C8B-B14F-4D97-AF65-F5344CB8AC3E}">
        <p14:creationId xmlns:p14="http://schemas.microsoft.com/office/powerpoint/2010/main" val="7963614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به این ترتیب که با اندازه گیری آن احتمال گرایش به این نوع نوآوری پیش بینی می شود – در کنار احتمال وقوع انواع دیگر نوآوری که تحت عنوان نوآوری های کاذب از آن ها یاد می شود و بنابراین لازم است طی پیمایشی میزان بلند پروازی غیر عقلانی و گرایش به سوء مصرف مواد مخدر، علاوه بر معتادان، در افرادی که سوء مصرف مواد مخدر ندارد ضمن کنترل متغیرهای اقتصادی- اجتماعی و سن بررسی شود. </a:t>
            </a:r>
          </a:p>
          <a:p>
            <a:endParaRPr lang="fa-IR"/>
          </a:p>
        </p:txBody>
      </p:sp>
      <p:sp>
        <p:nvSpPr>
          <p:cNvPr id="4" name="Flowchart: Process 3"/>
          <p:cNvSpPr/>
          <p:nvPr/>
        </p:nvSpPr>
        <p:spPr>
          <a:xfrm>
            <a:off x="1223889" y="4149969"/>
            <a:ext cx="3699803" cy="142083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کنترل متغیرهای اقتصادی- اجتماعی و سن</a:t>
            </a:r>
            <a:endParaRPr lang="fa-IR" b="1">
              <a:solidFill>
                <a:srgbClr val="FF0000"/>
              </a:solidFill>
            </a:endParaRPr>
          </a:p>
        </p:txBody>
      </p:sp>
    </p:spTree>
    <p:extLst>
      <p:ext uri="{BB962C8B-B14F-4D97-AF65-F5344CB8AC3E}">
        <p14:creationId xmlns:p14="http://schemas.microsoft.com/office/powerpoint/2010/main" val="466931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همان طور که می دانیم، در عصر حاضر مسئله مواد مخدر شکل مخاطره امیز و کاملا پیچیده ای به خود گرفته و در عین حال گسترش جهانی یافته است. اعتیاد به مواد مخدر علاوه بر زبان های جدی و خطرناک جسمی از قبیل ابتلا به بیماریهای عفونی  و واگیر دار همچون ایدز و هپاتیت و سل عوارض  و مشکلات عدیده اجتماعی و اقتصادی از قبیل افزایش جرم های مرتبط با مواد مخدر  همچون جنایت، سرقت، تکدی گری و هدر رفتن سرمایه های کلان  مادی کشورها را نیز به دنبال داشته است. سوء مصرف مواد در حال حاضر یکی از معضلات مهم اجتماعی است و </a:t>
            </a:r>
            <a:r>
              <a:rPr lang="fa-IR" b="1" smtClean="0">
                <a:solidFill>
                  <a:srgbClr val="FF0000"/>
                </a:solidFill>
                <a:cs typeface="B Nazanin" panose="00000400000000000000" pitchFamily="2" charset="-78"/>
              </a:rPr>
              <a:t>میزان شیوع سوء مصرف  </a:t>
            </a:r>
            <a:r>
              <a:rPr lang="fa-IR" smtClean="0">
                <a:cs typeface="B Nazanin" panose="00000400000000000000" pitchFamily="2" charset="-78"/>
              </a:rPr>
              <a:t>مواردی از قبیل نیکوتین، تریاک و شیشه و قرص های روان گردان و کراک در مردان بیش از زنان است و متاسفانه این امر با افزایش سن شدت می یابد. </a:t>
            </a:r>
            <a:endParaRPr lang="fa-IR">
              <a:cs typeface="B Nazanin" panose="00000400000000000000" pitchFamily="2" charset="-78"/>
            </a:endParaRPr>
          </a:p>
        </p:txBody>
      </p:sp>
    </p:spTree>
    <p:extLst>
      <p:ext uri="{BB962C8B-B14F-4D97-AF65-F5344CB8AC3E}">
        <p14:creationId xmlns:p14="http://schemas.microsoft.com/office/powerpoint/2010/main" val="15531698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این پژوهش رابطه میان بلند پروازی غیر عقلانی و گرایش به سوء مصرف مواد مخدر در میان مراجعان مرکز درمان و بازتوانی اعتیاد بررسی شده است. نخست قصد بر این بود این پژوهش در میان معتادانی که در حال مصرف مواد مخدرند، صورت گیرد که به علت همکاری نکردن این افراد و ریسک پذیر بودن در مراکز درمان  و بازتوانی اعتیاد انجام شد که </a:t>
            </a:r>
            <a:r>
              <a:rPr lang="fa-IR" smtClean="0">
                <a:cs typeface="B Nazanin" panose="00000400000000000000" pitchFamily="2" charset="-78"/>
              </a:rPr>
              <a:t>این </a:t>
            </a:r>
            <a:r>
              <a:rPr lang="fa-IR" smtClean="0">
                <a:cs typeface="B Nazanin" panose="00000400000000000000" pitchFamily="2" charset="-78"/>
              </a:rPr>
              <a:t>امر طبیعتا تا حدی در نتایج پژوهش تاثیر گذار بوده است و دیگر این که افراد مدنی بود که مواد مصرف نمی </a:t>
            </a:r>
            <a:r>
              <a:rPr lang="fa-IR" smtClean="0">
                <a:cs typeface="B Nazanin" panose="00000400000000000000" pitchFamily="2" charset="-78"/>
              </a:rPr>
              <a:t>کردند</a:t>
            </a:r>
            <a:endParaRPr lang="fa-IR">
              <a:cs typeface="B Nazanin" panose="00000400000000000000" pitchFamily="2" charset="-78"/>
            </a:endParaRPr>
          </a:p>
        </p:txBody>
      </p:sp>
    </p:spTree>
    <p:extLst>
      <p:ext uri="{BB962C8B-B14F-4D97-AF65-F5344CB8AC3E}">
        <p14:creationId xmlns:p14="http://schemas.microsoft.com/office/powerpoint/2010/main" val="16784799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در نتیجه بلند پروازی غیر عقلانی این افراد هم  تاثیرگذار بوده است، بنابراین در تعمیم نتایج باید محتاط بود. در مجموع این مطالعه به دنبال پاسخ گویی به پرسش های زیر است:</a:t>
            </a:r>
          </a:p>
          <a:p>
            <a:endParaRPr lang="fa-IR"/>
          </a:p>
        </p:txBody>
      </p:sp>
    </p:spTree>
    <p:extLst>
      <p:ext uri="{BB962C8B-B14F-4D97-AF65-F5344CB8AC3E}">
        <p14:creationId xmlns:p14="http://schemas.microsoft.com/office/powerpoint/2010/main" val="803172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آیا بین بلند پروازی غیر عقلانی و گرایش به سوء مصرف مواد مخدر رابطه وجود دارد؟ </a:t>
            </a:r>
          </a:p>
          <a:p>
            <a:pPr algn="just"/>
            <a:r>
              <a:rPr lang="fa-IR" smtClean="0">
                <a:cs typeface="B Nazanin" panose="00000400000000000000" pitchFamily="2" charset="-78"/>
              </a:rPr>
              <a:t>آیا میزان بلند پروازی غیر عقلانی معتتادان بر حسب نوع ماده مصرفی متفاوت است؟ </a:t>
            </a:r>
          </a:p>
          <a:p>
            <a:pPr algn="just"/>
            <a:r>
              <a:rPr lang="fa-IR" smtClean="0">
                <a:cs typeface="B Nazanin" panose="00000400000000000000" pitchFamily="2" charset="-78"/>
              </a:rPr>
              <a:t>تفاوت جنسیت در میزان و نوع بلند پروازی چگونه است؟</a:t>
            </a:r>
          </a:p>
          <a:p>
            <a:pPr algn="just"/>
            <a:r>
              <a:rPr lang="fa-IR" smtClean="0">
                <a:cs typeface="B Nazanin" panose="00000400000000000000" pitchFamily="2" charset="-78"/>
              </a:rPr>
              <a:t>تا چه اندازه بلندپراوزی بر اولین سوء مصرف مواد مخدر تاثیر گذار بوده است؟ </a:t>
            </a:r>
          </a:p>
          <a:p>
            <a:pPr algn="just"/>
            <a:r>
              <a:rPr lang="fa-IR" smtClean="0">
                <a:cs typeface="B Nazanin" panose="00000400000000000000" pitchFamily="2" charset="-78"/>
              </a:rPr>
              <a:t>طریقه آشنایی با مواد مخدر نحوه گذراندن اوقات فراغت  و نحوه معاشرت با دوستان معتاد چگونه بوده است؟ </a:t>
            </a:r>
          </a:p>
          <a:p>
            <a:pPr algn="just"/>
            <a:endParaRPr lang="fa-IR" smtClean="0">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863814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برای پاسخ گویی به این پرسش ها از روش پیمایشی و ابزار پرسش نامه محقق ساخته بهره گرفته شده است. پرسش نامه شامل دو </a:t>
            </a:r>
            <a:r>
              <a:rPr lang="fa-IR" smtClean="0">
                <a:cs typeface="B Nazanin" panose="00000400000000000000" pitchFamily="2" charset="-78"/>
              </a:rPr>
              <a:t>بخش </a:t>
            </a:r>
            <a:r>
              <a:rPr lang="fa-IR" smtClean="0">
                <a:cs typeface="B Nazanin" panose="00000400000000000000" pitchFamily="2" charset="-78"/>
              </a:rPr>
              <a:t>سنجش میزان و نوع بلند پروازی غیر عقلانی و گرایش به اعتیاد و سوابق مربوطه است برای سنجش اعتبار از داوری متخصصان و برای سنجش اعتماد در مرحله پیش آزمون  از آلفای کرونباخ بهره گرفته شده است و میزان آلفا در گویه </a:t>
            </a:r>
            <a:r>
              <a:rPr lang="fa-IR" smtClean="0">
                <a:cs typeface="B Nazanin" panose="00000400000000000000" pitchFamily="2" charset="-78"/>
              </a:rPr>
              <a:t>های </a:t>
            </a:r>
            <a:r>
              <a:rPr lang="fa-IR" smtClean="0">
                <a:cs typeface="B Nazanin" panose="00000400000000000000" pitchFamily="2" charset="-78"/>
              </a:rPr>
              <a:t>مربوط به بلند پروازی حدود 0/75 درصد برآورد شده است. </a:t>
            </a:r>
            <a:endParaRPr lang="fa-IR">
              <a:cs typeface="B Nazanin" panose="00000400000000000000" pitchFamily="2" charset="-78"/>
            </a:endParaRPr>
          </a:p>
        </p:txBody>
      </p:sp>
    </p:spTree>
    <p:extLst>
      <p:ext uri="{BB962C8B-B14F-4D97-AF65-F5344CB8AC3E}">
        <p14:creationId xmlns:p14="http://schemas.microsoft.com/office/powerpoint/2010/main" val="42193490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Nazanin" panose="00000400000000000000" pitchFamily="2" charset="-78"/>
              </a:rPr>
              <a:t>جامعه آماری معتادان مراجعه کننده به مراکز درمانی و باتوانی اعتیاد است . در این میان </a:t>
            </a:r>
            <a:r>
              <a:rPr lang="fa-IR" smtClean="0">
                <a:solidFill>
                  <a:srgbClr val="FF0000"/>
                </a:solidFill>
                <a:cs typeface="B Nazanin" panose="00000400000000000000" pitchFamily="2" charset="-78"/>
              </a:rPr>
              <a:t>148</a:t>
            </a:r>
            <a:r>
              <a:rPr lang="fa-IR" smtClean="0">
                <a:cs typeface="B Nazanin" panose="00000400000000000000" pitchFamily="2" charset="-78"/>
              </a:rPr>
              <a:t> نفر مرد  و </a:t>
            </a:r>
            <a:r>
              <a:rPr lang="fa-IR" smtClean="0">
                <a:solidFill>
                  <a:srgbClr val="FF0000"/>
                </a:solidFill>
                <a:cs typeface="B Nazanin" panose="00000400000000000000" pitchFamily="2" charset="-78"/>
              </a:rPr>
              <a:t>40</a:t>
            </a:r>
            <a:r>
              <a:rPr lang="fa-IR" smtClean="0">
                <a:cs typeface="B Nazanin" panose="00000400000000000000" pitchFamily="2" charset="-78"/>
              </a:rPr>
              <a:t> نفر زن بر اساس روش نمونه گیری سهمیه ای غیر احتمالی مورد مطالعه  قرار گرفتند. همچنین بخش سنجش بلند پروازی غیر عقلانی پایگاه اقتصادی- اجتماعی  و ویژگی های جمعیت </a:t>
            </a:r>
            <a:r>
              <a:rPr lang="fa-IR" smtClean="0">
                <a:cs typeface="B Nazanin" panose="00000400000000000000" pitchFamily="2" charset="-78"/>
              </a:rPr>
              <a:t>شناختی </a:t>
            </a:r>
            <a:r>
              <a:rPr lang="fa-IR" smtClean="0">
                <a:cs typeface="B Nazanin" panose="00000400000000000000" pitchFamily="2" charset="-78"/>
              </a:rPr>
              <a:t>نیز در 50 نفر افراد غیر معتاد به منزله گروه کنترل اجرا شد. </a:t>
            </a:r>
            <a:endParaRPr lang="fa-IR">
              <a:cs typeface="B Nazanin" panose="00000400000000000000" pitchFamily="2" charset="-78"/>
            </a:endParaRPr>
          </a:p>
        </p:txBody>
      </p:sp>
    </p:spTree>
    <p:extLst>
      <p:ext uri="{BB962C8B-B14F-4D97-AF65-F5344CB8AC3E}">
        <p14:creationId xmlns:p14="http://schemas.microsoft.com/office/powerpoint/2010/main" val="1503472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cs typeface="B Nazanin" panose="00000400000000000000" pitchFamily="2" charset="-78"/>
              </a:rPr>
              <a:t>3- تعاریف نظری و عملی متغیرها</a:t>
            </a:r>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3-1 بلند پروازی: </a:t>
            </a:r>
          </a:p>
          <a:p>
            <a:pPr algn="just"/>
            <a:r>
              <a:rPr lang="fa-IR" smtClean="0">
                <a:cs typeface="B Nazanin" panose="00000400000000000000" pitchFamily="2" charset="-78"/>
              </a:rPr>
              <a:t>اصطلاح بلند پروازی (</a:t>
            </a:r>
            <a:r>
              <a:rPr lang="en-US" smtClean="0">
                <a:cs typeface="B Nazanin" panose="00000400000000000000" pitchFamily="2" charset="-78"/>
              </a:rPr>
              <a:t>Ambition</a:t>
            </a:r>
            <a:r>
              <a:rPr lang="fa-IR" smtClean="0">
                <a:cs typeface="B Nazanin" panose="00000400000000000000" pitchFamily="2" charset="-78"/>
              </a:rPr>
              <a:t>) مربوط به اواسط قرن چهاردهم میلادی است و ریشه در کلمه «امبیسیون) فرانسوی یا </a:t>
            </a:r>
            <a:r>
              <a:rPr lang="en-US" smtClean="0">
                <a:cs typeface="B Nazanin" panose="00000400000000000000" pitchFamily="2" charset="-78"/>
              </a:rPr>
              <a:t>ambitionen</a:t>
            </a:r>
            <a:r>
              <a:rPr lang="fa-IR" smtClean="0">
                <a:cs typeface="B Nazanin" panose="00000400000000000000" pitchFamily="2" charset="-78"/>
              </a:rPr>
              <a:t> لاتین به معنای « به اطراف سرک کشیدن» به خصوص برای جمع آوری مشتری و آرا دارد. در واقع بلند پروازی اهتمامی برای التفات، اظهار عشق، تملق، مطالبه ای برای احترام، عطشی برای شهرت و از این قبیل به شمار می رود. (</a:t>
            </a:r>
            <a:r>
              <a:rPr lang="en-US" smtClean="0">
                <a:cs typeface="B Nazanin" panose="00000400000000000000" pitchFamily="2" charset="-78"/>
              </a:rPr>
              <a:t>On line Etymology Dictionary</a:t>
            </a:r>
            <a:r>
              <a:rPr lang="fa-IR" smtClean="0">
                <a:cs typeface="B Nazanin" panose="00000400000000000000" pitchFamily="2" charset="-78"/>
              </a:rPr>
              <a:t>) بلند پروازی میلی قوی برای پیشرفت فردی است که شامل میلی در خور ستایش با غیر معمول برای پیگیری یک هدف بلندپروازانه و به منزله اقدامی چالش برانگیز تشخیص داده می شود که احتیاج به تلاش بسیاری دارد و در برگیرنده ابعاد مثبت و منفی است (</a:t>
            </a:r>
            <a:r>
              <a:rPr lang="en-US" smtClean="0">
                <a:cs typeface="B Nazanin" panose="00000400000000000000" pitchFamily="2" charset="-78"/>
              </a:rPr>
              <a:t>Murray et al, 1970, 31</a:t>
            </a:r>
            <a:r>
              <a:rPr lang="fa-IR" smtClean="0">
                <a:cs typeface="B Nazanin" panose="00000400000000000000" pitchFamily="2" charset="-78"/>
              </a:rPr>
              <a:t>)</a:t>
            </a:r>
            <a:endParaRPr lang="fa-IR">
              <a:cs typeface="B Nazanin" panose="00000400000000000000" pitchFamily="2" charset="-78"/>
            </a:endParaRPr>
          </a:p>
        </p:txBody>
      </p:sp>
    </p:spTree>
    <p:extLst>
      <p:ext uri="{BB962C8B-B14F-4D97-AF65-F5344CB8AC3E}">
        <p14:creationId xmlns:p14="http://schemas.microsoft.com/office/powerpoint/2010/main" val="17262431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بلند پروازی را به منزله هدف و انگیزه اجباری برای تلاش در جهت دستیابی به هدفی تعریف می کند. به نظر می رسد بلند پروازی شامل سه ویژگی باشد میل شدید، یپگیری بر انرژی  و هدف معین (</a:t>
            </a:r>
            <a:r>
              <a:rPr lang="en-US">
                <a:cs typeface="B Nazanin" panose="00000400000000000000" pitchFamily="2" charset="-78"/>
              </a:rPr>
              <a:t>Champy and Nobria</a:t>
            </a:r>
            <a:r>
              <a:rPr lang="fa-IR">
                <a:cs typeface="B Nazanin" panose="00000400000000000000" pitchFamily="2" charset="-78"/>
              </a:rPr>
              <a:t>) با توجه به موارد فوق در تعریف عملیاتی بلندپروازی موراد زیر قابل طرح است: </a:t>
            </a:r>
          </a:p>
          <a:p>
            <a:endParaRPr lang="fa-IR"/>
          </a:p>
        </p:txBody>
      </p:sp>
      <p:sp>
        <p:nvSpPr>
          <p:cNvPr id="4" name="Flowchart: Process 3"/>
          <p:cNvSpPr/>
          <p:nvPr/>
        </p:nvSpPr>
        <p:spPr>
          <a:xfrm>
            <a:off x="1252025" y="3601329"/>
            <a:ext cx="3038621" cy="1941342"/>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میل شدید، یپگیری بر انرژی  و هدف معین</a:t>
            </a:r>
            <a:endParaRPr lang="fa-IR" b="1">
              <a:solidFill>
                <a:srgbClr val="FF0000"/>
              </a:solidFill>
            </a:endParaRPr>
          </a:p>
        </p:txBody>
      </p:sp>
    </p:spTree>
    <p:extLst>
      <p:ext uri="{BB962C8B-B14F-4D97-AF65-F5344CB8AC3E}">
        <p14:creationId xmlns:p14="http://schemas.microsoft.com/office/powerpoint/2010/main" val="26570818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آشفتگی به سبب ناکامی ، احساس تمایل شدید برای دستیابی به اهداف، احساس موانع در مسیر پیشرفت تمایل به قرار گرفتن در موقعیت بهترین تصور داشتن افکار  و ایده های جالبی که باید عملی شوند. احساس ناکامی </a:t>
            </a:r>
            <a:r>
              <a:rPr lang="fa-IR" smtClean="0">
                <a:cs typeface="B Nazanin" panose="00000400000000000000" pitchFamily="2" charset="-78"/>
              </a:rPr>
              <a:t>هنگامی </a:t>
            </a:r>
            <a:r>
              <a:rPr lang="fa-IR" smtClean="0">
                <a:cs typeface="B Nazanin" panose="00000400000000000000" pitchFamily="2" charset="-78"/>
              </a:rPr>
              <a:t>که فرد دیگری عملکرد بهتری داشته باشد. نپذیرفتن شکست در مسیر رسیدن به هدف، تمایل به برجستگی در مقابل انظار دیگران، فرار از متوسط بودن، داشتن آرزو های بزرگ، تمایل به قهرمانی در حرفه و رشته خود، تمایل به قرار گرفتن جای مشاهیر و ستارگان و تمایل به طی سریع راه های کسب موفقیت. </a:t>
            </a:r>
            <a:endParaRPr lang="fa-IR">
              <a:cs typeface="B Nazanin" panose="00000400000000000000" pitchFamily="2" charset="-78"/>
            </a:endParaRPr>
          </a:p>
        </p:txBody>
      </p:sp>
    </p:spTree>
    <p:extLst>
      <p:ext uri="{BB962C8B-B14F-4D97-AF65-F5344CB8AC3E}">
        <p14:creationId xmlns:p14="http://schemas.microsoft.com/office/powerpoint/2010/main" val="21809585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گویه های زیر بخشی از گویه هایی است که برای سنجش بلند پروازی در نظر گرفته شده اند: </a:t>
            </a:r>
            <a:endParaRPr lang="fa-IR">
              <a:cs typeface="B Nazanin" panose="00000400000000000000" pitchFamily="2" charset="-78"/>
            </a:endParaRPr>
          </a:p>
        </p:txBody>
      </p:sp>
    </p:spTree>
    <p:extLst>
      <p:ext uri="{BB962C8B-B14F-4D97-AF65-F5344CB8AC3E}">
        <p14:creationId xmlns:p14="http://schemas.microsoft.com/office/powerpoint/2010/main" val="38825746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96980" y="1056068"/>
            <a:ext cx="9234152" cy="5120895"/>
          </a:xfrm>
          <a:prstGeom prst="rect">
            <a:avLst/>
          </a:prstGeom>
        </p:spPr>
      </p:pic>
    </p:spTree>
    <p:extLst>
      <p:ext uri="{BB962C8B-B14F-4D97-AF65-F5344CB8AC3E}">
        <p14:creationId xmlns:p14="http://schemas.microsoft.com/office/powerpoint/2010/main" val="88899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Nazanin" panose="00000400000000000000" pitchFamily="2" charset="-78"/>
              </a:rPr>
              <a:t>سوء مرف مواد پدیده شایع جوامع معاصر است که از آن با عناوینی  همچون طاعون قرن و بلای  خانمان سوز یاد می شود. آمارها حاکی از آن است که </a:t>
            </a:r>
            <a:r>
              <a:rPr lang="fa-IR" b="1" smtClean="0">
                <a:solidFill>
                  <a:srgbClr val="FF0000"/>
                </a:solidFill>
                <a:cs typeface="B Nazanin" panose="00000400000000000000" pitchFamily="2" charset="-78"/>
              </a:rPr>
              <a:t>دو میلیون معتاد وابسته به مواد مخدر </a:t>
            </a:r>
            <a:r>
              <a:rPr lang="fa-IR" smtClean="0">
                <a:cs typeface="B Nazanin" panose="00000400000000000000" pitchFamily="2" charset="-78"/>
              </a:rPr>
              <a:t>و </a:t>
            </a:r>
            <a:r>
              <a:rPr lang="fa-IR" smtClean="0">
                <a:solidFill>
                  <a:srgbClr val="00B0F0"/>
                </a:solidFill>
                <a:cs typeface="B Nazanin" panose="00000400000000000000" pitchFamily="2" charset="-78"/>
              </a:rPr>
              <a:t>شش میلیون معاد  تفننی </a:t>
            </a:r>
            <a:r>
              <a:rPr lang="fa-IR" smtClean="0">
                <a:cs typeface="B Nazanin" panose="00000400000000000000" pitchFamily="2" charset="-78"/>
              </a:rPr>
              <a:t>در ایران زندگی می کنند، ولی با توجه به شواهد، برآورده می شود که تعداد معتادان  بیش تر از این باشد (صادقیه،  اهری و دیگران، 1383، 37)</a:t>
            </a:r>
            <a:endParaRPr lang="fa-IR">
              <a:cs typeface="B Nazanin" panose="00000400000000000000" pitchFamily="2" charset="-78"/>
            </a:endParaRPr>
          </a:p>
        </p:txBody>
      </p:sp>
    </p:spTree>
    <p:extLst>
      <p:ext uri="{BB962C8B-B14F-4D97-AF65-F5344CB8AC3E}">
        <p14:creationId xmlns:p14="http://schemas.microsoft.com/office/powerpoint/2010/main" val="13305771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3-2 بلند پروازی غیر عقلانی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بلند پروازی غیر عقلانی که هم حاوی شدت بلند پروازی و هم مبین شکاف  و فاصله آن با امکانات فردی و جمعی است هنگامی مطرح می شود که خواسته و اهدافی که فرد بر تحقق آن ها اصرار دارد با امکانات فردی و گروهی وی تناسب نداشته باشد. در واقع کنشی غیر عقلانی محسوب می شود که وسایل به کار رفته با اهداف مورد نظر تناسب نداشته باشد. برای اندازه گیری بلند پروازی از برخی گویه های پرسش نامه  کمال گرایی دانشگاه اهواز  (حافظی و دیگران، 1387، 57) استفاده شده است. </a:t>
            </a:r>
            <a:endParaRPr lang="fa-IR">
              <a:cs typeface="B Nazanin" panose="00000400000000000000" pitchFamily="2" charset="-78"/>
            </a:endParaRPr>
          </a:p>
        </p:txBody>
      </p:sp>
      <p:sp>
        <p:nvSpPr>
          <p:cNvPr id="4" name="Flowchart: Process 3"/>
          <p:cNvSpPr/>
          <p:nvPr/>
        </p:nvSpPr>
        <p:spPr>
          <a:xfrm>
            <a:off x="1252025" y="4501662"/>
            <a:ext cx="2954215" cy="1153550"/>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کنشی غیر عقلانی</a:t>
            </a:r>
            <a:endParaRPr lang="fa-IR" b="1">
              <a:solidFill>
                <a:srgbClr val="FF0000"/>
              </a:solidFill>
            </a:endParaRPr>
          </a:p>
        </p:txBody>
      </p:sp>
    </p:spTree>
    <p:extLst>
      <p:ext uri="{BB962C8B-B14F-4D97-AF65-F5344CB8AC3E}">
        <p14:creationId xmlns:p14="http://schemas.microsoft.com/office/powerpoint/2010/main" val="12828627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روان شناسی از اصطلاح کمال گرایی معادل بلند پروازی استفاده می شود. در این پژوهش بعد منفی کمال گرایی را </a:t>
            </a:r>
            <a:r>
              <a:rPr lang="fa-IR" smtClean="0">
                <a:cs typeface="B Nazanin" panose="00000400000000000000" pitchFamily="2" charset="-78"/>
              </a:rPr>
              <a:t>مورد </a:t>
            </a:r>
            <a:r>
              <a:rPr lang="fa-IR" smtClean="0">
                <a:cs typeface="B Nazanin" panose="00000400000000000000" pitchFamily="2" charset="-78"/>
              </a:rPr>
              <a:t>استفاده قرار داده ایم و از گویه های مربوط به پرسشنامه کمال گرایی و یک پرسشنامه مربوط به بلند پروازی استفاده شده است. </a:t>
            </a:r>
            <a:endParaRPr lang="fa-IR">
              <a:cs typeface="B Nazanin" panose="00000400000000000000" pitchFamily="2" charset="-78"/>
            </a:endParaRPr>
          </a:p>
        </p:txBody>
      </p:sp>
      <p:sp>
        <p:nvSpPr>
          <p:cNvPr id="4" name="Flowchart: Process 3"/>
          <p:cNvSpPr/>
          <p:nvPr/>
        </p:nvSpPr>
        <p:spPr>
          <a:xfrm>
            <a:off x="1280160" y="3699803"/>
            <a:ext cx="6935372" cy="168812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در روان شناسی از اصطلاح کمال گرایی معادل بلند پروازی استفاده می شود</a:t>
            </a:r>
            <a:endParaRPr lang="fa-IR" b="1">
              <a:solidFill>
                <a:srgbClr val="FF0000"/>
              </a:solidFill>
            </a:endParaRPr>
          </a:p>
        </p:txBody>
      </p:sp>
    </p:spTree>
    <p:extLst>
      <p:ext uri="{BB962C8B-B14F-4D97-AF65-F5344CB8AC3E}">
        <p14:creationId xmlns:p14="http://schemas.microsoft.com/office/powerpoint/2010/main" val="226529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بدین ترتیب می توان گفت که بلند پروازی انرژی و نیروی مثبت به سمت اهداف و امیال فرد است که به خودی خود سازنده است، ولی در صورتی که با امکانات فرد تناسب نداشته باشد بلند پروازی غیر عقلانی نامیده می شود که مخرب است و از پیش بینی  کننده های گرایش به اعتیاد در نظر گرفته شده است. </a:t>
            </a:r>
            <a:endParaRPr lang="fa-IR">
              <a:cs typeface="B Nazanin" panose="00000400000000000000" pitchFamily="2" charset="-78"/>
            </a:endParaRPr>
          </a:p>
        </p:txBody>
      </p:sp>
    </p:spTree>
    <p:extLst>
      <p:ext uri="{BB962C8B-B14F-4D97-AF65-F5344CB8AC3E}">
        <p14:creationId xmlns:p14="http://schemas.microsoft.com/office/powerpoint/2010/main" val="22318353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3-3 سوء مصرف مواد مخدر</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سوء مصرف مواد بر اساس تعریفی که سازمان ملل ارائه داده عبارت است از مسمومیت تدریجی یا حاد ناشی از مصرف مداوم یک دارو اعم از طبیعی یا ترکیبی که برای شخص و اجتماع زیان آور باشد (ستوده، 1373، به نقل از خالقی پور و یار محمدیان ، 1386، 17</a:t>
            </a:r>
            <a:r>
              <a:rPr lang="fa-IR" smtClean="0">
                <a:cs typeface="B Nazanin" panose="00000400000000000000" pitchFamily="2" charset="-78"/>
              </a:rPr>
              <a:t>)</a:t>
            </a:r>
            <a:endParaRPr lang="fa-IR" smtClean="0">
              <a:cs typeface="B Nazanin" panose="00000400000000000000" pitchFamily="2" charset="-78"/>
            </a:endParaRPr>
          </a:p>
        </p:txBody>
      </p:sp>
    </p:spTree>
    <p:extLst>
      <p:ext uri="{BB962C8B-B14F-4D97-AF65-F5344CB8AC3E}">
        <p14:creationId xmlns:p14="http://schemas.microsoft.com/office/powerpoint/2010/main" val="35001024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به طور کلی مقصود از سوء مصرف، رفتار غیر انطباقی مصرف مواد در اندازه ای است که برای سلامتی فرد مضر باشد. ممکن است برخی از افراد نشانه های سوء مصرف را داشته باشد، ولی مواد وابسته نباشد میزان </a:t>
            </a:r>
            <a:r>
              <a:rPr lang="fa-IR">
                <a:cs typeface="B Nazanin" panose="00000400000000000000" pitchFamily="2" charset="-78"/>
              </a:rPr>
              <a:t>ماده </a:t>
            </a:r>
            <a:r>
              <a:rPr lang="fa-IR" smtClean="0">
                <a:cs typeface="B Nazanin" panose="00000400000000000000" pitchFamily="2" charset="-78"/>
              </a:rPr>
              <a:t>مصرف </a:t>
            </a:r>
            <a:r>
              <a:rPr lang="fa-IR">
                <a:cs typeface="B Nazanin" panose="00000400000000000000" pitchFamily="2" charset="-78"/>
              </a:rPr>
              <a:t>شده تعیین کننده  سوء مصرف مواد نیست، بلکه میزان تاثیری که مواد در فرد و زندگی وی می گذارد نشان دهنده سوء مصرف خواهد بود. همچنین مصرف باید در عملکرد فرد از نظر جسمی و روانی تاثیر بگذارد. </a:t>
            </a:r>
          </a:p>
          <a:p>
            <a:endParaRPr lang="fa-IR"/>
          </a:p>
        </p:txBody>
      </p:sp>
      <p:sp>
        <p:nvSpPr>
          <p:cNvPr id="4" name="Flowchart: Process 3"/>
          <p:cNvSpPr/>
          <p:nvPr/>
        </p:nvSpPr>
        <p:spPr>
          <a:xfrm>
            <a:off x="1237957" y="4290646"/>
            <a:ext cx="5739618" cy="137863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مقصود از سوء مصرف، رفتار غیر انطباقی مصرف مواد در اندازه ای است که برای سلامتی فرد مضر باشد</a:t>
            </a:r>
            <a:endParaRPr lang="fa-IR" b="1">
              <a:solidFill>
                <a:srgbClr val="FF0000"/>
              </a:solidFill>
            </a:endParaRPr>
          </a:p>
        </p:txBody>
      </p:sp>
    </p:spTree>
    <p:extLst>
      <p:ext uri="{BB962C8B-B14F-4D97-AF65-F5344CB8AC3E}">
        <p14:creationId xmlns:p14="http://schemas.microsoft.com/office/powerpoint/2010/main" val="12228529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افرادیکه سوء مصرف مواد دارند کسانی اند که یک یا چند ماده مخدر را مصرف می کند و میل به تداوم مصرف ان دارند که توام با وابستگی شدید جسمی و روحی است و احتمالا طی دور مصرف اقدام به ترک آن نیز کرده اند بنابراین معیار سنجش متغیر نوع ماده مصرفی و مدت زمان مصرف ماده بوده است. </a:t>
            </a:r>
            <a:endParaRPr lang="fa-IR">
              <a:cs typeface="B Nazanin" panose="00000400000000000000" pitchFamily="2" charset="-78"/>
            </a:endParaRPr>
          </a:p>
        </p:txBody>
      </p:sp>
      <p:sp>
        <p:nvSpPr>
          <p:cNvPr id="4" name="Flowchart: Process 3"/>
          <p:cNvSpPr/>
          <p:nvPr/>
        </p:nvSpPr>
        <p:spPr>
          <a:xfrm>
            <a:off x="838200" y="3798277"/>
            <a:ext cx="5458264" cy="167405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نوع ماده مصرفی و مدت زمان مصرف ماده</a:t>
            </a:r>
            <a:endParaRPr lang="fa-IR" b="1">
              <a:solidFill>
                <a:srgbClr val="FF0000"/>
              </a:solidFill>
            </a:endParaRPr>
          </a:p>
        </p:txBody>
      </p:sp>
    </p:spTree>
    <p:extLst>
      <p:ext uri="{BB962C8B-B14F-4D97-AF65-F5344CB8AC3E}">
        <p14:creationId xmlns:p14="http://schemas.microsoft.com/office/powerpoint/2010/main" val="4054398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3-4 درمان نگه دارنده با متادون</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درمان نگه دارنده با متادون  شکلی از درمان است که برای افراد وابسته به مواد افیونی استفاده می شود. در این روش نرمال (</a:t>
            </a:r>
            <a:r>
              <a:rPr lang="en-US" smtClean="0">
                <a:cs typeface="B Nazanin" panose="00000400000000000000" pitchFamily="2" charset="-78"/>
              </a:rPr>
              <a:t>MMT</a:t>
            </a:r>
            <a:r>
              <a:rPr lang="fa-IR" smtClean="0">
                <a:cs typeface="B Nazanin" panose="00000400000000000000" pitchFamily="2" charset="-78"/>
              </a:rPr>
              <a:t>) که هدف  آن کاهش آسیب به فرد بیمار است، </a:t>
            </a:r>
            <a:r>
              <a:rPr lang="fa-IR" b="1" smtClean="0">
                <a:cs typeface="B Nazanin" panose="00000400000000000000" pitchFamily="2" charset="-78"/>
              </a:rPr>
              <a:t>متادون</a:t>
            </a:r>
            <a:r>
              <a:rPr lang="fa-IR" smtClean="0">
                <a:cs typeface="B Nazanin" panose="00000400000000000000" pitchFamily="2" charset="-78"/>
              </a:rPr>
              <a:t> به صورت بلند مدت برای بیمار تجویز می شود که هم جانشین مواد مخدر مصرفی و هم کاهش دهنده نیاز به ان باشد. در این روش لازم است که بیمار روزانه به کلینیک مراجعه کند و متادون تجویز شده را در کلینیک مصرف کند (رستمی، 1384، 27-30</a:t>
            </a:r>
            <a:r>
              <a:rPr lang="fa-IR" smtClean="0">
                <a:cs typeface="B Nazanin" panose="00000400000000000000" pitchFamily="2" charset="-78"/>
              </a:rPr>
              <a:t>)</a:t>
            </a:r>
            <a:endParaRPr lang="fa-IR" smtClean="0">
              <a:cs typeface="B Nazanin" panose="00000400000000000000" pitchFamily="2" charset="-78"/>
            </a:endParaRPr>
          </a:p>
        </p:txBody>
      </p:sp>
    </p:spTree>
    <p:extLst>
      <p:ext uri="{BB962C8B-B14F-4D97-AF65-F5344CB8AC3E}">
        <p14:creationId xmlns:p14="http://schemas.microsoft.com/office/powerpoint/2010/main" val="39806932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روش درمان </a:t>
            </a:r>
            <a:r>
              <a:rPr lang="en-US">
                <a:cs typeface="B Nazanin" panose="00000400000000000000" pitchFamily="2" charset="-78"/>
              </a:rPr>
              <a:t>MMT</a:t>
            </a:r>
            <a:r>
              <a:rPr lang="fa-IR">
                <a:cs typeface="B Nazanin" panose="00000400000000000000" pitchFamily="2" charset="-78"/>
              </a:rPr>
              <a:t> پیش ترین  و گسترده ترین روش به کار گرفته شده برای درمان معتادان به موادمخدر است که از سال 1364 در آمریکا  وجود دارد (</a:t>
            </a:r>
            <a:r>
              <a:rPr lang="en-US">
                <a:cs typeface="B Nazanin" panose="00000400000000000000" pitchFamily="2" charset="-78"/>
              </a:rPr>
              <a:t>Dide et al, 1996:304-309</a:t>
            </a:r>
            <a:r>
              <a:rPr lang="fa-IR">
                <a:cs typeface="B Nazanin" panose="00000400000000000000" pitchFamily="2" charset="-78"/>
              </a:rPr>
              <a:t>) اعتقاد بر این است که در این روش متادون هم مشکلات مربوط به ترک را از بین می برد و هم دارای تاثیر مثبت در جنبه های مختلف فردی و اجتماعی افراد است. </a:t>
            </a:r>
          </a:p>
          <a:p>
            <a:endParaRPr lang="fa-IR"/>
          </a:p>
        </p:txBody>
      </p:sp>
    </p:spTree>
    <p:extLst>
      <p:ext uri="{BB962C8B-B14F-4D97-AF65-F5344CB8AC3E}">
        <p14:creationId xmlns:p14="http://schemas.microsoft.com/office/powerpoint/2010/main" val="11697869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4- یافته های پژوهش</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این  بررسی 168 نفر از افرادی که سوء مصرف مواد مخدر داشتند و به مراکز بازتوانی معتادان مراجعه کرده بودند مورد مطالعه قرار گرفتند. همان گونه که پیش تر نیز بیان شد، علاوه بر گروه آزمودنی، پرسشنامه بلند پروازی غیر عقلایی به همراه متغیرهای زمینه ای  و جمعیت شناختی بر روی </a:t>
            </a:r>
            <a:r>
              <a:rPr lang="fa-IR" b="1" smtClean="0">
                <a:solidFill>
                  <a:srgbClr val="FF0000"/>
                </a:solidFill>
                <a:cs typeface="B Nazanin" panose="00000400000000000000" pitchFamily="2" charset="-78"/>
              </a:rPr>
              <a:t>50 نفر </a:t>
            </a:r>
            <a:r>
              <a:rPr lang="fa-IR" smtClean="0">
                <a:cs typeface="B Nazanin" panose="00000400000000000000" pitchFamily="2" charset="-78"/>
              </a:rPr>
              <a:t>از افراد بدون گرایش به اعتیاد و سابقه ابتلا به آن اجرا شد. در زیر به طور جداگانه اطلاعات افراد مراجعه کننده به مراکز بازتوانی و  اطلاعات مربوط به گروه کنترل ارائه شده است. </a:t>
            </a:r>
            <a:endParaRPr lang="fa-IR">
              <a:cs typeface="B Nazanin" panose="00000400000000000000" pitchFamily="2" charset="-78"/>
            </a:endParaRPr>
          </a:p>
        </p:txBody>
      </p:sp>
    </p:spTree>
    <p:extLst>
      <p:ext uri="{BB962C8B-B14F-4D97-AF65-F5344CB8AC3E}">
        <p14:creationId xmlns:p14="http://schemas.microsoft.com/office/powerpoint/2010/main" val="21065978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76/2 درصد افراد مورد مطالعه یعنی افراد معتاد، مرد و 33/8 درصد آنان زن هستند. سطح تحصیلات 11/3 درصد آنان ابتدایی تا پنجم، 17/3 راهنمایی، 37/5 درصد  تا دیپلم، 13/1 فوق دیپلم ، 2/4 درصد دانشجو، 14/3 درصد لیسانس و 4/2 درصد فوق لیسانس است. بنابراین حدود 66/1 درصد افراد مورد مطالعه دارای تحصیلات دیپلم به بالا هستند. همچنین سن 28 درصد گروه آزمودنی زیر 30 سال، 51 درصد بین 30 -45 سال 18/5 درصد بین 60-46 سال و 2/4 درصد 61 سال به بالا هستند. </a:t>
            </a:r>
            <a:endParaRPr lang="fa-IR">
              <a:cs typeface="B Nazanin" panose="00000400000000000000" pitchFamily="2" charset="-78"/>
            </a:endParaRPr>
          </a:p>
        </p:txBody>
      </p:sp>
    </p:spTree>
    <p:extLst>
      <p:ext uri="{BB962C8B-B14F-4D97-AF65-F5344CB8AC3E}">
        <p14:creationId xmlns:p14="http://schemas.microsoft.com/office/powerpoint/2010/main" val="3955613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گزارش ها حاکی از افزایش سوء مصرف مواد مخدر در جهان است. بیش ترین میزان گسترش سوء مصرف در سال های اخیر در </a:t>
            </a:r>
            <a:r>
              <a:rPr lang="fa-IR" smtClean="0">
                <a:solidFill>
                  <a:srgbClr val="00B0F0"/>
                </a:solidFill>
                <a:cs typeface="B Nazanin" panose="00000400000000000000" pitchFamily="2" charset="-78"/>
              </a:rPr>
              <a:t>درجه اول در مورد حشیش </a:t>
            </a:r>
            <a:r>
              <a:rPr lang="fa-IR" smtClean="0">
                <a:cs typeface="B Nazanin" panose="00000400000000000000" pitchFamily="2" charset="-78"/>
              </a:rPr>
              <a:t>و سپس </a:t>
            </a:r>
            <a:r>
              <a:rPr lang="fa-IR" smtClean="0">
                <a:solidFill>
                  <a:srgbClr val="FF0000"/>
                </a:solidFill>
                <a:cs typeface="B Nazanin" panose="00000400000000000000" pitchFamily="2" charset="-78"/>
              </a:rPr>
              <a:t>مواد محرک از خانواده آمفتامین</a:t>
            </a:r>
            <a:r>
              <a:rPr lang="fa-IR" smtClean="0">
                <a:cs typeface="B Nazanin" panose="00000400000000000000" pitchFamily="2" charset="-78"/>
              </a:rPr>
              <a:t> بوده است. بنابراین به نظر می رسد سرعت افزایش سوء مصرف  همه مواد به جز اکتسازی به کندی گراییده است (</a:t>
            </a:r>
            <a:r>
              <a:rPr lang="en-US" smtClean="0">
                <a:cs typeface="B Nazanin" panose="00000400000000000000" pitchFamily="2" charset="-78"/>
              </a:rPr>
              <a:t>UNODC, 2009</a:t>
            </a:r>
            <a:r>
              <a:rPr lang="fa-IR" smtClean="0">
                <a:cs typeface="B Nazanin" panose="00000400000000000000" pitchFamily="2" charset="-78"/>
              </a:rPr>
              <a:t>) همچنین تخمین های مبتنی بر گزارش سازمان ملل نشان می دهد که 1/5 الی 2 درصد  از جمعیت ایران مشکل جدی با سوء مصرف  موادمخدر دارند. نیمی از زندانیان در ایران حدود 80 هزار زندانی به علت مواد مخدر زندانی اند (وردی نیا، 1385، 195)</a:t>
            </a:r>
          </a:p>
          <a:p>
            <a:pPr algn="just"/>
            <a:r>
              <a:rPr lang="fa-IR" smtClean="0">
                <a:cs typeface="B Nazanin" panose="00000400000000000000" pitchFamily="2" charset="-78"/>
              </a:rPr>
              <a:t>با مطالعه روند اعتیاد در کشور می توان دریافت که میزان معتادان تقریبا هر 12 سال، دو برابر  شده است و سالانه 8 درصد بر جمعیت آنان افزوده می شود (میثمی  و دیگران، 1385، 35)</a:t>
            </a:r>
            <a:endParaRPr lang="fa-IR">
              <a:cs typeface="B Nazanin" panose="00000400000000000000" pitchFamily="2" charset="-78"/>
            </a:endParaRPr>
          </a:p>
        </p:txBody>
      </p:sp>
    </p:spTree>
    <p:extLst>
      <p:ext uri="{BB962C8B-B14F-4D97-AF65-F5344CB8AC3E}">
        <p14:creationId xmlns:p14="http://schemas.microsoft.com/office/powerpoint/2010/main" val="39551402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29/9 درصد جمعیت آزمودنی، درامد خود را زیر 800 هزار تومان،  36/3 درصد بین 800 ت یک میلیون و 600 هزار تومان 15/5 درصد بین یک میلیون و 700 تا دو میلیون و 500 هزار تومان ، 84 درصد نیز بالاتر از این میزان اعلام کرده اند. 44 درصد پاسخ گویان مشاغلی در رده پایین ، 48/2 درصد مشاغل رده متوسط  و 7/7 درصد مشاغل رده بالا دارند. </a:t>
            </a:r>
            <a:endParaRPr lang="fa-IR">
              <a:cs typeface="B Nazanin" panose="00000400000000000000" pitchFamily="2" charset="-78"/>
            </a:endParaRPr>
          </a:p>
        </p:txBody>
      </p:sp>
    </p:spTree>
    <p:extLst>
      <p:ext uri="{BB962C8B-B14F-4D97-AF65-F5344CB8AC3E}">
        <p14:creationId xmlns:p14="http://schemas.microsoft.com/office/powerpoint/2010/main" val="2224923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هم چنین ازنظر پایگاه اجتماعی و اقتصادی، 45 درصد پایین ، 45/2 درصد متوسط  و 10/7 درصد بالا هستند (نمودار 1)</a:t>
            </a:r>
          </a:p>
          <a:p>
            <a:pPr algn="just"/>
            <a:endParaRPr lang="fa-IR">
              <a:cs typeface="B Nazanin" panose="00000400000000000000" pitchFamily="2" charset="-78"/>
            </a:endParaRPr>
          </a:p>
        </p:txBody>
      </p:sp>
    </p:spTree>
    <p:extLst>
      <p:ext uri="{BB962C8B-B14F-4D97-AF65-F5344CB8AC3E}">
        <p14:creationId xmlns:p14="http://schemas.microsoft.com/office/powerpoint/2010/main" val="24915518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440412" y="1534610"/>
            <a:ext cx="7772534" cy="4266574"/>
          </a:xfrm>
          <a:prstGeom prst="rect">
            <a:avLst/>
          </a:prstGeom>
        </p:spPr>
      </p:pic>
    </p:spTree>
    <p:extLst>
      <p:ext uri="{BB962C8B-B14F-4D97-AF65-F5344CB8AC3E}">
        <p14:creationId xmlns:p14="http://schemas.microsoft.com/office/powerpoint/2010/main" val="21930200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نخستین مصرف در این پژوهش  اهمیت بسیاری دارد در واقع فرض ما این است که بلند پروازی غیر عقلانی زمینه های نخستین مصرف را فراهم می کند. اگر چه پس از نخستین مصرف، رابطه دو سویه  ای با مصرف مواد مخدر می یابد. یعنی این که از یک طرف وقتی فرد  بلند پرواز  احساس می کند که در عالم توهم به همه آن چه می خواسته رسیده است، مصرف را ادامه می دهد و از سوی دیگر خود این مواد کمابیش خاصیت بلند پروازانه  دارند و به بلند پروازی فرد معتاد دامن می زنند. </a:t>
            </a:r>
            <a:endParaRPr lang="fa-IR">
              <a:cs typeface="B Nazanin" panose="00000400000000000000" pitchFamily="2" charset="-78"/>
            </a:endParaRPr>
          </a:p>
        </p:txBody>
      </p:sp>
    </p:spTree>
    <p:extLst>
      <p:ext uri="{BB962C8B-B14F-4D97-AF65-F5344CB8AC3E}">
        <p14:creationId xmlns:p14="http://schemas.microsoft.com/office/powerpoint/2010/main" val="40570395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182374" y="751138"/>
            <a:ext cx="8617634" cy="5580371"/>
          </a:xfrm>
          <a:prstGeom prst="rect">
            <a:avLst/>
          </a:prstGeom>
        </p:spPr>
      </p:pic>
    </p:spTree>
    <p:extLst>
      <p:ext uri="{BB962C8B-B14F-4D97-AF65-F5344CB8AC3E}">
        <p14:creationId xmlns:p14="http://schemas.microsoft.com/office/powerpoint/2010/main" val="15852031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همان گونه که در نمودار 2 مشاهده می شود 35/1 درصد از افراد گروه آزمودنی علت اولین بار مصرف را کنجکاوی 28 درصد لذت طلبی ، 13/7 درصد التیام دردهای جسمی 7/8 درصد کم طاقتی در برابر مشکلات و پایین بودن سطح تحمل 5/4 درصد ضعف اعتماد به نفس و نیاز به تایید شدن از طریق دوستان 5/4 درصد سرخوردگی و مشکلات روحی  و 4/8 درصد ناکامی در عشق بیان کرده اند. </a:t>
            </a:r>
            <a:endParaRPr lang="fa-IR">
              <a:cs typeface="B Nazanin" panose="00000400000000000000" pitchFamily="2" charset="-78"/>
            </a:endParaRPr>
          </a:p>
        </p:txBody>
      </p:sp>
    </p:spTree>
    <p:extLst>
      <p:ext uri="{BB962C8B-B14F-4D97-AF65-F5344CB8AC3E}">
        <p14:creationId xmlns:p14="http://schemas.microsoft.com/office/powerpoint/2010/main" val="40160303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با توجه به این که بیشترین مصرف به  کنجکاوی مربوط است شاید بتوان این گونه تفسیر کرد که برخی از این کنجکاوی ها بیش تر جست و جویی برای راه حل است. کسانی که به آن چه دارند رضایت دارند به دنبال کنجکاوی نیستند. در واقع کنجکاوی جست و جوی راهی دیگر است. در مورد لذت طلبی نیز می توان گفت که بعضا رفع </a:t>
            </a:r>
            <a:r>
              <a:rPr lang="fa-IR">
                <a:cs typeface="B Nazanin" panose="00000400000000000000" pitchFamily="2" charset="-78"/>
              </a:rPr>
              <a:t>آلام </a:t>
            </a:r>
            <a:r>
              <a:rPr lang="fa-IR" smtClean="0">
                <a:cs typeface="B Nazanin" panose="00000400000000000000" pitchFamily="2" charset="-78"/>
              </a:rPr>
              <a:t>روحی </a:t>
            </a:r>
            <a:r>
              <a:rPr lang="fa-IR">
                <a:cs typeface="B Nazanin" panose="00000400000000000000" pitchFamily="2" charset="-78"/>
              </a:rPr>
              <a:t>و تنش های ناشی از ناکامی ها است . آن ها که دچار  سرخوردگی نیستند و به امال و آرزوهای خود رسیده اند کمتر در جست و جوی چیزی برای رفع آلام می گردند. </a:t>
            </a:r>
          </a:p>
          <a:p>
            <a:endParaRPr lang="fa-IR"/>
          </a:p>
        </p:txBody>
      </p:sp>
      <p:sp>
        <p:nvSpPr>
          <p:cNvPr id="4" name="Flowchart: Process 3"/>
          <p:cNvSpPr/>
          <p:nvPr/>
        </p:nvSpPr>
        <p:spPr>
          <a:xfrm>
            <a:off x="1280160" y="4417255"/>
            <a:ext cx="3770142" cy="113948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جست و جویی برای راه حل</a:t>
            </a:r>
            <a:endParaRPr lang="fa-IR" b="1">
              <a:solidFill>
                <a:srgbClr val="FF0000"/>
              </a:solidFill>
            </a:endParaRPr>
          </a:p>
        </p:txBody>
      </p:sp>
    </p:spTree>
    <p:extLst>
      <p:ext uri="{BB962C8B-B14F-4D97-AF65-F5344CB8AC3E}">
        <p14:creationId xmlns:p14="http://schemas.microsoft.com/office/powerpoint/2010/main" val="16998440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29621" y="2137893"/>
            <a:ext cx="8813192" cy="2790277"/>
          </a:xfrm>
          <a:prstGeom prst="rect">
            <a:avLst/>
          </a:prstGeom>
        </p:spPr>
      </p:pic>
    </p:spTree>
    <p:extLst>
      <p:ext uri="{BB962C8B-B14F-4D97-AF65-F5344CB8AC3E}">
        <p14:creationId xmlns:p14="http://schemas.microsoft.com/office/powerpoint/2010/main" val="31759356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توجه به داده های جدول 2 بیش از 68 درصد مردان معتاد و 70 درصد  زنان معتاد در سنی کمتر از 25 سالگی شروع به مصرف مخدر کرده اند. از ان جا که جوانان در این دوره سنی بیشتر در معرض توهمات و هدف گذری برای زندگی از یک سو و مشکلات و نگرانی های اقتصادی از سوی دیگر هستند میزان آسیب پذیر برای مصرف مواد مخدر نیز پیش تر به چشم می خورد</a:t>
            </a:r>
            <a:endParaRPr lang="fa-IR">
              <a:cs typeface="B Nazanin" panose="00000400000000000000" pitchFamily="2" charset="-78"/>
            </a:endParaRPr>
          </a:p>
        </p:txBody>
      </p:sp>
    </p:spTree>
    <p:extLst>
      <p:ext uri="{BB962C8B-B14F-4D97-AF65-F5344CB8AC3E}">
        <p14:creationId xmlns:p14="http://schemas.microsoft.com/office/powerpoint/2010/main" val="3477300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852100" y="2356834"/>
            <a:ext cx="8487800" cy="2954684"/>
          </a:xfrm>
          <a:prstGeom prst="rect">
            <a:avLst/>
          </a:prstGeom>
        </p:spPr>
      </p:pic>
    </p:spTree>
    <p:extLst>
      <p:ext uri="{BB962C8B-B14F-4D97-AF65-F5344CB8AC3E}">
        <p14:creationId xmlns:p14="http://schemas.microsoft.com/office/powerpoint/2010/main" val="3442863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توجه به موقعیت ژئوپولیتیک ایران و قرار گرفتن آن در کنار کشورهایی همچون افغانستان  و پاسکتان که جزو تولید کنندگان عمده مواد مخدرند، اعتیاد پدیده ای آشنا برای هر ایرانی است. روزانه دو هزار کیلو از انواع مواد مخدر در کشور ما مصرف می شود و سالانه 120 تن از این مواد کشف و ضبط می شود.</a:t>
            </a:r>
            <a:endParaRPr lang="fa-IR">
              <a:cs typeface="B Nazanin" panose="00000400000000000000" pitchFamily="2" charset="-78"/>
            </a:endParaRPr>
          </a:p>
        </p:txBody>
      </p:sp>
      <p:sp>
        <p:nvSpPr>
          <p:cNvPr id="4" name="Flowchart: Process 3"/>
          <p:cNvSpPr/>
          <p:nvPr/>
        </p:nvSpPr>
        <p:spPr>
          <a:xfrm>
            <a:off x="1266092" y="3671668"/>
            <a:ext cx="3165231" cy="139270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موقعیت ژئوپولیتیک ایران</a:t>
            </a:r>
            <a:endParaRPr lang="fa-IR" b="1">
              <a:solidFill>
                <a:srgbClr val="FF0000"/>
              </a:solidFill>
            </a:endParaRPr>
          </a:p>
        </p:txBody>
      </p:sp>
    </p:spTree>
    <p:extLst>
      <p:ext uri="{BB962C8B-B14F-4D97-AF65-F5344CB8AC3E}">
        <p14:creationId xmlns:p14="http://schemas.microsoft.com/office/powerpoint/2010/main" val="11381257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متغیر اصلی مستقل این پژوهش که بیش ترین بحث نظری ما در مورد آن است بلند پروازی غیر عقلانی است همان گونه که در جدول 3 مشاهده می شود. میزان بلند پروازی در میان معتادان به نحو چشم گیری پیش از افراد غیر </a:t>
            </a:r>
            <a:r>
              <a:rPr lang="fa-IR" smtClean="0">
                <a:cs typeface="B Nazanin" panose="00000400000000000000" pitchFamily="2" charset="-78"/>
              </a:rPr>
              <a:t>معتاد </a:t>
            </a:r>
            <a:r>
              <a:rPr lang="fa-IR" smtClean="0">
                <a:cs typeface="B Nazanin" panose="00000400000000000000" pitchFamily="2" charset="-78"/>
              </a:rPr>
              <a:t>است. در حالی که جمعا 77 درصد معتادان از میزان بلند پروازی زیاد و متوسط </a:t>
            </a:r>
            <a:r>
              <a:rPr lang="fa-IR" smtClean="0">
                <a:cs typeface="B Nazanin" panose="00000400000000000000" pitchFamily="2" charset="-78"/>
              </a:rPr>
              <a:t>رنج </a:t>
            </a:r>
            <a:r>
              <a:rPr lang="fa-IR" smtClean="0">
                <a:cs typeface="B Nazanin" panose="00000400000000000000" pitchFamily="2" charset="-78"/>
              </a:rPr>
              <a:t>می برند، این نسبت در میان افراد غیر معتاد 52 درصد یعنی 25 درصد کمتر است. بلند پروازی غیر عقلانی کم در میان فقط 25 درصد معتادان مشاهده شد. </a:t>
            </a:r>
            <a:endParaRPr lang="fa-IR">
              <a:cs typeface="B Nazanin" panose="00000400000000000000" pitchFamily="2" charset="-78"/>
            </a:endParaRPr>
          </a:p>
        </p:txBody>
      </p:sp>
    </p:spTree>
    <p:extLst>
      <p:ext uri="{BB962C8B-B14F-4D97-AF65-F5344CB8AC3E}">
        <p14:creationId xmlns:p14="http://schemas.microsoft.com/office/powerpoint/2010/main" val="23871165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حالی که بلند پروازی کم در میان 48 درصد از افراد غیر معتاد دیده شده است. آزمون خی دو بیان گر فرض پوچ بودن رابطه را رد می کند و </a:t>
            </a:r>
            <a:r>
              <a:rPr lang="fa-IR" b="1">
                <a:solidFill>
                  <a:srgbClr val="FF0000"/>
                </a:solidFill>
                <a:cs typeface="B Nazanin" panose="00000400000000000000" pitchFamily="2" charset="-78"/>
              </a:rPr>
              <a:t>آزمون مان- ویتنی </a:t>
            </a:r>
            <a:r>
              <a:rPr lang="fa-IR">
                <a:cs typeface="B Nazanin" panose="00000400000000000000" pitchFamily="2" charset="-78"/>
              </a:rPr>
              <a:t>بیان گر تفاوت معنادار میانگین بلند پروازی غیر عقلانی در دو گروه معتادان و غیر معتادان است به این ترتیب میزان بلند پروازی غیر عقلانی در دو گروه معتادان و غیر معتادان است. به این ترتیب میزان بلند پروازی غیر عقلانی در میان معتادار به نحو معناداری بیش از افراد غیر معتاد است. </a:t>
            </a:r>
          </a:p>
          <a:p>
            <a:endParaRPr lang="fa-IR"/>
          </a:p>
        </p:txBody>
      </p:sp>
    </p:spTree>
    <p:extLst>
      <p:ext uri="{BB962C8B-B14F-4D97-AF65-F5344CB8AC3E}">
        <p14:creationId xmlns:p14="http://schemas.microsoft.com/office/powerpoint/2010/main" val="30874312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64407" y="1317018"/>
            <a:ext cx="9294372" cy="4327339"/>
          </a:xfrm>
          <a:prstGeom prst="rect">
            <a:avLst/>
          </a:prstGeom>
        </p:spPr>
      </p:pic>
    </p:spTree>
    <p:extLst>
      <p:ext uri="{BB962C8B-B14F-4D97-AF65-F5344CB8AC3E}">
        <p14:creationId xmlns:p14="http://schemas.microsoft.com/office/powerpoint/2010/main" val="13886145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جدول 4 نوع بلند پروازی  گروه آزمودن یعنی کسانی را که به اعتیاد گرایش دارند بر حسب جنسیت توضیح می دهد. همان طوری که مشاهده می شود بلند پروازی 46/9 درصد مردان در زمینه اقتصادی 22/7 درصد در زمینه موفقیت شغلی، 18/8  درصد خوشبختی در زندگی خانوادگی، 6/2 درصد در زمینه موقعیت اجتماعی 4/7 درصد در زمینه موفقیت تحصیلی، و 0/8 درصد در زمینه رفتن به خارج از کشور است. این در حالی است که نوع بلند پروازی 45 درصد زنان در زمینه خوشبختی در زندگی خانوادگی 27/5 درصد در زمینه موقعیت تحصیلی، 10 درصد در زمینه شغلی، 7/5 درصد در زمینه اقتصادی، 7/5 درصد نیز در زمینه مسافرت به خارج از کشور  و 2/5 درصد در زمینه موقعیت اجتماعی بالا است. </a:t>
            </a:r>
            <a:endParaRPr lang="fa-IR">
              <a:cs typeface="B Nazanin" panose="00000400000000000000" pitchFamily="2" charset="-78"/>
            </a:endParaRPr>
          </a:p>
        </p:txBody>
      </p:sp>
    </p:spTree>
    <p:extLst>
      <p:ext uri="{BB962C8B-B14F-4D97-AF65-F5344CB8AC3E}">
        <p14:creationId xmlns:p14="http://schemas.microsoft.com/office/powerpoint/2010/main" val="28340849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به خوبی مشهود است که </a:t>
            </a:r>
            <a:r>
              <a:rPr lang="fa-IR">
                <a:cs typeface="B Nazanin" panose="00000400000000000000" pitchFamily="2" charset="-78"/>
              </a:rPr>
              <a:t>ناکامی </a:t>
            </a:r>
            <a:r>
              <a:rPr lang="fa-IR" smtClean="0">
                <a:cs typeface="B Nazanin" panose="00000400000000000000" pitchFamily="2" charset="-78"/>
              </a:rPr>
              <a:t>های </a:t>
            </a:r>
            <a:r>
              <a:rPr lang="fa-IR" smtClean="0">
                <a:cs typeface="B Nazanin" panose="00000400000000000000" pitchFamily="2" charset="-78"/>
              </a:rPr>
              <a:t>اقتصادی </a:t>
            </a:r>
            <a:r>
              <a:rPr lang="fa-IR" smtClean="0">
                <a:cs typeface="B Nazanin" panose="00000400000000000000" pitchFamily="2" charset="-78"/>
              </a:rPr>
              <a:t>مردان نقش مهمی در بلند پروازی های اقتصادی دارد و با توجه به نسبت در خور توجه مردان معتاد به زنان معتاد این مسئله بیش تر در حوزه مسائل اقتصادی قابل پیگیری ست. در واقع ضعف عقلانیت اقتصادی  و تمایل به طی ره صد ساله در شب نقش مهمی در این گونه توهمات بازی می کند که می توان به نوبه خود به اعتیاد منجر شود. </a:t>
            </a:r>
            <a:endParaRPr lang="fa-IR">
              <a:cs typeface="B Nazanin" panose="00000400000000000000" pitchFamily="2" charset="-78"/>
            </a:endParaRPr>
          </a:p>
        </p:txBody>
      </p:sp>
    </p:spTree>
    <p:extLst>
      <p:ext uri="{BB962C8B-B14F-4D97-AF65-F5344CB8AC3E}">
        <p14:creationId xmlns:p14="http://schemas.microsoft.com/office/powerpoint/2010/main" val="25327144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812860"/>
            <a:ext cx="10515599" cy="5364103"/>
          </a:xfrm>
          <a:prstGeom prst="rect">
            <a:avLst/>
          </a:prstGeom>
        </p:spPr>
      </p:pic>
    </p:spTree>
    <p:extLst>
      <p:ext uri="{BB962C8B-B14F-4D97-AF65-F5344CB8AC3E}">
        <p14:creationId xmlns:p14="http://schemas.microsoft.com/office/powerpoint/2010/main" val="30291489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نتایج استفاده از آزمون خی دو و </a:t>
            </a:r>
            <a:r>
              <a:rPr lang="en-US" smtClean="0">
                <a:cs typeface="B Nazanin" panose="00000400000000000000" pitchFamily="2" charset="-78"/>
              </a:rPr>
              <a:t>V</a:t>
            </a:r>
            <a:r>
              <a:rPr lang="fa-IR" smtClean="0">
                <a:cs typeface="B Nazanin" panose="00000400000000000000" pitchFamily="2" charset="-78"/>
              </a:rPr>
              <a:t> کرامر درباره رابطه بلند پروازی  و مصرف شیشه حاکی از آن است که بین افراد مصرف کننده شیشه و افرادی که مصرف نمی کنند، از نظر میزان بلندپروازی تفاوت معنادار است، همان طور که مشاهده می شود در بین افرادی که شیشه مصرف می کند میزان بلند پروازی متوسط 41/2 درصد است که این برای افرادی که مصرف کننده نیستند 31 درصد است </a:t>
            </a:r>
            <a:r>
              <a:rPr lang="fa-IR" b="1" smtClean="0">
                <a:solidFill>
                  <a:srgbClr val="FF0000"/>
                </a:solidFill>
                <a:cs typeface="B Nazanin" panose="00000400000000000000" pitchFamily="2" charset="-78"/>
              </a:rPr>
              <a:t>بنابراین فرضیه اماری فوق تایید می شود  </a:t>
            </a:r>
            <a:r>
              <a:rPr lang="fa-IR" smtClean="0">
                <a:cs typeface="B Nazanin" panose="00000400000000000000" pitchFamily="2" charset="-78"/>
              </a:rPr>
              <a:t>و میزان بلند پروازی رابطه ای دو سویه است به طوری که بلند پروازی  موجب مصرف شیشه و مصرف شیشه باعث تمایلات بلندپروازانه می شود. </a:t>
            </a:r>
            <a:endParaRPr lang="fa-IR">
              <a:cs typeface="B Nazanin" panose="00000400000000000000" pitchFamily="2" charset="-78"/>
            </a:endParaRPr>
          </a:p>
        </p:txBody>
      </p:sp>
    </p:spTree>
    <p:extLst>
      <p:ext uri="{BB962C8B-B14F-4D97-AF65-F5344CB8AC3E}">
        <p14:creationId xmlns:p14="http://schemas.microsoft.com/office/powerpoint/2010/main" val="4550799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00766" y="977847"/>
            <a:ext cx="9259909" cy="4861772"/>
          </a:xfrm>
          <a:prstGeom prst="rect">
            <a:avLst/>
          </a:prstGeom>
        </p:spPr>
      </p:pic>
    </p:spTree>
    <p:extLst>
      <p:ext uri="{BB962C8B-B14F-4D97-AF65-F5344CB8AC3E}">
        <p14:creationId xmlns:p14="http://schemas.microsoft.com/office/powerpoint/2010/main" val="12794012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نتایج استفاده از آزمون خی دو و </a:t>
            </a:r>
            <a:r>
              <a:rPr lang="fa-IR">
                <a:cs typeface="B Nazanin" panose="00000400000000000000" pitchFamily="2" charset="-78"/>
              </a:rPr>
              <a:t> </a:t>
            </a:r>
            <a:r>
              <a:rPr lang="en-US" smtClean="0">
                <a:cs typeface="B Nazanin" panose="00000400000000000000" pitchFamily="2" charset="-78"/>
              </a:rPr>
              <a:t>V </a:t>
            </a:r>
            <a:r>
              <a:rPr lang="fa-IR" smtClean="0">
                <a:cs typeface="B Nazanin" panose="00000400000000000000" pitchFamily="2" charset="-78"/>
              </a:rPr>
              <a:t> کرامر  در رابطه بین بلند پروازی  ومصرف کوکائین حاکی از آن است که بین افرادمصرف کننده کوکائین و افرادی که مصرف نمی کند، از نظر میزان بلند پروازی تفاوت معنادار است همان طور که در جدول 6  مشاهده می شود در بین افرادی که کوکایین مصرف می کنند میزان بلند پروازی خیلی زیاد 14/3 درصد است  که این برای افرادی که مصرف کننده نیستند، اما از سایر مواد استفاده می کنند 3/7 درصد است. </a:t>
            </a:r>
            <a:endParaRPr lang="fa-IR" smtClean="0">
              <a:cs typeface="B Nazanin" panose="00000400000000000000" pitchFamily="2" charset="-78"/>
            </a:endParaRPr>
          </a:p>
          <a:p>
            <a:pPr algn="just"/>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34014397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پس فرضیه آماری فوق تایید می شود البته باید به این نکته توجه داشت که به علت </a:t>
            </a:r>
            <a:r>
              <a:rPr lang="fa-IR" b="1">
                <a:solidFill>
                  <a:srgbClr val="FF0000"/>
                </a:solidFill>
                <a:cs typeface="B Nazanin" panose="00000400000000000000" pitchFamily="2" charset="-78"/>
              </a:rPr>
              <a:t>گران بودن و پر </a:t>
            </a:r>
            <a:r>
              <a:rPr lang="fa-IR" b="1">
                <a:solidFill>
                  <a:srgbClr val="FF0000"/>
                </a:solidFill>
                <a:cs typeface="B Nazanin" panose="00000400000000000000" pitchFamily="2" charset="-78"/>
              </a:rPr>
              <a:t>هزینه </a:t>
            </a:r>
            <a:r>
              <a:rPr lang="fa-IR" b="1" smtClean="0">
                <a:solidFill>
                  <a:srgbClr val="FF0000"/>
                </a:solidFill>
                <a:cs typeface="B Nazanin" panose="00000400000000000000" pitchFamily="2" charset="-78"/>
              </a:rPr>
              <a:t>بودن </a:t>
            </a:r>
            <a:r>
              <a:rPr lang="fa-IR" b="1">
                <a:solidFill>
                  <a:srgbClr val="FF0000"/>
                </a:solidFill>
                <a:cs typeface="B Nazanin" panose="00000400000000000000" pitchFamily="2" charset="-78"/>
              </a:rPr>
              <a:t>کوکائین در ایران </a:t>
            </a:r>
            <a:r>
              <a:rPr lang="fa-IR">
                <a:cs typeface="B Nazanin" panose="00000400000000000000" pitchFamily="2" charset="-78"/>
              </a:rPr>
              <a:t>تعداد افراد مصرف کننده کم است که در گروه آزمودنی ما حدود 7 نفر تجربه مصرف این ماده را داشتند که با توجه به آزمون آماری رابطه تایید نشد.</a:t>
            </a:r>
            <a:endParaRPr lang="fa-IR"/>
          </a:p>
        </p:txBody>
      </p:sp>
    </p:spTree>
    <p:extLst>
      <p:ext uri="{BB962C8B-B14F-4D97-AF65-F5344CB8AC3E}">
        <p14:creationId xmlns:p14="http://schemas.microsoft.com/office/powerpoint/2010/main" val="1089771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ایران تبدیل به معبر ترانزیتی برای مواد مخدر شده است، جوانان و نوجوانان بالقوه در معرض اعتیاد به مواد مخدرند  اعتیاد به مواد مخدرند و اعتیاد در میان دانش آموزان و دانشجویان از مسائل روز و ود توجه در جامعه است. بسیاری  نیز برای کسب درآمد به تجارت مواد مخدر می پردازند و باندهای بزرگ سوداگر مرگ درآمدهای هنگفتی از این زمینه به دست می آورند. به نحوی که سالانه 600 هزار میلیارد  دلار سود تجارت مواد مخدر در جهان است (محبوبی منش، 1382، 41)</a:t>
            </a:r>
            <a:endParaRPr lang="fa-IR">
              <a:cs typeface="B Nazanin" panose="00000400000000000000" pitchFamily="2" charset="-78"/>
            </a:endParaRPr>
          </a:p>
        </p:txBody>
      </p:sp>
      <p:sp>
        <p:nvSpPr>
          <p:cNvPr id="4" name="Flowchart: Process 3"/>
          <p:cNvSpPr/>
          <p:nvPr/>
        </p:nvSpPr>
        <p:spPr>
          <a:xfrm>
            <a:off x="1350498" y="4389120"/>
            <a:ext cx="3235570" cy="1181686"/>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معبر ترانزیتی</a:t>
            </a:r>
            <a:endParaRPr lang="fa-IR" b="1">
              <a:solidFill>
                <a:srgbClr val="FF0000"/>
              </a:solidFill>
            </a:endParaRPr>
          </a:p>
        </p:txBody>
      </p:sp>
    </p:spTree>
    <p:extLst>
      <p:ext uri="{BB962C8B-B14F-4D97-AF65-F5344CB8AC3E}">
        <p14:creationId xmlns:p14="http://schemas.microsoft.com/office/powerpoint/2010/main" val="17636701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5- نتیجه گیری </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سوء مصرف مواد مخدر و اعتیاد یکی از مشکلات عمده کشورهای در حال گذار است از آن جا که این کشور ها جمعیت جوان دارند، بالطبع بیش تر در معرض خطر واقع می شوند در این بین جوانان به منزله عمده ترین و مستعد ترین گروه در معرض خطر بیشتری قرار دارد. دامنه تاثیرات سوء مصرف مواد از آن رو حایز اهمیت است که عواقب وخیم آن نه تنها فرد بلکه خانواده دوستان و همکاران را نیز در معرض آثار ویران گر آن قرار خواهد داد. این موضوع که قشر جوان جامعه بیشتر در معرض آسیب و اماج اعتیاد قرار دارند وظیفه همگان را در مقابله با این مشکل خطیرتر می کند.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367863" y="4245585"/>
            <a:ext cx="2619375" cy="1743075"/>
          </a:xfrm>
          <a:prstGeom prst="rect">
            <a:avLst/>
          </a:prstGeom>
        </p:spPr>
      </p:pic>
    </p:spTree>
    <p:extLst>
      <p:ext uri="{BB962C8B-B14F-4D97-AF65-F5344CB8AC3E}">
        <p14:creationId xmlns:p14="http://schemas.microsoft.com/office/powerpoint/2010/main" val="1966467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با توجه به پژوهش های انجام شده جامعه ایران در برخی از عرصه های حیات جمعی از بی هنجاری رنج می برد (رفیع پور، 1378) و این شرایط ظرفیت بالایی را برای گرایش به اعتیاد و سوء مصرف  مواد مخدر ایجاد می کند. بر اساس دیدگاه رابرت مرتن بی هنجاری وضعیتی است که طی ان برخی از گروه های جامعه از وسایل و امکانات لازم برای پیجویی و دسترسی به اهداف مشروع  و موکد جامعه محروم اند. </a:t>
            </a:r>
            <a:r>
              <a:rPr lang="fa-IR" b="1" smtClean="0">
                <a:solidFill>
                  <a:srgbClr val="FF0000"/>
                </a:solidFill>
                <a:cs typeface="B Nazanin" panose="00000400000000000000" pitchFamily="2" charset="-78"/>
              </a:rPr>
              <a:t>یکی از شیوه های انطباقی افراد و گروه های اجتماعی با شرایط بی هنجاری نوآوری است</a:t>
            </a:r>
            <a:r>
              <a:rPr lang="fa-IR" smtClean="0">
                <a:cs typeface="B Nazanin" panose="00000400000000000000" pitchFamily="2" charset="-78"/>
              </a:rPr>
              <a:t> در این مقاله تلاش شد نشان داده شود که گرایش به اعتیاد نیز می تواند نوعی نواوری تلقی شود. در این رابطه  متغیر جدیدی تحت عنوان  بلند پروازی غیر عقلانی مطرح کردیم. </a:t>
            </a:r>
            <a:endParaRPr lang="fa-IR">
              <a:cs typeface="B Nazanin" panose="00000400000000000000" pitchFamily="2" charset="-78"/>
            </a:endParaRPr>
          </a:p>
        </p:txBody>
      </p:sp>
    </p:spTree>
    <p:extLst>
      <p:ext uri="{BB962C8B-B14F-4D97-AF65-F5344CB8AC3E}">
        <p14:creationId xmlns:p14="http://schemas.microsoft.com/office/powerpoint/2010/main" val="28412197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این متغیر یکی از تبیین کننده های گرایش به اعتیاد معرفی شد. این متغیر هم حاوی شدت بلند پروازی است و هم نشان دهنده شکاف و فاصله آن با امکانات فردی و جامعی است. نتایج نشان داد که رابطه بین بلند پروازی غیر عقلانی و گرایش به سوء مصرف مواد مخدر معنادار است. همچنین میزان غیر عقلانی بر حسب نوع مصرفی شیشه  و کوکائین متفاوت است به نظر می رسد مصرف شیشه و بلند پروازی  غیر عقلانی از رابطه ای دو سویه برخوردار است</a:t>
            </a:r>
            <a:r>
              <a:rPr lang="fa-IR">
                <a:cs typeface="B Nazanin" panose="00000400000000000000" pitchFamily="2" charset="-78"/>
              </a:rPr>
              <a:t>. </a:t>
            </a:r>
            <a:endParaRPr lang="fa-IR"/>
          </a:p>
        </p:txBody>
      </p:sp>
    </p:spTree>
    <p:extLst>
      <p:ext uri="{BB962C8B-B14F-4D97-AF65-F5344CB8AC3E}">
        <p14:creationId xmlns:p14="http://schemas.microsoft.com/office/powerpoint/2010/main" val="40290002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به طوری که بلند پروازی موجب مصرف شیشه و مصرف شیشه  باعث تمایلات بلندپروازانه می شود بیشترین بلند پروازی مردان در زمینه مالی و اقتصادی و زنان در زمینه خوشبختی در زندگی خانوادگی است. </a:t>
            </a:r>
          </a:p>
          <a:p>
            <a:endParaRPr lang="fa-IR"/>
          </a:p>
        </p:txBody>
      </p:sp>
    </p:spTree>
    <p:extLst>
      <p:ext uri="{BB962C8B-B14F-4D97-AF65-F5344CB8AC3E}">
        <p14:creationId xmlns:p14="http://schemas.microsoft.com/office/powerpoint/2010/main" val="29566849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اگر چه با انجام دادن یک پژوهش نمی توان نتیجه قطعی درباره رابطه دو متغیر گرفت، ولی با عنایت به مبانی و چارچوب نظری یادشده می توان از متغیر بلند پروازی غیر عقلانی به منزله  یکی از پیش بینی کننده های اعتیاد بهره گرفت. در واقع می توان این گونه نتیجه گیری کرد که افرادی که از بلند پروازی غیر عقلانی بیش تری برخوردارند در مقایسه با افرادی  که بلند پروازی های آنان عاقلانه تر است و یا بلند پروازی کم تری دارند برای انواع کج روی مستعد ترند</a:t>
            </a:r>
            <a:r>
              <a:rPr lang="fa-IR" smtClean="0">
                <a:cs typeface="B Nazanin" panose="00000400000000000000" pitchFamily="2" charset="-78"/>
              </a:rPr>
              <a:t>.. </a:t>
            </a:r>
            <a:endParaRPr lang="fa-IR">
              <a:cs typeface="B Nazanin" panose="00000400000000000000" pitchFamily="2" charset="-78"/>
            </a:endParaRPr>
          </a:p>
        </p:txBody>
      </p:sp>
    </p:spTree>
    <p:extLst>
      <p:ext uri="{BB962C8B-B14F-4D97-AF65-F5344CB8AC3E}">
        <p14:creationId xmlns:p14="http://schemas.microsoft.com/office/powerpoint/2010/main" val="21567566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اگر چنین باشد می توان پیش از این که گرفتار اعتیاد بشوند از ابتلای آنان با استفاده از روش های تغییر نگرش، ایجاد نگرش منفی، و آموزش های لازم پیشگیری به عمل آورد. در عین حال دامن زدن به بلند پروازی های گاه و بی گاه در عرصه های گوناگون از رسانه ها گرفته تا عملکرد مسئولان به منزله سمی مهلک تلقی می کنیم که به نوبه خود موجبات بی هنجاری را در گروه های مختلف اجتماعی فراهم می کند</a:t>
            </a:r>
            <a:endParaRPr lang="fa-IR"/>
          </a:p>
        </p:txBody>
      </p:sp>
      <p:sp>
        <p:nvSpPr>
          <p:cNvPr id="4" name="Flowchart: Process 3"/>
          <p:cNvSpPr/>
          <p:nvPr/>
        </p:nvSpPr>
        <p:spPr>
          <a:xfrm>
            <a:off x="1406769" y="4220308"/>
            <a:ext cx="3221502" cy="122388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گروه های مختلف اجتماعی</a:t>
            </a:r>
            <a:endParaRPr lang="fa-IR" b="1">
              <a:solidFill>
                <a:srgbClr val="FF0000"/>
              </a:solidFill>
            </a:endParaRPr>
          </a:p>
        </p:txBody>
      </p:sp>
    </p:spTree>
    <p:extLst>
      <p:ext uri="{BB962C8B-B14F-4D97-AF65-F5344CB8AC3E}">
        <p14:creationId xmlns:p14="http://schemas.microsoft.com/office/powerpoint/2010/main" val="24151726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629518"/>
            <a:ext cx="10515599" cy="5547446"/>
          </a:xfrm>
          <a:prstGeom prst="rect">
            <a:avLst/>
          </a:prstGeom>
        </p:spPr>
      </p:pic>
    </p:spTree>
    <p:extLst>
      <p:ext uri="{BB962C8B-B14F-4D97-AF65-F5344CB8AC3E}">
        <p14:creationId xmlns:p14="http://schemas.microsoft.com/office/powerpoint/2010/main" val="17562275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26525" y="823209"/>
            <a:ext cx="9723548" cy="5353754"/>
          </a:xfrm>
          <a:prstGeom prst="rect">
            <a:avLst/>
          </a:prstGeom>
        </p:spPr>
      </p:pic>
    </p:spTree>
    <p:extLst>
      <p:ext uri="{BB962C8B-B14F-4D97-AF65-F5344CB8AC3E}">
        <p14:creationId xmlns:p14="http://schemas.microsoft.com/office/powerpoint/2010/main" val="2285055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TotalTime>
  <Words>7592</Words>
  <Application>Microsoft Office PowerPoint</Application>
  <PresentationFormat>Widescreen</PresentationFormat>
  <Paragraphs>147</Paragraphs>
  <Slides>97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97</vt:i4>
      </vt:variant>
    </vt:vector>
  </HeadingPairs>
  <TitlesOfParts>
    <vt:vector size="103" baseType="lpstr">
      <vt:lpstr>Arial</vt:lpstr>
      <vt:lpstr>B Nazanin</vt:lpstr>
      <vt:lpstr>Calibri</vt:lpstr>
      <vt:lpstr>Calibri Light</vt:lpstr>
      <vt:lpstr>Times New Roman</vt:lpstr>
      <vt:lpstr>Office Theme</vt:lpstr>
      <vt:lpstr>عنوان مقاله: رابطه بلندپروازی غیر عقلانی و گرایش به اعتیاد</vt:lpstr>
      <vt:lpstr>چکیده: </vt:lpstr>
      <vt:lpstr>کلید واژه ها:</vt:lpstr>
      <vt:lpstr>1- مقدمه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پیشینه پژوهش و چهارچوب نظری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رویکرد آسیب شناسی اجتماعی: </vt:lpstr>
      <vt:lpstr>PowerPoint Presentation</vt:lpstr>
      <vt:lpstr>2- رویکرد بی سازمانی- اجتماعی </vt:lpstr>
      <vt:lpstr>3- رویکرد تضاد ارزش ها</vt:lpstr>
      <vt:lpstr>4- رویکرد کج رفتاری </vt:lpstr>
      <vt:lpstr>PowerPoint Presentation</vt:lpstr>
      <vt:lpstr>5- رویکرد برچسب زنی (Labeling Theory)</vt:lpstr>
      <vt:lpstr>PowerPoint Presentation</vt:lpstr>
      <vt:lpstr>6- رویکرد انتقادی: </vt:lpstr>
      <vt:lpstr>7- رویکرد برساخت گرایی (Constructionism)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تعاریف نظری و عملی متغیرها</vt:lpstr>
      <vt:lpstr>PowerPoint Presentation</vt:lpstr>
      <vt:lpstr>PowerPoint Presentation</vt:lpstr>
      <vt:lpstr>PowerPoint Presentation</vt:lpstr>
      <vt:lpstr>PowerPoint Presentation</vt:lpstr>
      <vt:lpstr>3-2 بلند پروازی غیر عقلانی</vt:lpstr>
      <vt:lpstr>PowerPoint Presentation</vt:lpstr>
      <vt:lpstr>PowerPoint Presentation</vt:lpstr>
      <vt:lpstr>3-3 سوء مصرف مواد مخدر</vt:lpstr>
      <vt:lpstr>PowerPoint Presentation</vt:lpstr>
      <vt:lpstr>PowerPoint Presentation</vt:lpstr>
      <vt:lpstr>3-4 درمان نگه دارنده با متادون</vt:lpstr>
      <vt:lpstr>PowerPoint Presentation</vt:lpstr>
      <vt:lpstr>4- یافته های پژوهش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نتیجه گیری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 رابطه بلندپروازی غیر عقلانی و گرایش به اعتیاد</dc:title>
  <dc:creator>MaZz!i</dc:creator>
  <cp:lastModifiedBy>MaZz!i</cp:lastModifiedBy>
  <cp:revision>53</cp:revision>
  <cp:lastPrinted>2024-07-15T14:32:04Z</cp:lastPrinted>
  <dcterms:created xsi:type="dcterms:W3CDTF">2024-07-01T18:26:51Z</dcterms:created>
  <dcterms:modified xsi:type="dcterms:W3CDTF">2024-07-15T14:37:20Z</dcterms:modified>
</cp:coreProperties>
</file>