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313" r:id="rId13"/>
    <p:sldId id="267" r:id="rId14"/>
    <p:sldId id="268" r:id="rId15"/>
    <p:sldId id="314" r:id="rId16"/>
    <p:sldId id="269" r:id="rId17"/>
    <p:sldId id="270" r:id="rId18"/>
    <p:sldId id="271" r:id="rId19"/>
    <p:sldId id="315" r:id="rId20"/>
    <p:sldId id="272" r:id="rId21"/>
    <p:sldId id="273" r:id="rId22"/>
    <p:sldId id="319" r:id="rId23"/>
    <p:sldId id="316" r:id="rId24"/>
    <p:sldId id="274" r:id="rId25"/>
    <p:sldId id="320" r:id="rId26"/>
    <p:sldId id="321" r:id="rId27"/>
    <p:sldId id="275" r:id="rId28"/>
    <p:sldId id="276" r:id="rId29"/>
    <p:sldId id="322"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323" r:id="rId45"/>
    <p:sldId id="291" r:id="rId46"/>
    <p:sldId id="324" r:id="rId47"/>
    <p:sldId id="292" r:id="rId48"/>
    <p:sldId id="293" r:id="rId49"/>
    <p:sldId id="294" r:id="rId50"/>
    <p:sldId id="295" r:id="rId51"/>
    <p:sldId id="325" r:id="rId52"/>
    <p:sldId id="296" r:id="rId53"/>
    <p:sldId id="297" r:id="rId54"/>
    <p:sldId id="326" r:id="rId55"/>
    <p:sldId id="298" r:id="rId56"/>
    <p:sldId id="299" r:id="rId57"/>
    <p:sldId id="300" r:id="rId58"/>
    <p:sldId id="301" r:id="rId59"/>
    <p:sldId id="302" r:id="rId60"/>
    <p:sldId id="303" r:id="rId61"/>
    <p:sldId id="304" r:id="rId62"/>
    <p:sldId id="305" r:id="rId63"/>
    <p:sldId id="327" r:id="rId64"/>
    <p:sldId id="306" r:id="rId65"/>
    <p:sldId id="307" r:id="rId66"/>
    <p:sldId id="311" r:id="rId67"/>
    <p:sldId id="317" r:id="rId68"/>
    <p:sldId id="312" r:id="rId69"/>
    <p:sldId id="318" r:id="rId70"/>
    <p:sldId id="308" r:id="rId71"/>
    <p:sldId id="309" r:id="rId72"/>
    <p:sldId id="310" r:id="rId73"/>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500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8F44EC2-8D0D-4D75-A008-DF4601E4D31A}" type="datetimeFigureOut">
              <a:rPr lang="fa-IR" smtClean="0"/>
              <a:t>10/01/1446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286239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8F44EC2-8D0D-4D75-A008-DF4601E4D31A}" type="datetimeFigureOut">
              <a:rPr lang="fa-IR" smtClean="0"/>
              <a:t>10/01/1446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185242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8F44EC2-8D0D-4D75-A008-DF4601E4D31A}" type="datetimeFigureOut">
              <a:rPr lang="fa-IR" smtClean="0"/>
              <a:t>10/01/1446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371341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8F44EC2-8D0D-4D75-A008-DF4601E4D31A}" type="datetimeFigureOut">
              <a:rPr lang="fa-IR" smtClean="0"/>
              <a:t>10/01/1446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68125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44EC2-8D0D-4D75-A008-DF4601E4D31A}" type="datetimeFigureOut">
              <a:rPr lang="fa-IR" smtClean="0"/>
              <a:t>10/01/1446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331360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8F44EC2-8D0D-4D75-A008-DF4601E4D31A}" type="datetimeFigureOut">
              <a:rPr lang="fa-IR" smtClean="0"/>
              <a:t>10/01/1446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372233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8F44EC2-8D0D-4D75-A008-DF4601E4D31A}" type="datetimeFigureOut">
              <a:rPr lang="fa-IR" smtClean="0"/>
              <a:t>10/01/1446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375976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8F44EC2-8D0D-4D75-A008-DF4601E4D31A}" type="datetimeFigureOut">
              <a:rPr lang="fa-IR" smtClean="0"/>
              <a:t>10/01/1446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185622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44EC2-8D0D-4D75-A008-DF4601E4D31A}" type="datetimeFigureOut">
              <a:rPr lang="fa-IR" smtClean="0"/>
              <a:t>10/01/1446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403081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44EC2-8D0D-4D75-A008-DF4601E4D31A}" type="datetimeFigureOut">
              <a:rPr lang="fa-IR" smtClean="0"/>
              <a:t>10/01/1446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247885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44EC2-8D0D-4D75-A008-DF4601E4D31A}" type="datetimeFigureOut">
              <a:rPr lang="fa-IR" smtClean="0"/>
              <a:t>10/01/1446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90BAB6-4C9C-478A-B614-F81D511060C1}" type="slidenum">
              <a:rPr lang="fa-IR" smtClean="0"/>
              <a:t>‹#›</a:t>
            </a:fld>
            <a:endParaRPr lang="fa-IR"/>
          </a:p>
        </p:txBody>
      </p:sp>
    </p:spTree>
    <p:extLst>
      <p:ext uri="{BB962C8B-B14F-4D97-AF65-F5344CB8AC3E}">
        <p14:creationId xmlns:p14="http://schemas.microsoft.com/office/powerpoint/2010/main" val="126901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8F44EC2-8D0D-4D75-A008-DF4601E4D31A}" type="datetimeFigureOut">
              <a:rPr lang="fa-IR" smtClean="0"/>
              <a:t>10/01/1446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190BAB6-4C9C-478A-B614-F81D511060C1}" type="slidenum">
              <a:rPr lang="fa-IR" smtClean="0"/>
              <a:t>‹#›</a:t>
            </a:fld>
            <a:endParaRPr lang="fa-IR"/>
          </a:p>
        </p:txBody>
      </p:sp>
    </p:spTree>
    <p:extLst>
      <p:ext uri="{BB962C8B-B14F-4D97-AF65-F5344CB8AC3E}">
        <p14:creationId xmlns:p14="http://schemas.microsoft.com/office/powerpoint/2010/main" val="3881718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5400" smtClean="0">
                <a:solidFill>
                  <a:srgbClr val="FF0000"/>
                </a:solidFill>
                <a:cs typeface="B Nazanin" panose="00000400000000000000" pitchFamily="2" charset="-78"/>
              </a:rPr>
              <a:t>عنوان مقاله: </a:t>
            </a:r>
            <a:r>
              <a:rPr lang="fa-IR" sz="5400" smtClean="0">
                <a:cs typeface="B Nazanin" panose="00000400000000000000" pitchFamily="2" charset="-78"/>
              </a:rPr>
              <a:t>پژوهشی در چگونگی تفسیر مقدمه ابن خلدون</a:t>
            </a:r>
            <a:endParaRPr lang="fa-IR" sz="54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غلامرضا جمشیدی ها</a:t>
            </a:r>
          </a:p>
          <a:p>
            <a:r>
              <a:rPr lang="fa-IR" smtClean="0">
                <a:solidFill>
                  <a:srgbClr val="FF0000"/>
                </a:solidFill>
                <a:cs typeface="B Nazanin" panose="00000400000000000000" pitchFamily="2" charset="-78"/>
              </a:rPr>
              <a:t>منبع: </a:t>
            </a:r>
            <a:r>
              <a:rPr lang="fa-IR" smtClean="0">
                <a:cs typeface="B Nazanin" panose="00000400000000000000" pitchFamily="2" charset="-78"/>
              </a:rPr>
              <a:t>نامه علوم اجتماعی شماره 12 پاییز و زمستان 1377 صص 67-71</a:t>
            </a:r>
          </a:p>
          <a:p>
            <a:endParaRPr lang="fa-IR">
              <a:cs typeface="B Nazanin" panose="00000400000000000000" pitchFamily="2" charset="-78"/>
            </a:endParaRPr>
          </a:p>
        </p:txBody>
      </p:sp>
    </p:spTree>
    <p:extLst>
      <p:ext uri="{BB962C8B-B14F-4D97-AF65-F5344CB8AC3E}">
        <p14:creationId xmlns:p14="http://schemas.microsoft.com/office/powerpoint/2010/main" val="124363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این زمان به بعد اثر لمی ابن خلدون وارد مرحله جدیدی شد. اثر بزرگ ابن خلدون – مقدمه- به زبان های مختلف ترجمه شد(فیشل، 1967، صص 7-10)</a:t>
            </a:r>
            <a:r>
              <a:rPr lang="fa-IR">
                <a:cs typeface="B Nazanin" panose="00000400000000000000" pitchFamily="2" charset="-78"/>
              </a:rPr>
              <a:t> </a:t>
            </a:r>
            <a:r>
              <a:rPr lang="fa-IR">
                <a:cs typeface="B Nazanin" panose="00000400000000000000" pitchFamily="2" charset="-78"/>
              </a:rPr>
              <a:t>العظمه  </a:t>
            </a:r>
            <a:r>
              <a:rPr lang="fa-IR" smtClean="0">
                <a:cs typeface="B Nazanin" panose="00000400000000000000" pitchFamily="2" charset="-78"/>
              </a:rPr>
              <a:t>(1981-صص 250-245) و همچنین به شکل های متعدد به چاپ رسید . از ان پس مقدمه از جنبه های علمی مورد بررسی قرار گرفت . دانشمندان مغرب زمین قبل از دانشمندان مشرق زمین به مقدمه ابن خلدون رو اوردند. ابتکار و نوآوری ابن خلدون را ستایش کردند و او را به عنوان پیشگام در رشته هایی چون اقتصاد و جامعه شناسی پذیرفتند. </a:t>
            </a:r>
            <a:endParaRPr lang="fa-IR">
              <a:cs typeface="B Nazanin" panose="00000400000000000000" pitchFamily="2" charset="-78"/>
            </a:endParaRPr>
          </a:p>
        </p:txBody>
      </p:sp>
      <p:sp>
        <p:nvSpPr>
          <p:cNvPr id="4" name="Flowchart: Off-page Connector 3"/>
          <p:cNvSpPr/>
          <p:nvPr/>
        </p:nvSpPr>
        <p:spPr>
          <a:xfrm>
            <a:off x="1209822" y="4135902"/>
            <a:ext cx="2504049" cy="1702190"/>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ابتکار و نوآوری</a:t>
            </a:r>
            <a:endParaRPr lang="fa-IR" b="1">
              <a:solidFill>
                <a:srgbClr val="FF0000"/>
              </a:solidFill>
            </a:endParaRPr>
          </a:p>
        </p:txBody>
      </p:sp>
    </p:spTree>
    <p:extLst>
      <p:ext uri="{BB962C8B-B14F-4D97-AF65-F5344CB8AC3E}">
        <p14:creationId xmlns:p14="http://schemas.microsoft.com/office/powerpoint/2010/main" val="180172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629464" y="1825625"/>
            <a:ext cx="7724335" cy="4351338"/>
          </a:xfrm>
        </p:spPr>
        <p:txBody>
          <a:bodyPr>
            <a:normAutofit/>
          </a:bodyPr>
          <a:lstStyle/>
          <a:p>
            <a:pPr algn="just"/>
            <a:r>
              <a:rPr lang="fa-IR" smtClean="0">
                <a:cs typeface="B Nazanin" panose="00000400000000000000" pitchFamily="2" charset="-78"/>
              </a:rPr>
              <a:t>مورخان و فیلسوفانی مثل  بارن ون کرمر و آر فلینت نخستین گروهی بودند که مقدمه را مورد توجه قرار دادند (اینانف 1946، ص 115، ربی 1967، ص 4) ارجاع به اثر ابن خلدون، در متون جامعه شناسی از پایان قرن نوزدهم آغاز شد  این روند بی توقف ادامه پیدا کرد و جامعه شناسانی مثل گمپلویچ و فریرو ابن خلدون را به عنوان پیشگام در جامعه شناسی شناختند.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626014" cy="2844849"/>
          </a:xfrm>
          <a:prstGeom prst="rect">
            <a:avLst/>
          </a:prstGeom>
        </p:spPr>
      </p:pic>
      <p:sp>
        <p:nvSpPr>
          <p:cNvPr id="5" name="TextBox 4"/>
          <p:cNvSpPr txBox="1"/>
          <p:nvPr/>
        </p:nvSpPr>
        <p:spPr>
          <a:xfrm>
            <a:off x="1266092" y="4951828"/>
            <a:ext cx="1603717"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گمپلویچ</a:t>
            </a:r>
            <a:endParaRPr lang="fa-IR">
              <a:solidFill>
                <a:srgbClr val="FF0000"/>
              </a:solidFill>
            </a:endParaRPr>
          </a:p>
        </p:txBody>
      </p:sp>
    </p:spTree>
    <p:extLst>
      <p:ext uri="{BB962C8B-B14F-4D97-AF65-F5344CB8AC3E}">
        <p14:creationId xmlns:p14="http://schemas.microsoft.com/office/powerpoint/2010/main" val="28664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عقیده گمپلویچ مدت های طولانی نه فقط قبل از کنت، بلکه همچنین قبل از ویکو، که ایتالیایی ها به زور می خواستند او را به عنوان نخستین جامعه شناسی اروپایی قلمداد کنند، یک مسلمان پرهیزگار، پدیده اجتماعی را با فراست  مطالعه  و عقاید عمیقی را  درباره  این موضوع بیان کرد آن چه او نوشت چیزی است که ما امروز آن را جامعه شناسی می نامیم (اینان، 1946، ص 118)</a:t>
            </a:r>
          </a:p>
          <a:p>
            <a:endParaRPr lang="fa-IR"/>
          </a:p>
        </p:txBody>
      </p:sp>
    </p:spTree>
    <p:extLst>
      <p:ext uri="{BB962C8B-B14F-4D97-AF65-F5344CB8AC3E}">
        <p14:creationId xmlns:p14="http://schemas.microsoft.com/office/powerpoint/2010/main" val="139623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برخی دیگر از دانشمندان در دهه های آغازین قرن حاضر، از دیدگاه اقتصادی  مقدمه ابن خلدون را بررسی کردند. ام، مونیه داشمند فرانسوی در تحقیقاتش درباره نظریه های ابن خلدون در ابعاد اقتصادی و هم در ابعاد اجتماعی، او را </a:t>
            </a:r>
            <a:r>
              <a:rPr lang="fa-IR" smtClean="0">
                <a:solidFill>
                  <a:srgbClr val="FF0000"/>
                </a:solidFill>
                <a:cs typeface="B Nazanin" panose="00000400000000000000" pitchFamily="2" charset="-78"/>
              </a:rPr>
              <a:t>«فیلسوف</a:t>
            </a:r>
            <a:r>
              <a:rPr lang="fa-IR" smtClean="0">
                <a:cs typeface="B Nazanin" panose="00000400000000000000" pitchFamily="2" charset="-78"/>
              </a:rPr>
              <a:t>» ، «</a:t>
            </a:r>
            <a:r>
              <a:rPr lang="fa-IR" smtClean="0">
                <a:solidFill>
                  <a:srgbClr val="FF0000"/>
                </a:solidFill>
                <a:cs typeface="B Nazanin" panose="00000400000000000000" pitchFamily="2" charset="-78"/>
              </a:rPr>
              <a:t>اقتصاد دان</a:t>
            </a:r>
            <a:r>
              <a:rPr lang="fa-IR" smtClean="0">
                <a:cs typeface="B Nazanin" panose="00000400000000000000" pitchFamily="2" charset="-78"/>
              </a:rPr>
              <a:t>» و «</a:t>
            </a:r>
            <a:r>
              <a:rPr lang="fa-IR" smtClean="0">
                <a:solidFill>
                  <a:srgbClr val="FF0000"/>
                </a:solidFill>
                <a:cs typeface="B Nazanin" panose="00000400000000000000" pitchFamily="2" charset="-78"/>
              </a:rPr>
              <a:t>جامعه</a:t>
            </a:r>
            <a:r>
              <a:rPr lang="fa-IR" smtClean="0">
                <a:cs typeface="B Nazanin" panose="00000400000000000000" pitchFamily="2" charset="-78"/>
              </a:rPr>
              <a:t> </a:t>
            </a:r>
            <a:r>
              <a:rPr lang="fa-IR" smtClean="0">
                <a:solidFill>
                  <a:srgbClr val="FF0000"/>
                </a:solidFill>
                <a:cs typeface="B Nazanin" panose="00000400000000000000" pitchFamily="2" charset="-78"/>
              </a:rPr>
              <a:t>شناس</a:t>
            </a:r>
            <a:r>
              <a:rPr lang="fa-IR" smtClean="0">
                <a:cs typeface="B Nazanin" panose="00000400000000000000" pitchFamily="2" charset="-78"/>
              </a:rPr>
              <a:t>»  قلمداد کرد (همانف ص 119) به علاوه استفانو کولوزیو در پژوهش هایش درباره اقتصاد اظهار نظر کرد که «ابن خلدون یک اقتصاد دان واقعی بود که اصول اقتصاد سیسای را فهمید  مدت ها قبل از این که اصول برای محققان غربی شناخته شود انها را با  هوشیاری و مارت به کار برد (همان ص 122)</a:t>
            </a:r>
            <a:endParaRPr lang="fa-IR">
              <a:cs typeface="B Nazanin" panose="00000400000000000000" pitchFamily="2" charset="-78"/>
            </a:endParaRPr>
          </a:p>
        </p:txBody>
      </p:sp>
    </p:spTree>
    <p:extLst>
      <p:ext uri="{BB962C8B-B14F-4D97-AF65-F5344CB8AC3E}">
        <p14:creationId xmlns:p14="http://schemas.microsoft.com/office/powerpoint/2010/main" val="279161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گذشت زمان دیگر صاحب نظران با علایق متفاوت مقدمه را بررسی و ابعاد دیگری از تفکر ابن خلدون را آشکار کردند. کتاب ها و مقالات چاپ شده درباره ی جنبه های گوناگون دیدگاه های ابن خلدون نشان می دهد که شماره این تحقیقات رد سه دهه اول این قرن رو به افزایش نهاد. موضوع اصلی به این بررسی ها و تحقیقات «</a:t>
            </a:r>
            <a:r>
              <a:rPr lang="fa-IR" smtClean="0">
                <a:solidFill>
                  <a:srgbClr val="FF0000"/>
                </a:solidFill>
                <a:cs typeface="B Nazanin" panose="00000400000000000000" pitchFamily="2" charset="-78"/>
              </a:rPr>
              <a:t>نو</a:t>
            </a:r>
            <a:r>
              <a:rPr lang="fa-IR" smtClean="0">
                <a:cs typeface="B Nazanin" panose="00000400000000000000" pitchFamily="2" charset="-78"/>
              </a:rPr>
              <a:t>»</a:t>
            </a:r>
            <a:r>
              <a:rPr lang="fa-IR" smtClean="0">
                <a:solidFill>
                  <a:srgbClr val="FF0000"/>
                </a:solidFill>
                <a:cs typeface="B Nazanin" panose="00000400000000000000" pitchFamily="2" charset="-78"/>
              </a:rPr>
              <a:t> بودن </a:t>
            </a:r>
            <a:r>
              <a:rPr lang="fa-IR" smtClean="0">
                <a:cs typeface="B Nazanin" panose="00000400000000000000" pitchFamily="2" charset="-78"/>
              </a:rPr>
              <a:t>میراث فکری ابن خلدون را تایید می کرد. این اندیشه به شکل های گوناگون ظاهر می شود. </a:t>
            </a:r>
            <a:endParaRPr lang="fa-IR">
              <a:cs typeface="B Nazanin" panose="00000400000000000000" pitchFamily="2" charset="-78"/>
            </a:endParaRPr>
          </a:p>
        </p:txBody>
      </p:sp>
    </p:spTree>
    <p:extLst>
      <p:ext uri="{BB962C8B-B14F-4D97-AF65-F5344CB8AC3E}">
        <p14:creationId xmlns:p14="http://schemas.microsoft.com/office/powerpoint/2010/main" val="22257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94892" y="1825625"/>
            <a:ext cx="8258908" cy="4351338"/>
          </a:xfrm>
        </p:spPr>
        <p:txBody>
          <a:bodyPr/>
          <a:lstStyle/>
          <a:p>
            <a:pPr algn="just"/>
            <a:r>
              <a:rPr lang="fa-IR" b="1">
                <a:solidFill>
                  <a:srgbClr val="FF0000"/>
                </a:solidFill>
                <a:cs typeface="B Nazanin" panose="00000400000000000000" pitchFamily="2" charset="-78"/>
              </a:rPr>
              <a:t>بارنز</a:t>
            </a:r>
            <a:r>
              <a:rPr lang="fa-IR">
                <a:cs typeface="B Nazanin" panose="00000400000000000000" pitchFamily="2" charset="-78"/>
              </a:rPr>
              <a:t> از جامعه شناسی قبل از کنت صحبت می کند (بارنز، 1917، صص 197-198) آن اشمیت، ابن خلدون را موسس جامعه شناسی می داند (اینان ، 1946، ص 124) و توین بی می گفت که او «فلسفه تاریخ را درک و ابداع کرده است که بی </a:t>
            </a:r>
            <a:r>
              <a:rPr lang="fa-IR">
                <a:cs typeface="B Nazanin" panose="00000400000000000000" pitchFamily="2" charset="-78"/>
              </a:rPr>
              <a:t>شک </a:t>
            </a:r>
            <a:r>
              <a:rPr lang="fa-IR" smtClean="0">
                <a:cs typeface="B Nazanin" panose="00000400000000000000" pitchFamily="2" charset="-78"/>
              </a:rPr>
              <a:t>ب</a:t>
            </a:r>
            <a:r>
              <a:rPr lang="fa-IR">
                <a:cs typeface="B Nazanin" panose="00000400000000000000" pitchFamily="2" charset="-78"/>
              </a:rPr>
              <a:t>ز</a:t>
            </a:r>
            <a:r>
              <a:rPr lang="fa-IR" smtClean="0">
                <a:cs typeface="B Nazanin" panose="00000400000000000000" pitchFamily="2" charset="-78"/>
              </a:rPr>
              <a:t>رگترین </a:t>
            </a:r>
            <a:r>
              <a:rPr lang="fa-IR">
                <a:cs typeface="B Nazanin" panose="00000400000000000000" pitchFamily="2" charset="-78"/>
              </a:rPr>
              <a:t>کار در نوع خود است که تاکنون ذهنی در زمان یا مکانی خلق کرده است (ربی، 1967، ص 6)</a:t>
            </a:r>
          </a:p>
          <a:p>
            <a:endParaRPr lang="fa-IR"/>
          </a:p>
        </p:txBody>
      </p:sp>
      <p:pic>
        <p:nvPicPr>
          <p:cNvPr id="4" name="Picture 3"/>
          <p:cNvPicPr>
            <a:picLocks noChangeAspect="1"/>
          </p:cNvPicPr>
          <p:nvPr/>
        </p:nvPicPr>
        <p:blipFill>
          <a:blip r:embed="rId2"/>
          <a:stretch>
            <a:fillRect/>
          </a:stretch>
        </p:blipFill>
        <p:spPr>
          <a:xfrm>
            <a:off x="838200" y="1825625"/>
            <a:ext cx="2256692" cy="2457450"/>
          </a:xfrm>
          <a:prstGeom prst="rect">
            <a:avLst/>
          </a:prstGeom>
        </p:spPr>
      </p:pic>
      <p:sp>
        <p:nvSpPr>
          <p:cNvPr id="5" name="TextBox 4"/>
          <p:cNvSpPr txBox="1"/>
          <p:nvPr/>
        </p:nvSpPr>
        <p:spPr>
          <a:xfrm>
            <a:off x="1364566" y="4614203"/>
            <a:ext cx="1266092"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بارنز</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17875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طول دهه چهارم و پنجم قرن بیستم </a:t>
            </a:r>
            <a:r>
              <a:rPr lang="fa-IR" smtClean="0">
                <a:cs typeface="B Nazanin" panose="00000400000000000000" pitchFamily="2" charset="-78"/>
              </a:rPr>
              <a:t>نسبت کارهای </a:t>
            </a:r>
            <a:r>
              <a:rPr lang="fa-IR" smtClean="0">
                <a:cs typeface="B Nazanin" panose="00000400000000000000" pitchFamily="2" charset="-78"/>
              </a:rPr>
              <a:t>عملی انجام یافته درباره ابن خلدون تدریجا افزایش یافت، اما از سال 1960، به بعد قطره  تبدیل به سیل شد و تحقیق درباره تفکر ابن خلدون سریعا رو به افزایش نهاد. با انجام این تحقیقات عقاید این خلدون به متون دانشگاهی و دیگر مدارک علمی راه </a:t>
            </a:r>
            <a:r>
              <a:rPr lang="fa-IR" smtClean="0">
                <a:cs typeface="B Nazanin" panose="00000400000000000000" pitchFamily="2" charset="-78"/>
              </a:rPr>
              <a:t>یافت.  </a:t>
            </a:r>
            <a:r>
              <a:rPr lang="fa-IR" smtClean="0">
                <a:cs typeface="B Nazanin" panose="00000400000000000000" pitchFamily="2" charset="-78"/>
              </a:rPr>
              <a:t>نام او به عنوان نظریه پرداز همراه با نام دیگر نظریه پردازان جدید ذکر شد و در نتیجه ابن خلدون در معبد علمی عصر جدید مکان شایسته ای را به خود اختصاص داد. </a:t>
            </a:r>
            <a:endParaRPr lang="fa-IR">
              <a:cs typeface="B Nazanin" panose="00000400000000000000" pitchFamily="2" charset="-78"/>
            </a:endParaRPr>
          </a:p>
        </p:txBody>
      </p:sp>
    </p:spTree>
    <p:extLst>
      <p:ext uri="{BB962C8B-B14F-4D97-AF65-F5344CB8AC3E}">
        <p14:creationId xmlns:p14="http://schemas.microsoft.com/office/powerpoint/2010/main" val="30773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تفسیرهای مقدمه ابن خلدون- تضاد بین دو جریان تفکر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ورای گوناگونی کارهای علمی انجام یافته در باب تفکر ابن خلدون، دو جریان عمده تفکر را می توان تشخصی و تمیز داد. گروهی که در این جا از آنها به عنوان گروه اول نام می برم ابن خلدون را متفکر خلاق، مبتکر و به لحاظ ذهنی متعلق به عصر جدید می دانند. پیشگامان این گروه اساسا و در وهله نخست متفکران غربی بودند که ابن خلدون را «</a:t>
            </a:r>
            <a:r>
              <a:rPr lang="fa-IR" smtClean="0">
                <a:solidFill>
                  <a:srgbClr val="FF0000"/>
                </a:solidFill>
                <a:cs typeface="B Nazanin" panose="00000400000000000000" pitchFamily="2" charset="-78"/>
              </a:rPr>
              <a:t>جامعه شناس</a:t>
            </a:r>
            <a:r>
              <a:rPr lang="fa-IR" smtClean="0">
                <a:cs typeface="B Nazanin" panose="00000400000000000000" pitchFamily="2" charset="-78"/>
              </a:rPr>
              <a:t>» یا «</a:t>
            </a:r>
            <a:r>
              <a:rPr lang="fa-IR" smtClean="0">
                <a:solidFill>
                  <a:srgbClr val="FF0000"/>
                </a:solidFill>
                <a:cs typeface="B Nazanin" panose="00000400000000000000" pitchFamily="2" charset="-78"/>
              </a:rPr>
              <a:t>اقتصاد دان</a:t>
            </a:r>
            <a:r>
              <a:rPr lang="fa-IR" smtClean="0">
                <a:cs typeface="B Nazanin" panose="00000400000000000000" pitchFamily="2" charset="-78"/>
              </a:rPr>
              <a:t>» نامیدند. </a:t>
            </a:r>
            <a:endParaRPr lang="fa-IR">
              <a:cs typeface="B Nazanin" panose="00000400000000000000" pitchFamily="2" charset="-78"/>
            </a:endParaRPr>
          </a:p>
        </p:txBody>
      </p:sp>
      <p:sp>
        <p:nvSpPr>
          <p:cNvPr id="4" name="Flowchart: Process 3"/>
          <p:cNvSpPr/>
          <p:nvPr/>
        </p:nvSpPr>
        <p:spPr>
          <a:xfrm>
            <a:off x="1322362" y="3854548"/>
            <a:ext cx="4543865" cy="17303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به لحاظ ذهنی متعلق به عصر جدید</a:t>
            </a:r>
            <a:endParaRPr lang="fa-IR" b="1">
              <a:solidFill>
                <a:srgbClr val="FF0000"/>
              </a:solidFill>
            </a:endParaRPr>
          </a:p>
        </p:txBody>
      </p:sp>
    </p:spTree>
    <p:extLst>
      <p:ext uri="{BB962C8B-B14F-4D97-AF65-F5344CB8AC3E}">
        <p14:creationId xmlns:p14="http://schemas.microsoft.com/office/powerpoint/2010/main" val="1971970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دانشمندانی از کشورهای عربی زبان خصوصا مصر در  دهه ششم این قرن به بعد و اخیرا کسانی چون ف . بعلی و ام ذوادی از دانشمندان غربی تاسی جستند. نتیجه منطقی و طبیعی چنین رویکردی به میراث فکری ابن خلدون، طرح یک نظریه جدید در باب تکامل و توسعه هوش انسان می باشد. </a:t>
            </a:r>
            <a:endParaRPr lang="fa-IR">
              <a:cs typeface="B Nazanin" panose="00000400000000000000" pitchFamily="2" charset="-78"/>
            </a:endParaRPr>
          </a:p>
        </p:txBody>
      </p:sp>
    </p:spTree>
    <p:extLst>
      <p:ext uri="{BB962C8B-B14F-4D97-AF65-F5344CB8AC3E}">
        <p14:creationId xmlns:p14="http://schemas.microsoft.com/office/powerpoint/2010/main" val="283150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چنین نظریه ای تئوری های قرن نوزدهم را در باب توسعه هوش انسان، خصوصا اندیشه بنیانگزار جامعه شناسی در عصر جدید آگوست کنت، و قانون مراحل سه گانه او را در این باب، رد می کند (فلینت، 1874، ص 267) در </a:t>
            </a:r>
            <a:r>
              <a:rPr lang="fa-IR">
                <a:cs typeface="B Nazanin" panose="00000400000000000000" pitchFamily="2" charset="-78"/>
              </a:rPr>
              <a:t>واقع </a:t>
            </a:r>
            <a:r>
              <a:rPr lang="fa-IR" smtClean="0">
                <a:cs typeface="B Nazanin" panose="00000400000000000000" pitchFamily="2" charset="-78"/>
              </a:rPr>
              <a:t>بر </a:t>
            </a:r>
            <a:r>
              <a:rPr lang="fa-IR">
                <a:cs typeface="B Nazanin" panose="00000400000000000000" pitchFamily="2" charset="-78"/>
              </a:rPr>
              <a:t>اساس رویکرد کمی به توسعه هوش انسان ابن خلدون از جهت زمانی در دوره متافیزیک به سر می برده است. در حالی که او با تکیه بر دو مفهوم ساخت و عامل انسانی – که ظاهرا دو مقوله متعلق به عصر جدید است- حوادث اجتماعی را تبیین می کند. </a:t>
            </a:r>
          </a:p>
          <a:p>
            <a:endParaRPr lang="fa-IR"/>
          </a:p>
        </p:txBody>
      </p:sp>
      <p:sp>
        <p:nvSpPr>
          <p:cNvPr id="4" name="Flowchart: Process 3"/>
          <p:cNvSpPr/>
          <p:nvPr/>
        </p:nvSpPr>
        <p:spPr>
          <a:xfrm>
            <a:off x="1195754" y="4164037"/>
            <a:ext cx="3516923" cy="1434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قانون مراحل سه </a:t>
            </a:r>
            <a:r>
              <a:rPr lang="fa-IR" sz="2800" b="1">
                <a:solidFill>
                  <a:srgbClr val="FF0000"/>
                </a:solidFill>
                <a:cs typeface="B Nazanin" panose="00000400000000000000" pitchFamily="2" charset="-78"/>
              </a:rPr>
              <a:t>گانه </a:t>
            </a:r>
            <a:r>
              <a:rPr lang="fa-IR" sz="2800" b="1" smtClean="0">
                <a:solidFill>
                  <a:srgbClr val="FF0000"/>
                </a:solidFill>
                <a:cs typeface="B Nazanin" panose="00000400000000000000" pitchFamily="2" charset="-78"/>
              </a:rPr>
              <a:t>کنت</a:t>
            </a:r>
            <a:endParaRPr lang="fa-IR" b="1">
              <a:solidFill>
                <a:srgbClr val="FF0000"/>
              </a:solidFill>
            </a:endParaRPr>
          </a:p>
        </p:txBody>
      </p:sp>
    </p:spTree>
    <p:extLst>
      <p:ext uri="{BB962C8B-B14F-4D97-AF65-F5344CB8AC3E}">
        <p14:creationId xmlns:p14="http://schemas.microsoft.com/office/powerpoint/2010/main" val="182872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263704" y="1825625"/>
            <a:ext cx="8090095" cy="4351338"/>
          </a:xfrm>
        </p:spPr>
        <p:txBody>
          <a:bodyPr/>
          <a:lstStyle/>
          <a:p>
            <a:pPr algn="just"/>
            <a:r>
              <a:rPr lang="fa-IR" smtClean="0">
                <a:cs typeface="B Nazanin" panose="00000400000000000000" pitchFamily="2" charset="-78"/>
              </a:rPr>
              <a:t>به تقریب می توان گفت که حدود یک قرن و نیم از ترجمه کامل مقدمه ابن خلدون به زبان فرانسوی می گذرد از آن پس تاکنون علاوه بر این که این کتاب به زبان های مختلف ترجمه شده بلکه محتوای آن نیز محل بحث گفت و گو میان صاحبان فکر و اندیشه بوده است. استادان، دانشجویان و محققان  هر یک با دیدگاه های مختلف محتوی مقدمه  را بررسی کرده اند و بر نو و ابتکاری بودن اندیشه ابن خلدون صحه گذاشته اند. با وجود این همه مفسران  اندیشه ابن خلدون او مقدمه اش را در یک مرتبه و جایگاه علمی قرار نمی دهند.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425504" cy="2647950"/>
          </a:xfrm>
          <a:prstGeom prst="rect">
            <a:avLst/>
          </a:prstGeom>
        </p:spPr>
      </p:pic>
      <p:sp>
        <p:nvSpPr>
          <p:cNvPr id="5" name="Flowchart: Process 4"/>
          <p:cNvSpPr/>
          <p:nvPr/>
        </p:nvSpPr>
        <p:spPr>
          <a:xfrm>
            <a:off x="3630304" y="4954137"/>
            <a:ext cx="3684896" cy="105087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نو و ابتکاری بودن اندیشه ابن خلدون</a:t>
            </a:r>
            <a:endParaRPr lang="fa-IR" b="1">
              <a:solidFill>
                <a:srgbClr val="FF0000"/>
              </a:solidFill>
            </a:endParaRPr>
          </a:p>
        </p:txBody>
      </p:sp>
      <p:sp>
        <p:nvSpPr>
          <p:cNvPr id="6" name="TextBox 5"/>
          <p:cNvSpPr txBox="1"/>
          <p:nvPr/>
        </p:nvSpPr>
        <p:spPr>
          <a:xfrm>
            <a:off x="1446042" y="4954137"/>
            <a:ext cx="120982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ابن خلدون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19645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بعلی در کتابش تحت عنوان «تفکر جامعه شناختی ابن خلدون» بعضی از مقولات عمده علم جدید ابن خلدون، علم عمران، را با مقولات اساسی در جامعه شناسی بررسی و مقایسه می کندف هدفی که کتاب بدان مطوف است این است که « </a:t>
            </a:r>
            <a:r>
              <a:rPr lang="fa-IR" smtClean="0">
                <a:cs typeface="B Nazanin" panose="00000400000000000000" pitchFamily="2" charset="-78"/>
              </a:rPr>
              <a:t>نشان </a:t>
            </a:r>
            <a:r>
              <a:rPr lang="fa-IR" smtClean="0">
                <a:cs typeface="B Nazanin" panose="00000400000000000000" pitchFamily="2" charset="-78"/>
              </a:rPr>
              <a:t>بدهد  و بیان کند که ابن خلدون  نخستین کسی است که بنیان های چیزی را گذاشت  که جامعه شناسی نامیده می شود» (بعلی، 1988، ص 107)</a:t>
            </a:r>
          </a:p>
          <a:p>
            <a:pPr algn="just"/>
            <a:endParaRPr lang="fa-IR">
              <a:cs typeface="B Nazanin" panose="00000400000000000000" pitchFamily="2" charset="-78"/>
            </a:endParaRPr>
          </a:p>
        </p:txBody>
      </p:sp>
      <p:sp>
        <p:nvSpPr>
          <p:cNvPr id="4" name="Flowchart: Process 3"/>
          <p:cNvSpPr/>
          <p:nvPr/>
        </p:nvSpPr>
        <p:spPr>
          <a:xfrm>
            <a:off x="1378634" y="3953022"/>
            <a:ext cx="3066757"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علم عمران</a:t>
            </a:r>
            <a:endParaRPr lang="fa-IR" b="1">
              <a:solidFill>
                <a:srgbClr val="FF0000"/>
              </a:solidFill>
            </a:endParaRPr>
          </a:p>
        </p:txBody>
      </p:sp>
    </p:spTree>
    <p:extLst>
      <p:ext uri="{BB962C8B-B14F-4D97-AF65-F5344CB8AC3E}">
        <p14:creationId xmlns:p14="http://schemas.microsoft.com/office/powerpoint/2010/main" val="425560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به عنوان نتیجه گیری او گفت : « ابن خلدون شایستگی این را دارد که نه فقط  به عنوان پیشگام بلکه حتی به عنوان بناین گزار علم عمومی جامعه شناسی مورد مطالعه قرار گیرد» (همان، ص 113)</a:t>
            </a:r>
          </a:p>
          <a:p>
            <a:pPr algn="just"/>
            <a:r>
              <a:rPr lang="fa-IR">
                <a:cs typeface="B Nazanin" panose="00000400000000000000" pitchFamily="2" charset="-78"/>
              </a:rPr>
              <a:t> </a:t>
            </a:r>
          </a:p>
        </p:txBody>
      </p:sp>
    </p:spTree>
    <p:extLst>
      <p:ext uri="{BB962C8B-B14F-4D97-AF65-F5344CB8AC3E}">
        <p14:creationId xmlns:p14="http://schemas.microsoft.com/office/powerpoint/2010/main" val="263681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من گرچه شخصا با احساسات </a:t>
            </a:r>
            <a:r>
              <a:rPr lang="fa-IR" b="1">
                <a:solidFill>
                  <a:srgbClr val="FF0000"/>
                </a:solidFill>
                <a:cs typeface="B Nazanin" panose="00000400000000000000" pitchFamily="2" charset="-78"/>
              </a:rPr>
              <a:t>بعلی</a:t>
            </a:r>
            <a:r>
              <a:rPr lang="fa-IR">
                <a:cs typeface="B Nazanin" panose="00000400000000000000" pitchFamily="2" charset="-78"/>
              </a:rPr>
              <a:t> و علاقه مندیش به بازسازی هویت فکری و فرهنگی متفکران مسلمان موافق هستم، اما معتقدم روشی که برای انجام این کار انتخاب می شود بایستی معقولانه انتخاب شود. بدیهی است که در هر تحقیق علمی درباره اندیشه علمی متفکران باید ابتدا سوال اساسی متفکر را پیدا کرده  و در مرحله بعد ببینیم که متفکر مورد نظر چگونه به ان سوال پاسخ داده است. </a:t>
            </a:r>
          </a:p>
          <a:p>
            <a:pPr algn="just"/>
            <a:endParaRPr lang="fa-IR"/>
          </a:p>
        </p:txBody>
      </p:sp>
    </p:spTree>
    <p:extLst>
      <p:ext uri="{BB962C8B-B14F-4D97-AF65-F5344CB8AC3E}">
        <p14:creationId xmlns:p14="http://schemas.microsoft.com/office/powerpoint/2010/main" val="305038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کتاب بعلی بی توجه به سوال اساسی ابن خلدون به بررسی پاسخ هایی که به او داده شده تاکید می کند. لذا خواننده با مجموعه ای از مقولات در کتاب بعلی رو به رو می شود، بی این که با بنیان های معرفتی بحث آشنا شود. لذا بعلی از این دیدگاه مورد انتقاد کسانی (که از آنها سخن خواهیم گفت) واقع شده که می گویند شباهتی که بین ابن خلدون اجتماعی در عصر جدید دیده می شود، </a:t>
            </a:r>
            <a:r>
              <a:rPr lang="fa-IR" b="1">
                <a:solidFill>
                  <a:srgbClr val="FF0000"/>
                </a:solidFill>
                <a:cs typeface="B Nazanin" panose="00000400000000000000" pitchFamily="2" charset="-78"/>
              </a:rPr>
              <a:t>صرفا تشابه سطحی است</a:t>
            </a:r>
            <a:r>
              <a:rPr lang="fa-IR">
                <a:cs typeface="B Nazanin" panose="00000400000000000000" pitchFamily="2" charset="-78"/>
              </a:rPr>
              <a:t>، هم از این رو به نظر آنها این گونه مقایسه ها فاقد ارزش علمی است. </a:t>
            </a:r>
          </a:p>
          <a:p>
            <a:endParaRPr lang="fa-IR"/>
          </a:p>
        </p:txBody>
      </p:sp>
    </p:spTree>
    <p:extLst>
      <p:ext uri="{BB962C8B-B14F-4D97-AF65-F5344CB8AC3E}">
        <p14:creationId xmlns:p14="http://schemas.microsoft.com/office/powerpoint/2010/main" val="1247191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به علاوه در مقایسه بین ابن خلدون و نظریه پردازان عصر جدید، بی ملاحظه تقدم تاریخی  ابن خلدون، در واقع نظریه پردازان اجتماعی در غرب به عنوان معیار اساسی، ذهن بعلی را به خود مشغول می کنند، لذا عباراتی مانند این که ابن خلدون مثل </a:t>
            </a:r>
            <a:r>
              <a:rPr lang="en-US" smtClean="0">
                <a:cs typeface="B Nazanin" panose="00000400000000000000" pitchFamily="2" charset="-78"/>
              </a:rPr>
              <a:t>X</a:t>
            </a:r>
            <a:r>
              <a:rPr lang="fa-IR" smtClean="0">
                <a:cs typeface="B Nazanin" panose="00000400000000000000" pitchFamily="2" charset="-78"/>
              </a:rPr>
              <a:t> یا </a:t>
            </a:r>
            <a:r>
              <a:rPr lang="en-US" smtClean="0">
                <a:cs typeface="B Nazanin" panose="00000400000000000000" pitchFamily="2" charset="-78"/>
              </a:rPr>
              <a:t>Y</a:t>
            </a:r>
            <a:r>
              <a:rPr lang="fa-IR" smtClean="0">
                <a:cs typeface="B Nazanin" panose="00000400000000000000" pitchFamily="2" charset="-78"/>
              </a:rPr>
              <a:t> است. با ابن خلدون مشابه فلان نظریه پرداز است عباراتی عادی در کتاب بعلی می باشد. </a:t>
            </a:r>
          </a:p>
        </p:txBody>
      </p:sp>
      <p:sp>
        <p:nvSpPr>
          <p:cNvPr id="4" name="Flowchart: Process 3"/>
          <p:cNvSpPr/>
          <p:nvPr/>
        </p:nvSpPr>
        <p:spPr>
          <a:xfrm>
            <a:off x="2923735" y="4001294"/>
            <a:ext cx="6344529" cy="151931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عباراتی مانند این که ابن خلدون مثل </a:t>
            </a:r>
            <a:r>
              <a:rPr lang="en-US" sz="2800" b="1">
                <a:solidFill>
                  <a:srgbClr val="FF0000"/>
                </a:solidFill>
                <a:cs typeface="B Nazanin" panose="00000400000000000000" pitchFamily="2" charset="-78"/>
              </a:rPr>
              <a:t>X</a:t>
            </a:r>
            <a:r>
              <a:rPr lang="fa-IR" sz="2800" b="1">
                <a:solidFill>
                  <a:srgbClr val="FF0000"/>
                </a:solidFill>
                <a:cs typeface="B Nazanin" panose="00000400000000000000" pitchFamily="2" charset="-78"/>
              </a:rPr>
              <a:t> یا </a:t>
            </a:r>
            <a:r>
              <a:rPr lang="en-US" sz="2800" b="1">
                <a:solidFill>
                  <a:srgbClr val="FF0000"/>
                </a:solidFill>
                <a:cs typeface="B Nazanin" panose="00000400000000000000" pitchFamily="2" charset="-78"/>
              </a:rPr>
              <a:t>Y</a:t>
            </a:r>
            <a:r>
              <a:rPr lang="fa-IR" sz="2800" b="1">
                <a:solidFill>
                  <a:srgbClr val="FF0000"/>
                </a:solidFill>
                <a:cs typeface="B Nazanin" panose="00000400000000000000" pitchFamily="2" charset="-78"/>
              </a:rPr>
              <a:t> است. با ابن خلدون مشابه فلان نظریه پرداز است عباراتی عادی در کتاب بعلی می باشد</a:t>
            </a:r>
            <a:endParaRPr lang="fa-IR" b="1">
              <a:solidFill>
                <a:srgbClr val="FF0000"/>
              </a:solidFill>
            </a:endParaRPr>
          </a:p>
        </p:txBody>
      </p:sp>
    </p:spTree>
    <p:extLst>
      <p:ext uri="{BB962C8B-B14F-4D97-AF65-F5344CB8AC3E}">
        <p14:creationId xmlns:p14="http://schemas.microsoft.com/office/powerpoint/2010/main" val="421511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یکی دیگر از افراد  گروه اول:  ذوادی است که در مقاله ای تحت عنوان کاوشی در تفکر ابن خلدون و جامعه شناسان کلاسیک  غرب درباره دینامیک تغییر کوشش زیادی کرده است تا دیدگاه ابن خلدون را با همتایان غربیش مقایسه کند (ذوادی، 1986،ص </a:t>
            </a:r>
            <a:r>
              <a:rPr lang="fa-IR">
                <a:cs typeface="B Nazanin" panose="00000400000000000000" pitchFamily="2" charset="-78"/>
              </a:rPr>
              <a:t>139</a:t>
            </a:r>
            <a:r>
              <a:rPr lang="fa-IR" smtClean="0">
                <a:cs typeface="B Nazanin" panose="00000400000000000000" pitchFamily="2" charset="-78"/>
              </a:rPr>
              <a:t>)</a:t>
            </a:r>
            <a:endParaRPr lang="fa-IR"/>
          </a:p>
        </p:txBody>
      </p:sp>
      <p:sp>
        <p:nvSpPr>
          <p:cNvPr id="4" name="Flowchart: Process 3"/>
          <p:cNvSpPr/>
          <p:nvPr/>
        </p:nvSpPr>
        <p:spPr>
          <a:xfrm>
            <a:off x="1350498" y="3812345"/>
            <a:ext cx="3249637" cy="119575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دینامیک تغییر</a:t>
            </a:r>
            <a:endParaRPr lang="fa-IR" sz="2000" b="1">
              <a:solidFill>
                <a:srgbClr val="FF0000"/>
              </a:solidFill>
            </a:endParaRPr>
          </a:p>
        </p:txBody>
      </p:sp>
    </p:spTree>
    <p:extLst>
      <p:ext uri="{BB962C8B-B14F-4D97-AF65-F5344CB8AC3E}">
        <p14:creationId xmlns:p14="http://schemas.microsoft.com/office/powerpoint/2010/main" val="108155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 موضوع اصلی کل مطالب مقاله عبارت است از موضع گیری نویسنده در برابر تسلط فرهنگی غرب بر جهان عرب. طبق نظر نویسنده برای درک پویایی جامعه عرب، این روز ها جامعه شناسان عرب به نوعی جامعه شناسی که محصول شرایط خاص فرهنگی اجتماعی  که متعلق به غرب است،  توسل می جویند، در حالی که به لحاظ تاریخی، ابن خلدون که پویایی جامعه عرب را درک کرده بود بر جامعه شناسان غرب مقدم است (همان،ص 143)</a:t>
            </a:r>
          </a:p>
          <a:p>
            <a:endParaRPr lang="fa-IR"/>
          </a:p>
        </p:txBody>
      </p:sp>
      <p:sp>
        <p:nvSpPr>
          <p:cNvPr id="4" name="Flowchart: Process 3"/>
          <p:cNvSpPr/>
          <p:nvPr/>
        </p:nvSpPr>
        <p:spPr>
          <a:xfrm>
            <a:off x="1252025" y="4276578"/>
            <a:ext cx="3305907" cy="122389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درک پویایی جامعه عرب</a:t>
            </a:r>
            <a:endParaRPr lang="fa-IR" b="1">
              <a:solidFill>
                <a:srgbClr val="FF0000"/>
              </a:solidFill>
            </a:endParaRPr>
          </a:p>
        </p:txBody>
      </p:sp>
    </p:spTree>
    <p:extLst>
      <p:ext uri="{BB962C8B-B14F-4D97-AF65-F5344CB8AC3E}">
        <p14:creationId xmlns:p14="http://schemas.microsoft.com/office/powerpoint/2010/main" val="4196344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این جهت زمینه ای برای تعمیم و به کار بردن نظریه های علوم اجتماعی ساخت غرب در بقیه دنیا، خصوصا جامعه ای که از زمینه  های اجتماعی و فرهنگی متفاوتی برخوردار است، وجود ندارد. او به این نتیجه می رسد که کاربرد نظریه های جامعه شناختی غرب برای عرب مشروعیت ندارد و از این رو اعتبارشان مورد تردید است (همان، ص 144) </a:t>
            </a:r>
            <a:endParaRPr lang="fa-IR">
              <a:cs typeface="B Nazanin" panose="00000400000000000000" pitchFamily="2" charset="-78"/>
            </a:endParaRPr>
          </a:p>
        </p:txBody>
      </p:sp>
      <p:sp>
        <p:nvSpPr>
          <p:cNvPr id="4" name="Flowchart: Process 3"/>
          <p:cNvSpPr/>
          <p:nvPr/>
        </p:nvSpPr>
        <p:spPr>
          <a:xfrm>
            <a:off x="3432517" y="4001294"/>
            <a:ext cx="5542671" cy="140677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کاربرد نظریه های جامعه شناختی غرب برای عرب مشروعیت ندارد</a:t>
            </a:r>
            <a:endParaRPr lang="fa-IR" b="1">
              <a:solidFill>
                <a:srgbClr val="FF0000"/>
              </a:solidFill>
            </a:endParaRPr>
          </a:p>
        </p:txBody>
      </p:sp>
    </p:spTree>
    <p:extLst>
      <p:ext uri="{BB962C8B-B14F-4D97-AF65-F5344CB8AC3E}">
        <p14:creationId xmlns:p14="http://schemas.microsoft.com/office/powerpoint/2010/main" val="3696676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ذوادی برای اثبات نظریه خود به «</a:t>
            </a:r>
            <a:r>
              <a:rPr lang="fa-IR" b="1" smtClean="0">
                <a:solidFill>
                  <a:srgbClr val="FF0000"/>
                </a:solidFill>
                <a:cs typeface="B Nazanin" panose="00000400000000000000" pitchFamily="2" charset="-78"/>
              </a:rPr>
              <a:t>تغییرات اجتماعی</a:t>
            </a:r>
            <a:r>
              <a:rPr lang="fa-IR" smtClean="0">
                <a:cs typeface="B Nazanin" panose="00000400000000000000" pitchFamily="2" charset="-78"/>
              </a:rPr>
              <a:t>» به عنوان موضوعی مشترک بین ابن خلدون و جامعه شناسان غرب، بی توجه به زمان و فرهنگشان اشاره می کند. هدف عمده ذوادی این است که ثابت کند که ابن خلدون پیشرو جامعه شناسان جدید است. از این رو برعکس بعلی او از جملاتی مانند « جامعه شناسان معاصر غربی از </a:t>
            </a:r>
            <a:r>
              <a:rPr lang="fa-IR" smtClean="0">
                <a:cs typeface="B Nazanin" panose="00000400000000000000" pitchFamily="2" charset="-78"/>
              </a:rPr>
              <a:t>تعدادی </a:t>
            </a:r>
            <a:r>
              <a:rPr lang="fa-IR" smtClean="0">
                <a:cs typeface="B Nazanin" panose="00000400000000000000" pitchFamily="2" charset="-78"/>
              </a:rPr>
              <a:t>اصطلاح های مشابه با اصطلاح های ابن خلدون» زیاد به کار برده است (همان، صص 148-152 و 145-146</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215106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 با وجود این به دلیل عدم توجه به بنیان های تفکر ابن خلدون او نظریه های اجتماعی ابن خلدون را به جامعه عرب محدود می کند ودر این زمینه ذوادی مفهوم «</a:t>
            </a:r>
            <a:r>
              <a:rPr lang="fa-IR" b="1">
                <a:solidFill>
                  <a:srgbClr val="FF0000"/>
                </a:solidFill>
                <a:cs typeface="B Nazanin" panose="00000400000000000000" pitchFamily="2" charset="-78"/>
              </a:rPr>
              <a:t>تکامل محدود</a:t>
            </a:r>
            <a:r>
              <a:rPr lang="fa-IR">
                <a:cs typeface="B Nazanin" panose="00000400000000000000" pitchFamily="2" charset="-78"/>
              </a:rPr>
              <a:t>» (همان، ص 249) را وضع می کند و می گوید «بر </a:t>
            </a:r>
            <a:r>
              <a:rPr lang="fa-IR">
                <a:cs typeface="B Nazanin" panose="00000400000000000000" pitchFamily="2" charset="-78"/>
              </a:rPr>
              <a:t>خلاف </a:t>
            </a:r>
            <a:r>
              <a:rPr lang="fa-IR" smtClean="0">
                <a:cs typeface="B Nazanin" panose="00000400000000000000" pitchFamily="2" charset="-78"/>
              </a:rPr>
              <a:t>اسپنسر، </a:t>
            </a:r>
            <a:r>
              <a:rPr lang="fa-IR">
                <a:cs typeface="B Nazanin" panose="00000400000000000000" pitchFamily="2" charset="-78"/>
              </a:rPr>
              <a:t>جامعه شناس عرب به رشد و تکامل محدود جامعه عرب معتقد بود» (همان)</a:t>
            </a:r>
          </a:p>
          <a:p>
            <a:endParaRPr lang="fa-IR"/>
          </a:p>
        </p:txBody>
      </p:sp>
    </p:spTree>
    <p:extLst>
      <p:ext uri="{BB962C8B-B14F-4D97-AF65-F5344CB8AC3E}">
        <p14:creationId xmlns:p14="http://schemas.microsoft.com/office/powerpoint/2010/main" val="239547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گروهی ابن خلدون را پیشگام و حتی بنیان گذار بعضی از رشته های علوم اجتماعی ازجمله جامعه شناسی می دانند. گروهی دیگر که جامعه شناسی را متعلق  به عصر جدید می دانند، می گویند علی رغم وجود مقولات یکسان و مشابه بین علم عمران و جامعه شناسی، ابن خلدون به لحاظ بنیان های تفکر متعلق به عنصر قدیم است. نویسنده کوشش می کند علاوه بر ترسیم این دو جریان تفکر و نشان دادن نمایندگان هر گروه یافته های خود را درباره تفاوت بنیان های تفکر هر گروه دراختیار خوانندگان و علاقه مندان قرار دهد، تا بر غنای این گونه مباحث بیفزاید. </a:t>
            </a:r>
            <a:endParaRPr lang="fa-IR">
              <a:cs typeface="B Nazanin" panose="00000400000000000000" pitchFamily="2" charset="-78"/>
            </a:endParaRPr>
          </a:p>
        </p:txBody>
      </p:sp>
      <p:sp>
        <p:nvSpPr>
          <p:cNvPr id="4" name="Flowchart: Process 3"/>
          <p:cNvSpPr/>
          <p:nvPr/>
        </p:nvSpPr>
        <p:spPr>
          <a:xfrm>
            <a:off x="1026942" y="4600135"/>
            <a:ext cx="4065563"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علی رغم وجود مقولات یکسان و مشابه</a:t>
            </a:r>
            <a:endParaRPr lang="fa-IR" b="1">
              <a:solidFill>
                <a:srgbClr val="FF0000"/>
              </a:solidFill>
            </a:endParaRPr>
          </a:p>
        </p:txBody>
      </p:sp>
    </p:spTree>
    <p:extLst>
      <p:ext uri="{BB962C8B-B14F-4D97-AF65-F5344CB8AC3E}">
        <p14:creationId xmlns:p14="http://schemas.microsoft.com/office/powerpoint/2010/main" val="3724757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 ام هارت از ابن خلدون و شروع جامعه شناسی اسلامی در مغرب سخن می گوید (هارت، 1993، ص 39) نویسنده از دیدگاه قوم نگاری مقدمه را مورد توجه و دقت قرار می دهد. از این دیدگاه، او زندگی شبانی، عصبیت و شکل گیری دولت را مورد بحث قرار می دهد. در بحث از زندگی شبانی ادعا می کند که «</a:t>
            </a:r>
            <a:r>
              <a:rPr lang="fa-IR" b="1" smtClean="0">
                <a:solidFill>
                  <a:srgbClr val="FF0000"/>
                </a:solidFill>
                <a:cs typeface="B Nazanin" panose="00000400000000000000" pitchFamily="2" charset="-78"/>
              </a:rPr>
              <a:t>ابن خلدون راجع به تاثیر جغرافیا بر زندگی انسان خیلی کم سخن می گوید یا اصلا چیزی نمی گوید </a:t>
            </a:r>
            <a:r>
              <a:rPr lang="fa-IR" smtClean="0">
                <a:cs typeface="B Nazanin" panose="00000400000000000000" pitchFamily="2" charset="-78"/>
              </a:rPr>
              <a:t>« (همان، ص 42)</a:t>
            </a:r>
            <a:endParaRPr lang="fa-IR">
              <a:cs typeface="B Nazanin" panose="00000400000000000000" pitchFamily="2" charset="-78"/>
            </a:endParaRPr>
          </a:p>
        </p:txBody>
      </p:sp>
    </p:spTree>
    <p:extLst>
      <p:ext uri="{BB962C8B-B14F-4D97-AF65-F5344CB8AC3E}">
        <p14:creationId xmlns:p14="http://schemas.microsoft.com/office/powerpoint/2010/main" val="1977648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برای رد این ادعا خواننده را به مباحث مقدماتی مقدمه ارجاع می دهیم. بحث درباره عصبیت قسمت اصلی مقاله را تشکیل می دهد که با بررسی عصبیت و دولت پایان می پذیرد و کل نویسنده  مطلب جدیدی درباره موضوع نمی گوید و غیر از عنوان مقاله که بحث از جامعه شناسی اسلامی است، سخنی درباره شروع جامعه شناسی اسلامی در مقاله اش نمی توان یافت. </a:t>
            </a:r>
            <a:endParaRPr lang="fa-IR">
              <a:cs typeface="B Nazanin" panose="00000400000000000000" pitchFamily="2" charset="-78"/>
            </a:endParaRPr>
          </a:p>
        </p:txBody>
      </p:sp>
      <p:sp>
        <p:nvSpPr>
          <p:cNvPr id="4" name="Flowchart: Punched Tape 3"/>
          <p:cNvSpPr/>
          <p:nvPr/>
        </p:nvSpPr>
        <p:spPr>
          <a:xfrm>
            <a:off x="1280160" y="4079631"/>
            <a:ext cx="3446585" cy="1533378"/>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بررسی عصبیت و دولت</a:t>
            </a:r>
            <a:endParaRPr lang="fa-IR" b="1">
              <a:solidFill>
                <a:srgbClr val="FF0000"/>
              </a:solidFill>
            </a:endParaRPr>
          </a:p>
        </p:txBody>
      </p:sp>
    </p:spTree>
    <p:extLst>
      <p:ext uri="{BB962C8B-B14F-4D97-AF65-F5344CB8AC3E}">
        <p14:creationId xmlns:p14="http://schemas.microsoft.com/office/powerpoint/2010/main" val="373659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مقابل گروهی که از آنها سخن گفتیم گروه دیگری از دانشمندان هستند، که از آنها در این جا به نام گروه دوم نام می برم. این گروه، دیدگاه کاملا متفاوتی درباره ابن خلدون و مقدمه او دارند. این گروه کوشش می کنند که تفکر ابن خلدون را به گذشته – دنیای کلاسیک- نسبت دهند و آن را به عنوان نوعی از اصول فکری افلاطون و ارسطو که </a:t>
            </a:r>
            <a:r>
              <a:rPr lang="fa-IR" smtClean="0">
                <a:cs typeface="B Nazanin" panose="00000400000000000000" pitchFamily="2" charset="-78"/>
              </a:rPr>
              <a:t>در اسلام </a:t>
            </a:r>
            <a:r>
              <a:rPr lang="fa-IR" smtClean="0">
                <a:cs typeface="B Nazanin" panose="00000400000000000000" pitchFamily="2" charset="-78"/>
              </a:rPr>
              <a:t>قرون وسطی، خصوصا در ناحیه شمال آفریقا پیدا می شد، تفسیر کنند. </a:t>
            </a:r>
            <a:endParaRPr lang="fa-IR">
              <a:cs typeface="B Nazanin" panose="00000400000000000000" pitchFamily="2" charset="-78"/>
            </a:endParaRPr>
          </a:p>
        </p:txBody>
      </p:sp>
    </p:spTree>
    <p:extLst>
      <p:ext uri="{BB962C8B-B14F-4D97-AF65-F5344CB8AC3E}">
        <p14:creationId xmlns:p14="http://schemas.microsoft.com/office/powerpoint/2010/main" val="1786721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گروه از مفسران مقدمه ابن خلدون گرچه زبان های متفاوت ولی هدف یکسانی دارند. آنها ادعا می کنند که اگرچه بین مقولات علم جدید- علم عمران- ابن خلدون و مقولات اساسی جامعه شناسی جدید مشابهت هایی وجود دارد، اما این دو دارای بنیان های متفاوتی می باشند (مهدی، 1957، ص 293)</a:t>
            </a:r>
            <a:endParaRPr lang="fa-IR">
              <a:cs typeface="B Nazanin" panose="00000400000000000000" pitchFamily="2" charset="-78"/>
            </a:endParaRPr>
          </a:p>
        </p:txBody>
      </p:sp>
    </p:spTree>
    <p:extLst>
      <p:ext uri="{BB962C8B-B14F-4D97-AF65-F5344CB8AC3E}">
        <p14:creationId xmlns:p14="http://schemas.microsoft.com/office/powerpoint/2010/main" val="250007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همین گروه ایولاکوست از تولد تاریخ سخن به میان آورده است. او نظر های محسن مهدی را رد کرده می گوید که در نوشته های ابن خلدون چیزی وجود ندراد که دیدگاه مهدی را تایید کند (ایولاکوست، 1354، ص 194) به علاوه او می گوید که «به عکس  فرضیه محسن مهدی که ابن خلدون را مقلد فلاسفه قدیم می داند، و بخش هایی که به مطالعه فلسفه  اختصاص داده است، از طرفداران سنت فلسفی اسلامی و افلاطونی انتقاد می کنند و به دفاع از این فکر بر می خیزد...به عقیده ما شیوه نگرش تاریخ ابن خلدون بی پایه و بنیان فلسفی است و همان طور که خود او می گوید از ملاحظه طبیعت اشیا نشات گرفته است (ایولاکوست، 1354، ص 193) عزیز العظمه یکی دیگر از افراد این گروه ادعا می کند که مقدمه از کنار هم قرار دادن تعدادی عناصر متمایز و مجزا شکل گرفته است (ال</a:t>
            </a:r>
            <a:r>
              <a:rPr lang="fa-IR">
                <a:cs typeface="B Nazanin" panose="00000400000000000000" pitchFamily="2" charset="-78"/>
              </a:rPr>
              <a:t>ع</a:t>
            </a:r>
            <a:r>
              <a:rPr lang="fa-IR" smtClean="0">
                <a:cs typeface="B Nazanin" panose="00000400000000000000" pitchFamily="2" charset="-78"/>
              </a:rPr>
              <a:t>ظمه، همان، ص 31)</a:t>
            </a:r>
            <a:endParaRPr lang="fa-IR">
              <a:cs typeface="B Nazanin" panose="00000400000000000000" pitchFamily="2" charset="-78"/>
            </a:endParaRPr>
          </a:p>
        </p:txBody>
      </p:sp>
    </p:spTree>
    <p:extLst>
      <p:ext uri="{BB962C8B-B14F-4D97-AF65-F5344CB8AC3E}">
        <p14:creationId xmlns:p14="http://schemas.microsoft.com/office/powerpoint/2010/main" val="3381841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طرف دیگر او می گوید که «</a:t>
            </a:r>
            <a:r>
              <a:rPr lang="fa-IR" b="1" smtClean="0">
                <a:solidFill>
                  <a:srgbClr val="FF0000"/>
                </a:solidFill>
                <a:cs typeface="B Nazanin" panose="00000400000000000000" pitchFamily="2" charset="-78"/>
              </a:rPr>
              <a:t>موضوع مقدمه به طور مشخص تاریخی است </a:t>
            </a:r>
            <a:r>
              <a:rPr lang="fa-IR" smtClean="0">
                <a:cs typeface="B Nazanin" panose="00000400000000000000" pitchFamily="2" charset="-78"/>
              </a:rPr>
              <a:t>و موضوع اصلی از مطالعه در تاریخ (عمران) همان گونه که ابن خلدون و معاصران و می فهمدیدند ،  شکل می گیرد و ساخت مند م شود، و نه آن طور که مفسران به کک نوعی جامعه شناسی جعلی که عادت دارند درباره آن تخیل کنند- همواره ادعا می کنند (العظمه، 1990، ص 11) در همین زمینه بالاخره جواد طباطبایی از «جامعه شناسی خودجوَش»  یا «جامه شناسی عامیانه» ی ابن خلدون سخن به میان می آورد (طباطبایی، 1374، صص 181-182)</a:t>
            </a:r>
            <a:endParaRPr lang="fa-IR">
              <a:cs typeface="B Nazanin" panose="00000400000000000000" pitchFamily="2" charset="-78"/>
            </a:endParaRPr>
          </a:p>
        </p:txBody>
      </p:sp>
    </p:spTree>
    <p:extLst>
      <p:ext uri="{BB962C8B-B14F-4D97-AF65-F5344CB8AC3E}">
        <p14:creationId xmlns:p14="http://schemas.microsoft.com/office/powerpoint/2010/main" val="3968305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432516" y="1825625"/>
            <a:ext cx="7921283" cy="4351338"/>
          </a:xfrm>
        </p:spPr>
        <p:txBody>
          <a:bodyPr/>
          <a:lstStyle/>
          <a:p>
            <a:pPr algn="just"/>
            <a:r>
              <a:rPr lang="fa-IR" smtClean="0">
                <a:cs typeface="B Nazanin" panose="00000400000000000000" pitchFamily="2" charset="-78"/>
              </a:rPr>
              <a:t>برای آشنایی بیشتر با نظر های این گروه از مفسران اندیشه ابن خلدون بحث را برحسب تاریخی طرح دیدگاه ها ادامه می دهیم. در سال 1957 میلادی کتابی با عنوان  فلسفه تاریخ ابن خلدون به چاپ رسید. در قسمت پایانی </a:t>
            </a:r>
            <a:r>
              <a:rPr lang="fa-IR" smtClean="0">
                <a:cs typeface="B Nazanin" panose="00000400000000000000" pitchFamily="2" charset="-78"/>
              </a:rPr>
              <a:t>کتاب، </a:t>
            </a:r>
            <a:r>
              <a:rPr lang="fa-IR" smtClean="0">
                <a:cs typeface="B Nazanin" panose="00000400000000000000" pitchFamily="2" charset="-78"/>
              </a:rPr>
              <a:t>نویسنده (محسن مهدی) به چارچوبه ای که علم  جدید ابن خلدون در درون آن شکل گرفته است، اشاره می کند. به عقیده مهدی کوشش ابن خلدون برای به وجود آوردن یک علم درباره جامعه عملی « در چارچوبه فلسفه سنتی و مبتنی بر اصول آن « است (مهدی، 1957، ص 286)</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86619" y="1966302"/>
            <a:ext cx="2645897" cy="2495550"/>
          </a:xfrm>
          <a:prstGeom prst="rect">
            <a:avLst/>
          </a:prstGeom>
        </p:spPr>
      </p:pic>
      <p:sp>
        <p:nvSpPr>
          <p:cNvPr id="5" name="TextBox 4"/>
          <p:cNvSpPr txBox="1"/>
          <p:nvPr/>
        </p:nvSpPr>
        <p:spPr>
          <a:xfrm>
            <a:off x="1364566" y="4768948"/>
            <a:ext cx="151931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محسن مهدی</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717617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محسن مهدی برای رسیدن به این نتیجه به دو مقدمه متوسل می شود که طرح آن به ما در فهم دیدگاه مهدی کمک شایانی می کند: یکی از آن دو مقدمه سابقه تحصیلی ابن خلدون  و دیگری شکست او در فعالیت است. به زعم مهدی این دو باعث توجه ابن خلدون به علم تاریخ و در نهایت شکل گیری علم عمران شده است. (مهدی ، 1358، صص 363-358)</a:t>
            </a:r>
            <a:endParaRPr lang="fa-IR">
              <a:cs typeface="B Nazanin" panose="00000400000000000000" pitchFamily="2" charset="-78"/>
            </a:endParaRPr>
          </a:p>
        </p:txBody>
      </p:sp>
    </p:spTree>
    <p:extLst>
      <p:ext uri="{BB962C8B-B14F-4D97-AF65-F5344CB8AC3E}">
        <p14:creationId xmlns:p14="http://schemas.microsoft.com/office/powerpoint/2010/main" val="2299520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بحث از </a:t>
            </a:r>
            <a:r>
              <a:rPr lang="fa-IR" smtClean="0">
                <a:cs typeface="B Nazanin" panose="00000400000000000000" pitchFamily="2" charset="-78"/>
              </a:rPr>
              <a:t>سابقه </a:t>
            </a:r>
            <a:r>
              <a:rPr lang="fa-IR" smtClean="0">
                <a:cs typeface="B Nazanin" panose="00000400000000000000" pitchFamily="2" charset="-78"/>
              </a:rPr>
              <a:t>تحصیلی ابن </a:t>
            </a:r>
            <a:r>
              <a:rPr lang="fa-IR" smtClean="0">
                <a:cs typeface="B Nazanin" panose="00000400000000000000" pitchFamily="2" charset="-78"/>
              </a:rPr>
              <a:t>خلدون، </a:t>
            </a:r>
            <a:r>
              <a:rPr lang="fa-IR" smtClean="0">
                <a:cs typeface="B Nazanin" panose="00000400000000000000" pitchFamily="2" charset="-78"/>
              </a:rPr>
              <a:t>محسن مهدی دیدگاهی را مطرح می کند که مشکل است بتوان آن را ثابت  و قبول کرد. او می گوید ابن خلدون از طریق معلمش و با واسطه ابن رشد که از پیروان فلسفه سیاسی افلاطون بود، با گذشته پیوند می خورد (مهدی، همان، ص  359) به علاوه اگر چه شکست کوشش های ابن خلدون در زندگی سیاسی باعث  شد که او به علم تاریخ روی آورد، اما روی اوردن ابن خلدون به تاریخ دلالت بر بریدن او از فلسفه سیاسی ندارد (مهدی، همان، ص 361)</a:t>
            </a:r>
          </a:p>
          <a:p>
            <a:pPr algn="just"/>
            <a:endParaRPr lang="fa-IR">
              <a:cs typeface="B Nazanin" panose="00000400000000000000" pitchFamily="2" charset="-78"/>
            </a:endParaRPr>
          </a:p>
        </p:txBody>
      </p:sp>
    </p:spTree>
    <p:extLst>
      <p:ext uri="{BB962C8B-B14F-4D97-AF65-F5344CB8AC3E}">
        <p14:creationId xmlns:p14="http://schemas.microsoft.com/office/powerpoint/2010/main" val="2144285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این اوصاف او  اضافه می کند که توجه ابن خلدون به تاریخ و نوشتن تاریخ منجر به شکل گیری علم فرهنگ می شود که ابزاری است برای مورخان و هدف آن، همان طور که محسن مهدی می گوید: «این است که به تهیه تاریخی که برای سیاستمداران سودمند باشد، یاری کند» (مهدی، همان، ص 363)</a:t>
            </a:r>
            <a:endParaRPr lang="fa-IR">
              <a:cs typeface="B Nazanin" panose="00000400000000000000" pitchFamily="2" charset="-78"/>
            </a:endParaRPr>
          </a:p>
        </p:txBody>
      </p:sp>
      <p:sp>
        <p:nvSpPr>
          <p:cNvPr id="4" name="Flowchart: Process 3"/>
          <p:cNvSpPr/>
          <p:nvPr/>
        </p:nvSpPr>
        <p:spPr>
          <a:xfrm>
            <a:off x="838200" y="3756075"/>
            <a:ext cx="3305907" cy="16740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شکل گیری علم فرهنگ</a:t>
            </a:r>
            <a:endParaRPr lang="fa-IR" b="1">
              <a:solidFill>
                <a:srgbClr val="FF0000"/>
              </a:solidFill>
            </a:endParaRPr>
          </a:p>
        </p:txBody>
      </p:sp>
    </p:spTree>
    <p:extLst>
      <p:ext uri="{BB962C8B-B14F-4D97-AF65-F5344CB8AC3E}">
        <p14:creationId xmlns:p14="http://schemas.microsoft.com/office/powerpoint/2010/main" val="264204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واژگان کلیدی: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عصر قدیم، عصر جدید، نظریه های اجتماعی، ساخت، عامل انسانی، تکامل محدود، جامعه شناسی جعلی، جامعه شناسی عامیانهف جامعه شناسی خودجوش، علم عمران، عصبیت، طبیعت. </a:t>
            </a:r>
            <a:endParaRPr lang="fa-IR">
              <a:cs typeface="B Nazanin" panose="00000400000000000000" pitchFamily="2" charset="-78"/>
            </a:endParaRPr>
          </a:p>
        </p:txBody>
      </p:sp>
    </p:spTree>
    <p:extLst>
      <p:ext uri="{BB962C8B-B14F-4D97-AF65-F5344CB8AC3E}">
        <p14:creationId xmlns:p14="http://schemas.microsoft.com/office/powerpoint/2010/main" val="370732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اعتقاد من دیدگاه محسن مهدی درباره ابن خلدون دارای اشکال های جدی است، اول و مهم تر از همه این که ابن خلدون بی شک از عمق  تفاوتی که بین علم جدید نوبنیادش و فلسفه سیاسی  وجود داشت، آگاه بود، لذا او برای رد چنین اشکال هایی پیشاپیش نوشت: </a:t>
            </a:r>
            <a:endParaRPr lang="fa-IR">
              <a:cs typeface="B Nazanin" panose="00000400000000000000" pitchFamily="2" charset="-78"/>
            </a:endParaRPr>
          </a:p>
        </p:txBody>
      </p:sp>
    </p:spTree>
    <p:extLst>
      <p:ext uri="{BB962C8B-B14F-4D97-AF65-F5344CB8AC3E}">
        <p14:creationId xmlns:p14="http://schemas.microsoft.com/office/powerpoint/2010/main" val="2873144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همچنین علم عمران سیاست مدنی هم نیست، چه سیاست مدن دانش تدبیر و چارچه جویی خانه یا شهر است به مقتضای  آنچه اخلق و حکمت ایجاب می کند </a:t>
            </a:r>
            <a:r>
              <a:rPr lang="fa-IR" smtClean="0">
                <a:cs typeface="B Nazanin" panose="00000400000000000000" pitchFamily="2" charset="-78"/>
              </a:rPr>
              <a:t>تا توده </a:t>
            </a:r>
            <a:r>
              <a:rPr lang="fa-IR" smtClean="0">
                <a:cs typeface="B Nazanin" panose="00000400000000000000" pitchFamily="2" charset="-78"/>
              </a:rPr>
              <a:t>مردم را به روشی که متضمن حفظ نوع و بقای او باشد وادار کند زیرا موضوع این علم با موضوعات این دو فن که چه بسا همانند باشد- مخالف است. و بنابراین موضوع این هدف دانش نو بنیاد است (ابن خلدون، 1362، ص 70)</a:t>
            </a:r>
            <a:endParaRPr lang="fa-IR">
              <a:cs typeface="B Nazanin" panose="00000400000000000000" pitchFamily="2" charset="-78"/>
            </a:endParaRPr>
          </a:p>
        </p:txBody>
      </p:sp>
      <p:sp>
        <p:nvSpPr>
          <p:cNvPr id="4" name="Flowchart: Process 3"/>
          <p:cNvSpPr/>
          <p:nvPr/>
        </p:nvSpPr>
        <p:spPr>
          <a:xfrm>
            <a:off x="1420837" y="4023360"/>
            <a:ext cx="3615397" cy="132236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همچنین علم عمران سیاست مدنی هم نیست</a:t>
            </a:r>
            <a:endParaRPr lang="fa-IR" b="1">
              <a:solidFill>
                <a:srgbClr val="FF0000"/>
              </a:solidFill>
            </a:endParaRPr>
          </a:p>
        </p:txBody>
      </p:sp>
    </p:spTree>
    <p:extLst>
      <p:ext uri="{BB962C8B-B14F-4D97-AF65-F5344CB8AC3E}">
        <p14:creationId xmlns:p14="http://schemas.microsoft.com/office/powerpoint/2010/main" val="669381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051494" y="1825625"/>
            <a:ext cx="7302305" cy="4351338"/>
          </a:xfrm>
        </p:spPr>
        <p:txBody>
          <a:bodyPr/>
          <a:lstStyle/>
          <a:p>
            <a:pPr algn="just"/>
            <a:r>
              <a:rPr lang="fa-IR" smtClean="0">
                <a:cs typeface="B Nazanin" panose="00000400000000000000" pitchFamily="2" charset="-78"/>
              </a:rPr>
              <a:t>همان طور که خواننده محترم  ملاحظه می فرماید، زبان ابن خلدون آشکار و روشن و ناقض دیدگاه محسن مهدی است. به علاوه شواهدی وجود ندارد که ابن خلدون عقاید افلاطون را همان طور که در جمهوریت مطرح شده است، اقتباس کرده باشد. در مقابل شواهد و مستندات بنیانی و اساسی وجود دارد که نشان می دهد تفاوت بین جمهوریت افلاطون و مقدمه ابن خلدون از زمین تا آسمان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213294" cy="2590800"/>
          </a:xfrm>
          <a:prstGeom prst="rect">
            <a:avLst/>
          </a:prstGeom>
        </p:spPr>
      </p:pic>
    </p:spTree>
    <p:extLst>
      <p:ext uri="{BB962C8B-B14F-4D97-AF65-F5344CB8AC3E}">
        <p14:creationId xmlns:p14="http://schemas.microsoft.com/office/powerpoint/2010/main" val="1464173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دیگر این که همان طور که خود ابن خلدون می گوید توجه و علاقه مندیش به تاریخ  به دلیل شکست شخصیتش  تبوده است، بلکه به خاطر تحلیل تغییرات اجتماعی بود که او مشاهده کرده بود (ابن خلدون، 1362، ص 60</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1175680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 درک تغییرات اجتماعی- نه شکست شخصی او- در واقع نقطه آغازین تفکر ابن خلدون درباره  جامعه انسانی است. توجه نکردن محسن مهدی به این موضوع باعث شد که او علم عمران ابن خلدون را معادل </a:t>
            </a:r>
            <a:r>
              <a:rPr lang="fa-IR">
                <a:cs typeface="B Nazanin" panose="00000400000000000000" pitchFamily="2" charset="-78"/>
              </a:rPr>
              <a:t>فرهنگ</a:t>
            </a:r>
            <a:r>
              <a:rPr lang="fa-IR" smtClean="0">
                <a:cs typeface="B Nazanin" panose="00000400000000000000" pitchFamily="2" charset="-78"/>
              </a:rPr>
              <a:t>، </a:t>
            </a:r>
            <a:r>
              <a:rPr lang="fa-IR">
                <a:cs typeface="B Nazanin" panose="00000400000000000000" pitchFamily="2" charset="-78"/>
              </a:rPr>
              <a:t>که شامل موضوعات مختلف اجتماعی می شود، ببند تا جامعه شناسی که پاسخی است در برابر تغییرات اجتماعی از این بدتر حتی او به این مساله که «</a:t>
            </a:r>
            <a:r>
              <a:rPr lang="fa-IR" b="1">
                <a:solidFill>
                  <a:srgbClr val="FF0000"/>
                </a:solidFill>
                <a:cs typeface="B Nazanin" panose="00000400000000000000" pitchFamily="2" charset="-78"/>
              </a:rPr>
              <a:t>ابن خلدون مفهوم یکسانی از طبیعت و علل فرهنگ همانند علوم  اجتماعی  عصر جدید داشت</a:t>
            </a:r>
            <a:r>
              <a:rPr lang="fa-IR">
                <a:cs typeface="B Nazanin" panose="00000400000000000000" pitchFamily="2" charset="-78"/>
              </a:rPr>
              <a:t>»  معتقد نیست (مهدی، 1957، ص 182)</a:t>
            </a:r>
          </a:p>
          <a:p>
            <a:endParaRPr lang="fa-IR"/>
          </a:p>
        </p:txBody>
      </p:sp>
    </p:spTree>
    <p:extLst>
      <p:ext uri="{BB962C8B-B14F-4D97-AF65-F5344CB8AC3E}">
        <p14:creationId xmlns:p14="http://schemas.microsoft.com/office/powerpoint/2010/main" val="3291559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به همان سبک و سیاق، جی اسا فیرزلی در تز دکتری خود، کسانی را که می گویند ابن خلدون  فکر امروزی داشت ریشخند می کند. او می گوید که «تمایل به توصیف کردن ابن خلدون </a:t>
            </a:r>
            <a:r>
              <a:rPr lang="fa-IR" smtClean="0">
                <a:cs typeface="B Nazanin" panose="00000400000000000000" pitchFamily="2" charset="-78"/>
              </a:rPr>
              <a:t>به </a:t>
            </a:r>
            <a:r>
              <a:rPr lang="fa-IR" smtClean="0">
                <a:cs typeface="B Nazanin" panose="00000400000000000000" pitchFamily="2" charset="-78"/>
              </a:rPr>
              <a:t>عنوان مغز متفکر جدید تعارف مسخره آمیزی است به متفکر و فرهنگی که او از آن تغذیه کرده است (فیرزلی، 1973، ص 2</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1905236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تبیین دانش انسان، ابزار تحلیلی میرزلی در این زمینه است. او می گوید ذهن ابن خلدون از عناصر اجتماعی خاص- در دوره زمانی معین که در شمال آفریقا زندگی می کرده است- شکل گرفته است ولی از آن جا که تاکید یک جانبه نویسنده بر محیط اجتماعی با نظر ابن خلدون که به تاثیر محیط اجتماعی می اندیشید مغایر است در صفحات بعدی تزش مطالبی را مطرح یم کند که عقیده اولش درباره تاثیر یک جانبه محیط اجتماعی را رد می کند. او می گوید: </a:t>
            </a:r>
          </a:p>
          <a:p>
            <a:pPr algn="just"/>
            <a:r>
              <a:rPr lang="fa-IR">
                <a:cs typeface="B Nazanin" panose="00000400000000000000" pitchFamily="2" charset="-78"/>
              </a:rPr>
              <a:t>بر اساس مطالعه ما، او نه فقط به عنوان حاصل عقاید، بلکه به عنوان تولید کننده و پرورش </a:t>
            </a:r>
            <a:r>
              <a:rPr lang="fa-IR">
                <a:cs typeface="B Nazanin" panose="00000400000000000000" pitchFamily="2" charset="-78"/>
              </a:rPr>
              <a:t>دهنده </a:t>
            </a:r>
            <a:r>
              <a:rPr lang="fa-IR" smtClean="0">
                <a:cs typeface="B Nazanin" panose="00000400000000000000" pitchFamily="2" charset="-78"/>
              </a:rPr>
              <a:t>عقاید، </a:t>
            </a:r>
            <a:r>
              <a:rPr lang="fa-IR">
                <a:cs typeface="B Nazanin" panose="00000400000000000000" pitchFamily="2" charset="-78"/>
              </a:rPr>
              <a:t>به عنوان یک متفکر و راهبر تا پیرو، مبدع تا نگهدارنده سنت شناخته می شود (همان، ص 6)</a:t>
            </a:r>
          </a:p>
          <a:p>
            <a:endParaRPr lang="fa-IR"/>
          </a:p>
        </p:txBody>
      </p:sp>
    </p:spTree>
    <p:extLst>
      <p:ext uri="{BB962C8B-B14F-4D97-AF65-F5344CB8AC3E}">
        <p14:creationId xmlns:p14="http://schemas.microsoft.com/office/powerpoint/2010/main" val="1574616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ایو لاکوست </a:t>
            </a:r>
            <a:r>
              <a:rPr lang="fa-IR" smtClean="0">
                <a:cs typeface="B Nazanin" panose="00000400000000000000" pitchFamily="2" charset="-78"/>
              </a:rPr>
              <a:t>مقدمه ابن خلدون را از زاویه دیگر می بیند. او ارزش و موقعیت مقدمه را تا جد یک کتاب تاریخ که حادث خاص شمال آفریقا را در عصر قرون وسطی در بر می گیرد، تنزل می دهد. </a:t>
            </a:r>
          </a:p>
          <a:p>
            <a:pPr algn="just"/>
            <a:r>
              <a:rPr lang="fa-IR" smtClean="0">
                <a:cs typeface="B Nazanin" panose="00000400000000000000" pitchFamily="2" charset="-78"/>
              </a:rPr>
              <a:t>برای درک و فهم جایگاه دقیق مقدمه ابن خلدون  در  ذهن </a:t>
            </a:r>
            <a:r>
              <a:rPr lang="fa-IR" smtClean="0">
                <a:cs typeface="B Nazanin" panose="00000400000000000000" pitchFamily="2" charset="-78"/>
              </a:rPr>
              <a:t>ایو لاکوست</a:t>
            </a:r>
            <a:r>
              <a:rPr lang="fa-IR" smtClean="0">
                <a:cs typeface="B Nazanin" panose="00000400000000000000" pitchFamily="2" charset="-78"/>
              </a:rPr>
              <a:t>، شناخت و فهم رویکرد او به دلایل بنیانی پدیده توسعه و توسعه نیافتگی لازم و ضروری است، به عقیده  ایولاکوست دلیل این پدیده را باید در خارج و داخل جامعه تحت مطالعه جست و جو کرد. او می گوید: </a:t>
            </a:r>
            <a:endParaRPr lang="fa-IR">
              <a:cs typeface="B Nazanin" panose="00000400000000000000" pitchFamily="2" charset="-78"/>
            </a:endParaRPr>
          </a:p>
        </p:txBody>
      </p:sp>
    </p:spTree>
    <p:extLst>
      <p:ext uri="{BB962C8B-B14F-4D97-AF65-F5344CB8AC3E}">
        <p14:creationId xmlns:p14="http://schemas.microsoft.com/office/powerpoint/2010/main" val="3534298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...نباید فراموش </a:t>
            </a:r>
            <a:r>
              <a:rPr lang="fa-IR" smtClean="0">
                <a:cs typeface="B Nazanin" panose="00000400000000000000" pitchFamily="2" charset="-78"/>
              </a:rPr>
              <a:t>کرد </a:t>
            </a:r>
            <a:r>
              <a:rPr lang="fa-IR" smtClean="0">
                <a:cs typeface="B Nazanin" panose="00000400000000000000" pitchFamily="2" charset="-78"/>
              </a:rPr>
              <a:t>که عوامل اصلی عقب ماندگی بعضا معلول استعمار  و بعضی دیگر که ریشه دورتری دارند، زاییده  وضعیت کلی گذشته مناطق عقب مانده است (ایولاکسوت، 1354، ص 8)</a:t>
            </a:r>
          </a:p>
          <a:p>
            <a:pPr algn="just"/>
            <a:r>
              <a:rPr lang="fa-IR" smtClean="0">
                <a:cs typeface="B Nazanin" panose="00000400000000000000" pitchFamily="2" charset="-78"/>
              </a:rPr>
              <a:t>به عقیده ایولاکوست تنها عنصر داخلی که منجر  به توسعه کشاورهای اروپایی  شده وجود نوعی طبقه اجتماعی خاص یعنی طبقه بورژوازی مختص اروپا است و ممالکی که امروز عقب مانده خوانده می شوند، جوامعی هستند که فاقد بورژوا هستند(ایولاکوست، 1358، ص 8)</a:t>
            </a:r>
            <a:endParaRPr lang="fa-IR">
              <a:cs typeface="B Nazanin" panose="00000400000000000000" pitchFamily="2" charset="-78"/>
            </a:endParaRPr>
          </a:p>
        </p:txBody>
      </p:sp>
    </p:spTree>
    <p:extLst>
      <p:ext uri="{BB962C8B-B14F-4D97-AF65-F5344CB8AC3E}">
        <p14:creationId xmlns:p14="http://schemas.microsoft.com/office/powerpoint/2010/main" val="3639284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جا است که اهمیت مقدمه ابن خلدون برای </a:t>
            </a:r>
            <a:r>
              <a:rPr lang="fa-IR" smtClean="0">
                <a:cs typeface="B Nazanin" panose="00000400000000000000" pitchFamily="2" charset="-78"/>
              </a:rPr>
              <a:t>ایو لاکوست </a:t>
            </a:r>
            <a:r>
              <a:rPr lang="fa-IR" smtClean="0">
                <a:cs typeface="B Nazanin" panose="00000400000000000000" pitchFamily="2" charset="-78"/>
              </a:rPr>
              <a:t>ظاهر می شود، برای این که مقدمه او را از عدم وجود تاریخی طبقه بورژوا در آفریقا و بقیه جهان سوم مطلع می کرده است. او می گوید: «عظمت ابن خلدون در این است که کوشیده (البته به طور ذهنی و جزء به جزء) تا این موضوع اساسی یعنی «</a:t>
            </a:r>
            <a:r>
              <a:rPr lang="fa-IR" b="1" smtClean="0">
                <a:solidFill>
                  <a:srgbClr val="FF0000"/>
                </a:solidFill>
                <a:cs typeface="B Nazanin" panose="00000400000000000000" pitchFamily="2" charset="-78"/>
              </a:rPr>
              <a:t>خلاء اجتماعی</a:t>
            </a:r>
            <a:r>
              <a:rPr lang="fa-IR" smtClean="0">
                <a:cs typeface="B Nazanin" panose="00000400000000000000" pitchFamily="2" charset="-78"/>
              </a:rPr>
              <a:t>» و نتایج ان را طرح کند. </a:t>
            </a:r>
            <a:r>
              <a:rPr lang="fa-IR" b="1" smtClean="0">
                <a:solidFill>
                  <a:srgbClr val="FF0000"/>
                </a:solidFill>
                <a:cs typeface="B Nazanin" panose="00000400000000000000" pitchFamily="2" charset="-78"/>
              </a:rPr>
              <a:t>همین توجه به فقدان تاریخی کشورهای عقب افتاده کنونی با گذشته آفریقا یکی نیست</a:t>
            </a:r>
            <a:r>
              <a:rPr lang="fa-IR" smtClean="0">
                <a:cs typeface="B Nazanin" panose="00000400000000000000" pitchFamily="2" charset="-78"/>
              </a:rPr>
              <a:t>، ولی به رغم تفاوت هایی که ممکن است میان سطوح درجه تمدن و نشیب  و فراز های گروه ممالک  عقب افتاده وجود داشته باشد، این نکته مسلم است که تحول  اقتصادی و اجتماعی مذکور از پیشرفت آنها و تشکیل </a:t>
            </a:r>
            <a:r>
              <a:rPr lang="fa-IR" smtClean="0">
                <a:cs typeface="B Nazanin" panose="00000400000000000000" pitchFamily="2" charset="-78"/>
              </a:rPr>
              <a:t>بورژوازی </a:t>
            </a:r>
            <a:r>
              <a:rPr lang="fa-IR" smtClean="0">
                <a:cs typeface="B Nazanin" panose="00000400000000000000" pitchFamily="2" charset="-78"/>
              </a:rPr>
              <a:t>جلوگیری کرده است» (همان، ص 9)</a:t>
            </a:r>
            <a:endParaRPr lang="fa-IR">
              <a:cs typeface="B Nazanin" panose="00000400000000000000" pitchFamily="2" charset="-78"/>
            </a:endParaRPr>
          </a:p>
        </p:txBody>
      </p:sp>
    </p:spTree>
    <p:extLst>
      <p:ext uri="{BB962C8B-B14F-4D97-AF65-F5344CB8AC3E}">
        <p14:creationId xmlns:p14="http://schemas.microsoft.com/office/powerpoint/2010/main" val="275117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تاثیر ابن خلدون با مرگ او در سال های آغازین قرن پانزدهم میلادی 1406 رمضان 808 هجری قمری خاتمه نیافت بلکه اندیشه و نام او د ردنیای عصر جدید به حیات خود ادامه داد تا به شکوفایی رسید. می توان گفت که این فرایند </a:t>
            </a:r>
            <a:r>
              <a:rPr lang="fa-IR" b="1" smtClean="0">
                <a:solidFill>
                  <a:srgbClr val="FF0000"/>
                </a:solidFill>
                <a:cs typeface="B Nazanin" panose="00000400000000000000" pitchFamily="2" charset="-78"/>
              </a:rPr>
              <a:t>به دو شکل </a:t>
            </a:r>
            <a:r>
              <a:rPr lang="fa-IR" smtClean="0">
                <a:cs typeface="B Nazanin" panose="00000400000000000000" pitchFamily="2" charset="-78"/>
              </a:rPr>
              <a:t>صورت پذیرفته است. </a:t>
            </a:r>
            <a:endParaRPr lang="fa-IR">
              <a:cs typeface="B Nazanin" panose="00000400000000000000" pitchFamily="2" charset="-78"/>
            </a:endParaRPr>
          </a:p>
        </p:txBody>
      </p:sp>
    </p:spTree>
    <p:extLst>
      <p:ext uri="{BB962C8B-B14F-4D97-AF65-F5344CB8AC3E}">
        <p14:creationId xmlns:p14="http://schemas.microsoft.com/office/powerpoint/2010/main" val="369120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نتیجه این که مقدمه ابن خلدون نه به عنوان حامل اندیشه علم عمران بلکه به عنوان یک کتاب تاریخ که خواننده  را از وجود نداشتن طبقه بوروژازی در شمال آفریقا و جهان سوم مطلع می کند، مطمح نظر ایولاکوست بوده است. </a:t>
            </a:r>
          </a:p>
          <a:p>
            <a:pPr algn="just"/>
            <a:r>
              <a:rPr lang="fa-IR" smtClean="0">
                <a:cs typeface="B Nazanin" panose="00000400000000000000" pitchFamily="2" charset="-78"/>
              </a:rPr>
              <a:t>به علاوه از دیدگاه او محتوی مقدمه واقعیت های مغرب را مشخص می کند (همان ص 118) مثل عصبیت که ایولاکوست ان را به شمال آفریقا محدود می کند (همان، 125</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12120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شگفت انگیز تر رابطه ای است </a:t>
            </a:r>
            <a:r>
              <a:rPr lang="fa-IR">
                <a:cs typeface="B Nazanin" panose="00000400000000000000" pitchFamily="2" charset="-78"/>
              </a:rPr>
              <a:t>که </a:t>
            </a:r>
            <a:r>
              <a:rPr lang="fa-IR" smtClean="0">
                <a:cs typeface="B Nazanin" panose="00000400000000000000" pitchFamily="2" charset="-78"/>
              </a:rPr>
              <a:t>ایو لاکوست </a:t>
            </a:r>
            <a:r>
              <a:rPr lang="fa-IR">
                <a:cs typeface="B Nazanin" panose="00000400000000000000" pitchFamily="2" charset="-78"/>
              </a:rPr>
              <a:t>بین عصبیت و فعالیت تولیدی برقرار می کند. (همان، صص 136-133) بدتر از همه این که او ادعا می کند ابن خلدون </a:t>
            </a:r>
            <a:r>
              <a:rPr lang="fa-IR">
                <a:cs typeface="B Nazanin" panose="00000400000000000000" pitchFamily="2" charset="-78"/>
              </a:rPr>
              <a:t>درباره </a:t>
            </a:r>
            <a:r>
              <a:rPr lang="fa-IR" smtClean="0">
                <a:cs typeface="B Nazanin" panose="00000400000000000000" pitchFamily="2" charset="-78"/>
              </a:rPr>
              <a:t>توسعه </a:t>
            </a:r>
            <a:r>
              <a:rPr lang="fa-IR">
                <a:cs typeface="B Nazanin" panose="00000400000000000000" pitchFamily="2" charset="-78"/>
              </a:rPr>
              <a:t>تاریخی حتی در مغرب فکر نکرده بلکه او اساسا با تبیین ظهور و سقوط دولت ها در شمال آفریقا در قرون وسطی سر و کار داشته است (همان،ص 117)</a:t>
            </a:r>
          </a:p>
          <a:p>
            <a:endParaRPr lang="fa-IR"/>
          </a:p>
        </p:txBody>
      </p:sp>
      <p:sp>
        <p:nvSpPr>
          <p:cNvPr id="4" name="Flowchart: Process 3"/>
          <p:cNvSpPr/>
          <p:nvPr/>
        </p:nvSpPr>
        <p:spPr>
          <a:xfrm>
            <a:off x="1223889" y="3812345"/>
            <a:ext cx="4135902" cy="14911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تبیین ظهور و سقوط دولت ها در شمال آفریقا</a:t>
            </a:r>
            <a:endParaRPr lang="fa-IR" b="1">
              <a:solidFill>
                <a:srgbClr val="FF0000"/>
              </a:solidFill>
            </a:endParaRPr>
          </a:p>
        </p:txBody>
      </p:sp>
    </p:spTree>
    <p:extLst>
      <p:ext uri="{BB962C8B-B14F-4D97-AF65-F5344CB8AC3E}">
        <p14:creationId xmlns:p14="http://schemas.microsoft.com/office/powerpoint/2010/main" val="3007816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516922" y="1825625"/>
            <a:ext cx="7836877" cy="4351338"/>
          </a:xfrm>
        </p:spPr>
        <p:txBody>
          <a:bodyPr/>
          <a:lstStyle/>
          <a:p>
            <a:pPr algn="just"/>
            <a:r>
              <a:rPr lang="fa-IR" smtClean="0">
                <a:cs typeface="B Nazanin" panose="00000400000000000000" pitchFamily="2" charset="-78"/>
              </a:rPr>
              <a:t>از افراد دیگر این سنت فکری می توان از </a:t>
            </a:r>
            <a:r>
              <a:rPr lang="fa-IR" smtClean="0">
                <a:cs typeface="B Nazanin" panose="00000400000000000000" pitchFamily="2" charset="-78"/>
              </a:rPr>
              <a:t>عزیز العظمه </a:t>
            </a:r>
            <a:r>
              <a:rPr lang="fa-IR" smtClean="0">
                <a:cs typeface="B Nazanin" panose="00000400000000000000" pitchFamily="2" charset="-78"/>
              </a:rPr>
              <a:t>نام برد. ارزیابی مناسب از دیدگاه و کارهای او نیازمند تحقیق جداگانه ای است. با این حساب به طور ملخص می توان گفت که به نظر  عزیز العظمه ابن خلدون ضرورتا یک متفکر خلاق نبود. و نیز کارش مبتنی بر عقاید افلاطون بود (العظمه، همان، ص 31</a:t>
            </a:r>
            <a:r>
              <a:rPr lang="fa-IR" smtClean="0">
                <a:cs typeface="B Nazanin" panose="00000400000000000000" pitchFamily="2" charset="-78"/>
              </a:rPr>
              <a:t>)</a:t>
            </a:r>
            <a:endParaRPr lang="fa-IR">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38200" y="1825625"/>
            <a:ext cx="2678722" cy="2324100"/>
          </a:xfrm>
          <a:prstGeom prst="rect">
            <a:avLst/>
          </a:prstGeom>
        </p:spPr>
      </p:pic>
      <p:sp>
        <p:nvSpPr>
          <p:cNvPr id="6" name="TextBox 5"/>
          <p:cNvSpPr txBox="1"/>
          <p:nvPr/>
        </p:nvSpPr>
        <p:spPr>
          <a:xfrm>
            <a:off x="1252025" y="4529797"/>
            <a:ext cx="1617784"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عزیز العظمه</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063044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برای درک این که العظمه چگونه به این نتیجه رسید ضروری است که دیدگاه او را درباره مقدمه ابن خلدون بررسی و سپس اظهاراتش را درباره وابستگی ابن خلدون به جهان کلاسیک ارزیابی کنیم. </a:t>
            </a:r>
          </a:p>
          <a:p>
            <a:pPr algn="just"/>
            <a:r>
              <a:rPr lang="fa-IR" smtClean="0">
                <a:cs typeface="B Nazanin" panose="00000400000000000000" pitchFamily="2" charset="-78"/>
              </a:rPr>
              <a:t>تصویر العظمه از مقدمه تصویری تیره و تار است. او مقدمه ابن خلدون را به عنوان مجموعه ای از مباحث پراکنده که دارای موضوع واحدی نیست و وحدت بین موضوعات وحدت صوری است، در نظر می گیرد. </a:t>
            </a:r>
            <a:endParaRPr lang="fa-IR">
              <a:cs typeface="B Nazanin" panose="00000400000000000000" pitchFamily="2" charset="-78"/>
            </a:endParaRPr>
          </a:p>
        </p:txBody>
      </p:sp>
    </p:spTree>
    <p:extLst>
      <p:ext uri="{BB962C8B-B14F-4D97-AF65-F5344CB8AC3E}">
        <p14:creationId xmlns:p14="http://schemas.microsoft.com/office/powerpoint/2010/main" val="583106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از دیدگاه العظمه مقدمه مجموعه ای متفرق از مقالات است که در مجلدی گرد هم آورده شده اند. می گوید: </a:t>
            </a:r>
          </a:p>
          <a:p>
            <a:endParaRPr lang="fa-IR"/>
          </a:p>
        </p:txBody>
      </p:sp>
    </p:spTree>
    <p:extLst>
      <p:ext uri="{BB962C8B-B14F-4D97-AF65-F5344CB8AC3E}">
        <p14:creationId xmlns:p14="http://schemas.microsoft.com/office/powerpoint/2010/main" val="2429215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a:t>
            </a:r>
            <a:r>
              <a:rPr lang="fa-IR" b="1" smtClean="0">
                <a:solidFill>
                  <a:srgbClr val="FF0000"/>
                </a:solidFill>
                <a:cs typeface="B Nazanin" panose="00000400000000000000" pitchFamily="2" charset="-78"/>
              </a:rPr>
              <a:t>مقدمه</a:t>
            </a:r>
            <a:r>
              <a:rPr lang="fa-IR" smtClean="0">
                <a:cs typeface="B Nazanin" panose="00000400000000000000" pitchFamily="2" charset="-78"/>
              </a:rPr>
              <a:t> به عنوان یک متن بیشتر یک اثر است تا یک نقصان منسجم مقدمه یک واحد فیزیکی از کاغذ و نوشته است که مباحث متعدد آن (</a:t>
            </a:r>
            <a:r>
              <a:rPr lang="fa-IR" b="1" smtClean="0">
                <a:solidFill>
                  <a:srgbClr val="FF0000"/>
                </a:solidFill>
                <a:cs typeface="B Nazanin" panose="00000400000000000000" pitchFamily="2" charset="-78"/>
              </a:rPr>
              <a:t>زمان، قیاس، فرجام گرایی و هدف</a:t>
            </a:r>
            <a:r>
              <a:rPr lang="fa-IR" smtClean="0">
                <a:cs typeface="B Nazanin" panose="00000400000000000000" pitchFamily="2" charset="-78"/>
              </a:rPr>
              <a:t>) در ترکیب خیلی با یکدیگر همگون نیستند هر چند به لحاظ مکانی و نوشتاری در کنار یکدیگر قرار دارند. تنها اصلی که آنها را به هم پیوند می دهد توالی زمانی این مباحث است (العظمه، 1981، ص 31)</a:t>
            </a:r>
            <a:endParaRPr lang="fa-IR">
              <a:cs typeface="B Nazanin" panose="00000400000000000000" pitchFamily="2" charset="-78"/>
            </a:endParaRPr>
          </a:p>
        </p:txBody>
      </p:sp>
    </p:spTree>
    <p:extLst>
      <p:ext uri="{BB962C8B-B14F-4D97-AF65-F5344CB8AC3E}">
        <p14:creationId xmlns:p14="http://schemas.microsoft.com/office/powerpoint/2010/main" val="399004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346916" y="1825625"/>
            <a:ext cx="7006883" cy="4351338"/>
          </a:xfrm>
        </p:spPr>
        <p:txBody>
          <a:bodyPr/>
          <a:lstStyle/>
          <a:p>
            <a:pPr algn="just"/>
            <a:r>
              <a:rPr lang="fa-IR" smtClean="0">
                <a:cs typeface="B Nazanin" panose="00000400000000000000" pitchFamily="2" charset="-78"/>
              </a:rPr>
              <a:t>می توان مقدمه را با ساتیر (در اساطیر </a:t>
            </a:r>
            <a:r>
              <a:rPr lang="fa-IR" smtClean="0">
                <a:cs typeface="B Nazanin" panose="00000400000000000000" pitchFamily="2" charset="-78"/>
              </a:rPr>
              <a:t>یونانی  </a:t>
            </a:r>
            <a:r>
              <a:rPr lang="fa-IR" smtClean="0">
                <a:cs typeface="B Nazanin" panose="00000400000000000000" pitchFamily="2" charset="-78"/>
              </a:rPr>
              <a:t>به معنای نیم خدای جنگلی) که نه انسان و نه حیوان، در واقع مجموعه ای از انسان و حیوان در </a:t>
            </a:r>
            <a:r>
              <a:rPr lang="fa-IR">
                <a:cs typeface="B Nazanin" panose="00000400000000000000" pitchFamily="2" charset="-78"/>
              </a:rPr>
              <a:t>یک </a:t>
            </a:r>
            <a:r>
              <a:rPr lang="fa-IR" smtClean="0">
                <a:cs typeface="B Nazanin" panose="00000400000000000000" pitchFamily="2" charset="-78"/>
              </a:rPr>
              <a:t>جسم است که هیچ تاثیری روی عناصر تشکیل دهنده اش ندارد، تشبیه کرد (همان، ص 32) بنابراین وحدت فیزیکی مقدمه  وحدت تصنعی مجموعه ای از مباحث است. از این جهت، مقدمه، مرکز عامل درونی، وحدت و پیکره منسجم ندارد (همان، 1990، ص 162)</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10413" y="1952234"/>
            <a:ext cx="3436503" cy="2704172"/>
          </a:xfrm>
          <a:prstGeom prst="rect">
            <a:avLst/>
          </a:prstGeom>
        </p:spPr>
      </p:pic>
    </p:spTree>
    <p:extLst>
      <p:ext uri="{BB962C8B-B14F-4D97-AF65-F5344CB8AC3E}">
        <p14:creationId xmlns:p14="http://schemas.microsoft.com/office/powerpoint/2010/main" val="3002375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آنچه در بالا آورده شد، نمونه ای است از گفته های العظمه درباره مقدمه، مسلما چنین درکی از مقدمه ابن خلدون العظمه را به جایی می رساند که می گوید، مقدمه به طور آشکار معنی تعریف شده ای ندارد (همان منبع) در نتیجه او می گوید، علم عمران را می توان به «</a:t>
            </a:r>
            <a:r>
              <a:rPr lang="fa-IR" b="1" smtClean="0">
                <a:solidFill>
                  <a:srgbClr val="FF0000"/>
                </a:solidFill>
                <a:cs typeface="B Nazanin" panose="00000400000000000000" pitchFamily="2" charset="-78"/>
              </a:rPr>
              <a:t>علم ناقص عمران با موضوع تحقیقی تعریف نشده» </a:t>
            </a:r>
            <a:r>
              <a:rPr lang="fa-IR" smtClean="0">
                <a:cs typeface="B Nazanin" panose="00000400000000000000" pitchFamily="2" charset="-78"/>
              </a:rPr>
              <a:t>کاهش داد (همان،1981، ص 32) یا این که ابن خلدون را به جهان کلاسیک منتسب می کند و می گوید، ابن خلدون جامعه شناس است در همان معنی و مفهومی که افلاطون  جامعه شناس بود (همان، 1990، ص 31)</a:t>
            </a:r>
            <a:endParaRPr lang="fa-IR">
              <a:cs typeface="B Nazanin" panose="00000400000000000000" pitchFamily="2" charset="-78"/>
            </a:endParaRPr>
          </a:p>
        </p:txBody>
      </p:sp>
    </p:spTree>
    <p:extLst>
      <p:ext uri="{BB962C8B-B14F-4D97-AF65-F5344CB8AC3E}">
        <p14:creationId xmlns:p14="http://schemas.microsoft.com/office/powerpoint/2010/main" val="3948685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تنها مفهوم کلیدی که العظمه ابن خلدون را به بودن در چهارچوبه تئوریک عصر کلاسیک منتسب می کند عبارت است از به کارگیری کلمه «</a:t>
            </a:r>
            <a:r>
              <a:rPr lang="fa-IR" smtClean="0">
                <a:solidFill>
                  <a:srgbClr val="FF0000"/>
                </a:solidFill>
                <a:cs typeface="B Nazanin" panose="00000400000000000000" pitchFamily="2" charset="-78"/>
              </a:rPr>
              <a:t>طبیعت</a:t>
            </a:r>
            <a:r>
              <a:rPr lang="fa-IR" smtClean="0">
                <a:cs typeface="B Nazanin" panose="00000400000000000000" pitchFamily="2" charset="-78"/>
              </a:rPr>
              <a:t>» به عقیده العظمه «مفهوم طبیعت همان طور که در مقدمه به کار برده شده است، </a:t>
            </a:r>
            <a:r>
              <a:rPr lang="fa-IR" b="1" smtClean="0">
                <a:solidFill>
                  <a:srgbClr val="FF0000"/>
                </a:solidFill>
                <a:cs typeface="B Nazanin" panose="00000400000000000000" pitchFamily="2" charset="-78"/>
              </a:rPr>
              <a:t>مفهومی است که با غایتش تعریف می شود </a:t>
            </a:r>
            <a:r>
              <a:rPr lang="fa-IR" smtClean="0">
                <a:cs typeface="B Nazanin" panose="00000400000000000000" pitchFamily="2" charset="-78"/>
              </a:rPr>
              <a:t>که برابر کمال هر چیزی است (همان، 1981، ص 21) نتیجه منطقی چنین رویکردی به مقدمه ابن خلدون این است که العظمه حتی ابن خلدون را به عنوان موسس علم جدید عمران منتفی می داند و می گوید: </a:t>
            </a:r>
          </a:p>
          <a:p>
            <a:pPr algn="just"/>
            <a:r>
              <a:rPr lang="fa-IR" smtClean="0">
                <a:cs typeface="B Nazanin" panose="00000400000000000000" pitchFamily="2" charset="-78"/>
              </a:rPr>
              <a:t>با در نظر گرفتن علم عصرش (همین طور عصر ما)، ابن خلدون علم جدیدی تاسیس نکرد که شااره ای به تغییرات پارادایمی یا گسل معرفتی که به ان وحدت و دقت خاص خودش را می داد، بکند (همان، 1990، ص 146)</a:t>
            </a:r>
            <a:endParaRPr lang="fa-IR">
              <a:cs typeface="B Nazanin" panose="00000400000000000000" pitchFamily="2" charset="-78"/>
            </a:endParaRPr>
          </a:p>
        </p:txBody>
      </p:sp>
    </p:spTree>
    <p:extLst>
      <p:ext uri="{BB962C8B-B14F-4D97-AF65-F5344CB8AC3E}">
        <p14:creationId xmlns:p14="http://schemas.microsoft.com/office/powerpoint/2010/main" val="4233179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798276" y="1825625"/>
            <a:ext cx="7555523" cy="4351338"/>
          </a:xfrm>
        </p:spPr>
        <p:txBody>
          <a:bodyPr/>
          <a:lstStyle/>
          <a:p>
            <a:pPr marL="0" indent="0" algn="just">
              <a:buNone/>
            </a:pPr>
            <a:r>
              <a:rPr lang="fa-IR" smtClean="0">
                <a:cs typeface="B Nazanin" panose="00000400000000000000" pitchFamily="2" charset="-78"/>
              </a:rPr>
              <a:t>از دیدگاه نظریه سنت- مدرنیته دکتر جواد طباطبایی در مقدمه دنبال یافتن مدارک و شواهدی است تا نظریه خود را ثابت کند. از این رویکرد از تغییرات فکری در حوزه اندیشه سیاسی ار در ایران بررسی می کند تا مشکل جریان نوسازی جامعه ایران را نشان بدهد. به اعتقاد طباطبایی هر نوع کوششی بر تجدید سنت از دوران سنت محکوم به شکست است (طباطبایی، 1372، ص 8 و صفحات دیگر) او این اندیشه را همچنین  در حوزه تفکر سیاسی و اجتماعی قابل تصدیق می داند و درباره حوزه اندیشه اجتماعی می گوید، ابن خلدون از جمله افرادی است که کوشش او در تاسیس علم جدید عمران به شکست منجر شد (همان، ص 52)</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24099"/>
            <a:ext cx="2881202" cy="2676036"/>
          </a:xfrm>
          <a:prstGeom prst="rect">
            <a:avLst/>
          </a:prstGeom>
        </p:spPr>
      </p:pic>
      <p:sp>
        <p:nvSpPr>
          <p:cNvPr id="5" name="TextBox 4"/>
          <p:cNvSpPr txBox="1"/>
          <p:nvPr/>
        </p:nvSpPr>
        <p:spPr>
          <a:xfrm>
            <a:off x="1645920" y="5050302"/>
            <a:ext cx="1420837" cy="369332"/>
          </a:xfrm>
          <a:prstGeom prst="rect">
            <a:avLst/>
          </a:prstGeom>
          <a:noFill/>
        </p:spPr>
        <p:txBody>
          <a:bodyPr wrap="square" rtlCol="1">
            <a:spAutoFit/>
          </a:bodyPr>
          <a:lstStyle/>
          <a:p>
            <a:r>
              <a:rPr lang="fa-IR" b="1" smtClean="0">
                <a:solidFill>
                  <a:srgbClr val="FF0000"/>
                </a:solidFill>
                <a:cs typeface="B Nazanin" panose="00000400000000000000" pitchFamily="2" charset="-78"/>
              </a:rPr>
              <a:t>جواد طباطبایی</a:t>
            </a:r>
          </a:p>
        </p:txBody>
      </p:sp>
    </p:spTree>
    <p:extLst>
      <p:ext uri="{BB962C8B-B14F-4D97-AF65-F5344CB8AC3E}">
        <p14:creationId xmlns:p14="http://schemas.microsoft.com/office/powerpoint/2010/main" val="102663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48668" y="1825625"/>
            <a:ext cx="7505131" cy="4351338"/>
          </a:xfrm>
        </p:spPr>
        <p:txBody>
          <a:bodyPr/>
          <a:lstStyle/>
          <a:p>
            <a:pPr algn="just"/>
            <a:r>
              <a:rPr lang="fa-IR" smtClean="0">
                <a:cs typeface="B Nazanin" panose="00000400000000000000" pitchFamily="2" charset="-78"/>
              </a:rPr>
              <a:t>شکل اول تاثیری است که ابن خلدون به طور غیر مستقیم بر نظریه های اجتماعی بعد از خود داشته است. حلقه واسط و بهترین مثال در این مورد ژان بودن (1596-1530) فرانسوی است که بیشتر میراث فکری  ابن خلدون را اقتباس کرد. اگر ما تاثیر  نظریه های اجتماعی بودن را بر متفکران اجتماعی که بعد از او آمده اند بررسی کنیم، منظر گاه جدیدی به دست خواهیم آورد که از آن می توان تاثیر ابن خلدون را بر این نظریه ها نشان داد (بارنز و بکر، 1358، ص 394)</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53704"/>
            <a:ext cx="3010468" cy="2143125"/>
          </a:xfrm>
          <a:prstGeom prst="rect">
            <a:avLst/>
          </a:prstGeom>
        </p:spPr>
      </p:pic>
      <p:sp>
        <p:nvSpPr>
          <p:cNvPr id="5" name="TextBox 4"/>
          <p:cNvSpPr txBox="1"/>
          <p:nvPr/>
        </p:nvSpPr>
        <p:spPr>
          <a:xfrm>
            <a:off x="1746912" y="4359845"/>
            <a:ext cx="1337481"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ژان بودن</a:t>
            </a:r>
            <a:endParaRPr lang="fa-IR" b="1">
              <a:solidFill>
                <a:srgbClr val="FF0000"/>
              </a:solidFill>
              <a:cs typeface="B Nazanin" panose="00000400000000000000" pitchFamily="2" charset="-78"/>
            </a:endParaRPr>
          </a:p>
        </p:txBody>
      </p:sp>
      <p:sp>
        <p:nvSpPr>
          <p:cNvPr id="6" name="Flowchart: Process 5"/>
          <p:cNvSpPr/>
          <p:nvPr/>
        </p:nvSpPr>
        <p:spPr>
          <a:xfrm>
            <a:off x="869904" y="5121116"/>
            <a:ext cx="3193576" cy="79157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میراث فکری  ابن خلدون</a:t>
            </a:r>
            <a:endParaRPr lang="fa-IR" b="1">
              <a:solidFill>
                <a:srgbClr val="FF0000"/>
              </a:solidFill>
            </a:endParaRPr>
          </a:p>
        </p:txBody>
      </p:sp>
    </p:spTree>
    <p:extLst>
      <p:ext uri="{BB962C8B-B14F-4D97-AF65-F5344CB8AC3E}">
        <p14:creationId xmlns:p14="http://schemas.microsoft.com/office/powerpoint/2010/main" val="1645292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 به عقیده طباطبایی جامعه شناسی به طور خاص </a:t>
            </a:r>
            <a:r>
              <a:rPr lang="fa-IR" smtClean="0">
                <a:cs typeface="B Nazanin" panose="00000400000000000000" pitchFamily="2" charset="-78"/>
              </a:rPr>
              <a:t>و علوم </a:t>
            </a:r>
            <a:r>
              <a:rPr lang="fa-IR" smtClean="0">
                <a:cs typeface="B Nazanin" panose="00000400000000000000" pitchFamily="2" charset="-78"/>
              </a:rPr>
              <a:t>اجتماعی به طور عام، از اسباب و لوازم تجدد است و با امکان پذیر شدن تجدد امکان تاسیس یافته است (همان، ص 9)</a:t>
            </a:r>
          </a:p>
          <a:p>
            <a:pPr algn="just"/>
            <a:r>
              <a:rPr lang="fa-IR" smtClean="0">
                <a:cs typeface="B Nazanin" panose="00000400000000000000" pitchFamily="2" charset="-78"/>
              </a:rPr>
              <a:t>او اضافه می کند که به رغم نوآوری شگفت انگیز در قلمرو اندیشه تاریخی (همان، ص 72) ابن خلدون نتوانست از محدوده نظام فکری که به سرامده بود، فراتر رود و نظامی را تاسیس کند که با الزامات دوره ای که آغاز می شد سازگاری داشته باشد (همان، ص 86) به عبارت دیگر او می گوید ابن خلدون علی رغم تصوری  که از ضرورت طرح یک نظریه انحطاط  برای تمدن اسامی پیدا کرده بود، نتوانست شرایط تغییر موضعی در مبانی را به طور جدی مورد توجه قرار دهد و به همین دلیل اساسی، راه تاسیس نوآیین را بر خود مسدود کرد (همان، ص 52)</a:t>
            </a:r>
            <a:endParaRPr lang="fa-IR">
              <a:cs typeface="B Nazanin" panose="00000400000000000000" pitchFamily="2" charset="-78"/>
            </a:endParaRPr>
          </a:p>
        </p:txBody>
      </p:sp>
      <p:sp>
        <p:nvSpPr>
          <p:cNvPr id="4" name="Flowchart: Process 3"/>
          <p:cNvSpPr/>
          <p:nvPr/>
        </p:nvSpPr>
        <p:spPr>
          <a:xfrm>
            <a:off x="1561514" y="5205046"/>
            <a:ext cx="3066757"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امکان پذیر شدن تجدد</a:t>
            </a:r>
            <a:endParaRPr lang="fa-IR" b="1">
              <a:solidFill>
                <a:srgbClr val="FF0000"/>
              </a:solidFill>
            </a:endParaRPr>
          </a:p>
        </p:txBody>
      </p:sp>
    </p:spTree>
    <p:extLst>
      <p:ext uri="{BB962C8B-B14F-4D97-AF65-F5344CB8AC3E}">
        <p14:creationId xmlns:p14="http://schemas.microsoft.com/office/powerpoint/2010/main" val="710845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دکتر طباطبایی هنگامی که با این پیشفرض به محتوی مقدمه نگاه می کند، به نظر می رسد به پاسخی می رسد که ناقض پیش فرض های اوست. این عدم سازگاری بین نظریه دکتر طباطبایی و مقدمه ابن خلدون در زبان تناقض آمیزش که بر کل کتاب او سایه افکنده است، ظاهر می شود. در بخشی از کتابش او طرفدار ابن خلدون  و مخالف محسن مهدی است که مقدمه ابن خلدون را تا سطح فلسفه سیاسی قدیم کاهش داده بود و در پاسخ به محسن مهدی ، طباطبایی می گوید: </a:t>
            </a:r>
            <a:endParaRPr lang="fa-IR">
              <a:cs typeface="B Nazanin" panose="00000400000000000000" pitchFamily="2" charset="-78"/>
            </a:endParaRPr>
          </a:p>
        </p:txBody>
      </p:sp>
      <p:sp>
        <p:nvSpPr>
          <p:cNvPr id="4" name="Flowchart: Process 3"/>
          <p:cNvSpPr/>
          <p:nvPr/>
        </p:nvSpPr>
        <p:spPr>
          <a:xfrm>
            <a:off x="1125415" y="4121834"/>
            <a:ext cx="3798277" cy="157558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سطح فلسفه سیاسی قدیم</a:t>
            </a:r>
            <a:endParaRPr lang="fa-IR" b="1">
              <a:solidFill>
                <a:srgbClr val="FF0000"/>
              </a:solidFill>
            </a:endParaRPr>
          </a:p>
        </p:txBody>
      </p:sp>
    </p:spTree>
    <p:extLst>
      <p:ext uri="{BB962C8B-B14F-4D97-AF65-F5344CB8AC3E}">
        <p14:creationId xmlns:p14="http://schemas.microsoft.com/office/powerpoint/2010/main" val="1042494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علم عمران ابن خلدون، به هر صورتی که فهمیده شود و نیز هر تفسیری که از فلسفه سیاسی قدین، اعم از یونانی یا بسط ان در دوره اسلامی  که مورد قبول ما باشد، نمی تواند توجیهی برای فروکاستن آن به این به دست دهد (همان، ص 181</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2003149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مرحله بعد، طباطبایی تا به جایی  می رسد که می گوید، ابن خلدون کوششی نمود تا زمینه را برای تحلیل امر اجتماعی آماده کند (همان، ص 174) از این دیدگاه او ابن خلدون را با متفکران قرن های جدید مقایسه می کند، اما در این میان ابن خلدون با کنت مقایسه نمی شود بلکه با منتسکیو مقایسه می شود (همان، ص 196) و در نتیجه  علم عمران تا سطح «</a:t>
            </a:r>
            <a:r>
              <a:rPr lang="fa-IR">
                <a:solidFill>
                  <a:srgbClr val="FF0000"/>
                </a:solidFill>
                <a:cs typeface="B Nazanin" panose="00000400000000000000" pitchFamily="2" charset="-78"/>
              </a:rPr>
              <a:t>جامعه شناسی خود جوش</a:t>
            </a:r>
            <a:r>
              <a:rPr lang="fa-IR">
                <a:cs typeface="B Nazanin" panose="00000400000000000000" pitchFamily="2" charset="-78"/>
              </a:rPr>
              <a:t>» یا «</a:t>
            </a:r>
            <a:r>
              <a:rPr lang="fa-IR">
                <a:solidFill>
                  <a:srgbClr val="FF0000"/>
                </a:solidFill>
                <a:cs typeface="B Nazanin" panose="00000400000000000000" pitchFamily="2" charset="-78"/>
              </a:rPr>
              <a:t>جامعه شناسی عامیانه</a:t>
            </a:r>
            <a:r>
              <a:rPr lang="fa-IR">
                <a:cs typeface="B Nazanin" panose="00000400000000000000" pitchFamily="2" charset="-78"/>
              </a:rPr>
              <a:t>» تنزل داده می شود (همان، صص 181-182)</a:t>
            </a:r>
          </a:p>
          <a:p>
            <a:endParaRPr lang="fa-IR"/>
          </a:p>
        </p:txBody>
      </p:sp>
    </p:spTree>
    <p:extLst>
      <p:ext uri="{BB962C8B-B14F-4D97-AF65-F5344CB8AC3E}">
        <p14:creationId xmlns:p14="http://schemas.microsoft.com/office/powerpoint/2010/main" val="1164531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نهایت طباطبایی راهی را که محسن مهدی و العظمه هموار کرده بودند پیموده و </a:t>
            </a:r>
            <a:r>
              <a:rPr lang="fa-IR" smtClean="0">
                <a:cs typeface="B Nazanin" panose="00000400000000000000" pitchFamily="2" charset="-78"/>
              </a:rPr>
              <a:t>نظریه </a:t>
            </a:r>
            <a:r>
              <a:rPr lang="fa-IR" smtClean="0">
                <a:cs typeface="B Nazanin" panose="00000400000000000000" pitchFamily="2" charset="-78"/>
              </a:rPr>
              <a:t>ابن خلدون را به جهان کلاسیک نسبت داده است. البته مثال هایی را که طباطبایی انخاب کرده تا وابستگی ابن خلدون را به دنیای کلاسیک نشان دهد، از بنیان های نظری تفکر ابن خلدون نیست بلکه از موضوعات فرعی مقدمه، مثل نظریه عدالت (همان، صص 286-257) تحمل (همان، صص 319-293) و تقسیم کار  (همان، صص 343- 329) می باشد. </a:t>
            </a:r>
            <a:endParaRPr lang="fa-IR">
              <a:cs typeface="B Nazanin" panose="00000400000000000000" pitchFamily="2" charset="-78"/>
            </a:endParaRPr>
          </a:p>
        </p:txBody>
      </p:sp>
    </p:spTree>
    <p:extLst>
      <p:ext uri="{BB962C8B-B14F-4D97-AF65-F5344CB8AC3E}">
        <p14:creationId xmlns:p14="http://schemas.microsoft.com/office/powerpoint/2010/main" val="33308662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طباطبایی ادعای دیگر نیز دارد مبنی بر این که به دلیل استفاده ابن خلدون از مفهوم «طبیعت» (همان، صص 210-193) علمش را در چارچوبه تفکر ارسطویی مطرح کرده است. طباطبایی د این مورد همانند العظمه استدلال و عقاید او را در این مورد اقتباس می کند. در ادامه طباطبایی متد علمی ابن خلدون را روش توصیفی پدیده ها، که علامت سنت فلسفی قدیم است – طبقه بندی می کند (همان، صص 243- 234) به عنوان مثال طباطبایی می گوید: «توضیح او از تحول دولت و اجتماع به مرتبه نیروهای درونی و تحلیل رابطه نیروها که می توانست در نهایتف به تحلیل عوامل موثر در ظهور و سقوط دولت ها منجر شود، نمی شود» (همان، ص 222)</a:t>
            </a:r>
            <a:endParaRPr lang="fa-IR">
              <a:cs typeface="B Nazanin" panose="00000400000000000000" pitchFamily="2" charset="-78"/>
            </a:endParaRPr>
          </a:p>
        </p:txBody>
      </p:sp>
      <p:sp>
        <p:nvSpPr>
          <p:cNvPr id="4" name="Flowchart: Process 3"/>
          <p:cNvSpPr/>
          <p:nvPr/>
        </p:nvSpPr>
        <p:spPr>
          <a:xfrm>
            <a:off x="1308295" y="4825218"/>
            <a:ext cx="3812345" cy="9003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چارچوبه تفکر ارسطویی</a:t>
            </a:r>
            <a:endParaRPr lang="fa-IR" b="1">
              <a:solidFill>
                <a:srgbClr val="FF0000"/>
              </a:solidFill>
            </a:endParaRPr>
          </a:p>
        </p:txBody>
      </p:sp>
    </p:spTree>
    <p:extLst>
      <p:ext uri="{BB962C8B-B14F-4D97-AF65-F5344CB8AC3E}">
        <p14:creationId xmlns:p14="http://schemas.microsoft.com/office/powerpoint/2010/main" val="970199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نتیجه</a:t>
            </a:r>
            <a:r>
              <a:rPr lang="fa-IR" smtClean="0">
                <a:cs typeface="B Nazanin" panose="00000400000000000000" pitchFamily="2" charset="-78"/>
              </a:rPr>
              <a:t> </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مقاله پس از بیان مقدمه ای در باب چگونگی آشنایی صاحبان اندیشه با مقدمه ابن خلدون سعی شده سات تا در ورای گوناگ.ون فهم ها و تفسیر های مختلف که از اندیشه ابن خلدون شده است به جریان های عمده تفکر در تفسیر اندیشه او دست یابیم. ملاحظه و کنکاش علمی و دقت در تفسیرهای مختلفی که از اندیشه ابن خلدون شده است ما را با دو جریان تفکر رو به رو می کند، </a:t>
            </a:r>
            <a:endParaRPr lang="fa-IR">
              <a:cs typeface="B Nazanin" panose="00000400000000000000" pitchFamily="2" charset="-78"/>
            </a:endParaRPr>
          </a:p>
        </p:txBody>
      </p:sp>
      <p:sp>
        <p:nvSpPr>
          <p:cNvPr id="4" name="Flowchart: Process 3"/>
          <p:cNvSpPr/>
          <p:nvPr/>
        </p:nvSpPr>
        <p:spPr>
          <a:xfrm>
            <a:off x="1308295" y="4065563"/>
            <a:ext cx="2926080"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دو جریان تفکر</a:t>
            </a:r>
            <a:endParaRPr lang="fa-IR" sz="2000" b="1">
              <a:solidFill>
                <a:srgbClr val="FF0000"/>
              </a:solidFill>
            </a:endParaRPr>
          </a:p>
        </p:txBody>
      </p:sp>
    </p:spTree>
    <p:extLst>
      <p:ext uri="{BB962C8B-B14F-4D97-AF65-F5344CB8AC3E}">
        <p14:creationId xmlns:p14="http://schemas.microsoft.com/office/powerpoint/2010/main" val="1950679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جریان یا گروه اول جریانی است که ابن خلدون را متفکری خلاق، مبتکر و به لحاظ ذهنی متعلق به عصر جدید و در نهایت او را جامعه شناس می داند. گمپلویچ، فریرو،  ام. مونیه، استفانو کولوزیو، ان اشیمت، ف ،. بعلی، ام ذوادی، نماینده این جریان می باشند. </a:t>
            </a:r>
          </a:p>
          <a:p>
            <a:endParaRPr lang="fa-IR"/>
          </a:p>
        </p:txBody>
      </p:sp>
    </p:spTree>
    <p:extLst>
      <p:ext uri="{BB962C8B-B14F-4D97-AF65-F5344CB8AC3E}">
        <p14:creationId xmlns:p14="http://schemas.microsoft.com/office/powerpoint/2010/main" val="3960301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26412" y="1825625"/>
            <a:ext cx="7527388" cy="4351338"/>
          </a:xfrm>
        </p:spPr>
        <p:txBody>
          <a:bodyPr/>
          <a:lstStyle/>
          <a:p>
            <a:pPr algn="just"/>
            <a:r>
              <a:rPr lang="fa-IR" smtClean="0">
                <a:cs typeface="B Nazanin" panose="00000400000000000000" pitchFamily="2" charset="-78"/>
              </a:rPr>
              <a:t>جریان یا گروه دوم کسانی هستند که می گویند  اگر چه شباهت هایی بین مقولات علم عمرانابن خلدون و جامعه شناسی وجود دارد، ولی این دو علم دارای بنیان های معرفتی متفاوتی می باشند، بنا به عقیده این گروه از مفسران بنیان های معرفتی  علم عمران  متعلق به عصر قدیم  و بنیان های معرفتی جامعه شناسی متعلق به عصر جدید است. محسن مهدی، ایولا کوست، عزیز العظمه، جواد طباطبایی  نمایندگان این جریان تفکر </a:t>
            </a:r>
            <a:r>
              <a:rPr lang="fa-IR" smtClean="0">
                <a:cs typeface="B Nazanin" panose="00000400000000000000" pitchFamily="2" charset="-78"/>
              </a:rPr>
              <a:t>هستند</a:t>
            </a:r>
            <a:endParaRPr lang="fa-IR">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38200" y="1825625"/>
            <a:ext cx="2819400" cy="3429000"/>
          </a:xfrm>
          <a:prstGeom prst="rect">
            <a:avLst/>
          </a:prstGeom>
        </p:spPr>
      </p:pic>
      <p:sp>
        <p:nvSpPr>
          <p:cNvPr id="6" name="TextBox 5"/>
          <p:cNvSpPr txBox="1"/>
          <p:nvPr/>
        </p:nvSpPr>
        <p:spPr>
          <a:xfrm>
            <a:off x="1266092" y="5570806"/>
            <a:ext cx="1899139"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ایو  لاکوست</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291676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مشکل عمده این گروه از مفسران مقدمه این است که بحث در مورد </a:t>
            </a:r>
            <a:r>
              <a:rPr lang="fa-IR">
                <a:cs typeface="B Nazanin" panose="00000400000000000000" pitchFamily="2" charset="-78"/>
              </a:rPr>
              <a:t>فلسفه </a:t>
            </a:r>
            <a:r>
              <a:rPr lang="fa-IR" smtClean="0">
                <a:cs typeface="B Nazanin" panose="00000400000000000000" pitchFamily="2" charset="-78"/>
              </a:rPr>
              <a:t>سیاسی </a:t>
            </a:r>
            <a:r>
              <a:rPr lang="fa-IR">
                <a:cs typeface="B Nazanin" panose="00000400000000000000" pitchFamily="2" charset="-78"/>
              </a:rPr>
              <a:t>سنتی عصر کلاسیک و تشابه عناصر تفکر ابن خلدون را با ان فلسفه سیاسی در سطح کلیات باقی می گذارند و اگر هم به موارد جزیی اشاره کرده اند مانند انچه  طباطبایی انجام داده است از بنیان های اندیشه  چه قدیم چه جدید نیست، سعی می شود در مقالات بعدی  بحث را به بنیان ها بکشانیم و در این میان نقش ابن خلدون را در تغییر بنیان های  معرفتی نشان بدهیم.</a:t>
            </a:r>
            <a:endParaRPr lang="fa-IR"/>
          </a:p>
        </p:txBody>
      </p:sp>
    </p:spTree>
    <p:extLst>
      <p:ext uri="{BB962C8B-B14F-4D97-AF65-F5344CB8AC3E}">
        <p14:creationId xmlns:p14="http://schemas.microsoft.com/office/powerpoint/2010/main" val="30348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530990" y="1825625"/>
            <a:ext cx="7822809" cy="4351338"/>
          </a:xfrm>
        </p:spPr>
        <p:txBody>
          <a:bodyPr/>
          <a:lstStyle/>
          <a:p>
            <a:pPr algn="just"/>
            <a:r>
              <a:rPr lang="fa-IR" smtClean="0">
                <a:cs typeface="B Nazanin" panose="00000400000000000000" pitchFamily="2" charset="-78"/>
              </a:rPr>
              <a:t>راه و روش دومی که در آن میراث فکری ابن خلدون به عصر جدید رسیده است، عبارت از تماس مستقیم دانشمندان با عقاید ابن خلدون از طریق اثار ترجمه شده او، به ویژه مقدمه، است. ظهور ابن خلدون در صحنه تفکر از این طریق به سالهای آغازین قرن نوزدهم بر می گردد. وقتی که برای نخستین بار شرق شناسی فرانسوی سیلوستر دو ساسی بعضی قسمت های مقدمه را همراه با شرح حالی از زندگی ابن خلدون در سال 1806 در پاریس چاپ کرد. دو ساسی در سال های بعد قسمت های دیگری از مقدمه را به چاپ رساند (اینان، 1946، ص 113، ربی، 1967، ص 1 ابن خلدون 1986 جلد اول ص ث)</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600570" cy="3379421"/>
          </a:xfrm>
          <a:prstGeom prst="rect">
            <a:avLst/>
          </a:prstGeom>
        </p:spPr>
      </p:pic>
      <p:sp>
        <p:nvSpPr>
          <p:cNvPr id="6" name="TextBox 5"/>
          <p:cNvSpPr txBox="1"/>
          <p:nvPr/>
        </p:nvSpPr>
        <p:spPr>
          <a:xfrm>
            <a:off x="999002" y="5437591"/>
            <a:ext cx="2278965"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سیلوستر دو ساسی</a:t>
            </a:r>
            <a:endParaRPr lang="fa-IR">
              <a:solidFill>
                <a:srgbClr val="FF0000"/>
              </a:solidFill>
            </a:endParaRPr>
          </a:p>
        </p:txBody>
      </p:sp>
    </p:spTree>
    <p:extLst>
      <p:ext uri="{BB962C8B-B14F-4D97-AF65-F5344CB8AC3E}">
        <p14:creationId xmlns:p14="http://schemas.microsoft.com/office/powerpoint/2010/main" val="3227164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75009" y="582897"/>
            <a:ext cx="9955368" cy="5594066"/>
          </a:xfrm>
          <a:prstGeom prst="rect">
            <a:avLst/>
          </a:prstGeom>
        </p:spPr>
      </p:pic>
    </p:spTree>
    <p:extLst>
      <p:ext uri="{BB962C8B-B14F-4D97-AF65-F5344CB8AC3E}">
        <p14:creationId xmlns:p14="http://schemas.microsoft.com/office/powerpoint/2010/main" val="590795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53792" y="464625"/>
            <a:ext cx="10380371" cy="5712338"/>
          </a:xfrm>
          <a:prstGeom prst="rect">
            <a:avLst/>
          </a:prstGeom>
        </p:spPr>
      </p:pic>
    </p:spTree>
    <p:extLst>
      <p:ext uri="{BB962C8B-B14F-4D97-AF65-F5344CB8AC3E}">
        <p14:creationId xmlns:p14="http://schemas.microsoft.com/office/powerpoint/2010/main" val="3053955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78794" y="1287887"/>
            <a:ext cx="10440878" cy="4342182"/>
          </a:xfrm>
          <a:prstGeom prst="rect">
            <a:avLst/>
          </a:prstGeom>
        </p:spPr>
      </p:pic>
    </p:spTree>
    <p:extLst>
      <p:ext uri="{BB962C8B-B14F-4D97-AF65-F5344CB8AC3E}">
        <p14:creationId xmlns:p14="http://schemas.microsoft.com/office/powerpoint/2010/main" val="3084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مجموعه این کارهای ترجمه شده، قبل از آن که کنت اصطلاح جامعه شناسی را ابداع  کند، در سال 1838 میلادی در فرانسه، در اختیار صاحب نظران و متفکران بوده است. </a:t>
            </a:r>
          </a:p>
          <a:p>
            <a:pPr algn="just"/>
            <a:r>
              <a:rPr lang="fa-IR" smtClean="0">
                <a:cs typeface="B Nazanin" panose="00000400000000000000" pitchFamily="2" charset="-78"/>
              </a:rPr>
              <a:t>بعد از ترجمه دو ساسی، مقدمه مورد توجه شرق شناسی دیگری از اتریش به نام ون- هامر پگستال قرار گرفت. ون هامر در رساله ای درباره زوال اسلام بعد از سه قرن اولیه هجری به نظریه ها ابن خلدون درباره سقوط  دولت ها اشاره کرد و ابن خلدون را به عنوان «</a:t>
            </a:r>
            <a:r>
              <a:rPr lang="fa-IR" b="1" smtClean="0">
                <a:solidFill>
                  <a:srgbClr val="FF0000"/>
                </a:solidFill>
                <a:cs typeface="B Nazanin" panose="00000400000000000000" pitchFamily="2" charset="-78"/>
              </a:rPr>
              <a:t>منستکیوی عرب</a:t>
            </a:r>
            <a:r>
              <a:rPr lang="fa-IR" smtClean="0">
                <a:cs typeface="B Nazanin" panose="00000400000000000000" pitchFamily="2" charset="-78"/>
              </a:rPr>
              <a:t>» توصیف نمود (اینان، 1946، ص 113)</a:t>
            </a:r>
            <a:endParaRPr lang="fa-IR">
              <a:cs typeface="B Nazanin" panose="00000400000000000000" pitchFamily="2" charset="-78"/>
            </a:endParaRPr>
          </a:p>
        </p:txBody>
      </p:sp>
    </p:spTree>
    <p:extLst>
      <p:ext uri="{BB962C8B-B14F-4D97-AF65-F5344CB8AC3E}">
        <p14:creationId xmlns:p14="http://schemas.microsoft.com/office/powerpoint/2010/main" val="34386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سال 1858 در واقع نقطه عطف در ترجمه مقدمه ابن خلدون بود. در این سال متن کامل عربی را اتین . م . کاترمر در پاریس به چاپ رساند (ابن خلدون، 1986، اینان 1946 ، ربی، 1967، ص 1) و چند سال بعد دوسلان آن را به زبان فرانسوی ترجمه کرد (اینان، 1941، ص 113)</a:t>
            </a:r>
            <a:endParaRPr lang="fa-IR">
              <a:cs typeface="B Nazanin" panose="00000400000000000000" pitchFamily="2" charset="-78"/>
            </a:endParaRPr>
          </a:p>
        </p:txBody>
      </p:sp>
    </p:spTree>
    <p:extLst>
      <p:ext uri="{BB962C8B-B14F-4D97-AF65-F5344CB8AC3E}">
        <p14:creationId xmlns:p14="http://schemas.microsoft.com/office/powerpoint/2010/main" val="3012990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6057</Words>
  <Application>Microsoft Office PowerPoint</Application>
  <PresentationFormat>Widescreen</PresentationFormat>
  <Paragraphs>111</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B Nazanin</vt:lpstr>
      <vt:lpstr>Calibri</vt:lpstr>
      <vt:lpstr>Calibri Light</vt:lpstr>
      <vt:lpstr>Times New Roman</vt:lpstr>
      <vt:lpstr>Office Theme</vt:lpstr>
      <vt:lpstr>عنوان مقاله: پژوهشی در چگونگی تفسیر مقدمه ابن خلدون</vt:lpstr>
      <vt:lpstr>PowerPoint Presentation</vt:lpstr>
      <vt:lpstr>PowerPoint Presentation</vt:lpstr>
      <vt:lpstr>واژگان کلیدی: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تفسیرهای مقدمه ابن خلدون- تضاد بین دو جریان تفکر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تفسیر مقدمه ابن خلدون</dc:title>
  <dc:creator>MaZz!i</dc:creator>
  <cp:lastModifiedBy>MaZz!i</cp:lastModifiedBy>
  <cp:revision>38</cp:revision>
  <cp:lastPrinted>2024-07-16T19:30:12Z</cp:lastPrinted>
  <dcterms:created xsi:type="dcterms:W3CDTF">2024-07-16T10:05:18Z</dcterms:created>
  <dcterms:modified xsi:type="dcterms:W3CDTF">2024-07-16T19:34:30Z</dcterms:modified>
</cp:coreProperties>
</file>