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314" r:id="rId4"/>
    <p:sldId id="258" r:id="rId5"/>
    <p:sldId id="315" r:id="rId6"/>
    <p:sldId id="259" r:id="rId7"/>
    <p:sldId id="316" r:id="rId8"/>
    <p:sldId id="260" r:id="rId9"/>
    <p:sldId id="261" r:id="rId10"/>
    <p:sldId id="262" r:id="rId11"/>
    <p:sldId id="317" r:id="rId12"/>
    <p:sldId id="263" r:id="rId13"/>
    <p:sldId id="264" r:id="rId14"/>
    <p:sldId id="318" r:id="rId15"/>
    <p:sldId id="265" r:id="rId16"/>
    <p:sldId id="266" r:id="rId17"/>
    <p:sldId id="319" r:id="rId18"/>
    <p:sldId id="267" r:id="rId19"/>
    <p:sldId id="268" r:id="rId20"/>
    <p:sldId id="269" r:id="rId21"/>
    <p:sldId id="320" r:id="rId22"/>
    <p:sldId id="270" r:id="rId23"/>
    <p:sldId id="271" r:id="rId24"/>
    <p:sldId id="272" r:id="rId25"/>
    <p:sldId id="273" r:id="rId26"/>
    <p:sldId id="274" r:id="rId27"/>
    <p:sldId id="321" r:id="rId28"/>
    <p:sldId id="322" r:id="rId29"/>
    <p:sldId id="275" r:id="rId30"/>
    <p:sldId id="276" r:id="rId31"/>
    <p:sldId id="323" r:id="rId32"/>
    <p:sldId id="277" r:id="rId33"/>
    <p:sldId id="278" r:id="rId34"/>
    <p:sldId id="279" r:id="rId35"/>
    <p:sldId id="288" r:id="rId36"/>
    <p:sldId id="286" r:id="rId37"/>
    <p:sldId id="287" r:id="rId38"/>
    <p:sldId id="280" r:id="rId39"/>
    <p:sldId id="281" r:id="rId40"/>
    <p:sldId id="282" r:id="rId41"/>
    <p:sldId id="283" r:id="rId42"/>
    <p:sldId id="284" r:id="rId43"/>
    <p:sldId id="285" r:id="rId44"/>
    <p:sldId id="289" r:id="rId45"/>
    <p:sldId id="325" r:id="rId46"/>
    <p:sldId id="324" r:id="rId47"/>
    <p:sldId id="290" r:id="rId48"/>
    <p:sldId id="326" r:id="rId49"/>
    <p:sldId id="291" r:id="rId50"/>
    <p:sldId id="327" r:id="rId51"/>
    <p:sldId id="292" r:id="rId52"/>
    <p:sldId id="293" r:id="rId53"/>
    <p:sldId id="294" r:id="rId54"/>
    <p:sldId id="295" r:id="rId55"/>
    <p:sldId id="296" r:id="rId56"/>
    <p:sldId id="297" r:id="rId57"/>
    <p:sldId id="298" r:id="rId58"/>
    <p:sldId id="299" r:id="rId59"/>
    <p:sldId id="300" r:id="rId60"/>
    <p:sldId id="301" r:id="rId61"/>
    <p:sldId id="302" r:id="rId62"/>
    <p:sldId id="303" r:id="rId63"/>
    <p:sldId id="304" r:id="rId64"/>
    <p:sldId id="305" r:id="rId65"/>
    <p:sldId id="328" r:id="rId66"/>
    <p:sldId id="306" r:id="rId67"/>
    <p:sldId id="307" r:id="rId68"/>
    <p:sldId id="308" r:id="rId69"/>
    <p:sldId id="329" r:id="rId70"/>
    <p:sldId id="330" r:id="rId71"/>
    <p:sldId id="309" r:id="rId72"/>
    <p:sldId id="310" r:id="rId73"/>
    <p:sldId id="331" r:id="rId74"/>
    <p:sldId id="311" r:id="rId75"/>
    <p:sldId id="312" r:id="rId76"/>
    <p:sldId id="313" r:id="rId77"/>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557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E02AC38-391C-4E39-B81A-EA883558C861}" type="datetimeFigureOut">
              <a:rPr lang="fa-IR" smtClean="0"/>
              <a:t>10/01/1446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297611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E02AC38-391C-4E39-B81A-EA883558C861}" type="datetimeFigureOut">
              <a:rPr lang="fa-IR" smtClean="0"/>
              <a:t>10/01/1446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3893370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E02AC38-391C-4E39-B81A-EA883558C861}" type="datetimeFigureOut">
              <a:rPr lang="fa-IR" smtClean="0"/>
              <a:t>10/01/1446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161797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E02AC38-391C-4E39-B81A-EA883558C861}" type="datetimeFigureOut">
              <a:rPr lang="fa-IR" smtClean="0"/>
              <a:t>10/01/1446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3569608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02AC38-391C-4E39-B81A-EA883558C861}" type="datetimeFigureOut">
              <a:rPr lang="fa-IR" smtClean="0"/>
              <a:t>10/01/1446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47312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E02AC38-391C-4E39-B81A-EA883558C861}" type="datetimeFigureOut">
              <a:rPr lang="fa-IR" smtClean="0"/>
              <a:t>10/01/1446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74346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E02AC38-391C-4E39-B81A-EA883558C861}" type="datetimeFigureOut">
              <a:rPr lang="fa-IR" smtClean="0"/>
              <a:t>10/01/1446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408522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E02AC38-391C-4E39-B81A-EA883558C861}" type="datetimeFigureOut">
              <a:rPr lang="fa-IR" smtClean="0"/>
              <a:t>10/01/1446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421771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2AC38-391C-4E39-B81A-EA883558C861}" type="datetimeFigureOut">
              <a:rPr lang="fa-IR" smtClean="0"/>
              <a:t>10/01/1446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84462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02AC38-391C-4E39-B81A-EA883558C861}" type="datetimeFigureOut">
              <a:rPr lang="fa-IR" smtClean="0"/>
              <a:t>10/01/1446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172819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02AC38-391C-4E39-B81A-EA883558C861}" type="datetimeFigureOut">
              <a:rPr lang="fa-IR" smtClean="0"/>
              <a:t>10/01/1446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7A9E61-F24A-4893-BFC8-D84CAAA6A7D2}" type="slidenum">
              <a:rPr lang="fa-IR" smtClean="0"/>
              <a:t>‹#›</a:t>
            </a:fld>
            <a:endParaRPr lang="fa-IR"/>
          </a:p>
        </p:txBody>
      </p:sp>
    </p:spTree>
    <p:extLst>
      <p:ext uri="{BB962C8B-B14F-4D97-AF65-F5344CB8AC3E}">
        <p14:creationId xmlns:p14="http://schemas.microsoft.com/office/powerpoint/2010/main" val="372870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E02AC38-391C-4E39-B81A-EA883558C861}" type="datetimeFigureOut">
              <a:rPr lang="fa-IR" smtClean="0"/>
              <a:t>10/01/1446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E7A9E61-F24A-4893-BFC8-D84CAAA6A7D2}" type="slidenum">
              <a:rPr lang="fa-IR" smtClean="0"/>
              <a:t>‹#›</a:t>
            </a:fld>
            <a:endParaRPr lang="fa-IR"/>
          </a:p>
        </p:txBody>
      </p:sp>
    </p:spTree>
    <p:extLst>
      <p:ext uri="{BB962C8B-B14F-4D97-AF65-F5344CB8AC3E}">
        <p14:creationId xmlns:p14="http://schemas.microsoft.com/office/powerpoint/2010/main" val="3480824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smtClean="0">
                <a:solidFill>
                  <a:srgbClr val="FF0000"/>
                </a:solidFill>
                <a:cs typeface="B Nazanin" panose="00000400000000000000" pitchFamily="2" charset="-78"/>
              </a:rPr>
              <a:t>عنوان مقاله : </a:t>
            </a:r>
            <a:r>
              <a:rPr lang="fa-IR" sz="4000" smtClean="0">
                <a:cs typeface="B Nazanin" panose="00000400000000000000" pitchFamily="2" charset="-78"/>
              </a:rPr>
              <a:t>مدل های اقتضایی سازمان برای توسعه</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عباس محمد </a:t>
            </a:r>
            <a:r>
              <a:rPr lang="fa-IR" smtClean="0">
                <a:cs typeface="B Nazanin" panose="00000400000000000000" pitchFamily="2" charset="-78"/>
              </a:rPr>
              <a:t>زاده</a:t>
            </a:r>
          </a:p>
          <a:p>
            <a:r>
              <a:rPr lang="fa-IR" smtClean="0">
                <a:solidFill>
                  <a:srgbClr val="FF0000"/>
                </a:solidFill>
                <a:cs typeface="B Nazanin" panose="00000400000000000000" pitchFamily="2" charset="-78"/>
              </a:rPr>
              <a:t>منبع: </a:t>
            </a:r>
            <a:r>
              <a:rPr lang="fa-IR">
                <a:cs typeface="B Nazanin" panose="00000400000000000000" pitchFamily="2" charset="-78"/>
              </a:rPr>
              <a:t>دانش مدیریت 1371 </a:t>
            </a:r>
            <a:r>
              <a:rPr lang="fa-IR">
                <a:cs typeface="B Nazanin" panose="00000400000000000000" pitchFamily="2" charset="-78"/>
              </a:rPr>
              <a:t>شماره </a:t>
            </a:r>
            <a:r>
              <a:rPr lang="fa-IR" smtClean="0">
                <a:cs typeface="B Nazanin" panose="00000400000000000000" pitchFamily="2" charset="-78"/>
              </a:rPr>
              <a:t>17 صص 12-20</a:t>
            </a:r>
            <a:endParaRPr lang="fa-IR">
              <a:cs typeface="B Nazanin" panose="00000400000000000000" pitchFamily="2" charset="-78"/>
            </a:endParaRPr>
          </a:p>
        </p:txBody>
      </p:sp>
    </p:spTree>
    <p:extLst>
      <p:ext uri="{BB962C8B-B14F-4D97-AF65-F5344CB8AC3E}">
        <p14:creationId xmlns:p14="http://schemas.microsoft.com/office/powerpoint/2010/main" val="108561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بحث آنها این است که اگر چه بوروکراسی می تواند </a:t>
            </a:r>
            <a:r>
              <a:rPr lang="fa-IR" b="1" smtClean="0">
                <a:solidFill>
                  <a:srgbClr val="FF0000"/>
                </a:solidFill>
                <a:cs typeface="B Nazanin" panose="00000400000000000000" pitchFamily="2" charset="-78"/>
              </a:rPr>
              <a:t>اقتضای شرایطی </a:t>
            </a:r>
            <a:r>
              <a:rPr lang="fa-IR" smtClean="0">
                <a:cs typeface="B Nazanin" panose="00000400000000000000" pitchFamily="2" charset="-78"/>
              </a:rPr>
              <a:t>را داشته باشد اما برای تمام شرایط  نمی تواند مطلوب باشد. ه نوع  </a:t>
            </a:r>
            <a:r>
              <a:rPr lang="fa-IR">
                <a:cs typeface="B Nazanin" panose="00000400000000000000" pitchFamily="2" charset="-78"/>
              </a:rPr>
              <a:t>سازمانی </a:t>
            </a:r>
            <a:r>
              <a:rPr lang="fa-IR" smtClean="0">
                <a:cs typeface="B Nazanin" panose="00000400000000000000" pitchFamily="2" charset="-78"/>
              </a:rPr>
              <a:t>می تواند در شرایط  خاصی به گونه ای مطلوب عمل کند. مدل مکانیکی- ارگانیکی – حرفه ای می تواند در زمینه تولید کالا و خدمات جدید بسیار خلاقیت زا باشد. </a:t>
            </a:r>
            <a:endParaRPr lang="fa-IR">
              <a:cs typeface="B Nazanin" panose="00000400000000000000" pitchFamily="2" charset="-78"/>
            </a:endParaRPr>
          </a:p>
        </p:txBody>
      </p:sp>
    </p:spTree>
    <p:extLst>
      <p:ext uri="{BB962C8B-B14F-4D97-AF65-F5344CB8AC3E}">
        <p14:creationId xmlns:p14="http://schemas.microsoft.com/office/powerpoint/2010/main" val="1746401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هر دو این مدت ها به توسعه کشورهای جهان سوم مربوط می گردد اما متاسفانه نیاز به مدل ارگانیک  مورد توجه قرار نمی گیرد. اکثرا نیاز کشورهای جهان سوم به افزایش توانایی تولید و کارایی تکنیک های مورد استفاده در سازمان های اقتصادی را قبول دارند اما آنچه را که عموما بدان توجه نکرده اند، حداقل نیازمندی است که برخی  سازمان های اقتصادی و پژوهشی به خلاقیت و نوآوری دارند تا از آن طریق بتوانند تکنولوژی مناسب با شرایط خود و یا کالاها و خدمات مورد نیاز را فراهم آورند. توسعه  و رشد اقتصادی  نه تنها  نیازمند توان تولیدی است  بلکه هم چنین نیازمند توانایی در هم شکستن </a:t>
            </a:r>
            <a:r>
              <a:rPr lang="fa-IR" b="1">
                <a:solidFill>
                  <a:srgbClr val="FF0000"/>
                </a:solidFill>
                <a:cs typeface="B Nazanin" panose="00000400000000000000" pitchFamily="2" charset="-78"/>
              </a:rPr>
              <a:t>زنجیره تکنیکی – فنی </a:t>
            </a:r>
            <a:r>
              <a:rPr lang="fa-IR">
                <a:cs typeface="B Nazanin" panose="00000400000000000000" pitchFamily="2" charset="-78"/>
              </a:rPr>
              <a:t>است. </a:t>
            </a:r>
          </a:p>
          <a:p>
            <a:endParaRPr lang="fa-IR"/>
          </a:p>
        </p:txBody>
      </p:sp>
    </p:spTree>
    <p:extLst>
      <p:ext uri="{BB962C8B-B14F-4D97-AF65-F5344CB8AC3E}">
        <p14:creationId xmlns:p14="http://schemas.microsoft.com/office/powerpoint/2010/main" val="2769114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علاوه بر آن تحول مدل ارگانیک در برنامه های توسعه  موجب تسهیم قدرت  بین افراد ذی نفع  و متناسب نبودن خدمات با شرایط مختلف محلی می گردد. </a:t>
            </a:r>
            <a:r>
              <a:rPr lang="fa-IR" b="1" smtClean="0">
                <a:solidFill>
                  <a:srgbClr val="FF0000"/>
                </a:solidFill>
                <a:cs typeface="B Nazanin" panose="00000400000000000000" pitchFamily="2" charset="-78"/>
              </a:rPr>
              <a:t>تحقیقی که در زمینه اقتضا به وسیله لورش و لارسن انجام گرفته نشان داده است که هر چه شرایط پیچیده تر  و با عدم اطمینان بیشتری همراه باشد، به افراد متخصص بیشتری نیاز است </a:t>
            </a:r>
            <a:r>
              <a:rPr lang="fa-IR" smtClean="0">
                <a:cs typeface="B Nazanin" panose="00000400000000000000" pitchFamily="2" charset="-78"/>
              </a:rPr>
              <a:t>. همچنین ساختار سازمان پیچیده تر می گردد و ارتباطات نیز گسترش می یابد با اعمال مدیریت مطلوب جلوگیری گردد. در زمانی که سطح پیوند بین واحدها پایین باشد، در شرایط محیطی پیچیده، سازمان  با عدم موفقیت روبرو می شود. </a:t>
            </a:r>
            <a:endParaRPr lang="fa-IR">
              <a:cs typeface="B Nazanin" panose="00000400000000000000" pitchFamily="2" charset="-78"/>
            </a:endParaRPr>
          </a:p>
        </p:txBody>
      </p:sp>
    </p:spTree>
    <p:extLst>
      <p:ext uri="{BB962C8B-B14F-4D97-AF65-F5344CB8AC3E}">
        <p14:creationId xmlns:p14="http://schemas.microsoft.com/office/powerpoint/2010/main" val="2276686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این مطالعات  تاملات گران قیمتی برای مسئولان تغییر فراهم می آورد. زمانی که مسئولان توسعه مسئولیت  برنامه های توسعه را به عهده می گیرند،  در مجموعه های پیچیده ای وارد  می گردند که دارای ویژگی هایی مانند درجه بالای عدم اطمینان  و قدرت کنترلی بسیار پایین است. بسیاری از اقدامات توسعه  در کشورهای  جهان طبیعتا بسیار مشکل و پیچیده تر از کشورهای توسعه یافته است. کشورهای توسعه یافته  نیازمند سازمان های بسیار پیچیده هستند که غلبا  هم از عهده ایجاد آن بر نمی آیند.  </a:t>
            </a:r>
            <a:endParaRPr lang="fa-IR">
              <a:cs typeface="B Nazanin" panose="00000400000000000000" pitchFamily="2" charset="-78"/>
            </a:endParaRPr>
          </a:p>
        </p:txBody>
      </p:sp>
      <p:sp>
        <p:nvSpPr>
          <p:cNvPr id="4" name="Flowchart: Process 3"/>
          <p:cNvSpPr/>
          <p:nvPr/>
        </p:nvSpPr>
        <p:spPr>
          <a:xfrm>
            <a:off x="1294228" y="4417255"/>
            <a:ext cx="4192172" cy="122389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درجه بالای عدم اطمینان  و قدرت کنترلی بسیار پایین</a:t>
            </a:r>
            <a:endParaRPr lang="fa-IR" b="1">
              <a:solidFill>
                <a:srgbClr val="FF0000"/>
              </a:solidFill>
            </a:endParaRPr>
          </a:p>
        </p:txBody>
      </p:sp>
    </p:spTree>
    <p:extLst>
      <p:ext uri="{BB962C8B-B14F-4D97-AF65-F5344CB8AC3E}">
        <p14:creationId xmlns:p14="http://schemas.microsoft.com/office/powerpoint/2010/main" val="2248876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متاسفانه  در نهایت مسئولیت توسعه نیافتگی  و نتایج غم انگیز آن نیز متوجه سازمان دهندگان است. پرو در مطالعات خود از تکنولوژی به عنوان عامل اساسی تعین کننده اقتضاء یاد کرده است.  وی تکنولوژی را بر اساس درجه ای که می تواند مبنای تجزیه و تحلیل قرار گیرد.  طبقه بندی کرده و استثنائات  وارد بر ان را مشخص کرده است. این طبقه بندی شامل چهار نوع سازمان با توجه به اقتضائات  تکنولوژیکی آنها است. از یک طرف سازمان های مکانیکی قرار دارند که مشکلات قابل تجزیه و تحلیل دارندئ و به ندرت نیز استثنا پذیرند </a:t>
            </a:r>
          </a:p>
          <a:p>
            <a:endParaRPr lang="fa-IR"/>
          </a:p>
        </p:txBody>
      </p:sp>
      <p:sp>
        <p:nvSpPr>
          <p:cNvPr id="4" name="Flowchart: Process 3"/>
          <p:cNvSpPr/>
          <p:nvPr/>
        </p:nvSpPr>
        <p:spPr>
          <a:xfrm>
            <a:off x="1266092" y="4459458"/>
            <a:ext cx="3052690" cy="133643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اقتضائات  تکنولوژیکی</a:t>
            </a:r>
            <a:endParaRPr lang="fa-IR" b="1">
              <a:solidFill>
                <a:srgbClr val="FF0000"/>
              </a:solidFill>
            </a:endParaRPr>
          </a:p>
        </p:txBody>
      </p:sp>
    </p:spTree>
    <p:extLst>
      <p:ext uri="{BB962C8B-B14F-4D97-AF65-F5344CB8AC3E}">
        <p14:creationId xmlns:p14="http://schemas.microsoft.com/office/powerpoint/2010/main" val="3517733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طرف دیگر سازمان های ارگانیک با مشکلات قابل تجزیه و تحلیل ولی استثنائات متعدد قرار دارد پرو تکنولوژی سازمان های مکانیکی را «</a:t>
            </a:r>
            <a:r>
              <a:rPr lang="fa-IR" smtClean="0">
                <a:solidFill>
                  <a:srgbClr val="FF0000"/>
                </a:solidFill>
                <a:cs typeface="B Nazanin" panose="00000400000000000000" pitchFamily="2" charset="-78"/>
              </a:rPr>
              <a:t>عادی</a:t>
            </a:r>
            <a:r>
              <a:rPr lang="fa-IR" smtClean="0">
                <a:cs typeface="B Nazanin" panose="00000400000000000000" pitchFamily="2" charset="-78"/>
              </a:rPr>
              <a:t>»  و تکنولوژی سازمان ارگانیک را «</a:t>
            </a:r>
            <a:r>
              <a:rPr lang="fa-IR" smtClean="0">
                <a:solidFill>
                  <a:srgbClr val="FF0000"/>
                </a:solidFill>
                <a:cs typeface="B Nazanin" panose="00000400000000000000" pitchFamily="2" charset="-78"/>
              </a:rPr>
              <a:t>غیر عادی</a:t>
            </a:r>
            <a:r>
              <a:rPr lang="fa-IR" smtClean="0">
                <a:cs typeface="B Nazanin" panose="00000400000000000000" pitchFamily="2" charset="-78"/>
              </a:rPr>
              <a:t>» نامیده است. در حد فاصل  این دو نوع سازمان، دو سازمان دیگر وجود دارد که صنایع دستی  و ترکیب مکانیک – ارگانیک نامیده شده است. سازمان های دیگری نیز علاوه بر این چهار نوع سازمان مانند ساختار قدرت، اهداف تولید و سیستم و ایدئولوژی مدیریت وجود دارند. </a:t>
            </a:r>
            <a:endParaRPr lang="fa-IR">
              <a:cs typeface="B Nazanin" panose="00000400000000000000" pitchFamily="2" charset="-78"/>
            </a:endParaRPr>
          </a:p>
        </p:txBody>
      </p:sp>
      <p:sp>
        <p:nvSpPr>
          <p:cNvPr id="4" name="Flowchart: Process 3"/>
          <p:cNvSpPr/>
          <p:nvPr/>
        </p:nvSpPr>
        <p:spPr>
          <a:xfrm>
            <a:off x="1561514" y="4360985"/>
            <a:ext cx="4586068" cy="1181686"/>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ساختار قدرت، اهداف تولید و سیستم و ایدئولوژی مدیریت</a:t>
            </a:r>
            <a:endParaRPr lang="fa-IR" b="1">
              <a:solidFill>
                <a:srgbClr val="FF0000"/>
              </a:solidFill>
            </a:endParaRPr>
          </a:p>
        </p:txBody>
      </p:sp>
    </p:spTree>
    <p:extLst>
      <p:ext uri="{BB962C8B-B14F-4D97-AF65-F5344CB8AC3E}">
        <p14:creationId xmlns:p14="http://schemas.microsoft.com/office/powerpoint/2010/main" val="61837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چهار مدل سازمانی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اگر چه نتیجه مطالعات انجام شده در تئوری اقتضا چهار مدل عمده را نشان می دهد ولی مدل مکانیکی- ارگانیکی سه مدل دیگر را تحت الشاع قرار داده است. سازمان های مکانیکی و سازمان ها ارگانیک در دو حد انتهایی این طیف گسترده قرار دارند و دو مدل دیگر در میانه قرار گرفته اند. این طیف گسترده مکانیک به ارگانیک زمینه اساسی لازم را برای بحث و تجزیه و تحلیل  در زمینه تغییر ساختار سازمان فراهم می کند و لذا این چهار مدل سازمانی مورد بررسی قرار می گیرد. </a:t>
            </a:r>
            <a:endParaRPr lang="fa-IR">
              <a:cs typeface="B Nazanin" panose="00000400000000000000" pitchFamily="2" charset="-78"/>
            </a:endParaRPr>
          </a:p>
        </p:txBody>
      </p:sp>
    </p:spTree>
    <p:extLst>
      <p:ext uri="{BB962C8B-B14F-4D97-AF65-F5344CB8AC3E}">
        <p14:creationId xmlns:p14="http://schemas.microsoft.com/office/powerpoint/2010/main" val="2839216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بررسی قسمت های مختلف سیستم مورد ملاحظه قرار خواهد گرفت، عملکرد، فرهنگ، فرایند، ساختار و داده های هر مدل به علت محدودیت عینا بررسی نمی گردد و تنها به متغیرهای اساسی پرداخته خواهد شد. علاقه مندان برای مطالعه عمیق تر و اطلاع از جزییات موارد نامبرده می توانند به منابع زیر مراجعه کنند</a:t>
            </a:r>
          </a:p>
          <a:p>
            <a:endParaRPr lang="fa-IR"/>
          </a:p>
        </p:txBody>
      </p:sp>
    </p:spTree>
    <p:extLst>
      <p:ext uri="{BB962C8B-B14F-4D97-AF65-F5344CB8AC3E}">
        <p14:creationId xmlns:p14="http://schemas.microsoft.com/office/powerpoint/2010/main" val="3451546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220308" y="1825625"/>
            <a:ext cx="7133492" cy="4351338"/>
          </a:xfrm>
        </p:spPr>
        <p:txBody>
          <a:bodyPr/>
          <a:lstStyle/>
          <a:p>
            <a:pPr algn="just"/>
            <a:r>
              <a:rPr lang="fa-IR" smtClean="0">
                <a:cs typeface="B Nazanin" panose="00000400000000000000" pitchFamily="2" charset="-78"/>
              </a:rPr>
              <a:t>طرح و تئوری سازمان نوشته آر. ال. دفت. </a:t>
            </a:r>
          </a:p>
          <a:p>
            <a:pPr algn="just"/>
            <a:r>
              <a:rPr lang="fa-IR" smtClean="0">
                <a:cs typeface="B Nazanin" panose="00000400000000000000" pitchFamily="2" charset="-78"/>
              </a:rPr>
              <a:t>تجزیه و تحلیل تطبیقی سازمان های پیچیده از  اتزیونی و «ساختار دهی سازماندهی» از مینزبرگ و </a:t>
            </a:r>
          </a:p>
          <a:p>
            <a:pPr algn="just"/>
            <a:r>
              <a:rPr lang="fa-IR" smtClean="0">
                <a:cs typeface="B Nazanin" panose="00000400000000000000" pitchFamily="2" charset="-78"/>
              </a:rPr>
              <a:t>مدیریت برنامه های توسعه، درس هایی از موفقیت از پائول</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227363" cy="2661969"/>
          </a:xfrm>
          <a:prstGeom prst="rect">
            <a:avLst/>
          </a:prstGeom>
        </p:spPr>
      </p:pic>
      <p:sp>
        <p:nvSpPr>
          <p:cNvPr id="5" name="TextBox 4"/>
          <p:cNvSpPr txBox="1"/>
          <p:nvPr/>
        </p:nvSpPr>
        <p:spPr>
          <a:xfrm>
            <a:off x="1688123" y="4853354"/>
            <a:ext cx="1702191"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ریچارد ال دفت</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2522238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مدل مکانیکی- بوروکراتیک</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مدل برای تولید با تکنیک و تکنولوژی ساده و در  مقیاس وسیع بسیار مناسب است. تاکید مدل بر کارایی و بهره وری و تولید انبوه با سرمایه زیاد است. مدل کاملا متمرکز و سلسله مراتبی است. از سازمان های صنایع </a:t>
            </a:r>
            <a:r>
              <a:rPr lang="fa-IR" smtClean="0">
                <a:cs typeface="B Nazanin" panose="00000400000000000000" pitchFamily="2" charset="-78"/>
              </a:rPr>
              <a:t>دستی </a:t>
            </a:r>
            <a:r>
              <a:rPr lang="fa-IR" smtClean="0">
                <a:cs typeface="B Nazanin" panose="00000400000000000000" pitchFamily="2" charset="-78"/>
              </a:rPr>
              <a:t>به مراتب مولد تر و برای توسعه از اهمیت بیشتری برخوردار است. </a:t>
            </a:r>
            <a:endParaRPr lang="fa-IR">
              <a:cs typeface="B Nazanin" panose="00000400000000000000" pitchFamily="2" charset="-78"/>
            </a:endParaRPr>
          </a:p>
        </p:txBody>
      </p:sp>
    </p:spTree>
    <p:extLst>
      <p:ext uri="{BB962C8B-B14F-4D97-AF65-F5344CB8AC3E}">
        <p14:creationId xmlns:p14="http://schemas.microsoft.com/office/powerpoint/2010/main" val="3586597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سازمان ها بدین دلیل دستخوش تغییر و تحول می گردند که در دستیابی به عملکرد مورد انتظار در سطح مطلوب با شکست روبرو می شوند. در بعضی از موارد رهبران </a:t>
            </a:r>
            <a:r>
              <a:rPr lang="fa-IR" smtClean="0">
                <a:cs typeface="B Nazanin" panose="00000400000000000000" pitchFamily="2" charset="-78"/>
              </a:rPr>
              <a:t>سازمان می </a:t>
            </a:r>
            <a:r>
              <a:rPr lang="fa-IR" smtClean="0">
                <a:cs typeface="B Nazanin" panose="00000400000000000000" pitchFamily="2" charset="-78"/>
              </a:rPr>
              <a:t>توانند تغییراتی را که برای </a:t>
            </a:r>
            <a:r>
              <a:rPr lang="fa-IR" smtClean="0">
                <a:cs typeface="B Nazanin" panose="00000400000000000000" pitchFamily="2" charset="-78"/>
              </a:rPr>
              <a:t>بهبود </a:t>
            </a:r>
            <a:r>
              <a:rPr lang="fa-IR" smtClean="0">
                <a:cs typeface="B Nazanin" panose="00000400000000000000" pitchFamily="2" charset="-78"/>
              </a:rPr>
              <a:t>عملکرد مطلوب ضروری است، مشخص کنند ولی در پاره ای از موارد نیز به راهنمایی نیاز دارند. در این مقاله  کوشش می شود راهنمایی های </a:t>
            </a:r>
            <a:r>
              <a:rPr lang="fa-IR">
                <a:cs typeface="B Nazanin" panose="00000400000000000000" pitchFamily="2" charset="-78"/>
              </a:rPr>
              <a:t>لازم </a:t>
            </a:r>
            <a:r>
              <a:rPr lang="fa-IR" smtClean="0">
                <a:cs typeface="B Nazanin" panose="00000400000000000000" pitchFamily="2" charset="-78"/>
              </a:rPr>
              <a:t>به </a:t>
            </a:r>
            <a:r>
              <a:rPr lang="fa-IR" smtClean="0">
                <a:cs typeface="B Nazanin" panose="00000400000000000000" pitchFamily="2" charset="-78"/>
              </a:rPr>
              <a:t>منظور  </a:t>
            </a:r>
            <a:r>
              <a:rPr lang="fa-IR" smtClean="0">
                <a:cs typeface="B Nazanin" panose="00000400000000000000" pitchFamily="2" charset="-78"/>
              </a:rPr>
              <a:t>هدایت سازمان  در شرایط مختلف  برای عملکرد مطلوب ارائه گردد. در مطالعات مربوط به تئوری اقتضایی سازمان </a:t>
            </a:r>
            <a:r>
              <a:rPr lang="fa-IR" b="1" smtClean="0">
                <a:solidFill>
                  <a:srgbClr val="FF0000"/>
                </a:solidFill>
                <a:cs typeface="B Nazanin" panose="00000400000000000000" pitchFamily="2" charset="-78"/>
              </a:rPr>
              <a:t>چهار مدل سازمانی </a:t>
            </a:r>
            <a:r>
              <a:rPr lang="fa-IR" smtClean="0">
                <a:cs typeface="B Nazanin" panose="00000400000000000000" pitchFamily="2" charset="-78"/>
              </a:rPr>
              <a:t>که در چهار اقتضای خاص می تواند مورد استفاده قرار گیرد، شناخته شده است.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325895" y="4830169"/>
            <a:ext cx="1062464" cy="1062464"/>
          </a:xfrm>
          <a:prstGeom prst="rect">
            <a:avLst/>
          </a:prstGeom>
        </p:spPr>
      </p:pic>
    </p:spTree>
    <p:extLst>
      <p:ext uri="{BB962C8B-B14F-4D97-AF65-F5344CB8AC3E}">
        <p14:creationId xmlns:p14="http://schemas.microsoft.com/office/powerpoint/2010/main" val="329138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مدل بوروکراسی یا مکانیکی در شریاطی که تقاضا برای کالا یا حدسیات زیاد باشد و سطح تخصیص مورد نیاز  پایین باشد بسیار موثر است قسمت دوم جمله  بالا مبنی بر پایین  بودن سطح تخصص با طرز تفکر  رایج و مورد پسند  تعارض پیدا می کند و آن این که  اکثر بوروکراسی ها به وسیله افراد تحصیل کرده بسیج شده اند حتی مواردی که کارها صرفا دفتری است و افراد می توانند در طول خدمت آن را بیاموزند و لذا در پاره ای از بوروکراسی از افراد بیش از حد نیاز آموزش دیده ساتفاده شده سات. </a:t>
            </a:r>
            <a:endParaRPr lang="fa-IR">
              <a:cs typeface="B Nazanin" panose="00000400000000000000" pitchFamily="2" charset="-78"/>
            </a:endParaRPr>
          </a:p>
        </p:txBody>
      </p:sp>
    </p:spTree>
    <p:extLst>
      <p:ext uri="{BB962C8B-B14F-4D97-AF65-F5344CB8AC3E}">
        <p14:creationId xmlns:p14="http://schemas.microsoft.com/office/powerpoint/2010/main" val="3161453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مدرک گرایی هم در کشورهای توسعه یافته  و هم در کشورهای  در حال توسعه، تحصیلات کارکنان بوروکراسی را به مراتب بالاتر از سطح مورد نیاز شغل برده است و این خود به عامل  ضد انگیزش در این بوروکراسی ها تبدیل گردیده است.</a:t>
            </a:r>
            <a:r>
              <a:rPr lang="fa-IR" b="1">
                <a:solidFill>
                  <a:srgbClr val="FF0000"/>
                </a:solidFill>
                <a:cs typeface="B Nazanin" panose="00000400000000000000" pitchFamily="2" charset="-78"/>
              </a:rPr>
              <a:t> طبیعت بوروکراسی و سازمان مکانیکی اقتضای سطح تخصص و مهارت پایین را دارد. </a:t>
            </a:r>
            <a:r>
              <a:rPr lang="fa-IR">
                <a:cs typeface="B Nazanin" panose="00000400000000000000" pitchFamily="2" charset="-78"/>
              </a:rPr>
              <a:t>در صورت تحول کیفیت نیروی انسانی و افزایش میزان تحصیلات </a:t>
            </a:r>
            <a:r>
              <a:rPr lang="fa-IR">
                <a:cs typeface="B Nazanin" panose="00000400000000000000" pitchFamily="2" charset="-78"/>
              </a:rPr>
              <a:t>برای </a:t>
            </a:r>
            <a:r>
              <a:rPr lang="fa-IR" smtClean="0">
                <a:cs typeface="B Nazanin" panose="00000400000000000000" pitchFamily="2" charset="-78"/>
              </a:rPr>
              <a:t>حفظ </a:t>
            </a:r>
            <a:r>
              <a:rPr lang="fa-IR">
                <a:cs typeface="B Nazanin" panose="00000400000000000000" pitchFamily="2" charset="-78"/>
              </a:rPr>
              <a:t>انگیزه، سازمان می یابد به مدل ارگانیکی یا پویا روی آورد.</a:t>
            </a:r>
            <a:endParaRPr lang="fa-IR"/>
          </a:p>
        </p:txBody>
      </p:sp>
    </p:spTree>
    <p:extLst>
      <p:ext uri="{BB962C8B-B14F-4D97-AF65-F5344CB8AC3E}">
        <p14:creationId xmlns:p14="http://schemas.microsoft.com/office/powerpoint/2010/main" val="3529508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ویژگی های مدل مکانیکی – بورکراتیک </a:t>
            </a:r>
            <a:endParaRPr lang="fa-IR">
              <a:cs typeface="B Nazanin" panose="00000400000000000000" pitchFamily="2" charset="-78"/>
            </a:endParaRPr>
          </a:p>
        </p:txBody>
      </p:sp>
      <p:sp>
        <p:nvSpPr>
          <p:cNvPr id="3" name="Content Placeholder 2"/>
          <p:cNvSpPr>
            <a:spLocks noGrp="1"/>
          </p:cNvSpPr>
          <p:nvPr>
            <p:ph idx="1"/>
          </p:nvPr>
        </p:nvSpPr>
        <p:spPr/>
        <p:txBody>
          <a:bodyPr>
            <a:normAutofit fontScale="77500" lnSpcReduction="20000"/>
          </a:bodyPr>
          <a:lstStyle/>
          <a:p>
            <a:pPr algn="just"/>
            <a:r>
              <a:rPr lang="fa-IR" smtClean="0">
                <a:solidFill>
                  <a:srgbClr val="FF0000"/>
                </a:solidFill>
                <a:cs typeface="B Nazanin" panose="00000400000000000000" pitchFamily="2" charset="-78"/>
              </a:rPr>
              <a:t>عملکرد ها</a:t>
            </a:r>
          </a:p>
          <a:p>
            <a:pPr algn="just"/>
            <a:r>
              <a:rPr lang="fa-IR" smtClean="0">
                <a:cs typeface="B Nazanin" panose="00000400000000000000" pitchFamily="2" charset="-78"/>
              </a:rPr>
              <a:t>کمیت زیاد ستاده ها</a:t>
            </a:r>
          </a:p>
          <a:p>
            <a:pPr algn="just"/>
            <a:r>
              <a:rPr lang="fa-IR" smtClean="0">
                <a:cs typeface="B Nazanin" panose="00000400000000000000" pitchFamily="2" charset="-78"/>
              </a:rPr>
              <a:t>کارایی هزینه سرانه پایین هر واحد ستاده</a:t>
            </a:r>
          </a:p>
          <a:p>
            <a:pPr algn="just"/>
            <a:r>
              <a:rPr lang="fa-IR" smtClean="0">
                <a:cs typeface="B Nazanin" panose="00000400000000000000" pitchFamily="2" charset="-78"/>
              </a:rPr>
              <a:t>بهره وری حداقل کار برای هر واحد ستاده</a:t>
            </a:r>
          </a:p>
          <a:p>
            <a:pPr algn="just"/>
            <a:r>
              <a:rPr lang="fa-IR" smtClean="0">
                <a:solidFill>
                  <a:srgbClr val="FF0000"/>
                </a:solidFill>
                <a:cs typeface="B Nazanin" panose="00000400000000000000" pitchFamily="2" charset="-78"/>
              </a:rPr>
              <a:t>ساختار</a:t>
            </a:r>
          </a:p>
          <a:p>
            <a:pPr algn="just"/>
            <a:r>
              <a:rPr lang="fa-IR" smtClean="0">
                <a:cs typeface="B Nazanin" panose="00000400000000000000" pitchFamily="2" charset="-78"/>
              </a:rPr>
              <a:t>تنوع کم در تخصص ها</a:t>
            </a:r>
          </a:p>
          <a:p>
            <a:pPr algn="just"/>
            <a:r>
              <a:rPr lang="fa-IR" smtClean="0">
                <a:cs typeface="B Nazanin" panose="00000400000000000000" pitchFamily="2" charset="-78"/>
              </a:rPr>
              <a:t>متخصصان عمومی به عنوان اداره کنندگان </a:t>
            </a:r>
          </a:p>
          <a:p>
            <a:pPr algn="just"/>
            <a:r>
              <a:rPr lang="fa-IR" smtClean="0">
                <a:cs typeface="B Nazanin" panose="00000400000000000000" pitchFamily="2" charset="-78"/>
              </a:rPr>
              <a:t>تمرکز بسیار بالا</a:t>
            </a:r>
          </a:p>
          <a:p>
            <a:pPr algn="just"/>
            <a:r>
              <a:rPr lang="fa-IR" smtClean="0">
                <a:cs typeface="B Nazanin" panose="00000400000000000000" pitchFamily="2" charset="-78"/>
              </a:rPr>
              <a:t>اختیار بر مبنای منصب</a:t>
            </a:r>
          </a:p>
          <a:p>
            <a:pPr algn="just"/>
            <a:r>
              <a:rPr lang="fa-IR" smtClean="0">
                <a:cs typeface="B Nazanin" panose="00000400000000000000" pitchFamily="2" charset="-78"/>
              </a:rPr>
              <a:t>رهبر ثابت</a:t>
            </a:r>
          </a:p>
          <a:p>
            <a:pPr algn="just"/>
            <a:r>
              <a:rPr lang="fa-IR" smtClean="0">
                <a:cs typeface="B Nazanin" panose="00000400000000000000" pitchFamily="2" charset="-78"/>
              </a:rPr>
              <a:t>طبقه بندی در سطح بالا</a:t>
            </a:r>
          </a:p>
          <a:p>
            <a:pPr algn="just"/>
            <a:r>
              <a:rPr lang="fa-IR" smtClean="0">
                <a:cs typeface="B Nazanin" panose="00000400000000000000" pitchFamily="2" charset="-78"/>
              </a:rPr>
              <a:t>مسئولیت ها و نقش های مشخص و رسمیت بالا</a:t>
            </a:r>
          </a:p>
          <a:p>
            <a:pPr algn="just"/>
            <a:endParaRPr lang="fa-IR">
              <a:cs typeface="B Nazanin" panose="00000400000000000000" pitchFamily="2" charset="-78"/>
            </a:endParaRPr>
          </a:p>
        </p:txBody>
      </p:sp>
    </p:spTree>
    <p:extLst>
      <p:ext uri="{BB962C8B-B14F-4D97-AF65-F5344CB8AC3E}">
        <p14:creationId xmlns:p14="http://schemas.microsoft.com/office/powerpoint/2010/main" val="1301155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prstClr val="black"/>
                </a:solidFill>
                <a:cs typeface="B Nazanin" panose="00000400000000000000" pitchFamily="2" charset="-78"/>
              </a:rPr>
              <a:t>ویژگی های مدل مکانیکی – بورکراتیک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منابع</a:t>
            </a:r>
          </a:p>
          <a:p>
            <a:pPr algn="just"/>
            <a:r>
              <a:rPr lang="fa-IR" smtClean="0">
                <a:cs typeface="B Nazanin" panose="00000400000000000000" pitchFamily="2" charset="-78"/>
              </a:rPr>
              <a:t>کار غیر ماهر </a:t>
            </a:r>
          </a:p>
          <a:p>
            <a:pPr algn="just"/>
            <a:r>
              <a:rPr lang="fa-IR" smtClean="0">
                <a:cs typeface="B Nazanin" panose="00000400000000000000" pitchFamily="2" charset="-78"/>
              </a:rPr>
              <a:t>تکنولوژی ماشینی (هر جا لامز باشد)</a:t>
            </a:r>
          </a:p>
          <a:p>
            <a:pPr algn="just"/>
            <a:r>
              <a:rPr lang="fa-IR" smtClean="0">
                <a:cs typeface="B Nazanin" panose="00000400000000000000" pitchFamily="2" charset="-78"/>
              </a:rPr>
              <a:t>سرمایه بر</a:t>
            </a:r>
          </a:p>
          <a:p>
            <a:pPr algn="just"/>
            <a:r>
              <a:rPr lang="fa-IR" smtClean="0">
                <a:cs typeface="B Nazanin" panose="00000400000000000000" pitchFamily="2" charset="-78"/>
              </a:rPr>
              <a:t>اندازه بزرگ</a:t>
            </a:r>
          </a:p>
          <a:p>
            <a:pPr algn="just"/>
            <a:endParaRPr lang="fa-IR">
              <a:cs typeface="B Nazanin" panose="00000400000000000000" pitchFamily="2" charset="-78"/>
            </a:endParaRPr>
          </a:p>
        </p:txBody>
      </p:sp>
    </p:spTree>
    <p:extLst>
      <p:ext uri="{BB962C8B-B14F-4D97-AF65-F5344CB8AC3E}">
        <p14:creationId xmlns:p14="http://schemas.microsoft.com/office/powerpoint/2010/main" val="2323524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prstClr val="black"/>
                </a:solidFill>
                <a:cs typeface="B Nazanin" panose="00000400000000000000" pitchFamily="2" charset="-78"/>
              </a:rPr>
              <a:t>ویژگی های مدل مکانیکی – بورکراتیک </a:t>
            </a:r>
            <a:endParaRPr lang="fa-IR">
              <a:cs typeface="B Nazanin" panose="00000400000000000000" pitchFamily="2" charset="-78"/>
            </a:endParaRPr>
          </a:p>
        </p:txBody>
      </p:sp>
      <p:sp>
        <p:nvSpPr>
          <p:cNvPr id="3" name="Content Placeholder 2"/>
          <p:cNvSpPr>
            <a:spLocks noGrp="1"/>
          </p:cNvSpPr>
          <p:nvPr>
            <p:ph idx="1"/>
          </p:nvPr>
        </p:nvSpPr>
        <p:spPr/>
        <p:txBody>
          <a:bodyPr>
            <a:normAutofit fontScale="92500" lnSpcReduction="20000"/>
          </a:bodyPr>
          <a:lstStyle/>
          <a:p>
            <a:pPr algn="just"/>
            <a:r>
              <a:rPr lang="fa-IR" smtClean="0">
                <a:solidFill>
                  <a:srgbClr val="FF0000"/>
                </a:solidFill>
                <a:cs typeface="B Nazanin" panose="00000400000000000000" pitchFamily="2" charset="-78"/>
              </a:rPr>
              <a:t>اقتضئات محیطی</a:t>
            </a:r>
          </a:p>
          <a:p>
            <a:pPr algn="just"/>
            <a:r>
              <a:rPr lang="fa-IR" smtClean="0">
                <a:cs typeface="B Nazanin" panose="00000400000000000000" pitchFamily="2" charset="-78"/>
              </a:rPr>
              <a:t>تقاضا زیاد برای خدمات</a:t>
            </a:r>
          </a:p>
          <a:p>
            <a:pPr algn="just"/>
            <a:r>
              <a:rPr lang="fa-IR" smtClean="0">
                <a:cs typeface="B Nazanin" panose="00000400000000000000" pitchFamily="2" charset="-78"/>
              </a:rPr>
              <a:t>خدمات استاندارد</a:t>
            </a:r>
          </a:p>
          <a:p>
            <a:pPr algn="just"/>
            <a:r>
              <a:rPr lang="fa-IR" smtClean="0">
                <a:cs typeface="B Nazanin" panose="00000400000000000000" pitchFamily="2" charset="-78"/>
              </a:rPr>
              <a:t>صرفه جویی در مقیاس</a:t>
            </a:r>
          </a:p>
          <a:p>
            <a:pPr algn="just"/>
            <a:r>
              <a:rPr lang="fa-IR" smtClean="0">
                <a:cs typeface="B Nazanin" panose="00000400000000000000" pitchFamily="2" charset="-78"/>
              </a:rPr>
              <a:t>تکنولوژی های ساده</a:t>
            </a:r>
          </a:p>
          <a:p>
            <a:pPr algn="just"/>
            <a:r>
              <a:rPr lang="fa-IR" smtClean="0">
                <a:solidFill>
                  <a:srgbClr val="FF0000"/>
                </a:solidFill>
                <a:cs typeface="B Nazanin" panose="00000400000000000000" pitchFamily="2" charset="-78"/>
              </a:rPr>
              <a:t>فرهنگ</a:t>
            </a:r>
            <a:r>
              <a:rPr lang="fa-IR" smtClean="0">
                <a:cs typeface="B Nazanin" panose="00000400000000000000" pitchFamily="2" charset="-78"/>
              </a:rPr>
              <a:t> </a:t>
            </a:r>
          </a:p>
          <a:p>
            <a:pPr algn="just"/>
            <a:r>
              <a:rPr lang="fa-IR" smtClean="0">
                <a:cs typeface="B Nazanin" panose="00000400000000000000" pitchFamily="2" charset="-78"/>
              </a:rPr>
              <a:t>ارتباط عمودی از بالا به پایین</a:t>
            </a:r>
          </a:p>
          <a:p>
            <a:pPr algn="just"/>
            <a:r>
              <a:rPr lang="fa-IR" smtClean="0">
                <a:cs typeface="B Nazanin" panose="00000400000000000000" pitchFamily="2" charset="-78"/>
              </a:rPr>
              <a:t>کمیته های کم </a:t>
            </a:r>
          </a:p>
          <a:p>
            <a:pPr algn="just"/>
            <a:r>
              <a:rPr lang="fa-IR" smtClean="0">
                <a:cs typeface="B Nazanin" panose="00000400000000000000" pitchFamily="2" charset="-78"/>
              </a:rPr>
              <a:t>ارتباطات وسیله دستورات</a:t>
            </a:r>
          </a:p>
          <a:p>
            <a:pPr algn="just"/>
            <a:r>
              <a:rPr lang="fa-IR">
                <a:cs typeface="B Nazanin" panose="00000400000000000000" pitchFamily="2" charset="-78"/>
              </a:rPr>
              <a:t> </a:t>
            </a:r>
            <a:r>
              <a:rPr lang="fa-IR" smtClean="0">
                <a:cs typeface="B Nazanin" panose="00000400000000000000" pitchFamily="2" charset="-78"/>
              </a:rPr>
              <a:t>کنترل به وسیله پاداش و تنبیه</a:t>
            </a:r>
          </a:p>
          <a:p>
            <a:pPr marL="0" indent="0" algn="just">
              <a:buNone/>
            </a:pPr>
            <a:endParaRPr lang="fa-IR">
              <a:cs typeface="B Nazanin" panose="00000400000000000000" pitchFamily="2" charset="-78"/>
            </a:endParaRPr>
          </a:p>
        </p:txBody>
      </p:sp>
    </p:spTree>
    <p:extLst>
      <p:ext uri="{BB962C8B-B14F-4D97-AF65-F5344CB8AC3E}">
        <p14:creationId xmlns:p14="http://schemas.microsoft.com/office/powerpoint/2010/main" val="3388189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نقاط </a:t>
            </a:r>
            <a:r>
              <a:rPr lang="fa-IR" smtClean="0">
                <a:solidFill>
                  <a:srgbClr val="FF0000"/>
                </a:solidFill>
                <a:cs typeface="B Nazanin" panose="00000400000000000000" pitchFamily="2" charset="-78"/>
              </a:rPr>
              <a:t>ضعف </a:t>
            </a:r>
            <a:r>
              <a:rPr lang="fa-IR">
                <a:solidFill>
                  <a:srgbClr val="FF0000"/>
                </a:solidFill>
                <a:cs typeface="B Nazanin" panose="00000400000000000000" pitchFamily="2" charset="-78"/>
              </a:rPr>
              <a:t>مدل مکانیکی – بورکراتیک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عدم پاسخ گویی به تقاضای متغیر، غیر قابل انعطاف و کندی تغییر</a:t>
            </a:r>
          </a:p>
          <a:p>
            <a:pPr algn="just"/>
            <a:r>
              <a:rPr lang="fa-IR" smtClean="0">
                <a:cs typeface="B Nazanin" panose="00000400000000000000" pitchFamily="2" charset="-78"/>
              </a:rPr>
              <a:t>اخلاقیات پایین</a:t>
            </a:r>
          </a:p>
          <a:p>
            <a:pPr algn="just"/>
            <a:r>
              <a:rPr lang="fa-IR" smtClean="0">
                <a:cs typeface="B Nazanin" panose="00000400000000000000" pitchFamily="2" charset="-78"/>
              </a:rPr>
              <a:t>کیفیت کالاها و خدمات بالا نیست.  </a:t>
            </a:r>
            <a:endParaRPr lang="fa-IR">
              <a:cs typeface="B Nazanin" panose="00000400000000000000" pitchFamily="2" charset="-78"/>
            </a:endParaRPr>
          </a:p>
        </p:txBody>
      </p:sp>
    </p:spTree>
    <p:extLst>
      <p:ext uri="{BB962C8B-B14F-4D97-AF65-F5344CB8AC3E}">
        <p14:creationId xmlns:p14="http://schemas.microsoft.com/office/powerpoint/2010/main" val="4102411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سازمان های مکانیکی بهترین ساختار برای تولید کالاها و خدمات استاندارد مورد نیاز در سطح کشور است. تاکید این سازمان ها بر تخصص (اگر چه در سطح پایین)، منطق کاهش هزینه، افزایش کارایی و بهره وری سیستم است. مدل بوروکراسی نقاط ضعف متعدد  دارد. این مدل قادر به تولید با کیفیت متوسط است. </a:t>
            </a:r>
          </a:p>
        </p:txBody>
      </p:sp>
    </p:spTree>
    <p:extLst>
      <p:ext uri="{BB962C8B-B14F-4D97-AF65-F5344CB8AC3E}">
        <p14:creationId xmlns:p14="http://schemas.microsoft.com/office/powerpoint/2010/main" val="724763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بر اساس تعریف نمی تواند نسبت به علایق و عادات و نیازهای مختلف محلی از خود انعطاف نشان دهد. ذات بوروکراسی چنان است که در باطن خود سرانجام، به سوی جمود و غیر قابلیت  انعطاف سوق پیدا می کند و در بلند مدت کارایی  و اثربخشی خود را از دست می دهد. ان خصوصیات </a:t>
            </a:r>
            <a:r>
              <a:rPr lang="fa-IR">
                <a:cs typeface="B Nazanin" panose="00000400000000000000" pitchFamily="2" charset="-78"/>
              </a:rPr>
              <a:t>را </a:t>
            </a:r>
            <a:r>
              <a:rPr lang="fa-IR" smtClean="0">
                <a:cs typeface="B Nazanin" panose="00000400000000000000" pitchFamily="2" charset="-78"/>
              </a:rPr>
              <a:t>می </a:t>
            </a:r>
            <a:r>
              <a:rPr lang="fa-IR">
                <a:cs typeface="B Nazanin" panose="00000400000000000000" pitchFamily="2" charset="-78"/>
              </a:rPr>
              <a:t>توان در بوروکراسی تجربه شده مشاهده کرد</a:t>
            </a:r>
            <a:r>
              <a:rPr lang="fa-IR">
                <a:cs typeface="B Nazanin" panose="00000400000000000000" pitchFamily="2" charset="-78"/>
              </a:rPr>
              <a:t>. </a:t>
            </a:r>
            <a:endParaRPr lang="fa-IR"/>
          </a:p>
        </p:txBody>
      </p:sp>
    </p:spTree>
    <p:extLst>
      <p:ext uri="{BB962C8B-B14F-4D97-AF65-F5344CB8AC3E}">
        <p14:creationId xmlns:p14="http://schemas.microsoft.com/office/powerpoint/2010/main" val="1179665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طرف دیگر  بوروکراسی  از محبوبیت چندانی نیز برخوردار نیست، بدین علت  که به کارکنان خود کنترل  و حاکمیت چندانی  بر فرایند عملیاتی نمی دهد. آنها در حالی که از سطح اخلاق کاری پایینی برخوردارند می توانند بهره وری نسبتا بالایی داشته باشند اگر در برابر مهارت  آنان پرداخت بیشتری  صورت گیرد. این نقاط ضعف  در اقتصاد تولید انبوه که اقتضای مدل مکانیکی- بوروکراتیک را دارد، به شدت خود را نشان می دهد. </a:t>
            </a:r>
          </a:p>
          <a:p>
            <a:endParaRPr lang="fa-IR"/>
          </a:p>
        </p:txBody>
      </p:sp>
      <p:sp>
        <p:nvSpPr>
          <p:cNvPr id="4" name="Flowchart: Process 3"/>
          <p:cNvSpPr/>
          <p:nvPr/>
        </p:nvSpPr>
        <p:spPr>
          <a:xfrm>
            <a:off x="1603717" y="4346917"/>
            <a:ext cx="2897945"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اقتصاد تولید انبوه</a:t>
            </a:r>
            <a:endParaRPr lang="fa-IR" b="1">
              <a:solidFill>
                <a:srgbClr val="FF0000"/>
              </a:solidFill>
            </a:endParaRPr>
          </a:p>
        </p:txBody>
      </p:sp>
    </p:spTree>
    <p:extLst>
      <p:ext uri="{BB962C8B-B14F-4D97-AF65-F5344CB8AC3E}">
        <p14:creationId xmlns:p14="http://schemas.microsoft.com/office/powerpoint/2010/main" val="3691460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اقتصاد تولید انبوه  از طریق نداشته  و با تخصص کم انجام می گیرد، انجام شده است. کنترل از طریق برنامه ها، نقش ها، عملیات و سلسله مراتب سرپرستی و فرماندهی اعمال می گردد. این کنترل ها به تدریج که سازمان وسعت می یابد گسترش پیدا می کند. حقوق سلسله مراتبی است و در بسیاری از کشورهای در حال توسعه به کارکنان اداری چندان پرداختی صورت نمی گیرد. زمانی که کارمندان از سطح حقوقی پایین برخوردار باشند، چندان حساسیتی  نیز نسبت به نظارت  های سخت و مستقیم  بوروکراسی نشان نمی دهند و در نتیجه کنترل در هم شکسته شده و عملکرد را دچار ضایعه می سازد چنان که در کشور های در حال توسعه تجربه شده است. </a:t>
            </a:r>
            <a:endParaRPr lang="fa-IR">
              <a:cs typeface="B Nazanin" panose="00000400000000000000" pitchFamily="2" charset="-78"/>
            </a:endParaRPr>
          </a:p>
        </p:txBody>
      </p:sp>
      <p:sp>
        <p:nvSpPr>
          <p:cNvPr id="4" name="Flowchart: Process 3"/>
          <p:cNvSpPr/>
          <p:nvPr/>
        </p:nvSpPr>
        <p:spPr>
          <a:xfrm>
            <a:off x="1448972" y="4909625"/>
            <a:ext cx="3657600" cy="90033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حقوق سلسله مراتبی است</a:t>
            </a:r>
            <a:endParaRPr lang="fa-IR" b="1">
              <a:solidFill>
                <a:srgbClr val="FF0000"/>
              </a:solidFill>
            </a:endParaRPr>
          </a:p>
        </p:txBody>
      </p:sp>
    </p:spTree>
    <p:extLst>
      <p:ext uri="{BB962C8B-B14F-4D97-AF65-F5344CB8AC3E}">
        <p14:creationId xmlns:p14="http://schemas.microsoft.com/office/powerpoint/2010/main" val="4042324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با آگاهی بر این چهار مدل می توان نوع تغییر مورد لزوم برای بهبود عملکرد سازمان خاص خود را تعیین کرد. چهار مدلی که در این مطالعه مورد بررسی قرار می گیرد  عبارتند از : </a:t>
            </a:r>
          </a:p>
          <a:p>
            <a:pPr algn="just"/>
            <a:r>
              <a:rPr lang="fa-IR">
                <a:cs typeface="B Nazanin" panose="00000400000000000000" pitchFamily="2" charset="-78"/>
              </a:rPr>
              <a:t>1- مکانیکی</a:t>
            </a:r>
          </a:p>
          <a:p>
            <a:pPr algn="just"/>
            <a:r>
              <a:rPr lang="fa-IR">
                <a:cs typeface="B Nazanin" panose="00000400000000000000" pitchFamily="2" charset="-78"/>
              </a:rPr>
              <a:t>2- ارگانیک</a:t>
            </a:r>
          </a:p>
          <a:p>
            <a:pPr algn="just"/>
            <a:r>
              <a:rPr lang="fa-IR" smtClean="0">
                <a:cs typeface="B Nazanin" panose="00000400000000000000" pitchFamily="2" charset="-78"/>
              </a:rPr>
              <a:t>سنتی- </a:t>
            </a:r>
            <a:r>
              <a:rPr lang="fa-IR">
                <a:cs typeface="B Nazanin" panose="00000400000000000000" pitchFamily="2" charset="-78"/>
              </a:rPr>
              <a:t>دستی </a:t>
            </a:r>
          </a:p>
          <a:p>
            <a:pPr algn="just"/>
            <a:r>
              <a:rPr lang="fa-IR">
                <a:cs typeface="B Nazanin" panose="00000400000000000000" pitchFamily="2" charset="-78"/>
              </a:rPr>
              <a:t>مکانیکی - ارگانیکی</a:t>
            </a:r>
          </a:p>
          <a:p>
            <a:endParaRPr lang="fa-IR"/>
          </a:p>
        </p:txBody>
      </p:sp>
    </p:spTree>
    <p:extLst>
      <p:ext uri="{BB962C8B-B14F-4D97-AF65-F5344CB8AC3E}">
        <p14:creationId xmlns:p14="http://schemas.microsoft.com/office/powerpoint/2010/main" val="901280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سازمان مکانیکی یا بوروکراسی برای خدمات خاصی مانند بانکداری، تولیدات ابنوه از قبیل  کاغذ، فولاد، لاستیک اتوموبیل، اسباب بازی و برخی خدمات دولتی مانند پست و تلگراف و تلفن و راه اهن مناسب است. اولین سازمان بوروکراتیک را در آمریکا راه آهن پنسیلوانیا به وجود آورد و پس از آن نیز ارتش و پست بر این اساس سازماندهی  گردیدند. </a:t>
            </a:r>
            <a:endParaRPr lang="fa-IR">
              <a:cs typeface="B Nazanin" panose="00000400000000000000" pitchFamily="2" charset="-78"/>
            </a:endParaRPr>
          </a:p>
        </p:txBody>
      </p:sp>
    </p:spTree>
    <p:extLst>
      <p:ext uri="{BB962C8B-B14F-4D97-AF65-F5344CB8AC3E}">
        <p14:creationId xmlns:p14="http://schemas.microsoft.com/office/powerpoint/2010/main" val="1458137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سازمان های یاد شده نمونه هایی از تولید یا خدمات انبوه هستند، بدین معنی که دارای میلیون ها نقل </a:t>
            </a:r>
            <a:r>
              <a:rPr lang="fa-IR">
                <a:cs typeface="B Nazanin" panose="00000400000000000000" pitchFamily="2" charset="-78"/>
              </a:rPr>
              <a:t>و </a:t>
            </a:r>
            <a:r>
              <a:rPr lang="fa-IR" smtClean="0">
                <a:cs typeface="B Nazanin" panose="00000400000000000000" pitchFamily="2" charset="-78"/>
              </a:rPr>
              <a:t>انتقال، </a:t>
            </a:r>
            <a:r>
              <a:rPr lang="fa-IR">
                <a:cs typeface="B Nazanin" panose="00000400000000000000" pitchFamily="2" charset="-78"/>
              </a:rPr>
              <a:t>ارتباط تلفنی، نامه، مسافرو واحد های تولید هستند. مونتگمری در مطالعات خود این نوع سازمان را برای اصلاحات ارضی نیز موثر یافته است. زیرا یک قانون  باید در جاهای مختلف اعمال  گردد و اگر برنامه یکنواخت نباشد ممکن است با مانع روبرو گردد </a:t>
            </a:r>
            <a:r>
              <a:rPr lang="fa-IR">
                <a:cs typeface="B Nazanin" panose="00000400000000000000" pitchFamily="2" charset="-78"/>
              </a:rPr>
              <a:t>و </a:t>
            </a:r>
            <a:r>
              <a:rPr lang="fa-IR" smtClean="0">
                <a:cs typeface="B Nazanin" panose="00000400000000000000" pitchFamily="2" charset="-78"/>
              </a:rPr>
              <a:t>حساسیت </a:t>
            </a:r>
            <a:r>
              <a:rPr lang="fa-IR">
                <a:cs typeface="B Nazanin" panose="00000400000000000000" pitchFamily="2" charset="-78"/>
              </a:rPr>
              <a:t>های محلی را ایجاد کند</a:t>
            </a:r>
            <a:r>
              <a:rPr lang="fa-IR">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1350499" y="4093698"/>
            <a:ext cx="3151164" cy="13425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حساسیت های محلی</a:t>
            </a:r>
            <a:endParaRPr lang="fa-IR" sz="2000" b="1">
              <a:solidFill>
                <a:srgbClr val="FF0000"/>
              </a:solidFill>
            </a:endParaRPr>
          </a:p>
        </p:txBody>
      </p:sp>
    </p:spTree>
    <p:extLst>
      <p:ext uri="{BB962C8B-B14F-4D97-AF65-F5344CB8AC3E}">
        <p14:creationId xmlns:p14="http://schemas.microsoft.com/office/powerpoint/2010/main" val="2528122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تئوری طرح سازمانی، که قبلا مطرح شده از تئوری های دیگر دارای  تکنیک های بیشتری برای مکانیکی کردن است. مجموعه این تکنیک ها برای افزایش کارایی سازمان های کشورهای در حال توسعه  تحت نظم درامده است.  </a:t>
            </a:r>
            <a:r>
              <a:rPr lang="fa-IR" smtClean="0">
                <a:cs typeface="B Nazanin" panose="00000400000000000000" pitchFamily="2" charset="-78"/>
              </a:rPr>
              <a:t>برینگرها،  </a:t>
            </a:r>
            <a:r>
              <a:rPr lang="fa-IR" smtClean="0">
                <a:cs typeface="B Nazanin" panose="00000400000000000000" pitchFamily="2" charset="-78"/>
              </a:rPr>
              <a:t>از آن به عنوان  روش پیشرفت عملکرد  یاد کرده است. این روش که در آینده  بیشتر </a:t>
            </a:r>
            <a:r>
              <a:rPr lang="fa-IR" smtClean="0">
                <a:cs typeface="B Nazanin" panose="00000400000000000000" pitchFamily="2" charset="-78"/>
              </a:rPr>
              <a:t>مورد </a:t>
            </a:r>
            <a:r>
              <a:rPr lang="fa-IR" smtClean="0">
                <a:cs typeface="B Nazanin" panose="00000400000000000000" pitchFamily="2" charset="-78"/>
              </a:rPr>
              <a:t>بحث قرار خواهد گرفت، بر برنامه های عملی بودجه، تعیین  نقش ها و مسئولیت های روشن و ایجاد سیستم پاداش و تنبیه در جهات اهداف سازمان تاکید دارد. استفاده از پرت و مدیریت بر مبنای هدف  و نتیجه در راستای هدف و افزایش  کارایی بوروکراسی از تکنیک های شناخته شده است. </a:t>
            </a:r>
            <a:endParaRPr lang="fa-IR">
              <a:cs typeface="B Nazanin" panose="00000400000000000000" pitchFamily="2" charset="-78"/>
            </a:endParaRPr>
          </a:p>
        </p:txBody>
      </p:sp>
      <p:sp>
        <p:nvSpPr>
          <p:cNvPr id="4" name="Flowchart: Process 3"/>
          <p:cNvSpPr/>
          <p:nvPr/>
        </p:nvSpPr>
        <p:spPr>
          <a:xfrm>
            <a:off x="1378634" y="4712677"/>
            <a:ext cx="3432517" cy="99880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مدیریت بر مبنای هدف</a:t>
            </a:r>
            <a:endParaRPr lang="fa-IR" b="1">
              <a:solidFill>
                <a:srgbClr val="FF0000"/>
              </a:solidFill>
            </a:endParaRPr>
          </a:p>
        </p:txBody>
      </p:sp>
    </p:spTree>
    <p:extLst>
      <p:ext uri="{BB962C8B-B14F-4D97-AF65-F5344CB8AC3E}">
        <p14:creationId xmlns:p14="http://schemas.microsoft.com/office/powerpoint/2010/main" val="8232119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تاکتیک های عمده برای تحول سازمان مکانیکی یا بوروکراسی از طریق آموزش و بخشنامه است. تغییر معمولا از بالا انشا می گردد و تا سطوح  پایین سازمان گسترش می یابد. اما بسیاری از تغییرات بسیار پیچیده تر از آن است که بتواند بدین طریق اعمال گردد و لذا در چنین شرایطی ایجاد گروه های حل مشکل دادن آموزش عملی، و فراگیری در حین خدمت برای بهبود  سازمان ضروری است. این تاکتیک های غیر بوروکراتیک معمولا با موفقیت انجام می گیرد اگر سازمان در جریان عمل حالت بوروکراتیک از خود نشان ندهد. </a:t>
            </a:r>
            <a:endParaRPr lang="fa-IR">
              <a:cs typeface="B Nazanin" panose="00000400000000000000" pitchFamily="2" charset="-78"/>
            </a:endParaRPr>
          </a:p>
        </p:txBody>
      </p:sp>
      <p:sp>
        <p:nvSpPr>
          <p:cNvPr id="4" name="Flowchart: Process 3"/>
          <p:cNvSpPr/>
          <p:nvPr/>
        </p:nvSpPr>
        <p:spPr>
          <a:xfrm>
            <a:off x="1153551" y="4586068"/>
            <a:ext cx="4473526" cy="109728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تاکتیک های غیر بوروکراتیک</a:t>
            </a:r>
            <a:endParaRPr lang="fa-IR" b="1">
              <a:solidFill>
                <a:srgbClr val="FF0000"/>
              </a:solidFill>
            </a:endParaRPr>
          </a:p>
        </p:txBody>
      </p:sp>
    </p:spTree>
    <p:extLst>
      <p:ext uri="{BB962C8B-B14F-4D97-AF65-F5344CB8AC3E}">
        <p14:creationId xmlns:p14="http://schemas.microsoft.com/office/powerpoint/2010/main" val="1881919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مدل پویا- حرفه ای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این مدل برای تولیدات پیچیده تکنولوژیک و در </a:t>
            </a:r>
            <a:r>
              <a:rPr lang="fa-IR" smtClean="0">
                <a:cs typeface="B Nazanin" panose="00000400000000000000" pitchFamily="2" charset="-78"/>
              </a:rPr>
              <a:t>بازارهای کوچک مناسب </a:t>
            </a:r>
            <a:r>
              <a:rPr lang="fa-IR" smtClean="0">
                <a:cs typeface="B Nazanin" panose="00000400000000000000" pitchFamily="2" charset="-78"/>
              </a:rPr>
              <a:t>است . تاکید زیاید بر ابداع و نوآوری برای کیفیت بهتر کالاها و خدمات متناسب با نیازهای مصرف کننده دارد. از سطح تمرکز و سلسله مراتب و </a:t>
            </a:r>
            <a:r>
              <a:rPr lang="en-US" smtClean="0">
                <a:cs typeface="B Nazanin" panose="00000400000000000000" pitchFamily="2" charset="-78"/>
              </a:rPr>
              <a:t>routinzation</a:t>
            </a:r>
            <a:r>
              <a:rPr lang="fa-IR" smtClean="0">
                <a:cs typeface="B Nazanin" panose="00000400000000000000" pitchFamily="2" charset="-78"/>
              </a:rPr>
              <a:t> پایین برخوردار است. دارای متخصصان حرفه ای و انواع مهارت های سطح بالا است که بیشتر به صورت افقی در ارتباط هستند تا از طریق سلسله مراتب عمودی. وابستگی این مدل به مهارت های اشاره شده استفاده از این مدل را در کشورهای در حال توسعه با مانع روبرو می سازد. </a:t>
            </a:r>
            <a:endParaRPr lang="fa-IR">
              <a:cs typeface="B Nazanin" panose="00000400000000000000" pitchFamily="2" charset="-78"/>
            </a:endParaRPr>
          </a:p>
        </p:txBody>
      </p:sp>
      <p:sp>
        <p:nvSpPr>
          <p:cNvPr id="4" name="Flowchart: Process 3"/>
          <p:cNvSpPr/>
          <p:nvPr/>
        </p:nvSpPr>
        <p:spPr>
          <a:xfrm>
            <a:off x="1505243" y="4754880"/>
            <a:ext cx="1997612" cy="81592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بازارهای کوچک</a:t>
            </a:r>
            <a:endParaRPr lang="fa-IR">
              <a:solidFill>
                <a:srgbClr val="FF0000"/>
              </a:solidFill>
            </a:endParaRPr>
          </a:p>
        </p:txBody>
      </p:sp>
      <p:sp>
        <p:nvSpPr>
          <p:cNvPr id="5" name="Flowchart: Process 4"/>
          <p:cNvSpPr/>
          <p:nvPr/>
        </p:nvSpPr>
        <p:spPr>
          <a:xfrm>
            <a:off x="5036234" y="4600135"/>
            <a:ext cx="3756074" cy="1252025"/>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تولیدات پیچیده تکنولوژیک</a:t>
            </a:r>
            <a:endParaRPr lang="fa-IR" b="1">
              <a:solidFill>
                <a:srgbClr val="FF0000"/>
              </a:solidFill>
            </a:endParaRPr>
          </a:p>
        </p:txBody>
      </p:sp>
    </p:spTree>
    <p:extLst>
      <p:ext uri="{BB962C8B-B14F-4D97-AF65-F5344CB8AC3E}">
        <p14:creationId xmlns:p14="http://schemas.microsoft.com/office/powerpoint/2010/main" val="629544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3967088" y="1825625"/>
            <a:ext cx="7386711" cy="4351338"/>
          </a:xfrm>
        </p:spPr>
        <p:txBody>
          <a:bodyPr/>
          <a:lstStyle/>
          <a:p>
            <a:pPr lvl="0" algn="just"/>
            <a:r>
              <a:rPr lang="fa-IR">
                <a:solidFill>
                  <a:prstClr val="black"/>
                </a:solidFill>
                <a:cs typeface="B Nazanin" panose="00000400000000000000" pitchFamily="2" charset="-78"/>
              </a:rPr>
              <a:t>علی رغم این که انجام وظایف بسیار پیچیده برای توسعه روستایی و تکنولوژی های مناسب نیاز شدید بدین مدل را ایجاب می کند، سازمان حرفه ای یا مدل پویا که برنز و استاکر  بدان اشاره نموده اند برای انجام وظایف منحصر به فرد تولید با تکنولوژی سطح بالا مانند فضاپیمایی و با خدمات پیچیده مانند سنجش و ارزیابی  تکنولوژی بسیار موثر است. به طور کلی شرایط اقتضایی مدل پویا درست در نقطه مقابل مدل بوروکراسی قرار دارد. </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950741" y="2008505"/>
            <a:ext cx="2833468" cy="2533650"/>
          </a:xfrm>
          <a:prstGeom prst="rect">
            <a:avLst/>
          </a:prstGeom>
        </p:spPr>
      </p:pic>
      <p:sp>
        <p:nvSpPr>
          <p:cNvPr id="5" name="TextBox 4"/>
          <p:cNvSpPr txBox="1"/>
          <p:nvPr/>
        </p:nvSpPr>
        <p:spPr>
          <a:xfrm>
            <a:off x="1561514" y="4965895"/>
            <a:ext cx="1702191"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تام برنز</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3151240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تقاضای کم، مهارت بسیار بالا برای انجام وظیفه ، خدمات غیر استاندارد، و تولید در مقیاس کم از ویژگی های اصلی اقتضا برای این مدل است. این قبیل سازمان ها برای تولید کالا ها و خدمات بسیار پیچیده ای که پاسخ گوی نیازهای مصرف خاص  باشد، مناسب است . تاکید عمده بر کیفیت خدمات و نواوری در تولیدات است. این مدل به خصوص برای مراکز تحقیقاتی که در جست و جوی تکنیک ها و روش های جدید و ابداع و ابتکار می باشند، بسیار خوب است. </a:t>
            </a:r>
          </a:p>
        </p:txBody>
      </p:sp>
      <p:sp>
        <p:nvSpPr>
          <p:cNvPr id="4" name="Flowchart: Process 3"/>
          <p:cNvSpPr/>
          <p:nvPr/>
        </p:nvSpPr>
        <p:spPr>
          <a:xfrm>
            <a:off x="1167618" y="4360985"/>
            <a:ext cx="6063176"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تقاضای کم، مهارت بسیار بالا برای انجام وظیفه ، خدمات غیر استاندارد، و تولید در مقیاس کم</a:t>
            </a:r>
            <a:endParaRPr lang="fa-IR" b="1">
              <a:solidFill>
                <a:srgbClr val="FF0000"/>
              </a:solidFill>
            </a:endParaRPr>
          </a:p>
        </p:txBody>
      </p:sp>
    </p:spTree>
    <p:extLst>
      <p:ext uri="{BB962C8B-B14F-4D97-AF65-F5344CB8AC3E}">
        <p14:creationId xmlns:p14="http://schemas.microsoft.com/office/powerpoint/2010/main" val="2038537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برای دانشگاه ها، بیمارستان های دانشگاهی، واحدهای روان درمانی، مراکز تحقیقات کشاورزی و همانند این ها  مدل بسیار مطلوبی است معمولا این قبیل سازمان ها خدمات متعدد را در مقیاس کم ارائه می دهند. با توجه به ویژگی های این مدل شاید بتوان این تنیجه را به دست آورد که یکی از اساسی ترین  و ریشه ای ترین مشکلات مربوط به تحقیق، ابداع و نواوری  در کشورهای در حال توسعه و از جمله در کشور ما ساختار بوروکراتیک نامناسب سازمان های مربوط به این فعالیت  ها است. </a:t>
            </a:r>
          </a:p>
          <a:p>
            <a:pPr algn="just"/>
            <a:endParaRPr lang="fa-IR">
              <a:cs typeface="B Nazanin" panose="00000400000000000000" pitchFamily="2" charset="-78"/>
            </a:endParaRPr>
          </a:p>
        </p:txBody>
      </p:sp>
      <p:sp>
        <p:nvSpPr>
          <p:cNvPr id="4" name="Flowchart: Process 3"/>
          <p:cNvSpPr/>
          <p:nvPr/>
        </p:nvSpPr>
        <p:spPr>
          <a:xfrm>
            <a:off x="1266092" y="4304714"/>
            <a:ext cx="5486400"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ساختار بوروکراتیک نامناسب سازمان های مربوط به این فعالیت  ها</a:t>
            </a:r>
            <a:endParaRPr lang="fa-IR" b="1">
              <a:solidFill>
                <a:srgbClr val="FF0000"/>
              </a:solidFill>
            </a:endParaRPr>
          </a:p>
        </p:txBody>
      </p:sp>
    </p:spTree>
    <p:extLst>
      <p:ext uri="{BB962C8B-B14F-4D97-AF65-F5344CB8AC3E}">
        <p14:creationId xmlns:p14="http://schemas.microsoft.com/office/powerpoint/2010/main" val="1699799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ویژگی های مدل حرفه ای- پویا</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عملکرد ها</a:t>
            </a:r>
          </a:p>
          <a:p>
            <a:pPr algn="just"/>
            <a:r>
              <a:rPr lang="fa-IR" smtClean="0">
                <a:cs typeface="B Nazanin" panose="00000400000000000000" pitchFamily="2" charset="-78"/>
              </a:rPr>
              <a:t>- ساخت کالا و ارائه خدمات مطلوب محلی</a:t>
            </a:r>
          </a:p>
          <a:p>
            <a:pPr algn="just"/>
            <a:r>
              <a:rPr lang="fa-IR" smtClean="0">
                <a:cs typeface="B Nazanin" panose="00000400000000000000" pitchFamily="2" charset="-78"/>
              </a:rPr>
              <a:t>ابداع</a:t>
            </a:r>
          </a:p>
          <a:p>
            <a:pPr algn="just"/>
            <a:r>
              <a:rPr lang="fa-IR">
                <a:cs typeface="B Nazanin" panose="00000400000000000000" pitchFamily="2" charset="-78"/>
              </a:rPr>
              <a:t> </a:t>
            </a:r>
            <a:r>
              <a:rPr lang="fa-IR" smtClean="0">
                <a:cs typeface="B Nazanin" panose="00000400000000000000" pitchFamily="2" charset="-78"/>
              </a:rPr>
              <a:t>کیفیت بالا</a:t>
            </a:r>
          </a:p>
          <a:p>
            <a:pPr algn="just"/>
            <a:r>
              <a:rPr lang="fa-IR" smtClean="0">
                <a:cs typeface="B Nazanin" panose="00000400000000000000" pitchFamily="2" charset="-78"/>
              </a:rPr>
              <a:t>قابل تطبیق با شرایط تغییر</a:t>
            </a:r>
          </a:p>
          <a:p>
            <a:pPr algn="just"/>
            <a:endParaRPr lang="fa-IR">
              <a:cs typeface="B Nazanin" panose="00000400000000000000" pitchFamily="2" charset="-78"/>
            </a:endParaRPr>
          </a:p>
        </p:txBody>
      </p:sp>
    </p:spTree>
    <p:extLst>
      <p:ext uri="{BB962C8B-B14F-4D97-AF65-F5344CB8AC3E}">
        <p14:creationId xmlns:p14="http://schemas.microsoft.com/office/powerpoint/2010/main" val="2902111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حرفه ای- پویا</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ساختار</a:t>
            </a:r>
          </a:p>
          <a:p>
            <a:pPr algn="just"/>
            <a:r>
              <a:rPr lang="fa-IR">
                <a:cs typeface="B Nazanin" panose="00000400000000000000" pitchFamily="2" charset="-78"/>
              </a:rPr>
              <a:t> </a:t>
            </a:r>
            <a:r>
              <a:rPr lang="fa-IR" smtClean="0">
                <a:cs typeface="B Nazanin" panose="00000400000000000000" pitchFamily="2" charset="-78"/>
              </a:rPr>
              <a:t>تنوع زیاد تخصص ها</a:t>
            </a:r>
          </a:p>
          <a:p>
            <a:pPr algn="just"/>
            <a:r>
              <a:rPr lang="fa-IR" smtClean="0">
                <a:cs typeface="B Nazanin" panose="00000400000000000000" pitchFamily="2" charset="-78"/>
              </a:rPr>
              <a:t>حرفه ای ها به عنوان اداره کنندگان</a:t>
            </a:r>
          </a:p>
          <a:p>
            <a:pPr algn="just"/>
            <a:r>
              <a:rPr lang="fa-IR">
                <a:cs typeface="B Nazanin" panose="00000400000000000000" pitchFamily="2" charset="-78"/>
              </a:rPr>
              <a:t> </a:t>
            </a:r>
            <a:r>
              <a:rPr lang="fa-IR" smtClean="0">
                <a:cs typeface="B Nazanin" panose="00000400000000000000" pitchFamily="2" charset="-78"/>
              </a:rPr>
              <a:t>عدم تمرکز شدید</a:t>
            </a:r>
          </a:p>
          <a:p>
            <a:pPr algn="just"/>
            <a:r>
              <a:rPr lang="fa-IR" smtClean="0">
                <a:cs typeface="B Nazanin" panose="00000400000000000000" pitchFamily="2" charset="-78"/>
              </a:rPr>
              <a:t>اختیار بر اساس مهارت</a:t>
            </a:r>
          </a:p>
          <a:p>
            <a:pPr algn="just"/>
            <a:r>
              <a:rPr lang="fa-IR" smtClean="0">
                <a:cs typeface="B Nazanin" panose="00000400000000000000" pitchFamily="2" charset="-78"/>
              </a:rPr>
              <a:t>رهبر قابل انتقال</a:t>
            </a:r>
          </a:p>
          <a:p>
            <a:pPr algn="just"/>
            <a:r>
              <a:rPr lang="fa-IR" smtClean="0">
                <a:cs typeface="B Nazanin" panose="00000400000000000000" pitchFamily="2" charset="-78"/>
              </a:rPr>
              <a:t>تساوی بسیار بالا</a:t>
            </a:r>
          </a:p>
          <a:p>
            <a:pPr algn="just"/>
            <a:r>
              <a:rPr lang="fa-IR" smtClean="0">
                <a:cs typeface="B Nazanin" panose="00000400000000000000" pitchFamily="2" charset="-78"/>
              </a:rPr>
              <a:t>نقش های تعریف نشده و مسئولیت های قابل انتقال</a:t>
            </a:r>
            <a:endParaRPr lang="fa-IR">
              <a:cs typeface="B Nazanin" panose="00000400000000000000" pitchFamily="2" charset="-78"/>
            </a:endParaRPr>
          </a:p>
        </p:txBody>
      </p:sp>
    </p:spTree>
    <p:extLst>
      <p:ext uri="{BB962C8B-B14F-4D97-AF65-F5344CB8AC3E}">
        <p14:creationId xmlns:p14="http://schemas.microsoft.com/office/powerpoint/2010/main" val="2826590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مدل اول </a:t>
            </a:r>
            <a:r>
              <a:rPr lang="fa-IR" smtClean="0">
                <a:cs typeface="B Nazanin" panose="00000400000000000000" pitchFamily="2" charset="-78"/>
              </a:rPr>
              <a:t>تقریبا  همان </a:t>
            </a:r>
            <a:r>
              <a:rPr lang="fa-IR" smtClean="0">
                <a:solidFill>
                  <a:srgbClr val="FF0000"/>
                </a:solidFill>
                <a:cs typeface="B Nazanin" panose="00000400000000000000" pitchFamily="2" charset="-78"/>
              </a:rPr>
              <a:t>بوروکراسی قانونی- منطقی </a:t>
            </a:r>
            <a:r>
              <a:rPr lang="fa-IR" smtClean="0">
                <a:cs typeface="B Nazanin" panose="00000400000000000000" pitchFamily="2" charset="-78"/>
              </a:rPr>
              <a:t>وبر است که در این مطالعه مکانیکی نامیده شده است </a:t>
            </a:r>
            <a:r>
              <a:rPr lang="fa-IR" smtClean="0">
                <a:solidFill>
                  <a:srgbClr val="FF0000"/>
                </a:solidFill>
                <a:cs typeface="B Nazanin" panose="00000400000000000000" pitchFamily="2" charset="-78"/>
              </a:rPr>
              <a:t>دومی</a:t>
            </a:r>
            <a:r>
              <a:rPr lang="fa-IR" smtClean="0">
                <a:cs typeface="B Nazanin" panose="00000400000000000000" pitchFamily="2" charset="-78"/>
              </a:rPr>
              <a:t> سازمان  حرفه ای است که سازمان ارگانیک نامیده شده است . سازمان مکانیکی زمانی مطلوب است که شرایط دارای ویژگی هایی از قبیل استاندارد بودن سیستم تولید با سیستم پیش بینی کننده و پایین بودن سطح مهارت در اکثر مشاغل باشد و تقاضا برای تولید سازمان نیز قابل سنجش و ثابت باشد</a:t>
            </a:r>
            <a:r>
              <a:rPr lang="fa-IR" smtClean="0">
                <a:cs typeface="B Nazanin" panose="00000400000000000000" pitchFamily="2" charset="-78"/>
              </a:rPr>
              <a:t>.. </a:t>
            </a:r>
            <a:endParaRPr lang="fa-IR">
              <a:cs typeface="B Nazanin" panose="00000400000000000000" pitchFamily="2" charset="-78"/>
            </a:endParaRPr>
          </a:p>
        </p:txBody>
      </p:sp>
      <p:sp>
        <p:nvSpPr>
          <p:cNvPr id="4" name="Flowchart: Process 3"/>
          <p:cNvSpPr/>
          <p:nvPr/>
        </p:nvSpPr>
        <p:spPr>
          <a:xfrm>
            <a:off x="2868304" y="4134851"/>
            <a:ext cx="6455391" cy="152855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استاندارد بودن سیستم تولید با سیستم پیش بینی کننده و پایین بودن سطح مهارت</a:t>
            </a:r>
            <a:endParaRPr lang="fa-IR" b="1">
              <a:solidFill>
                <a:srgbClr val="FF0000"/>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1280" y="1044795"/>
            <a:ext cx="780830" cy="78083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40086" y="2116015"/>
            <a:ext cx="808965" cy="808965"/>
          </a:xfrm>
          <a:prstGeom prst="rect">
            <a:avLst/>
          </a:prstGeom>
        </p:spPr>
      </p:pic>
    </p:spTree>
    <p:extLst>
      <p:ext uri="{BB962C8B-B14F-4D97-AF65-F5344CB8AC3E}">
        <p14:creationId xmlns:p14="http://schemas.microsoft.com/office/powerpoint/2010/main" val="36672337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حرفه ای- پویا</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منابع</a:t>
            </a:r>
          </a:p>
          <a:p>
            <a:pPr algn="just"/>
            <a:r>
              <a:rPr lang="fa-IR" smtClean="0">
                <a:cs typeface="B Nazanin" panose="00000400000000000000" pitchFamily="2" charset="-78"/>
              </a:rPr>
              <a:t>جرفه ای ها</a:t>
            </a:r>
          </a:p>
          <a:p>
            <a:pPr algn="just"/>
            <a:r>
              <a:rPr lang="fa-IR" smtClean="0">
                <a:cs typeface="B Nazanin" panose="00000400000000000000" pitchFamily="2" charset="-78"/>
              </a:rPr>
              <a:t>تکنولوژی پیشرفته</a:t>
            </a:r>
          </a:p>
          <a:p>
            <a:pPr algn="just"/>
            <a:r>
              <a:rPr lang="fa-IR" smtClean="0">
                <a:cs typeface="B Nazanin" panose="00000400000000000000" pitchFamily="2" charset="-78"/>
              </a:rPr>
              <a:t>سرمایه همراه با ریسک</a:t>
            </a:r>
          </a:p>
          <a:p>
            <a:pPr algn="just"/>
            <a:r>
              <a:rPr lang="fa-IR">
                <a:cs typeface="B Nazanin" panose="00000400000000000000" pitchFamily="2" charset="-78"/>
              </a:rPr>
              <a:t> </a:t>
            </a:r>
            <a:r>
              <a:rPr lang="fa-IR" smtClean="0">
                <a:cs typeface="B Nazanin" panose="00000400000000000000" pitchFamily="2" charset="-78"/>
              </a:rPr>
              <a:t>اندازه کوچک</a:t>
            </a:r>
            <a:endParaRPr lang="fa-IR">
              <a:cs typeface="B Nazanin" panose="00000400000000000000" pitchFamily="2" charset="-78"/>
            </a:endParaRPr>
          </a:p>
        </p:txBody>
      </p:sp>
    </p:spTree>
    <p:extLst>
      <p:ext uri="{BB962C8B-B14F-4D97-AF65-F5344CB8AC3E}">
        <p14:creationId xmlns:p14="http://schemas.microsoft.com/office/powerpoint/2010/main" val="1378473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حرفه ای- پویا</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ctr"/>
            <a:r>
              <a:rPr lang="fa-IR" smtClean="0">
                <a:solidFill>
                  <a:srgbClr val="FF0000"/>
                </a:solidFill>
                <a:cs typeface="B Nazanin" panose="00000400000000000000" pitchFamily="2" charset="-78"/>
              </a:rPr>
              <a:t>اقتضائات محیطی</a:t>
            </a:r>
          </a:p>
          <a:p>
            <a:pPr algn="just"/>
            <a:r>
              <a:rPr lang="fa-IR" smtClean="0">
                <a:cs typeface="B Nazanin" panose="00000400000000000000" pitchFamily="2" charset="-78"/>
              </a:rPr>
              <a:t>تقاضای کم اما منطقی</a:t>
            </a:r>
          </a:p>
          <a:p>
            <a:pPr algn="just"/>
            <a:r>
              <a:rPr lang="fa-IR" smtClean="0">
                <a:cs typeface="B Nazanin" panose="00000400000000000000" pitchFamily="2" charset="-78"/>
              </a:rPr>
              <a:t>خدمات غیر استاندارد</a:t>
            </a:r>
          </a:p>
          <a:p>
            <a:pPr algn="just"/>
            <a:r>
              <a:rPr lang="fa-IR" smtClean="0">
                <a:cs typeface="B Nazanin" panose="00000400000000000000" pitchFamily="2" charset="-78"/>
              </a:rPr>
              <a:t>مقیاس غیر اقتصادی</a:t>
            </a:r>
          </a:p>
          <a:p>
            <a:pPr algn="just"/>
            <a:r>
              <a:rPr lang="fa-IR" smtClean="0">
                <a:cs typeface="B Nazanin" panose="00000400000000000000" pitchFamily="2" charset="-78"/>
              </a:rPr>
              <a:t>تکنولوژی پیچیده</a:t>
            </a:r>
            <a:endParaRPr lang="fa-IR">
              <a:cs typeface="B Nazanin" panose="00000400000000000000" pitchFamily="2" charset="-78"/>
            </a:endParaRPr>
          </a:p>
        </p:txBody>
      </p:sp>
    </p:spTree>
    <p:extLst>
      <p:ext uri="{BB962C8B-B14F-4D97-AF65-F5344CB8AC3E}">
        <p14:creationId xmlns:p14="http://schemas.microsoft.com/office/powerpoint/2010/main" val="2253680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حرفه ای- پویا</a:t>
            </a:r>
            <a:endParaRPr lang="fa-IR">
              <a:cs typeface="B Nazanin" panose="00000400000000000000" pitchFamily="2" charset="-78"/>
            </a:endParaRPr>
          </a:p>
        </p:txBody>
      </p:sp>
      <p:sp>
        <p:nvSpPr>
          <p:cNvPr id="3" name="Content Placeholder 2"/>
          <p:cNvSpPr>
            <a:spLocks noGrp="1"/>
          </p:cNvSpPr>
          <p:nvPr>
            <p:ph idx="1"/>
          </p:nvPr>
        </p:nvSpPr>
        <p:spPr/>
        <p:txBody>
          <a:bodyPr>
            <a:normAutofit fontScale="85000" lnSpcReduction="20000"/>
          </a:bodyPr>
          <a:lstStyle/>
          <a:p>
            <a:pPr algn="just"/>
            <a:r>
              <a:rPr lang="fa-IR" smtClean="0">
                <a:solidFill>
                  <a:srgbClr val="FF0000"/>
                </a:solidFill>
                <a:cs typeface="B Nazanin" panose="00000400000000000000" pitchFamily="2" charset="-78"/>
              </a:rPr>
              <a:t>قرهنگ </a:t>
            </a:r>
          </a:p>
          <a:p>
            <a:pPr algn="just"/>
            <a:r>
              <a:rPr lang="fa-IR" smtClean="0">
                <a:cs typeface="B Nazanin" panose="00000400000000000000" pitchFamily="2" charset="-78"/>
              </a:rPr>
              <a:t>تحقیق و پژوهش استراتژی است</a:t>
            </a:r>
          </a:p>
          <a:p>
            <a:pPr algn="just"/>
            <a:r>
              <a:rPr lang="fa-IR" smtClean="0">
                <a:cs typeface="B Nazanin" panose="00000400000000000000" pitchFamily="2" charset="-78"/>
              </a:rPr>
              <a:t>پیشرفت فنی ارزش است</a:t>
            </a:r>
          </a:p>
          <a:p>
            <a:pPr algn="just"/>
            <a:r>
              <a:rPr lang="fa-IR" smtClean="0">
                <a:cs typeface="B Nazanin" panose="00000400000000000000" pitchFamily="2" charset="-78"/>
              </a:rPr>
              <a:t>ائتلاف های قابل انتقال</a:t>
            </a:r>
          </a:p>
          <a:p>
            <a:pPr algn="just"/>
            <a:r>
              <a:rPr lang="fa-IR" smtClean="0">
                <a:cs typeface="B Nazanin" panose="00000400000000000000" pitchFamily="2" charset="-78"/>
              </a:rPr>
              <a:t>فرایند </a:t>
            </a:r>
          </a:p>
          <a:p>
            <a:pPr algn="just"/>
            <a:r>
              <a:rPr lang="fa-IR" smtClean="0">
                <a:solidFill>
                  <a:srgbClr val="FF0000"/>
                </a:solidFill>
                <a:cs typeface="B Nazanin" panose="00000400000000000000" pitchFamily="2" charset="-78"/>
              </a:rPr>
              <a:t>ارتباطات</a:t>
            </a:r>
            <a:r>
              <a:rPr lang="fa-IR" smtClean="0">
                <a:cs typeface="B Nazanin" panose="00000400000000000000" pitchFamily="2" charset="-78"/>
              </a:rPr>
              <a:t> </a:t>
            </a:r>
          </a:p>
          <a:p>
            <a:pPr algn="just"/>
            <a:r>
              <a:rPr lang="fa-IR" smtClean="0">
                <a:cs typeface="B Nazanin" panose="00000400000000000000" pitchFamily="2" charset="-78"/>
              </a:rPr>
              <a:t>افقی</a:t>
            </a:r>
          </a:p>
          <a:p>
            <a:pPr algn="just"/>
            <a:r>
              <a:rPr lang="fa-IR" smtClean="0">
                <a:cs typeface="B Nazanin" panose="00000400000000000000" pitchFamily="2" charset="-78"/>
              </a:rPr>
              <a:t>کمیته های مالی </a:t>
            </a:r>
          </a:p>
          <a:p>
            <a:pPr algn="just"/>
            <a:r>
              <a:rPr lang="fa-IR" smtClean="0">
                <a:cs typeface="B Nazanin" panose="00000400000000000000" pitchFamily="2" charset="-78"/>
              </a:rPr>
              <a:t>ارتباط وسیله مشاوره </a:t>
            </a:r>
          </a:p>
          <a:p>
            <a:pPr algn="just"/>
            <a:r>
              <a:rPr lang="fa-IR" smtClean="0">
                <a:cs typeface="B Nazanin" panose="00000400000000000000" pitchFamily="2" charset="-78"/>
              </a:rPr>
              <a:t>کنترل از طریق تعهد به اهداف بزرگتر</a:t>
            </a:r>
          </a:p>
          <a:p>
            <a:pPr algn="just"/>
            <a:r>
              <a:rPr lang="fa-IR" smtClean="0">
                <a:cs typeface="B Nazanin" panose="00000400000000000000" pitchFamily="2" charset="-78"/>
              </a:rPr>
              <a:t>ارزش های حرفه ای</a:t>
            </a:r>
            <a:endParaRPr lang="fa-IR">
              <a:cs typeface="B Nazanin" panose="00000400000000000000" pitchFamily="2" charset="-78"/>
            </a:endParaRPr>
          </a:p>
        </p:txBody>
      </p:sp>
    </p:spTree>
    <p:extLst>
      <p:ext uri="{BB962C8B-B14F-4D97-AF65-F5344CB8AC3E}">
        <p14:creationId xmlns:p14="http://schemas.microsoft.com/office/powerpoint/2010/main" val="10936626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حرفه ای- پویا</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نقاط ضعف</a:t>
            </a:r>
          </a:p>
          <a:p>
            <a:pPr algn="just"/>
            <a:r>
              <a:rPr lang="fa-IR" smtClean="0">
                <a:cs typeface="B Nazanin" panose="00000400000000000000" pitchFamily="2" charset="-78"/>
              </a:rPr>
              <a:t>گران بودن</a:t>
            </a:r>
          </a:p>
          <a:p>
            <a:pPr algn="just"/>
            <a:r>
              <a:rPr lang="fa-IR" smtClean="0">
                <a:cs typeface="B Nazanin" panose="00000400000000000000" pitchFamily="2" charset="-78"/>
              </a:rPr>
              <a:t>بهره وری پایین</a:t>
            </a:r>
          </a:p>
          <a:p>
            <a:pPr algn="just"/>
            <a:r>
              <a:rPr lang="fa-IR" smtClean="0">
                <a:cs typeface="B Nazanin" panose="00000400000000000000" pitchFamily="2" charset="-78"/>
              </a:rPr>
              <a:t>کندی تولید</a:t>
            </a:r>
          </a:p>
          <a:p>
            <a:pPr algn="just"/>
            <a:endParaRPr lang="fa-IR">
              <a:cs typeface="B Nazanin" panose="00000400000000000000" pitchFamily="2" charset="-78"/>
            </a:endParaRPr>
          </a:p>
        </p:txBody>
      </p:sp>
    </p:spTree>
    <p:extLst>
      <p:ext uri="{BB962C8B-B14F-4D97-AF65-F5344CB8AC3E}">
        <p14:creationId xmlns:p14="http://schemas.microsoft.com/office/powerpoint/2010/main" val="811421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سازمان های پویا در کشورهای جهان سوم کمتر یافت می شود در حالی که برای توسعه تکنولوژی و ایجاد و ساخت تکنولوژی مناسب با شرایط ضروری و لازم است. همچنین بسیاری از کشورهای جهان سوم در بخش های مختلف با مشکلات پیچده روبرو هستند و لذا مدل  پویا خود به خود موجب ایجاد آن نمی گردد و حقیقت این است که در کشور های جهان سوم به علت محدودیت منابع، به خصوص نبود مهارت های بالا در بسیاری از زمینه ها ایجاد آن بسیار مشکل است، </a:t>
            </a:r>
            <a:endParaRPr lang="fa-IR">
              <a:cs typeface="B Nazanin" panose="00000400000000000000" pitchFamily="2" charset="-78"/>
            </a:endParaRPr>
          </a:p>
        </p:txBody>
      </p:sp>
      <p:sp>
        <p:nvSpPr>
          <p:cNvPr id="4" name="Flowchart: Process 3"/>
          <p:cNvSpPr/>
          <p:nvPr/>
        </p:nvSpPr>
        <p:spPr>
          <a:xfrm>
            <a:off x="1167618" y="4417255"/>
            <a:ext cx="3348111" cy="130829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به خصوص نبود مهارت های بالا</a:t>
            </a:r>
            <a:endParaRPr lang="fa-IR" b="1">
              <a:solidFill>
                <a:srgbClr val="FF0000"/>
              </a:solidFill>
            </a:endParaRPr>
          </a:p>
        </p:txBody>
      </p:sp>
    </p:spTree>
    <p:extLst>
      <p:ext uri="{BB962C8B-B14F-4D97-AF65-F5344CB8AC3E}">
        <p14:creationId xmlns:p14="http://schemas.microsoft.com/office/powerpoint/2010/main" val="2982263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از آن جا که برای توسعه لازم و ضروری  است می باید مشکلات را از سر راه برداشت مدل پویا از متخصصان حرفه ای در سطح بالا برخوردار است که به صورت گروهی فعالیت و در تصمیم گیری ها مشارکت می کنند. </a:t>
            </a:r>
          </a:p>
          <a:p>
            <a:endParaRPr lang="fa-IR"/>
          </a:p>
        </p:txBody>
      </p:sp>
    </p:spTree>
    <p:extLst>
      <p:ext uri="{BB962C8B-B14F-4D97-AF65-F5344CB8AC3E}">
        <p14:creationId xmlns:p14="http://schemas.microsoft.com/office/powerpoint/2010/main" val="11050371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ساختار قدرت غیر متمرکز  و مساوات قابل ملاحظه ای در پاداش دادن به خدمتا وجود دارد. سازمان برای حفظ فضای ارتباطات غیر رسمی کوچک نگه داشته می شود همچنین کنترل و اختیار بر شبکه های کار مبتنی است تا بر اساس سلسله مراتب، زیرا  تصمیمات زیادی باید گرفته شود که نیازمند مشارکت تعداد افرادی  بسیاری است. نوآوری و ابداع ازطریق حل مشکل گروهی و ارتباطات غیر رسمی افزایش یافته، تنوع شغلی گسترش می یابد. </a:t>
            </a:r>
          </a:p>
          <a:p>
            <a:endParaRPr lang="fa-IR"/>
          </a:p>
        </p:txBody>
      </p:sp>
      <p:sp>
        <p:nvSpPr>
          <p:cNvPr id="4" name="Flowchart: Process 3"/>
          <p:cNvSpPr/>
          <p:nvPr/>
        </p:nvSpPr>
        <p:spPr>
          <a:xfrm>
            <a:off x="1153551" y="4178105"/>
            <a:ext cx="3699803"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حل مشکل گروهی و ارتباطات غیر رسمی</a:t>
            </a:r>
            <a:endParaRPr lang="fa-IR" b="1">
              <a:solidFill>
                <a:srgbClr val="FF0000"/>
              </a:solidFill>
            </a:endParaRPr>
          </a:p>
        </p:txBody>
      </p:sp>
    </p:spTree>
    <p:extLst>
      <p:ext uri="{BB962C8B-B14F-4D97-AF65-F5344CB8AC3E}">
        <p14:creationId xmlns:p14="http://schemas.microsoft.com/office/powerpoint/2010/main" val="33076003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حضور اعضا در کنفرانس های </a:t>
            </a:r>
            <a:r>
              <a:rPr lang="fa-IR" smtClean="0">
                <a:cs typeface="B Nazanin" panose="00000400000000000000" pitchFamily="2" charset="-78"/>
              </a:rPr>
              <a:t>مختلف </a:t>
            </a:r>
            <a:r>
              <a:rPr lang="fa-IR" smtClean="0">
                <a:cs typeface="B Nazanin" panose="00000400000000000000" pitchFamily="2" charset="-78"/>
              </a:rPr>
              <a:t>موجبات  افزایش در انتقال  و تبادل اطلاعات و نظریه ها را فراهم می آورد. وجود چنین ساخت مستقیم  خلاقیت ها را ظاهر می کند و موجب توسعه  تکنولوژی، کالاها و خدمات جدید و حل مسائل مشکل و پیچیده می گردد. کنترل از طریق فرم های غیر رسمی، فرایند های گروهی و نظارت گروهی به صورت خودکار اعمال می گردد. افرادی که در چنین سازمان هایی فعالیت می کنند از قدرت خود کنترلی ناشی از تخصص و مهارت برخوردارند که دارای انگیزه قوی نیز هستند</a:t>
            </a:r>
            <a:r>
              <a:rPr lang="fa-IR" smtClean="0">
                <a:cs typeface="B Nazanin" panose="00000400000000000000" pitchFamily="2" charset="-78"/>
              </a:rPr>
              <a:t>.</a:t>
            </a:r>
            <a:endParaRPr lang="fa-IR">
              <a:cs typeface="B Nazanin" panose="00000400000000000000" pitchFamily="2" charset="-78"/>
            </a:endParaRPr>
          </a:p>
        </p:txBody>
      </p:sp>
    </p:spTree>
    <p:extLst>
      <p:ext uri="{BB962C8B-B14F-4D97-AF65-F5344CB8AC3E}">
        <p14:creationId xmlns:p14="http://schemas.microsoft.com/office/powerpoint/2010/main" val="6499742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در واقع،  اگر هم روحیه بالای علاقه مندی به کار وجود داشته باشد به جای این که به بی تفاوتی  تبدیل گردد، از یمان برداشته می شود. مدل پویا در کشورهای توسعه یافته مورد استقبال زیادی واقع شده، موج آینده  نظام سازمانی را تشکیل می دهد. اما این مدل</a:t>
            </a:r>
            <a:r>
              <a:rPr lang="fa-IR">
                <a:cs typeface="B Nazanin" panose="00000400000000000000" pitchFamily="2" charset="-78"/>
              </a:rPr>
              <a:t>، </a:t>
            </a:r>
            <a:r>
              <a:rPr lang="fa-IR" smtClean="0">
                <a:cs typeface="B Nazanin" panose="00000400000000000000" pitchFamily="2" charset="-78"/>
              </a:rPr>
              <a:t> </a:t>
            </a:r>
            <a:r>
              <a:rPr lang="fa-IR">
                <a:cs typeface="B Nazanin" panose="00000400000000000000" pitchFamily="2" charset="-78"/>
              </a:rPr>
              <a:t>نیز مانند  سایر مدل ها نقاط ضعف به خصوص به خود را دارد. این مدل از خصوصیت کارایی (</a:t>
            </a:r>
            <a:r>
              <a:rPr lang="en-US">
                <a:cs typeface="B Nazanin" panose="00000400000000000000" pitchFamily="2" charset="-78"/>
              </a:rPr>
              <a:t>Efficiency</a:t>
            </a:r>
            <a:r>
              <a:rPr lang="fa-IR">
                <a:cs typeface="B Nazanin" panose="00000400000000000000" pitchFamily="2" charset="-78"/>
              </a:rPr>
              <a:t>) و بهره وری  (</a:t>
            </a:r>
            <a:r>
              <a:rPr lang="en-US">
                <a:cs typeface="B Nazanin" panose="00000400000000000000" pitchFamily="2" charset="-78"/>
              </a:rPr>
              <a:t>Productivity</a:t>
            </a:r>
            <a:r>
              <a:rPr lang="fa-IR">
                <a:cs typeface="B Nazanin" panose="00000400000000000000" pitchFamily="2" charset="-78"/>
              </a:rPr>
              <a:t>) پایینی برخوردار است. </a:t>
            </a:r>
          </a:p>
          <a:p>
            <a:endParaRPr lang="fa-IR"/>
          </a:p>
        </p:txBody>
      </p:sp>
    </p:spTree>
    <p:extLst>
      <p:ext uri="{BB962C8B-B14F-4D97-AF65-F5344CB8AC3E}">
        <p14:creationId xmlns:p14="http://schemas.microsoft.com/office/powerpoint/2010/main" val="24396576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ضمن این که دارای سرعت زیادی نیست، هزینه زیاد و به مهارت های سطح بالا نیز نیاز دارد. در  عمل مدل زیر فشار شدیدی برای جایگزینی افراد با مهارت های سطح پایین  به مهرت های سطح بالا قرار دارد و از طریق صدور دستور العمل و انجام راهنمایی و ارائه فرمول هیا انجام کار، در ارائه خدمات بیشتر با هزینه کمتر سعی می شود. </a:t>
            </a:r>
            <a:endParaRPr lang="fa-IR">
              <a:cs typeface="B Nazanin" panose="00000400000000000000" pitchFamily="2" charset="-78"/>
            </a:endParaRPr>
          </a:p>
        </p:txBody>
      </p:sp>
    </p:spTree>
    <p:extLst>
      <p:ext uri="{BB962C8B-B14F-4D97-AF65-F5344CB8AC3E}">
        <p14:creationId xmlns:p14="http://schemas.microsoft.com/office/powerpoint/2010/main" val="2883435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آن جا که این مدل نیازمند منابع انسانی و ماشین است و در اغلب موارد می توان فن مورد نیاز آن را به عاریت گرفت. این مدل می تواند در کشور های جهان سوم به خوبی به کار گرفته شود. نوع </a:t>
            </a:r>
            <a:r>
              <a:rPr lang="fa-IR">
                <a:cs typeface="B Nazanin" panose="00000400000000000000" pitchFamily="2" charset="-78"/>
              </a:rPr>
              <a:t>ارگانیک </a:t>
            </a:r>
            <a:r>
              <a:rPr lang="fa-IR" smtClean="0">
                <a:cs typeface="B Nazanin" panose="00000400000000000000" pitchFamily="2" charset="-78"/>
              </a:rPr>
              <a:t>زمانی </a:t>
            </a:r>
            <a:r>
              <a:rPr lang="fa-IR">
                <a:cs typeface="B Nazanin" panose="00000400000000000000" pitchFamily="2" charset="-78"/>
              </a:rPr>
              <a:t>مطلوب است که سیستم تولید استاندارد نباشد بیشتر مشاغل نیز به مهارت های عالی و سطح بالا نیازمند باشند و تقاضا نیز کم و متغیر باشد</a:t>
            </a:r>
            <a:endParaRPr lang="fa-IR"/>
          </a:p>
        </p:txBody>
      </p:sp>
      <p:sp>
        <p:nvSpPr>
          <p:cNvPr id="4" name="Flowchart: Process 3"/>
          <p:cNvSpPr/>
          <p:nvPr/>
        </p:nvSpPr>
        <p:spPr>
          <a:xfrm>
            <a:off x="1252025" y="3840480"/>
            <a:ext cx="3615397" cy="146304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مهارت های عالی و سطح بالا</a:t>
            </a:r>
            <a:endParaRPr lang="fa-IR" b="1">
              <a:solidFill>
                <a:srgbClr val="FF0000"/>
              </a:solidFill>
            </a:endParaRPr>
          </a:p>
        </p:txBody>
      </p:sp>
    </p:spTree>
    <p:extLst>
      <p:ext uri="{BB962C8B-B14F-4D97-AF65-F5344CB8AC3E}">
        <p14:creationId xmlns:p14="http://schemas.microsoft.com/office/powerpoint/2010/main" val="24522716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108960" y="1825625"/>
            <a:ext cx="8244840" cy="4351338"/>
          </a:xfrm>
        </p:spPr>
        <p:txBody>
          <a:bodyPr/>
          <a:lstStyle/>
          <a:p>
            <a:pPr algn="just"/>
            <a:r>
              <a:rPr lang="fa-IR">
                <a:cs typeface="B Nazanin" panose="00000400000000000000" pitchFamily="2" charset="-78"/>
              </a:rPr>
              <a:t>اگر چه با توجه بدین مطلب پیش بینی می گردد که خلوص این گونه سازمان ها در آینده نسبتا  کمتر شود ولی با این حال سازمان های زیادی در جهت ساختار ارگانیک متحول می گردند تا بتوانند پاسخ گوی فعالیت های پیچیده و افزایش در نوآوری باشند. چگونه  می توان سازمان های بوروکراتیک، مکانیکی و صنایع دستی </a:t>
            </a:r>
            <a:r>
              <a:rPr lang="en-US">
                <a:cs typeface="B Nazanin" panose="00000400000000000000" pitchFamily="2" charset="-78"/>
              </a:rPr>
              <a:t>Craft</a:t>
            </a:r>
            <a:r>
              <a:rPr lang="fa-IR">
                <a:cs typeface="B Nazanin" panose="00000400000000000000" pitchFamily="2" charset="-78"/>
              </a:rPr>
              <a:t> را از پویایی بیشتری برخوردار کرد؟ </a:t>
            </a:r>
          </a:p>
          <a:p>
            <a:endParaRPr lang="fa-I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825625"/>
            <a:ext cx="2143125" cy="2143125"/>
          </a:xfrm>
          <a:prstGeom prst="rect">
            <a:avLst/>
          </a:prstGeom>
        </p:spPr>
      </p:pic>
    </p:spTree>
    <p:extLst>
      <p:ext uri="{BB962C8B-B14F-4D97-AF65-F5344CB8AC3E}">
        <p14:creationId xmlns:p14="http://schemas.microsoft.com/office/powerpoint/2010/main" val="15481920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اولین گام </a:t>
            </a:r>
            <a:r>
              <a:rPr lang="fa-IR" smtClean="0">
                <a:cs typeface="B Nazanin" panose="00000400000000000000" pitchFamily="2" charset="-78"/>
              </a:rPr>
              <a:t>افزایش سطح مهارت ها از طریق جایگزین و آموزش و اضافه کردن متخصصان جدید است. </a:t>
            </a:r>
          </a:p>
          <a:p>
            <a:pPr algn="just"/>
            <a:r>
              <a:rPr lang="fa-IR" smtClean="0">
                <a:solidFill>
                  <a:srgbClr val="FF0000"/>
                </a:solidFill>
                <a:cs typeface="B Nazanin" panose="00000400000000000000" pitchFamily="2" charset="-78"/>
              </a:rPr>
              <a:t>دوم </a:t>
            </a:r>
            <a:r>
              <a:rPr lang="fa-IR" smtClean="0">
                <a:cs typeface="B Nazanin" panose="00000400000000000000" pitchFamily="2" charset="-78"/>
              </a:rPr>
              <a:t>تجدید ساختار در سازمان است به صورتی که از سلسله مراتب و تمرکز کمتر و تقسیم کار پیچیده تر ناشی از تخصص های بیشتر برخوردار گردد. </a:t>
            </a:r>
            <a:endParaRPr lang="fa-IR">
              <a:cs typeface="B Nazanin" panose="00000400000000000000" pitchFamily="2" charset="-78"/>
            </a:endParaRPr>
          </a:p>
        </p:txBody>
      </p:sp>
    </p:spTree>
    <p:extLst>
      <p:ext uri="{BB962C8B-B14F-4D97-AF65-F5344CB8AC3E}">
        <p14:creationId xmlns:p14="http://schemas.microsoft.com/office/powerpoint/2010/main" val="16905362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Nazanin" panose="00000400000000000000" pitchFamily="2" charset="-78"/>
              </a:rPr>
              <a:t>سوم</a:t>
            </a:r>
            <a:r>
              <a:rPr lang="fa-IR" smtClean="0">
                <a:cs typeface="B Nazanin" panose="00000400000000000000" pitchFamily="2" charset="-78"/>
              </a:rPr>
              <a:t> همکاری گروهی متخصصان  و توسعه ارتباط افقی است. </a:t>
            </a:r>
          </a:p>
          <a:p>
            <a:pPr algn="just"/>
            <a:r>
              <a:rPr lang="fa-IR" smtClean="0">
                <a:solidFill>
                  <a:srgbClr val="FF0000"/>
                </a:solidFill>
                <a:cs typeface="B Nazanin" panose="00000400000000000000" pitchFamily="2" charset="-78"/>
              </a:rPr>
              <a:t>چهارم</a:t>
            </a:r>
            <a:r>
              <a:rPr lang="fa-IR" smtClean="0">
                <a:cs typeface="B Nazanin" panose="00000400000000000000" pitchFamily="2" charset="-78"/>
              </a:rPr>
              <a:t> تاکید سازمان بر نوآوری، افزایش  کیفیت فعالیت ها و تعیین استراتژی های سازمان و ارزش والا بخشیدن  به آنها است. این تغییرات می تواند سازمان را از تحرک بیشتری در پاسخ گویی به نیازهای محلی برخوردار کند و قابلیت انعطاف و توان یادگیری را افزایش دهد. گسترش تقسیم فنی کار و عدم تمرکز  قدرت به طور قابل ملاحظه ای خود موجب  بازخور اطلاعات و انتقاد از خود و در نتیجه یادگیری و آموزش سازمانی می گردد. این گونه سازماندهی زمینهش کست  طرز تفکر تک بعدی دیدن علت های مشکلات را فراهم می آورد. سازمان ارگانیکی فراگرد آموزش و یادگیری را در سازمان ایجاد می کند که خود جوهره ساختار قابل انعطاف است. </a:t>
            </a:r>
            <a:endParaRPr lang="fa-IR">
              <a:cs typeface="B Nazanin" panose="00000400000000000000" pitchFamily="2" charset="-78"/>
            </a:endParaRPr>
          </a:p>
        </p:txBody>
      </p:sp>
      <p:sp>
        <p:nvSpPr>
          <p:cNvPr id="4" name="Flowchart: Process 3"/>
          <p:cNvSpPr/>
          <p:nvPr/>
        </p:nvSpPr>
        <p:spPr>
          <a:xfrm>
            <a:off x="1617785" y="5190978"/>
            <a:ext cx="2926080" cy="77372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Nazanin" panose="00000400000000000000" pitchFamily="2" charset="-78"/>
              </a:rPr>
              <a:t>طرز تفکر تک بعدی</a:t>
            </a:r>
            <a:endParaRPr lang="fa-IR" sz="2000" b="1">
              <a:solidFill>
                <a:srgbClr val="FF0000"/>
              </a:solidFill>
            </a:endParaRPr>
          </a:p>
        </p:txBody>
      </p:sp>
    </p:spTree>
    <p:extLst>
      <p:ext uri="{BB962C8B-B14F-4D97-AF65-F5344CB8AC3E}">
        <p14:creationId xmlns:p14="http://schemas.microsoft.com/office/powerpoint/2010/main" val="10982494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مدل سنتی- </a:t>
            </a:r>
            <a:r>
              <a:rPr lang="fa-IR" smtClean="0">
                <a:solidFill>
                  <a:srgbClr val="FF0000"/>
                </a:solidFill>
                <a:cs typeface="B Nazanin" panose="00000400000000000000" pitchFamily="2" charset="-78"/>
              </a:rPr>
              <a:t>دستی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مدل برای تولیداتی که نیازمند تکنولوژی ابتدایی و ساده است و در مقیاس کم تولید می گردند، بسیار مناسب است. اگر بازار محدود باشد و ابزار مورد استفاده بسیار ساده، در ان صورت تولید را افراد ماهر با وابستگان خود انجام می دهند و از کارمندان  استخدامی معمول در صنایع  استفاده نمی شود. </a:t>
            </a:r>
            <a:endParaRPr lang="fa-IR">
              <a:cs typeface="B Nazanin" panose="00000400000000000000" pitchFamily="2" charset="-78"/>
            </a:endParaRPr>
          </a:p>
        </p:txBody>
      </p:sp>
      <p:sp>
        <p:nvSpPr>
          <p:cNvPr id="4" name="Flowchart: Process 3"/>
          <p:cNvSpPr/>
          <p:nvPr/>
        </p:nvSpPr>
        <p:spPr>
          <a:xfrm>
            <a:off x="1322363" y="3784209"/>
            <a:ext cx="3137095" cy="140676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نیازمند تکنولوژی ابتدایی و ساده</a:t>
            </a:r>
            <a:endParaRPr lang="fa-IR" b="1">
              <a:solidFill>
                <a:srgbClr val="FF0000"/>
              </a:solidFill>
            </a:endParaRPr>
          </a:p>
        </p:txBody>
      </p:sp>
    </p:spTree>
    <p:extLst>
      <p:ext uri="{BB962C8B-B14F-4D97-AF65-F5344CB8AC3E}">
        <p14:creationId xmlns:p14="http://schemas.microsoft.com/office/powerpoint/2010/main" val="6651066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مدل برای تولیدات و بازارهای محلی که از سایق های خاص برخوردار است مانند قالی بافی  و صنایع دستی بسیار مناسب است. ابعاد تعیین کننده این مدل همان کم بودن تولید و ظرافت کاری و نیاز به داشتن هنر خاص انجام کار است. نیاز به کارکنان اداری برای انجام کارها بسیار کم است و به افراد اختیار  لازم در زمینه انجام کارشان داده می شود. </a:t>
            </a:r>
            <a:endParaRPr lang="fa-IR">
              <a:cs typeface="B Nazanin" panose="00000400000000000000" pitchFamily="2" charset="-78"/>
            </a:endParaRPr>
          </a:p>
        </p:txBody>
      </p:sp>
      <p:sp>
        <p:nvSpPr>
          <p:cNvPr id="4" name="Flowchart: Process 3"/>
          <p:cNvSpPr/>
          <p:nvPr/>
        </p:nvSpPr>
        <p:spPr>
          <a:xfrm>
            <a:off x="1392702" y="3967089"/>
            <a:ext cx="4923692" cy="1223889"/>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کم بودن تولید و ظرافت کاری و نیاز به داشتن هنر خاص</a:t>
            </a:r>
            <a:endParaRPr lang="fa-IR" b="1">
              <a:solidFill>
                <a:srgbClr val="FF0000"/>
              </a:solidFill>
            </a:endParaRPr>
          </a:p>
        </p:txBody>
      </p:sp>
    </p:spTree>
    <p:extLst>
      <p:ext uri="{BB962C8B-B14F-4D97-AF65-F5344CB8AC3E}">
        <p14:creationId xmlns:p14="http://schemas.microsoft.com/office/powerpoint/2010/main" val="16740412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مالک یا مدیر در این مدل سازمانی از قدرت زیادی در تصمیمات استراتژیک برخوردار است. کوچک بودن اندازه و حساسیت کیفیت کاری در مدل حرفه ای موجب می گردد تا مشکل انگیزشی حداقل و نیاز به کنترل بسیار کم باشد. چنین سازمان هایی غالبا با ضعف مدیریت نیز از پای در آمده سرانجام اگر در بخش خصوصی باشند از </a:t>
            </a:r>
            <a:r>
              <a:rPr lang="fa-IR" smtClean="0">
                <a:cs typeface="B Nazanin" panose="00000400000000000000" pitchFamily="2" charset="-78"/>
              </a:rPr>
              <a:t>میان </a:t>
            </a:r>
            <a:r>
              <a:rPr lang="fa-IR" smtClean="0">
                <a:cs typeface="B Nazanin" panose="00000400000000000000" pitchFamily="2" charset="-78"/>
              </a:rPr>
              <a:t>می روند و اگر در بخش دولتی باشند به صورت غیر موثر  و بدون کارایی به حیات خود ادامه می دهند. در عین حال اگر تعداد زیادی از این سازمان ها وجود داشته باشد عدم کارایی اندکی از آنان مشکل زیادی را در کل ایجاد نمی کند (مانند مزارع خانوادگی )</a:t>
            </a:r>
            <a:endParaRPr lang="fa-IR">
              <a:cs typeface="B Nazanin" panose="00000400000000000000" pitchFamily="2" charset="-78"/>
            </a:endParaRPr>
          </a:p>
        </p:txBody>
      </p:sp>
    </p:spTree>
    <p:extLst>
      <p:ext uri="{BB962C8B-B14F-4D97-AF65-F5344CB8AC3E}">
        <p14:creationId xmlns:p14="http://schemas.microsoft.com/office/powerpoint/2010/main" val="3972205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مدل سنتی پیشه ای </a:t>
            </a:r>
            <a:r>
              <a:rPr lang="en-US" smtClean="0">
                <a:cs typeface="B Nazanin" panose="00000400000000000000" pitchFamily="2" charset="-78"/>
              </a:rPr>
              <a:t>Craft</a:t>
            </a:r>
            <a:r>
              <a:rPr lang="fa-IR" smtClean="0">
                <a:cs typeface="B Nazanin" panose="00000400000000000000" pitchFamily="2" charset="-78"/>
              </a:rPr>
              <a:t> فرم فراگیر سازمانی بسیاری از کشورهای جهان سوم را تشکیل می دهد. زیرا نیاز کمی به سرمایه، نیروی انسانی به تحصیلات عالی، ابزار پیچیده و ظرفیت اداری  دارد و می توان </a:t>
            </a:r>
            <a:r>
              <a:rPr lang="fa-IR" smtClean="0">
                <a:cs typeface="B Nazanin" panose="00000400000000000000" pitchFamily="2" charset="-78"/>
              </a:rPr>
              <a:t>به </a:t>
            </a:r>
            <a:r>
              <a:rPr lang="fa-IR" smtClean="0">
                <a:cs typeface="B Nazanin" panose="00000400000000000000" pitchFamily="2" charset="-78"/>
              </a:rPr>
              <a:t>سادگی آن را به صورت </a:t>
            </a:r>
            <a:r>
              <a:rPr lang="fa-IR" b="1" smtClean="0">
                <a:solidFill>
                  <a:srgbClr val="FF0000"/>
                </a:solidFill>
                <a:cs typeface="B Nazanin" panose="00000400000000000000" pitchFamily="2" charset="-78"/>
              </a:rPr>
              <a:t>خانوادگی</a:t>
            </a:r>
            <a:r>
              <a:rPr lang="fa-IR" smtClean="0">
                <a:cs typeface="B Nazanin" panose="00000400000000000000" pitchFamily="2" charset="-78"/>
              </a:rPr>
              <a:t> اداره کرد. این حداقل ها یکی از نقاط قوت این مدل برای کشورهای در حال توسعه است. در مقابل عیب هایی نیز دارد. حداقل امکانات  نشان دهنده این است که این مدل  نمی تواند از مزایای تولید انبوه استفاده کند. همچنین نمی تواند ماشین آلات  مجهز و تکنولوژی، اطلاعات و آموزش لازم برای توسعه و بهبود سازمان های حرفه ای است، به ویژه آموزش در زمینه مالی و توانایی های مدیریتی بسیار با اهمیت است.  </a:t>
            </a:r>
            <a:endParaRPr lang="fa-IR">
              <a:cs typeface="B Nazanin" panose="00000400000000000000" pitchFamily="2" charset="-78"/>
            </a:endParaRPr>
          </a:p>
        </p:txBody>
      </p:sp>
    </p:spTree>
    <p:extLst>
      <p:ext uri="{BB962C8B-B14F-4D97-AF65-F5344CB8AC3E}">
        <p14:creationId xmlns:p14="http://schemas.microsoft.com/office/powerpoint/2010/main" val="7623273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ویژگی های مدل سنتی- دستی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ctr"/>
            <a:r>
              <a:rPr lang="fa-IR" smtClean="0">
                <a:solidFill>
                  <a:srgbClr val="FF0000"/>
                </a:solidFill>
                <a:cs typeface="B Nazanin" panose="00000400000000000000" pitchFamily="2" charset="-78"/>
              </a:rPr>
              <a:t>عملکرد ها</a:t>
            </a:r>
          </a:p>
          <a:p>
            <a:pPr algn="just"/>
            <a:r>
              <a:rPr lang="fa-IR" smtClean="0">
                <a:cs typeface="B Nazanin" panose="00000400000000000000" pitchFamily="2" charset="-78"/>
              </a:rPr>
              <a:t>با نیاز ها و سائقه های محلی تطبیق داده شده است. </a:t>
            </a:r>
          </a:p>
          <a:p>
            <a:pPr algn="just"/>
            <a:r>
              <a:rPr lang="fa-IR" smtClean="0">
                <a:cs typeface="B Nazanin" panose="00000400000000000000" pitchFamily="2" charset="-78"/>
              </a:rPr>
              <a:t>ترکیب کیفیت/ کمیت</a:t>
            </a:r>
          </a:p>
          <a:p>
            <a:pPr algn="just"/>
            <a:r>
              <a:rPr lang="fa-IR" smtClean="0">
                <a:cs typeface="B Nazanin" panose="00000400000000000000" pitchFamily="2" charset="-78"/>
              </a:rPr>
              <a:t>سهولت ایجاد</a:t>
            </a:r>
          </a:p>
        </p:txBody>
      </p:sp>
    </p:spTree>
    <p:extLst>
      <p:ext uri="{BB962C8B-B14F-4D97-AF65-F5344CB8AC3E}">
        <p14:creationId xmlns:p14="http://schemas.microsoft.com/office/powerpoint/2010/main" val="4184542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a:t>
            </a:r>
            <a:r>
              <a:rPr lang="fa-IR">
                <a:solidFill>
                  <a:srgbClr val="FF0000"/>
                </a:solidFill>
                <a:cs typeface="B Nazanin" panose="00000400000000000000" pitchFamily="2" charset="-78"/>
              </a:rPr>
              <a:t>سنتی- </a:t>
            </a:r>
            <a:r>
              <a:rPr lang="fa-IR" smtClean="0">
                <a:solidFill>
                  <a:srgbClr val="FF0000"/>
                </a:solidFill>
                <a:cs typeface="B Nazanin" panose="00000400000000000000" pitchFamily="2" charset="-78"/>
              </a:rPr>
              <a:t>دستی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ساختار</a:t>
            </a:r>
            <a:endParaRPr lang="fa-IR" smtClean="0">
              <a:cs typeface="B Nazanin" panose="00000400000000000000" pitchFamily="2" charset="-78"/>
            </a:endParaRPr>
          </a:p>
          <a:p>
            <a:pPr algn="just"/>
            <a:r>
              <a:rPr lang="fa-IR" smtClean="0">
                <a:cs typeface="B Nazanin" panose="00000400000000000000" pitchFamily="2" charset="-78"/>
              </a:rPr>
              <a:t>صنایع </a:t>
            </a:r>
            <a:r>
              <a:rPr lang="fa-IR">
                <a:cs typeface="B Nazanin" panose="00000400000000000000" pitchFamily="2" charset="-78"/>
              </a:rPr>
              <a:t>دستی – نیمه حرفه ای</a:t>
            </a:r>
          </a:p>
          <a:p>
            <a:pPr algn="just"/>
            <a:r>
              <a:rPr lang="fa-IR">
                <a:cs typeface="B Nazanin" panose="00000400000000000000" pitchFamily="2" charset="-78"/>
              </a:rPr>
              <a:t> متمرکز همراه با اختیار شغلی</a:t>
            </a:r>
          </a:p>
          <a:p>
            <a:pPr algn="just"/>
            <a:r>
              <a:rPr lang="fa-IR">
                <a:cs typeface="B Nazanin" panose="00000400000000000000" pitchFamily="2" charset="-78"/>
              </a:rPr>
              <a:t> اجزای اداری کوچک</a:t>
            </a:r>
          </a:p>
          <a:p>
            <a:pPr algn="just"/>
            <a:r>
              <a:rPr lang="fa-IR">
                <a:cs typeface="B Nazanin" panose="00000400000000000000" pitchFamily="2" charset="-78"/>
              </a:rPr>
              <a:t>رسمیت پایین </a:t>
            </a:r>
          </a:p>
          <a:p>
            <a:pPr algn="just"/>
            <a:endParaRPr lang="fa-IR">
              <a:cs typeface="B Nazanin" panose="00000400000000000000" pitchFamily="2" charset="-78"/>
            </a:endParaRPr>
          </a:p>
        </p:txBody>
      </p:sp>
    </p:spTree>
    <p:extLst>
      <p:ext uri="{BB962C8B-B14F-4D97-AF65-F5344CB8AC3E}">
        <p14:creationId xmlns:p14="http://schemas.microsoft.com/office/powerpoint/2010/main" val="18081376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سنتی- دستی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منابع</a:t>
            </a:r>
          </a:p>
          <a:p>
            <a:pPr algn="just"/>
            <a:r>
              <a:rPr lang="fa-IR" smtClean="0">
                <a:cs typeface="B Nazanin" panose="00000400000000000000" pitchFamily="2" charset="-78"/>
              </a:rPr>
              <a:t>صنایع </a:t>
            </a:r>
            <a:r>
              <a:rPr lang="fa-IR" smtClean="0">
                <a:cs typeface="B Nazanin" panose="00000400000000000000" pitchFamily="2" charset="-78"/>
              </a:rPr>
              <a:t>دستی- صنعتکاران </a:t>
            </a:r>
          </a:p>
          <a:p>
            <a:pPr algn="just"/>
            <a:r>
              <a:rPr lang="fa-IR" smtClean="0">
                <a:cs typeface="B Nazanin" panose="00000400000000000000" pitchFamily="2" charset="-78"/>
              </a:rPr>
              <a:t>تکنولوژی ساده</a:t>
            </a:r>
          </a:p>
          <a:p>
            <a:pPr algn="just"/>
            <a:r>
              <a:rPr lang="fa-IR">
                <a:cs typeface="B Nazanin" panose="00000400000000000000" pitchFamily="2" charset="-78"/>
              </a:rPr>
              <a:t> </a:t>
            </a:r>
            <a:r>
              <a:rPr lang="fa-IR" smtClean="0">
                <a:cs typeface="B Nazanin" panose="00000400000000000000" pitchFamily="2" charset="-78"/>
              </a:rPr>
              <a:t>سرمایه خانوادگی </a:t>
            </a:r>
          </a:p>
          <a:p>
            <a:pPr algn="just"/>
            <a:r>
              <a:rPr lang="fa-IR" smtClean="0">
                <a:cs typeface="B Nazanin" panose="00000400000000000000" pitchFamily="2" charset="-78"/>
              </a:rPr>
              <a:t>اندازه کوچک</a:t>
            </a:r>
            <a:endParaRPr lang="fa-IR">
              <a:cs typeface="B Nazanin" panose="00000400000000000000" pitchFamily="2" charset="-78"/>
            </a:endParaRPr>
          </a:p>
        </p:txBody>
      </p:sp>
    </p:spTree>
    <p:extLst>
      <p:ext uri="{BB962C8B-B14F-4D97-AF65-F5344CB8AC3E}">
        <p14:creationId xmlns:p14="http://schemas.microsoft.com/office/powerpoint/2010/main" val="285291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مدل نیاز به منابع انسانی بسیار بالا است که خود می تواند فنون بیشتر و یا جدید تر مورد نیاز کشورهای جهان سوم را برای ایجاد توان رقابتی این کشورها در سطح بین الملل و پاسخ گویی به تقاضای داخلی در جهت کاهش واردات  و افزایش تولید و تکنولوژی ایجاد کند. </a:t>
            </a:r>
            <a:endParaRPr lang="fa-IR">
              <a:cs typeface="B Nazanin" panose="00000400000000000000" pitchFamily="2" charset="-78"/>
            </a:endParaRPr>
          </a:p>
        </p:txBody>
      </p:sp>
    </p:spTree>
    <p:extLst>
      <p:ext uri="{BB962C8B-B14F-4D97-AF65-F5344CB8AC3E}">
        <p14:creationId xmlns:p14="http://schemas.microsoft.com/office/powerpoint/2010/main" val="40653055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سنتی- دستی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فرهنگ</a:t>
            </a:r>
          </a:p>
          <a:p>
            <a:pPr algn="just"/>
            <a:r>
              <a:rPr lang="fa-IR" smtClean="0">
                <a:cs typeface="B Nazanin" panose="00000400000000000000" pitchFamily="2" charset="-78"/>
              </a:rPr>
              <a:t>نبود </a:t>
            </a:r>
            <a:r>
              <a:rPr lang="fa-IR" smtClean="0">
                <a:cs typeface="B Nazanin" panose="00000400000000000000" pitchFamily="2" charset="-78"/>
              </a:rPr>
              <a:t>استراتژی توسعه</a:t>
            </a:r>
          </a:p>
          <a:p>
            <a:pPr algn="just"/>
            <a:r>
              <a:rPr lang="fa-IR" smtClean="0">
                <a:cs typeface="B Nazanin" panose="00000400000000000000" pitchFamily="2" charset="-78"/>
              </a:rPr>
              <a:t>فردگرایی به عنوان ارزش</a:t>
            </a:r>
          </a:p>
          <a:p>
            <a:pPr algn="just"/>
            <a:r>
              <a:rPr lang="fa-IR" smtClean="0">
                <a:cs typeface="B Nazanin" panose="00000400000000000000" pitchFamily="2" charset="-78"/>
              </a:rPr>
              <a:t>حاکمیت موسس</a:t>
            </a:r>
            <a:endParaRPr lang="fa-IR">
              <a:cs typeface="B Nazanin" panose="00000400000000000000" pitchFamily="2" charset="-78"/>
            </a:endParaRPr>
          </a:p>
        </p:txBody>
      </p:sp>
    </p:spTree>
    <p:extLst>
      <p:ext uri="{BB962C8B-B14F-4D97-AF65-F5344CB8AC3E}">
        <p14:creationId xmlns:p14="http://schemas.microsoft.com/office/powerpoint/2010/main" val="6723226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سنتی- دستی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فرایند</a:t>
            </a:r>
          </a:p>
          <a:p>
            <a:pPr algn="just"/>
            <a:r>
              <a:rPr lang="fa-IR" smtClean="0">
                <a:cs typeface="B Nazanin" panose="00000400000000000000" pitchFamily="2" charset="-78"/>
              </a:rPr>
              <a:t>گرد </a:t>
            </a:r>
            <a:r>
              <a:rPr lang="fa-IR" smtClean="0">
                <a:cs typeface="B Nazanin" panose="00000400000000000000" pitchFamily="2" charset="-78"/>
              </a:rPr>
              <a:t>هم آیی های اندک </a:t>
            </a:r>
          </a:p>
          <a:p>
            <a:pPr algn="just"/>
            <a:r>
              <a:rPr lang="fa-IR" smtClean="0">
                <a:cs typeface="B Nazanin" panose="00000400000000000000" pitchFamily="2" charset="-78"/>
              </a:rPr>
              <a:t>ارتباطات بالا به پایین و پایین به بالا</a:t>
            </a:r>
          </a:p>
          <a:p>
            <a:pPr algn="just"/>
            <a:r>
              <a:rPr lang="fa-IR" smtClean="0">
                <a:cs typeface="B Nazanin" panose="00000400000000000000" pitchFamily="2" charset="-78"/>
              </a:rPr>
              <a:t>ترکیب کنترل رسمی و غیر رسمی</a:t>
            </a:r>
          </a:p>
          <a:p>
            <a:pPr algn="just"/>
            <a:endParaRPr lang="fa-IR">
              <a:cs typeface="B Nazanin" panose="00000400000000000000" pitchFamily="2" charset="-78"/>
            </a:endParaRPr>
          </a:p>
        </p:txBody>
      </p:sp>
    </p:spTree>
    <p:extLst>
      <p:ext uri="{BB962C8B-B14F-4D97-AF65-F5344CB8AC3E}">
        <p14:creationId xmlns:p14="http://schemas.microsoft.com/office/powerpoint/2010/main" val="16014299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سنتی- دستی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اقتضائات محیطی</a:t>
            </a:r>
          </a:p>
          <a:p>
            <a:pPr algn="just"/>
            <a:r>
              <a:rPr lang="fa-IR" smtClean="0">
                <a:cs typeface="B Nazanin" panose="00000400000000000000" pitchFamily="2" charset="-78"/>
              </a:rPr>
              <a:t>تقاضای </a:t>
            </a:r>
            <a:r>
              <a:rPr lang="fa-IR" smtClean="0">
                <a:cs typeface="B Nazanin" panose="00000400000000000000" pitchFamily="2" charset="-78"/>
              </a:rPr>
              <a:t>یکنواخت اما محلی</a:t>
            </a:r>
          </a:p>
          <a:p>
            <a:pPr algn="just"/>
            <a:r>
              <a:rPr lang="fa-IR" smtClean="0">
                <a:cs typeface="B Nazanin" panose="00000400000000000000" pitchFamily="2" charset="-78"/>
              </a:rPr>
              <a:t>بخشی از خدمات استاندارد شده</a:t>
            </a:r>
          </a:p>
          <a:p>
            <a:pPr algn="just"/>
            <a:r>
              <a:rPr lang="fa-IR" smtClean="0">
                <a:cs typeface="B Nazanin" panose="00000400000000000000" pitchFamily="2" charset="-78"/>
              </a:rPr>
              <a:t>نبود مقیاس اقتصادی</a:t>
            </a:r>
          </a:p>
          <a:p>
            <a:pPr algn="just"/>
            <a:r>
              <a:rPr lang="fa-IR" smtClean="0">
                <a:cs typeface="B Nazanin" panose="00000400000000000000" pitchFamily="2" charset="-78"/>
              </a:rPr>
              <a:t>تکنولوژی های ساده</a:t>
            </a:r>
            <a:endParaRPr lang="fa-IR">
              <a:cs typeface="B Nazanin" panose="00000400000000000000" pitchFamily="2" charset="-78"/>
            </a:endParaRPr>
          </a:p>
        </p:txBody>
      </p:sp>
    </p:spTree>
    <p:extLst>
      <p:ext uri="{BB962C8B-B14F-4D97-AF65-F5344CB8AC3E}">
        <p14:creationId xmlns:p14="http://schemas.microsoft.com/office/powerpoint/2010/main" val="39526289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Nazanin" panose="00000400000000000000" pitchFamily="2" charset="-78"/>
              </a:rPr>
              <a:t>ویژگی های مدل سنتی- دستی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نقاط ضعف</a:t>
            </a:r>
          </a:p>
          <a:p>
            <a:pPr algn="just"/>
            <a:r>
              <a:rPr lang="fa-IR" smtClean="0">
                <a:cs typeface="B Nazanin" panose="00000400000000000000" pitchFamily="2" charset="-78"/>
              </a:rPr>
              <a:t>بهره </a:t>
            </a:r>
            <a:r>
              <a:rPr lang="fa-IR" smtClean="0">
                <a:cs typeface="B Nazanin" panose="00000400000000000000" pitchFamily="2" charset="-78"/>
              </a:rPr>
              <a:t>وری پایین</a:t>
            </a:r>
          </a:p>
          <a:p>
            <a:pPr algn="just"/>
            <a:r>
              <a:rPr lang="fa-IR" smtClean="0">
                <a:cs typeface="B Nazanin" panose="00000400000000000000" pitchFamily="2" charset="-78"/>
              </a:rPr>
              <a:t>کارایی پایین</a:t>
            </a:r>
          </a:p>
          <a:p>
            <a:pPr algn="just"/>
            <a:r>
              <a:rPr lang="fa-IR" smtClean="0">
                <a:cs typeface="B Nazanin" panose="00000400000000000000" pitchFamily="2" charset="-78"/>
              </a:rPr>
              <a:t>ریسک بالای عدم موفقیت</a:t>
            </a:r>
            <a:endParaRPr lang="fa-IR">
              <a:cs typeface="B Nazanin" panose="00000400000000000000" pitchFamily="2" charset="-78"/>
            </a:endParaRPr>
          </a:p>
        </p:txBody>
      </p:sp>
    </p:spTree>
    <p:extLst>
      <p:ext uri="{BB962C8B-B14F-4D97-AF65-F5344CB8AC3E}">
        <p14:creationId xmlns:p14="http://schemas.microsoft.com/office/powerpoint/2010/main" val="1841128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ان جا که بسیاری از کشورهای جهان سوم از اقلیت های قومی، مذهبی، نژادی و سنی تفاوت در زبان برخوردارند لذا دارای سلایق و فرهنگ های متفاوتند. تفاوت  بخش های مختلف از نظر جغرافیایی تفاوت  های اقلیمی دارای تاثیر عمیق بر نوع فعالیت ها و سبک و شیوه زندگی در جوامع سنتی است. </a:t>
            </a:r>
            <a:endParaRPr lang="fa-IR">
              <a:cs typeface="B Nazanin" panose="00000400000000000000" pitchFamily="2" charset="-78"/>
            </a:endParaRPr>
          </a:p>
        </p:txBody>
      </p:sp>
    </p:spTree>
    <p:extLst>
      <p:ext uri="{BB962C8B-B14F-4D97-AF65-F5344CB8AC3E}">
        <p14:creationId xmlns:p14="http://schemas.microsoft.com/office/powerpoint/2010/main" val="20881326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چنین شرایط محیطی برای سازمان های بوروکراتیک و مکانیکی </a:t>
            </a:r>
            <a:r>
              <a:rPr lang="fa-IR" b="1">
                <a:solidFill>
                  <a:srgbClr val="FF0000"/>
                </a:solidFill>
                <a:cs typeface="B Nazanin" panose="00000400000000000000" pitchFamily="2" charset="-78"/>
              </a:rPr>
              <a:t>بسیار نامتناسب </a:t>
            </a:r>
            <a:r>
              <a:rPr lang="fa-IR">
                <a:cs typeface="B Nazanin" panose="00000400000000000000" pitchFamily="2" charset="-78"/>
              </a:rPr>
              <a:t>است ولی در عوض برای سازمان های کوچک که بتوانند خود را با نیازها و سلایق اجتماعی تطبیق دهند و توسط افراد و کارکنان محلی اداره گردند، بسیار مناسب است. این قبیل سازمان ها به پرسنل متخصص با تحصیلات عالی نیاز نداشته، بلکه با افرادی که دوره های کوتاه مدت  را در زمینه خاص مورد نیاز نداشته، بلکه با افرادی که دوره های کوتاه مدت را در زمینه خاص مورد نیاز  طی کرده باشد و یا دوره کارآموزی دیده باشند، قابل اداره است. به همین دلیل است که این مدل را پیشه ای </a:t>
            </a:r>
            <a:r>
              <a:rPr lang="en-US">
                <a:cs typeface="B Nazanin" panose="00000400000000000000" pitchFamily="2" charset="-78"/>
              </a:rPr>
              <a:t>Craft</a:t>
            </a:r>
            <a:r>
              <a:rPr lang="fa-IR">
                <a:cs typeface="B Nazanin" panose="00000400000000000000" pitchFamily="2" charset="-78"/>
              </a:rPr>
              <a:t> نامیده اند. </a:t>
            </a:r>
          </a:p>
          <a:p>
            <a:endParaRPr lang="fa-IR"/>
          </a:p>
        </p:txBody>
      </p:sp>
    </p:spTree>
    <p:extLst>
      <p:ext uri="{BB962C8B-B14F-4D97-AF65-F5344CB8AC3E}">
        <p14:creationId xmlns:p14="http://schemas.microsoft.com/office/powerpoint/2010/main" val="35709225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بازده آن بیشتر حالت استاندارد دارد و از پیچیدگی کمتری نسبت به مدل ارگانیک برخوردار  است، ولی در مقایسه با سازمان بوروکراتیک  یا مکانیکی از دگرگونی بیشتر و استاندارد کمتری در بازده برخوردار است. بیشتر خدمات مورد نیاز به خصوص در مراحل اولیه توسعه که توسعه دولت محلی انجام پذیر است. اگر چه در بسیاری  از مزارع کوچک و صنایع خانگی استاندارد </a:t>
            </a:r>
            <a:r>
              <a:rPr lang="fa-IR" b="1" smtClean="0">
                <a:solidFill>
                  <a:srgbClr val="FF0000"/>
                </a:solidFill>
                <a:cs typeface="B Nazanin" panose="00000400000000000000" pitchFamily="2" charset="-78"/>
              </a:rPr>
              <a:t>حداقل 10 نفر </a:t>
            </a:r>
            <a:r>
              <a:rPr lang="fa-IR" smtClean="0">
                <a:cs typeface="B Nazanin" panose="00000400000000000000" pitchFamily="2" charset="-78"/>
              </a:rPr>
              <a:t>برای اطلاق به سازمان وجود ندارد، ولی از سایر شرایط لازم برای مدل پیشه ای که در بالا مورد بحث واقع شد برخوردارند.  </a:t>
            </a:r>
            <a:endParaRPr lang="fa-IR">
              <a:cs typeface="B Nazanin" panose="00000400000000000000" pitchFamily="2" charset="-78"/>
            </a:endParaRPr>
          </a:p>
        </p:txBody>
      </p:sp>
    </p:spTree>
    <p:extLst>
      <p:ext uri="{BB962C8B-B14F-4D97-AF65-F5344CB8AC3E}">
        <p14:creationId xmlns:p14="http://schemas.microsoft.com/office/powerpoint/2010/main" val="22711942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ان جا که محصول منحصر به فرد ساده و به آسانی قابل اندازه گیری است سازمان های پیشه ای برای نوآوران و کارآفرینان محل های طبیعتی است اگر افراد مستعد نوآوری و شرایط مساعد نوآوری هر دو با هم وجود داشته باشند، در چنین شرایطی است که قانون رقابت می تواند آثار خود را ظاهر کند. فعالیت های محدود کوچک که در ابتدا به صورت خانوادگی آغاز می گردد از چنان شرایط انگیزشی برخوردار است که در هچ بوروکراسی نمی توان مانند آن یافت. بسیاری از این سازمان ها فقط با تکیه بر کار و کوشش توانسته اند با سازمان های بوروکراسی بزرگ به ستیز برخیزند. </a:t>
            </a:r>
            <a:endParaRPr lang="fa-IR">
              <a:cs typeface="B Nazanin" panose="00000400000000000000" pitchFamily="2" charset="-78"/>
            </a:endParaRPr>
          </a:p>
        </p:txBody>
      </p:sp>
      <p:sp>
        <p:nvSpPr>
          <p:cNvPr id="4" name="Flowchart: Process 3"/>
          <p:cNvSpPr/>
          <p:nvPr/>
        </p:nvSpPr>
        <p:spPr>
          <a:xfrm>
            <a:off x="1420837" y="4529797"/>
            <a:ext cx="3868615" cy="112541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سازمان های بوروکراسی بزرگ</a:t>
            </a:r>
            <a:endParaRPr lang="fa-IR" b="1">
              <a:solidFill>
                <a:srgbClr val="FF0000"/>
              </a:solidFill>
            </a:endParaRPr>
          </a:p>
        </p:txBody>
      </p:sp>
    </p:spTree>
    <p:extLst>
      <p:ext uri="{BB962C8B-B14F-4D97-AF65-F5344CB8AC3E}">
        <p14:creationId xmlns:p14="http://schemas.microsoft.com/office/powerpoint/2010/main" val="29312835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مدل ترکیبی پویا – مکانیکی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چهارمین مدل عمده  در تئوری اقتصادی ترکیبی از مدل پویا ارگانیک و مکانیکی با بوروکراسی استف این مدل برای تولیدات با تکنولوژی پیشرفته و دارای بازار وسیع مناسب است.  کوشش به عمل آمده است تا هم کارایی و هم نواوری، هم کمیت  و هم کیفیت  هم بهره وری و هم گوناگونی خدمات مورد نیاز مصرف کنندگان  و ارباب رجوع مورد توجه و تاکید قرار گیرد. </a:t>
            </a:r>
            <a:endParaRPr lang="fa-IR">
              <a:cs typeface="B Nazanin" panose="00000400000000000000" pitchFamily="2" charset="-78"/>
            </a:endParaRPr>
          </a:p>
        </p:txBody>
      </p:sp>
    </p:spTree>
    <p:extLst>
      <p:ext uri="{BB962C8B-B14F-4D97-AF65-F5344CB8AC3E}">
        <p14:creationId xmlns:p14="http://schemas.microsoft.com/office/powerpoint/2010/main" val="14608493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هدف از طریق دادن ساختار به بخشی از سازمان به صورت مکانیکی و بخشی به صورت پویا تامین می گردد.  یکی از روش های معمول مدل مکانیکی- ارگانیکی این است که قسمت های مربوط به تولید سازمان به صورت </a:t>
            </a:r>
            <a:r>
              <a:rPr lang="fa-IR" b="1">
                <a:solidFill>
                  <a:srgbClr val="FF0000"/>
                </a:solidFill>
                <a:cs typeface="B Nazanin" panose="00000400000000000000" pitchFamily="2" charset="-78"/>
              </a:rPr>
              <a:t>مکانیکی</a:t>
            </a:r>
            <a:r>
              <a:rPr lang="fa-IR">
                <a:cs typeface="B Nazanin" panose="00000400000000000000" pitchFamily="2" charset="-78"/>
              </a:rPr>
              <a:t> ساختار داده شده و قسمت های مربوط  به تحقیق و توسعه به صورت پویا سازماندهی گردد</a:t>
            </a:r>
            <a:r>
              <a:rPr lang="fa-IR">
                <a:cs typeface="B Nazanin" panose="00000400000000000000" pitchFamily="2" charset="-78"/>
              </a:rPr>
              <a:t>. </a:t>
            </a:r>
            <a:endParaRPr lang="fa-IR"/>
          </a:p>
        </p:txBody>
      </p:sp>
    </p:spTree>
    <p:extLst>
      <p:ext uri="{BB962C8B-B14F-4D97-AF65-F5344CB8AC3E}">
        <p14:creationId xmlns:p14="http://schemas.microsoft.com/office/powerpoint/2010/main" val="705966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solidFill>
                  <a:srgbClr val="FF0000"/>
                </a:solidFill>
                <a:cs typeface="B Nazanin" panose="00000400000000000000" pitchFamily="2" charset="-78"/>
              </a:rPr>
              <a:t>مدل سوم </a:t>
            </a:r>
            <a:r>
              <a:rPr lang="fa-IR">
                <a:cs typeface="B Nazanin" panose="00000400000000000000" pitchFamily="2" charset="-78"/>
              </a:rPr>
              <a:t>همان </a:t>
            </a:r>
            <a:r>
              <a:rPr lang="fa-IR" smtClean="0">
                <a:cs typeface="B Nazanin" panose="00000400000000000000" pitchFamily="2" charset="-78"/>
              </a:rPr>
              <a:t>فرم </a:t>
            </a:r>
            <a:r>
              <a:rPr lang="fa-IR">
                <a:cs typeface="B Nazanin" panose="00000400000000000000" pitchFamily="2" charset="-78"/>
              </a:rPr>
              <a:t>سنتی است که </a:t>
            </a:r>
            <a:r>
              <a:rPr lang="fa-IR">
                <a:cs typeface="B Nazanin" panose="00000400000000000000" pitchFamily="2" charset="-78"/>
              </a:rPr>
              <a:t>پاسخ </a:t>
            </a:r>
            <a:r>
              <a:rPr lang="fa-IR" smtClean="0">
                <a:cs typeface="B Nazanin" panose="00000400000000000000" pitchFamily="2" charset="-78"/>
              </a:rPr>
              <a:t>گوی </a:t>
            </a:r>
            <a:r>
              <a:rPr lang="fa-IR">
                <a:cs typeface="B Nazanin" panose="00000400000000000000" pitchFamily="2" charset="-78"/>
              </a:rPr>
              <a:t>تقاضای محدود محلی است و تولید را در سطح بسیار کم انجام می دهد. بسیاری از برنامه های توسعه روستایی و شهری با استفاده از این مدل می تواند  صورت گیرد. </a:t>
            </a:r>
          </a:p>
          <a:p>
            <a:endParaRPr lang="fa-IR"/>
          </a:p>
        </p:txBody>
      </p:sp>
      <p:sp>
        <p:nvSpPr>
          <p:cNvPr id="4" name="Flowchart: Process 3"/>
          <p:cNvSpPr/>
          <p:nvPr/>
        </p:nvSpPr>
        <p:spPr>
          <a:xfrm>
            <a:off x="1322362" y="3545058"/>
            <a:ext cx="3981157" cy="142083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برنامه های توسعه روستایی و شهری</a:t>
            </a:r>
            <a:endParaRPr lang="fa-IR" sz="2400" b="1">
              <a:solidFill>
                <a:srgbClr val="FF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17723" y="777509"/>
            <a:ext cx="1048116" cy="1048116"/>
          </a:xfrm>
          <a:prstGeom prst="rect">
            <a:avLst/>
          </a:prstGeom>
        </p:spPr>
      </p:pic>
    </p:spTree>
    <p:extLst>
      <p:ext uri="{BB962C8B-B14F-4D97-AF65-F5344CB8AC3E}">
        <p14:creationId xmlns:p14="http://schemas.microsoft.com/office/powerpoint/2010/main" val="22111770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نمونه معمول دیگر سازمان هایی است با گروه های عملیاتی با ساختار پویا برای انجام فعالیت در شرایط و جاهای مختلف و ساختار مکانیکی سازمان مرکزی برای پوشش دادن به گروه ها است. سازمان مکانیکی پویا قادر به ارائه خدمات استاندارد در حجم نسبتا زیاد و تنوع قابل ملاحظه برای حفظ تعادل بین تولید و مطلوبیت مصرف کنندگان و نیازهای اجتماعی است. </a:t>
            </a:r>
          </a:p>
          <a:p>
            <a:endParaRPr lang="fa-IR"/>
          </a:p>
        </p:txBody>
      </p:sp>
      <p:sp>
        <p:nvSpPr>
          <p:cNvPr id="4" name="Flowchart: Process 3"/>
          <p:cNvSpPr/>
          <p:nvPr/>
        </p:nvSpPr>
        <p:spPr>
          <a:xfrm>
            <a:off x="2391508" y="4001294"/>
            <a:ext cx="6822831" cy="154744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حفظ تعادل بین تولید و مطلوبیت مصرف کنندگان و نیازهای اجتماعی</a:t>
            </a:r>
            <a:endParaRPr lang="fa-IR" b="1">
              <a:solidFill>
                <a:srgbClr val="FF0000"/>
              </a:solidFill>
            </a:endParaRPr>
          </a:p>
        </p:txBody>
      </p:sp>
    </p:spTree>
    <p:extLst>
      <p:ext uri="{BB962C8B-B14F-4D97-AF65-F5344CB8AC3E}">
        <p14:creationId xmlns:p14="http://schemas.microsoft.com/office/powerpoint/2010/main" val="41705571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برخی از مقتضیات مدل مکانیکی پویا صرفه جویی ناشی از تولید انبوه همراه با  تنوع تکنولوژی است که قدرت تولیدات گوناگون را داشته باشد. صنایع الکتریکی می تواند به عنوان نوعی از این سازمان ها قلمداد گردد. زیرا کالاهای الکتریکی  گوناگون را تولید می کند و با صنایع دارو سازی  که داروهای زیادی را از مواد شیمیایی معمول تولید می کند. ساختار مکانیکی – ارگانیکی از تقسیم تخصصی کار برخوردار است. همچنین چنانکه قبلا نیز اشاره شد دارای قسمت های مکانیکی و پویا و سازمان متمرکز و غیر متمرکز است. سازمان به وسیله ساختار کمیته ای اداره می شود و ارتباطات به صورت افقی و عمودی است.  </a:t>
            </a:r>
            <a:endParaRPr lang="fa-IR">
              <a:cs typeface="B Nazanin" panose="00000400000000000000" pitchFamily="2" charset="-78"/>
            </a:endParaRPr>
          </a:p>
        </p:txBody>
      </p:sp>
      <p:sp>
        <p:nvSpPr>
          <p:cNvPr id="4" name="Flowchart: Process 3"/>
          <p:cNvSpPr/>
          <p:nvPr/>
        </p:nvSpPr>
        <p:spPr>
          <a:xfrm>
            <a:off x="1223889" y="4797083"/>
            <a:ext cx="2996419" cy="98473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ساختار کمیته ای</a:t>
            </a:r>
            <a:endParaRPr lang="fa-IR" b="1">
              <a:solidFill>
                <a:srgbClr val="FF0000"/>
              </a:solidFill>
            </a:endParaRPr>
          </a:p>
        </p:txBody>
      </p:sp>
    </p:spTree>
    <p:extLst>
      <p:ext uri="{BB962C8B-B14F-4D97-AF65-F5344CB8AC3E}">
        <p14:creationId xmlns:p14="http://schemas.microsoft.com/office/powerpoint/2010/main" val="38588912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شاید در نگاه اول به نظر برسد که این مدل ترکیبی بهترین مدل  ممکن باشد زیرا بین نوآوری و کارایی تعادل ایجاد می کند </a:t>
            </a:r>
            <a:r>
              <a:rPr lang="fa-IR" smtClean="0">
                <a:cs typeface="B Nazanin" panose="00000400000000000000" pitchFamily="2" charset="-78"/>
              </a:rPr>
              <a:t>اما در این مدل گرایشی به سمت تمرکز به سمت تمرکز بیش از اندازه در ادارات مرکزی وجود دارد که در نهایت موجب می شود  تیم های اجرایی در سطوح مختلف از اختیارات کافی برخوردار نباشد. در نتیجه سطوح محلی و ملی تنزل یافته سازمان در تامین نیازهای مصرف جامعه غوطه ور می گردد. گرایش به مکانیکی شدن  در آن وجود دارد. </a:t>
            </a:r>
            <a:endParaRPr lang="fa-IR">
              <a:cs typeface="B Nazanin" panose="00000400000000000000" pitchFamily="2" charset="-78"/>
            </a:endParaRPr>
          </a:p>
        </p:txBody>
      </p:sp>
    </p:spTree>
    <p:extLst>
      <p:ext uri="{BB962C8B-B14F-4D97-AF65-F5344CB8AC3E}">
        <p14:creationId xmlns:p14="http://schemas.microsoft.com/office/powerpoint/2010/main" val="1142093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192172" y="1825625"/>
            <a:ext cx="7161628" cy="4351338"/>
          </a:xfrm>
        </p:spPr>
        <p:txBody>
          <a:bodyPr/>
          <a:lstStyle/>
          <a:p>
            <a:pPr lvl="0" algn="just"/>
            <a:r>
              <a:rPr lang="fa-IR">
                <a:solidFill>
                  <a:prstClr val="black"/>
                </a:solidFill>
                <a:cs typeface="B Nazanin" panose="00000400000000000000" pitchFamily="2" charset="-78"/>
              </a:rPr>
              <a:t>به خصوص منافع کوتاه مدت  را بر وضعیت مطلوب دراز مدت ترجیح دادن موجب گرایش به سمت مکانیکی شدن را فراهم می آورد ولی در هر صورت زمانی که این مدل بتواند به تعادل بین حالت مکانیکی  و پویا برسد، می تواند بسیار مفید باشد، برای مثال بسیاری از سازمان های موفق آمریکا از این مدل به جای مدل مکانیکی بوروکراتیک استفاده کرده اند و چنان که  واترمن و پیترز بیان کرده اند، رمز موفقیت  بسیاری از سازمان های آمریکا در استفاده </a:t>
            </a:r>
            <a:r>
              <a:rPr lang="fa-IR">
                <a:solidFill>
                  <a:prstClr val="black"/>
                </a:solidFill>
                <a:cs typeface="B Nazanin" panose="00000400000000000000" pitchFamily="2" charset="-78"/>
              </a:rPr>
              <a:t>از </a:t>
            </a:r>
            <a:r>
              <a:rPr lang="fa-IR" smtClean="0">
                <a:solidFill>
                  <a:prstClr val="black"/>
                </a:solidFill>
                <a:cs typeface="B Nazanin" panose="00000400000000000000" pitchFamily="2" charset="-78"/>
              </a:rPr>
              <a:t>این </a:t>
            </a:r>
            <a:r>
              <a:rPr lang="fa-IR">
                <a:solidFill>
                  <a:prstClr val="black"/>
                </a:solidFill>
                <a:cs typeface="B Nazanin" panose="00000400000000000000" pitchFamily="2" charset="-78"/>
              </a:rPr>
              <a:t>مدل بوده است. </a:t>
            </a:r>
          </a:p>
          <a:p>
            <a:endParaRPr lang="fa-IR"/>
          </a:p>
        </p:txBody>
      </p:sp>
      <p:pic>
        <p:nvPicPr>
          <p:cNvPr id="4" name="Picture 3"/>
          <p:cNvPicPr>
            <a:picLocks noChangeAspect="1"/>
          </p:cNvPicPr>
          <p:nvPr/>
        </p:nvPicPr>
        <p:blipFill>
          <a:blip r:embed="rId2"/>
          <a:stretch>
            <a:fillRect/>
          </a:stretch>
        </p:blipFill>
        <p:spPr>
          <a:xfrm>
            <a:off x="838200" y="1825625"/>
            <a:ext cx="3199228" cy="2143125"/>
          </a:xfrm>
          <a:prstGeom prst="rect">
            <a:avLst/>
          </a:prstGeom>
        </p:spPr>
      </p:pic>
      <p:sp>
        <p:nvSpPr>
          <p:cNvPr id="5" name="TextBox 4"/>
          <p:cNvSpPr txBox="1"/>
          <p:nvPr/>
        </p:nvSpPr>
        <p:spPr>
          <a:xfrm>
            <a:off x="1920240" y="4375052"/>
            <a:ext cx="1463040"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تام پیترز</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12009959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ادبیات بهبود سازمان معمولا این مدل مورد غفلت  قرار گرفته است. اگرچه بحث  تمرکز و عدم تمرکز  یکی از مسائل این مدل است ولی از نقطه ضعف  دیگری نیز برخودار است که کاربرد  آن را در صنایع و سازمان های کشورهای در حال توسعه با مشکل روبرو می سازد. این مدل از لحاظ سرمایه، تکنولوژی و نیروی انسانی ماهر  بسیار گران و پرهزینه است. به عبارت دیگر از هزینه  بالایی برای شروع عملیات برخوردار است. ولی در هر حال باید در نظر داشت که از این مدل می توان برای تغییر سازمان های مکانیکی موجود در جهت قابلیت انطباق، قابلیت انعطاف و نوآوری بیشتر استفاده نمود. </a:t>
            </a:r>
            <a:endParaRPr lang="fa-IR">
              <a:cs typeface="B Nazanin" panose="00000400000000000000" pitchFamily="2" charset="-78"/>
            </a:endParaRPr>
          </a:p>
        </p:txBody>
      </p:sp>
      <p:sp>
        <p:nvSpPr>
          <p:cNvPr id="4" name="Flowchart: Process 3"/>
          <p:cNvSpPr/>
          <p:nvPr/>
        </p:nvSpPr>
        <p:spPr>
          <a:xfrm>
            <a:off x="838200" y="4768948"/>
            <a:ext cx="5739618" cy="102694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قابلیت انطباق، قابلیت انعطاف و نوآوری بیشتر</a:t>
            </a:r>
            <a:endParaRPr lang="fa-IR" b="1">
              <a:solidFill>
                <a:srgbClr val="FF0000"/>
              </a:solidFill>
            </a:endParaRPr>
          </a:p>
        </p:txBody>
      </p:sp>
    </p:spTree>
    <p:extLst>
      <p:ext uri="{BB962C8B-B14F-4D97-AF65-F5344CB8AC3E}">
        <p14:creationId xmlns:p14="http://schemas.microsoft.com/office/powerpoint/2010/main" val="3704989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چهار  مدل مختلف سازمانی را تاکنون مورد بحث قرار داده ایم. تحت شرایط خاص که توضیح داده شد، هر کدام از این مدل ها می تواند از کارایی بیشتر  نست به دیگری برخوردار باشد. همانگونه که مکررا تاکنون اشاره شده است یک بهترین  مدل وجود ندارد، بله مدل های خوب مختلف برای شرایط متفاوت وجود ندارد، بلکه مدل های خوب مختلف  برای شرایط متفاوت وجود دارد. </a:t>
            </a:r>
            <a:endParaRPr lang="fa-IR">
              <a:cs typeface="B Nazanin" panose="00000400000000000000" pitchFamily="2" charset="-78"/>
            </a:endParaRPr>
          </a:p>
        </p:txBody>
      </p:sp>
    </p:spTree>
    <p:extLst>
      <p:ext uri="{BB962C8B-B14F-4D97-AF65-F5344CB8AC3E}">
        <p14:creationId xmlns:p14="http://schemas.microsoft.com/office/powerpoint/2010/main" val="4049859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مدل های معرفی شده مدل های مطلوبی هستند که به صورت خالص معرفی گردیده اند. اما کمتر می توان سازمان هایی را یافت که در عمل مدل خالص را تجربه  کرده باشند. اکثرا ترکیباتی از این مدل ها را با توجه به شرایط انتخاب  و مورد استفاده قرار داده اند. شناخت کامل این چهار مدل برای تحلیل ساختار بسیار مهم است و در جریان تغییر و تحول سازمانی باید مورد توجه مسئولان قرار گیرد تا آنها را در جهت موثرترین ساختار متناسب با محیط و شرایط خاص راهنمایی و هدایت کند. </a:t>
            </a:r>
            <a:endParaRPr lang="fa-IR">
              <a:cs typeface="B Nazanin" panose="00000400000000000000" pitchFamily="2" charset="-78"/>
            </a:endParaRPr>
          </a:p>
        </p:txBody>
      </p:sp>
      <p:sp>
        <p:nvSpPr>
          <p:cNvPr id="4" name="Flowchart: Process 3"/>
          <p:cNvSpPr/>
          <p:nvPr/>
        </p:nvSpPr>
        <p:spPr>
          <a:xfrm>
            <a:off x="838200" y="4290646"/>
            <a:ext cx="6260123" cy="111134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موثرترین ساختار متناسب با محیط و شرایط خاص</a:t>
            </a:r>
            <a:endParaRPr lang="fa-IR" b="1">
              <a:solidFill>
                <a:srgbClr val="FF0000"/>
              </a:solidFill>
            </a:endParaRPr>
          </a:p>
        </p:txBody>
      </p:sp>
    </p:spTree>
    <p:extLst>
      <p:ext uri="{BB962C8B-B14F-4D97-AF65-F5344CB8AC3E}">
        <p14:creationId xmlns:p14="http://schemas.microsoft.com/office/powerpoint/2010/main" val="1651620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مدل چهارم ترکیبی از </a:t>
            </a:r>
            <a:r>
              <a:rPr lang="fa-IR" b="1" smtClean="0">
                <a:solidFill>
                  <a:srgbClr val="FF0000"/>
                </a:solidFill>
                <a:cs typeface="B Nazanin" panose="00000400000000000000" pitchFamily="2" charset="-78"/>
              </a:rPr>
              <a:t>مدل ارگانیک و مکانیک </a:t>
            </a:r>
            <a:r>
              <a:rPr lang="fa-IR" smtClean="0">
                <a:cs typeface="B Nazanin" panose="00000400000000000000" pitchFamily="2" charset="-78"/>
              </a:rPr>
              <a:t>است که معمولا برای تحقیقات بسیار وسیع  و انبوه تولید مورد  استفاده قرار می گیرد. این مدل در کشورهای بزرگی که علاقه مند به ایجاد تکنولوژی های پیچیده و گران مانند تجهیزات نظامی تولید انرژی، نیروگاه های اتمی و بمب های اتمی  و ماشین های محاسباتی هستند، می تواند مطلوب باشد. </a:t>
            </a:r>
            <a:r>
              <a:rPr lang="fa-IR" b="1" smtClean="0">
                <a:solidFill>
                  <a:srgbClr val="FF0000"/>
                </a:solidFill>
                <a:cs typeface="B Nazanin" panose="00000400000000000000" pitchFamily="2" charset="-78"/>
              </a:rPr>
              <a:t>مدت ها است که مسئولان توسعه خود را با مدل های مکانیکی </a:t>
            </a:r>
            <a:r>
              <a:rPr lang="fa-IR" b="1" smtClean="0">
                <a:solidFill>
                  <a:srgbClr val="FF0000"/>
                </a:solidFill>
                <a:cs typeface="B Nazanin" panose="00000400000000000000" pitchFamily="2" charset="-78"/>
              </a:rPr>
              <a:t>یا </a:t>
            </a:r>
            <a:r>
              <a:rPr lang="fa-IR" b="1" smtClean="0">
                <a:solidFill>
                  <a:srgbClr val="FF0000"/>
                </a:solidFill>
                <a:cs typeface="B Nazanin" panose="00000400000000000000" pitchFamily="2" charset="-78"/>
              </a:rPr>
              <a:t>بوروکراتیک سرگرم نموده </a:t>
            </a:r>
            <a:r>
              <a:rPr lang="fa-IR" smtClean="0">
                <a:cs typeface="B Nazanin" panose="00000400000000000000" pitchFamily="2" charset="-78"/>
              </a:rPr>
              <a:t>اند. این مدل را ماکس وبر زمانی که در یک بیمارستان نظامی در وین مشغول به کار بود از مطالعات تاریخی خود در مورد دولت های پروس به دست آورد. </a:t>
            </a:r>
            <a:endParaRPr lang="fa-IR">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4845" y="770549"/>
            <a:ext cx="1055076" cy="1055076"/>
          </a:xfrm>
          <a:prstGeom prst="rect">
            <a:avLst/>
          </a:prstGeom>
        </p:spPr>
      </p:pic>
    </p:spTree>
    <p:extLst>
      <p:ext uri="{BB962C8B-B14F-4D97-AF65-F5344CB8AC3E}">
        <p14:creationId xmlns:p14="http://schemas.microsoft.com/office/powerpoint/2010/main" val="155878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فرض بر این بود که این مدل می تواند منطقی ترین و کاراترین مدل برای ساخت دهی سازمان بدون توجه به نوع بازده، مراحل تکنیکی، نوع تولید  و محیط اجتماعی ان باشد. ولی در طول دهه گذشته نوع تولید و محیط اجتماعی آن باشد. ولی در طول دو دهه گذشته هم تئوری سازمان و هم طرح سازمان به سمت تئوری اقتضایی ساخت </a:t>
            </a:r>
            <a:r>
              <a:rPr lang="fa-IR" smtClean="0">
                <a:cs typeface="B Nazanin" panose="00000400000000000000" pitchFamily="2" charset="-78"/>
              </a:rPr>
              <a:t>و </a:t>
            </a:r>
            <a:r>
              <a:rPr lang="fa-IR" smtClean="0">
                <a:cs typeface="B Nazanin" panose="00000400000000000000" pitchFamily="2" charset="-78"/>
              </a:rPr>
              <a:t>فرایند حرکت کرده اند. </a:t>
            </a:r>
            <a:endParaRPr lang="fa-IR">
              <a:cs typeface="B Nazanin" panose="00000400000000000000" pitchFamily="2" charset="-78"/>
            </a:endParaRPr>
          </a:p>
        </p:txBody>
      </p:sp>
      <p:sp>
        <p:nvSpPr>
          <p:cNvPr id="4" name="Flowchart: Process 3"/>
          <p:cNvSpPr/>
          <p:nvPr/>
        </p:nvSpPr>
        <p:spPr>
          <a:xfrm>
            <a:off x="1252025" y="3995225"/>
            <a:ext cx="2504049" cy="137863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منطقی ترین و کاراترین</a:t>
            </a:r>
            <a:endParaRPr lang="fa-IR" b="1">
              <a:solidFill>
                <a:srgbClr val="FF0000"/>
              </a:solidFill>
            </a:endParaRPr>
          </a:p>
        </p:txBody>
      </p:sp>
    </p:spTree>
    <p:extLst>
      <p:ext uri="{BB962C8B-B14F-4D97-AF65-F5344CB8AC3E}">
        <p14:creationId xmlns:p14="http://schemas.microsoft.com/office/powerpoint/2010/main" val="33123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5497</Words>
  <Application>Microsoft Office PowerPoint</Application>
  <PresentationFormat>Widescreen</PresentationFormat>
  <Paragraphs>219</Paragraphs>
  <Slides>76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Arial</vt:lpstr>
      <vt:lpstr>B Nazanin</vt:lpstr>
      <vt:lpstr>Calibri</vt:lpstr>
      <vt:lpstr>Calibri Light</vt:lpstr>
      <vt:lpstr>Times New Roman</vt:lpstr>
      <vt:lpstr>Office Theme</vt:lpstr>
      <vt:lpstr>عنوان مقاله : مدل های اقتضایی سازمان برای توسعه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چهار مدل سازمانی</vt:lpstr>
      <vt:lpstr>PowerPoint Presentation</vt:lpstr>
      <vt:lpstr>PowerPoint Presentation</vt:lpstr>
      <vt:lpstr>مدل مکانیکی- بوروکراتیک</vt:lpstr>
      <vt:lpstr>PowerPoint Presentation</vt:lpstr>
      <vt:lpstr>PowerPoint Presentation</vt:lpstr>
      <vt:lpstr>ویژگی های مدل مکانیکی – بورکراتیک </vt:lpstr>
      <vt:lpstr>ویژگی های مدل مکانیکی – بورکراتیک </vt:lpstr>
      <vt:lpstr>ویژگی های مدل مکانیکی – بورکراتیک </vt:lpstr>
      <vt:lpstr>نقاط ضعف مدل مکانیکی – بورکراتیک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مدل پویا- حرفه ای </vt:lpstr>
      <vt:lpstr>PowerPoint Presentation</vt:lpstr>
      <vt:lpstr>PowerPoint Presentation</vt:lpstr>
      <vt:lpstr>PowerPoint Presentation</vt:lpstr>
      <vt:lpstr>ویژگی های مدل حرفه ای- پویا</vt:lpstr>
      <vt:lpstr>ویژگی های مدل حرفه ای- پویا</vt:lpstr>
      <vt:lpstr>ویژگی های مدل حرفه ای- پویا</vt:lpstr>
      <vt:lpstr>ویژگی های مدل حرفه ای- پویا</vt:lpstr>
      <vt:lpstr>ویژگی های مدل حرفه ای- پویا</vt:lpstr>
      <vt:lpstr>ویژگی های مدل حرفه ای- پویا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مدل سنتی- دستی</vt:lpstr>
      <vt:lpstr>PowerPoint Presentation</vt:lpstr>
      <vt:lpstr>PowerPoint Presentation</vt:lpstr>
      <vt:lpstr>PowerPoint Presentation</vt:lpstr>
      <vt:lpstr>ویژگی های مدل سنتی- دستی </vt:lpstr>
      <vt:lpstr>ویژگی های مدل سنتی- دستی</vt:lpstr>
      <vt:lpstr>ویژگی های مدل سنتی- دستی</vt:lpstr>
      <vt:lpstr>ویژگی های مدل سنتی- دستی</vt:lpstr>
      <vt:lpstr>ویژگی های مدل سنتی- دستی</vt:lpstr>
      <vt:lpstr>ویژگی های مدل سنتی- دستی</vt:lpstr>
      <vt:lpstr>ویژگی های مدل سنتی- دستی</vt:lpstr>
      <vt:lpstr>PowerPoint Presentation</vt:lpstr>
      <vt:lpstr>PowerPoint Presentation</vt:lpstr>
      <vt:lpstr>PowerPoint Presentation</vt:lpstr>
      <vt:lpstr>PowerPoint Presentation</vt:lpstr>
      <vt:lpstr>مدل ترکیبی پویا – مکانیکی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مقاله : مدل های اقتضایی سازمان برای توسعه</dc:title>
  <dc:creator>MaZz!i</dc:creator>
  <cp:lastModifiedBy>MaZz!i</cp:lastModifiedBy>
  <cp:revision>40</cp:revision>
  <cp:lastPrinted>2024-07-16T08:30:24Z</cp:lastPrinted>
  <dcterms:created xsi:type="dcterms:W3CDTF">2024-07-15T10:34:07Z</dcterms:created>
  <dcterms:modified xsi:type="dcterms:W3CDTF">2024-07-16T08:36:14Z</dcterms:modified>
</cp:coreProperties>
</file>