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315"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Lst>
  <p:sldSz cx="12192000" cy="6858000"/>
  <p:notesSz cx="7099300" cy="10234613"/>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007" autoAdjust="0"/>
    <p:restoredTop sz="94434" autoAdjust="0"/>
  </p:normalViewPr>
  <p:slideViewPr>
    <p:cSldViewPr snapToGrid="0">
      <p:cViewPr varScale="1">
        <p:scale>
          <a:sx n="68" d="100"/>
          <a:sy n="68" d="100"/>
        </p:scale>
        <p:origin x="72" y="114"/>
      </p:cViewPr>
      <p:guideLst/>
    </p:cSldViewPr>
  </p:slideViewPr>
  <p:outlineViewPr>
    <p:cViewPr>
      <p:scale>
        <a:sx n="33" d="100"/>
        <a:sy n="33" d="100"/>
      </p:scale>
      <p:origin x="0" y="-4209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2A1B7CDA-2353-4148-93FE-A4DF2B15C976}" type="datetimeFigureOut">
              <a:rPr lang="fa-IR" smtClean="0"/>
              <a:t>09/02/1446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3DCB44C-73B5-4C9E-85DB-EA26A1CCF87B}" type="slidenum">
              <a:rPr lang="fa-IR" smtClean="0"/>
              <a:t>‹#›</a:t>
            </a:fld>
            <a:endParaRPr lang="fa-IR"/>
          </a:p>
        </p:txBody>
      </p:sp>
    </p:spTree>
    <p:extLst>
      <p:ext uri="{BB962C8B-B14F-4D97-AF65-F5344CB8AC3E}">
        <p14:creationId xmlns:p14="http://schemas.microsoft.com/office/powerpoint/2010/main" val="5453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A1B7CDA-2353-4148-93FE-A4DF2B15C976}" type="datetimeFigureOut">
              <a:rPr lang="fa-IR" smtClean="0"/>
              <a:t>09/02/1446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3DCB44C-73B5-4C9E-85DB-EA26A1CCF87B}" type="slidenum">
              <a:rPr lang="fa-IR" smtClean="0"/>
              <a:t>‹#›</a:t>
            </a:fld>
            <a:endParaRPr lang="fa-IR"/>
          </a:p>
        </p:txBody>
      </p:sp>
    </p:spTree>
    <p:extLst>
      <p:ext uri="{BB962C8B-B14F-4D97-AF65-F5344CB8AC3E}">
        <p14:creationId xmlns:p14="http://schemas.microsoft.com/office/powerpoint/2010/main" val="1189516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A1B7CDA-2353-4148-93FE-A4DF2B15C976}" type="datetimeFigureOut">
              <a:rPr lang="fa-IR" smtClean="0"/>
              <a:t>09/02/1446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3DCB44C-73B5-4C9E-85DB-EA26A1CCF87B}" type="slidenum">
              <a:rPr lang="fa-IR" smtClean="0"/>
              <a:t>‹#›</a:t>
            </a:fld>
            <a:endParaRPr lang="fa-IR"/>
          </a:p>
        </p:txBody>
      </p:sp>
    </p:spTree>
    <p:extLst>
      <p:ext uri="{BB962C8B-B14F-4D97-AF65-F5344CB8AC3E}">
        <p14:creationId xmlns:p14="http://schemas.microsoft.com/office/powerpoint/2010/main" val="967950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A1B7CDA-2353-4148-93FE-A4DF2B15C976}" type="datetimeFigureOut">
              <a:rPr lang="fa-IR" smtClean="0"/>
              <a:t>09/02/1446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3DCB44C-73B5-4C9E-85DB-EA26A1CCF87B}" type="slidenum">
              <a:rPr lang="fa-IR" smtClean="0"/>
              <a:t>‹#›</a:t>
            </a:fld>
            <a:endParaRPr lang="fa-IR"/>
          </a:p>
        </p:txBody>
      </p:sp>
    </p:spTree>
    <p:extLst>
      <p:ext uri="{BB962C8B-B14F-4D97-AF65-F5344CB8AC3E}">
        <p14:creationId xmlns:p14="http://schemas.microsoft.com/office/powerpoint/2010/main" val="985929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1B7CDA-2353-4148-93FE-A4DF2B15C976}" type="datetimeFigureOut">
              <a:rPr lang="fa-IR" smtClean="0"/>
              <a:t>09/02/1446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3DCB44C-73B5-4C9E-85DB-EA26A1CCF87B}" type="slidenum">
              <a:rPr lang="fa-IR" smtClean="0"/>
              <a:t>‹#›</a:t>
            </a:fld>
            <a:endParaRPr lang="fa-IR"/>
          </a:p>
        </p:txBody>
      </p:sp>
    </p:spTree>
    <p:extLst>
      <p:ext uri="{BB962C8B-B14F-4D97-AF65-F5344CB8AC3E}">
        <p14:creationId xmlns:p14="http://schemas.microsoft.com/office/powerpoint/2010/main" val="1774725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2A1B7CDA-2353-4148-93FE-A4DF2B15C976}" type="datetimeFigureOut">
              <a:rPr lang="fa-IR" smtClean="0"/>
              <a:t>09/02/1446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3DCB44C-73B5-4C9E-85DB-EA26A1CCF87B}" type="slidenum">
              <a:rPr lang="fa-IR" smtClean="0"/>
              <a:t>‹#›</a:t>
            </a:fld>
            <a:endParaRPr lang="fa-IR"/>
          </a:p>
        </p:txBody>
      </p:sp>
    </p:spTree>
    <p:extLst>
      <p:ext uri="{BB962C8B-B14F-4D97-AF65-F5344CB8AC3E}">
        <p14:creationId xmlns:p14="http://schemas.microsoft.com/office/powerpoint/2010/main" val="1906906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2A1B7CDA-2353-4148-93FE-A4DF2B15C976}" type="datetimeFigureOut">
              <a:rPr lang="fa-IR" smtClean="0"/>
              <a:t>09/02/1446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33DCB44C-73B5-4C9E-85DB-EA26A1CCF87B}" type="slidenum">
              <a:rPr lang="fa-IR" smtClean="0"/>
              <a:t>‹#›</a:t>
            </a:fld>
            <a:endParaRPr lang="fa-IR"/>
          </a:p>
        </p:txBody>
      </p:sp>
    </p:spTree>
    <p:extLst>
      <p:ext uri="{BB962C8B-B14F-4D97-AF65-F5344CB8AC3E}">
        <p14:creationId xmlns:p14="http://schemas.microsoft.com/office/powerpoint/2010/main" val="3611417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2A1B7CDA-2353-4148-93FE-A4DF2B15C976}" type="datetimeFigureOut">
              <a:rPr lang="fa-IR" smtClean="0"/>
              <a:t>09/02/1446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33DCB44C-73B5-4C9E-85DB-EA26A1CCF87B}" type="slidenum">
              <a:rPr lang="fa-IR" smtClean="0"/>
              <a:t>‹#›</a:t>
            </a:fld>
            <a:endParaRPr lang="fa-IR"/>
          </a:p>
        </p:txBody>
      </p:sp>
    </p:spTree>
    <p:extLst>
      <p:ext uri="{BB962C8B-B14F-4D97-AF65-F5344CB8AC3E}">
        <p14:creationId xmlns:p14="http://schemas.microsoft.com/office/powerpoint/2010/main" val="178149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1B7CDA-2353-4148-93FE-A4DF2B15C976}" type="datetimeFigureOut">
              <a:rPr lang="fa-IR" smtClean="0"/>
              <a:t>09/02/1446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33DCB44C-73B5-4C9E-85DB-EA26A1CCF87B}" type="slidenum">
              <a:rPr lang="fa-IR" smtClean="0"/>
              <a:t>‹#›</a:t>
            </a:fld>
            <a:endParaRPr lang="fa-IR"/>
          </a:p>
        </p:txBody>
      </p:sp>
    </p:spTree>
    <p:extLst>
      <p:ext uri="{BB962C8B-B14F-4D97-AF65-F5344CB8AC3E}">
        <p14:creationId xmlns:p14="http://schemas.microsoft.com/office/powerpoint/2010/main" val="895322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1B7CDA-2353-4148-93FE-A4DF2B15C976}" type="datetimeFigureOut">
              <a:rPr lang="fa-IR" smtClean="0"/>
              <a:t>09/02/1446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3DCB44C-73B5-4C9E-85DB-EA26A1CCF87B}" type="slidenum">
              <a:rPr lang="fa-IR" smtClean="0"/>
              <a:t>‹#›</a:t>
            </a:fld>
            <a:endParaRPr lang="fa-IR"/>
          </a:p>
        </p:txBody>
      </p:sp>
    </p:spTree>
    <p:extLst>
      <p:ext uri="{BB962C8B-B14F-4D97-AF65-F5344CB8AC3E}">
        <p14:creationId xmlns:p14="http://schemas.microsoft.com/office/powerpoint/2010/main" val="1666873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1B7CDA-2353-4148-93FE-A4DF2B15C976}" type="datetimeFigureOut">
              <a:rPr lang="fa-IR" smtClean="0"/>
              <a:t>09/02/1446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3DCB44C-73B5-4C9E-85DB-EA26A1CCF87B}" type="slidenum">
              <a:rPr lang="fa-IR" smtClean="0"/>
              <a:t>‹#›</a:t>
            </a:fld>
            <a:endParaRPr lang="fa-IR"/>
          </a:p>
        </p:txBody>
      </p:sp>
    </p:spTree>
    <p:extLst>
      <p:ext uri="{BB962C8B-B14F-4D97-AF65-F5344CB8AC3E}">
        <p14:creationId xmlns:p14="http://schemas.microsoft.com/office/powerpoint/2010/main" val="3138425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A1B7CDA-2353-4148-93FE-A4DF2B15C976}" type="datetimeFigureOut">
              <a:rPr lang="fa-IR" smtClean="0"/>
              <a:t>09/02/1446</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3DCB44C-73B5-4C9E-85DB-EA26A1CCF87B}" type="slidenum">
              <a:rPr lang="fa-IR" smtClean="0"/>
              <a:t>‹#›</a:t>
            </a:fld>
            <a:endParaRPr lang="fa-IR"/>
          </a:p>
        </p:txBody>
      </p:sp>
    </p:spTree>
    <p:extLst>
      <p:ext uri="{BB962C8B-B14F-4D97-AF65-F5344CB8AC3E}">
        <p14:creationId xmlns:p14="http://schemas.microsoft.com/office/powerpoint/2010/main" val="37388194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4400" smtClean="0">
                <a:solidFill>
                  <a:srgbClr val="FF0000"/>
                </a:solidFill>
                <a:latin typeface="B Nazann"/>
                <a:cs typeface="B Nazanin" panose="00000400000000000000" pitchFamily="2" charset="-78"/>
              </a:rPr>
              <a:t>عنوان مقاله: </a:t>
            </a:r>
            <a:r>
              <a:rPr lang="fa-IR" sz="4400" smtClean="0">
                <a:latin typeface="B Nazann"/>
                <a:cs typeface="B Nazanin" panose="00000400000000000000" pitchFamily="2" charset="-78"/>
              </a:rPr>
              <a:t>سنجش و اثربخشی سبک رهبری مدیران</a:t>
            </a:r>
            <a:endParaRPr lang="fa-IR" sz="4400">
              <a:latin typeface="B Nazann"/>
              <a:cs typeface="B Nazanin" panose="00000400000000000000" pitchFamily="2" charset="-78"/>
            </a:endParaRPr>
          </a:p>
        </p:txBody>
      </p:sp>
      <p:sp>
        <p:nvSpPr>
          <p:cNvPr id="3" name="Subtitle 2"/>
          <p:cNvSpPr>
            <a:spLocks noGrp="1"/>
          </p:cNvSpPr>
          <p:nvPr>
            <p:ph type="subTitle" idx="1"/>
          </p:nvPr>
        </p:nvSpPr>
        <p:spPr/>
        <p:txBody>
          <a:bodyPr/>
          <a:lstStyle/>
          <a:p>
            <a:r>
              <a:rPr lang="fa-IR" smtClean="0">
                <a:solidFill>
                  <a:srgbClr val="FF0000"/>
                </a:solidFill>
                <a:latin typeface="B Nazann"/>
                <a:cs typeface="B Nazanin" panose="00000400000000000000" pitchFamily="2" charset="-78"/>
              </a:rPr>
              <a:t>نویسنده:</a:t>
            </a:r>
            <a:r>
              <a:rPr lang="fa-IR" smtClean="0">
                <a:latin typeface="B Nazann"/>
                <a:cs typeface="B Nazanin" panose="00000400000000000000" pitchFamily="2" charset="-78"/>
              </a:rPr>
              <a:t>محمد مهدی تنعمی- خدایار </a:t>
            </a:r>
            <a:r>
              <a:rPr lang="fa-IR" smtClean="0">
                <a:latin typeface="B Nazann"/>
                <a:cs typeface="B Nazanin" panose="00000400000000000000" pitchFamily="2" charset="-78"/>
              </a:rPr>
              <a:t>ابیلی</a:t>
            </a:r>
          </a:p>
          <a:p>
            <a:r>
              <a:rPr lang="fa-IR" smtClean="0">
                <a:solidFill>
                  <a:srgbClr val="FF0000"/>
                </a:solidFill>
                <a:latin typeface="B Nazann"/>
                <a:cs typeface="B Nazanin" panose="00000400000000000000" pitchFamily="2" charset="-78"/>
              </a:rPr>
              <a:t>منبع</a:t>
            </a:r>
            <a:r>
              <a:rPr lang="fa-IR" smtClean="0">
                <a:latin typeface="B Nazann"/>
                <a:cs typeface="B Nazanin" panose="00000400000000000000" pitchFamily="2" charset="-78"/>
              </a:rPr>
              <a:t>: دانش مدیریت سال دوزادهم. شماره 45   1387</a:t>
            </a:r>
          </a:p>
          <a:p>
            <a:r>
              <a:rPr lang="fa-IR" smtClean="0">
                <a:latin typeface="B Nazann"/>
                <a:cs typeface="B Nazanin" panose="00000400000000000000" pitchFamily="2" charset="-78"/>
              </a:rPr>
              <a:t>صص 53-70</a:t>
            </a:r>
            <a:endParaRPr lang="fa-IR" smtClean="0">
              <a:latin typeface="B Nazann"/>
              <a:cs typeface="B Nazanin" panose="00000400000000000000" pitchFamily="2" charset="-78"/>
            </a:endParaRPr>
          </a:p>
          <a:p>
            <a:pPr algn="just"/>
            <a:endParaRPr lang="fa-IR">
              <a:latin typeface="B Nazann"/>
              <a:cs typeface="B Nazanin" panose="00000400000000000000" pitchFamily="2" charset="-78"/>
            </a:endParaRPr>
          </a:p>
        </p:txBody>
      </p:sp>
    </p:spTree>
    <p:extLst>
      <p:ext uri="{BB962C8B-B14F-4D97-AF65-F5344CB8AC3E}">
        <p14:creationId xmlns:p14="http://schemas.microsoft.com/office/powerpoint/2010/main" val="38590419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latin typeface="B Nazann"/>
                <a:cs typeface="B Nazanin" panose="00000400000000000000" pitchFamily="2" charset="-78"/>
              </a:rPr>
              <a:t>رهبر:</a:t>
            </a:r>
            <a:endParaRPr lang="fa-IR">
              <a:solidFill>
                <a:srgbClr val="FF0000"/>
              </a:solidFill>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الف- فرارسیدن  موعد گزارش را به کارمند گوشزد، موارد خواسته شده را یادآوری و پیشرفت روزانه کار را بررسی می کند. </a:t>
            </a:r>
          </a:p>
          <a:p>
            <a:pPr algn="just"/>
            <a:r>
              <a:rPr lang="fa-IR" smtClean="0">
                <a:latin typeface="B Nazann"/>
                <a:cs typeface="B Nazanin" panose="00000400000000000000" pitchFamily="2" charset="-78"/>
              </a:rPr>
              <a:t>ب)برای انجام کار مهلت بیشتری به کارمند می دهد. </a:t>
            </a:r>
          </a:p>
          <a:p>
            <a:pPr algn="just"/>
            <a:r>
              <a:rPr lang="fa-IR" smtClean="0">
                <a:latin typeface="B Nazann"/>
                <a:cs typeface="B Nazanin" panose="00000400000000000000" pitchFamily="2" charset="-78"/>
              </a:rPr>
              <a:t>ج)آنچه را که مورد انتظار است به کارمند می گوید و او را در تکمیل هر چه سریع تر گزارش هدایت می کند، اما در مورد علت تاخیر نیز از او سوال می کند. </a:t>
            </a:r>
          </a:p>
          <a:p>
            <a:pPr algn="just"/>
            <a:r>
              <a:rPr lang="fa-IR" smtClean="0">
                <a:latin typeface="B Nazann"/>
                <a:cs typeface="B Nazanin" panose="00000400000000000000" pitchFamily="2" charset="-78"/>
              </a:rPr>
              <a:t>د- ضمن صحبت با کارمند او را به تکمیل گزارش تشویق می کند.</a:t>
            </a:r>
            <a:endParaRPr lang="fa-IR">
              <a:latin typeface="B Nazann"/>
              <a:cs typeface="B Nazanin" panose="00000400000000000000" pitchFamily="2" charset="-78"/>
            </a:endParaRPr>
          </a:p>
        </p:txBody>
      </p:sp>
    </p:spTree>
    <p:extLst>
      <p:ext uri="{BB962C8B-B14F-4D97-AF65-F5344CB8AC3E}">
        <p14:creationId xmlns:p14="http://schemas.microsoft.com/office/powerpoint/2010/main" val="2906081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latin typeface="B Nazann"/>
              <a:cs typeface="B Nazanin" panose="00000400000000000000" pitchFamily="2" charset="-78"/>
            </a:endParaRPr>
          </a:p>
        </p:txBody>
      </p:sp>
      <p:sp>
        <p:nvSpPr>
          <p:cNvPr id="3" name="Content Placeholder 2"/>
          <p:cNvSpPr>
            <a:spLocks noGrp="1"/>
          </p:cNvSpPr>
          <p:nvPr>
            <p:ph idx="1"/>
          </p:nvPr>
        </p:nvSpPr>
        <p:spPr/>
        <p:txBody>
          <a:bodyPr/>
          <a:lstStyle/>
          <a:p>
            <a:pPr marL="0" indent="0" algn="just">
              <a:buNone/>
            </a:pPr>
            <a:r>
              <a:rPr lang="fa-IR" smtClean="0">
                <a:latin typeface="B Nazann"/>
                <a:cs typeface="B Nazanin" panose="00000400000000000000" pitchFamily="2" charset="-78"/>
              </a:rPr>
              <a:t>2- سرپرست مورد نظر ما مسئول یک گروه کاری درون بخشی است که کار تکمیل گزارش کامل بخش به آنها محول شده است. عضو جدیدی به این گروه ملحق شده است که باید هزینه های واحد خود را در جلسه هفته بعد گروه ارائه نماید لیکن درباره الزامات گروه کار و یا فرم گزارش اطلاعاتی ندارد. ضمنا این عضو جدید مشتاق است تا درابره نقش خود در گروه کاری اطلاعات بیشتری کسب کند. </a:t>
            </a:r>
            <a:endParaRPr lang="fa-IR">
              <a:latin typeface="B Nazann"/>
              <a:cs typeface="B Nazanin" panose="00000400000000000000" pitchFamily="2" charset="-78"/>
            </a:endParaRPr>
          </a:p>
        </p:txBody>
      </p:sp>
      <p:sp>
        <p:nvSpPr>
          <p:cNvPr id="4" name="Flowchart: Process 3"/>
          <p:cNvSpPr/>
          <p:nvPr/>
        </p:nvSpPr>
        <p:spPr>
          <a:xfrm>
            <a:off x="1322363" y="4037428"/>
            <a:ext cx="3010486" cy="1434904"/>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latin typeface="B Nazann"/>
                <a:cs typeface="B Nazanin" panose="00000400000000000000" pitchFamily="2" charset="-78"/>
              </a:rPr>
              <a:t>یک گروه کاری درون بخشی</a:t>
            </a:r>
            <a:endParaRPr lang="fa-IR" b="1">
              <a:solidFill>
                <a:srgbClr val="FF0000"/>
              </a:solidFill>
            </a:endParaRPr>
          </a:p>
        </p:txBody>
      </p:sp>
    </p:spTree>
    <p:extLst>
      <p:ext uri="{BB962C8B-B14F-4D97-AF65-F5344CB8AC3E}">
        <p14:creationId xmlns:p14="http://schemas.microsoft.com/office/powerpoint/2010/main" val="983027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latin typeface="B Nazann"/>
                <a:cs typeface="B Nazanin" panose="00000400000000000000" pitchFamily="2" charset="-78"/>
              </a:rPr>
              <a:t>رهبر:</a:t>
            </a:r>
            <a:endParaRPr lang="fa-IR">
              <a:solidFill>
                <a:srgbClr val="FF0000"/>
              </a:solidFill>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الف- آنچه را که در این گزارش مورد نیاز است. دقیقا به او می گوید و پیشرفت کاری او را از نزدیک تحت نظر می گیرد. </a:t>
            </a:r>
          </a:p>
          <a:p>
            <a:pPr algn="just"/>
            <a:r>
              <a:rPr lang="fa-IR" smtClean="0">
                <a:latin typeface="B Nazann"/>
                <a:cs typeface="B Nazanin" panose="00000400000000000000" pitchFamily="2" charset="-78"/>
              </a:rPr>
              <a:t>ج- افراد گروه را دقیقا از انتظارات، موراد مورد نیاز و عواقب مداوم و احتمالی عملکرد ضعیف آگاه می سازد و عملکرد را به طور مداوم زیر نظ می گیرد. </a:t>
            </a:r>
          </a:p>
          <a:p>
            <a:pPr algn="just"/>
            <a:r>
              <a:rPr lang="fa-IR" smtClean="0">
                <a:latin typeface="B Nazann"/>
                <a:cs typeface="B Nazanin" panose="00000400000000000000" pitchFamily="2" charset="-78"/>
              </a:rPr>
              <a:t>د- افراد گروه را در تعیین نیازهایشان کمک می کند و انان را در اتخاذ اقدامات لازم تشویق می کند. </a:t>
            </a:r>
          </a:p>
          <a:p>
            <a:pPr algn="just"/>
            <a:endParaRPr lang="fa-IR">
              <a:latin typeface="B Nazann"/>
              <a:cs typeface="B Nazanin" panose="00000400000000000000" pitchFamily="2" charset="-78"/>
            </a:endParaRPr>
          </a:p>
        </p:txBody>
      </p:sp>
      <p:sp>
        <p:nvSpPr>
          <p:cNvPr id="4" name="Flowchart: Process 3"/>
          <p:cNvSpPr/>
          <p:nvPr/>
        </p:nvSpPr>
        <p:spPr>
          <a:xfrm>
            <a:off x="1491175" y="4557932"/>
            <a:ext cx="3404382" cy="1308296"/>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latin typeface="B Nazann"/>
                <a:cs typeface="B Nazanin" panose="00000400000000000000" pitchFamily="2" charset="-78"/>
              </a:rPr>
              <a:t>عواقب مداوم و احتمالی عملکرد ضعیف</a:t>
            </a:r>
            <a:endParaRPr lang="fa-IR" b="1">
              <a:solidFill>
                <a:srgbClr val="FF0000"/>
              </a:solidFill>
            </a:endParaRPr>
          </a:p>
        </p:txBody>
      </p:sp>
    </p:spTree>
    <p:extLst>
      <p:ext uri="{BB962C8B-B14F-4D97-AF65-F5344CB8AC3E}">
        <p14:creationId xmlns:p14="http://schemas.microsoft.com/office/powerpoint/2010/main" val="1915089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5- واحد مورد نظر ما به دلیل تحمیل برخی محدودیت های مالی تضعیف شده و نیاز به تقویت دارد. سرپرست از یکی از با تجربه ترین اعضای واحد خواسته است که مسئولیت تقویت واحد را عهده دار شود. این فرد در همه قسمت های واحد تجربه کاری دارد و سرپرست معتقد است که او توانایی انجام وظیفه محوله را دارا است. با این حال به نظر می رسد این افراد در خصوص اهمیت این وظیفه بی تفاوت باشد. </a:t>
            </a:r>
            <a:endParaRPr lang="fa-IR">
              <a:latin typeface="B Nazann"/>
              <a:cs typeface="B Nazanin" panose="00000400000000000000" pitchFamily="2" charset="-78"/>
            </a:endParaRPr>
          </a:p>
        </p:txBody>
      </p:sp>
      <p:sp>
        <p:nvSpPr>
          <p:cNvPr id="4" name="Flowchart: Process 3"/>
          <p:cNvSpPr/>
          <p:nvPr/>
        </p:nvSpPr>
        <p:spPr>
          <a:xfrm>
            <a:off x="1237957" y="4121834"/>
            <a:ext cx="3488788" cy="1477108"/>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latin typeface="B Nazann"/>
                <a:cs typeface="B Nazanin" panose="00000400000000000000" pitchFamily="2" charset="-78"/>
              </a:rPr>
              <a:t>برخی محدودیت های مالی</a:t>
            </a:r>
            <a:endParaRPr lang="fa-IR" b="1">
              <a:solidFill>
                <a:srgbClr val="FF0000"/>
              </a:solidFill>
            </a:endParaRPr>
          </a:p>
        </p:txBody>
      </p:sp>
    </p:spTree>
    <p:extLst>
      <p:ext uri="{BB962C8B-B14F-4D97-AF65-F5344CB8AC3E}">
        <p14:creationId xmlns:p14="http://schemas.microsoft.com/office/powerpoint/2010/main" val="3767703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latin typeface="B Nazann"/>
                <a:cs typeface="B Nazanin" panose="00000400000000000000" pitchFamily="2" charset="-78"/>
              </a:rPr>
              <a:t>رهبر</a:t>
            </a:r>
            <a:endParaRPr lang="fa-IR">
              <a:solidFill>
                <a:srgbClr val="FF0000"/>
              </a:solidFill>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الف- مسئولیت تقویت واحد را به عهده می گیرد و اطمینان حاصل می کند که پیشنهادهای فرد مورد نظر شنیده خواهد شد. </a:t>
            </a:r>
          </a:p>
          <a:p>
            <a:pPr algn="just"/>
            <a:r>
              <a:rPr lang="fa-IR" smtClean="0">
                <a:latin typeface="B Nazann"/>
                <a:cs typeface="B Nazanin" panose="00000400000000000000" pitchFamily="2" charset="-78"/>
              </a:rPr>
              <a:t>ب- وظیفه مورد نظر را به فرد محول می کند و اجازه می دهد نحوه انجام کار را خود وی تعیین کند. </a:t>
            </a:r>
          </a:p>
          <a:p>
            <a:pPr algn="just"/>
            <a:r>
              <a:rPr lang="fa-IR" smtClean="0">
                <a:latin typeface="B Nazann"/>
                <a:cs typeface="B Nazanin" panose="00000400000000000000" pitchFamily="2" charset="-78"/>
              </a:rPr>
              <a:t>ج- اهمیت موضوع را با او در میان می گذارد و با توجه به مهارت و تخصص فرد او را در پذیرفتن وظیفه مورد نظر تشویق می نماید. </a:t>
            </a:r>
          </a:p>
          <a:p>
            <a:pPr algn="just"/>
            <a:r>
              <a:rPr lang="fa-IR" smtClean="0">
                <a:latin typeface="B Nazann"/>
                <a:cs typeface="B Nazanin" panose="00000400000000000000" pitchFamily="2" charset="-78"/>
              </a:rPr>
              <a:t>د- مسئولیت تقویت واحد را خود عهده دار می شود و فرد درباره آنچه که باید</a:t>
            </a:r>
            <a:r>
              <a:rPr lang="fa-IR" b="1" smtClean="0">
                <a:solidFill>
                  <a:srgbClr val="FF0000"/>
                </a:solidFill>
                <a:latin typeface="B Nazann"/>
                <a:cs typeface="B Nazanin" panose="00000400000000000000" pitchFamily="2" charset="-78"/>
              </a:rPr>
              <a:t> دقیقا </a:t>
            </a:r>
            <a:r>
              <a:rPr lang="fa-IR" smtClean="0">
                <a:latin typeface="B Nazann"/>
                <a:cs typeface="B Nazanin" panose="00000400000000000000" pitchFamily="2" charset="-78"/>
              </a:rPr>
              <a:t>انجام شود راهنمایی می کند. </a:t>
            </a:r>
            <a:endParaRPr lang="fa-IR">
              <a:latin typeface="B Nazann"/>
              <a:cs typeface="B Nazanin" panose="00000400000000000000" pitchFamily="2" charset="-78"/>
            </a:endParaRPr>
          </a:p>
        </p:txBody>
      </p:sp>
    </p:spTree>
    <p:extLst>
      <p:ext uri="{BB962C8B-B14F-4D97-AF65-F5344CB8AC3E}">
        <p14:creationId xmlns:p14="http://schemas.microsoft.com/office/powerpoint/2010/main" val="6405296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6- از یکی کارآمدترین و بهترین کارمندان خواسته شده است که سرپرست را در انجام پروژه ای کمک کند. کارمند مورد بحث در شرایط داشتن مشغله کاری بیشتر، موثرتر عمل می کند. اخیرا این کارمند با برخی </a:t>
            </a:r>
            <a:r>
              <a:rPr lang="fa-IR" smtClean="0">
                <a:latin typeface="B Nazann"/>
                <a:cs typeface="B Nazanin" panose="00000400000000000000" pitchFamily="2" charset="-78"/>
              </a:rPr>
              <a:t>مشکلات </a:t>
            </a:r>
            <a:r>
              <a:rPr lang="fa-IR" smtClean="0">
                <a:latin typeface="B Nazann"/>
                <a:cs typeface="B Nazanin" panose="00000400000000000000" pitchFamily="2" charset="-78"/>
              </a:rPr>
              <a:t>کاری مواجه شده است و فکر می کند به تنهایی از عهده کارها بر نمی آید. </a:t>
            </a:r>
            <a:endParaRPr lang="fa-IR">
              <a:latin typeface="B Nazann"/>
              <a:cs typeface="B Nazanin" panose="00000400000000000000" pitchFamily="2" charset="-78"/>
            </a:endParaRPr>
          </a:p>
        </p:txBody>
      </p:sp>
      <p:sp>
        <p:nvSpPr>
          <p:cNvPr id="4" name="Flowchart: Data 3"/>
          <p:cNvSpPr/>
          <p:nvPr/>
        </p:nvSpPr>
        <p:spPr>
          <a:xfrm>
            <a:off x="1012873" y="3643532"/>
            <a:ext cx="3756074" cy="1969477"/>
          </a:xfrm>
          <a:prstGeom prst="flowChartInputOutpu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latin typeface="B Nazann"/>
                <a:cs typeface="B Nazanin" panose="00000400000000000000" pitchFamily="2" charset="-78"/>
              </a:rPr>
              <a:t>از یکی کارآمدترین و بهترین کارمندان</a:t>
            </a:r>
            <a:endParaRPr lang="fa-IR" b="1">
              <a:solidFill>
                <a:srgbClr val="FF0000"/>
              </a:solidFill>
            </a:endParaRPr>
          </a:p>
        </p:txBody>
      </p:sp>
    </p:spTree>
    <p:extLst>
      <p:ext uri="{BB962C8B-B14F-4D97-AF65-F5344CB8AC3E}">
        <p14:creationId xmlns:p14="http://schemas.microsoft.com/office/powerpoint/2010/main" val="3882276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latin typeface="B Nazann"/>
                <a:cs typeface="B Nazanin" panose="00000400000000000000" pitchFamily="2" charset="-78"/>
              </a:rPr>
              <a:t>رهبر:</a:t>
            </a:r>
            <a:endParaRPr lang="fa-IR">
              <a:solidFill>
                <a:srgbClr val="FF0000"/>
              </a:solidFill>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ب- کماکان به او اجازه می دهد که در تعیین راه حل مناسب به طور مستقل عمل کند. </a:t>
            </a:r>
          </a:p>
          <a:p>
            <a:pPr algn="just"/>
            <a:r>
              <a:rPr lang="fa-IR" smtClean="0">
                <a:latin typeface="B Nazann"/>
                <a:cs typeface="B Nazanin" panose="00000400000000000000" pitchFamily="2" charset="-78"/>
              </a:rPr>
              <a:t>ج- در حل مشکل با کارمند همکاری، اما راه حل مناسب را شخصا تعیین و اجرا می کند. </a:t>
            </a:r>
          </a:p>
          <a:p>
            <a:pPr algn="just"/>
            <a:r>
              <a:rPr lang="fa-IR" smtClean="0">
                <a:latin typeface="B Nazann"/>
                <a:cs typeface="B Nazanin" panose="00000400000000000000" pitchFamily="2" charset="-78"/>
              </a:rPr>
              <a:t>د- مشکلات را با کارمند در میان می گذارد و در پیاده کردن راه حل ها او را تشویق می کند. </a:t>
            </a:r>
          </a:p>
          <a:p>
            <a:pPr algn="just"/>
            <a:r>
              <a:rPr lang="fa-IR" smtClean="0">
                <a:latin typeface="B Nazann"/>
                <a:cs typeface="B Nazanin" panose="00000400000000000000" pitchFamily="2" charset="-78"/>
              </a:rPr>
              <a:t>7- این سرپرست از یک کارمند ارشد می خواهد، مسئولیت جدیدی ر بپذیرد. کارمند مذکور تاکنون با حمایت سرپرست خود مسئولیت های محوله را به نحو احسن انجام داده است. کار جدیدی که انجام آن </a:t>
            </a:r>
            <a:r>
              <a:rPr lang="fa-IR" smtClean="0">
                <a:latin typeface="B Nazann"/>
                <a:cs typeface="B Nazanin" panose="00000400000000000000" pitchFamily="2" charset="-78"/>
              </a:rPr>
              <a:t>به </a:t>
            </a:r>
            <a:r>
              <a:rPr lang="fa-IR" smtClean="0">
                <a:latin typeface="B Nazann"/>
                <a:cs typeface="B Nazanin" panose="00000400000000000000" pitchFamily="2" charset="-78"/>
              </a:rPr>
              <a:t>وی محول شده است، برای آینده سازمان  بسیار مهم است. کارمند علاقه وافری به پذیرش مسئولیت جدید نشان داده است، لیکن به دلیل نداشتن تجربه در شغل جدید نمی داند کار را از کجا باید شروع کند.  </a:t>
            </a:r>
            <a:endParaRPr lang="fa-IR">
              <a:latin typeface="B Nazann"/>
              <a:cs typeface="B Nazanin" panose="00000400000000000000" pitchFamily="2" charset="-78"/>
            </a:endParaRPr>
          </a:p>
        </p:txBody>
      </p:sp>
    </p:spTree>
    <p:extLst>
      <p:ext uri="{BB962C8B-B14F-4D97-AF65-F5344CB8AC3E}">
        <p14:creationId xmlns:p14="http://schemas.microsoft.com/office/powerpoint/2010/main" val="24268842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latin typeface="B Nazann"/>
                <a:cs typeface="B Nazanin" panose="00000400000000000000" pitchFamily="2" charset="-78"/>
              </a:rPr>
              <a:t>رهبر: </a:t>
            </a:r>
            <a:endParaRPr lang="fa-IR">
              <a:solidFill>
                <a:srgbClr val="FF0000"/>
              </a:solidFill>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در خصوص شغل جدید با کارمند مذکور به بحث پرداخته و </a:t>
            </a:r>
            <a:r>
              <a:rPr lang="fa-IR" b="1" smtClean="0">
                <a:solidFill>
                  <a:srgbClr val="FF0000"/>
                </a:solidFill>
                <a:latin typeface="B Nazann"/>
                <a:cs typeface="B Nazanin" panose="00000400000000000000" pitchFamily="2" charset="-78"/>
              </a:rPr>
              <a:t>توانایی او را در انجام کار </a:t>
            </a:r>
            <a:r>
              <a:rPr lang="fa-IR" smtClean="0">
                <a:latin typeface="B Nazann"/>
                <a:cs typeface="B Nazanin" panose="00000400000000000000" pitchFamily="2" charset="-78"/>
              </a:rPr>
              <a:t>تایید می کند. </a:t>
            </a:r>
          </a:p>
          <a:p>
            <a:pPr algn="just"/>
            <a:r>
              <a:rPr lang="fa-IR" smtClean="0">
                <a:latin typeface="B Nazann"/>
                <a:cs typeface="B Nazanin" panose="00000400000000000000" pitchFamily="2" charset="-78"/>
              </a:rPr>
              <a:t>ب- فعالیت های لازم برای انجام موفقیت آمیز شغل جدید را تعریف و کار کارمند را از نزدیک نظارت می کند. </a:t>
            </a:r>
          </a:p>
          <a:p>
            <a:pPr algn="just"/>
            <a:r>
              <a:rPr lang="fa-IR" smtClean="0">
                <a:latin typeface="B Nazann"/>
                <a:cs typeface="B Nazanin" panose="00000400000000000000" pitchFamily="2" charset="-78"/>
              </a:rPr>
              <a:t>ج- به کارمند اجازه می دهد تا درباره نحوه کار، خود تصمیم بگیرد. </a:t>
            </a:r>
          </a:p>
          <a:p>
            <a:pPr algn="just"/>
            <a:r>
              <a:rPr lang="fa-IR" smtClean="0">
                <a:latin typeface="B Nazann"/>
                <a:cs typeface="B Nazanin" panose="00000400000000000000" pitchFamily="2" charset="-78"/>
              </a:rPr>
              <a:t>د- آنچه را که کارمند باید انجام دهد مشخص می کند، اما از وی می خواهد که در انجام کار نظرات خود را نیز ملحوظ بدارد. </a:t>
            </a:r>
            <a:endParaRPr lang="fa-IR">
              <a:latin typeface="B Nazann"/>
              <a:cs typeface="B Nazanin" panose="00000400000000000000" pitchFamily="2" charset="-78"/>
            </a:endParaRPr>
          </a:p>
        </p:txBody>
      </p:sp>
    </p:spTree>
    <p:extLst>
      <p:ext uri="{BB962C8B-B14F-4D97-AF65-F5344CB8AC3E}">
        <p14:creationId xmlns:p14="http://schemas.microsoft.com/office/powerpoint/2010/main" val="29267060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8- کارمندی درباره شغل خود تا حدی احساس ناامنی می کند. این کارمند صلاحیت دارد و سرپرست او اطمینان دارد که وی برای انجام موفقیت آمیزکار خود مهارت های لازم را با کارایی مطلوب دارا است. </a:t>
            </a:r>
            <a:endParaRPr lang="fa-IR">
              <a:latin typeface="B Nazann"/>
              <a:cs typeface="B Nazanin" panose="00000400000000000000" pitchFamily="2" charset="-78"/>
            </a:endParaRPr>
          </a:p>
        </p:txBody>
      </p:sp>
      <p:sp>
        <p:nvSpPr>
          <p:cNvPr id="4" name="Flowchart: Process 3"/>
          <p:cNvSpPr/>
          <p:nvPr/>
        </p:nvSpPr>
        <p:spPr>
          <a:xfrm>
            <a:off x="838200" y="3516923"/>
            <a:ext cx="3643532" cy="1716259"/>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b="1">
                <a:solidFill>
                  <a:srgbClr val="FF0000"/>
                </a:solidFill>
                <a:latin typeface="B Nazann"/>
                <a:cs typeface="B Nazanin" panose="00000400000000000000" pitchFamily="2" charset="-78"/>
              </a:rPr>
              <a:t>کارایی مطلوب</a:t>
            </a:r>
            <a:endParaRPr lang="fa-IR" sz="2400" b="1">
              <a:solidFill>
                <a:srgbClr val="FF0000"/>
              </a:solidFill>
            </a:endParaRPr>
          </a:p>
        </p:txBody>
      </p:sp>
    </p:spTree>
    <p:extLst>
      <p:ext uri="{BB962C8B-B14F-4D97-AF65-F5344CB8AC3E}">
        <p14:creationId xmlns:p14="http://schemas.microsoft.com/office/powerpoint/2010/main" val="1812512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a:solidFill>
                  <a:srgbClr val="FF0000"/>
                </a:solidFill>
                <a:latin typeface="B Nazann"/>
                <a:cs typeface="B Nazanin" panose="00000400000000000000" pitchFamily="2" charset="-78"/>
              </a:rPr>
              <a:t>رهبر: </a:t>
            </a: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الف- به نگرانی های کارمند گوش می دهد و درباره توانایی وی در انجام کار ابراز اطمینان می کند. </a:t>
            </a:r>
          </a:p>
          <a:p>
            <a:pPr algn="just"/>
            <a:r>
              <a:rPr lang="fa-IR" smtClean="0">
                <a:latin typeface="B Nazann"/>
                <a:cs typeface="B Nazanin" panose="00000400000000000000" pitchFamily="2" charset="-78"/>
              </a:rPr>
              <a:t>ب- چارچوب کار را دقیقا مشخص می کند. در عین حال پیشنهادهای مفید کارمند را برای انجام کار در نظر می گیرد. </a:t>
            </a:r>
          </a:p>
          <a:p>
            <a:pPr algn="just"/>
            <a:r>
              <a:rPr lang="fa-IR" smtClean="0">
                <a:latin typeface="B Nazann"/>
                <a:cs typeface="B Nazanin" panose="00000400000000000000" pitchFamily="2" charset="-78"/>
              </a:rPr>
              <a:t>د- به کارمند اجازه می دهد که نحوه انجام کار را خودش تعیین کند. </a:t>
            </a:r>
          </a:p>
          <a:p>
            <a:pPr algn="just"/>
            <a:endParaRPr lang="fa-IR">
              <a:latin typeface="B Nazann"/>
              <a:cs typeface="B Nazanin" panose="00000400000000000000" pitchFamily="2" charset="-78"/>
            </a:endParaRPr>
          </a:p>
        </p:txBody>
      </p:sp>
    </p:spTree>
    <p:extLst>
      <p:ext uri="{BB962C8B-B14F-4D97-AF65-F5344CB8AC3E}">
        <p14:creationId xmlns:p14="http://schemas.microsoft.com/office/powerpoint/2010/main" val="2861204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latin typeface="B Nazann"/>
                <a:cs typeface="B Nazanin" panose="00000400000000000000" pitchFamily="2" charset="-78"/>
              </a:rPr>
              <a:t>چکیده مقاله</a:t>
            </a:r>
            <a:endParaRPr lang="fa-IR" b="1">
              <a:solidFill>
                <a:srgbClr val="FF0000"/>
              </a:solidFill>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یکی از </a:t>
            </a:r>
            <a:r>
              <a:rPr lang="fa-IR" smtClean="0">
                <a:latin typeface="B Nazann"/>
                <a:cs typeface="B Nazanin" panose="00000400000000000000" pitchFamily="2" charset="-78"/>
              </a:rPr>
              <a:t>وظایف </a:t>
            </a:r>
            <a:r>
              <a:rPr lang="fa-IR" smtClean="0">
                <a:latin typeface="B Nazann"/>
                <a:cs typeface="B Nazanin" panose="00000400000000000000" pitchFamily="2" charset="-78"/>
              </a:rPr>
              <a:t>مدیریت ایفای نقش موثر در رهبری سازمانی است. این موضوع در جوامع صنعتی زمینه پژوهشی فراوانی داشته و به دستاوردهایی با کاربری های مفید انجامیده است. در متون فارسی در ارتباط با رهبری مطالب نسبتا زیادی موجود است. </a:t>
            </a:r>
          </a:p>
          <a:p>
            <a:pPr algn="just"/>
            <a:r>
              <a:rPr lang="fa-IR" smtClean="0">
                <a:latin typeface="B Nazann"/>
                <a:cs typeface="B Nazanin" panose="00000400000000000000" pitchFamily="2" charset="-78"/>
              </a:rPr>
              <a:t>لیکن در خصوص روش های تشخیص رفتار رهبری از طریق ابزارهای کاربردی کاستی زیادی احساس می شود. با توجه به نیاز مبرم به توسعه مدیریت به خصوص در فعالیت های تحقیقاتی و ابداع معیارهای علمی و کمی در سنجش و اندازه گیری مفاهیم کیفی، در این مقاله یک نمونه ابزار تشخیص و بهبود اثربخشی رفتار رهبری ارائه می شود تا ان شاء الله مورد هدایت مراکز و موسسات علمی تحقیقاتی قرار گیرد و پژوهشگران و مدیران اجرایی کشور از ثرات ان برخوردارند. </a:t>
            </a:r>
            <a:endParaRPr lang="fa-IR">
              <a:latin typeface="B Nazann"/>
              <a:cs typeface="B Nazanin" panose="00000400000000000000" pitchFamily="2" charset="-78"/>
            </a:endParaRPr>
          </a:p>
        </p:txBody>
      </p:sp>
    </p:spTree>
    <p:extLst>
      <p:ext uri="{BB962C8B-B14F-4D97-AF65-F5344CB8AC3E}">
        <p14:creationId xmlns:p14="http://schemas.microsoft.com/office/powerpoint/2010/main" val="37170127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9- کارمندان یک واحد از سرپرست تقاضا کرده اند تا در برنامه کاری آنها تغییراتی داده شود. این سرپرست در گذشته از پیشنهادهای آنها استقبال و از آنها حمایت می کرده است. در ارتباط با تقاضای اخیر، کارکنان به ضرورت این تغییر واقف هستند و برای ارائه پیشنهاد در مورد تغییر برنامه آمادگی لازم را دارند. این کارکنان ضمن برخورداری از صلاحیت بالا کار گروهی را نیز به خوبی انجام می دهند. </a:t>
            </a:r>
            <a:endParaRPr lang="fa-IR">
              <a:latin typeface="B Nazann"/>
              <a:cs typeface="B Nazanin" panose="00000400000000000000" pitchFamily="2" charset="-78"/>
            </a:endParaRPr>
          </a:p>
        </p:txBody>
      </p:sp>
      <p:sp>
        <p:nvSpPr>
          <p:cNvPr id="4" name="Flowchart: Process 3"/>
          <p:cNvSpPr/>
          <p:nvPr/>
        </p:nvSpPr>
        <p:spPr>
          <a:xfrm>
            <a:off x="1266092" y="4023360"/>
            <a:ext cx="3601330" cy="1463040"/>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latin typeface="B Nazann"/>
                <a:cs typeface="B Nazanin" panose="00000400000000000000" pitchFamily="2" charset="-78"/>
              </a:rPr>
              <a:t>برخورداری از صلاحیت بالا</a:t>
            </a:r>
            <a:endParaRPr lang="fa-IR" b="1">
              <a:solidFill>
                <a:srgbClr val="FF0000"/>
              </a:solidFill>
            </a:endParaRPr>
          </a:p>
        </p:txBody>
      </p:sp>
    </p:spTree>
    <p:extLst>
      <p:ext uri="{BB962C8B-B14F-4D97-AF65-F5344CB8AC3E}">
        <p14:creationId xmlns:p14="http://schemas.microsoft.com/office/powerpoint/2010/main" val="3462682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latin typeface="B Nazann"/>
                <a:cs typeface="B Nazanin" panose="00000400000000000000" pitchFamily="2" charset="-78"/>
              </a:rPr>
              <a:t>رهبر:</a:t>
            </a:r>
            <a:endParaRPr lang="fa-IR" b="1">
              <a:solidFill>
                <a:srgbClr val="FF0000"/>
              </a:solidFill>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الف- کارکنان را در تهیه برنامه جدید درگیر کرده و از پیشناد های اعضای گروه حمایت می کند. </a:t>
            </a:r>
          </a:p>
          <a:p>
            <a:pPr algn="just"/>
            <a:r>
              <a:rPr lang="fa-IR" smtClean="0">
                <a:latin typeface="B Nazann"/>
                <a:cs typeface="B Nazanin" panose="00000400000000000000" pitchFamily="2" charset="-78"/>
              </a:rPr>
              <a:t>ب- برنامه جدید را طراحی و اجرا می کند اما توصیه های کارکنان را نیز در این کار دخالت می دهد. </a:t>
            </a:r>
          </a:p>
          <a:p>
            <a:pPr algn="just"/>
            <a:r>
              <a:rPr lang="fa-IR" smtClean="0">
                <a:latin typeface="B Nazann"/>
                <a:cs typeface="B Nazanin" panose="00000400000000000000" pitchFamily="2" charset="-78"/>
              </a:rPr>
              <a:t>ج- به کارکنان اجازه می دهد تا برنامه  جدید را خود تنظیم و اجرا نمایند. </a:t>
            </a:r>
          </a:p>
          <a:p>
            <a:pPr algn="just"/>
            <a:r>
              <a:rPr lang="fa-IR" smtClean="0">
                <a:latin typeface="B Nazann"/>
                <a:cs typeface="B Nazanin" panose="00000400000000000000" pitchFamily="2" charset="-78"/>
              </a:rPr>
              <a:t>د- برنامه جدید را طراحی می کند و نظارت مستقیم بر اجرای آن را به عهده می گیرد. </a:t>
            </a:r>
            <a:endParaRPr lang="fa-IR">
              <a:latin typeface="B Nazann"/>
              <a:cs typeface="B Nazanin" panose="00000400000000000000" pitchFamily="2" charset="-78"/>
            </a:endParaRPr>
          </a:p>
        </p:txBody>
      </p:sp>
      <p:sp>
        <p:nvSpPr>
          <p:cNvPr id="4" name="Flowchart: Process 3"/>
          <p:cNvSpPr/>
          <p:nvPr/>
        </p:nvSpPr>
        <p:spPr>
          <a:xfrm>
            <a:off x="1223889" y="4768948"/>
            <a:ext cx="3488788" cy="984738"/>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latin typeface="B Nazann"/>
                <a:cs typeface="B Nazanin" panose="00000400000000000000" pitchFamily="2" charset="-78"/>
              </a:rPr>
              <a:t>نظارت مستقیم</a:t>
            </a:r>
            <a:endParaRPr lang="fa-IR" b="1">
              <a:solidFill>
                <a:srgbClr val="FF0000"/>
              </a:solidFill>
            </a:endParaRPr>
          </a:p>
        </p:txBody>
      </p:sp>
    </p:spTree>
    <p:extLst>
      <p:ext uri="{BB962C8B-B14F-4D97-AF65-F5344CB8AC3E}">
        <p14:creationId xmlns:p14="http://schemas.microsoft.com/office/powerpoint/2010/main" val="31842026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10- این سرپرست در جلسه ای که قرار بود با کارکنان منعقد گردد </a:t>
            </a:r>
            <a:r>
              <a:rPr lang="fa-IR" b="1" smtClean="0">
                <a:solidFill>
                  <a:srgbClr val="FF0000"/>
                </a:solidFill>
                <a:latin typeface="B Nazann"/>
                <a:cs typeface="B Nazanin" panose="00000400000000000000" pitchFamily="2" charset="-78"/>
              </a:rPr>
              <a:t>30 دقیقه تاخیر </a:t>
            </a:r>
            <a:r>
              <a:rPr lang="fa-IR" smtClean="0">
                <a:latin typeface="B Nazann"/>
                <a:cs typeface="B Nazanin" panose="00000400000000000000" pitchFamily="2" charset="-78"/>
              </a:rPr>
              <a:t>داشته است. او قبل از شروع جلسه به محل می رسد. تحقیقات نشان می دهد که چند نفر  از اعضای گروه سعی در تشکیل جلسه داشته اند اما اکثر اعضاء به دلیل عدم همکاری اعضای گروه به تکیل جلسه رغبتی نشان نداده اند. سرپرست معتقد است که گروه مذکور تا قبل از این رویداد پیشرفت خوبی داشته است. </a:t>
            </a:r>
            <a:endParaRPr lang="fa-IR">
              <a:latin typeface="B Nazann"/>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1380905" y="3862680"/>
            <a:ext cx="2143125" cy="2143125"/>
          </a:xfrm>
          <a:prstGeom prst="rect">
            <a:avLst/>
          </a:prstGeom>
        </p:spPr>
      </p:pic>
    </p:spTree>
    <p:extLst>
      <p:ext uri="{BB962C8B-B14F-4D97-AF65-F5344CB8AC3E}">
        <p14:creationId xmlns:p14="http://schemas.microsoft.com/office/powerpoint/2010/main" val="26597284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latin typeface="B Nazann"/>
                <a:cs typeface="B Nazanin" panose="00000400000000000000" pitchFamily="2" charset="-78"/>
              </a:rPr>
              <a:t>رهبر:</a:t>
            </a:r>
            <a:endParaRPr lang="fa-IR">
              <a:solidFill>
                <a:srgbClr val="FF0000"/>
              </a:solidFill>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الف- </a:t>
            </a:r>
            <a:r>
              <a:rPr lang="fa-IR" smtClean="0">
                <a:latin typeface="B Nazann"/>
                <a:cs typeface="B Nazanin" panose="00000400000000000000" pitchFamily="2" charset="-78"/>
              </a:rPr>
              <a:t>هدف </a:t>
            </a:r>
            <a:r>
              <a:rPr lang="fa-IR" smtClean="0">
                <a:latin typeface="B Nazann"/>
                <a:cs typeface="B Nazanin" panose="00000400000000000000" pitchFamily="2" charset="-78"/>
              </a:rPr>
              <a:t>از جلسه را بازگو می کند. اما جز در مواردی که از او درخواست کمک شود در کار گروه دخالتی نمی کند. </a:t>
            </a:r>
          </a:p>
          <a:p>
            <a:pPr algn="just"/>
            <a:r>
              <a:rPr lang="fa-IR" smtClean="0">
                <a:latin typeface="B Nazann"/>
                <a:cs typeface="B Nazanin" panose="00000400000000000000" pitchFamily="2" charset="-78"/>
              </a:rPr>
              <a:t>ب- فورا کنترل جلسه را به دست گرفته و گروه را در انجام پروژه هدایت می کند. </a:t>
            </a:r>
          </a:p>
          <a:p>
            <a:pPr algn="just"/>
            <a:r>
              <a:rPr lang="fa-IR" smtClean="0">
                <a:latin typeface="B Nazann"/>
                <a:cs typeface="B Nazanin" panose="00000400000000000000" pitchFamily="2" charset="-78"/>
              </a:rPr>
              <a:t>ج- تعامل اعضای گروه را در انجام کارشان هدایت و اعضای گروه را به بحث درباره </a:t>
            </a:r>
            <a:endParaRPr lang="fa-IR">
              <a:latin typeface="B Nazann"/>
              <a:cs typeface="B Nazanin" panose="00000400000000000000" pitchFamily="2" charset="-78"/>
            </a:endParaRPr>
          </a:p>
        </p:txBody>
      </p:sp>
    </p:spTree>
    <p:extLst>
      <p:ext uri="{BB962C8B-B14F-4D97-AF65-F5344CB8AC3E}">
        <p14:creationId xmlns:p14="http://schemas.microsoft.com/office/powerpoint/2010/main" val="41516096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latin typeface="B Nazann"/>
                <a:cs typeface="B Nazanin" panose="00000400000000000000" pitchFamily="2" charset="-78"/>
              </a:rPr>
              <a:t>رهبر</a:t>
            </a:r>
            <a:endParaRPr lang="fa-IR">
              <a:solidFill>
                <a:srgbClr val="FF0000"/>
              </a:solidFill>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د- از گروه </a:t>
            </a:r>
            <a:r>
              <a:rPr lang="fa-IR">
                <a:latin typeface="B Nazann"/>
                <a:cs typeface="B Nazanin" panose="00000400000000000000" pitchFamily="2" charset="-78"/>
              </a:rPr>
              <a:t>می </a:t>
            </a:r>
            <a:r>
              <a:rPr lang="fa-IR" smtClean="0">
                <a:latin typeface="B Nazann"/>
                <a:cs typeface="B Nazanin" panose="00000400000000000000" pitchFamily="2" charset="-78"/>
              </a:rPr>
              <a:t>خواهد کار محوله را مورد بحث قرار دهند و آنان را تا حد امکان مورد تشویق و حمایت قرار می دهد. </a:t>
            </a:r>
          </a:p>
          <a:p>
            <a:pPr algn="just"/>
            <a:r>
              <a:rPr lang="fa-IR" smtClean="0">
                <a:latin typeface="B Nazann"/>
                <a:cs typeface="B Nazanin" panose="00000400000000000000" pitchFamily="2" charset="-78"/>
              </a:rPr>
              <a:t>11- یکی از کارکنان تاکنون با هدایت کمتر، ولی با حمایت و تشویق بیشتر سرپرست خود وضعی بسیار مطلوبی داشته است. به این کارمند در سال جاری نیز وظایف مشابهی محول شده است  سرپرست وی باید در خصوص نحوه نظارت بر فعالیت های او تصمیم بگیرد. </a:t>
            </a:r>
            <a:endParaRPr lang="fa-IR">
              <a:latin typeface="B Nazann"/>
              <a:cs typeface="B Nazanin" panose="00000400000000000000" pitchFamily="2" charset="-78"/>
            </a:endParaRPr>
          </a:p>
        </p:txBody>
      </p:sp>
      <p:sp>
        <p:nvSpPr>
          <p:cNvPr id="4" name="Flowchart: Process 3"/>
          <p:cNvSpPr/>
          <p:nvPr/>
        </p:nvSpPr>
        <p:spPr>
          <a:xfrm>
            <a:off x="1716258" y="4445391"/>
            <a:ext cx="3657600" cy="998806"/>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latin typeface="B Nazann"/>
                <a:cs typeface="B Nazanin" panose="00000400000000000000" pitchFamily="2" charset="-78"/>
              </a:rPr>
              <a:t>نظارت بر فعالیت های او</a:t>
            </a:r>
            <a:endParaRPr lang="fa-IR" b="1">
              <a:solidFill>
                <a:srgbClr val="FF0000"/>
              </a:solidFill>
            </a:endParaRPr>
          </a:p>
        </p:txBody>
      </p:sp>
    </p:spTree>
    <p:extLst>
      <p:ext uri="{BB962C8B-B14F-4D97-AF65-F5344CB8AC3E}">
        <p14:creationId xmlns:p14="http://schemas.microsoft.com/office/powerpoint/2010/main" val="486628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latin typeface="B Nazann"/>
                <a:cs typeface="B Nazanin" panose="00000400000000000000" pitchFamily="2" charset="-78"/>
              </a:rPr>
              <a:t>رهبر:</a:t>
            </a:r>
            <a:endParaRPr lang="fa-IR">
              <a:solidFill>
                <a:srgbClr val="FF0000"/>
              </a:solidFill>
              <a:latin typeface="B Nazann"/>
              <a:cs typeface="B Nazanin" panose="00000400000000000000" pitchFamily="2" charset="-78"/>
            </a:endParaRPr>
          </a:p>
        </p:txBody>
      </p:sp>
      <p:sp>
        <p:nvSpPr>
          <p:cNvPr id="3" name="Content Placeholder 2"/>
          <p:cNvSpPr>
            <a:spLocks noGrp="1"/>
          </p:cNvSpPr>
          <p:nvPr>
            <p:ph idx="1"/>
          </p:nvPr>
        </p:nvSpPr>
        <p:spPr>
          <a:xfrm>
            <a:off x="4304714" y="1825625"/>
            <a:ext cx="7049086" cy="4351338"/>
          </a:xfrm>
        </p:spPr>
        <p:txBody>
          <a:bodyPr/>
          <a:lstStyle/>
          <a:p>
            <a:pPr algn="just"/>
            <a:r>
              <a:rPr lang="fa-IR" smtClean="0">
                <a:latin typeface="B Nazann"/>
                <a:cs typeface="B Nazanin" panose="00000400000000000000" pitchFamily="2" charset="-78"/>
              </a:rPr>
              <a:t>الف- با ادامه حمایت و هدایت خود کارمند را در انجام وظایف به حال خود می گذارد. </a:t>
            </a:r>
          </a:p>
          <a:p>
            <a:pPr algn="just"/>
            <a:r>
              <a:rPr lang="fa-IR" smtClean="0">
                <a:latin typeface="B Nazann"/>
                <a:cs typeface="B Nazanin" panose="00000400000000000000" pitchFamily="2" charset="-78"/>
              </a:rPr>
              <a:t>ب- در مورد انجام به موقع کارها تاکید و تلاش های کارمند را در اجرای وظایف محوله هدایت می کند.</a:t>
            </a:r>
          </a:p>
          <a:p>
            <a:pPr algn="just"/>
            <a:r>
              <a:rPr lang="fa-IR" smtClean="0">
                <a:latin typeface="B Nazann"/>
                <a:cs typeface="B Nazanin" panose="00000400000000000000" pitchFamily="2" charset="-78"/>
              </a:rPr>
              <a:t>ج- درباره تنظیم اهداف اجرای وظایف با کارمند صحبت می کند و نظرات او را نیز ملحوظ می دارد. </a:t>
            </a:r>
          </a:p>
          <a:p>
            <a:pPr algn="just"/>
            <a:r>
              <a:rPr lang="fa-IR" smtClean="0">
                <a:latin typeface="B Nazann"/>
                <a:cs typeface="B Nazanin" panose="00000400000000000000" pitchFamily="2" charset="-78"/>
              </a:rPr>
              <a:t>د- کارمند را در تنظیم اهداف دخالت داده و تلاش های او را مورد حمایت قرار می دهد. </a:t>
            </a:r>
            <a:endParaRPr lang="fa-IR">
              <a:latin typeface="B Nazann"/>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618978" y="1924099"/>
            <a:ext cx="3685736" cy="2957390"/>
          </a:xfrm>
          <a:prstGeom prst="rect">
            <a:avLst/>
          </a:prstGeom>
        </p:spPr>
      </p:pic>
    </p:spTree>
    <p:extLst>
      <p:ext uri="{BB962C8B-B14F-4D97-AF65-F5344CB8AC3E}">
        <p14:creationId xmlns:p14="http://schemas.microsoft.com/office/powerpoint/2010/main" val="32937328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12- این سرپرست در گذشته ضمن هدایت و حمایت تلاش های کارکنان خود با آنان روابط کاری دوستانه اش داشته و در نتیجه از بهر وری بالایی برخوردار بوده و رابطه خوبی با دیگران ایجاد نموده است. با شناختی که از قابلیت های کارکنان دارد معتقد است که این کارکنان فقط با تشویق می توانند امور محوله را به خوبی به انجام برسانند سرپرست زمینه های کاری جدیدی را فراهم کرده است و کارکنان کماکان با کیفیت مطلوب به کار خود ادامه می دهند. سرپرست اکنون باید از کارکنان خودبخواهد تا وظایف بیشتری را تقبل نمایند. </a:t>
            </a:r>
            <a:endParaRPr lang="fa-IR">
              <a:latin typeface="B Nazann"/>
              <a:cs typeface="B Nazanin" panose="00000400000000000000" pitchFamily="2" charset="-78"/>
            </a:endParaRPr>
          </a:p>
        </p:txBody>
      </p:sp>
      <p:sp>
        <p:nvSpPr>
          <p:cNvPr id="4" name="Flowchart: Process 3"/>
          <p:cNvSpPr/>
          <p:nvPr/>
        </p:nvSpPr>
        <p:spPr>
          <a:xfrm>
            <a:off x="1294228" y="4473526"/>
            <a:ext cx="3938954" cy="1364566"/>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smtClean="0">
                <a:solidFill>
                  <a:srgbClr val="FF0000"/>
                </a:solidFill>
                <a:latin typeface="B Nazann"/>
                <a:cs typeface="B Nazanin" panose="00000400000000000000" pitchFamily="2" charset="-78"/>
              </a:rPr>
              <a:t>شناخت </a:t>
            </a:r>
            <a:r>
              <a:rPr lang="fa-IR" sz="2800" b="1">
                <a:solidFill>
                  <a:srgbClr val="FF0000"/>
                </a:solidFill>
                <a:latin typeface="B Nazann"/>
                <a:cs typeface="B Nazanin" panose="00000400000000000000" pitchFamily="2" charset="-78"/>
              </a:rPr>
              <a:t>از قابلیت های کارکنان</a:t>
            </a:r>
            <a:endParaRPr lang="fa-IR" b="1">
              <a:solidFill>
                <a:srgbClr val="FF0000"/>
              </a:solidFill>
            </a:endParaRPr>
          </a:p>
        </p:txBody>
      </p:sp>
    </p:spTree>
    <p:extLst>
      <p:ext uri="{BB962C8B-B14F-4D97-AF65-F5344CB8AC3E}">
        <p14:creationId xmlns:p14="http://schemas.microsoft.com/office/powerpoint/2010/main" val="38287122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latin typeface="B Nazann"/>
                <a:cs typeface="B Nazanin" panose="00000400000000000000" pitchFamily="2" charset="-78"/>
              </a:rPr>
              <a:t>رهبر: </a:t>
            </a:r>
            <a:endParaRPr lang="fa-IR">
              <a:solidFill>
                <a:srgbClr val="FF0000"/>
              </a:solidFill>
              <a:latin typeface="B Nazann"/>
              <a:cs typeface="B Nazanin" panose="00000400000000000000" pitchFamily="2" charset="-78"/>
            </a:endParaRPr>
          </a:p>
        </p:txBody>
      </p:sp>
      <p:sp>
        <p:nvSpPr>
          <p:cNvPr id="3" name="Content Placeholder 2"/>
          <p:cNvSpPr>
            <a:spLocks noGrp="1"/>
          </p:cNvSpPr>
          <p:nvPr>
            <p:ph idx="1"/>
          </p:nvPr>
        </p:nvSpPr>
        <p:spPr>
          <a:xfrm>
            <a:off x="4811150" y="1825625"/>
            <a:ext cx="6542649" cy="4351338"/>
          </a:xfrm>
        </p:spPr>
        <p:txBody>
          <a:bodyPr/>
          <a:lstStyle/>
          <a:p>
            <a:pPr algn="just"/>
            <a:r>
              <a:rPr lang="fa-IR" smtClean="0">
                <a:latin typeface="B Nazann"/>
                <a:cs typeface="B Nazanin" panose="00000400000000000000" pitchFamily="2" charset="-78"/>
              </a:rPr>
              <a:t>الف-کار را به کارکنان محول و اطمینان حاصل می کند که انان دقیقا به وظایف خود آشنایی دارند و در عین حال از نزدیک بر فعالیت های آنها نظارت می نماید. </a:t>
            </a:r>
          </a:p>
          <a:p>
            <a:pPr algn="just"/>
            <a:r>
              <a:rPr lang="fa-IR" smtClean="0">
                <a:latin typeface="B Nazann"/>
                <a:cs typeface="B Nazanin" panose="00000400000000000000" pitchFamily="2" charset="-78"/>
              </a:rPr>
              <a:t>ب- کار را به کارکنان واگذار می کند و به آنها می گوید اطمینان دارد که با توجه به عملکرد مطلوب گذشتهف انها می توانند از عهده این کار نیز به راحتی برآیند. </a:t>
            </a:r>
          </a:p>
          <a:p>
            <a:pPr algn="just"/>
            <a:r>
              <a:rPr lang="fa-IR" smtClean="0">
                <a:latin typeface="B Nazann"/>
                <a:cs typeface="B Nazanin" panose="00000400000000000000" pitchFamily="2" charset="-78"/>
              </a:rPr>
              <a:t>د- به کارکنان اجازه می دهد تا در مورد نحوه وظایفشان شخص تصمیم بگیرند. </a:t>
            </a:r>
          </a:p>
          <a:p>
            <a:pPr algn="just"/>
            <a:endParaRPr lang="fa-IR" smtClean="0">
              <a:latin typeface="B Nazann"/>
              <a:cs typeface="B Nazanin" panose="00000400000000000000" pitchFamily="2" charset="-78"/>
            </a:endParaRPr>
          </a:p>
          <a:p>
            <a:pPr algn="just"/>
            <a:endParaRPr lang="fa-IR">
              <a:latin typeface="B Nazann"/>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1825625"/>
            <a:ext cx="3854363" cy="2887052"/>
          </a:xfrm>
          <a:prstGeom prst="rect">
            <a:avLst/>
          </a:prstGeom>
        </p:spPr>
      </p:pic>
    </p:spTree>
    <p:extLst>
      <p:ext uri="{BB962C8B-B14F-4D97-AF65-F5344CB8AC3E}">
        <p14:creationId xmlns:p14="http://schemas.microsoft.com/office/powerpoint/2010/main" val="874319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a:latin typeface="B Nazann"/>
                <a:cs typeface="B Nazanin" panose="00000400000000000000" pitchFamily="2" charset="-78"/>
              </a:rPr>
              <a:t>13- کارمند جدیدی </a:t>
            </a:r>
            <a:r>
              <a:rPr lang="fa-IR" smtClean="0">
                <a:latin typeface="B Nazann"/>
                <a:cs typeface="B Nazanin" panose="00000400000000000000" pitchFamily="2" charset="-78"/>
              </a:rPr>
              <a:t>برای انجام یک کار بسیار مهم در اداره استخدام شده است. او کارمند بی تجربه و در عین حال فردی علاقه مند است و احساس می کند که از عهده کار بر می آید. </a:t>
            </a:r>
            <a:endParaRPr lang="fa-IR">
              <a:latin typeface="B Nazann"/>
              <a:cs typeface="B Nazanin" panose="00000400000000000000" pitchFamily="2" charset="-78"/>
            </a:endParaRPr>
          </a:p>
          <a:p>
            <a:pPr algn="just"/>
            <a:endParaRPr lang="fa-IR">
              <a:latin typeface="B Nazann"/>
              <a:cs typeface="B Nazanin" panose="00000400000000000000" pitchFamily="2" charset="-78"/>
            </a:endParaRPr>
          </a:p>
        </p:txBody>
      </p:sp>
    </p:spTree>
    <p:extLst>
      <p:ext uri="{BB962C8B-B14F-4D97-AF65-F5344CB8AC3E}">
        <p14:creationId xmlns:p14="http://schemas.microsoft.com/office/powerpoint/2010/main" val="40821151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latin typeface="B Nazann"/>
                <a:cs typeface="B Nazanin" panose="00000400000000000000" pitchFamily="2" charset="-78"/>
              </a:rPr>
              <a:t>رهبر</a:t>
            </a:r>
            <a:endParaRPr lang="fa-IR" b="1">
              <a:solidFill>
                <a:srgbClr val="FF0000"/>
              </a:solidFill>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الف- به کارمند اجزاه می دهد تا در مورد محتوای کار و نحوه انجام ان خودش تصمیم بگیرد. </a:t>
            </a:r>
          </a:p>
          <a:p>
            <a:pPr algn="just"/>
            <a:r>
              <a:rPr lang="fa-IR" smtClean="0">
                <a:latin typeface="B Nazann"/>
                <a:cs typeface="B Nazanin" panose="00000400000000000000" pitchFamily="2" charset="-78"/>
              </a:rPr>
              <a:t>ب- محتوای کار و انتظارات خود  را دقیقا  با و در میان می گذارد و فعالیت های او را از نزدیک نظارت می کند. </a:t>
            </a:r>
          </a:p>
          <a:p>
            <a:pPr algn="just"/>
            <a:r>
              <a:rPr lang="fa-IR" smtClean="0">
                <a:latin typeface="B Nazann"/>
                <a:cs typeface="B Nazanin" panose="00000400000000000000" pitchFamily="2" charset="-78"/>
              </a:rPr>
              <a:t>ج- کارمند را از آنچه که باید دقیقا انجام گیرد مطلع می سازد و نظرات و پیشنهادهای او را نیز مورد توجه قرار می دهد. </a:t>
            </a:r>
          </a:p>
          <a:p>
            <a:pPr algn="just"/>
            <a:r>
              <a:rPr lang="fa-IR" smtClean="0">
                <a:latin typeface="B Nazann"/>
                <a:cs typeface="B Nazanin" panose="00000400000000000000" pitchFamily="2" charset="-78"/>
              </a:rPr>
              <a:t>د- از اشتیاق کارمند با تشویق استقبال می کند و نظرات او را در چگونگی انجام وظایف جویا می شود. </a:t>
            </a:r>
            <a:endParaRPr lang="fa-IR">
              <a:latin typeface="B Nazann"/>
              <a:cs typeface="B Nazanin" panose="00000400000000000000" pitchFamily="2" charset="-78"/>
            </a:endParaRPr>
          </a:p>
        </p:txBody>
      </p:sp>
      <p:sp>
        <p:nvSpPr>
          <p:cNvPr id="4" name="Flowchart: Process 3"/>
          <p:cNvSpPr/>
          <p:nvPr/>
        </p:nvSpPr>
        <p:spPr>
          <a:xfrm>
            <a:off x="1237957" y="4839286"/>
            <a:ext cx="3587261" cy="1041009"/>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latin typeface="B Nazann"/>
                <a:cs typeface="B Nazanin" panose="00000400000000000000" pitchFamily="2" charset="-78"/>
              </a:rPr>
              <a:t>چگونگی انجام وظایف</a:t>
            </a:r>
            <a:endParaRPr lang="fa-IR" b="1">
              <a:solidFill>
                <a:srgbClr val="FF0000"/>
              </a:solidFill>
            </a:endParaRPr>
          </a:p>
        </p:txBody>
      </p:sp>
    </p:spTree>
    <p:extLst>
      <p:ext uri="{BB962C8B-B14F-4D97-AF65-F5344CB8AC3E}">
        <p14:creationId xmlns:p14="http://schemas.microsoft.com/office/powerpoint/2010/main" val="534601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latin typeface="B Nazann"/>
                <a:cs typeface="B Nazanin" panose="00000400000000000000" pitchFamily="2" charset="-78"/>
              </a:rPr>
              <a:t>واژه های کلیدی:</a:t>
            </a:r>
            <a:endParaRPr lang="fa-IR" b="1">
              <a:solidFill>
                <a:srgbClr val="FF0000"/>
              </a:solidFill>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سبک- رفتار- رهبری- مدیر- انعطاف و  اثربخشی</a:t>
            </a:r>
            <a:endParaRPr lang="fa-IR">
              <a:latin typeface="B Nazann"/>
              <a:cs typeface="B Nazanin" panose="00000400000000000000" pitchFamily="2" charset="-78"/>
            </a:endParaRPr>
          </a:p>
        </p:txBody>
      </p:sp>
      <p:pic>
        <p:nvPicPr>
          <p:cNvPr id="5" name="Picture 4"/>
          <p:cNvPicPr>
            <a:picLocks noChangeAspect="1"/>
          </p:cNvPicPr>
          <p:nvPr/>
        </p:nvPicPr>
        <p:blipFill>
          <a:blip r:embed="rId2"/>
          <a:stretch>
            <a:fillRect/>
          </a:stretch>
        </p:blipFill>
        <p:spPr>
          <a:xfrm>
            <a:off x="4185811" y="2925952"/>
            <a:ext cx="3880016" cy="2581974"/>
          </a:xfrm>
          <a:prstGeom prst="rect">
            <a:avLst/>
          </a:prstGeom>
        </p:spPr>
      </p:pic>
    </p:spTree>
    <p:extLst>
      <p:ext uri="{BB962C8B-B14F-4D97-AF65-F5344CB8AC3E}">
        <p14:creationId xmlns:p14="http://schemas.microsoft.com/office/powerpoint/2010/main" val="7927060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14 مدیریت عالی سازمان از یکی از </a:t>
            </a:r>
            <a:r>
              <a:rPr lang="fa-IR" smtClean="0">
                <a:latin typeface="B Nazann"/>
                <a:cs typeface="B Nazanin" panose="00000400000000000000" pitchFamily="2" charset="-78"/>
              </a:rPr>
              <a:t>واحدها </a:t>
            </a:r>
            <a:r>
              <a:rPr lang="fa-IR" smtClean="0">
                <a:latin typeface="B Nazann"/>
                <a:cs typeface="B Nazanin" panose="00000400000000000000" pitchFamily="2" charset="-78"/>
              </a:rPr>
              <a:t>خواسته است تا تولید خود را </a:t>
            </a:r>
            <a:r>
              <a:rPr lang="fa-IR" b="1" smtClean="0">
                <a:solidFill>
                  <a:srgbClr val="FF0000"/>
                </a:solidFill>
                <a:latin typeface="B Nazann"/>
                <a:cs typeface="B Nazanin" panose="00000400000000000000" pitchFamily="2" charset="-78"/>
              </a:rPr>
              <a:t>10 درصد </a:t>
            </a:r>
            <a:r>
              <a:rPr lang="fa-IR" smtClean="0">
                <a:latin typeface="B Nazann"/>
                <a:cs typeface="B Nazanin" panose="00000400000000000000" pitchFamily="2" charset="-78"/>
              </a:rPr>
              <a:t>افزایش دهد. سرپرست واحد تحقیق این خواسته را منوط به درگیری فعالانه خود می داند. ضمنا سرپرست می بای برقراری یک سیستم جدید کنترل هزینه ها را به یکی از معاونان خود واگذار نماید. این معاون درباره این گونه سیستم ها تجربه قابل توجهی دارد، لین در مورد اجرای این کار اطمینان به نفس کافی ندارد. </a:t>
            </a:r>
            <a:endParaRPr lang="fa-IR">
              <a:latin typeface="B Nazann"/>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1155822" y="3778274"/>
            <a:ext cx="2143125" cy="2143125"/>
          </a:xfrm>
          <a:prstGeom prst="rect">
            <a:avLst/>
          </a:prstGeom>
        </p:spPr>
      </p:pic>
    </p:spTree>
    <p:extLst>
      <p:ext uri="{BB962C8B-B14F-4D97-AF65-F5344CB8AC3E}">
        <p14:creationId xmlns:p14="http://schemas.microsoft.com/office/powerpoint/2010/main" val="26729919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latin typeface="B Nazann"/>
                <a:cs typeface="B Nazanin" panose="00000400000000000000" pitchFamily="2" charset="-78"/>
              </a:rPr>
              <a:t>رهبر:</a:t>
            </a:r>
            <a:endParaRPr lang="fa-IR">
              <a:solidFill>
                <a:srgbClr val="FF0000"/>
              </a:solidFill>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الف- از معاون می خواهد که مسئولیت انجام کار را بپذیرد و در عین حال با تشویق از  تلاش های و حمایت می کند</a:t>
            </a:r>
          </a:p>
          <a:p>
            <a:pPr algn="just"/>
            <a:r>
              <a:rPr lang="fa-IR" smtClean="0">
                <a:latin typeface="B Nazann"/>
                <a:cs typeface="B Nazanin" panose="00000400000000000000" pitchFamily="2" charset="-78"/>
              </a:rPr>
              <a:t>ب- در خصوص انجام کار با معاون بحث می کند و ضمن ارائه توضیحاتی در مورد چگونگی انجام کار نظر او را نیز جویا می شود. </a:t>
            </a:r>
          </a:p>
          <a:p>
            <a:pPr algn="just"/>
            <a:r>
              <a:rPr lang="fa-IR" smtClean="0">
                <a:latin typeface="B Nazann"/>
                <a:cs typeface="B Nazanin" panose="00000400000000000000" pitchFamily="2" charset="-78"/>
              </a:rPr>
              <a:t>د- کار را به معاون محول و چگونگی انجام کار را با جزییات کامل برای او مشخص می کند. </a:t>
            </a:r>
          </a:p>
          <a:p>
            <a:pPr algn="just"/>
            <a:endParaRPr lang="fa-IR">
              <a:latin typeface="B Nazann"/>
              <a:cs typeface="B Nazanin" panose="00000400000000000000" pitchFamily="2" charset="-78"/>
            </a:endParaRPr>
          </a:p>
        </p:txBody>
      </p:sp>
    </p:spTree>
    <p:extLst>
      <p:ext uri="{BB962C8B-B14F-4D97-AF65-F5344CB8AC3E}">
        <p14:creationId xmlns:p14="http://schemas.microsoft.com/office/powerpoint/2010/main" val="37028711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15-یکی از کارکنان برای ایجاد تغییر واحد خود پیشنهادهایی ارائه کرده است که مورد قبول سرپرست واحد نیز هست. وی درگذشته نیز توانسته است پیشنهادهای مفید مشابهی </a:t>
            </a:r>
            <a:r>
              <a:rPr lang="fa-IR" smtClean="0">
                <a:latin typeface="B Nazann"/>
                <a:cs typeface="B Nazanin" panose="00000400000000000000" pitchFamily="2" charset="-78"/>
              </a:rPr>
              <a:t>را </a:t>
            </a:r>
            <a:r>
              <a:rPr lang="fa-IR" smtClean="0">
                <a:latin typeface="B Nazann"/>
                <a:cs typeface="B Nazanin" panose="00000400000000000000" pitchFamily="2" charset="-78"/>
              </a:rPr>
              <a:t>با حمایت مدیر مطرح کند و سرپرست به توانایی های او واقف است. </a:t>
            </a:r>
          </a:p>
          <a:p>
            <a:pPr algn="just"/>
            <a:endParaRPr lang="fa-IR">
              <a:latin typeface="B Nazann"/>
              <a:cs typeface="B Nazanin" panose="00000400000000000000" pitchFamily="2" charset="-78"/>
            </a:endParaRPr>
          </a:p>
        </p:txBody>
      </p:sp>
      <p:sp>
        <p:nvSpPr>
          <p:cNvPr id="4" name="Flowchart: Process 3"/>
          <p:cNvSpPr/>
          <p:nvPr/>
        </p:nvSpPr>
        <p:spPr>
          <a:xfrm>
            <a:off x="1336431" y="3559125"/>
            <a:ext cx="2996418" cy="1505243"/>
          </a:xfrm>
          <a:prstGeom prst="flowChartProcess">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latin typeface="B Nazann"/>
                <a:cs typeface="B Nazanin" panose="00000400000000000000" pitchFamily="2" charset="-78"/>
              </a:rPr>
              <a:t>ایجاد تغییر واحد خود</a:t>
            </a:r>
            <a:endParaRPr lang="fa-IR" b="1">
              <a:solidFill>
                <a:srgbClr val="FF0000"/>
              </a:solidFill>
            </a:endParaRPr>
          </a:p>
        </p:txBody>
      </p:sp>
    </p:spTree>
    <p:extLst>
      <p:ext uri="{BB962C8B-B14F-4D97-AF65-F5344CB8AC3E}">
        <p14:creationId xmlns:p14="http://schemas.microsoft.com/office/powerpoint/2010/main" val="14668122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latin typeface="B Nazann"/>
                <a:cs typeface="B Nazanin" panose="00000400000000000000" pitchFamily="2" charset="-78"/>
              </a:rPr>
              <a:t>رهبر:</a:t>
            </a:r>
            <a:endParaRPr lang="fa-IR">
              <a:solidFill>
                <a:srgbClr val="FF0000"/>
              </a:solidFill>
              <a:latin typeface="B Nazann"/>
              <a:cs typeface="B Nazanin" panose="00000400000000000000" pitchFamily="2" charset="-78"/>
            </a:endParaRPr>
          </a:p>
        </p:txBody>
      </p:sp>
      <p:sp>
        <p:nvSpPr>
          <p:cNvPr id="3" name="Content Placeholder 2"/>
          <p:cNvSpPr>
            <a:spLocks noGrp="1"/>
          </p:cNvSpPr>
          <p:nvPr>
            <p:ph idx="1"/>
          </p:nvPr>
        </p:nvSpPr>
        <p:spPr>
          <a:xfrm>
            <a:off x="4867422" y="1825625"/>
            <a:ext cx="6486378" cy="4351338"/>
          </a:xfrm>
        </p:spPr>
        <p:txBody>
          <a:bodyPr>
            <a:normAutofit lnSpcReduction="10000"/>
          </a:bodyPr>
          <a:lstStyle/>
          <a:p>
            <a:pPr algn="just"/>
            <a:r>
              <a:rPr lang="fa-IR" smtClean="0">
                <a:latin typeface="B Nazann"/>
                <a:cs typeface="B Nazanin" panose="00000400000000000000" pitchFamily="2" charset="-78"/>
              </a:rPr>
              <a:t>الف- مسئولیت انجام پیشنهاد را متقبل می  شود و ضمن حمایت از پیشنهاد مطرح شده، کارمند را در تحقق آن هدایت می کند.</a:t>
            </a:r>
          </a:p>
          <a:p>
            <a:pPr algn="just"/>
            <a:r>
              <a:rPr lang="fa-IR" smtClean="0">
                <a:latin typeface="B Nazann"/>
                <a:cs typeface="B Nazanin" panose="00000400000000000000" pitchFamily="2" charset="-78"/>
              </a:rPr>
              <a:t>ب- درباره پیشنهاد مطرح شده با کارمند </a:t>
            </a:r>
            <a:r>
              <a:rPr lang="fa-IR" b="1" smtClean="0">
                <a:solidFill>
                  <a:srgbClr val="FF0000"/>
                </a:solidFill>
                <a:latin typeface="B Nazann"/>
                <a:cs typeface="B Nazanin" panose="00000400000000000000" pitchFamily="2" charset="-78"/>
              </a:rPr>
              <a:t>مشاوره و بحث </a:t>
            </a:r>
            <a:r>
              <a:rPr lang="fa-IR" smtClean="0">
                <a:latin typeface="B Nazann"/>
                <a:cs typeface="B Nazanin" panose="00000400000000000000" pitchFamily="2" charset="-78"/>
              </a:rPr>
              <a:t>می کند و از تلاش های او در اجرای آن حمایت می کند. </a:t>
            </a:r>
          </a:p>
          <a:p>
            <a:pPr algn="just"/>
            <a:r>
              <a:rPr lang="fa-IR" smtClean="0">
                <a:latin typeface="B Nazann"/>
                <a:cs typeface="B Nazanin" panose="00000400000000000000" pitchFamily="2" charset="-78"/>
              </a:rPr>
              <a:t>ج- اجرای پیشنهاد مطرح شده را شخصا </a:t>
            </a:r>
            <a:r>
              <a:rPr lang="fa-IR" smtClean="0">
                <a:latin typeface="B Nazann"/>
                <a:cs typeface="B Nazanin" panose="00000400000000000000" pitchFamily="2" charset="-78"/>
              </a:rPr>
              <a:t>سازماندهی </a:t>
            </a:r>
            <a:r>
              <a:rPr lang="fa-IR" smtClean="0">
                <a:latin typeface="B Nazann"/>
                <a:cs typeface="B Nazanin" panose="00000400000000000000" pitchFamily="2" charset="-78"/>
              </a:rPr>
              <a:t>می کند، با ین حال نظرات کارمند را نیز در انجام ان دالت می دهد. </a:t>
            </a:r>
          </a:p>
          <a:p>
            <a:pPr algn="just"/>
            <a:r>
              <a:rPr lang="fa-IR" smtClean="0">
                <a:latin typeface="B Nazann"/>
                <a:cs typeface="B Nazanin" panose="00000400000000000000" pitchFamily="2" charset="-78"/>
              </a:rPr>
              <a:t>د- مسئولیت اجرای پیشنهاد را به کارمند واگذار و از هر گونه دخالت مستقیم اجتناب می کند. </a:t>
            </a:r>
            <a:endParaRPr lang="fa-IR">
              <a:latin typeface="B Nazann"/>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1029579" y="1994437"/>
            <a:ext cx="3706885" cy="3098067"/>
          </a:xfrm>
          <a:prstGeom prst="rect">
            <a:avLst/>
          </a:prstGeom>
        </p:spPr>
      </p:pic>
    </p:spTree>
    <p:extLst>
      <p:ext uri="{BB962C8B-B14F-4D97-AF65-F5344CB8AC3E}">
        <p14:creationId xmlns:p14="http://schemas.microsoft.com/office/powerpoint/2010/main" val="37864762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16- سرپرست گروه به علت بیماری یکی از اعضای خانواده، شرکت در دو جلسه اول کمیته هدایت را از دست داد و با شرکت در جلسه سوم متوجه شد که اعضای گروه در جهت اهداف تعیین شده به خوبی عمل می کنند. اینک او در مورد جایگاه خود در گروه و این که  چه نقشی را باید ایفا کند، مطمئن نیست. </a:t>
            </a:r>
            <a:endParaRPr lang="fa-IR">
              <a:latin typeface="B Nazann"/>
              <a:cs typeface="B Nazanin" panose="00000400000000000000" pitchFamily="2" charset="-78"/>
            </a:endParaRPr>
          </a:p>
        </p:txBody>
      </p:sp>
      <p:sp>
        <p:nvSpPr>
          <p:cNvPr id="4" name="Flowchart: Process 3"/>
          <p:cNvSpPr/>
          <p:nvPr/>
        </p:nvSpPr>
        <p:spPr>
          <a:xfrm>
            <a:off x="1252025" y="3629465"/>
            <a:ext cx="3305907" cy="1575581"/>
          </a:xfrm>
          <a:prstGeom prst="flowChartProcess">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latin typeface="B Nazann"/>
                <a:cs typeface="B Nazanin" panose="00000400000000000000" pitchFamily="2" charset="-78"/>
              </a:rPr>
              <a:t>بیماری یکی از اعضای خانواده،</a:t>
            </a:r>
            <a:endParaRPr lang="fa-IR" b="1">
              <a:solidFill>
                <a:srgbClr val="FF0000"/>
              </a:solidFill>
            </a:endParaRPr>
          </a:p>
        </p:txBody>
      </p:sp>
    </p:spTree>
    <p:extLst>
      <p:ext uri="{BB962C8B-B14F-4D97-AF65-F5344CB8AC3E}">
        <p14:creationId xmlns:p14="http://schemas.microsoft.com/office/powerpoint/2010/main" val="29992628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latin typeface="B Nazann"/>
                <a:cs typeface="B Nazanin" panose="00000400000000000000" pitchFamily="2" charset="-78"/>
              </a:rPr>
              <a:t>رهبر:</a:t>
            </a:r>
            <a:endParaRPr lang="fa-IR" b="1">
              <a:solidFill>
                <a:srgbClr val="FF0000"/>
              </a:solidFill>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الف- در جلسه شرکت می کند ولی اجازه می دهد گروهکماکان مانند دو جلسه قبل کار خود را ادامه دهد. </a:t>
            </a:r>
          </a:p>
          <a:p>
            <a:pPr algn="just"/>
            <a:r>
              <a:rPr lang="fa-IR" smtClean="0">
                <a:latin typeface="B Nazann"/>
                <a:cs typeface="B Nazanin" panose="00000400000000000000" pitchFamily="2" charset="-78"/>
              </a:rPr>
              <a:t>ب- رهبری کمیته را به عهده می گیرد و فعالیت های اعضا را هدایت می کند</a:t>
            </a:r>
          </a:p>
          <a:p>
            <a:pPr algn="just"/>
            <a:r>
              <a:rPr lang="fa-IR" smtClean="0">
                <a:latin typeface="B Nazann"/>
                <a:cs typeface="B Nazanin" panose="00000400000000000000" pitchFamily="2" charset="-78"/>
              </a:rPr>
              <a:t>ج- هر گونه اقدامی را که موجب شود اعضای گروه در خود احساس اهمیت کنند</a:t>
            </a:r>
          </a:p>
          <a:p>
            <a:pPr algn="just"/>
            <a:r>
              <a:rPr lang="fa-IR" smtClean="0">
                <a:latin typeface="B Nazann"/>
                <a:cs typeface="B Nazanin" panose="00000400000000000000" pitchFamily="2" charset="-78"/>
              </a:rPr>
              <a:t>د- فعالیت های گروه را شخصا هدایت می کند، معهذا پیشنهادهای اعضا را نیز دخالت می دهد. </a:t>
            </a:r>
            <a:endParaRPr lang="fa-IR">
              <a:latin typeface="B Nazann"/>
              <a:cs typeface="B Nazanin" panose="00000400000000000000" pitchFamily="2" charset="-78"/>
            </a:endParaRPr>
          </a:p>
        </p:txBody>
      </p:sp>
      <p:sp>
        <p:nvSpPr>
          <p:cNvPr id="4" name="Flowchart: Process 3"/>
          <p:cNvSpPr/>
          <p:nvPr/>
        </p:nvSpPr>
        <p:spPr>
          <a:xfrm>
            <a:off x="1364566" y="4656406"/>
            <a:ext cx="3516923" cy="1153551"/>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latin typeface="B Nazann"/>
                <a:cs typeface="B Nazanin" panose="00000400000000000000" pitchFamily="2" charset="-78"/>
              </a:rPr>
              <a:t>پیشنهادهای اعضا</a:t>
            </a:r>
            <a:endParaRPr lang="fa-IR" b="1">
              <a:solidFill>
                <a:srgbClr val="FF0000"/>
              </a:solidFill>
            </a:endParaRPr>
          </a:p>
        </p:txBody>
      </p:sp>
    </p:spTree>
    <p:extLst>
      <p:ext uri="{BB962C8B-B14F-4D97-AF65-F5344CB8AC3E}">
        <p14:creationId xmlns:p14="http://schemas.microsoft.com/office/powerpoint/2010/main" val="15965739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17-کارکنان واحد صلاحیت بالایی دارند و مستقلا قادر به انجام کارها هستند. سرپرست معمولا آنها را به حال خود می گذارد و مسئولیت های کلیدی را به فرد فرد </a:t>
            </a:r>
            <a:r>
              <a:rPr lang="fa-IR" smtClean="0">
                <a:latin typeface="B Nazann"/>
                <a:cs typeface="B Nazanin" panose="00000400000000000000" pitchFamily="2" charset="-78"/>
              </a:rPr>
              <a:t>افراد محول </a:t>
            </a:r>
            <a:r>
              <a:rPr lang="fa-IR" smtClean="0">
                <a:latin typeface="B Nazann"/>
                <a:cs typeface="B Nazanin" panose="00000400000000000000" pitchFamily="2" charset="-78"/>
              </a:rPr>
              <a:t>کرده است. در نتیجه عملکرد آنها شایان توجه بوده است. </a:t>
            </a:r>
            <a:endParaRPr lang="fa-IR">
              <a:latin typeface="B Nazann"/>
              <a:cs typeface="B Nazanin" panose="00000400000000000000" pitchFamily="2" charset="-78"/>
            </a:endParaRPr>
          </a:p>
        </p:txBody>
      </p:sp>
      <p:sp>
        <p:nvSpPr>
          <p:cNvPr id="4" name="Flowchart: Process 3"/>
          <p:cNvSpPr/>
          <p:nvPr/>
        </p:nvSpPr>
        <p:spPr>
          <a:xfrm>
            <a:off x="1294228" y="3629465"/>
            <a:ext cx="2869809" cy="1322363"/>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rgbClr val="FF0000"/>
                </a:solidFill>
                <a:latin typeface="B Nazann"/>
                <a:cs typeface="B Nazanin" panose="00000400000000000000" pitchFamily="2" charset="-78"/>
              </a:rPr>
              <a:t>صلاحیت </a:t>
            </a:r>
            <a:r>
              <a:rPr lang="fa-IR" sz="3200" b="1" smtClean="0">
                <a:solidFill>
                  <a:srgbClr val="FF0000"/>
                </a:solidFill>
                <a:latin typeface="B Nazann"/>
                <a:cs typeface="B Nazanin" panose="00000400000000000000" pitchFamily="2" charset="-78"/>
              </a:rPr>
              <a:t>بالا</a:t>
            </a:r>
            <a:endParaRPr lang="fa-IR" sz="3200" b="1">
              <a:solidFill>
                <a:srgbClr val="FF0000"/>
              </a:solidFill>
            </a:endParaRPr>
          </a:p>
        </p:txBody>
      </p:sp>
    </p:spTree>
    <p:extLst>
      <p:ext uri="{BB962C8B-B14F-4D97-AF65-F5344CB8AC3E}">
        <p14:creationId xmlns:p14="http://schemas.microsoft.com/office/powerpoint/2010/main" val="29775818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latin typeface="B Nazann"/>
                <a:cs typeface="B Nazanin" panose="00000400000000000000" pitchFamily="2" charset="-78"/>
              </a:rPr>
              <a:t>رهبر:</a:t>
            </a:r>
            <a:endParaRPr lang="fa-IR" b="1">
              <a:solidFill>
                <a:srgbClr val="FF0000"/>
              </a:solidFill>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الف- اعضا گروه را طبق معمول حمایت و تشویق می کند</a:t>
            </a:r>
          </a:p>
          <a:p>
            <a:pPr algn="just"/>
            <a:r>
              <a:rPr lang="fa-IR" smtClean="0">
                <a:latin typeface="B Nazann"/>
                <a:cs typeface="B Nazanin" panose="00000400000000000000" pitchFamily="2" charset="-78"/>
              </a:rPr>
              <a:t>ب- فعالیت های </a:t>
            </a:r>
            <a:r>
              <a:rPr lang="fa-IR" smtClean="0">
                <a:latin typeface="B Nazann"/>
                <a:cs typeface="B Nazanin" panose="00000400000000000000" pitchFamily="2" charset="-78"/>
              </a:rPr>
              <a:t>آنها </a:t>
            </a:r>
            <a:r>
              <a:rPr lang="fa-IR" smtClean="0">
                <a:latin typeface="B Nazann"/>
                <a:cs typeface="B Nazanin" panose="00000400000000000000" pitchFamily="2" charset="-78"/>
              </a:rPr>
              <a:t>را هدایت و از نزدیک نظارت می کند</a:t>
            </a:r>
          </a:p>
          <a:p>
            <a:pPr algn="just"/>
            <a:r>
              <a:rPr lang="fa-IR" smtClean="0">
                <a:latin typeface="B Nazann"/>
                <a:cs typeface="B Nazanin" panose="00000400000000000000" pitchFamily="2" charset="-78"/>
              </a:rPr>
              <a:t>ج- اجازه می دهد که اعضای گروه </a:t>
            </a:r>
            <a:r>
              <a:rPr lang="fa-IR" smtClean="0">
                <a:latin typeface="B Nazann"/>
                <a:cs typeface="B Nazanin" panose="00000400000000000000" pitchFamily="2" charset="-78"/>
              </a:rPr>
              <a:t>مستقلا کار خود </a:t>
            </a:r>
            <a:r>
              <a:rPr lang="fa-IR" smtClean="0">
                <a:latin typeface="B Nazann"/>
                <a:cs typeface="B Nazanin" panose="00000400000000000000" pitchFamily="2" charset="-78"/>
              </a:rPr>
              <a:t>را ادامه دهند. </a:t>
            </a:r>
          </a:p>
          <a:p>
            <a:pPr algn="just"/>
            <a:r>
              <a:rPr lang="fa-IR" smtClean="0">
                <a:latin typeface="B Nazann"/>
                <a:cs typeface="B Nazanin" panose="00000400000000000000" pitchFamily="2" charset="-78"/>
              </a:rPr>
              <a:t>د- تلاش های آنها را هدایت و ضمن دریافت  پیشنهادهای انان، از نزدیک با آنها همکاری می کند. </a:t>
            </a:r>
          </a:p>
          <a:p>
            <a:pPr marL="0" indent="0" algn="just">
              <a:buNone/>
            </a:pPr>
            <a:endParaRPr lang="fa-IR">
              <a:latin typeface="B Nazann"/>
              <a:cs typeface="B Nazanin" panose="00000400000000000000" pitchFamily="2" charset="-78"/>
            </a:endParaRPr>
          </a:p>
        </p:txBody>
      </p:sp>
      <p:sp>
        <p:nvSpPr>
          <p:cNvPr id="4" name="Flowchart: Process 3"/>
          <p:cNvSpPr/>
          <p:nvPr/>
        </p:nvSpPr>
        <p:spPr>
          <a:xfrm>
            <a:off x="6096000" y="4403188"/>
            <a:ext cx="2813539" cy="1083212"/>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latin typeface="B Nazann"/>
                <a:cs typeface="B Nazanin" panose="00000400000000000000" pitchFamily="2" charset="-78"/>
              </a:rPr>
              <a:t>مستقلا</a:t>
            </a:r>
            <a:endParaRPr lang="fa-IR" b="1">
              <a:solidFill>
                <a:srgbClr val="FF0000"/>
              </a:solidFill>
            </a:endParaRPr>
          </a:p>
        </p:txBody>
      </p:sp>
    </p:spTree>
    <p:extLst>
      <p:ext uri="{BB962C8B-B14F-4D97-AF65-F5344CB8AC3E}">
        <p14:creationId xmlns:p14="http://schemas.microsoft.com/office/powerpoint/2010/main" val="4101418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18- مدیریت عالی تصمیم گرفته است که برای تامین منافع بلندمدت واحد ذی ربط روش جدیدی اتخاذ کند. بر اساس تجارب گذشته، کارکنان برای بهره گیری از روش های جدید علاقه شدیدی از خود ابراز می کنند، </a:t>
            </a:r>
            <a:r>
              <a:rPr lang="fa-IR" smtClean="0">
                <a:latin typeface="B Nazann"/>
                <a:cs typeface="B Nazanin" panose="00000400000000000000" pitchFamily="2" charset="-78"/>
              </a:rPr>
              <a:t>لیکن </a:t>
            </a:r>
            <a:r>
              <a:rPr lang="fa-IR" smtClean="0">
                <a:latin typeface="B Nazann"/>
                <a:cs typeface="B Nazanin" panose="00000400000000000000" pitchFamily="2" charset="-78"/>
              </a:rPr>
              <a:t>غالبا مهارت لازم را ندارند. </a:t>
            </a:r>
            <a:endParaRPr lang="fa-IR">
              <a:latin typeface="B Nazann"/>
              <a:cs typeface="B Nazanin" panose="00000400000000000000" pitchFamily="2" charset="-78"/>
            </a:endParaRPr>
          </a:p>
        </p:txBody>
      </p:sp>
      <p:sp>
        <p:nvSpPr>
          <p:cNvPr id="4" name="Flowchart: Process 3"/>
          <p:cNvSpPr/>
          <p:nvPr/>
        </p:nvSpPr>
        <p:spPr>
          <a:xfrm>
            <a:off x="1111346" y="3512089"/>
            <a:ext cx="3924888" cy="2213462"/>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latin typeface="B Nazann"/>
                <a:cs typeface="B Nazanin" panose="00000400000000000000" pitchFamily="2" charset="-78"/>
              </a:rPr>
              <a:t>تامین منافع بلندمدت واحد ذی ربط</a:t>
            </a:r>
            <a:endParaRPr lang="fa-IR" b="1">
              <a:solidFill>
                <a:srgbClr val="FF0000"/>
              </a:solidFill>
            </a:endParaRPr>
          </a:p>
        </p:txBody>
      </p:sp>
    </p:spTree>
    <p:extLst>
      <p:ext uri="{BB962C8B-B14F-4D97-AF65-F5344CB8AC3E}">
        <p14:creationId xmlns:p14="http://schemas.microsoft.com/office/powerpoint/2010/main" val="24527230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latin typeface="B Nazann"/>
                <a:cs typeface="B Nazanin" panose="00000400000000000000" pitchFamily="2" charset="-78"/>
              </a:rPr>
              <a:t>رهبر:</a:t>
            </a:r>
            <a:endParaRPr lang="fa-IR" b="1">
              <a:solidFill>
                <a:srgbClr val="FF0000"/>
              </a:solidFill>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الف- اجرای اولیه روش جدید را هدایت و با اعضای گروه در  مورد روش های دیگر مشورت کنند. </a:t>
            </a:r>
          </a:p>
          <a:p>
            <a:pPr algn="just"/>
            <a:r>
              <a:rPr lang="fa-IR" smtClean="0">
                <a:latin typeface="B Nazann"/>
                <a:cs typeface="B Nazanin" panose="00000400000000000000" pitchFamily="2" charset="-78"/>
              </a:rPr>
              <a:t>ب- اعضای گروه را در به کارگیری اولیه روش جدید از نزدیک هدایت می کند.</a:t>
            </a:r>
          </a:p>
          <a:p>
            <a:pPr algn="just"/>
            <a:r>
              <a:rPr lang="fa-IR" smtClean="0">
                <a:latin typeface="B Nazann"/>
                <a:cs typeface="B Nazanin" panose="00000400000000000000" pitchFamily="2" charset="-78"/>
              </a:rPr>
              <a:t>ج- درباره روش جدید با اعضای گروه مشورت و آنها را به همکاری و دخالت تشویق می کند. </a:t>
            </a:r>
          </a:p>
          <a:p>
            <a:pPr algn="just"/>
            <a:r>
              <a:rPr lang="fa-IR" smtClean="0">
                <a:latin typeface="B Nazann"/>
                <a:cs typeface="B Nazanin" panose="00000400000000000000" pitchFamily="2" charset="-78"/>
              </a:rPr>
              <a:t>د- به اعضا گروه اجازه می دهد که روش جدید را تنظیم و اجرا نمایند. </a:t>
            </a:r>
            <a:endParaRPr lang="fa-IR">
              <a:latin typeface="B Nazann"/>
              <a:cs typeface="B Nazanin" panose="00000400000000000000" pitchFamily="2" charset="-78"/>
            </a:endParaRPr>
          </a:p>
        </p:txBody>
      </p:sp>
      <p:sp>
        <p:nvSpPr>
          <p:cNvPr id="4" name="Flowchart: Process 3"/>
          <p:cNvSpPr/>
          <p:nvPr/>
        </p:nvSpPr>
        <p:spPr>
          <a:xfrm>
            <a:off x="1603717" y="4529797"/>
            <a:ext cx="3727938" cy="1195754"/>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latin typeface="B Nazann"/>
                <a:cs typeface="B Nazanin" panose="00000400000000000000" pitchFamily="2" charset="-78"/>
              </a:rPr>
              <a:t>کارگیری اولیه روش جدید</a:t>
            </a:r>
            <a:endParaRPr lang="fa-IR" b="1">
              <a:solidFill>
                <a:srgbClr val="FF0000"/>
              </a:solidFill>
            </a:endParaRPr>
          </a:p>
        </p:txBody>
      </p:sp>
    </p:spTree>
    <p:extLst>
      <p:ext uri="{BB962C8B-B14F-4D97-AF65-F5344CB8AC3E}">
        <p14:creationId xmlns:p14="http://schemas.microsoft.com/office/powerpoint/2010/main" val="2787582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در  فرهنگ کاری موجود و با ویژگی های مردم و افراد سازمانی ما، قش رهبری مدیریت می تواند به گونه ای موثرتر از انچه که هست در پیشبرد امور و ارتقاء سطح بهره وری سازمان ها ایفاء گردد و </a:t>
            </a:r>
            <a:r>
              <a:rPr lang="fa-IR" smtClean="0">
                <a:latin typeface="B Nazann"/>
                <a:cs typeface="B Nazanin" panose="00000400000000000000" pitchFamily="2" charset="-78"/>
              </a:rPr>
              <a:t>در تسریع </a:t>
            </a:r>
            <a:r>
              <a:rPr lang="fa-IR" smtClean="0">
                <a:latin typeface="B Nazann"/>
                <a:cs typeface="B Nazanin" panose="00000400000000000000" pitchFamily="2" charset="-78"/>
              </a:rPr>
              <a:t>روند رو به گسترش مدیریت جایگاه شایسته خود را پیدا کند. در این راستا شاخت دقیق از نکات ضعف رفتاری رهبری- مدیر از دیدگاه شخص مدیر و دیگران اعم از مسئولین بالاتر، همکاران و کارکنان ضرورت دارد. این آگاهی منجر به اعمال رفتار موثرتر از سوی مدیر خواهد شد. </a:t>
            </a:r>
            <a:endParaRPr lang="fa-IR">
              <a:latin typeface="B Nazann"/>
              <a:cs typeface="B Nazanin" panose="00000400000000000000" pitchFamily="2" charset="-78"/>
            </a:endParaRPr>
          </a:p>
        </p:txBody>
      </p:sp>
      <p:sp>
        <p:nvSpPr>
          <p:cNvPr id="4" name="Flowchart: Process 3"/>
          <p:cNvSpPr/>
          <p:nvPr/>
        </p:nvSpPr>
        <p:spPr>
          <a:xfrm>
            <a:off x="1241946" y="4258101"/>
            <a:ext cx="4217158" cy="1405720"/>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a:solidFill>
                  <a:srgbClr val="FF0000"/>
                </a:solidFill>
                <a:latin typeface="B Nazann"/>
                <a:cs typeface="B Nazanin" panose="00000400000000000000" pitchFamily="2" charset="-78"/>
              </a:rPr>
              <a:t>پیشبرد امور و ارتقاء سطح بهره وری سازمان ها</a:t>
            </a:r>
            <a:endParaRPr lang="fa-IR">
              <a:solidFill>
                <a:srgbClr val="FF0000"/>
              </a:solidFill>
            </a:endParaRPr>
          </a:p>
        </p:txBody>
      </p:sp>
    </p:spTree>
    <p:extLst>
      <p:ext uri="{BB962C8B-B14F-4D97-AF65-F5344CB8AC3E}">
        <p14:creationId xmlns:p14="http://schemas.microsoft.com/office/powerpoint/2010/main" val="3630745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19- سرپرست  واحدی اخیرا به عنوان رییس بخش منصوب شده است. رییس قبلی با حمایت و تشویق زیاد موجبات انجام وظایف کارکنان را به نحو احسن فراهم می کرد. با این حال با شروع </a:t>
            </a:r>
            <a:r>
              <a:rPr lang="fa-IR" smtClean="0">
                <a:latin typeface="B Nazann"/>
                <a:cs typeface="B Nazanin" panose="00000400000000000000" pitchFamily="2" charset="-78"/>
              </a:rPr>
              <a:t>به </a:t>
            </a:r>
            <a:r>
              <a:rPr lang="fa-IR" smtClean="0">
                <a:latin typeface="B Nazann"/>
                <a:cs typeface="B Nazanin" panose="00000400000000000000" pitchFamily="2" charset="-78"/>
              </a:rPr>
              <a:t>کار سرپرست جدید، کارکنان در مقایسه با ایفای مسئولیت های خود علاقه </a:t>
            </a:r>
            <a:endParaRPr lang="fa-IR">
              <a:latin typeface="B Nazann"/>
              <a:cs typeface="B Nazanin" panose="00000400000000000000" pitchFamily="2" charset="-78"/>
            </a:endParaRPr>
          </a:p>
        </p:txBody>
      </p:sp>
    </p:spTree>
    <p:extLst>
      <p:ext uri="{BB962C8B-B14F-4D97-AF65-F5344CB8AC3E}">
        <p14:creationId xmlns:p14="http://schemas.microsoft.com/office/powerpoint/2010/main" val="37894749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latin typeface="B Nazann"/>
                <a:cs typeface="B Nazanin" panose="00000400000000000000" pitchFamily="2" charset="-78"/>
              </a:rPr>
              <a:t>رهبر:</a:t>
            </a:r>
            <a:endParaRPr lang="fa-IR">
              <a:solidFill>
                <a:srgbClr val="FF0000"/>
              </a:solidFill>
              <a:latin typeface="B Nazann"/>
              <a:cs typeface="B Nazanin" panose="00000400000000000000" pitchFamily="2" charset="-78"/>
            </a:endParaRPr>
          </a:p>
        </p:txBody>
      </p:sp>
      <p:sp>
        <p:nvSpPr>
          <p:cNvPr id="3" name="Content Placeholder 2"/>
          <p:cNvSpPr>
            <a:spLocks noGrp="1"/>
          </p:cNvSpPr>
          <p:nvPr>
            <p:ph idx="1"/>
          </p:nvPr>
        </p:nvSpPr>
        <p:spPr>
          <a:xfrm>
            <a:off x="4797082" y="1825625"/>
            <a:ext cx="6556717" cy="4351338"/>
          </a:xfrm>
        </p:spPr>
        <p:txBody>
          <a:bodyPr/>
          <a:lstStyle/>
          <a:p>
            <a:pPr algn="just"/>
            <a:r>
              <a:rPr lang="fa-IR" smtClean="0">
                <a:latin typeface="B Nazann"/>
                <a:cs typeface="B Nazanin" panose="00000400000000000000" pitchFamily="2" charset="-78"/>
              </a:rPr>
              <a:t>الف- درباره عملکرد ضعیف کارکنان با آنها بحث و از تلاش های آنها برای اقدامات اصلاحی حمایت می کند. </a:t>
            </a:r>
          </a:p>
          <a:p>
            <a:pPr algn="just"/>
            <a:r>
              <a:rPr lang="fa-IR" smtClean="0">
                <a:latin typeface="B Nazann"/>
                <a:cs typeface="B Nazanin" panose="00000400000000000000" pitchFamily="2" charset="-78"/>
              </a:rPr>
              <a:t>ب- </a:t>
            </a:r>
            <a:r>
              <a:rPr lang="fa-IR" b="1" smtClean="0">
                <a:solidFill>
                  <a:srgbClr val="00B0F0"/>
                </a:solidFill>
                <a:latin typeface="B Nazann"/>
                <a:cs typeface="B Nazanin" panose="00000400000000000000" pitchFamily="2" charset="-78"/>
              </a:rPr>
              <a:t>اقدامات اصلاحی </a:t>
            </a:r>
            <a:r>
              <a:rPr lang="fa-IR" smtClean="0">
                <a:latin typeface="B Nazann"/>
                <a:cs typeface="B Nazanin" panose="00000400000000000000" pitchFamily="2" charset="-78"/>
              </a:rPr>
              <a:t>لازم را شخصا </a:t>
            </a:r>
            <a:r>
              <a:rPr lang="fa-IR" b="1" smtClean="0">
                <a:solidFill>
                  <a:srgbClr val="FF0000"/>
                </a:solidFill>
                <a:latin typeface="B Nazann"/>
                <a:cs typeface="B Nazanin" panose="00000400000000000000" pitchFamily="2" charset="-78"/>
              </a:rPr>
              <a:t>هدایت و سازماندهی </a:t>
            </a:r>
            <a:r>
              <a:rPr lang="fa-IR" smtClean="0">
                <a:latin typeface="B Nazann"/>
                <a:cs typeface="B Nazanin" panose="00000400000000000000" pitchFamily="2" charset="-78"/>
              </a:rPr>
              <a:t>می کند، و نظرات اعضای گروه را جویا می شود. </a:t>
            </a:r>
          </a:p>
          <a:p>
            <a:pPr algn="just"/>
            <a:r>
              <a:rPr lang="fa-IR" smtClean="0">
                <a:latin typeface="B Nazann"/>
                <a:cs typeface="B Nazanin" panose="00000400000000000000" pitchFamily="2" charset="-78"/>
              </a:rPr>
              <a:t>ج- مشکل را خاطر نشان می کند و اعضای گروه را در تشریح مسئولیت ها و وظایف خود آزاد می گذارد. </a:t>
            </a:r>
          </a:p>
          <a:p>
            <a:pPr algn="just"/>
            <a:r>
              <a:rPr lang="fa-IR" smtClean="0">
                <a:latin typeface="B Nazann"/>
                <a:cs typeface="B Nazanin" panose="00000400000000000000" pitchFamily="2" charset="-78"/>
              </a:rPr>
              <a:t>د- نقش ها، مسئولیت ها و نتایج کار اعضای گروه را تشریح می کند و مرتبا بهبود عملکرد آنها را تحت نظر دارد. </a:t>
            </a:r>
            <a:endParaRPr lang="fa-IR">
              <a:latin typeface="B Nazann"/>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968619" y="1825625"/>
            <a:ext cx="3026606" cy="3150422"/>
          </a:xfrm>
          <a:prstGeom prst="rect">
            <a:avLst/>
          </a:prstGeom>
        </p:spPr>
      </p:pic>
    </p:spTree>
    <p:extLst>
      <p:ext uri="{BB962C8B-B14F-4D97-AF65-F5344CB8AC3E}">
        <p14:creationId xmlns:p14="http://schemas.microsoft.com/office/powerpoint/2010/main" val="34967238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20- یکی از کارکنان تحت نظر سرپرست، نسبت به پذیرش </a:t>
            </a:r>
            <a:r>
              <a:rPr lang="fa-IR" sz="3200" b="1" smtClean="0">
                <a:solidFill>
                  <a:schemeClr val="accent2"/>
                </a:solidFill>
                <a:latin typeface="B Nazann"/>
                <a:cs typeface="B Nazanin" panose="00000400000000000000" pitchFamily="2" charset="-78"/>
              </a:rPr>
              <a:t>مسئولیت جدید </a:t>
            </a:r>
            <a:r>
              <a:rPr lang="fa-IR" smtClean="0">
                <a:latin typeface="B Nazann"/>
                <a:cs typeface="B Nazanin" panose="00000400000000000000" pitchFamily="2" charset="-78"/>
              </a:rPr>
              <a:t>علاقه ای نشان نمی دهد. این کارمند که در انجام وظایف محوله قبلی موافق بوده است در خصوص  وظیفه جدید تجربه چندانی نداشته است. </a:t>
            </a:r>
            <a:endParaRPr lang="fa-IR">
              <a:latin typeface="B Nazann"/>
              <a:cs typeface="B Nazanin" panose="00000400000000000000" pitchFamily="2" charset="-78"/>
            </a:endParaRPr>
          </a:p>
        </p:txBody>
      </p:sp>
      <p:sp>
        <p:nvSpPr>
          <p:cNvPr id="4" name="Flowchart: Document 3"/>
          <p:cNvSpPr/>
          <p:nvPr/>
        </p:nvSpPr>
        <p:spPr>
          <a:xfrm>
            <a:off x="1237957" y="3291840"/>
            <a:ext cx="2658794" cy="1561514"/>
          </a:xfrm>
          <a:prstGeom prst="flowChartDocumen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b="1">
                <a:solidFill>
                  <a:srgbClr val="00B0F0"/>
                </a:solidFill>
                <a:latin typeface="B Nazann"/>
                <a:cs typeface="B Nazanin" panose="00000400000000000000" pitchFamily="2" charset="-78"/>
              </a:rPr>
              <a:t>تجربه</a:t>
            </a:r>
            <a:endParaRPr lang="fa-IR" sz="2400" b="1">
              <a:solidFill>
                <a:srgbClr val="00B0F0"/>
              </a:solidFill>
            </a:endParaRPr>
          </a:p>
        </p:txBody>
      </p:sp>
      <p:pic>
        <p:nvPicPr>
          <p:cNvPr id="5" name="Picture 4"/>
          <p:cNvPicPr>
            <a:picLocks noChangeAspect="1"/>
          </p:cNvPicPr>
          <p:nvPr/>
        </p:nvPicPr>
        <p:blipFill>
          <a:blip r:embed="rId2"/>
          <a:stretch>
            <a:fillRect/>
          </a:stretch>
        </p:blipFill>
        <p:spPr>
          <a:xfrm>
            <a:off x="5522154" y="3138854"/>
            <a:ext cx="4935849" cy="3173046"/>
          </a:xfrm>
          <a:prstGeom prst="rect">
            <a:avLst/>
          </a:prstGeom>
        </p:spPr>
      </p:pic>
    </p:spTree>
    <p:extLst>
      <p:ext uri="{BB962C8B-B14F-4D97-AF65-F5344CB8AC3E}">
        <p14:creationId xmlns:p14="http://schemas.microsoft.com/office/powerpoint/2010/main" val="16398099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chemeClr val="accent2"/>
                </a:solidFill>
                <a:latin typeface="B Nazann"/>
                <a:cs typeface="B Nazanin" panose="00000400000000000000" pitchFamily="2" charset="-78"/>
              </a:rPr>
              <a:t>رهبر:</a:t>
            </a:r>
            <a:endParaRPr lang="fa-IR" b="1">
              <a:solidFill>
                <a:schemeClr val="accent2"/>
              </a:solidFill>
              <a:latin typeface="B Nazann"/>
              <a:cs typeface="B Nazanin" panose="00000400000000000000" pitchFamily="2" charset="-78"/>
            </a:endParaRPr>
          </a:p>
        </p:txBody>
      </p:sp>
      <p:sp>
        <p:nvSpPr>
          <p:cNvPr id="3" name="Content Placeholder 2"/>
          <p:cNvSpPr>
            <a:spLocks noGrp="1"/>
          </p:cNvSpPr>
          <p:nvPr>
            <p:ph idx="1"/>
          </p:nvPr>
        </p:nvSpPr>
        <p:spPr>
          <a:xfrm>
            <a:off x="3924886" y="1825625"/>
            <a:ext cx="7428914" cy="4351338"/>
          </a:xfrm>
        </p:spPr>
        <p:txBody>
          <a:bodyPr/>
          <a:lstStyle/>
          <a:p>
            <a:pPr algn="just"/>
            <a:r>
              <a:rPr lang="fa-IR" smtClean="0">
                <a:latin typeface="B Nazann"/>
                <a:cs typeface="B Nazanin" panose="00000400000000000000" pitchFamily="2" charset="-78"/>
              </a:rPr>
              <a:t>الف- مسئولیت جدید و نحوه انجام آن را برای کارمند توضیح می دهد و دلیل عدم علاقه او را در انجام وظیفه جدید جویا می شود</a:t>
            </a:r>
          </a:p>
          <a:p>
            <a:pPr algn="just"/>
            <a:r>
              <a:rPr lang="fa-IR" smtClean="0">
                <a:latin typeface="B Nazann"/>
                <a:cs typeface="B Nazanin" panose="00000400000000000000" pitchFamily="2" charset="-78"/>
              </a:rPr>
              <a:t>ب- مسئولیت جدید را به کارمند محول می کند و او را در تعیین بهترین نحوه انجام آن آزاد می گذارد. </a:t>
            </a:r>
          </a:p>
          <a:p>
            <a:pPr algn="just"/>
            <a:r>
              <a:rPr lang="fa-IR" smtClean="0">
                <a:latin typeface="B Nazann"/>
                <a:cs typeface="B Nazanin" panose="00000400000000000000" pitchFamily="2" charset="-78"/>
              </a:rPr>
              <a:t>ج- کارمند را به پذیرش مسئولیت جدید تشویق و از طریق مشارکت با وی در حل مساله تلاش های او را در این مورد تسهیل می کند. </a:t>
            </a:r>
          </a:p>
          <a:p>
            <a:pPr algn="just"/>
            <a:r>
              <a:rPr lang="fa-IR" smtClean="0">
                <a:latin typeface="B Nazann"/>
                <a:cs typeface="B Nazanin" panose="00000400000000000000" pitchFamily="2" charset="-78"/>
              </a:rPr>
              <a:t>د- کارمند را برای انجام موفقیت آمیز مسئولیت جدید دقیقا </a:t>
            </a:r>
            <a:r>
              <a:rPr lang="fa-IR" b="1" smtClean="0">
                <a:solidFill>
                  <a:schemeClr val="accent2"/>
                </a:solidFill>
                <a:latin typeface="B Nazann"/>
                <a:cs typeface="B Nazanin" panose="00000400000000000000" pitchFamily="2" charset="-78"/>
              </a:rPr>
              <a:t>راهنمایی</a:t>
            </a:r>
            <a:r>
              <a:rPr lang="fa-IR" smtClean="0">
                <a:latin typeface="B Nazann"/>
                <a:cs typeface="B Nazanin" panose="00000400000000000000" pitchFamily="2" charset="-78"/>
              </a:rPr>
              <a:t> می کند و نتایج به دست آمده را پیوسته زیر نظر می گیرد. </a:t>
            </a:r>
            <a:endParaRPr lang="fa-IR">
              <a:latin typeface="B Nazann"/>
              <a:cs typeface="B Nazanin" panose="00000400000000000000" pitchFamily="2" charset="-78"/>
            </a:endParaRPr>
          </a:p>
        </p:txBody>
      </p:sp>
      <p:pic>
        <p:nvPicPr>
          <p:cNvPr id="5" name="Picture 4"/>
          <p:cNvPicPr>
            <a:picLocks noChangeAspect="1"/>
          </p:cNvPicPr>
          <p:nvPr/>
        </p:nvPicPr>
        <p:blipFill>
          <a:blip r:embed="rId2"/>
          <a:stretch>
            <a:fillRect/>
          </a:stretch>
        </p:blipFill>
        <p:spPr>
          <a:xfrm>
            <a:off x="968839" y="1944272"/>
            <a:ext cx="2799943" cy="3710940"/>
          </a:xfrm>
          <a:prstGeom prst="rect">
            <a:avLst/>
          </a:prstGeom>
        </p:spPr>
      </p:pic>
    </p:spTree>
    <p:extLst>
      <p:ext uri="{BB962C8B-B14F-4D97-AF65-F5344CB8AC3E}">
        <p14:creationId xmlns:p14="http://schemas.microsoft.com/office/powerpoint/2010/main" val="32709372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chemeClr val="accent2"/>
                </a:solidFill>
                <a:latin typeface="B Nazann"/>
                <a:cs typeface="B Nazanin" panose="00000400000000000000" pitchFamily="2" charset="-78"/>
              </a:rPr>
              <a:t>دستورالعمل ها</a:t>
            </a:r>
            <a:endParaRPr lang="fa-IR" b="1">
              <a:solidFill>
                <a:schemeClr val="accent2"/>
              </a:solidFill>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1- در جدول انعطاف پذیری سبک زیر و در ستون های س 1 تا س 4 حروف مربوط به </a:t>
            </a:r>
          </a:p>
          <a:p>
            <a:pPr algn="just"/>
            <a:r>
              <a:rPr lang="fa-IR" smtClean="0">
                <a:latin typeface="B Nazann"/>
                <a:cs typeface="B Nazanin" panose="00000400000000000000" pitchFamily="2" charset="-78"/>
              </a:rPr>
              <a:t>2- بعد از تکمیل مرحله فوق، ستون های ع تا ض را در جدول اثربخشی سبک علامت بزنید. </a:t>
            </a:r>
          </a:p>
          <a:p>
            <a:pPr algn="just"/>
            <a:r>
              <a:rPr lang="fa-IR" smtClean="0">
                <a:latin typeface="B Nazann"/>
                <a:cs typeface="B Nazanin" panose="00000400000000000000" pitchFamily="2" charset="-78"/>
              </a:rPr>
              <a:t>3- اعداد مربوط به حروفی را که در 8 ستون دو جدول فوق مشخص کرده اید جمع کنید و ان را در مربع جمع کل ذی ربط درج نمایید. </a:t>
            </a:r>
            <a:endParaRPr lang="fa-IR">
              <a:latin typeface="B Nazann"/>
              <a:cs typeface="B Nazanin" panose="00000400000000000000" pitchFamily="2" charset="-78"/>
            </a:endParaRPr>
          </a:p>
        </p:txBody>
      </p:sp>
    </p:spTree>
    <p:extLst>
      <p:ext uri="{BB962C8B-B14F-4D97-AF65-F5344CB8AC3E}">
        <p14:creationId xmlns:p14="http://schemas.microsoft.com/office/powerpoint/2010/main" val="17538942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00B0F0"/>
                </a:solidFill>
                <a:latin typeface="B Nazann"/>
                <a:cs typeface="B Nazanin" panose="00000400000000000000" pitchFamily="2" charset="-78"/>
              </a:rPr>
              <a:t>الف- انعطاب پذیری سبک</a:t>
            </a:r>
            <a:endParaRPr lang="fa-IR">
              <a:solidFill>
                <a:srgbClr val="00B0F0"/>
              </a:solidFill>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1- در جدول انعطاف پذیری سبک هر یک از ستون ها نشان گر یکی از سبک های رهبری به شرح زیر است: </a:t>
            </a:r>
          </a:p>
          <a:p>
            <a:pPr algn="just"/>
            <a:r>
              <a:rPr lang="fa-IR" smtClean="0">
                <a:latin typeface="B Nazann"/>
                <a:cs typeface="B Nazanin" panose="00000400000000000000" pitchFamily="2" charset="-78"/>
              </a:rPr>
              <a:t>سبک 1: رفتار دستوری زیاد، حمایتی کم =س 1</a:t>
            </a:r>
          </a:p>
          <a:p>
            <a:pPr algn="just"/>
            <a:r>
              <a:rPr lang="fa-IR" smtClean="0">
                <a:latin typeface="B Nazann"/>
                <a:cs typeface="B Nazanin" panose="00000400000000000000" pitchFamily="2" charset="-78"/>
              </a:rPr>
              <a:t>سبک 2: رفتار دستوری زیاد، حمایتی زیاد= س2</a:t>
            </a:r>
          </a:p>
          <a:p>
            <a:pPr algn="just"/>
            <a:r>
              <a:rPr lang="fa-IR" smtClean="0">
                <a:latin typeface="B Nazann"/>
                <a:cs typeface="B Nazanin" panose="00000400000000000000" pitchFamily="2" charset="-78"/>
              </a:rPr>
              <a:t>سبک 3: رفتار حمایتی زیاد، ستوری کم =س 3</a:t>
            </a:r>
          </a:p>
          <a:p>
            <a:pPr algn="just"/>
            <a:r>
              <a:rPr lang="fa-IR" smtClean="0">
                <a:latin typeface="B Nazann"/>
                <a:cs typeface="B Nazanin" panose="00000400000000000000" pitchFamily="2" charset="-78"/>
              </a:rPr>
              <a:t>سبک 4 :رفتار حمایتی کم، دستوی کم = س2</a:t>
            </a:r>
          </a:p>
          <a:p>
            <a:pPr algn="just"/>
            <a:endParaRPr lang="fa-IR">
              <a:latin typeface="B Nazann"/>
              <a:cs typeface="B Nazanin" panose="00000400000000000000" pitchFamily="2" charset="-78"/>
            </a:endParaRPr>
          </a:p>
        </p:txBody>
      </p:sp>
    </p:spTree>
    <p:extLst>
      <p:ext uri="{BB962C8B-B14F-4D97-AF65-F5344CB8AC3E}">
        <p14:creationId xmlns:p14="http://schemas.microsoft.com/office/powerpoint/2010/main" val="10843939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ستونی که بیشترین حروف آن علامت زده شود، سبکه اولیه رهبری شما است. امتیاز به دست آمده را در یکی از چهار محل مناسب «</a:t>
            </a:r>
            <a:r>
              <a:rPr lang="fa-IR" b="1" smtClean="0">
                <a:solidFill>
                  <a:srgbClr val="FF0000"/>
                </a:solidFill>
                <a:latin typeface="B Nazann"/>
                <a:cs typeface="B Nazanin" panose="00000400000000000000" pitchFamily="2" charset="-78"/>
              </a:rPr>
              <a:t>ماتریس سبک اولیه</a:t>
            </a:r>
            <a:r>
              <a:rPr lang="fa-IR" smtClean="0">
                <a:latin typeface="B Nazann"/>
                <a:cs typeface="B Nazanin" panose="00000400000000000000" pitchFamily="2" charset="-78"/>
              </a:rPr>
              <a:t>» وارد نمایید. به عنوان مثال، اگر ستون مورد نظر س 2 با 8 خانه علامت زده باشد. سبک اولیه رهبری شما سبک س 3 خواهد بود که در این صورت رفتار حمایتی 3 خواهد بود که در این صورت رفتار حمایتی زیاد و دستوری کم خواهد بود. عدد 8 را در دایره س 2  بر روی این ماتریس بنویسید. اگر امتیازات سبک اولیه رهبری در دو یا چند ستون مساوی باشد. انها را در خانه های ذی ربط بنویسید. </a:t>
            </a:r>
            <a:endParaRPr lang="fa-IR">
              <a:latin typeface="B Nazann"/>
              <a:cs typeface="B Nazanin" panose="00000400000000000000" pitchFamily="2" charset="-78"/>
            </a:endParaRPr>
          </a:p>
        </p:txBody>
      </p:sp>
    </p:spTree>
    <p:extLst>
      <p:ext uri="{BB962C8B-B14F-4D97-AF65-F5344CB8AC3E}">
        <p14:creationId xmlns:p14="http://schemas.microsoft.com/office/powerpoint/2010/main" val="36684358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2- </a:t>
            </a:r>
            <a:r>
              <a:rPr lang="fa-IR" smtClean="0">
                <a:solidFill>
                  <a:srgbClr val="FF0000"/>
                </a:solidFill>
                <a:latin typeface="B Nazann"/>
                <a:cs typeface="B Nazanin" panose="00000400000000000000" pitchFamily="2" charset="-78"/>
              </a:rPr>
              <a:t>علاقه بر سبک اولیه رهبری</a:t>
            </a:r>
            <a:r>
              <a:rPr lang="fa-IR" smtClean="0">
                <a:latin typeface="B Nazann"/>
                <a:cs typeface="B Nazanin" panose="00000400000000000000" pitchFamily="2" charset="-78"/>
              </a:rPr>
              <a:t>، ستونی که 4 یا بیشتر از 4 حرف آن علامت زده شده باشد سبک ثانویه رهبری تلقی خواهد شد. این اعداد را در محل های مناسب «ماتریس ثانویه» سبک بنویسید. </a:t>
            </a:r>
          </a:p>
          <a:p>
            <a:pPr algn="just"/>
            <a:r>
              <a:rPr lang="fa-IR" smtClean="0">
                <a:latin typeface="B Nazann"/>
                <a:cs typeface="B Nazanin" panose="00000400000000000000" pitchFamily="2" charset="-78"/>
              </a:rPr>
              <a:t>3- ستونی که کمتر از 4 حرف آن علامت زده باشد به عنوان سبکی تلی می شود که نیازمند تقویت است. امیتاز های به دست آمده آن را در خانه های مناسب «ماتریس سبک تقویتی» وارد کنید. </a:t>
            </a:r>
            <a:endParaRPr lang="fa-IR">
              <a:latin typeface="B Nazann"/>
              <a:cs typeface="B Nazanin" panose="00000400000000000000" pitchFamily="2" charset="-78"/>
            </a:endParaRPr>
          </a:p>
        </p:txBody>
      </p:sp>
    </p:spTree>
    <p:extLst>
      <p:ext uri="{BB962C8B-B14F-4D97-AF65-F5344CB8AC3E}">
        <p14:creationId xmlns:p14="http://schemas.microsoft.com/office/powerpoint/2010/main" val="404151101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latin typeface="B Nazann"/>
                <a:cs typeface="B Nazanin" panose="00000400000000000000" pitchFamily="2" charset="-78"/>
              </a:rPr>
              <a:t>ب) محاسبه امتیازات انعطاف پذیری سبک</a:t>
            </a:r>
            <a:endParaRPr lang="fa-IR" b="1">
              <a:solidFill>
                <a:srgbClr val="FF0000"/>
              </a:solidFill>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1- به منظور تعیین امتیاز مربوط به انعطاف پذیری سبک رهبری، تفاوت عدد 5 و هر یک از اعداد به دست آمده از ستون های س 1، س 2، س 3، س 4 را محاسبه کنید و آن را در خانه های زیر قرار دهید و به علامت منفی اعداد به دست آمده توجهی نداشته باشید. به عنوان مثال اگر مجموعه امتیازات در ستون س 2، عدد 2 باشد. تفاوت بین 5 و 2 عدد3 می شود که باید در خانه ذی ربط وارد می شود. اگر این مجموعه صفر باشد تفاوت بین صفر و 5 عدد 5 می شود که باید در خانه مربوط نوشته شود. </a:t>
            </a:r>
            <a:endParaRPr lang="fa-IR">
              <a:latin typeface="B Nazann"/>
              <a:cs typeface="B Nazanin" panose="00000400000000000000" pitchFamily="2" charset="-78"/>
            </a:endParaRPr>
          </a:p>
        </p:txBody>
      </p:sp>
    </p:spTree>
    <p:extLst>
      <p:ext uri="{BB962C8B-B14F-4D97-AF65-F5344CB8AC3E}">
        <p14:creationId xmlns:p14="http://schemas.microsoft.com/office/powerpoint/2010/main" val="33132581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2- مجموعه اعداد چهار خانه فوق را بدست آورده و آن را در خانه «</a:t>
            </a:r>
            <a:r>
              <a:rPr lang="fa-IR" b="1" smtClean="0">
                <a:solidFill>
                  <a:srgbClr val="FF0000"/>
                </a:solidFill>
                <a:latin typeface="B Nazann"/>
                <a:cs typeface="B Nazanin" panose="00000400000000000000" pitchFamily="2" charset="-78"/>
              </a:rPr>
              <a:t>حاصل جمع</a:t>
            </a:r>
            <a:r>
              <a:rPr lang="fa-IR" smtClean="0">
                <a:latin typeface="B Nazann"/>
                <a:cs typeface="B Nazanin" panose="00000400000000000000" pitchFamily="2" charset="-78"/>
              </a:rPr>
              <a:t>» وارد کنید. این عدد را از عدد30 کم کرده و حاصل آن را در خانه مربوطه قرار دهید. امتیازات بدست آمده عددی بین صفر تا 30 خواهد بود. سپس عدد حاصل را برای نمودار انعطاف پذیرسبک یا علامت            مشخص کنید. هر چه امتیاز به صفر نزدیک تر باشد بیانگر انعطاف پذیری ضعیف سبک رهبری است. این امتیاز کمف هنگامی حاصل می شود که برای هر موقعیت همان یک یا دو سبک انتخاب شود. هر چه امتیاز به </a:t>
            </a:r>
            <a:r>
              <a:rPr lang="fa-IR" b="1" smtClean="0">
                <a:solidFill>
                  <a:srgbClr val="FF0000"/>
                </a:solidFill>
                <a:latin typeface="B Nazann"/>
                <a:cs typeface="B Nazanin" panose="00000400000000000000" pitchFamily="2" charset="-78"/>
              </a:rPr>
              <a:t>30 </a:t>
            </a:r>
            <a:r>
              <a:rPr lang="fa-IR" smtClean="0">
                <a:latin typeface="B Nazann"/>
                <a:cs typeface="B Nazanin" panose="00000400000000000000" pitchFamily="2" charset="-78"/>
              </a:rPr>
              <a:t>نزدیکر تر باشد، سبک رهبری دارای انعطاف پذیری بالایی است. در صورتی امتیاز به دست آمده بالا است که یکی از چهار سبک به دفعات متعدد مورد استفاده قرار گیرد. </a:t>
            </a:r>
            <a:endParaRPr lang="fa-IR">
              <a:latin typeface="B Nazann"/>
              <a:cs typeface="B Nazanin" panose="00000400000000000000" pitchFamily="2" charset="-78"/>
            </a:endParaRPr>
          </a:p>
        </p:txBody>
      </p:sp>
      <p:cxnSp>
        <p:nvCxnSpPr>
          <p:cNvPr id="5" name="Straight Arrow Connector 4"/>
          <p:cNvCxnSpPr/>
          <p:nvPr/>
        </p:nvCxnSpPr>
        <p:spPr>
          <a:xfrm flipV="1">
            <a:off x="9355611" y="3261921"/>
            <a:ext cx="811369" cy="12880"/>
          </a:xfrm>
          <a:prstGeom prst="straightConnector1">
            <a:avLst/>
          </a:prstGeom>
          <a:ln w="53975">
            <a:tailEnd type="triangle"/>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2"/>
          <a:stretch>
            <a:fillRect/>
          </a:stretch>
        </p:blipFill>
        <p:spPr>
          <a:xfrm>
            <a:off x="1289319" y="4846613"/>
            <a:ext cx="1538288" cy="1152231"/>
          </a:xfrm>
          <a:prstGeom prst="rect">
            <a:avLst/>
          </a:prstGeom>
        </p:spPr>
      </p:pic>
    </p:spTree>
    <p:extLst>
      <p:ext uri="{BB962C8B-B14F-4D97-AF65-F5344CB8AC3E}">
        <p14:creationId xmlns:p14="http://schemas.microsoft.com/office/powerpoint/2010/main" val="991280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مفهوم تاثیرگذاری و نفوذ بر اعضای سازمان شاخص مهمی در تعیین میزان توانایی مدیر در راهبری افراد، تغییر رفتار آنان و در نتیجه تحقق اهداف سازمانی است. لیکن شیوه رفتار رهبری علاوه بر انسان مداری بر پایه کار و وظیفه استوار است که این شیوه می </a:t>
            </a:r>
            <a:r>
              <a:rPr lang="fa-IR" smtClean="0">
                <a:latin typeface="B Nazann"/>
                <a:cs typeface="B Nazanin" panose="00000400000000000000" pitchFamily="2" charset="-78"/>
              </a:rPr>
              <a:t>باید با </a:t>
            </a:r>
            <a:r>
              <a:rPr lang="fa-IR" smtClean="0">
                <a:latin typeface="B Nazann"/>
                <a:cs typeface="B Nazanin" panose="00000400000000000000" pitchFamily="2" charset="-78"/>
              </a:rPr>
              <a:t>توجه به پیچیدگی، نیازها، اهداف، نظام درونی و محیط خارجی هر سازمان انتخاب شود و رفتار با وضعیت سازمان متناسب باشد. </a:t>
            </a:r>
            <a:endParaRPr lang="fa-IR">
              <a:latin typeface="B Nazann"/>
              <a:cs typeface="B Nazanin" panose="00000400000000000000" pitchFamily="2" charset="-78"/>
            </a:endParaRPr>
          </a:p>
        </p:txBody>
      </p:sp>
      <p:sp>
        <p:nvSpPr>
          <p:cNvPr id="4" name="Flowchart: Process 3"/>
          <p:cNvSpPr/>
          <p:nvPr/>
        </p:nvSpPr>
        <p:spPr>
          <a:xfrm>
            <a:off x="1294228" y="3840480"/>
            <a:ext cx="4684541" cy="1505243"/>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latin typeface="B Nazann"/>
                <a:cs typeface="B Nazanin" panose="00000400000000000000" pitchFamily="2" charset="-78"/>
              </a:rPr>
              <a:t>پیچیدگی، نیازها، اهداف، نظام درونی و محیط خارجی هر سازمان</a:t>
            </a:r>
            <a:endParaRPr lang="fa-IR" b="1">
              <a:solidFill>
                <a:srgbClr val="FF0000"/>
              </a:solidFill>
            </a:endParaRPr>
          </a:p>
        </p:txBody>
      </p:sp>
    </p:spTree>
    <p:extLst>
      <p:ext uri="{BB962C8B-B14F-4D97-AF65-F5344CB8AC3E}">
        <p14:creationId xmlns:p14="http://schemas.microsoft.com/office/powerpoint/2010/main" val="29851317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latin typeface="B Nazann"/>
                <a:cs typeface="B Nazanin" panose="00000400000000000000" pitchFamily="2" charset="-78"/>
              </a:rPr>
              <a:t>ج- اثربخشی سبک</a:t>
            </a:r>
            <a:endParaRPr lang="fa-IR">
              <a:solidFill>
                <a:srgbClr val="FF0000"/>
              </a:solidFill>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برای به دست آوردن امتیاز بالا در «</a:t>
            </a:r>
            <a:r>
              <a:rPr lang="fa-IR" b="1" smtClean="0">
                <a:solidFill>
                  <a:srgbClr val="FF0000"/>
                </a:solidFill>
                <a:latin typeface="B Nazann"/>
                <a:cs typeface="B Nazanin" panose="00000400000000000000" pitchFamily="2" charset="-78"/>
              </a:rPr>
              <a:t>اثربخشی سبک</a:t>
            </a:r>
            <a:r>
              <a:rPr lang="fa-IR" smtClean="0">
                <a:latin typeface="B Nazann"/>
                <a:cs typeface="B Nazanin" panose="00000400000000000000" pitchFamily="2" charset="-78"/>
              </a:rPr>
              <a:t>» نه تنها باید سطح بالایی از انعطاف پذیری در انتخاب سبک را از خود نشان دهید بلکه باید سبکی از رهبری را انتخاب </a:t>
            </a:r>
            <a:endParaRPr lang="fa-IR">
              <a:latin typeface="B Nazann"/>
              <a:cs typeface="B Nazanin" panose="00000400000000000000" pitchFamily="2" charset="-78"/>
            </a:endParaRPr>
          </a:p>
        </p:txBody>
      </p:sp>
    </p:spTree>
    <p:extLst>
      <p:ext uri="{BB962C8B-B14F-4D97-AF65-F5344CB8AC3E}">
        <p14:creationId xmlns:p14="http://schemas.microsoft.com/office/powerpoint/2010/main" val="6617792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latin typeface="B Nazann"/>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1097281" y="790456"/>
            <a:ext cx="9847384" cy="5386507"/>
          </a:xfrm>
          <a:prstGeom prst="rect">
            <a:avLst/>
          </a:prstGeom>
        </p:spPr>
      </p:pic>
    </p:spTree>
    <p:extLst>
      <p:ext uri="{BB962C8B-B14F-4D97-AF65-F5344CB8AC3E}">
        <p14:creationId xmlns:p14="http://schemas.microsoft.com/office/powerpoint/2010/main" val="269517841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a:t>
            </a:r>
            <a:r>
              <a:rPr lang="fa-IR" b="1" smtClean="0">
                <a:solidFill>
                  <a:srgbClr val="FF0000"/>
                </a:solidFill>
                <a:latin typeface="B Nazann"/>
                <a:cs typeface="B Nazanin" panose="00000400000000000000" pitchFamily="2" charset="-78"/>
              </a:rPr>
              <a:t>اثربخشی سبک</a:t>
            </a:r>
            <a:r>
              <a:rPr lang="fa-IR" smtClean="0">
                <a:latin typeface="B Nazann"/>
                <a:cs typeface="B Nazanin" panose="00000400000000000000" pitchFamily="2" charset="-78"/>
              </a:rPr>
              <a:t>» نشان گر این است که چند بار انتخاب سبک رهبری شماضعیف (ض)، متوسط (م)، خوب (خ) و عالی (ع) بوده است.</a:t>
            </a:r>
            <a:endParaRPr lang="fa-IR">
              <a:latin typeface="B Nazann"/>
              <a:cs typeface="B Nazanin" panose="00000400000000000000" pitchFamily="2" charset="-78"/>
            </a:endParaRPr>
          </a:p>
        </p:txBody>
      </p:sp>
    </p:spTree>
    <p:extLst>
      <p:ext uri="{BB962C8B-B14F-4D97-AF65-F5344CB8AC3E}">
        <p14:creationId xmlns:p14="http://schemas.microsoft.com/office/powerpoint/2010/main" val="31893230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latin typeface="B Nazann"/>
                <a:cs typeface="B Nazanin" panose="00000400000000000000" pitchFamily="2" charset="-78"/>
              </a:rPr>
              <a:t>د- محاسبه امتیازات اثربخشی سبک </a:t>
            </a:r>
            <a:endParaRPr lang="fa-IR">
              <a:solidFill>
                <a:srgbClr val="FF0000"/>
              </a:solidFill>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1- برای محسابه امیتز اثربخشی سبک رهبری، امتیاز کلی وارد شده در ستون های (ض)، (م)، (خ) ، (ع) را در عدد زیر آن ضرب کنید. حاصلضرب را در خانه های مربوط بنویسید و سپس مجموع  چهار عدد به دست آمده را در خانه مربوط «امتیاز اثربخشی سبک» وارد کنید. امتیازات به دست امده </a:t>
            </a:r>
            <a:r>
              <a:rPr lang="fa-IR" b="1" smtClean="0">
                <a:solidFill>
                  <a:srgbClr val="FF0000"/>
                </a:solidFill>
                <a:latin typeface="B Nazann"/>
                <a:cs typeface="B Nazanin" panose="00000400000000000000" pitchFamily="2" charset="-78"/>
              </a:rPr>
              <a:t>می تواند عددی بین 20 تا 80 باشد</a:t>
            </a:r>
            <a:r>
              <a:rPr lang="fa-IR" smtClean="0">
                <a:latin typeface="B Nazann"/>
                <a:cs typeface="B Nazanin" panose="00000400000000000000" pitchFamily="2" charset="-78"/>
              </a:rPr>
              <a:t>، امتیاز نزدیک تر به عدد 20 به معنای اثربخشی ضعیف سبک رهبری است. این امتیاز هنگامی حاصل می شود که برای 20 موقعیت </a:t>
            </a:r>
            <a:r>
              <a:rPr lang="fa-IR" smtClean="0">
                <a:latin typeface="B Nazann"/>
                <a:cs typeface="B Nazanin" panose="00000400000000000000" pitchFamily="2" charset="-78"/>
              </a:rPr>
              <a:t>مختلف </a:t>
            </a:r>
            <a:r>
              <a:rPr lang="fa-IR" smtClean="0">
                <a:latin typeface="B Nazann"/>
                <a:cs typeface="B Nazanin" panose="00000400000000000000" pitchFamily="2" charset="-78"/>
              </a:rPr>
              <a:t>تعدادی از سبک های متوسط یا ضعیف انتخاب گردد. امتیاز نزدیک تر به عدد 80 بیانگر اثربخشی مطلبو سبک رهبری خواهد بود این امتیاز هنگامی به دست می آید که اکثرا سبک های رهبری خوب و عالی انتخاب شده باشد. </a:t>
            </a:r>
            <a:endParaRPr lang="fa-IR">
              <a:latin typeface="B Nazann"/>
              <a:cs typeface="B Nazanin" panose="00000400000000000000" pitchFamily="2" charset="-78"/>
            </a:endParaRPr>
          </a:p>
        </p:txBody>
      </p:sp>
    </p:spTree>
    <p:extLst>
      <p:ext uri="{BB962C8B-B14F-4D97-AF65-F5344CB8AC3E}">
        <p14:creationId xmlns:p14="http://schemas.microsoft.com/office/powerpoint/2010/main" val="182192742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2- در نمودار اثربخشی سبک علامت             را با توجه به امتیاز حاصل شده در جای مناسب قرار دهید. </a:t>
            </a:r>
            <a:endParaRPr lang="fa-IR">
              <a:latin typeface="B Nazann"/>
              <a:cs typeface="B Nazanin" panose="00000400000000000000" pitchFamily="2" charset="-78"/>
            </a:endParaRPr>
          </a:p>
        </p:txBody>
      </p:sp>
      <p:cxnSp>
        <p:nvCxnSpPr>
          <p:cNvPr id="5" name="Straight Arrow Connector 4"/>
          <p:cNvCxnSpPr/>
          <p:nvPr/>
        </p:nvCxnSpPr>
        <p:spPr>
          <a:xfrm>
            <a:off x="6096000" y="2067950"/>
            <a:ext cx="928467" cy="14068"/>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901854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latin typeface="B Nazann"/>
                <a:cs typeface="B Nazanin" panose="00000400000000000000" pitchFamily="2" charset="-78"/>
              </a:rPr>
              <a:t>ه- تشخیص سبک</a:t>
            </a:r>
            <a:endParaRPr lang="fa-IR" b="1">
              <a:solidFill>
                <a:srgbClr val="FF0000"/>
              </a:solidFill>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به منظور درک چگونگی بهبود امتیاز سبک رهبری خود، باید مناسب بودن سبک های رهبری انتخابی را بررسی نمایید. عدد گوشه های سمت راست سبک های انتخابی شما در </a:t>
            </a:r>
            <a:endParaRPr lang="fa-IR">
              <a:latin typeface="B Nazann"/>
              <a:cs typeface="B Nazanin" panose="00000400000000000000" pitchFamily="2" charset="-78"/>
            </a:endParaRPr>
          </a:p>
        </p:txBody>
      </p:sp>
    </p:spTree>
    <p:extLst>
      <p:ext uri="{BB962C8B-B14F-4D97-AF65-F5344CB8AC3E}">
        <p14:creationId xmlns:p14="http://schemas.microsoft.com/office/powerpoint/2010/main" val="27685129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latin typeface="B Nazann"/>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2550017" y="628578"/>
            <a:ext cx="7650051" cy="5548385"/>
          </a:xfrm>
          <a:prstGeom prst="rect">
            <a:avLst/>
          </a:prstGeom>
        </p:spPr>
      </p:pic>
    </p:spTree>
    <p:extLst>
      <p:ext uri="{BB962C8B-B14F-4D97-AF65-F5344CB8AC3E}">
        <p14:creationId xmlns:p14="http://schemas.microsoft.com/office/powerpoint/2010/main" val="28064102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ستون های مربوط به اثربخشی ضعیف و متوسط، نشان گر سبک رهبری انتخابی شما باشد. عدد مروبط به سبک های انتخابی (1) را در ستون های ضعیف و متوسط ثبت کرده و این عدد را در خانه مناسب «ماتریس تشخیص سبک» وارد کنید. این عمل را می توان برای سبک های 2، 3، 4 در ستون های ضعیف و متوسط تکرار کرد. </a:t>
            </a:r>
            <a:endParaRPr lang="fa-IR">
              <a:latin typeface="B Nazann"/>
              <a:cs typeface="B Nazanin" panose="00000400000000000000" pitchFamily="2" charset="-78"/>
            </a:endParaRPr>
          </a:p>
        </p:txBody>
      </p:sp>
    </p:spTree>
    <p:extLst>
      <p:ext uri="{BB962C8B-B14F-4D97-AF65-F5344CB8AC3E}">
        <p14:creationId xmlns:p14="http://schemas.microsoft.com/office/powerpoint/2010/main" val="227112629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latin typeface="B Nazann"/>
              <a:cs typeface="B Nazanin" panose="00000400000000000000" pitchFamily="2" charset="-78"/>
            </a:endParaRPr>
          </a:p>
        </p:txBody>
      </p:sp>
      <p:sp>
        <p:nvSpPr>
          <p:cNvPr id="3" name="Content Placeholder 2"/>
          <p:cNvSpPr>
            <a:spLocks noGrp="1"/>
          </p:cNvSpPr>
          <p:nvPr>
            <p:ph idx="1"/>
          </p:nvPr>
        </p:nvSpPr>
        <p:spPr>
          <a:xfrm>
            <a:off x="4290646" y="1825625"/>
            <a:ext cx="7063154" cy="4351338"/>
          </a:xfrm>
        </p:spPr>
        <p:txBody>
          <a:bodyPr/>
          <a:lstStyle/>
          <a:p>
            <a:pPr algn="just"/>
            <a:r>
              <a:rPr lang="fa-IR" smtClean="0">
                <a:latin typeface="B Nazann"/>
                <a:cs typeface="B Nazanin" panose="00000400000000000000" pitchFamily="2" charset="-78"/>
              </a:rPr>
              <a:t>تکرار سه پساخ یا بیشتر در گروه های متوسط و ضعیف یک سبک رهبری، ممکن است بدین معنا باشد که شما سطح ارتقاء فرد یا گروهی را که با آنها کار می کنید نادیده می گیرید. برای جلوگیری از این امر، لازم است مجددا به فرم «</a:t>
            </a:r>
            <a:r>
              <a:rPr lang="fa-IR" b="1" smtClean="0">
                <a:solidFill>
                  <a:srgbClr val="FF0000"/>
                </a:solidFill>
                <a:latin typeface="B Nazann"/>
                <a:cs typeface="B Nazanin" panose="00000400000000000000" pitchFamily="2" charset="-78"/>
              </a:rPr>
              <a:t>تحلیل رفتار رهبری</a:t>
            </a:r>
            <a:r>
              <a:rPr lang="fa-IR" smtClean="0">
                <a:latin typeface="B Nazann"/>
                <a:cs typeface="B Nazanin" panose="00000400000000000000" pitchFamily="2" charset="-78"/>
              </a:rPr>
              <a:t>» بازگشت و موقعیت های مورد نظر را دوباره تجزیه و تحلیل کرد تا این که مشخص شود که آیا می توان به این نکته پی برد که چرا از لحاظ نظری (تئوری) این سبک ها به غلط به کار برده می شود؟ </a:t>
            </a:r>
            <a:endParaRPr lang="fa-IR">
              <a:latin typeface="B Nazann"/>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772940" y="1825625"/>
            <a:ext cx="3517706" cy="2545007"/>
          </a:xfrm>
          <a:prstGeom prst="rect">
            <a:avLst/>
          </a:prstGeom>
        </p:spPr>
      </p:pic>
    </p:spTree>
    <p:extLst>
      <p:ext uri="{BB962C8B-B14F-4D97-AF65-F5344CB8AC3E}">
        <p14:creationId xmlns:p14="http://schemas.microsoft.com/office/powerpoint/2010/main" val="341906299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latin typeface="B Nazann"/>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2665927" y="1376140"/>
            <a:ext cx="6478073" cy="4587372"/>
          </a:xfrm>
          <a:prstGeom prst="rect">
            <a:avLst/>
          </a:prstGeom>
        </p:spPr>
      </p:pic>
    </p:spTree>
    <p:extLst>
      <p:ext uri="{BB962C8B-B14F-4D97-AF65-F5344CB8AC3E}">
        <p14:creationId xmlns:p14="http://schemas.microsoft.com/office/powerpoint/2010/main" val="4077038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latin typeface="B Nazann"/>
                <a:cs typeface="B Nazanin" panose="00000400000000000000" pitchFamily="2" charset="-78"/>
              </a:rPr>
              <a:t>شیوه رهبری انطباقی لزوما بهترین شیوه رهبری نیست. بلکه شیوه مطلوبی بای برگزیدن موثرترین رفتار برای یک موقعیت خاص به حساب می آید. بنابراین رهبران موفق و موثر رفتار خود را به گونه ای تنظیم و اعمال می کنند که ضمن تامین نیاز یک وضعیت خاص، با رفتار خود موجبات رشد و بالندگی اعضاء و سازمان را نیز فراهم آورند. </a:t>
            </a:r>
          </a:p>
          <a:p>
            <a:endParaRPr lang="fa-IR"/>
          </a:p>
        </p:txBody>
      </p:sp>
      <p:sp>
        <p:nvSpPr>
          <p:cNvPr id="4" name="Flowchart: Predefined Process 3"/>
          <p:cNvSpPr/>
          <p:nvPr/>
        </p:nvSpPr>
        <p:spPr>
          <a:xfrm>
            <a:off x="1294228" y="3699803"/>
            <a:ext cx="3305907" cy="1716259"/>
          </a:xfrm>
          <a:prstGeom prst="flowChartPredefined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latin typeface="B Nazann"/>
                <a:cs typeface="B Nazanin" panose="00000400000000000000" pitchFamily="2" charset="-78"/>
              </a:rPr>
              <a:t>شیوه رهبری انطباقی</a:t>
            </a:r>
            <a:endParaRPr lang="fa-IR" b="1">
              <a:solidFill>
                <a:srgbClr val="FF0000"/>
              </a:solidFill>
            </a:endParaRPr>
          </a:p>
        </p:txBody>
      </p:sp>
    </p:spTree>
    <p:extLst>
      <p:ext uri="{BB962C8B-B14F-4D97-AF65-F5344CB8AC3E}">
        <p14:creationId xmlns:p14="http://schemas.microsoft.com/office/powerpoint/2010/main" val="286882385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latin typeface="B Nazann"/>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1327596" y="2743201"/>
            <a:ext cx="9220775" cy="2023448"/>
          </a:xfrm>
          <a:prstGeom prst="rect">
            <a:avLst/>
          </a:prstGeom>
        </p:spPr>
      </p:pic>
    </p:spTree>
    <p:extLst>
      <p:ext uri="{BB962C8B-B14F-4D97-AF65-F5344CB8AC3E}">
        <p14:creationId xmlns:p14="http://schemas.microsoft.com/office/powerpoint/2010/main" val="4191509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نظر به اهمیت دریافت نظرات دیگران از طریق اصولی و تاثیری که نظرخواهی می تواند در آگاهی از میزان انعطاف، اثربخشی و بهبود سبک رفتاری رهبر بگذارد ابتدا به تشریح این مقوله می پردازیم. </a:t>
            </a:r>
            <a:endParaRPr lang="fa-IR">
              <a:latin typeface="B Nazann"/>
              <a:cs typeface="B Nazanin" panose="00000400000000000000" pitchFamily="2" charset="-78"/>
            </a:endParaRPr>
          </a:p>
        </p:txBody>
      </p:sp>
      <p:sp>
        <p:nvSpPr>
          <p:cNvPr id="4" name="Flowchart: Process 3"/>
          <p:cNvSpPr/>
          <p:nvPr/>
        </p:nvSpPr>
        <p:spPr>
          <a:xfrm>
            <a:off x="838200" y="3206469"/>
            <a:ext cx="6035040" cy="1589649"/>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latin typeface="B Nazann"/>
                <a:cs typeface="B Nazanin" panose="00000400000000000000" pitchFamily="2" charset="-78"/>
              </a:rPr>
              <a:t>میزان انعطاف، اثربخشی و بهبود سبک رفتاری رهبر</a:t>
            </a:r>
            <a:endParaRPr lang="fa-IR" b="1">
              <a:solidFill>
                <a:srgbClr val="FF0000"/>
              </a:solidFill>
            </a:endParaRPr>
          </a:p>
        </p:txBody>
      </p:sp>
    </p:spTree>
    <p:extLst>
      <p:ext uri="{BB962C8B-B14F-4D97-AF65-F5344CB8AC3E}">
        <p14:creationId xmlns:p14="http://schemas.microsoft.com/office/powerpoint/2010/main" val="3307265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latin typeface="B Nazann"/>
                <a:cs typeface="B Nazanin" panose="00000400000000000000" pitchFamily="2" charset="-78"/>
              </a:rPr>
              <a:t>ادراک دیگران از سبک رهبری </a:t>
            </a:r>
            <a:endParaRPr lang="fa-IR">
              <a:solidFill>
                <a:srgbClr val="FF0000"/>
              </a:solidFill>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هدف از بهره گیری از ابزار ادراک دیگران از سبک رهبری این است که از سوی مسئولان، کارکنان و به طور کلی زیردستان رهبر، درباره سبک رهبری رهبر بازخورد و اطلاعاتی ارائه شود. این وسیله شامل شرح 20 وضعیت مختلف شغلی است که معمولا یک رهبر و افراد وی با آن مواجه می شوند. در هر یک از این موقعیت های شغلی، رهبر ممکن است به یکی از 2 اقدام محتمل مبادرت نماید. </a:t>
            </a:r>
            <a:endParaRPr lang="fa-IR">
              <a:latin typeface="B Nazann"/>
              <a:cs typeface="B Nazanin" panose="00000400000000000000" pitchFamily="2" charset="-78"/>
            </a:endParaRPr>
          </a:p>
        </p:txBody>
      </p:sp>
      <p:sp>
        <p:nvSpPr>
          <p:cNvPr id="4" name="Flowchart: Process 3"/>
          <p:cNvSpPr/>
          <p:nvPr/>
        </p:nvSpPr>
        <p:spPr>
          <a:xfrm>
            <a:off x="1252025" y="3953022"/>
            <a:ext cx="2841673" cy="1280160"/>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latin typeface="B Nazann"/>
                <a:cs typeface="B Nazanin" panose="00000400000000000000" pitchFamily="2" charset="-78"/>
              </a:rPr>
              <a:t>موقعیت های شغلی</a:t>
            </a:r>
            <a:endParaRPr lang="fa-IR" b="1">
              <a:solidFill>
                <a:srgbClr val="FF0000"/>
              </a:solidFill>
            </a:endParaRPr>
          </a:p>
        </p:txBody>
      </p:sp>
    </p:spTree>
    <p:extLst>
      <p:ext uri="{BB962C8B-B14F-4D97-AF65-F5344CB8AC3E}">
        <p14:creationId xmlns:p14="http://schemas.microsoft.com/office/powerpoint/2010/main" val="3794880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latin typeface="B Nazann"/>
                <a:cs typeface="B Nazanin" panose="00000400000000000000" pitchFamily="2" charset="-78"/>
              </a:rPr>
              <a:t>رهبر:</a:t>
            </a:r>
            <a:endParaRPr lang="fa-IR">
              <a:solidFill>
                <a:srgbClr val="FF0000"/>
              </a:solidFill>
              <a:latin typeface="B Nazann"/>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latin typeface="B Nazann"/>
                <a:cs typeface="B Nazanin" panose="00000400000000000000" pitchFamily="2" charset="-78"/>
              </a:rPr>
              <a:t>فرض بر این است که رهبر در یکی از این وضعیت ها قرار گرفته است. شما باید با انتخاب گزینه مناسب تصمیمی که به بهترین وجه بیانگر رهبر است را مشخص کنید. </a:t>
            </a:r>
          </a:p>
          <a:p>
            <a:pPr algn="just"/>
            <a:r>
              <a:rPr lang="fa-IR" smtClean="0">
                <a:latin typeface="B Nazann"/>
                <a:cs typeface="B Nazanin" panose="00000400000000000000" pitchFamily="2" charset="-78"/>
              </a:rPr>
              <a:t>1- از کارمند یک واحد خواسته شده است تا در مورد تدارک تجهیزات جدید برای قسمت خود گزارشی تهیه کند. این خانم معمولا می تواند کارهای ارجاع شده را با تشویق سرپرست به موقع انجام دهد. اکنون موعد گزارش منقضی شده است. </a:t>
            </a:r>
            <a:endParaRPr lang="fa-IR">
              <a:latin typeface="B Nazann"/>
              <a:cs typeface="B Nazanin" panose="00000400000000000000" pitchFamily="2" charset="-78"/>
            </a:endParaRPr>
          </a:p>
        </p:txBody>
      </p:sp>
      <p:sp>
        <p:nvSpPr>
          <p:cNvPr id="4" name="Flowchart: Process 3"/>
          <p:cNvSpPr/>
          <p:nvPr/>
        </p:nvSpPr>
        <p:spPr>
          <a:xfrm>
            <a:off x="1125415" y="4290646"/>
            <a:ext cx="4037428" cy="1195754"/>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a:solidFill>
                  <a:srgbClr val="FF0000"/>
                </a:solidFill>
                <a:latin typeface="B Nazann"/>
                <a:cs typeface="B Nazanin" panose="00000400000000000000" pitchFamily="2" charset="-78"/>
              </a:rPr>
              <a:t>تدارک تجهیزات جدید برای قسمت خود</a:t>
            </a:r>
            <a:endParaRPr lang="fa-IR" sz="2400">
              <a:solidFill>
                <a:srgbClr val="FF0000"/>
              </a:solidFill>
              <a:cs typeface="B Nazanin" panose="00000400000000000000" pitchFamily="2" charset="-78"/>
            </a:endParaRPr>
          </a:p>
        </p:txBody>
      </p:sp>
    </p:spTree>
    <p:extLst>
      <p:ext uri="{BB962C8B-B14F-4D97-AF65-F5344CB8AC3E}">
        <p14:creationId xmlns:p14="http://schemas.microsoft.com/office/powerpoint/2010/main" val="4984002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408</TotalTime>
  <Words>4264</Words>
  <Application>Microsoft Office PowerPoint</Application>
  <PresentationFormat>Widescreen</PresentationFormat>
  <Paragraphs>171</Paragraphs>
  <Slides>60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60</vt:i4>
      </vt:variant>
    </vt:vector>
  </HeadingPairs>
  <TitlesOfParts>
    <vt:vector size="67" baseType="lpstr">
      <vt:lpstr>Arial</vt:lpstr>
      <vt:lpstr>B Nazanin</vt:lpstr>
      <vt:lpstr>B Nazann</vt:lpstr>
      <vt:lpstr>Calibri</vt:lpstr>
      <vt:lpstr>Calibri Light</vt:lpstr>
      <vt:lpstr>Times New Roman</vt:lpstr>
      <vt:lpstr>Office Theme</vt:lpstr>
      <vt:lpstr>عنوان مقاله: سنجش و اثربخشی سبک رهبری مدیران</vt:lpstr>
      <vt:lpstr>چکیده مقاله</vt:lpstr>
      <vt:lpstr>واژه های کلیدی:</vt:lpstr>
      <vt:lpstr>PowerPoint Presentation</vt:lpstr>
      <vt:lpstr>PowerPoint Presentation</vt:lpstr>
      <vt:lpstr>PowerPoint Presentation</vt:lpstr>
      <vt:lpstr>PowerPoint Presentation</vt:lpstr>
      <vt:lpstr>ادراک دیگران از سبک رهبری </vt:lpstr>
      <vt:lpstr>رهبر:</vt:lpstr>
      <vt:lpstr>رهبر:</vt:lpstr>
      <vt:lpstr>PowerPoint Presentation</vt:lpstr>
      <vt:lpstr>رهبر:</vt:lpstr>
      <vt:lpstr>PowerPoint Presentation</vt:lpstr>
      <vt:lpstr>رهبر</vt:lpstr>
      <vt:lpstr>PowerPoint Presentation</vt:lpstr>
      <vt:lpstr>رهبر:</vt:lpstr>
      <vt:lpstr>رهبر: </vt:lpstr>
      <vt:lpstr>PowerPoint Presentation</vt:lpstr>
      <vt:lpstr>رهبر: </vt:lpstr>
      <vt:lpstr>PowerPoint Presentation</vt:lpstr>
      <vt:lpstr>رهبر:</vt:lpstr>
      <vt:lpstr>PowerPoint Presentation</vt:lpstr>
      <vt:lpstr>رهبر:</vt:lpstr>
      <vt:lpstr>رهبر</vt:lpstr>
      <vt:lpstr>رهبر:</vt:lpstr>
      <vt:lpstr>PowerPoint Presentation</vt:lpstr>
      <vt:lpstr>رهبر: </vt:lpstr>
      <vt:lpstr>PowerPoint Presentation</vt:lpstr>
      <vt:lpstr>رهبر</vt:lpstr>
      <vt:lpstr>PowerPoint Presentation</vt:lpstr>
      <vt:lpstr>رهبر:</vt:lpstr>
      <vt:lpstr>PowerPoint Presentation</vt:lpstr>
      <vt:lpstr>رهبر:</vt:lpstr>
      <vt:lpstr>PowerPoint Presentation</vt:lpstr>
      <vt:lpstr>رهبر:</vt:lpstr>
      <vt:lpstr>PowerPoint Presentation</vt:lpstr>
      <vt:lpstr>رهبر:</vt:lpstr>
      <vt:lpstr>PowerPoint Presentation</vt:lpstr>
      <vt:lpstr>رهبر:</vt:lpstr>
      <vt:lpstr>PowerPoint Presentation</vt:lpstr>
      <vt:lpstr>رهبر:</vt:lpstr>
      <vt:lpstr>PowerPoint Presentation</vt:lpstr>
      <vt:lpstr>رهبر:</vt:lpstr>
      <vt:lpstr>دستورالعمل ها</vt:lpstr>
      <vt:lpstr>الف- انعطاب پذیری سبک</vt:lpstr>
      <vt:lpstr>PowerPoint Presentation</vt:lpstr>
      <vt:lpstr>PowerPoint Presentation</vt:lpstr>
      <vt:lpstr>ب) محاسبه امتیازات انعطاف پذیری سبک</vt:lpstr>
      <vt:lpstr>PowerPoint Presentation</vt:lpstr>
      <vt:lpstr>ج- اثربخشی سبک</vt:lpstr>
      <vt:lpstr>PowerPoint Presentation</vt:lpstr>
      <vt:lpstr>PowerPoint Presentation</vt:lpstr>
      <vt:lpstr>د- محاسبه امتیازات اثربخشی سبک </vt:lpstr>
      <vt:lpstr>PowerPoint Presentation</vt:lpstr>
      <vt:lpstr>ه- تشخیص سبک</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عنوان مقاله: سنجش و اثربخشی سبک رهبری مدیران</dc:title>
  <dc:creator>MaZz!i</dc:creator>
  <cp:lastModifiedBy>MaZz!i</cp:lastModifiedBy>
  <cp:revision>43</cp:revision>
  <cp:lastPrinted>2024-08-14T09:19:12Z</cp:lastPrinted>
  <dcterms:created xsi:type="dcterms:W3CDTF">2024-08-13T16:27:01Z</dcterms:created>
  <dcterms:modified xsi:type="dcterms:W3CDTF">2024-08-14T09:19:42Z</dcterms:modified>
</cp:coreProperties>
</file>