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99" r:id="rId4"/>
    <p:sldId id="298" r:id="rId5"/>
    <p:sldId id="258" r:id="rId6"/>
    <p:sldId id="259" r:id="rId7"/>
    <p:sldId id="300" r:id="rId8"/>
    <p:sldId id="260" r:id="rId9"/>
    <p:sldId id="261" r:id="rId10"/>
    <p:sldId id="262" r:id="rId11"/>
    <p:sldId id="263" r:id="rId12"/>
    <p:sldId id="301" r:id="rId13"/>
    <p:sldId id="264" r:id="rId14"/>
    <p:sldId id="265" r:id="rId15"/>
    <p:sldId id="266" r:id="rId16"/>
    <p:sldId id="302" r:id="rId17"/>
    <p:sldId id="303" r:id="rId18"/>
    <p:sldId id="267" r:id="rId19"/>
    <p:sldId id="304" r:id="rId20"/>
    <p:sldId id="268" r:id="rId21"/>
    <p:sldId id="269" r:id="rId22"/>
    <p:sldId id="270" r:id="rId23"/>
    <p:sldId id="305" r:id="rId24"/>
    <p:sldId id="271" r:id="rId25"/>
    <p:sldId id="307" r:id="rId26"/>
    <p:sldId id="306" r:id="rId27"/>
    <p:sldId id="308" r:id="rId28"/>
    <p:sldId id="272" r:id="rId29"/>
    <p:sldId id="273" r:id="rId30"/>
    <p:sldId id="274" r:id="rId31"/>
    <p:sldId id="275" r:id="rId32"/>
    <p:sldId id="276" r:id="rId33"/>
    <p:sldId id="277" r:id="rId34"/>
    <p:sldId id="278" r:id="rId35"/>
    <p:sldId id="286" r:id="rId36"/>
    <p:sldId id="309" r:id="rId37"/>
    <p:sldId id="279" r:id="rId38"/>
    <p:sldId id="280" r:id="rId39"/>
    <p:sldId id="281" r:id="rId40"/>
    <p:sldId id="282" r:id="rId41"/>
    <p:sldId id="283" r:id="rId42"/>
    <p:sldId id="284" r:id="rId43"/>
    <p:sldId id="285" r:id="rId44"/>
    <p:sldId id="287" r:id="rId45"/>
    <p:sldId id="288" r:id="rId46"/>
    <p:sldId id="310" r:id="rId47"/>
    <p:sldId id="289" r:id="rId48"/>
    <p:sldId id="311" r:id="rId49"/>
    <p:sldId id="290" r:id="rId50"/>
    <p:sldId id="312" r:id="rId51"/>
    <p:sldId id="291" r:id="rId52"/>
    <p:sldId id="313" r:id="rId53"/>
    <p:sldId id="292" r:id="rId54"/>
    <p:sldId id="314" r:id="rId55"/>
    <p:sldId id="315" r:id="rId56"/>
    <p:sldId id="293" r:id="rId57"/>
    <p:sldId id="316" r:id="rId58"/>
    <p:sldId id="294" r:id="rId59"/>
    <p:sldId id="317" r:id="rId60"/>
    <p:sldId id="295" r:id="rId61"/>
    <p:sldId id="296" r:id="rId62"/>
    <p:sldId id="318" r:id="rId63"/>
    <p:sldId id="297" r:id="rId6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70" d="100"/>
          <a:sy n="70" d="100"/>
        </p:scale>
        <p:origin x="726" y="72"/>
      </p:cViewPr>
      <p:guideLst/>
    </p:cSldViewPr>
  </p:slideViewPr>
  <p:outlineViewPr>
    <p:cViewPr>
      <p:scale>
        <a:sx n="33" d="100"/>
        <a:sy n="33" d="100"/>
      </p:scale>
      <p:origin x="0" y="-3865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AB1EE03-53D6-4F30-B86C-76D9D2AB9675}" type="datetimeFigureOut">
              <a:rPr lang="fa-IR" smtClean="0"/>
              <a:t>07/03/1446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342709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AB1EE03-53D6-4F30-B86C-76D9D2AB9675}" type="datetimeFigureOut">
              <a:rPr lang="fa-IR" smtClean="0"/>
              <a:t>07/03/1446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1007506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AB1EE03-53D6-4F30-B86C-76D9D2AB9675}" type="datetimeFigureOut">
              <a:rPr lang="fa-IR" smtClean="0"/>
              <a:t>07/03/1446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357951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AB1EE03-53D6-4F30-B86C-76D9D2AB9675}" type="datetimeFigureOut">
              <a:rPr lang="fa-IR" smtClean="0"/>
              <a:t>07/03/1446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3090454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B1EE03-53D6-4F30-B86C-76D9D2AB9675}" type="datetimeFigureOut">
              <a:rPr lang="fa-IR" smtClean="0"/>
              <a:t>07/03/1446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114204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9AB1EE03-53D6-4F30-B86C-76D9D2AB9675}" type="datetimeFigureOut">
              <a:rPr lang="fa-IR" smtClean="0"/>
              <a:t>07/03/1446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385473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9AB1EE03-53D6-4F30-B86C-76D9D2AB9675}" type="datetimeFigureOut">
              <a:rPr lang="fa-IR" smtClean="0"/>
              <a:t>07/03/1446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284158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9AB1EE03-53D6-4F30-B86C-76D9D2AB9675}" type="datetimeFigureOut">
              <a:rPr lang="fa-IR" smtClean="0"/>
              <a:t>07/03/1446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275378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1EE03-53D6-4F30-B86C-76D9D2AB9675}" type="datetimeFigureOut">
              <a:rPr lang="fa-IR" smtClean="0"/>
              <a:t>07/03/1446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251272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B1EE03-53D6-4F30-B86C-76D9D2AB9675}" type="datetimeFigureOut">
              <a:rPr lang="fa-IR" smtClean="0"/>
              <a:t>07/03/1446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1796491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B1EE03-53D6-4F30-B86C-76D9D2AB9675}" type="datetimeFigureOut">
              <a:rPr lang="fa-IR" smtClean="0"/>
              <a:t>07/03/1446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7D2BAF-7A99-4380-A474-F8710C38301C}" type="slidenum">
              <a:rPr lang="fa-IR" smtClean="0"/>
              <a:t>‹#›</a:t>
            </a:fld>
            <a:endParaRPr lang="fa-IR"/>
          </a:p>
        </p:txBody>
      </p:sp>
    </p:spTree>
    <p:extLst>
      <p:ext uri="{BB962C8B-B14F-4D97-AF65-F5344CB8AC3E}">
        <p14:creationId xmlns:p14="http://schemas.microsoft.com/office/powerpoint/2010/main" val="341602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AB1EE03-53D6-4F30-B86C-76D9D2AB9675}" type="datetimeFigureOut">
              <a:rPr lang="fa-IR" smtClean="0"/>
              <a:t>07/03/1446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B7D2BAF-7A99-4380-A474-F8710C38301C}" type="slidenum">
              <a:rPr lang="fa-IR" smtClean="0"/>
              <a:t>‹#›</a:t>
            </a:fld>
            <a:endParaRPr lang="fa-IR"/>
          </a:p>
        </p:txBody>
      </p:sp>
    </p:spTree>
    <p:extLst>
      <p:ext uri="{BB962C8B-B14F-4D97-AF65-F5344CB8AC3E}">
        <p14:creationId xmlns:p14="http://schemas.microsoft.com/office/powerpoint/2010/main" val="3800545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Nazanin" panose="00000400000000000000" pitchFamily="2" charset="-78"/>
              </a:rPr>
              <a:t>عنوان مقاله: </a:t>
            </a:r>
            <a:r>
              <a:rPr lang="fa-IR" sz="4400" smtClean="0">
                <a:cs typeface="B Nazanin" panose="00000400000000000000" pitchFamily="2" charset="-78"/>
              </a:rPr>
              <a:t>الگوهای ذهنی خبرگان در مورد چالش های دولت افقی در ایران</a:t>
            </a:r>
            <a:endParaRPr lang="fa-IR" sz="44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نویسندگان: </a:t>
            </a:r>
            <a:r>
              <a:rPr lang="fa-IR" smtClean="0">
                <a:cs typeface="B Nazanin" panose="00000400000000000000" pitchFamily="2" charset="-78"/>
              </a:rPr>
              <a:t>حسن دانایی فرد، غلامرضا جندقی، مهدی الوانی، طیبه نیک رفتار</a:t>
            </a:r>
          </a:p>
          <a:p>
            <a:r>
              <a:rPr lang="fa-IR" smtClean="0">
                <a:solidFill>
                  <a:srgbClr val="FF0000"/>
                </a:solidFill>
                <a:cs typeface="B Nazanin" panose="00000400000000000000" pitchFamily="2" charset="-78"/>
              </a:rPr>
              <a:t>منبع: </a:t>
            </a:r>
            <a:r>
              <a:rPr lang="fa-IR" smtClean="0">
                <a:cs typeface="B Nazanin" panose="00000400000000000000" pitchFamily="2" charset="-78"/>
              </a:rPr>
              <a:t>چشم انداز مدیریت دولتی شماره  2 تابستان 1389</a:t>
            </a:r>
          </a:p>
          <a:p>
            <a:r>
              <a:rPr lang="fa-IR" smtClean="0">
                <a:cs typeface="B Nazanin" panose="00000400000000000000" pitchFamily="2" charset="-78"/>
              </a:rPr>
              <a:t>صص  9-34</a:t>
            </a:r>
            <a:endParaRPr lang="fa-IR">
              <a:cs typeface="B Nazanin" panose="00000400000000000000" pitchFamily="2" charset="-78"/>
            </a:endParaRPr>
          </a:p>
        </p:txBody>
      </p:sp>
    </p:spTree>
    <p:extLst>
      <p:ext uri="{BB962C8B-B14F-4D97-AF65-F5344CB8AC3E}">
        <p14:creationId xmlns:p14="http://schemas.microsoft.com/office/powerpoint/2010/main" val="2187171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سوال پژوهش حاضر عبارتند از: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چند نوع الگوی ذهنی در مورد راه های مدیریت دولت افقی در ایران وجود دارد؟</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324634" y="2929731"/>
            <a:ext cx="2143125" cy="2143125"/>
          </a:xfrm>
          <a:prstGeom prst="rect">
            <a:avLst/>
          </a:prstGeom>
        </p:spPr>
      </p:pic>
    </p:spTree>
    <p:extLst>
      <p:ext uri="{BB962C8B-B14F-4D97-AF65-F5344CB8AC3E}">
        <p14:creationId xmlns:p14="http://schemas.microsoft.com/office/powerpoint/2010/main" val="182141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ابعاد هماهنگی در دولت</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واژه هماهنگی به معنی به کارگیری ساز و کارهایی است که اجزای مختلف یک سیستم را کنار هم نگه می دارد. عده ای از دانشمندان بیان می دارند که هماهنگی گردهم آوردن اجزای به هم وابسته در رابطه ای منظم برای یاجاد یک کلیت واحد است {8}  دولت ها همیشه با مسئله ای به نام تعارض بین ده ها وزارتخانه و صدها سازمانی که دارند مواجه هستند. این وزارت خانه ها و سازمان ها همیشه در حال رقابت با هم هستند. از این رو دولت ها به دنبال کاهش این جنگ درون دولت ها هستند {6}. </a:t>
            </a:r>
            <a:endParaRPr lang="fa-IR">
              <a:cs typeface="B Nazanin" panose="00000400000000000000" pitchFamily="2" charset="-78"/>
            </a:endParaRPr>
          </a:p>
        </p:txBody>
      </p:sp>
    </p:spTree>
    <p:extLst>
      <p:ext uri="{BB962C8B-B14F-4D97-AF65-F5344CB8AC3E}">
        <p14:creationId xmlns:p14="http://schemas.microsoft.com/office/powerpoint/2010/main" val="7635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و به مدت طولانی به دنبال کشف ابزار دولت ها به دنبال کشف ابزارهای  ایجاد سیاست های عمومی یکپارچه برای حداقل کردن تعارض بین نهاد ها در ارائه خدمات بوده اند</a:t>
            </a:r>
            <a:endParaRPr lang="fa-IR"/>
          </a:p>
        </p:txBody>
      </p:sp>
      <p:sp>
        <p:nvSpPr>
          <p:cNvPr id="4" name="Flowchart: Internal Storage 3"/>
          <p:cNvSpPr/>
          <p:nvPr/>
        </p:nvSpPr>
        <p:spPr>
          <a:xfrm>
            <a:off x="1378634" y="3052689"/>
            <a:ext cx="3108960" cy="2124222"/>
          </a:xfrm>
          <a:prstGeom prst="flowChartInternalStorag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حداقل کردن تعارض بین نهاد ها</a:t>
            </a:r>
            <a:endParaRPr lang="fa-IR" b="1">
              <a:solidFill>
                <a:srgbClr val="FF0000"/>
              </a:solidFill>
            </a:endParaRPr>
          </a:p>
        </p:txBody>
      </p:sp>
    </p:spTree>
    <p:extLst>
      <p:ext uri="{BB962C8B-B14F-4D97-AF65-F5344CB8AC3E}">
        <p14:creationId xmlns:p14="http://schemas.microsoft.com/office/powerpoint/2010/main" val="942850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مثال </a:t>
            </a:r>
            <a:r>
              <a:rPr lang="fa-IR" smtClean="0">
                <a:cs typeface="B Nazanin" panose="00000400000000000000" pitchFamily="2" charset="-78"/>
              </a:rPr>
              <a:t>هایی زیادی از تلاش دولت ها برای ایجاد ساختارهای افقی تر وجود دارد اما نکته این جا است که دولت ها عمدتا با چالش هایی در ایجاد یکپارچگی  در خط مشی ها مواجه هستیم {41}  ایجاد هماهنگی در دولت به طور مختلفی  صورت می گیرد {10} پیترز بیان می کند که برای دستیابی به یک راهبرد هماهنگی در دولت </a:t>
            </a:r>
            <a:r>
              <a:rPr lang="fa-IR">
                <a:cs typeface="B Nazanin" panose="00000400000000000000" pitchFamily="2" charset="-78"/>
              </a:rPr>
              <a:t>باید </a:t>
            </a:r>
            <a:r>
              <a:rPr lang="fa-IR" smtClean="0">
                <a:cs typeface="B Nazanin" panose="00000400000000000000" pitchFamily="2" charset="-78"/>
              </a:rPr>
              <a:t>سیاست گذاری را به سوی راه حل های جامع تر  برای حل مسائل عمومی هدایت کنیم و ابزارهایی سازگار با نیازهای عمومی در آینده ایجاد کنیم همکاری  متقابل به عنوان  یک راهبرد هماهنگ سازی در دولت می تواند برای تقویت هماهنگی در دولت به کار رود. </a:t>
            </a:r>
            <a:endParaRPr lang="fa-IR">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308295" y="4501662"/>
            <a:ext cx="3193367" cy="120982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ایجاد هماهنگی</a:t>
            </a:r>
            <a:endParaRPr lang="fa-IR" sz="2000" b="1">
              <a:solidFill>
                <a:srgbClr val="FF0000"/>
              </a:solidFill>
            </a:endParaRPr>
          </a:p>
        </p:txBody>
      </p:sp>
    </p:spTree>
    <p:extLst>
      <p:ext uri="{BB962C8B-B14F-4D97-AF65-F5344CB8AC3E}">
        <p14:creationId xmlns:p14="http://schemas.microsoft.com/office/powerpoint/2010/main" val="261882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همکاری متقابل در دولت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همکاری متقابل در دولت مفهومی است که فرایند  همکاری چند سازمان برای حل مشکلاتی که یک سازمان به تنهایی نمی تواند حل کند را توصیف نماید. {16}</a:t>
            </a:r>
            <a:endParaRPr lang="fa-IR">
              <a:cs typeface="B Nazanin" panose="00000400000000000000" pitchFamily="2" charset="-78"/>
            </a:endParaRPr>
          </a:p>
        </p:txBody>
      </p:sp>
      <p:sp>
        <p:nvSpPr>
          <p:cNvPr id="4" name="Flowchart: Process 3"/>
          <p:cNvSpPr/>
          <p:nvPr/>
        </p:nvSpPr>
        <p:spPr>
          <a:xfrm>
            <a:off x="1160060" y="3398293"/>
            <a:ext cx="3248167" cy="133748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توصیف</a:t>
            </a:r>
            <a:endParaRPr lang="fa-IR" b="1">
              <a:solidFill>
                <a:srgbClr val="FF0000"/>
              </a:solidFill>
            </a:endParaRPr>
          </a:p>
        </p:txBody>
      </p:sp>
    </p:spTree>
    <p:extLst>
      <p:ext uri="{BB962C8B-B14F-4D97-AF65-F5344CB8AC3E}">
        <p14:creationId xmlns:p14="http://schemas.microsoft.com/office/powerpoint/2010/main" val="76111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مفهوم فعالیت مشترک یا با هم کار کردن در دولت در دهه 1970 با همکاری متقابل بین بخش های مختلف دولت شکل گرفت. در دهه 1980 با ارایه  خدمات عمومی توسط بخش خصوصی توسعه یافت و در نهایت در دهه 1990 مشارکت به صورت روابط بین بخشی در دولت برای ایجاد یکپارچگی بین سیاست های مجزا مورد توجه واقع شد به ویژه برای حل مسائل فرابخشی که دولت با آن مواجه است مورد تاکید قرار گرفت {27}</a:t>
            </a:r>
            <a:endParaRPr lang="fa-IR">
              <a:cs typeface="B Nazanin" panose="00000400000000000000" pitchFamily="2" charset="-78"/>
            </a:endParaRPr>
          </a:p>
        </p:txBody>
      </p:sp>
      <p:sp>
        <p:nvSpPr>
          <p:cNvPr id="4" name="Flowchart: Process 3"/>
          <p:cNvSpPr/>
          <p:nvPr/>
        </p:nvSpPr>
        <p:spPr>
          <a:xfrm>
            <a:off x="1336431" y="4262511"/>
            <a:ext cx="3967089" cy="150524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فعالیت مشترک یا با هم کار کردن در دولت</a:t>
            </a:r>
            <a:endParaRPr lang="fa-IR" b="1">
              <a:solidFill>
                <a:srgbClr val="FF0000"/>
              </a:solidFill>
            </a:endParaRPr>
          </a:p>
        </p:txBody>
      </p:sp>
    </p:spTree>
    <p:extLst>
      <p:ext uri="{BB962C8B-B14F-4D97-AF65-F5344CB8AC3E}">
        <p14:creationId xmlns:p14="http://schemas.microsoft.com/office/powerpoint/2010/main" val="3761469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واقع  امروزه دولت ها تمایل به سطح بالاتر همکاری متقابل و به تعریف مجددی از خود به عنوان تسهیل گرانی که درگیر زنجیره ارزش هستد رسیده اند و برای این </a:t>
            </a:r>
            <a:r>
              <a:rPr lang="fa-IR" smtClean="0">
                <a:cs typeface="B Nazanin" panose="00000400000000000000" pitchFamily="2" charset="-78"/>
              </a:rPr>
              <a:t>که به </a:t>
            </a:r>
            <a:r>
              <a:rPr lang="fa-IR">
                <a:cs typeface="B Nazanin" panose="00000400000000000000" pitchFamily="2" charset="-78"/>
              </a:rPr>
              <a:t>پیامدهایی که موثر و مورد نظرشان است دست یابند، متکی به همکاری متقابل هستند. </a:t>
            </a:r>
            <a:endParaRPr lang="fa-IR"/>
          </a:p>
        </p:txBody>
      </p:sp>
      <p:sp>
        <p:nvSpPr>
          <p:cNvPr id="4" name="Flowchart: Process 3"/>
          <p:cNvSpPr/>
          <p:nvPr/>
        </p:nvSpPr>
        <p:spPr>
          <a:xfrm>
            <a:off x="1336431" y="3713871"/>
            <a:ext cx="2110154" cy="126609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زنجیره ارزش</a:t>
            </a:r>
            <a:endParaRPr lang="fa-IR" b="1">
              <a:solidFill>
                <a:srgbClr val="FF0000"/>
              </a:solidFill>
            </a:endParaRPr>
          </a:p>
        </p:txBody>
      </p:sp>
      <p:sp>
        <p:nvSpPr>
          <p:cNvPr id="5" name="Flowchart: Internal Storage 4"/>
          <p:cNvSpPr/>
          <p:nvPr/>
        </p:nvSpPr>
        <p:spPr>
          <a:xfrm>
            <a:off x="6316394" y="3530991"/>
            <a:ext cx="3052689" cy="2110154"/>
          </a:xfrm>
          <a:prstGeom prst="flowChartInternalStorag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ln w="22225">
                  <a:solidFill>
                    <a:schemeClr val="accent2"/>
                  </a:solidFill>
                  <a:prstDash val="solid"/>
                </a:ln>
                <a:solidFill>
                  <a:schemeClr val="accent2">
                    <a:lumMod val="40000"/>
                    <a:lumOff val="60000"/>
                  </a:schemeClr>
                </a:solidFill>
                <a:cs typeface="B Nazanin" panose="00000400000000000000" pitchFamily="2" charset="-78"/>
              </a:rPr>
              <a:t>همکاری متقابل</a:t>
            </a:r>
            <a:endParaRPr lang="fa-IR"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260735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دولت های مختلف برای رسیدن به همکاری متقابل رویکردهای مختلفی را برگزیده اند و آنها را با عنوان های مختلفی به کار برده اند: </a:t>
            </a:r>
            <a:r>
              <a:rPr lang="fa-IR">
                <a:solidFill>
                  <a:srgbClr val="FF0000"/>
                </a:solidFill>
                <a:cs typeface="B Nazanin" panose="00000400000000000000" pitchFamily="2" charset="-78"/>
              </a:rPr>
              <a:t>استرالیا</a:t>
            </a:r>
            <a:r>
              <a:rPr lang="fa-IR">
                <a:cs typeface="B Nazanin" panose="00000400000000000000" pitchFamily="2" charset="-78"/>
              </a:rPr>
              <a:t> (دولت یکپارچه) </a:t>
            </a:r>
            <a:r>
              <a:rPr lang="fa-IR">
                <a:solidFill>
                  <a:srgbClr val="FF0000"/>
                </a:solidFill>
                <a:cs typeface="B Nazanin" panose="00000400000000000000" pitchFamily="2" charset="-78"/>
              </a:rPr>
              <a:t>بریتانیا</a:t>
            </a:r>
            <a:r>
              <a:rPr lang="fa-IR">
                <a:cs typeface="B Nazanin" panose="00000400000000000000" pitchFamily="2" charset="-78"/>
              </a:rPr>
              <a:t> (</a:t>
            </a:r>
            <a:r>
              <a:rPr lang="fa-IR" smtClean="0">
                <a:cs typeface="B Nazanin" panose="00000400000000000000" pitchFamily="2" charset="-78"/>
              </a:rPr>
              <a:t>دولت </a:t>
            </a:r>
            <a:r>
              <a:rPr lang="fa-IR">
                <a:cs typeface="B Nazanin" panose="00000400000000000000" pitchFamily="2" charset="-78"/>
              </a:rPr>
              <a:t>متحد) </a:t>
            </a:r>
            <a:r>
              <a:rPr lang="fa-IR" smtClean="0">
                <a:solidFill>
                  <a:srgbClr val="FF0000"/>
                </a:solidFill>
                <a:cs typeface="B Nazanin" panose="00000400000000000000" pitchFamily="2" charset="-78"/>
              </a:rPr>
              <a:t>کانادا</a:t>
            </a:r>
            <a:r>
              <a:rPr lang="fa-IR" smtClean="0">
                <a:cs typeface="B Nazanin" panose="00000400000000000000" pitchFamily="2" charset="-78"/>
              </a:rPr>
              <a:t> </a:t>
            </a:r>
            <a:r>
              <a:rPr lang="fa-IR">
                <a:cs typeface="B Nazanin" panose="00000400000000000000" pitchFamily="2" charset="-78"/>
              </a:rPr>
              <a:t>(دولت افقی) {12} این اسامی عنوان هایی برای نظریات جدید هماهنگی در بخش عمومی هستند {11} اگر چه این عنوان ها متفاوت اند، هر کدام به دنبال هدف همانند در اداره عمومی از طریق نوآوری های فرایندی مشابه هستند و می خواهند دولت را نسبت به نیازهای شهروندی پاسخ گو تر کنند {18} این پژوهش  رویکرد دولت افقی را برای ایجاد هماهنگی در دولت برگزیده است.</a:t>
            </a:r>
            <a:endParaRPr lang="fa-IR"/>
          </a:p>
          <a:p>
            <a:endParaRPr lang="fa-IR"/>
          </a:p>
        </p:txBody>
      </p:sp>
    </p:spTree>
    <p:extLst>
      <p:ext uri="{BB962C8B-B14F-4D97-AF65-F5344CB8AC3E}">
        <p14:creationId xmlns:p14="http://schemas.microsoft.com/office/powerpoint/2010/main" val="3368286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دولت </a:t>
            </a:r>
            <a:r>
              <a:rPr lang="fa-IR" smtClean="0">
                <a:solidFill>
                  <a:srgbClr val="FF0000"/>
                </a:solidFill>
                <a:cs typeface="B Nazanin" panose="00000400000000000000" pitchFamily="2" charset="-78"/>
              </a:rPr>
              <a:t>افقی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اواخر دهه 1980 تا اوایل دهه 1990 موقعیت مالی دولت کانادا بسیار وخیم شد و این امر با پیش بینی های  نادرست دپارتمان مالی تشدید شد و منجر به محدود شدن و در برخی بخش ها قطع اقدامات گردید. این جریانات  منجر به سازماندهی  مجدد خدمات بخش عمومی و حذف «هزینه های غیر ضروری و مضاعف شد {15}</a:t>
            </a:r>
            <a:endParaRPr lang="fa-IR">
              <a:cs typeface="B Nazanin" panose="00000400000000000000" pitchFamily="2" charset="-78"/>
            </a:endParaRPr>
          </a:p>
        </p:txBody>
      </p:sp>
      <p:sp>
        <p:nvSpPr>
          <p:cNvPr id="4" name="Flowchart: Process 3"/>
          <p:cNvSpPr/>
          <p:nvPr/>
        </p:nvSpPr>
        <p:spPr>
          <a:xfrm>
            <a:off x="1336431" y="3924886"/>
            <a:ext cx="3052689" cy="126609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سازماندهی  مجدد</a:t>
            </a:r>
            <a:endParaRPr lang="fa-IR" sz="2000" b="1">
              <a:solidFill>
                <a:srgbClr val="FF0000"/>
              </a:solidFill>
            </a:endParaRPr>
          </a:p>
        </p:txBody>
      </p:sp>
    </p:spTree>
    <p:extLst>
      <p:ext uri="{BB962C8B-B14F-4D97-AF65-F5344CB8AC3E}">
        <p14:creationId xmlns:p14="http://schemas.microsoft.com/office/powerpoint/2010/main" val="706282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کانادا با مرور برنامه در سال 1944 تسهیم منابع را بین برنامه ها و حذف برنامه های زائد ممکن ساخت  و این امر به همکاری و یکپارچگی بیشتر در دولت تبدیل شد {13}  اما در این جا سوالی که مطرح است این است که در ایجاد دولت افقی باید به هماهنگی خط مشی ها توجه کنیم  یا هماهنگی اداری  زیرا این دو مسئله با هم کاملا در ارتباط  هستند. اگر خط مشی ها به صورت مناسبی ایجاد شده باشد، مشکلات اندکی در اثربخشی آنها وجود دارد. بنابراین انتخاب بین هماهنگی خط مشی ها و هماهنگی دارای اشتباه است و دولت ها باید هر دو هماهنگی را برگزینند. </a:t>
            </a:r>
          </a:p>
          <a:p>
            <a:endParaRPr lang="fa-IR"/>
          </a:p>
        </p:txBody>
      </p:sp>
      <p:sp>
        <p:nvSpPr>
          <p:cNvPr id="4" name="Flowchart: Process 3"/>
          <p:cNvSpPr/>
          <p:nvPr/>
        </p:nvSpPr>
        <p:spPr>
          <a:xfrm>
            <a:off x="1181686" y="4628271"/>
            <a:ext cx="3404382" cy="105507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تسهیم منابع</a:t>
            </a:r>
            <a:endParaRPr lang="fa-IR" sz="2000" b="1">
              <a:solidFill>
                <a:srgbClr val="FF0000"/>
              </a:solidFill>
            </a:endParaRPr>
          </a:p>
        </p:txBody>
      </p:sp>
    </p:spTree>
    <p:extLst>
      <p:ext uri="{BB962C8B-B14F-4D97-AF65-F5344CB8AC3E}">
        <p14:creationId xmlns:p14="http://schemas.microsoft.com/office/powerpoint/2010/main" val="241158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چکیده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fa-IR" smtClean="0">
                <a:cs typeface="B Nazanin" panose="00000400000000000000" pitchFamily="2" charset="-78"/>
              </a:rPr>
              <a:t>دست نیافتن به اهداف سیاست های عمومی یکی از مسائل حال حاضر اکثر کشورهای در حال توسعه است که دلیل اصلی آن ضعف دولت افقی است. بدین معنا که هماهنگی </a:t>
            </a:r>
            <a:r>
              <a:rPr lang="fa-IR">
                <a:cs typeface="B Nazanin" panose="00000400000000000000" pitchFamily="2" charset="-78"/>
              </a:rPr>
              <a:t>لازم </a:t>
            </a:r>
            <a:r>
              <a:rPr lang="fa-IR" smtClean="0">
                <a:cs typeface="B Nazanin" panose="00000400000000000000" pitchFamily="2" charset="-78"/>
              </a:rPr>
              <a:t>بین سازمان ها در اجرای سیاست های عمومی وجود ندارد. نگرش ها و دیدگاه های نخبگان در دولت تاثیر مهمی برای این هماهنگی و یکپارچگی دارد. </a:t>
            </a:r>
            <a:endParaRPr lang="fa-IR">
              <a:cs typeface="B Nazanin" panose="00000400000000000000" pitchFamily="2" charset="-78"/>
            </a:endParaRPr>
          </a:p>
        </p:txBody>
      </p:sp>
      <p:sp>
        <p:nvSpPr>
          <p:cNvPr id="4" name="Flowchart: Process 3"/>
          <p:cNvSpPr/>
          <p:nvPr/>
        </p:nvSpPr>
        <p:spPr>
          <a:xfrm>
            <a:off x="1146412" y="3794078"/>
            <a:ext cx="2934269" cy="139207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ضعف دولت افقی</a:t>
            </a:r>
            <a:endParaRPr lang="fa-IR" b="1">
              <a:solidFill>
                <a:srgbClr val="FF0000"/>
              </a:solidFill>
            </a:endParaRPr>
          </a:p>
        </p:txBody>
      </p:sp>
    </p:spTree>
    <p:extLst>
      <p:ext uri="{BB962C8B-B14F-4D97-AF65-F5344CB8AC3E}">
        <p14:creationId xmlns:p14="http://schemas.microsoft.com/office/powerpoint/2010/main" val="1320704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پیترز مطرح می کند که هماهنگی دو معنی مشترک دارد: </a:t>
            </a:r>
          </a:p>
          <a:p>
            <a:pPr algn="just"/>
            <a:r>
              <a:rPr lang="fa-IR" smtClean="0">
                <a:cs typeface="B Nazanin" panose="00000400000000000000" pitchFamily="2" charset="-78"/>
              </a:rPr>
              <a:t>الف- حدی که سازمان در فعالیت های خود، فعالیت های سایر سازمان ها را در خطر می گیرد. در حقیقت دیدگاه بین سازمانی را مطرح می کند که مقیاس مناسبی برای همکاری بین سازمانی است. </a:t>
            </a:r>
          </a:p>
          <a:p>
            <a:pPr algn="just"/>
            <a:r>
              <a:rPr lang="fa-IR" smtClean="0">
                <a:cs typeface="B Nazanin" panose="00000400000000000000" pitchFamily="2" charset="-78"/>
              </a:rPr>
              <a:t>ب- هماهنگی به عنوان یکپارچگی سیاست ها به این معنی که در انتخاب سیاست های عمومی دامنه گسترده ای از فعالیت ها و برنامه های سازمان های گوناگون در نظر گرفته شود. </a:t>
            </a:r>
            <a:endParaRPr lang="fa-IR">
              <a:cs typeface="B Nazanin" panose="00000400000000000000" pitchFamily="2" charset="-78"/>
            </a:endParaRPr>
          </a:p>
        </p:txBody>
      </p:sp>
      <p:sp>
        <p:nvSpPr>
          <p:cNvPr id="4" name="Flowchart: Process 3"/>
          <p:cNvSpPr/>
          <p:nvPr/>
        </p:nvSpPr>
        <p:spPr>
          <a:xfrm>
            <a:off x="1223888" y="4726745"/>
            <a:ext cx="5711483" cy="111134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مقیاس مناسبی برای همکاری بین سازمانی</a:t>
            </a:r>
            <a:endParaRPr lang="fa-IR" b="1">
              <a:solidFill>
                <a:srgbClr val="FF0000"/>
              </a:solidFill>
            </a:endParaRPr>
          </a:p>
        </p:txBody>
      </p:sp>
    </p:spTree>
    <p:extLst>
      <p:ext uri="{BB962C8B-B14F-4D97-AF65-F5344CB8AC3E}">
        <p14:creationId xmlns:p14="http://schemas.microsoft.com/office/powerpoint/2010/main" val="378951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هماهنگی بین سازمانی در اجرای خط مشی ها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هماهنگی غالبا مشکل اساسی در اجرای خط مشی ها است زمانی که یک برنامه، پروژه یا خط مشی ناهماهنگ است، بدین معنی است که اجزای آن با هم سازگاری ندارند و برای دستیابی  به نتایج مطلوب  در تعامل با هم نیستند اما بازیگران مختلف نیازمند چه چیزی هستند تا وظایف و اهداف خود را هماهنگ با یکدیگر انجام دهند. هونادل و کوپر این سوال را با تعریف هماهنگی بر حسب سه نوع فعالیت  پاسخ می دهند: </a:t>
            </a:r>
            <a:r>
              <a:rPr lang="fa-IR" smtClean="0">
                <a:solidFill>
                  <a:srgbClr val="FF0000"/>
                </a:solidFill>
                <a:cs typeface="B Nazanin" panose="00000400000000000000" pitchFamily="2" charset="-78"/>
              </a:rPr>
              <a:t>تقسیم اطلاعات</a:t>
            </a:r>
            <a:r>
              <a:rPr lang="fa-IR" smtClean="0">
                <a:cs typeface="B Nazanin" panose="00000400000000000000" pitchFamily="2" charset="-78"/>
              </a:rPr>
              <a:t>، </a:t>
            </a:r>
            <a:r>
              <a:rPr lang="fa-IR" smtClean="0">
                <a:solidFill>
                  <a:srgbClr val="00B0F0"/>
                </a:solidFill>
                <a:cs typeface="B Nazanin" panose="00000400000000000000" pitchFamily="2" charset="-78"/>
              </a:rPr>
              <a:t>تقسیم منابع </a:t>
            </a:r>
            <a:r>
              <a:rPr lang="fa-IR" smtClean="0">
                <a:cs typeface="B Nazanin" panose="00000400000000000000" pitchFamily="2" charset="-78"/>
              </a:rPr>
              <a:t>و </a:t>
            </a:r>
            <a:r>
              <a:rPr lang="fa-IR" smtClean="0">
                <a:solidFill>
                  <a:srgbClr val="FF0000"/>
                </a:solidFill>
                <a:cs typeface="B Nazanin" panose="00000400000000000000" pitchFamily="2" charset="-78"/>
              </a:rPr>
              <a:t>فعالیت مشترک</a:t>
            </a:r>
            <a:r>
              <a:rPr lang="fa-IR" smtClean="0">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3316929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تقسیم اطلاعات: اساسا شامل ارتباطات است یک نهاد به سایر نهادها اجازه می دهد بدانند که او چه کار می کند که این کار را می تواند از طریق گزارش های منشتره، جلسات، ایجاد واحد اطلاع رسانی و غیره انجام دهد. تقسیم منابع به این معنا است که منابعی که توسط یک سازمان کنترل می شود برای هدف خاصی به دیگری اختصاص می یابد مانند قراردادها و فعالیت همکاری گونه که دو طرفه بین سازمان ها برقرار است. </a:t>
            </a:r>
            <a:endParaRPr lang="fa-IR">
              <a:cs typeface="B Nazanin" panose="00000400000000000000" pitchFamily="2" charset="-78"/>
            </a:endParaRPr>
          </a:p>
        </p:txBody>
      </p:sp>
    </p:spTree>
    <p:extLst>
      <p:ext uri="{BB962C8B-B14F-4D97-AF65-F5344CB8AC3E}">
        <p14:creationId xmlns:p14="http://schemas.microsoft.com/office/powerpoint/2010/main" val="277514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فعالیت مشترک شامل برنامه ریزی، جمع آوری داده ها، ارائه خدمات، نظارت و آموزش است{7} روابط بین سازمانی به صورت تدریجی (افزایشی) به وجود می آید با تبادل منابع رشد می کند و در شبکه ای از وابستگی های متقابل توسعه می یابد. اتول تاکید می کند که روابط بین سازمانی در اثر تبادلات کوچک اما موفق بین سازمان ها ایجاد می شود و رشد می کند {30}</a:t>
            </a:r>
          </a:p>
          <a:p>
            <a:endParaRPr lang="fa-IR"/>
          </a:p>
        </p:txBody>
      </p:sp>
      <p:sp>
        <p:nvSpPr>
          <p:cNvPr id="4" name="Flowchart: Process 3"/>
          <p:cNvSpPr/>
          <p:nvPr/>
        </p:nvSpPr>
        <p:spPr>
          <a:xfrm>
            <a:off x="838200" y="4001294"/>
            <a:ext cx="3460653" cy="140676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به صورت تدریجی</a:t>
            </a:r>
            <a:endParaRPr lang="fa-IR" sz="2000" b="1">
              <a:solidFill>
                <a:srgbClr val="FF0000"/>
              </a:solidFill>
            </a:endParaRPr>
          </a:p>
        </p:txBody>
      </p:sp>
    </p:spTree>
    <p:extLst>
      <p:ext uri="{BB962C8B-B14F-4D97-AF65-F5344CB8AC3E}">
        <p14:creationId xmlns:p14="http://schemas.microsoft.com/office/powerpoint/2010/main" val="486973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هماهنگی در فرایند خط مشی </a:t>
            </a:r>
            <a:r>
              <a:rPr lang="fa-IR" smtClean="0">
                <a:solidFill>
                  <a:srgbClr val="FF0000"/>
                </a:solidFill>
                <a:cs typeface="B Nazanin" panose="00000400000000000000" pitchFamily="2" charset="-78"/>
              </a:rPr>
              <a:t>گذاری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امروزه دولت ها برای خط مشی گذاری به صورت افقی تلاش زیادی دارند زیرا بسیاری از اهدافی که آنها به دنبالش هستند پیچیده بوده و معمول دو بخش یا بیشتر درگیر آن هستند {28} هماهنگی خط مشی در دولت به عوان عامل کلیدی حکمرانی موثر است. </a:t>
            </a:r>
            <a:endParaRPr lang="fa-IR">
              <a:cs typeface="B Nazanin" panose="00000400000000000000" pitchFamily="2" charset="-78"/>
            </a:endParaRPr>
          </a:p>
        </p:txBody>
      </p:sp>
      <p:sp>
        <p:nvSpPr>
          <p:cNvPr id="4" name="Flowchart: Process 3"/>
          <p:cNvSpPr/>
          <p:nvPr/>
        </p:nvSpPr>
        <p:spPr>
          <a:xfrm>
            <a:off x="1364566" y="3629465"/>
            <a:ext cx="3418449" cy="147710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هماهنگی خط مشی در دولت</a:t>
            </a:r>
            <a:endParaRPr lang="fa-IR" b="1">
              <a:solidFill>
                <a:srgbClr val="FF0000"/>
              </a:solidFill>
            </a:endParaRPr>
          </a:p>
        </p:txBody>
      </p:sp>
    </p:spTree>
    <p:extLst>
      <p:ext uri="{BB962C8B-B14F-4D97-AF65-F5344CB8AC3E}">
        <p14:creationId xmlns:p14="http://schemas.microsoft.com/office/powerpoint/2010/main" val="1859766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ساز و کار های حکمرانی {استانداردها، مقررات، سیاست ها، فرایند ها و رویه ها} برای اقدامات دولت به منظور ایجاد هماهنگی بین قسمت های مختلف بخش عمومی به کار می رود. لس متکالف شاخصی برای سنجش هماهنگی خط مشی ساخته است که هماهنگی را در 9 سطح اندازه گیری می کند. </a:t>
            </a:r>
          </a:p>
          <a:p>
            <a:endParaRPr lang="fa-IR"/>
          </a:p>
        </p:txBody>
      </p:sp>
      <p:sp>
        <p:nvSpPr>
          <p:cNvPr id="4" name="Flowchart: Process 3"/>
          <p:cNvSpPr/>
          <p:nvPr/>
        </p:nvSpPr>
        <p:spPr>
          <a:xfrm>
            <a:off x="1280160" y="3910818"/>
            <a:ext cx="4290646" cy="173032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سنجش هماهنگی خط مشی</a:t>
            </a:r>
            <a:endParaRPr lang="fa-IR" b="1">
              <a:solidFill>
                <a:srgbClr val="FF0000"/>
              </a:solidFill>
            </a:endParaRPr>
          </a:p>
        </p:txBody>
      </p:sp>
    </p:spTree>
    <p:extLst>
      <p:ext uri="{BB962C8B-B14F-4D97-AF65-F5344CB8AC3E}">
        <p14:creationId xmlns:p14="http://schemas.microsoft.com/office/powerpoint/2010/main" val="978875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Nazanin" panose="00000400000000000000" pitchFamily="2" charset="-78"/>
              </a:rPr>
              <a:t>تصمیم های به هم وابسته وزرا، تبادل اطلاعات، مشاوره هاف جلوگیری از واگرایی ها، جست و جوی اتفاق نظر، توافق، حکمیت در مواقع تفاوت  و اختلاف ایجاد محدودیت هایی برای وزرا و ایجاد اولویت های دولت{24} فرایند سیاست گذاری افقی می تواند به مدیران عمومی برای دستیابی به بودجه یکپارچه  و به فهم آنها از مسائل فرابخشی مردم کمک کند. </a:t>
            </a:r>
            <a:endParaRPr lang="fa-IR"/>
          </a:p>
        </p:txBody>
      </p:sp>
    </p:spTree>
    <p:extLst>
      <p:ext uri="{BB962C8B-B14F-4D97-AF65-F5344CB8AC3E}">
        <p14:creationId xmlns:p14="http://schemas.microsoft.com/office/powerpoint/2010/main" val="3663457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همچنین سبب افزایش اعتماد بین نهاد ها با به وجود امدن منافع مشترک  و نیاز به روابط مستمر  می شود و نیز سبب کاهش هزینه های شهروندان می گردد. به دلیل این که مانع می شود. آنها برای دریافت خدمات از بخش عمومی از نهادی به نهاد  دیگر مراجعه کرده و احیانا خسته شده و جست و جوی خدمات را رها کند {18} </a:t>
            </a:r>
          </a:p>
          <a:p>
            <a:endParaRPr lang="fa-IR"/>
          </a:p>
        </p:txBody>
      </p:sp>
      <p:sp>
        <p:nvSpPr>
          <p:cNvPr id="4" name="Flowchart: Process 3"/>
          <p:cNvSpPr/>
          <p:nvPr/>
        </p:nvSpPr>
        <p:spPr>
          <a:xfrm>
            <a:off x="1308295" y="3967089"/>
            <a:ext cx="4248443" cy="144897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به وجود امدن منافع مشترک</a:t>
            </a:r>
            <a:endParaRPr lang="fa-IR" sz="2000" b="1">
              <a:solidFill>
                <a:srgbClr val="FF0000"/>
              </a:solidFill>
            </a:endParaRPr>
          </a:p>
        </p:txBody>
      </p:sp>
    </p:spTree>
    <p:extLst>
      <p:ext uri="{BB962C8B-B14F-4D97-AF65-F5344CB8AC3E}">
        <p14:creationId xmlns:p14="http://schemas.microsoft.com/office/powerpoint/2010/main" val="251400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فرایند اجرای پژوهش</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پژوهش بعد از انتخاب موضوع اهداف و سوال های تحقیق تدوین شد بعد تالار گفتمان در خصوص چالش های پیش روی دولت افقی در ایران مطالعه شد و با به کارگیری فن دلفی دو  دوری نمونه کیو انتخاب گردید. با به کارگیری روش کیو عبارات تالار گفتمان تحلیل و هفت الگوی ذهنی آشکار شد و در نهایت این الگو ها تحلیل و تفسیر گردید. </a:t>
            </a:r>
            <a:endParaRPr lang="fa-IR">
              <a:cs typeface="B Nazanin" panose="00000400000000000000" pitchFamily="2" charset="-78"/>
            </a:endParaRPr>
          </a:p>
        </p:txBody>
      </p:sp>
      <p:sp>
        <p:nvSpPr>
          <p:cNvPr id="4" name="Flowchart: Process 3"/>
          <p:cNvSpPr/>
          <p:nvPr/>
        </p:nvSpPr>
        <p:spPr>
          <a:xfrm>
            <a:off x="1266092" y="3910818"/>
            <a:ext cx="3108960" cy="140677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به کارگیری روش کیو</a:t>
            </a:r>
            <a:endParaRPr lang="fa-IR" b="1">
              <a:solidFill>
                <a:srgbClr val="FF0000"/>
              </a:solidFill>
            </a:endParaRPr>
          </a:p>
        </p:txBody>
      </p:sp>
    </p:spTree>
    <p:extLst>
      <p:ext uri="{BB962C8B-B14F-4D97-AF65-F5344CB8AC3E}">
        <p14:creationId xmlns:p14="http://schemas.microsoft.com/office/powerpoint/2010/main" val="1794603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روش تحقیق</a:t>
            </a:r>
            <a:br>
              <a:rPr lang="fa-IR" smtClean="0">
                <a:solidFill>
                  <a:srgbClr val="FF0000"/>
                </a:solidFill>
                <a:cs typeface="B Nazanin" panose="00000400000000000000" pitchFamily="2" charset="-78"/>
              </a:rPr>
            </a:br>
            <a:r>
              <a:rPr lang="fa-IR" smtClean="0">
                <a:solidFill>
                  <a:srgbClr val="FF0000"/>
                </a:solidFill>
                <a:cs typeface="B Nazanin" panose="00000400000000000000" pitchFamily="2" charset="-78"/>
              </a:rPr>
              <a:t>معرفی روش کیو</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تاریخچه روش کیو نسبتا جدید است. در دهه 1930 به وسیله یک روانشناس و فیزیکدان بریتانیایی به نام ویلیام استیونسون معرفی شد {5} ایده اصلی آن شناخت ذهنیت ها، نقطه نظرات عقاید و نگرش های افراد و مانند آن است {31} و در برگیرنده مفاهیم متنوعی نظیر زیباشناختی، ترجیحات درباره موسیقی، تجربیات فردی و خانوادگی نگرش نسبت به گروه های سیاسی و مواردی از این قبیل است{5} روش کیو نقاط تحقیقات کمی و کیفی  را با هم ترکیب می کند و پلی بین آن دو ایجاد می کند{9}</a:t>
            </a:r>
            <a:endParaRPr lang="fa-IR">
              <a:cs typeface="B Nazanin" panose="00000400000000000000" pitchFamily="2" charset="-78"/>
            </a:endParaRPr>
          </a:p>
        </p:txBody>
      </p:sp>
      <p:sp>
        <p:nvSpPr>
          <p:cNvPr id="4" name="Flowchart: Process 3"/>
          <p:cNvSpPr/>
          <p:nvPr/>
        </p:nvSpPr>
        <p:spPr>
          <a:xfrm>
            <a:off x="1209822" y="4431323"/>
            <a:ext cx="3263704" cy="12801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ویلیام استیونسون</a:t>
            </a:r>
            <a:endParaRPr lang="fa-IR" b="1">
              <a:solidFill>
                <a:srgbClr val="FF0000"/>
              </a:solidFill>
            </a:endParaRPr>
          </a:p>
        </p:txBody>
      </p:sp>
    </p:spTree>
    <p:extLst>
      <p:ext uri="{BB962C8B-B14F-4D97-AF65-F5344CB8AC3E}">
        <p14:creationId xmlns:p14="http://schemas.microsoft.com/office/powerpoint/2010/main" val="3027110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پژوهش به مطالعه ذهنیت ها در باب موانع فراروی همسازی خط مشی  های عمومی در ایران می پردازد و با به کارگیری روش کیو به دنبال شناخت ذهنیت دست اندر کار خط مشی ساز، مجریان و خبرگان خط مشی در خصوص چالش های دولت افقی در ایران است.  بر این اساس بعد از مطالعه تالار گفتمان  با به کار گیری فن دلفی دو دوری نمونه کم انتخاب شد. </a:t>
            </a:r>
          </a:p>
          <a:p>
            <a:endParaRPr lang="fa-IR"/>
          </a:p>
        </p:txBody>
      </p:sp>
      <p:sp>
        <p:nvSpPr>
          <p:cNvPr id="4" name="Flowchart: Process 3"/>
          <p:cNvSpPr/>
          <p:nvPr/>
        </p:nvSpPr>
        <p:spPr>
          <a:xfrm>
            <a:off x="1209822" y="3896751"/>
            <a:ext cx="3798276" cy="133643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شناخت ذهنیت</a:t>
            </a:r>
            <a:endParaRPr lang="fa-IR" sz="2000" b="1">
              <a:solidFill>
                <a:srgbClr val="FF0000"/>
              </a:solidFill>
            </a:endParaRPr>
          </a:p>
        </p:txBody>
      </p:sp>
    </p:spTree>
    <p:extLst>
      <p:ext uri="{BB962C8B-B14F-4D97-AF65-F5344CB8AC3E}">
        <p14:creationId xmlns:p14="http://schemas.microsoft.com/office/powerpoint/2010/main" val="31786924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گام های روش کیو در این پژوهش </a:t>
            </a: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پژوهش برای آشکار سازی الگوهای ذهنی، گام های متعددی به شرح زیر برداشته شد: </a:t>
            </a:r>
          </a:p>
          <a:p>
            <a:pPr algn="just"/>
            <a:r>
              <a:rPr lang="fa-IR" b="1" smtClean="0">
                <a:solidFill>
                  <a:srgbClr val="FF0000"/>
                </a:solidFill>
                <a:cs typeface="B Nazanin" panose="00000400000000000000" pitchFamily="2" charset="-78"/>
              </a:rPr>
              <a:t>مطالعه تالار گفتمان </a:t>
            </a:r>
            <a:r>
              <a:rPr lang="fa-IR" smtClean="0">
                <a:cs typeface="B Nazanin" panose="00000400000000000000" pitchFamily="2" charset="-78"/>
              </a:rPr>
              <a:t>: ابتدا تالار گرفتمان  موجود کشور در خصوص موضوع تحقیق  مطالعه شد . تالار گفتمان در خصوص چالش های پیش روی دولت افقی در ایران، از طریق مصاحبه با صاحب نظران  موضوع و بررسی روزنامه  ها (رسالت، سرمایه اعتماد ملی، ایران از فروردین ماه 1384 تا مرداد ماه 1388) اخبار </a:t>
            </a:r>
            <a:r>
              <a:rPr lang="en-US" smtClean="0">
                <a:cs typeface="B Nazanin" panose="00000400000000000000" pitchFamily="2" charset="-78"/>
              </a:rPr>
              <a:t> </a:t>
            </a:r>
            <a:r>
              <a:rPr lang="fa-IR" smtClean="0">
                <a:cs typeface="B Nazanin" panose="00000400000000000000" pitchFamily="2" charset="-78"/>
              </a:rPr>
              <a:t> و وب سایت ها در حوزه موضوع تحقیق نتایج پژوهش های علمی و دانشگاهی و گزارش های فرعی برخی سازمان هاف مورد مطالعه قرار گرفت  و به صورت 320 گزاره تصویر شد. </a:t>
            </a:r>
            <a:endParaRPr lang="fa-IR">
              <a:cs typeface="B Nazanin" panose="00000400000000000000" pitchFamily="2" charset="-78"/>
            </a:endParaRPr>
          </a:p>
        </p:txBody>
      </p:sp>
    </p:spTree>
    <p:extLst>
      <p:ext uri="{BB962C8B-B14F-4D97-AF65-F5344CB8AC3E}">
        <p14:creationId xmlns:p14="http://schemas.microsoft.com/office/powerpoint/2010/main" val="3656091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انتخاب نمونه کیو:</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پژوهش نمونه کیو به صورت تصادفی انتخاب نشده است. ابتدا پژوهشگر  با هدف دستیابی به دیدگاه های مختلف، 107 گزاره را از تالار گفتمان انتخاب کرد سپس با به کارگیری </a:t>
            </a:r>
            <a:r>
              <a:rPr lang="fa-IR" b="1" smtClean="0">
                <a:solidFill>
                  <a:srgbClr val="FF0000"/>
                </a:solidFill>
                <a:cs typeface="B Nazanin" panose="00000400000000000000" pitchFamily="2" charset="-78"/>
              </a:rPr>
              <a:t>فن دلفی دو دوری</a:t>
            </a:r>
            <a:r>
              <a:rPr lang="fa-IR" smtClean="0">
                <a:cs typeface="B Nazanin" panose="00000400000000000000" pitchFamily="2" charset="-78"/>
              </a:rPr>
              <a:t>، گزاره های حاصل از مطالعه تالار گفتمان غربال شدند و در نهایت 73 گزاره نمونه کیو را تشکیل دادند</a:t>
            </a:r>
            <a:endParaRPr lang="fa-IR">
              <a:cs typeface="B Nazanin" panose="00000400000000000000" pitchFamily="2" charset="-78"/>
            </a:endParaRPr>
          </a:p>
        </p:txBody>
      </p:sp>
    </p:spTree>
    <p:extLst>
      <p:ext uri="{BB962C8B-B14F-4D97-AF65-F5344CB8AC3E}">
        <p14:creationId xmlns:p14="http://schemas.microsoft.com/office/powerpoint/2010/main" val="2048350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انتخاب مشارکت کنندگان</a:t>
            </a:r>
            <a:r>
              <a:rPr lang="fa-IR" smtClean="0">
                <a:cs typeface="B Nazanin" panose="00000400000000000000" pitchFamily="2" charset="-78"/>
              </a:rPr>
              <a:t>:</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تحقیق در هر دو مرحله، تالار گفتمان و اجرای روش کیو از نمونه گیری هدفمند استفاده شده است، یعنی افرادی از اهالی گفتمان (منظور از اهالی گفتمان، افرادی است که مطالعه کیو در صدد شناسایی ذهنیت آنها، نسبت به موضوع تحقیق است {31} برای مشارکت انتخاب می شوند که به دلایل تحصیلی، شغلی، تجربی و غیره دارای ارتباط خاصی با موضوع هستند {2} </a:t>
            </a:r>
            <a:endParaRPr lang="fa-IR">
              <a:cs typeface="B Nazanin" panose="00000400000000000000" pitchFamily="2" charset="-78"/>
            </a:endParaRPr>
          </a:p>
        </p:txBody>
      </p:sp>
      <p:sp>
        <p:nvSpPr>
          <p:cNvPr id="4" name="Flowchart: Process 3"/>
          <p:cNvSpPr/>
          <p:nvPr/>
        </p:nvSpPr>
        <p:spPr>
          <a:xfrm>
            <a:off x="4149969" y="4001294"/>
            <a:ext cx="3305908" cy="136456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cs typeface="B Nazanin" panose="00000400000000000000" pitchFamily="2" charset="-78"/>
              </a:rPr>
              <a:t>شناسایی ذهنیت آنها</a:t>
            </a:r>
            <a:endParaRPr lang="fa-IR">
              <a:solidFill>
                <a:srgbClr val="FF0000"/>
              </a:solidFill>
            </a:endParaRPr>
          </a:p>
        </p:txBody>
      </p:sp>
    </p:spTree>
    <p:extLst>
      <p:ext uri="{BB962C8B-B14F-4D97-AF65-F5344CB8AC3E}">
        <p14:creationId xmlns:p14="http://schemas.microsoft.com/office/powerpoint/2010/main" val="2727075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افراد در این پژوهش اغلب از میان اساتید دانشگاه، مدیران دولتی، نخبگان برنامه ریزی و نخبگان سیاسی به شیوه  گلوله برفی انتخاب شدند. نمونه برداری گلوله برفی یعنی واحد های نمونه نه تنها اطلاعاتی در مورد خودشان بلکه در خصوص واحدهای دیگر جامعه نیز ارائه می کنند {4} مک کئون و توماس بیان می کنند  که مطالعه ای با روش کیو که در پی شناخت گوناگونی ذهنیت ها در موضوعی خاص است، به نمونه  ای با 50 تا 100 مشارکت  کننده نیاز  دارد تا بر اساس دستورالعمل خاص، مرتب سازی را اجرا کنند {2} از این رو تعداد مشارکت کنندگان  این تحقیق در مرحله اجرای فن کیو 50 نفر از نخبگان است. </a:t>
            </a:r>
            <a:endParaRPr lang="fa-IR">
              <a:cs typeface="B Nazanin" panose="00000400000000000000" pitchFamily="2" charset="-78"/>
            </a:endParaRPr>
          </a:p>
        </p:txBody>
      </p:sp>
    </p:spTree>
    <p:extLst>
      <p:ext uri="{BB962C8B-B14F-4D97-AF65-F5344CB8AC3E}">
        <p14:creationId xmlns:p14="http://schemas.microsoft.com/office/powerpoint/2010/main" val="41566141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مرحله مرتب </a:t>
            </a:r>
            <a:r>
              <a:rPr lang="fa-IR" b="1" smtClean="0">
                <a:solidFill>
                  <a:srgbClr val="FF0000"/>
                </a:solidFill>
                <a:cs typeface="B Nazanin" panose="00000400000000000000" pitchFamily="2" charset="-78"/>
              </a:rPr>
              <a:t>سازی: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مرحله مرتب سازی: مرحله مرتب سازی کیو در شهر تهران انجام شد که این مرحله از اواسط  مهر ماه سال 1388 آغاز و تا پایان آذر ماه همان سال ادامه یافت. بدین منظور کارت های کیو در رنگ های صورتی، آبی و زرد تهیه شد. هر عبارت دسته کیو که به صورت تصادفی شماره گذاری شده بود  روی یک کارت جدا نوشته شد بنابراین تعداد 72 کارت کیو تهیه گردید که غیر از محتوای عبارات هر کارت تمایز دیگری بین کارت ها از نظر شکل، رنگ، اندازه، سبک و قلم نگارش وجود نداشت.مشارکت کنندگان بعد از مطالعه کارت ها آن ها را طبق دستورالعمل طبق نمودار کیو در این پژوهش مرتب کردند (پیوست 1)</a:t>
            </a:r>
            <a:endParaRPr lang="fa-IR">
              <a:cs typeface="B Nazanin" panose="00000400000000000000" pitchFamily="2" charset="-78"/>
            </a:endParaRPr>
          </a:p>
        </p:txBody>
      </p:sp>
    </p:spTree>
    <p:extLst>
      <p:ext uri="{BB962C8B-B14F-4D97-AF65-F5344CB8AC3E}">
        <p14:creationId xmlns:p14="http://schemas.microsoft.com/office/powerpoint/2010/main" val="49538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تحلیل نتایج: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نتایج ححاصل از این مرتب سازی با به کارگیری نرم افزار پی کیو متد تحلیل شد. بر مبنای تحللی عاملی مرکزی هشت عامل چرخش نیافته به دست آمد. عامل ها به شیوه واریماکس چرخش داده شدند. بعد از چرخش، هفت الگوی ذهنی انتخاب شد. لذا هر کدام  از نمودار های کیو که دارای بار عاملی بزرگی روی الگوی ذهنی مورد نظر هستند، علامت دار شد. </a:t>
            </a:r>
          </a:p>
          <a:p>
            <a:pPr algn="just"/>
            <a:endParaRPr lang="fa-IR">
              <a:cs typeface="B Nazanin" panose="00000400000000000000" pitchFamily="2" charset="-78"/>
            </a:endParaRPr>
          </a:p>
        </p:txBody>
      </p:sp>
    </p:spTree>
    <p:extLst>
      <p:ext uri="{BB962C8B-B14F-4D97-AF65-F5344CB8AC3E}">
        <p14:creationId xmlns:p14="http://schemas.microsoft.com/office/powerpoint/2010/main" val="2812921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تحلیل عاملی کیو نمی توان  مستقیما از بارهای عاملی به این هدف رسید  چرا که بارهای عاملی رابطه افراد با عامل ها را نشان می دهند در حالی که تفسیر عامل ها با توجه به محتوای عبارات انجام می پذیرد برای این منظور از آرایه های عاملی استفاده شده است. بعد از ایجاد آرایه های عاملی، عبارات متمایز کننده و توافقی شناسایی شد و با استفاده از آنها تفاوت  ها و شباهت های بین الگوهای ذهنی شناخته شد. </a:t>
            </a:r>
          </a:p>
          <a:p>
            <a:endParaRPr lang="fa-IR"/>
          </a:p>
        </p:txBody>
      </p:sp>
      <p:sp>
        <p:nvSpPr>
          <p:cNvPr id="4" name="Flowchart: Process 3"/>
          <p:cNvSpPr/>
          <p:nvPr/>
        </p:nvSpPr>
        <p:spPr>
          <a:xfrm>
            <a:off x="1378634" y="4079631"/>
            <a:ext cx="3910818" cy="130829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عبارات متمایز کننده و توافقی</a:t>
            </a:r>
            <a:endParaRPr lang="fa-IR" b="1">
              <a:solidFill>
                <a:srgbClr val="FF0000"/>
              </a:solidFill>
            </a:endParaRPr>
          </a:p>
        </p:txBody>
      </p:sp>
    </p:spTree>
    <p:extLst>
      <p:ext uri="{BB962C8B-B14F-4D97-AF65-F5344CB8AC3E}">
        <p14:creationId xmlns:p14="http://schemas.microsoft.com/office/powerpoint/2010/main" val="507333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004552" y="593708"/>
            <a:ext cx="10212947" cy="5583255"/>
          </a:xfrm>
          <a:prstGeom prst="rect">
            <a:avLst/>
          </a:prstGeom>
        </p:spPr>
      </p:pic>
    </p:spTree>
    <p:extLst>
      <p:ext uri="{BB962C8B-B14F-4D97-AF65-F5344CB8AC3E}">
        <p14:creationId xmlns:p14="http://schemas.microsoft.com/office/powerpoint/2010/main" val="12426265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197736" y="601805"/>
            <a:ext cx="9968248" cy="5575158"/>
          </a:xfrm>
          <a:prstGeom prst="rect">
            <a:avLst/>
          </a:prstGeom>
        </p:spPr>
      </p:pic>
    </p:spTree>
    <p:extLst>
      <p:ext uri="{BB962C8B-B14F-4D97-AF65-F5344CB8AC3E}">
        <p14:creationId xmlns:p14="http://schemas.microsoft.com/office/powerpoint/2010/main" val="16822719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394937" y="1378848"/>
            <a:ext cx="9958863" cy="3944744"/>
          </a:xfrm>
          <a:prstGeom prst="rect">
            <a:avLst/>
          </a:prstGeom>
        </p:spPr>
      </p:pic>
    </p:spTree>
    <p:extLst>
      <p:ext uri="{BB962C8B-B14F-4D97-AF65-F5344CB8AC3E}">
        <p14:creationId xmlns:p14="http://schemas.microsoft.com/office/powerpoint/2010/main" val="1948447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چکیده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نمونه در </a:t>
            </a:r>
            <a:r>
              <a:rPr lang="fa-IR" b="1">
                <a:solidFill>
                  <a:srgbClr val="FF0000"/>
                </a:solidFill>
                <a:cs typeface="B Nazanin" panose="00000400000000000000" pitchFamily="2" charset="-78"/>
              </a:rPr>
              <a:t>چهار طبقه </a:t>
            </a:r>
            <a:r>
              <a:rPr lang="fa-IR">
                <a:cs typeface="B Nazanin" panose="00000400000000000000" pitchFamily="2" charset="-78"/>
              </a:rPr>
              <a:t>(عوامل مدیریتی، برنامه ای ، ساختاری و رفتاری) قرار گرفت. با استفاده از روش کیو، گزاره های تالار گفتمان تحلیل و </a:t>
            </a:r>
            <a:r>
              <a:rPr lang="fa-IR" b="1">
                <a:solidFill>
                  <a:srgbClr val="FF0000"/>
                </a:solidFill>
                <a:cs typeface="B Nazanin" panose="00000400000000000000" pitchFamily="2" charset="-78"/>
              </a:rPr>
              <a:t>هفت الگوی ذهنی </a:t>
            </a:r>
            <a:r>
              <a:rPr lang="fa-IR">
                <a:cs typeface="B Nazanin" panose="00000400000000000000" pitchFamily="2" charset="-78"/>
              </a:rPr>
              <a:t>آشکار شد این هفت الگوی ذهنی تجلی  گفتمان های مهم در تالار  گفتمان ملی در مورد همسویی خط مشی در ایران است. پژوهشگران این الگوهای ذهنی را بدین صورت نامگذاری کردند. هدف گرایی، وحدت گرایی، سیاست گرایی، ثبات گرایی، تعادل گرایی، عملکردگرایی و معماری گرایی این هفت الگوی ذهنی در انتهای این مقاله بر اساس تئوری های موجود به صورت جزئی تر تفسیر خواهند شد. </a:t>
            </a:r>
          </a:p>
          <a:p>
            <a:pPr algn="just"/>
            <a:endParaRPr lang="fa-IR">
              <a:cs typeface="B Nazanin" panose="00000400000000000000" pitchFamily="2" charset="-78"/>
            </a:endParaRPr>
          </a:p>
        </p:txBody>
      </p:sp>
    </p:spTree>
    <p:extLst>
      <p:ext uri="{BB962C8B-B14F-4D97-AF65-F5344CB8AC3E}">
        <p14:creationId xmlns:p14="http://schemas.microsoft.com/office/powerpoint/2010/main" val="2638947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403797" y="463285"/>
            <a:ext cx="9813702" cy="5713678"/>
          </a:xfrm>
          <a:prstGeom prst="rect">
            <a:avLst/>
          </a:prstGeom>
        </p:spPr>
      </p:pic>
    </p:spTree>
    <p:extLst>
      <p:ext uri="{BB962C8B-B14F-4D97-AF65-F5344CB8AC3E}">
        <p14:creationId xmlns:p14="http://schemas.microsoft.com/office/powerpoint/2010/main" val="2890838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838200" y="760442"/>
            <a:ext cx="10515600" cy="5416521"/>
          </a:xfrm>
          <a:prstGeom prst="rect">
            <a:avLst/>
          </a:prstGeom>
        </p:spPr>
      </p:pic>
    </p:spTree>
    <p:extLst>
      <p:ext uri="{BB962C8B-B14F-4D97-AF65-F5344CB8AC3E}">
        <p14:creationId xmlns:p14="http://schemas.microsoft.com/office/powerpoint/2010/main" val="3624726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492340" y="1841679"/>
            <a:ext cx="10624148" cy="2890223"/>
          </a:xfrm>
          <a:prstGeom prst="rect">
            <a:avLst/>
          </a:prstGeom>
        </p:spPr>
      </p:pic>
    </p:spTree>
    <p:extLst>
      <p:ext uri="{BB962C8B-B14F-4D97-AF65-F5344CB8AC3E}">
        <p14:creationId xmlns:p14="http://schemas.microsoft.com/office/powerpoint/2010/main" val="9224805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562654" y="862885"/>
            <a:ext cx="10724480" cy="4755714"/>
          </a:xfrm>
          <a:prstGeom prst="rect">
            <a:avLst/>
          </a:prstGeom>
        </p:spPr>
      </p:pic>
    </p:spTree>
    <p:extLst>
      <p:ext uri="{BB962C8B-B14F-4D97-AF65-F5344CB8AC3E}">
        <p14:creationId xmlns:p14="http://schemas.microsoft.com/office/powerpoint/2010/main" val="1360773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یافته های </a:t>
            </a:r>
            <a:r>
              <a:rPr lang="fa-IR" smtClean="0">
                <a:solidFill>
                  <a:srgbClr val="FF0000"/>
                </a:solidFill>
                <a:cs typeface="B Nazanin" panose="00000400000000000000" pitchFamily="2" charset="-78"/>
              </a:rPr>
              <a:t>پژوهش</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یافته های پژوهش هفت الگوی ذهنی را در مورد راه های مدیریت دولت افقی در ایران آشکار می سازد که این الگو های ذهنی بر اساس گزاره هایی که بیشترین امتیاز  را در آرایه های عاملی دارند و بر اساس گزاره های متمایز کننده به صورت زیر نامگذاری و تفسیر شده اند. </a:t>
            </a:r>
            <a:endParaRPr lang="fa-IR">
              <a:cs typeface="B Nazanin" panose="00000400000000000000" pitchFamily="2" charset="-78"/>
            </a:endParaRPr>
          </a:p>
        </p:txBody>
      </p:sp>
      <p:sp>
        <p:nvSpPr>
          <p:cNvPr id="4" name="Flowchart: Process 3"/>
          <p:cNvSpPr/>
          <p:nvPr/>
        </p:nvSpPr>
        <p:spPr>
          <a:xfrm>
            <a:off x="1280160" y="3699803"/>
            <a:ext cx="2926080" cy="146304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آرایه های عاملی</a:t>
            </a:r>
            <a:endParaRPr lang="fa-IR" b="1">
              <a:solidFill>
                <a:srgbClr val="FF0000"/>
              </a:solidFill>
            </a:endParaRPr>
          </a:p>
        </p:txBody>
      </p:sp>
    </p:spTree>
    <p:extLst>
      <p:ext uri="{BB962C8B-B14F-4D97-AF65-F5344CB8AC3E}">
        <p14:creationId xmlns:p14="http://schemas.microsoft.com/office/powerpoint/2010/main" val="2375266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الگوی ذهنی (1): هدف گرایی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افرادی که دیدگاه هدف گرایی اظهار می کنند برای ایجاد یکپارچگی در فعالیت های دولت باید ابتدا هدف مشخص وجود داشته باشد تا فعالیت ها و ساختار و فرایندهای گوناگون  با توجه به آن هماهنگ شوند (گزاره های 30 و 62) توجه به اهداف، عامل مهم در سیاستگذاری و مدیریت عمومی است. غالبا در سازمان های دولتی و برنامه های دولتیف اهداف دارای ابهام هستند (گزاره 67)</a:t>
            </a:r>
            <a:endParaRPr lang="fa-IR">
              <a:cs typeface="B Nazanin" panose="00000400000000000000" pitchFamily="2" charset="-78"/>
            </a:endParaRPr>
          </a:p>
        </p:txBody>
      </p:sp>
    </p:spTree>
    <p:extLst>
      <p:ext uri="{BB962C8B-B14F-4D97-AF65-F5344CB8AC3E}">
        <p14:creationId xmlns:p14="http://schemas.microsoft.com/office/powerpoint/2010/main" val="470010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همان طور که  اتول بیان می کند، شفافیت در اهداف و سیاست های عمومی، عامل  مهم در موفقیت سیاست ها است {26}  بنابراین اهدافی که در برنامه های دولت پیش بینی می شود باید مشخص  و یکپارچه باشد. بودجه عمومی نیز باید در راستای رسیدن به این اهداف تخصیص داده شود{گزاره های 44 و 59}</a:t>
            </a:r>
          </a:p>
          <a:p>
            <a:endParaRPr lang="fa-IR"/>
          </a:p>
        </p:txBody>
      </p:sp>
      <p:sp>
        <p:nvSpPr>
          <p:cNvPr id="4" name="Flowchart: Process 3"/>
          <p:cNvSpPr/>
          <p:nvPr/>
        </p:nvSpPr>
        <p:spPr>
          <a:xfrm>
            <a:off x="1195754" y="3685735"/>
            <a:ext cx="4965895" cy="181473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شفافیت در اهداف و سیاست های عمومی</a:t>
            </a:r>
            <a:endParaRPr lang="fa-IR" b="1">
              <a:solidFill>
                <a:srgbClr val="FF0000"/>
              </a:solidFill>
            </a:endParaRPr>
          </a:p>
        </p:txBody>
      </p:sp>
    </p:spTree>
    <p:extLst>
      <p:ext uri="{BB962C8B-B14F-4D97-AF65-F5344CB8AC3E}">
        <p14:creationId xmlns:p14="http://schemas.microsoft.com/office/powerpoint/2010/main" val="34661605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2- الگوی ذهنی (2) : وحدت گرایی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هنگامی که یک مسئله سیاست گذاری به وجود می آید، کسانی که تفکر سیستمی دارند  بر این باورند که این مسئله ناشی از رفتار نامطلوب سیستم است {22}  الگوی ذهنی وحدت گرایی نیز به تفکر سیستمی نزدیک است، این افراد یکپارچه نبودن دولت را ناشی از نبودن برخی عناصر واسطه ای می دانند که مانند حلقه های ارتباطی در دولت عمل می کنند. در واقع این عوامل بستر ساز ایجاد تفکر سیستمی در  دولت است (گزاره های 40 و 45) برای ایجاد هماهنگی در دولت ابتدا باید یک روحیه مشترک و یک ذهنیت مشترک بین بخش های مختلف ایجاد فعالیت احزاب بستر ساز ایجاد این ذهنیت مشترک است (گزاره 25)</a:t>
            </a:r>
            <a:endParaRPr lang="fa-IR">
              <a:cs typeface="B Nazanin" panose="00000400000000000000" pitchFamily="2" charset="-78"/>
            </a:endParaRPr>
          </a:p>
        </p:txBody>
      </p:sp>
    </p:spTree>
    <p:extLst>
      <p:ext uri="{BB962C8B-B14F-4D97-AF65-F5344CB8AC3E}">
        <p14:creationId xmlns:p14="http://schemas.microsoft.com/office/powerpoint/2010/main" val="708413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حزب های سیاسی دموکراسی  را ایجاد می کنند و اجازه می دهند که شهروندان در خط مشی گذاری عمومی اعمال قدرت کنند {23} بنابراین  ضف فعالیت احزاب سبب می شود که تمرکز گرایی در تصمیم گیری های </a:t>
            </a:r>
            <a:r>
              <a:rPr lang="fa-IR" smtClean="0">
                <a:cs typeface="B Nazanin" panose="00000400000000000000" pitchFamily="2" charset="-78"/>
              </a:rPr>
              <a:t>ک</a:t>
            </a:r>
            <a:r>
              <a:rPr lang="fa-IR">
                <a:cs typeface="B Nazanin" panose="00000400000000000000" pitchFamily="2" charset="-78"/>
              </a:rPr>
              <a:t>ل</a:t>
            </a:r>
            <a:r>
              <a:rPr lang="fa-IR" smtClean="0">
                <a:cs typeface="B Nazanin" panose="00000400000000000000" pitchFamily="2" charset="-78"/>
              </a:rPr>
              <a:t>ان </a:t>
            </a:r>
            <a:r>
              <a:rPr lang="fa-IR">
                <a:cs typeface="B Nazanin" panose="00000400000000000000" pitchFamily="2" charset="-78"/>
              </a:rPr>
              <a:t>دولت حاکم شود (گزاره های 1 و 26) وجوه معاونین ارشد ثابت  در وزارت خانه ها نیز ساز و کاری است که به همسوسازی  برنامه ها و یکپارچه سازی دیدگاه ها در دولت ضروری به نظر می رسد (گزاره 45) این ساز و کارها سبب می شود که منافع ملی در سیاست های دولت حاکم شود و ذهنیت نظام مندی که به آن اشاره شد تقویت شود و از رانت جویی ها در دولت جلوگیری شود (گزاره 1، 2، 5)</a:t>
            </a:r>
          </a:p>
          <a:p>
            <a:endParaRPr lang="fa-IR"/>
          </a:p>
        </p:txBody>
      </p:sp>
      <p:sp>
        <p:nvSpPr>
          <p:cNvPr id="4" name="Flowchart: Connector 3"/>
          <p:cNvSpPr/>
          <p:nvPr/>
        </p:nvSpPr>
        <p:spPr>
          <a:xfrm>
            <a:off x="838200" y="4642338"/>
            <a:ext cx="1814732" cy="1336431"/>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a:solidFill>
                  <a:srgbClr val="FF0000"/>
                </a:solidFill>
                <a:cs typeface="B Nazanin" panose="00000400000000000000" pitchFamily="2" charset="-78"/>
              </a:rPr>
              <a:t>رانت جویی</a:t>
            </a:r>
            <a:endParaRPr lang="fa-IR" b="1">
              <a:solidFill>
                <a:srgbClr val="FF0000"/>
              </a:solidFill>
            </a:endParaRPr>
          </a:p>
        </p:txBody>
      </p:sp>
    </p:spTree>
    <p:extLst>
      <p:ext uri="{BB962C8B-B14F-4D97-AF65-F5344CB8AC3E}">
        <p14:creationId xmlns:p14="http://schemas.microsoft.com/office/powerpoint/2010/main" val="2379787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3- الگوی ذهنی (3)  سیاست گرایی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طرفداران این الگوی ذهنی نقطه عزیمت برای ایجاد یکپارچگی در دولت را برنامه ها و سیاست های دولت می دانند بنابراین معتقدند که ابتدا باید این هماهنگی، در برنامه ها رخ دهد (گزاره 12) بنابراین نیاز است که دولت سیاست های مدون و مشخصی در حوزه های مختلف داشته باشد (گزاره 51) این سیاست ها باید تداوم داشته باشند، دگرگون شدن انها در کوتاه مدت مانع ارز رسیدن به نتایج مطلوب در دولت می شود. بنابراین سیاست های دولت باید دارای اولویت – بندی مناسب بوده و ساز و کارهای لازم برای تحقق آن وجود دشته باشد در واقع اگر برنامه راهبردی ملی به معنای  واقعی آن وجود داشته باشد (گزاره های 10، 12، 49)</a:t>
            </a:r>
            <a:endParaRPr lang="fa-IR">
              <a:cs typeface="B Nazanin" panose="00000400000000000000" pitchFamily="2" charset="-78"/>
            </a:endParaRPr>
          </a:p>
        </p:txBody>
      </p:sp>
      <p:sp>
        <p:nvSpPr>
          <p:cNvPr id="4" name="Flowchart: Process 3"/>
          <p:cNvSpPr/>
          <p:nvPr/>
        </p:nvSpPr>
        <p:spPr>
          <a:xfrm>
            <a:off x="1252025" y="4811151"/>
            <a:ext cx="4093698" cy="106914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ایجاد یکپارچگی در دولت</a:t>
            </a:r>
            <a:endParaRPr lang="fa-IR" sz="2000" b="1">
              <a:solidFill>
                <a:srgbClr val="FF0000"/>
              </a:solidFill>
            </a:endParaRPr>
          </a:p>
        </p:txBody>
      </p:sp>
    </p:spTree>
    <p:extLst>
      <p:ext uri="{BB962C8B-B14F-4D97-AF65-F5344CB8AC3E}">
        <p14:creationId xmlns:p14="http://schemas.microsoft.com/office/powerpoint/2010/main" val="213270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کلید واژه ها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هماهنگی، چالش های دولت افقی، الگوهای ذهنی</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3340783" y="2609850"/>
            <a:ext cx="5361093" cy="3157904"/>
          </a:xfrm>
          <a:prstGeom prst="rect">
            <a:avLst/>
          </a:prstGeom>
        </p:spPr>
      </p:pic>
    </p:spTree>
    <p:extLst>
      <p:ext uri="{BB962C8B-B14F-4D97-AF65-F5344CB8AC3E}">
        <p14:creationId xmlns:p14="http://schemas.microsoft.com/office/powerpoint/2010/main" val="26033031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سیاست ها در هر حوزه ای به گونه ای تدوین می گردد که با ظرفیت های اجرایی موجود قابل تحقق خواهد بود همچنین مسئله مهم دیگر در سیاست های دولت پویایی آنها است بدنی معنا که باید بازنگری  از آنها صورت گرفته و بازخوری برای اصلاح آنها داده شود بنابراین وجود یک نظام ارزیابی ضروری است (گزاره 26) لویی بیان می کند که «</a:t>
            </a:r>
            <a:r>
              <a:rPr lang="fa-IR" b="1">
                <a:solidFill>
                  <a:srgbClr val="FF0000"/>
                </a:solidFill>
                <a:cs typeface="B Nazanin" panose="00000400000000000000" pitchFamily="2" charset="-78"/>
              </a:rPr>
              <a:t>سیاست ها، دیپلماسی را تعیین می کنند</a:t>
            </a:r>
            <a:r>
              <a:rPr lang="fa-IR">
                <a:cs typeface="B Nazanin" panose="00000400000000000000" pitchFamily="2" charset="-78"/>
              </a:rPr>
              <a:t>» بنابراین  مشخص شدن برنامه ها یک راهبرد مدیریت مهم است. {26}</a:t>
            </a:r>
          </a:p>
          <a:p>
            <a:endParaRPr lang="fa-IR"/>
          </a:p>
        </p:txBody>
      </p:sp>
    </p:spTree>
    <p:extLst>
      <p:ext uri="{BB962C8B-B14F-4D97-AF65-F5344CB8AC3E}">
        <p14:creationId xmlns:p14="http://schemas.microsoft.com/office/powerpoint/2010/main" val="30621879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4- الگوی ذهنی  (4) :ثبات گرایی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طرفداران این الگوی ذهنی دلیل ناهماهنگی در دولت را برخی بی ثباتی ها در دولت می دانند که مانع از شکل گیری دولت یکپارچه می شود. عناصر متعددی این بی ثباتی ها را ایجاد کرده است که از آن جمله می توان به بی ثباتی مدیریتی هم در سطوح سیاسی و هم اداری اشاره داشت (گزاره های 23 و 15) همچنین تناسب نداشتن بین شایستگی های مدیران و سمت های مدیریتی به این بی ثباتی دامن زده است (گزاره 8)</a:t>
            </a:r>
            <a:endParaRPr lang="fa-IR">
              <a:cs typeface="B Nazanin" panose="00000400000000000000" pitchFamily="2" charset="-78"/>
            </a:endParaRPr>
          </a:p>
        </p:txBody>
      </p:sp>
    </p:spTree>
    <p:extLst>
      <p:ext uri="{BB962C8B-B14F-4D97-AF65-F5344CB8AC3E}">
        <p14:creationId xmlns:p14="http://schemas.microsoft.com/office/powerpoint/2010/main" val="13650730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از نظر این افراد اجرایی نشدن به موقع سیاست ها نیز سبب می شود تناسب بین سیاست ها از بین برود و سیاست های دولت اثر واقعی خود را از دست بدهند (گزاره های 3و 6 و 62) دیدگاه این افراد به رویکرد ایجاد ثبات در اداره عمومی نزدیک است. ثبات اداری ابعاد مختلف دارد، ثبات پرسنلی یکی از ابعاد مهم آن است افرادی که دارای پست سازمانی هستند. اگر پست آنها به طور مداوم  تغییر کند، سبب ایجاد بی ثباتی در بوروکراسی می شود حتی اگر جنبه های ساختاری و رویه ای در بورکراسی ثابت بماند، تغییرات در پرسنل می تواند به بی ثباتی دامن بزند{17}</a:t>
            </a:r>
          </a:p>
          <a:p>
            <a:endParaRPr lang="fa-IR"/>
          </a:p>
        </p:txBody>
      </p:sp>
      <p:sp>
        <p:nvSpPr>
          <p:cNvPr id="4" name="Flowchart: Process 3"/>
          <p:cNvSpPr/>
          <p:nvPr/>
        </p:nvSpPr>
        <p:spPr>
          <a:xfrm>
            <a:off x="1378634" y="4572000"/>
            <a:ext cx="3559126" cy="112541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cs typeface="B Nazanin" panose="00000400000000000000" pitchFamily="2" charset="-78"/>
              </a:rPr>
              <a:t>جنبه های ساختاری و رویه ای</a:t>
            </a:r>
            <a:endParaRPr lang="fa-IR">
              <a:solidFill>
                <a:srgbClr val="FF0000"/>
              </a:solidFill>
            </a:endParaRPr>
          </a:p>
        </p:txBody>
      </p:sp>
    </p:spTree>
    <p:extLst>
      <p:ext uri="{BB962C8B-B14F-4D97-AF65-F5344CB8AC3E}">
        <p14:creationId xmlns:p14="http://schemas.microsoft.com/office/powerpoint/2010/main" val="37912187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5- الگوی ذهنی (5): تعادل گرایی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طرفداران این ایده فکریف توازن و تعادل بین بخش های مختلف یک سیستم را عامل اصلی در فعالیت هماهنگ آن سیستم  می دانند. هنگامی که تعادل بین بخش ها از بین برود، نمی توان یکپارچگی لازم را بین اجزای سیستم ایجاد کرد. یکی از شاخص های اصلی ایجاد این توازن در دولت، همسویی بین چشم انداز کشور و چشم انداز سازمانی اس. در این صورت سهم هر سازمان در تحقق اهداف چشم انداز مشخص می شود. همچنین اتکا به تجربه و تخصص در سیاست گذاری ها سبب ایجاد تعادل بین برنامه های دولت می شود (گزاره های 2 و 24،  54 و 73)</a:t>
            </a:r>
            <a:endParaRPr lang="fa-IR">
              <a:cs typeface="B Nazanin" panose="00000400000000000000" pitchFamily="2" charset="-78"/>
            </a:endParaRPr>
          </a:p>
        </p:txBody>
      </p:sp>
    </p:spTree>
    <p:extLst>
      <p:ext uri="{BB962C8B-B14F-4D97-AF65-F5344CB8AC3E}">
        <p14:creationId xmlns:p14="http://schemas.microsoft.com/office/powerpoint/2010/main" val="17607758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Nazanin" panose="00000400000000000000" pitchFamily="2" charset="-78"/>
              </a:rPr>
              <a:t>در اجرای سیاست ها نیز این تعادل زمانی به وجود می آید که ثبات لازم در سیاست ها وجود داشته باشد (گزاره 4) بی ثباتی  در سیاست ها را می توان بر اساس تئوری تعادل نقطه ای توجیه کرد. این تئوری بیان می کند که مشخصه کلی و عمومی فرایند های سیاسی روی می دهد که فاصله زیادی با گذشته دارد. تصاویر ذهنی خط مشی ترکیبی از اطلاعات تجربی و قضاوت های احساسی است . </a:t>
            </a:r>
            <a:endParaRPr lang="fa-IR"/>
          </a:p>
        </p:txBody>
      </p:sp>
    </p:spTree>
    <p:extLst>
      <p:ext uri="{BB962C8B-B14F-4D97-AF65-F5344CB8AC3E}">
        <p14:creationId xmlns:p14="http://schemas.microsoft.com/office/powerpoint/2010/main" val="8839668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هنگامی که یک تصویر واحد به شکل گتسرده ای مورد پذیرش زیر سیستم های خط مشی گذاری قرار می گیرد. معمولا خط مشی عمومی به صورتی موفق انحصار می یابد اما هنگامی که توافقی در مورد یک خط مشی وجود ندارد، ممکن است ذی نفعان  مختلف بر تصاویر مختلفی تاکید داشته باشند این سبب از بین رفتن ثبات و در دستور کار قرار گرفتن مسئله می شود {29} بنابراین  اگر این نقاط گسست به صورت مداوم تکرار شود، تعادل در سیستم به هم می خورد و نمی توان انتظار داشت که سیاست ها به صورت یکپارچه اجرا شوند.</a:t>
            </a:r>
            <a:endParaRPr lang="fa-IR"/>
          </a:p>
          <a:p>
            <a:endParaRPr lang="fa-IR"/>
          </a:p>
        </p:txBody>
      </p:sp>
      <p:sp>
        <p:nvSpPr>
          <p:cNvPr id="4" name="Flowchart: Process 3"/>
          <p:cNvSpPr/>
          <p:nvPr/>
        </p:nvSpPr>
        <p:spPr>
          <a:xfrm>
            <a:off x="1406769" y="4543865"/>
            <a:ext cx="3742006" cy="129422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از بین رفتن ثبات</a:t>
            </a:r>
            <a:endParaRPr lang="fa-IR" sz="2000" b="1">
              <a:solidFill>
                <a:srgbClr val="FF0000"/>
              </a:solidFill>
            </a:endParaRPr>
          </a:p>
        </p:txBody>
      </p:sp>
    </p:spTree>
    <p:extLst>
      <p:ext uri="{BB962C8B-B14F-4D97-AF65-F5344CB8AC3E}">
        <p14:creationId xmlns:p14="http://schemas.microsoft.com/office/powerpoint/2010/main" val="1825231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6- الگوی ذهنی (6) : عملکرد گرایی</a:t>
            </a:r>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طرفداران این رویکرد به دنبال بهبود عملکرد در دولت هستند، به اعتقاد این گروه از افراد برای این که دولت بتواند به صورت یک بدنه واحد عمل کند لازم است که نقاط عملکرد آن به طور مداوم ارزیابی و نسبت به رفع  ان اقدام نمود (گزاره 66) بر اساس رویکرد عملکرد همکاری گونه، عملکرد سازمان در شبکه یا مجموعه سازمان ها مورد ملاحظه قرار می گیرد. در واقع مدیریت عملکرد فرایند دائم و پویایی است که معطوف به مرحله یا مقطع خاصی نیست. مدیران اتکا به آن می توانند به طور موثر اهداف سازمانی را محقق کنند. اما در تحقیق آن نباید صلاحیت ها و شایستگی های حرفه ای را از یاد ببرند {1}</a:t>
            </a:r>
            <a:endParaRPr lang="fa-IR">
              <a:cs typeface="B Nazanin" panose="00000400000000000000" pitchFamily="2" charset="-78"/>
            </a:endParaRPr>
          </a:p>
        </p:txBody>
      </p:sp>
    </p:spTree>
    <p:extLst>
      <p:ext uri="{BB962C8B-B14F-4D97-AF65-F5344CB8AC3E}">
        <p14:creationId xmlns:p14="http://schemas.microsoft.com/office/powerpoint/2010/main" val="30985146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a:solidFill>
                  <a:srgbClr val="FF0000"/>
                </a:solidFill>
                <a:cs typeface="B Nazanin" panose="00000400000000000000" pitchFamily="2" charset="-78"/>
              </a:rPr>
              <a:t> دیدگاه عملکرد گرایی به رویکرد مدیریت مشارکتی </a:t>
            </a:r>
            <a:r>
              <a:rPr lang="fa-IR" b="1" smtClean="0">
                <a:solidFill>
                  <a:srgbClr val="FF0000"/>
                </a:solidFill>
                <a:cs typeface="B Nazanin" panose="00000400000000000000" pitchFamily="2" charset="-78"/>
              </a:rPr>
              <a:t>نزدیک </a:t>
            </a:r>
            <a:r>
              <a:rPr lang="fa-IR" b="1">
                <a:solidFill>
                  <a:srgbClr val="FF0000"/>
                </a:solidFill>
                <a:cs typeface="B Nazanin" panose="00000400000000000000" pitchFamily="2" charset="-78"/>
              </a:rPr>
              <a:t>است</a:t>
            </a:r>
            <a:r>
              <a:rPr lang="fa-IR">
                <a:cs typeface="B Nazanin" panose="00000400000000000000" pitchFamily="2" charset="-78"/>
              </a:rPr>
              <a:t>. بنابراین طرفداران این الگوی ذهنی معتقدند که اداره  امور باید به صورت غیر متمرکز انجام گیرد (گزاره  26) و عملکرد  همکاری گونه به طور مدام ارزیابی و مدیریت شود که برای تحقق  آن نیاز است که نظام شایسته </a:t>
            </a:r>
            <a:r>
              <a:rPr lang="fa-IR" smtClean="0">
                <a:cs typeface="B Nazanin" panose="00000400000000000000" pitchFamily="2" charset="-78"/>
              </a:rPr>
              <a:t>سالاری </a:t>
            </a:r>
            <a:r>
              <a:rPr lang="fa-IR">
                <a:cs typeface="B Nazanin" panose="00000400000000000000" pitchFamily="2" charset="-78"/>
              </a:rPr>
              <a:t>در همه بخش های دولت حاکم باشد (گزاره 2 و 8 و 24 و 28)</a:t>
            </a:r>
          </a:p>
          <a:p>
            <a:endParaRPr lang="fa-IR"/>
          </a:p>
        </p:txBody>
      </p:sp>
    </p:spTree>
    <p:extLst>
      <p:ext uri="{BB962C8B-B14F-4D97-AF65-F5344CB8AC3E}">
        <p14:creationId xmlns:p14="http://schemas.microsoft.com/office/powerpoint/2010/main" val="21238212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7- الگوی ذهنی (7) معماری گرایی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معماری توصیفی است که معمولا در رابطه با ساختارهای پیچیده یا خاصی به کار می رود معماری ساختاری است از احزاب  ارتباطات بین آنها و اصول  و قواعد حاکم بر طراحی و تکامل آن در طی زمان {3}</a:t>
            </a:r>
            <a:endParaRPr lang="fa-IR">
              <a:cs typeface="B Nazanin" panose="00000400000000000000" pitchFamily="2" charset="-78"/>
            </a:endParaRPr>
          </a:p>
        </p:txBody>
      </p:sp>
    </p:spTree>
    <p:extLst>
      <p:ext uri="{BB962C8B-B14F-4D97-AF65-F5344CB8AC3E}">
        <p14:creationId xmlns:p14="http://schemas.microsoft.com/office/powerpoint/2010/main" val="13466986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معماری گراها معتقدند که دولت برای دستیابی به اهدافش نیاز است که تغییرات  در اجزاء ارتباط بین آنها و اصول و قواعد حاکم بر طراحی آنها ایجاد  کند تا بتواند به صورت یک بدنه ای واحد در جهت اهدافش گام بر دارد. بنابراین ضروری است که سازمان های  دولت به صورت مناسبی سازماندهی شوند و ساختار و تشکیلات کلان دولت نیز به گونه ای مناسب معماری شود (گزاره 18،21، 22 و 47) مطابق رویکرد ساختاری- ابزاری ساختار رسمی سازمان های عمومی بر مدل های تفکر و رفتارهای تصمیم گیری در دولت تاثیر گذار است {11} </a:t>
            </a:r>
          </a:p>
          <a:p>
            <a:endParaRPr lang="fa-IR"/>
          </a:p>
        </p:txBody>
      </p:sp>
      <p:sp>
        <p:nvSpPr>
          <p:cNvPr id="4" name="Flowchart: Process 3"/>
          <p:cNvSpPr/>
          <p:nvPr/>
        </p:nvSpPr>
        <p:spPr>
          <a:xfrm>
            <a:off x="1294228" y="4543865"/>
            <a:ext cx="3657600" cy="119575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رویکرد ساختاری- ابزاری</a:t>
            </a:r>
            <a:endParaRPr lang="fa-IR" b="1">
              <a:solidFill>
                <a:srgbClr val="FF0000"/>
              </a:solidFill>
            </a:endParaRPr>
          </a:p>
        </p:txBody>
      </p:sp>
    </p:spTree>
    <p:extLst>
      <p:ext uri="{BB962C8B-B14F-4D97-AF65-F5344CB8AC3E}">
        <p14:creationId xmlns:p14="http://schemas.microsoft.com/office/powerpoint/2010/main" val="124331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دولت ها به مدت طولانی به دنبال کشف ابزارهایی ایجاد سیاست های یکپارچه بوده اند اما همان طور که وایلداوسکی  و پرسمن، در مورد هماهنگی  بیان داشته اند. در این خصوص بیش از ان که عمل شود سخن گفته شده است {21}  پیچیدگی مسائل اجتماعی معاصر چالش های زیادی فراروری هماهنگی بین سیاست های عمومی ایجاد کرده است. </a:t>
            </a:r>
            <a:endParaRPr lang="fa-IR">
              <a:cs typeface="B Nazanin" panose="00000400000000000000" pitchFamily="2" charset="-78"/>
            </a:endParaRPr>
          </a:p>
        </p:txBody>
      </p:sp>
    </p:spTree>
    <p:extLst>
      <p:ext uri="{BB962C8B-B14F-4D97-AF65-F5344CB8AC3E}">
        <p14:creationId xmlns:p14="http://schemas.microsoft.com/office/powerpoint/2010/main" val="6681162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بنابراین به اعتقاد این گروه از افراد  اگر دولت به دنبال ایجاد یکپارچگی در فعالیت ها و تصمیم گیری هایش است. ابتدا باید ساختارهایش را اصلاح کند و ارتباط بین بخشی و فرابخشی از طریق این ساختار ها محقق شود. پیترز بیان می کند که یک راه برای هماهنگی فعالیت های دولت ایجاد ساختار های جدید برای مدیریت مسائل فرابخشی است، بنابراین تقریبا  همه دولت ها  برخی </a:t>
            </a:r>
            <a:r>
              <a:rPr lang="fa-IR" b="1" smtClean="0">
                <a:solidFill>
                  <a:srgbClr val="FF0000"/>
                </a:solidFill>
                <a:cs typeface="B Nazanin" panose="00000400000000000000" pitchFamily="2" charset="-78"/>
              </a:rPr>
              <a:t>ساختارهای فراوزارتخانه ای </a:t>
            </a:r>
            <a:r>
              <a:rPr lang="fa-IR" smtClean="0">
                <a:cs typeface="B Nazanin" panose="00000400000000000000" pitchFamily="2" charset="-78"/>
              </a:rPr>
              <a:t>دارند،  لذا معماری گراها نیز اعتقاد دارند که شوراهای فرابخشی در بدنه دولت باید ایجاد شود، تا سیاست های کلان و فرا بخشی را هماهنگ سازد (گزاره 47)</a:t>
            </a:r>
            <a:endParaRPr lang="fa-IR">
              <a:cs typeface="B Nazanin" panose="00000400000000000000" pitchFamily="2" charset="-78"/>
            </a:endParaRPr>
          </a:p>
        </p:txBody>
      </p:sp>
    </p:spTree>
    <p:extLst>
      <p:ext uri="{BB962C8B-B14F-4D97-AF65-F5344CB8AC3E}">
        <p14:creationId xmlns:p14="http://schemas.microsoft.com/office/powerpoint/2010/main" val="14245550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نتیجه گیری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این پژوهش بعد از مطالعه تالار گفتمان در خصوص چالش های پیش روی دولت افقی با به کارگیری روش کیو شواهدی مبتنی بر هفت نوع الگوی ذهنی  متمایز در خصوص مدیریت دولت افقی در ایران به دست آمد. این مطالعه چهار الگوی ذهنی ئا شناسایی کرد (هدف گرایی، سیاست گرایی، تعادل گرایی و ثبات گرایی) که نشان می دهد سیاست ها قابلیت بیشتری برای  ایجاد هماهنگی در دولت دارند. </a:t>
            </a:r>
            <a:endParaRPr lang="fa-IR">
              <a:cs typeface="B Nazanin" panose="00000400000000000000" pitchFamily="2" charset="-78"/>
            </a:endParaRPr>
          </a:p>
        </p:txBody>
      </p:sp>
    </p:spTree>
    <p:extLst>
      <p:ext uri="{BB962C8B-B14F-4D97-AF65-F5344CB8AC3E}">
        <p14:creationId xmlns:p14="http://schemas.microsoft.com/office/powerpoint/2010/main" val="21945152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سایر الگوهای ذهنی تاکید بر ایجاد هماهنگی در اداره عمومی برای ایجاد یکپارچگی در عملکرد دولت دارند، یکی از یافته های مهم این تحقیق این است که بر </a:t>
            </a:r>
            <a:r>
              <a:rPr lang="fa-IR" smtClean="0">
                <a:cs typeface="B Nazanin" panose="00000400000000000000" pitchFamily="2" charset="-78"/>
              </a:rPr>
              <a:t>خ</a:t>
            </a:r>
            <a:r>
              <a:rPr lang="fa-IR">
                <a:cs typeface="B Nazanin" panose="00000400000000000000" pitchFamily="2" charset="-78"/>
              </a:rPr>
              <a:t>ل</a:t>
            </a:r>
            <a:r>
              <a:rPr lang="fa-IR" smtClean="0">
                <a:cs typeface="B Nazanin" panose="00000400000000000000" pitchFamily="2" charset="-78"/>
              </a:rPr>
              <a:t>اف </a:t>
            </a:r>
            <a:r>
              <a:rPr lang="fa-IR">
                <a:cs typeface="B Nazanin" panose="00000400000000000000" pitchFamily="2" charset="-78"/>
              </a:rPr>
              <a:t>کلیشه های معروف که بیان کننده اجرا نشدن سیاست ها به دلیل یکپارچه نبودن اداره عمومی است، </a:t>
            </a:r>
          </a:p>
          <a:p>
            <a:endParaRPr lang="fa-IR"/>
          </a:p>
        </p:txBody>
      </p:sp>
      <p:sp>
        <p:nvSpPr>
          <p:cNvPr id="4" name="Flowchart: Process 3"/>
          <p:cNvSpPr/>
          <p:nvPr/>
        </p:nvSpPr>
        <p:spPr>
          <a:xfrm>
            <a:off x="1322363" y="3629465"/>
            <a:ext cx="3868615" cy="153337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یکپارچه نبودن اداره عمومی</a:t>
            </a:r>
            <a:endParaRPr lang="fa-IR" b="1">
              <a:solidFill>
                <a:srgbClr val="FF0000"/>
              </a:solidFill>
            </a:endParaRPr>
          </a:p>
        </p:txBody>
      </p:sp>
    </p:spTree>
    <p:extLst>
      <p:ext uri="{BB962C8B-B14F-4D97-AF65-F5344CB8AC3E}">
        <p14:creationId xmlns:p14="http://schemas.microsoft.com/office/powerpoint/2010/main" val="29640521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تحقیق نشان داد که مشکل اساسی در حوزه سیاست گذاری عمومی است اگر سیاست گذاران، سیاست های ملی را به صورت هماهنگی تدوین کنند، مشکلات اندکی در اجرای آن ها وجود دارد و بخش های مختلفی در اداره عمومی می توانند به صورت یک بدنه یکپارچه فعالیت کنند. به هر حال چون زمان، منابع و حیطه این مطالعه محدود بود، در این پژوهش، فقط دیدگاه های مختلف بررسی شد بنابراین پیشنهاد می شود تحقیقات آتی به بررسی اثر این دیدگاه های مختلف در مورد راه های مدیریت دولت افقی، بر عملکرد دولت افقی در ایران بپردازد. </a:t>
            </a:r>
          </a:p>
          <a:p>
            <a:pPr algn="just"/>
            <a:endParaRPr lang="fa-IR">
              <a:cs typeface="B Nazanin" panose="00000400000000000000" pitchFamily="2" charset="-78"/>
            </a:endParaRPr>
          </a:p>
        </p:txBody>
      </p:sp>
      <p:sp>
        <p:nvSpPr>
          <p:cNvPr id="4" name="Flowchart: Process 3"/>
          <p:cNvSpPr/>
          <p:nvPr/>
        </p:nvSpPr>
        <p:spPr>
          <a:xfrm>
            <a:off x="1097280" y="4656406"/>
            <a:ext cx="3910818" cy="95660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زمان، منابع و حیطه</a:t>
            </a:r>
            <a:endParaRPr lang="fa-IR" b="1">
              <a:solidFill>
                <a:srgbClr val="FF0000"/>
              </a:solidFill>
            </a:endParaRPr>
          </a:p>
        </p:txBody>
      </p:sp>
    </p:spTree>
    <p:extLst>
      <p:ext uri="{BB962C8B-B14F-4D97-AF65-F5344CB8AC3E}">
        <p14:creationId xmlns:p14="http://schemas.microsoft.com/office/powerpoint/2010/main" val="4265645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بسیاری از حوزه های توسعه اجتماعی- اقتصادی منطقه ای نیازمند طراحی  و به کارگیری راهبرد هادی مداخله گرانه پیچیده دولتی است که چندین بخش و سطح مدیریت کلان  دولتی و سازمانی در بخش های مختلف جامعه را درگیر می کند. تجربه های گذشته نشان می دهد که </a:t>
            </a:r>
            <a:r>
              <a:rPr lang="fa-IR" smtClean="0">
                <a:cs typeface="B Nazanin" panose="00000400000000000000" pitchFamily="2" charset="-78"/>
              </a:rPr>
              <a:t>ساختارهای </a:t>
            </a:r>
            <a:r>
              <a:rPr lang="fa-IR">
                <a:cs typeface="B Nazanin" panose="00000400000000000000" pitchFamily="2" charset="-78"/>
              </a:rPr>
              <a:t>بوروکراتیک  سلسله مراتبی، هماهنگی بین مختلف های اداری را در خیلی از کشورهای دموکراتیک  دشوار می سازد. این شرایط دولت ها را بر آن داشته که به این مهم بپردازند که چگونه می توان با سیاست های فرا بخشی و بین بخشی نظام اداره عمومی و سیاست گذاری عمومی هستند</a:t>
            </a:r>
            <a:r>
              <a:rPr lang="en-US">
                <a:cs typeface="B Nazanin" panose="00000400000000000000" pitchFamily="2" charset="-78"/>
              </a:rPr>
              <a:t>}</a:t>
            </a:r>
            <a:r>
              <a:rPr lang="fa-IR">
                <a:cs typeface="B Nazanin" panose="00000400000000000000" pitchFamily="2" charset="-78"/>
              </a:rPr>
              <a:t>14}</a:t>
            </a:r>
          </a:p>
          <a:p>
            <a:endParaRPr lang="fa-IR"/>
          </a:p>
        </p:txBody>
      </p:sp>
      <p:sp>
        <p:nvSpPr>
          <p:cNvPr id="4" name="Flowchart: Process 3"/>
          <p:cNvSpPr/>
          <p:nvPr/>
        </p:nvSpPr>
        <p:spPr>
          <a:xfrm>
            <a:off x="1336431" y="4557932"/>
            <a:ext cx="3713871" cy="120982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سیاست های فرا بخشی و بین بخشی</a:t>
            </a:r>
            <a:endParaRPr lang="fa-IR" b="1">
              <a:solidFill>
                <a:srgbClr val="FF0000"/>
              </a:solidFill>
            </a:endParaRPr>
          </a:p>
        </p:txBody>
      </p:sp>
    </p:spTree>
    <p:extLst>
      <p:ext uri="{BB962C8B-B14F-4D97-AF65-F5344CB8AC3E}">
        <p14:creationId xmlns:p14="http://schemas.microsoft.com/office/powerpoint/2010/main" val="3329385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تقویت دولت افقی یکی از رویکرد های جدید به ایجاد هماهنگی در دولت است که در سال های اخیر به آن تاکید شده است {25} در کشور با  تجربه اندکی در حوزه مدیریت افقی  در دولت وجود دارد و هنوز سیاست گذاری های مطلوبی که بتوان با تکیه بر آن به اهداف دولت افقی دست یافت؛  مشاهده نمی شود. بنابراین ضرورت دارد که تحقیقات گسترده و منسجمی در جهت تقویت دولت افقی صورت پذیرد. این پژوهش در راستای این نیاز ملی گام برداشته است و بر خلاف سایر مطالعات که در پی راه هایی برای حل مشکلات هماهنگی در دولت هستند. این پژوهش به دنال گونه شناسی الگوهای ذهنی خبرگان  کشور در مورد راه های مدیریت دولت افقی در ایران است. </a:t>
            </a:r>
            <a:endParaRPr lang="fa-IR">
              <a:cs typeface="B Nazanin" panose="00000400000000000000" pitchFamily="2" charset="-78"/>
            </a:endParaRPr>
          </a:p>
        </p:txBody>
      </p:sp>
      <p:sp>
        <p:nvSpPr>
          <p:cNvPr id="4" name="Flowchart: Process 3"/>
          <p:cNvSpPr/>
          <p:nvPr/>
        </p:nvSpPr>
        <p:spPr>
          <a:xfrm>
            <a:off x="1406769" y="4825218"/>
            <a:ext cx="3573194" cy="101287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تقویت دولت افقی</a:t>
            </a:r>
            <a:endParaRPr lang="fa-IR" sz="2000" b="1">
              <a:solidFill>
                <a:srgbClr val="FF0000"/>
              </a:solidFill>
            </a:endParaRPr>
          </a:p>
        </p:txBody>
      </p:sp>
    </p:spTree>
    <p:extLst>
      <p:ext uri="{BB962C8B-B14F-4D97-AF65-F5344CB8AC3E}">
        <p14:creationId xmlns:p14="http://schemas.microsoft.com/office/powerpoint/2010/main" val="205473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اهداف پژوهش حاضر عبارتند از:</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بررسی گفتمان های حاضر در کشور در خصوص موانع پیش روی دولت افقی در ایران</a:t>
            </a:r>
          </a:p>
          <a:p>
            <a:pPr algn="just"/>
            <a:r>
              <a:rPr lang="fa-IR" smtClean="0">
                <a:cs typeface="B Nazanin" panose="00000400000000000000" pitchFamily="2" charset="-78"/>
              </a:rPr>
              <a:t>فهم انواع الگوهای ذهنی  خبرگان در مورد راه های مدیریت دولت افقی در ایران</a:t>
            </a:r>
          </a:p>
          <a:p>
            <a:pPr algn="just"/>
            <a:endParaRPr lang="fa-IR">
              <a:cs typeface="B Nazanin" panose="00000400000000000000" pitchFamily="2" charset="-78"/>
            </a:endParaRPr>
          </a:p>
        </p:txBody>
      </p:sp>
    </p:spTree>
    <p:extLst>
      <p:ext uri="{BB962C8B-B14F-4D97-AF65-F5344CB8AC3E}">
        <p14:creationId xmlns:p14="http://schemas.microsoft.com/office/powerpoint/2010/main" val="3210059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4761</Words>
  <Application>Microsoft Office PowerPoint</Application>
  <PresentationFormat>Widescreen</PresentationFormat>
  <Paragraphs>119</Paragraphs>
  <Slides>63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Arial</vt:lpstr>
      <vt:lpstr>B Nazanin</vt:lpstr>
      <vt:lpstr>Calibri</vt:lpstr>
      <vt:lpstr>Calibri Light</vt:lpstr>
      <vt:lpstr>Times New Roman</vt:lpstr>
      <vt:lpstr>Office Theme</vt:lpstr>
      <vt:lpstr>عنوان مقاله: الگوهای ذهنی خبرگان در مورد چالش های دولت افقی در ایران</vt:lpstr>
      <vt:lpstr>چکیده</vt:lpstr>
      <vt:lpstr>PowerPoint Presentation</vt:lpstr>
      <vt:lpstr>چکیده</vt:lpstr>
      <vt:lpstr>کلید واژه ها</vt:lpstr>
      <vt:lpstr>PowerPoint Presentation</vt:lpstr>
      <vt:lpstr>PowerPoint Presentation</vt:lpstr>
      <vt:lpstr>PowerPoint Presentation</vt:lpstr>
      <vt:lpstr>اهداف پژوهش حاضر عبارتند از:</vt:lpstr>
      <vt:lpstr>سوال پژوهش حاضر عبارتند از: </vt:lpstr>
      <vt:lpstr>ابعاد هماهنگی در دولت</vt:lpstr>
      <vt:lpstr>PowerPoint Presentation</vt:lpstr>
      <vt:lpstr>PowerPoint Presentation</vt:lpstr>
      <vt:lpstr>همکاری متقابل در دولت </vt:lpstr>
      <vt:lpstr>PowerPoint Presentation</vt:lpstr>
      <vt:lpstr>PowerPoint Presentation</vt:lpstr>
      <vt:lpstr>PowerPoint Presentation</vt:lpstr>
      <vt:lpstr>دولت افقی</vt:lpstr>
      <vt:lpstr>PowerPoint Presentation</vt:lpstr>
      <vt:lpstr>PowerPoint Presentation</vt:lpstr>
      <vt:lpstr>هماهنگی بین سازمانی در اجرای خط مشی ها</vt:lpstr>
      <vt:lpstr>PowerPoint Presentation</vt:lpstr>
      <vt:lpstr>PowerPoint Presentation</vt:lpstr>
      <vt:lpstr>هماهنگی در فرایند خط مشی گذاری</vt:lpstr>
      <vt:lpstr>PowerPoint Presentation</vt:lpstr>
      <vt:lpstr>PowerPoint Presentation</vt:lpstr>
      <vt:lpstr>PowerPoint Presentation</vt:lpstr>
      <vt:lpstr>فرایند اجرای پژوهش</vt:lpstr>
      <vt:lpstr>روش تحقیق معرفی روش کیو</vt:lpstr>
      <vt:lpstr>گام های روش کیو در این پژوهش </vt:lpstr>
      <vt:lpstr>انتخاب نمونه کیو:</vt:lpstr>
      <vt:lpstr>انتخاب مشارکت کنندگان:</vt:lpstr>
      <vt:lpstr>PowerPoint Presentation</vt:lpstr>
      <vt:lpstr>مرحله مرتب سازی:</vt:lpstr>
      <vt:lpstr>تحلیل نتایج: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یافته های پژوهش</vt:lpstr>
      <vt:lpstr>الگوی ذهنی (1): هدف گرایی</vt:lpstr>
      <vt:lpstr>PowerPoint Presentation</vt:lpstr>
      <vt:lpstr>2- الگوی ذهنی (2) : وحدت گرایی</vt:lpstr>
      <vt:lpstr>PowerPoint Presentation</vt:lpstr>
      <vt:lpstr>3- الگوی ذهنی (3)  سیاست گرایی</vt:lpstr>
      <vt:lpstr>PowerPoint Presentation</vt:lpstr>
      <vt:lpstr>4- الگوی ذهنی  (4) :ثبات گرایی</vt:lpstr>
      <vt:lpstr>PowerPoint Presentation</vt:lpstr>
      <vt:lpstr>5- الگوی ذهنی (5): تعادل گرایی</vt:lpstr>
      <vt:lpstr>PowerPoint Presentation</vt:lpstr>
      <vt:lpstr>PowerPoint Presentation</vt:lpstr>
      <vt:lpstr>6- الگوی ذهنی (6) : عملکرد گرایی</vt:lpstr>
      <vt:lpstr>PowerPoint Presentation</vt:lpstr>
      <vt:lpstr>7- الگوی ذهنی (7) معماری گرایی</vt:lpstr>
      <vt:lpstr>PowerPoint Presentation</vt:lpstr>
      <vt:lpstr>PowerPoint Presentation</vt:lpstr>
      <vt:lpstr>نتیجه گیری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الگوهای ذهنی خبرگان در مورد چالش های دولت افقی در ایران</dc:title>
  <dc:creator>MaZz!i</dc:creator>
  <cp:lastModifiedBy>MaZz!i</cp:lastModifiedBy>
  <cp:revision>29</cp:revision>
  <dcterms:created xsi:type="dcterms:W3CDTF">2024-07-11T16:21:30Z</dcterms:created>
  <dcterms:modified xsi:type="dcterms:W3CDTF">2024-09-10T09:28:25Z</dcterms:modified>
</cp:coreProperties>
</file>