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89" r:id="rId4"/>
    <p:sldId id="258" r:id="rId5"/>
    <p:sldId id="259" r:id="rId6"/>
    <p:sldId id="290" r:id="rId7"/>
    <p:sldId id="260" r:id="rId8"/>
    <p:sldId id="291" r:id="rId9"/>
    <p:sldId id="261" r:id="rId10"/>
    <p:sldId id="262" r:id="rId11"/>
    <p:sldId id="263" r:id="rId12"/>
    <p:sldId id="264" r:id="rId13"/>
    <p:sldId id="265" r:id="rId14"/>
    <p:sldId id="266" r:id="rId15"/>
    <p:sldId id="267" r:id="rId16"/>
    <p:sldId id="292" r:id="rId17"/>
    <p:sldId id="268" r:id="rId18"/>
    <p:sldId id="293" r:id="rId19"/>
    <p:sldId id="269" r:id="rId20"/>
    <p:sldId id="270" r:id="rId21"/>
    <p:sldId id="271" r:id="rId22"/>
    <p:sldId id="294" r:id="rId23"/>
    <p:sldId id="272" r:id="rId24"/>
    <p:sldId id="273" r:id="rId25"/>
    <p:sldId id="274" r:id="rId26"/>
    <p:sldId id="295" r:id="rId27"/>
    <p:sldId id="275" r:id="rId28"/>
    <p:sldId id="296" r:id="rId29"/>
    <p:sldId id="276" r:id="rId30"/>
    <p:sldId id="297" r:id="rId31"/>
    <p:sldId id="277" r:id="rId32"/>
    <p:sldId id="278" r:id="rId33"/>
    <p:sldId id="279" r:id="rId34"/>
    <p:sldId id="298" r:id="rId35"/>
    <p:sldId id="299" r:id="rId36"/>
    <p:sldId id="280" r:id="rId37"/>
    <p:sldId id="281" r:id="rId38"/>
    <p:sldId id="300" r:id="rId39"/>
    <p:sldId id="282" r:id="rId40"/>
    <p:sldId id="301" r:id="rId41"/>
    <p:sldId id="283" r:id="rId42"/>
    <p:sldId id="302" r:id="rId43"/>
    <p:sldId id="284" r:id="rId44"/>
    <p:sldId id="303" r:id="rId45"/>
    <p:sldId id="305" r:id="rId46"/>
    <p:sldId id="304" r:id="rId47"/>
    <p:sldId id="285" r:id="rId48"/>
    <p:sldId id="286" r:id="rId49"/>
    <p:sldId id="306" r:id="rId50"/>
    <p:sldId id="287" r:id="rId51"/>
    <p:sldId id="288" r:id="rId52"/>
    <p:sldId id="307" r:id="rId53"/>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2" y="114"/>
      </p:cViewPr>
      <p:guideLst/>
    </p:cSldViewPr>
  </p:slideViewPr>
  <p:outlineViewPr>
    <p:cViewPr>
      <p:scale>
        <a:sx n="33" d="100"/>
        <a:sy n="33" d="100"/>
      </p:scale>
      <p:origin x="0" y="-3481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6E68AF8-96A7-44CC-89FB-929326F0D85A}" type="datetimeFigureOut">
              <a:rPr lang="fa-IR" smtClean="0"/>
              <a:t>22/03/1446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B22619-F43D-4D70-863A-52530450D771}" type="slidenum">
              <a:rPr lang="fa-IR" smtClean="0"/>
              <a:t>‹#›</a:t>
            </a:fld>
            <a:endParaRPr lang="fa-IR"/>
          </a:p>
        </p:txBody>
      </p:sp>
    </p:spTree>
    <p:extLst>
      <p:ext uri="{BB962C8B-B14F-4D97-AF65-F5344CB8AC3E}">
        <p14:creationId xmlns:p14="http://schemas.microsoft.com/office/powerpoint/2010/main" val="267682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6E68AF8-96A7-44CC-89FB-929326F0D85A}" type="datetimeFigureOut">
              <a:rPr lang="fa-IR" smtClean="0"/>
              <a:t>22/03/1446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B22619-F43D-4D70-863A-52530450D771}" type="slidenum">
              <a:rPr lang="fa-IR" smtClean="0"/>
              <a:t>‹#›</a:t>
            </a:fld>
            <a:endParaRPr lang="fa-IR"/>
          </a:p>
        </p:txBody>
      </p:sp>
    </p:spTree>
    <p:extLst>
      <p:ext uri="{BB962C8B-B14F-4D97-AF65-F5344CB8AC3E}">
        <p14:creationId xmlns:p14="http://schemas.microsoft.com/office/powerpoint/2010/main" val="161141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6E68AF8-96A7-44CC-89FB-929326F0D85A}" type="datetimeFigureOut">
              <a:rPr lang="fa-IR" smtClean="0"/>
              <a:t>22/03/1446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B22619-F43D-4D70-863A-52530450D771}" type="slidenum">
              <a:rPr lang="fa-IR" smtClean="0"/>
              <a:t>‹#›</a:t>
            </a:fld>
            <a:endParaRPr lang="fa-IR"/>
          </a:p>
        </p:txBody>
      </p:sp>
    </p:spTree>
    <p:extLst>
      <p:ext uri="{BB962C8B-B14F-4D97-AF65-F5344CB8AC3E}">
        <p14:creationId xmlns:p14="http://schemas.microsoft.com/office/powerpoint/2010/main" val="131902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6E68AF8-96A7-44CC-89FB-929326F0D85A}" type="datetimeFigureOut">
              <a:rPr lang="fa-IR" smtClean="0"/>
              <a:t>22/03/1446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B22619-F43D-4D70-863A-52530450D771}" type="slidenum">
              <a:rPr lang="fa-IR" smtClean="0"/>
              <a:t>‹#›</a:t>
            </a:fld>
            <a:endParaRPr lang="fa-IR"/>
          </a:p>
        </p:txBody>
      </p:sp>
    </p:spTree>
    <p:extLst>
      <p:ext uri="{BB962C8B-B14F-4D97-AF65-F5344CB8AC3E}">
        <p14:creationId xmlns:p14="http://schemas.microsoft.com/office/powerpoint/2010/main" val="417718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E68AF8-96A7-44CC-89FB-929326F0D85A}" type="datetimeFigureOut">
              <a:rPr lang="fa-IR" smtClean="0"/>
              <a:t>22/03/1446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FB22619-F43D-4D70-863A-52530450D771}" type="slidenum">
              <a:rPr lang="fa-IR" smtClean="0"/>
              <a:t>‹#›</a:t>
            </a:fld>
            <a:endParaRPr lang="fa-IR"/>
          </a:p>
        </p:txBody>
      </p:sp>
    </p:spTree>
    <p:extLst>
      <p:ext uri="{BB962C8B-B14F-4D97-AF65-F5344CB8AC3E}">
        <p14:creationId xmlns:p14="http://schemas.microsoft.com/office/powerpoint/2010/main" val="298506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6E68AF8-96A7-44CC-89FB-929326F0D85A}" type="datetimeFigureOut">
              <a:rPr lang="fa-IR" smtClean="0"/>
              <a:t>22/03/1446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FB22619-F43D-4D70-863A-52530450D771}" type="slidenum">
              <a:rPr lang="fa-IR" smtClean="0"/>
              <a:t>‹#›</a:t>
            </a:fld>
            <a:endParaRPr lang="fa-IR"/>
          </a:p>
        </p:txBody>
      </p:sp>
    </p:spTree>
    <p:extLst>
      <p:ext uri="{BB962C8B-B14F-4D97-AF65-F5344CB8AC3E}">
        <p14:creationId xmlns:p14="http://schemas.microsoft.com/office/powerpoint/2010/main" val="199300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6E68AF8-96A7-44CC-89FB-929326F0D85A}" type="datetimeFigureOut">
              <a:rPr lang="fa-IR" smtClean="0"/>
              <a:t>22/03/1446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FB22619-F43D-4D70-863A-52530450D771}" type="slidenum">
              <a:rPr lang="fa-IR" smtClean="0"/>
              <a:t>‹#›</a:t>
            </a:fld>
            <a:endParaRPr lang="fa-IR"/>
          </a:p>
        </p:txBody>
      </p:sp>
    </p:spTree>
    <p:extLst>
      <p:ext uri="{BB962C8B-B14F-4D97-AF65-F5344CB8AC3E}">
        <p14:creationId xmlns:p14="http://schemas.microsoft.com/office/powerpoint/2010/main" val="235793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6E68AF8-96A7-44CC-89FB-929326F0D85A}" type="datetimeFigureOut">
              <a:rPr lang="fa-IR" smtClean="0"/>
              <a:t>22/03/1446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FB22619-F43D-4D70-863A-52530450D771}" type="slidenum">
              <a:rPr lang="fa-IR" smtClean="0"/>
              <a:t>‹#›</a:t>
            </a:fld>
            <a:endParaRPr lang="fa-IR"/>
          </a:p>
        </p:txBody>
      </p:sp>
    </p:spTree>
    <p:extLst>
      <p:ext uri="{BB962C8B-B14F-4D97-AF65-F5344CB8AC3E}">
        <p14:creationId xmlns:p14="http://schemas.microsoft.com/office/powerpoint/2010/main" val="4137345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68AF8-96A7-44CC-89FB-929326F0D85A}" type="datetimeFigureOut">
              <a:rPr lang="fa-IR" smtClean="0"/>
              <a:t>22/03/1446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FB22619-F43D-4D70-863A-52530450D771}" type="slidenum">
              <a:rPr lang="fa-IR" smtClean="0"/>
              <a:t>‹#›</a:t>
            </a:fld>
            <a:endParaRPr lang="fa-IR"/>
          </a:p>
        </p:txBody>
      </p:sp>
    </p:spTree>
    <p:extLst>
      <p:ext uri="{BB962C8B-B14F-4D97-AF65-F5344CB8AC3E}">
        <p14:creationId xmlns:p14="http://schemas.microsoft.com/office/powerpoint/2010/main" val="129144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68AF8-96A7-44CC-89FB-929326F0D85A}" type="datetimeFigureOut">
              <a:rPr lang="fa-IR" smtClean="0"/>
              <a:t>22/03/1446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FB22619-F43D-4D70-863A-52530450D771}" type="slidenum">
              <a:rPr lang="fa-IR" smtClean="0"/>
              <a:t>‹#›</a:t>
            </a:fld>
            <a:endParaRPr lang="fa-IR"/>
          </a:p>
        </p:txBody>
      </p:sp>
    </p:spTree>
    <p:extLst>
      <p:ext uri="{BB962C8B-B14F-4D97-AF65-F5344CB8AC3E}">
        <p14:creationId xmlns:p14="http://schemas.microsoft.com/office/powerpoint/2010/main" val="3455193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68AF8-96A7-44CC-89FB-929326F0D85A}" type="datetimeFigureOut">
              <a:rPr lang="fa-IR" smtClean="0"/>
              <a:t>22/03/1446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FB22619-F43D-4D70-863A-52530450D771}" type="slidenum">
              <a:rPr lang="fa-IR" smtClean="0"/>
              <a:t>‹#›</a:t>
            </a:fld>
            <a:endParaRPr lang="fa-IR"/>
          </a:p>
        </p:txBody>
      </p:sp>
    </p:spTree>
    <p:extLst>
      <p:ext uri="{BB962C8B-B14F-4D97-AF65-F5344CB8AC3E}">
        <p14:creationId xmlns:p14="http://schemas.microsoft.com/office/powerpoint/2010/main" val="2225425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6E68AF8-96A7-44CC-89FB-929326F0D85A}" type="datetimeFigureOut">
              <a:rPr lang="fa-IR" smtClean="0"/>
              <a:t>22/03/1446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FB22619-F43D-4D70-863A-52530450D771}" type="slidenum">
              <a:rPr lang="fa-IR" smtClean="0"/>
              <a:t>‹#›</a:t>
            </a:fld>
            <a:endParaRPr lang="fa-IR"/>
          </a:p>
        </p:txBody>
      </p:sp>
    </p:spTree>
    <p:extLst>
      <p:ext uri="{BB962C8B-B14F-4D97-AF65-F5344CB8AC3E}">
        <p14:creationId xmlns:p14="http://schemas.microsoft.com/office/powerpoint/2010/main" val="4068164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smtClean="0">
                <a:solidFill>
                  <a:srgbClr val="FF0000"/>
                </a:solidFill>
                <a:cs typeface="B Nazanin" panose="00000400000000000000" pitchFamily="2" charset="-78"/>
              </a:rPr>
              <a:t>عنوان مقاله: </a:t>
            </a:r>
            <a:r>
              <a:rPr lang="fa-IR" sz="4000" smtClean="0">
                <a:cs typeface="B Nazanin" panose="00000400000000000000" pitchFamily="2" charset="-78"/>
              </a:rPr>
              <a:t>تاثیر </a:t>
            </a:r>
            <a:r>
              <a:rPr lang="fa-IR" sz="4000" smtClean="0">
                <a:cs typeface="B Nazanin" panose="00000400000000000000" pitchFamily="2" charset="-78"/>
              </a:rPr>
              <a:t>نابهنگامی در کارایی و اثربخشی</a:t>
            </a:r>
            <a:endParaRPr lang="fa-IR" sz="4000">
              <a:cs typeface="B Nazanin"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Nazanin" panose="00000400000000000000" pitchFamily="2" charset="-78"/>
              </a:rPr>
              <a:t>نویسنده: </a:t>
            </a:r>
            <a:r>
              <a:rPr lang="fa-IR" smtClean="0">
                <a:cs typeface="B Nazanin" panose="00000400000000000000" pitchFamily="2" charset="-78"/>
              </a:rPr>
              <a:t>جبرئیل </a:t>
            </a:r>
            <a:r>
              <a:rPr lang="fa-IR" smtClean="0">
                <a:cs typeface="B Nazanin" panose="00000400000000000000" pitchFamily="2" charset="-78"/>
              </a:rPr>
              <a:t>ناصری</a:t>
            </a:r>
          </a:p>
          <a:p>
            <a:r>
              <a:rPr lang="fa-IR" smtClean="0">
                <a:solidFill>
                  <a:srgbClr val="FF0000"/>
                </a:solidFill>
                <a:cs typeface="B Nazanin" panose="00000400000000000000" pitchFamily="2" charset="-78"/>
              </a:rPr>
              <a:t>منبع:</a:t>
            </a:r>
            <a:r>
              <a:rPr lang="fa-IR"/>
              <a:t> </a:t>
            </a:r>
            <a:r>
              <a:rPr lang="fa-IR">
                <a:cs typeface="B Nazanin" panose="00000400000000000000" pitchFamily="2" charset="-78"/>
              </a:rPr>
              <a:t>تدبیر ۱۳۸۳ </a:t>
            </a:r>
            <a:r>
              <a:rPr lang="fa-IR">
                <a:cs typeface="B Nazanin" panose="00000400000000000000" pitchFamily="2" charset="-78"/>
              </a:rPr>
              <a:t>شماره </a:t>
            </a:r>
            <a:r>
              <a:rPr lang="fa-IR" smtClean="0">
                <a:cs typeface="B Nazanin" panose="00000400000000000000" pitchFamily="2" charset="-78"/>
              </a:rPr>
              <a:t>۱۵۱ صص 49-53</a:t>
            </a:r>
            <a:endParaRPr lang="fa-IR">
              <a:solidFill>
                <a:srgbClr val="FF0000"/>
              </a:solidFill>
              <a:cs typeface="B Nazanin" panose="00000400000000000000" pitchFamily="2" charset="-78"/>
            </a:endParaRPr>
          </a:p>
        </p:txBody>
      </p:sp>
    </p:spTree>
    <p:extLst>
      <p:ext uri="{BB962C8B-B14F-4D97-AF65-F5344CB8AC3E}">
        <p14:creationId xmlns:p14="http://schemas.microsoft.com/office/powerpoint/2010/main" val="239865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امروز صف آرایی تمدن های جهانی شکل دیگری به خود گرفته است. ما با شتاب تمام به سوی ساختاری کاملا متفاوت از قدرت  در حرکتیم که جهانی را ایجاد می کند که دیگر توسعه نیست، بلکه به وضوح میان به تمدن متضاد و رقیب تقسیم شده است. نماد </a:t>
            </a:r>
            <a:r>
              <a:rPr lang="fa-IR" smtClean="0">
                <a:solidFill>
                  <a:srgbClr val="FF0000"/>
                </a:solidFill>
                <a:cs typeface="B Nazanin" panose="00000400000000000000" pitchFamily="2" charset="-78"/>
              </a:rPr>
              <a:t>نخستین</a:t>
            </a:r>
            <a:r>
              <a:rPr lang="fa-IR" smtClean="0">
                <a:cs typeface="B Nazanin" panose="00000400000000000000" pitchFamily="2" charset="-78"/>
              </a:rPr>
              <a:t> تمدن هنوز کج بیل است نماد </a:t>
            </a:r>
            <a:r>
              <a:rPr lang="fa-IR" smtClean="0">
                <a:solidFill>
                  <a:srgbClr val="FF0000"/>
                </a:solidFill>
                <a:cs typeface="B Nazanin" panose="00000400000000000000" pitchFamily="2" charset="-78"/>
              </a:rPr>
              <a:t> دومین </a:t>
            </a:r>
            <a:r>
              <a:rPr lang="fa-IR" smtClean="0">
                <a:cs typeface="B Nazanin" panose="00000400000000000000" pitchFamily="2" charset="-78"/>
              </a:rPr>
              <a:t>تمدن خط مونتاژ و نماد</a:t>
            </a:r>
            <a:r>
              <a:rPr lang="fa-IR" smtClean="0">
                <a:solidFill>
                  <a:srgbClr val="FF0000"/>
                </a:solidFill>
                <a:cs typeface="B Nazanin" panose="00000400000000000000" pitchFamily="2" charset="-78"/>
              </a:rPr>
              <a:t> سومین </a:t>
            </a:r>
            <a:r>
              <a:rPr lang="fa-IR" smtClean="0">
                <a:cs typeface="B Nazanin" panose="00000400000000000000" pitchFamily="2" charset="-78"/>
              </a:rPr>
              <a:t>تمدن رایانه است. </a:t>
            </a:r>
          </a:p>
          <a:p>
            <a:pPr algn="just"/>
            <a:r>
              <a:rPr lang="fa-IR" smtClean="0">
                <a:cs typeface="B Nazanin" panose="00000400000000000000" pitchFamily="2" charset="-78"/>
              </a:rPr>
              <a:t>در این جهان به قسمت، بخش موج اولی، تامین کننده منبع کشاورزی و معدنی است. بخش موج  دومی، نیروی کار ارزان را تامین می کند و به تولید انبوه مشغول است. بخش تند رشد «موج سومی» به سیطره ای دست می یابد و شیوه های تازه خلق و بهره برداری از دانایی مبتنی است (3)</a:t>
            </a:r>
            <a:endParaRPr lang="fa-IR">
              <a:cs typeface="B Nazanin" panose="00000400000000000000" pitchFamily="2" charset="-78"/>
            </a:endParaRPr>
          </a:p>
        </p:txBody>
      </p:sp>
    </p:spTree>
    <p:extLst>
      <p:ext uri="{BB962C8B-B14F-4D97-AF65-F5344CB8AC3E}">
        <p14:creationId xmlns:p14="http://schemas.microsoft.com/office/powerpoint/2010/main" val="1269208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مفهوم به روز نبودن</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به </a:t>
            </a:r>
            <a:r>
              <a:rPr lang="fa-IR" b="1" smtClean="0">
                <a:solidFill>
                  <a:srgbClr val="FF0000"/>
                </a:solidFill>
                <a:cs typeface="B Nazanin" panose="00000400000000000000" pitchFamily="2" charset="-78"/>
              </a:rPr>
              <a:t>روز نبودن همان  نابهنگامی است </a:t>
            </a:r>
            <a:r>
              <a:rPr lang="fa-IR" smtClean="0">
                <a:cs typeface="B Nazanin" panose="00000400000000000000" pitchFamily="2" charset="-78"/>
              </a:rPr>
              <a:t>عبارت </a:t>
            </a:r>
            <a:r>
              <a:rPr lang="fa-IR" smtClean="0">
                <a:cs typeface="B Nazanin" panose="00000400000000000000" pitchFamily="2" charset="-78"/>
              </a:rPr>
              <a:t>است از فقدان داشن یا مهارت نوین یا تقابل کارایی در انجام کار، در طول </a:t>
            </a:r>
            <a:r>
              <a:rPr lang="fa-IR" smtClean="0">
                <a:cs typeface="B Nazanin" panose="00000400000000000000" pitchFamily="2" charset="-78"/>
              </a:rPr>
              <a:t>زمان، نابهنگامی </a:t>
            </a:r>
            <a:r>
              <a:rPr lang="fa-IR" smtClean="0">
                <a:cs typeface="B Nazanin" panose="00000400000000000000" pitchFamily="2" charset="-78"/>
              </a:rPr>
              <a:t>زمانی صورت می پذیرد که فرد از دانش، مهارت  و توانایی شغلی برخوردار باشد. </a:t>
            </a:r>
          </a:p>
          <a:p>
            <a:pPr algn="just"/>
            <a:r>
              <a:rPr lang="fa-IR" smtClean="0">
                <a:cs typeface="B Nazanin" panose="00000400000000000000" pitchFamily="2" charset="-78"/>
              </a:rPr>
              <a:t>از دهه 1960 منسوخ شدگی حرفه ای با توجه به عواملی نظیر بحران انرژی  رقابت نیروهای متخصص و ورود انسان به فضا و ...مورد بحث سمینارها و کنفرانس های داخلی و بین المللی قرار گرفت از دهه 1980 نیز با توجه به  روند خصوصی سازی و احساس مسئولیت  و پاسخ گویی بیشتر در بخش خصوصی نابهنگامی توجه اندیشمندان علوم رفتاری و نیز پژوهشگران مدیریت منابع انسانی را به خود جلب کرد. </a:t>
            </a:r>
            <a:endParaRPr lang="fa-IR">
              <a:cs typeface="B Nazanin" panose="00000400000000000000" pitchFamily="2" charset="-78"/>
            </a:endParaRPr>
          </a:p>
        </p:txBody>
      </p:sp>
    </p:spTree>
    <p:extLst>
      <p:ext uri="{BB962C8B-B14F-4D97-AF65-F5344CB8AC3E}">
        <p14:creationId xmlns:p14="http://schemas.microsoft.com/office/powerpoint/2010/main" val="3465689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«استیر» و «یرو» صاحب نظرانی هستند  که معتقدند وقتی شخص به درجه ای از نابهنگامی برسد و نسبت به دیگر اعضای حرفه اش از آشنایی کافی برخودار نباشد و یا از دانش و فن اوری که دیگران (</a:t>
            </a:r>
            <a:r>
              <a:rPr lang="fa-IR" smtClean="0">
                <a:cs typeface="B Nazanin" panose="00000400000000000000" pitchFamily="2" charset="-78"/>
              </a:rPr>
              <a:t>همکاران</a:t>
            </a:r>
            <a:r>
              <a:rPr lang="fa-IR" smtClean="0">
                <a:cs typeface="B Nazanin" panose="00000400000000000000" pitchFamily="2" charset="-78"/>
              </a:rPr>
              <a:t>) به کار می  گیرند به طور نامناسب استفاده </a:t>
            </a:r>
            <a:r>
              <a:rPr lang="fa-IR" smtClean="0">
                <a:cs typeface="B Nazanin" panose="00000400000000000000" pitchFamily="2" charset="-78"/>
              </a:rPr>
              <a:t>کند. </a:t>
            </a:r>
            <a:r>
              <a:rPr lang="fa-IR" smtClean="0">
                <a:cs typeface="B Nazanin" panose="00000400000000000000" pitchFamily="2" charset="-78"/>
              </a:rPr>
              <a:t>چنین فردی (شاغلی) به منسوخ شدگی گراییده است. </a:t>
            </a:r>
            <a:r>
              <a:rPr lang="fa-IR" b="1" smtClean="0">
                <a:solidFill>
                  <a:srgbClr val="00B0F0"/>
                </a:solidFill>
                <a:cs typeface="B Nazanin" panose="00000400000000000000" pitchFamily="2" charset="-78"/>
              </a:rPr>
              <a:t>در هر سازمانی منسوخ شدگی  به درجات مختلف وجود دارد </a:t>
            </a:r>
            <a:r>
              <a:rPr lang="fa-IR" smtClean="0">
                <a:cs typeface="B Nazanin" panose="00000400000000000000" pitchFamily="2" charset="-78"/>
              </a:rPr>
              <a:t>و هیچ حرفه ای به طور کامل نمی تواند به هنگام باشد زیرا به هر حال در زمینه هایی دچار کهنگی گشته است. </a:t>
            </a:r>
            <a:endParaRPr lang="fa-IR">
              <a:cs typeface="B Nazanin" panose="00000400000000000000" pitchFamily="2" charset="-78"/>
            </a:endParaRPr>
          </a:p>
        </p:txBody>
      </p:sp>
    </p:spTree>
    <p:extLst>
      <p:ext uri="{BB962C8B-B14F-4D97-AF65-F5344CB8AC3E}">
        <p14:creationId xmlns:p14="http://schemas.microsoft.com/office/powerpoint/2010/main" val="3799880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بعضی دیگر معتقدند که منسوخ شدگی وقتی رخ می دهد که اختراعات و نواوری ها موجب خلاء معلومات بین نیازهای شغلی و توانایی حرفه ای و تخصصی می شود. بعضی نیز بر این باورند که نابهنگام شدن معلومات باعث می شودکه مهارت های یک فرد متخصص یا حرفه ای برای </a:t>
            </a:r>
            <a:r>
              <a:rPr lang="fa-IR" smtClean="0">
                <a:cs typeface="B Nazanin" panose="00000400000000000000" pitchFamily="2" charset="-78"/>
              </a:rPr>
              <a:t>انجام </a:t>
            </a:r>
            <a:r>
              <a:rPr lang="fa-IR" smtClean="0">
                <a:cs typeface="B Nazanin" panose="00000400000000000000" pitchFamily="2" charset="-78"/>
              </a:rPr>
              <a:t>دادن وظایف محوله کافی نباشد. تعاریف نابهنگامی </a:t>
            </a:r>
            <a:r>
              <a:rPr lang="fa-IR" smtClean="0">
                <a:cs typeface="B Nazanin" panose="00000400000000000000" pitchFamily="2" charset="-78"/>
              </a:rPr>
              <a:t>در </a:t>
            </a:r>
            <a:r>
              <a:rPr lang="fa-IR" smtClean="0">
                <a:cs typeface="B Nazanin" panose="00000400000000000000" pitchFamily="2" charset="-78"/>
              </a:rPr>
              <a:t>عمل، به درک فرد از شغلش و نیز در انجام وظایف سازمانی اش مربوط می شود. بنابراین  حرفه ای که فاقد دانش یا مهارت لامز برای انجام وظایف  به طور موثر و مفید باشد، به هنگام نیست. </a:t>
            </a:r>
          </a:p>
        </p:txBody>
      </p:sp>
      <p:sp>
        <p:nvSpPr>
          <p:cNvPr id="4" name="Flowchart: Process 3"/>
          <p:cNvSpPr/>
          <p:nvPr/>
        </p:nvSpPr>
        <p:spPr>
          <a:xfrm>
            <a:off x="1434905" y="4543865"/>
            <a:ext cx="3629464" cy="130829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تعاریف نابهنگامی در عمل</a:t>
            </a:r>
            <a:endParaRPr lang="fa-IR" b="1">
              <a:solidFill>
                <a:srgbClr val="FF0000"/>
              </a:solidFill>
            </a:endParaRPr>
          </a:p>
        </p:txBody>
      </p:sp>
    </p:spTree>
    <p:extLst>
      <p:ext uri="{BB962C8B-B14F-4D97-AF65-F5344CB8AC3E}">
        <p14:creationId xmlns:p14="http://schemas.microsoft.com/office/powerpoint/2010/main" val="2810584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فرض هایی که در زمینه نابهنگامی مورد بررسی و تحقیق  دانشمندان قرار گرفته عبارتند از:</a:t>
            </a:r>
          </a:p>
          <a:p>
            <a:pPr algn="just"/>
            <a:r>
              <a:rPr lang="fa-IR" smtClean="0">
                <a:cs typeface="B Nazanin" panose="00000400000000000000" pitchFamily="2" charset="-78"/>
              </a:rPr>
              <a:t>بین نابهنگامی و افزایش سن: رابطه معنی دار وجود دارد، بدین معنی  که هر چقدر سن افزایش پیدا کند به کهنگی نیز افزوده می شود.</a:t>
            </a:r>
          </a:p>
          <a:p>
            <a:pPr algn="just"/>
            <a:r>
              <a:rPr lang="fa-IR" smtClean="0">
                <a:cs typeface="B Nazanin" panose="00000400000000000000" pitchFamily="2" charset="-78"/>
              </a:rPr>
              <a:t>بین محیط کار و نابهنگامی نیز رابطه معنی دار وجود دارد. </a:t>
            </a:r>
            <a:endParaRPr lang="fa-IR">
              <a:cs typeface="B Nazanin" panose="00000400000000000000" pitchFamily="2" charset="-78"/>
            </a:endParaRPr>
          </a:p>
        </p:txBody>
      </p:sp>
    </p:spTree>
    <p:extLst>
      <p:ext uri="{BB962C8B-B14F-4D97-AF65-F5344CB8AC3E}">
        <p14:creationId xmlns:p14="http://schemas.microsoft.com/office/powerpoint/2010/main" val="1904012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00B0F0"/>
                </a:solidFill>
                <a:cs typeface="B Nazanin" panose="00000400000000000000" pitchFamily="2" charset="-78"/>
              </a:rPr>
              <a:t>عوامل به وجود آورنده نابهنگامی حرفه ای</a:t>
            </a:r>
            <a:endParaRPr lang="fa-IR" b="1">
              <a:solidFill>
                <a:srgbClr val="00B0F0"/>
              </a:solidFill>
              <a:cs typeface="B Nazanin" panose="00000400000000000000" pitchFamily="2" charset="-78"/>
            </a:endParaRPr>
          </a:p>
        </p:txBody>
      </p:sp>
      <p:sp>
        <p:nvSpPr>
          <p:cNvPr id="3" name="Content Placeholder 2"/>
          <p:cNvSpPr>
            <a:spLocks noGrp="1"/>
          </p:cNvSpPr>
          <p:nvPr>
            <p:ph idx="1"/>
          </p:nvPr>
        </p:nvSpPr>
        <p:spPr>
          <a:xfrm>
            <a:off x="5162842" y="1825625"/>
            <a:ext cx="6190957" cy="4351338"/>
          </a:xfrm>
        </p:spPr>
        <p:txBody>
          <a:bodyPr>
            <a:normAutofit/>
          </a:bodyPr>
          <a:lstStyle/>
          <a:p>
            <a:pPr algn="just"/>
            <a:r>
              <a:rPr lang="fa-IR" smtClean="0">
                <a:cs typeface="B Nazanin" panose="00000400000000000000" pitchFamily="2" charset="-78"/>
              </a:rPr>
              <a:t>ادگار شاین معتقد است هنگامی که افراد وارد دنیای کار می شوند برا یپیمومدن مسیر شغلی خود  به محرکی نیاز دارند که بتواند انگیزه و اشتیاق کافی در انها  ایجاد کرده و آن را توسعه دهند. او تکیه گاه مسیر رشد را خود تصویری و خودباوری فردی از نحوه ترقی شغلی اش تعریف  کرده است. تکیه گاه مسیر رشد الگوی خودباوری در رفتار، انگیزه و ارزش ها است که به </a:t>
            </a:r>
            <a:r>
              <a:rPr lang="fa-IR" b="1" smtClean="0">
                <a:solidFill>
                  <a:srgbClr val="FF0000"/>
                </a:solidFill>
                <a:cs typeface="B Nazanin" panose="00000400000000000000" pitchFamily="2" charset="-78"/>
              </a:rPr>
              <a:t>هدایت، فشار، تثبیت، تغییر یا تلفیق مسیر شغلی افراد </a:t>
            </a:r>
            <a:r>
              <a:rPr lang="fa-IR" smtClean="0">
                <a:cs typeface="B Nazanin" panose="00000400000000000000" pitchFamily="2" charset="-78"/>
              </a:rPr>
              <a:t>می </a:t>
            </a:r>
            <a:r>
              <a:rPr lang="fa-IR" smtClean="0">
                <a:cs typeface="B Nazanin" panose="00000400000000000000" pitchFamily="2" charset="-78"/>
              </a:rPr>
              <a:t>انجامد</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4015154" cy="2964175"/>
          </a:xfrm>
          <a:prstGeom prst="rect">
            <a:avLst/>
          </a:prstGeom>
        </p:spPr>
      </p:pic>
      <p:sp>
        <p:nvSpPr>
          <p:cNvPr id="6" name="TextBox 5"/>
          <p:cNvSpPr txBox="1"/>
          <p:nvPr/>
        </p:nvSpPr>
        <p:spPr>
          <a:xfrm>
            <a:off x="1983545" y="5190978"/>
            <a:ext cx="1561513" cy="523220"/>
          </a:xfrm>
          <a:prstGeom prst="rect">
            <a:avLst/>
          </a:prstGeom>
          <a:noFill/>
        </p:spPr>
        <p:txBody>
          <a:bodyPr wrap="square" rtlCol="1">
            <a:spAutoFit/>
          </a:bodyPr>
          <a:lstStyle/>
          <a:p>
            <a:pPr algn="ctr"/>
            <a:r>
              <a:rPr lang="fa-IR" sz="2800" b="1">
                <a:solidFill>
                  <a:srgbClr val="FF0000"/>
                </a:solidFill>
                <a:cs typeface="B Nazanin" panose="00000400000000000000" pitchFamily="2" charset="-78"/>
              </a:rPr>
              <a:t>ادگار شاین</a:t>
            </a:r>
            <a:endParaRPr lang="fa-IR" b="1">
              <a:solidFill>
                <a:srgbClr val="FF0000"/>
              </a:solidFill>
            </a:endParaRPr>
          </a:p>
        </p:txBody>
      </p:sp>
    </p:spTree>
    <p:extLst>
      <p:ext uri="{BB962C8B-B14F-4D97-AF65-F5344CB8AC3E}">
        <p14:creationId xmlns:p14="http://schemas.microsoft.com/office/powerpoint/2010/main" val="920736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079630" y="1825625"/>
            <a:ext cx="7274169" cy="4351338"/>
          </a:xfrm>
        </p:spPr>
        <p:txBody>
          <a:bodyPr/>
          <a:lstStyle/>
          <a:p>
            <a:pPr algn="just"/>
            <a:r>
              <a:rPr lang="fa-IR">
                <a:cs typeface="B Nazanin" panose="00000400000000000000" pitchFamily="2" charset="-78"/>
              </a:rPr>
              <a:t>فردی که وارد مسیر خاص می شود در پی هدیه ای است که برای او ارزشمند است. اراده خود را به طور کامل جزم می کند تا بتواند مراخل مسیر را طی کرده به موفقیت دست یابد. وظیفه مدیریت برقراری سازگاری بین نیازها، توانایی ها و قابلیت های بالقوه افراد  از یک سو و نیازهای حرفه ای سازمان از سوی دیگر  و تعیین مسیر شغلی و پیشرفت حرفه ای هر فرد در طول  عمر خدمتش است. کوتاهی در مدیریت مسیر رشد شغلی </a:t>
            </a:r>
            <a:r>
              <a:rPr lang="fa-IR">
                <a:cs typeface="B Nazanin" panose="00000400000000000000" pitchFamily="2" charset="-78"/>
              </a:rPr>
              <a:t>موجبات </a:t>
            </a:r>
            <a:r>
              <a:rPr lang="fa-IR" smtClean="0">
                <a:cs typeface="B Nazanin" panose="00000400000000000000" pitchFamily="2" charset="-78"/>
              </a:rPr>
              <a:t>و رکود </a:t>
            </a:r>
            <a:r>
              <a:rPr lang="fa-IR">
                <a:cs typeface="B Nazanin" panose="00000400000000000000" pitchFamily="2" charset="-78"/>
              </a:rPr>
              <a:t>حرفه ای، نگرش منفی نسبت به کار ، فشارهای روانی، تعارضات سازمانی، تنشهای شغلی و سرانجام کیفیت زندگی کاری نامناسب و نابهنگام شدن  را به همراه خواهد داشت. </a:t>
            </a:r>
          </a:p>
          <a:p>
            <a:endParaRPr lang="fa-IR"/>
          </a:p>
        </p:txBody>
      </p:sp>
      <p:sp>
        <p:nvSpPr>
          <p:cNvPr id="4" name="Flowchart: Process 3"/>
          <p:cNvSpPr/>
          <p:nvPr/>
        </p:nvSpPr>
        <p:spPr>
          <a:xfrm>
            <a:off x="661181" y="4740813"/>
            <a:ext cx="3418449" cy="94253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توانایی ها و قابلیت های بالقوه افراد</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827062" y="2074680"/>
            <a:ext cx="3086686" cy="2282141"/>
          </a:xfrm>
          <a:prstGeom prst="rect">
            <a:avLst/>
          </a:prstGeom>
        </p:spPr>
      </p:pic>
    </p:spTree>
    <p:extLst>
      <p:ext uri="{BB962C8B-B14F-4D97-AF65-F5344CB8AC3E}">
        <p14:creationId xmlns:p14="http://schemas.microsoft.com/office/powerpoint/2010/main" val="504759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مهم </a:t>
            </a:r>
            <a:r>
              <a:rPr lang="fa-IR">
                <a:solidFill>
                  <a:srgbClr val="FF0000"/>
                </a:solidFill>
                <a:cs typeface="B Nazanin" panose="00000400000000000000" pitchFamily="2" charset="-78"/>
              </a:rPr>
              <a:t>ترین </a:t>
            </a:r>
            <a:r>
              <a:rPr lang="fa-IR" smtClean="0">
                <a:solidFill>
                  <a:srgbClr val="FF0000"/>
                </a:solidFill>
                <a:cs typeface="B Nazanin" panose="00000400000000000000" pitchFamily="2" charset="-78"/>
              </a:rPr>
              <a:t>عواملی که باعث کندی مسیر رشد شغی و نابهنگامی خواهد شد عبارتند از: </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بی توجهی به صلاحیت  و شایستگی مدیریتی: برخی از افراد بیش از دیگران احساس مسئولیت کرده و بهره بردای از فرصت هایی رهبری را ترجیح می دهند کار متنوع  و چالشی را پسندیده  مزایای کوتاه مدت بیش از سود بلند مدت را ارزشمند می شمرند. </a:t>
            </a:r>
          </a:p>
          <a:p>
            <a:pPr algn="just"/>
            <a:r>
              <a:rPr lang="fa-IR">
                <a:cs typeface="B Nazanin" panose="00000400000000000000" pitchFamily="2" charset="-78"/>
              </a:rPr>
              <a:t> </a:t>
            </a:r>
            <a:r>
              <a:rPr lang="fa-IR" smtClean="0">
                <a:cs typeface="B Nazanin" panose="00000400000000000000" pitchFamily="2" charset="-78"/>
              </a:rPr>
              <a:t>بی توجهی به صلاحیت و شایستگی اش: برخی از افراد تخصص گرا هستند و بیشتر تمایل به کار چالشی دارند و همواره در پی بهبود مهارت و دانش تخصصی خویشند. </a:t>
            </a:r>
          </a:p>
        </p:txBody>
      </p:sp>
    </p:spTree>
    <p:extLst>
      <p:ext uri="{BB962C8B-B14F-4D97-AF65-F5344CB8AC3E}">
        <p14:creationId xmlns:p14="http://schemas.microsoft.com/office/powerpoint/2010/main" val="902769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فقدان استقلال کاری و وابستگی: برخی افراد علاقه ای به این که خود را محدود کنند، ندارند و به کارهای مستقل  پروژه ای بیشتر تمایل نشان می دهند. پرداخت حقوق و مزایا بر اساس شایستگی را مناسب دانسته، سیستم ارتقای مبتنی بر شایستگی را که به استقلال کاری بیشتر منجر شود می پسندند و ردیافت پاداش، جایزه و هدیه نیز آنها را به انجام کاری بهتر و مطلوب تر تشویق می کند. </a:t>
            </a:r>
          </a:p>
          <a:p>
            <a:endParaRPr lang="fa-IR"/>
          </a:p>
        </p:txBody>
      </p:sp>
      <p:sp>
        <p:nvSpPr>
          <p:cNvPr id="4" name="Flowchart: Process 3"/>
          <p:cNvSpPr/>
          <p:nvPr/>
        </p:nvSpPr>
        <p:spPr>
          <a:xfrm>
            <a:off x="6513342" y="4178105"/>
            <a:ext cx="2968283" cy="140677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Nazanin" panose="00000400000000000000" pitchFamily="2" charset="-78"/>
              </a:rPr>
              <a:t>فقدان استقلال کاری و وابستگی</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1065481" y="3857770"/>
            <a:ext cx="4036217" cy="2163201"/>
          </a:xfrm>
          <a:prstGeom prst="rect">
            <a:avLst/>
          </a:prstGeom>
        </p:spPr>
      </p:pic>
    </p:spTree>
    <p:extLst>
      <p:ext uri="{BB962C8B-B14F-4D97-AF65-F5344CB8AC3E}">
        <p14:creationId xmlns:p14="http://schemas.microsoft.com/office/powerpoint/2010/main" val="2921657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839286" y="1825625"/>
            <a:ext cx="6514514" cy="4351338"/>
          </a:xfrm>
        </p:spPr>
        <p:txBody>
          <a:bodyPr/>
          <a:lstStyle/>
          <a:p>
            <a:pPr algn="just"/>
            <a:r>
              <a:rPr lang="fa-IR" smtClean="0">
                <a:cs typeface="B Nazanin" panose="00000400000000000000" pitchFamily="2" charset="-78"/>
              </a:rPr>
              <a:t>ارائه نشدن آموزش مداوم: فعالیت هایی که در زمینه توسعه برنامه های آموزشی و بهره وری نیروی انسانی در سطح سازمان ارائه می شوند بر دانش شغلی و بینش حرفه ای افراد افزوده موانع محدودیت ها، تهدیدات و فرصت های موجود در مسیرهای رشد فعلی را هر چه بیشتر آشکار می کند. آموزش یکی از راههای بالندگی سازمانی است و سرمایه گذاری بلند مدت از  عوامل رشد و رضایت روحی و نیز موثر در کاهش نابهنگامی در سازمان است. </a:t>
            </a:r>
            <a:endParaRPr lang="fa-IR">
              <a:cs typeface="B Nazanin" panose="00000400000000000000" pitchFamily="2" charset="-78"/>
            </a:endParaRPr>
          </a:p>
        </p:txBody>
      </p:sp>
      <p:sp>
        <p:nvSpPr>
          <p:cNvPr id="4" name="Flowchart: Process 3"/>
          <p:cNvSpPr/>
          <p:nvPr/>
        </p:nvSpPr>
        <p:spPr>
          <a:xfrm>
            <a:off x="838200" y="4262511"/>
            <a:ext cx="3643532" cy="133643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رشد و رضایت روحی</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838200" y="1825625"/>
            <a:ext cx="3643532" cy="2185109"/>
          </a:xfrm>
          <a:prstGeom prst="rect">
            <a:avLst/>
          </a:prstGeom>
        </p:spPr>
      </p:pic>
    </p:spTree>
    <p:extLst>
      <p:ext uri="{BB962C8B-B14F-4D97-AF65-F5344CB8AC3E}">
        <p14:creationId xmlns:p14="http://schemas.microsoft.com/office/powerpoint/2010/main" val="1722575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881488" y="1825625"/>
            <a:ext cx="6472311" cy="4351338"/>
          </a:xfrm>
        </p:spPr>
        <p:txBody>
          <a:bodyPr/>
          <a:lstStyle/>
          <a:p>
            <a:pPr algn="just"/>
            <a:r>
              <a:rPr lang="fa-IR" smtClean="0">
                <a:cs typeface="B Nazanin" panose="00000400000000000000" pitchFamily="2" charset="-78"/>
              </a:rPr>
              <a:t>کارایی و اثربخشی موضوعی است که در سخنرانی ها و سمینارهای مختلف مورد بررسی قرار می گیرد. البته با درک مفهوم کارایی و اثربخشی توسعه حاصل نمی شود بلکه عوامل را که موجب نیل به کارایی و اثربخشی است می بایست مورد توجه جدی قرار داد. یکی از آن عوامل نگرش جدید در زدودن منسوخ شدگی و نابهنگامی است. </a:t>
            </a:r>
          </a:p>
        </p:txBody>
      </p:sp>
      <p:pic>
        <p:nvPicPr>
          <p:cNvPr id="4" name="Picture 3"/>
          <p:cNvPicPr>
            <a:picLocks noChangeAspect="1"/>
          </p:cNvPicPr>
          <p:nvPr/>
        </p:nvPicPr>
        <p:blipFill>
          <a:blip r:embed="rId2"/>
          <a:stretch>
            <a:fillRect/>
          </a:stretch>
        </p:blipFill>
        <p:spPr>
          <a:xfrm>
            <a:off x="838200" y="1825624"/>
            <a:ext cx="3858762" cy="3379421"/>
          </a:xfrm>
          <a:prstGeom prst="rect">
            <a:avLst/>
          </a:prstGeom>
        </p:spPr>
      </p:pic>
    </p:spTree>
    <p:extLst>
      <p:ext uri="{BB962C8B-B14F-4D97-AF65-F5344CB8AC3E}">
        <p14:creationId xmlns:p14="http://schemas.microsoft.com/office/powerpoint/2010/main" val="2999113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بی توجهی به نیازهای مادی و معنوی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امروز حقوق پرداختی بیشتر برای کارکنان به منظور ایجاد رضایت و شادی خاطر در کار، کافی </a:t>
            </a:r>
            <a:r>
              <a:rPr lang="fa-IR" smtClean="0">
                <a:cs typeface="B Nazanin" panose="00000400000000000000" pitchFamily="2" charset="-78"/>
              </a:rPr>
              <a:t>نیست، </a:t>
            </a:r>
            <a:r>
              <a:rPr lang="fa-IR" smtClean="0">
                <a:cs typeface="B Nazanin" panose="00000400000000000000" pitchFamily="2" charset="-78"/>
              </a:rPr>
              <a:t>کارکنان به معنی دار بودن کار به عنوان بخشی از هویت فرد </a:t>
            </a:r>
            <a:r>
              <a:rPr lang="fa-IR">
                <a:cs typeface="B Nazanin" panose="00000400000000000000" pitchFamily="2" charset="-78"/>
              </a:rPr>
              <a:t>باید </a:t>
            </a:r>
            <a:r>
              <a:rPr lang="fa-IR" smtClean="0">
                <a:cs typeface="B Nazanin" panose="00000400000000000000" pitchFamily="2" charset="-78"/>
              </a:rPr>
              <a:t>در نظر گرفته شود. </a:t>
            </a:r>
          </a:p>
          <a:p>
            <a:pPr algn="just"/>
            <a:r>
              <a:rPr lang="fa-IR" smtClean="0">
                <a:cs typeface="B Nazanin" panose="00000400000000000000" pitchFamily="2" charset="-78"/>
              </a:rPr>
              <a:t>«کافمن» یکی از صاحب نظران در مورد نابهنگامی در مدیران </a:t>
            </a:r>
            <a:r>
              <a:rPr lang="fa-IR" b="1" smtClean="0">
                <a:solidFill>
                  <a:srgbClr val="FF0000"/>
                </a:solidFill>
                <a:cs typeface="B Nazanin" panose="00000400000000000000" pitchFamily="2" charset="-78"/>
              </a:rPr>
              <a:t>سه عامل مهم </a:t>
            </a:r>
            <a:r>
              <a:rPr lang="fa-IR" smtClean="0">
                <a:cs typeface="B Nazanin" panose="00000400000000000000" pitchFamily="2" charset="-78"/>
              </a:rPr>
              <a:t>زیرا که نقش موثری در منسوخ شدگی مدیران می تواند داشته باشد، ذکر کرده کرده است: </a:t>
            </a:r>
          </a:p>
          <a:p>
            <a:pPr algn="just"/>
            <a:endParaRPr lang="fa-IR">
              <a:cs typeface="B Nazanin" panose="00000400000000000000" pitchFamily="2" charset="-78"/>
            </a:endParaRPr>
          </a:p>
        </p:txBody>
      </p:sp>
      <p:sp>
        <p:nvSpPr>
          <p:cNvPr id="4" name="Flowchart: Process 3"/>
          <p:cNvSpPr/>
          <p:nvPr/>
        </p:nvSpPr>
        <p:spPr>
          <a:xfrm>
            <a:off x="1237957" y="4262511"/>
            <a:ext cx="2968283" cy="123795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منسوخ شدگی مدیران</a:t>
            </a:r>
            <a:endParaRPr lang="fa-IR" b="1">
              <a:solidFill>
                <a:srgbClr val="FF0000"/>
              </a:solidFill>
            </a:endParaRPr>
          </a:p>
        </p:txBody>
      </p:sp>
    </p:spTree>
    <p:extLst>
      <p:ext uri="{BB962C8B-B14F-4D97-AF65-F5344CB8AC3E}">
        <p14:creationId xmlns:p14="http://schemas.microsoft.com/office/powerpoint/2010/main" val="2660508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الف- انفجار اطلاعات و تغییر و تحولات علمی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پیشرفت روزافزون  </a:t>
            </a:r>
            <a:r>
              <a:rPr lang="fa-IR" smtClean="0">
                <a:cs typeface="B Nazanin" panose="00000400000000000000" pitchFamily="2" charset="-78"/>
              </a:rPr>
              <a:t>و سریع </a:t>
            </a:r>
            <a:r>
              <a:rPr lang="fa-IR" smtClean="0">
                <a:cs typeface="B Nazanin" panose="00000400000000000000" pitchFamily="2" charset="-78"/>
              </a:rPr>
              <a:t>دانش و فن اوری که به رشد متناوب تولید و توزیع اطلاعات جدید و انفجار اطلاعات منجر می شود که ناشی از انتشار کتابها، مجلات، تحقیق و پژوهش اختراعات بوده است. پیدایش و ظهور اطلاعات باعث افزایش نشریات جدید مربوط به مدیریت، به ویژه باعث تغییر در حیطه تحقیق در عملیات و رایانه شده است. </a:t>
            </a:r>
          </a:p>
        </p:txBody>
      </p:sp>
      <p:sp>
        <p:nvSpPr>
          <p:cNvPr id="4" name="Flowchart: Process 3"/>
          <p:cNvSpPr/>
          <p:nvPr/>
        </p:nvSpPr>
        <p:spPr>
          <a:xfrm>
            <a:off x="1322363" y="3742006"/>
            <a:ext cx="3615397" cy="156151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رشد متناوب تولید و توزیع اطلاعات جدید</a:t>
            </a:r>
            <a:endParaRPr lang="fa-IR" b="1">
              <a:solidFill>
                <a:srgbClr val="FF0000"/>
              </a:solidFill>
            </a:endParaRPr>
          </a:p>
        </p:txBody>
      </p:sp>
    </p:spTree>
    <p:extLst>
      <p:ext uri="{BB962C8B-B14F-4D97-AF65-F5344CB8AC3E}">
        <p14:creationId xmlns:p14="http://schemas.microsoft.com/office/powerpoint/2010/main" val="176521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a:solidFill>
                  <a:srgbClr val="FF0000"/>
                </a:solidFill>
                <a:cs typeface="B Nazanin" panose="00000400000000000000" pitchFamily="2" charset="-78"/>
              </a:rPr>
              <a:t>عواملی که باعث ایجاد تغییرات مستمر و مداوم در سازمان می شود عبارتند از </a:t>
            </a:r>
            <a:r>
              <a:rPr lang="fa-IR" sz="4000">
                <a:solidFill>
                  <a:srgbClr val="FF0000"/>
                </a:solidFill>
                <a:cs typeface="B Nazanin" panose="00000400000000000000" pitchFamily="2" charset="-78"/>
              </a:rPr>
              <a:t>: </a:t>
            </a:r>
            <a:endParaRPr lang="fa-IR" sz="4000">
              <a:solidFill>
                <a:srgbClr val="FF0000"/>
              </a:solidFill>
            </a:endParaRPr>
          </a:p>
        </p:txBody>
      </p:sp>
      <p:sp>
        <p:nvSpPr>
          <p:cNvPr id="3" name="Content Placeholder 2"/>
          <p:cNvSpPr>
            <a:spLocks noGrp="1"/>
          </p:cNvSpPr>
          <p:nvPr>
            <p:ph idx="1"/>
          </p:nvPr>
        </p:nvSpPr>
        <p:spPr>
          <a:xfrm>
            <a:off x="4149968" y="1825625"/>
            <a:ext cx="7203831" cy="4351338"/>
          </a:xfrm>
        </p:spPr>
        <p:txBody>
          <a:bodyPr/>
          <a:lstStyle/>
          <a:p>
            <a:pPr algn="just"/>
            <a:r>
              <a:rPr lang="fa-IR" b="1" smtClean="0">
                <a:solidFill>
                  <a:srgbClr val="FF0000"/>
                </a:solidFill>
                <a:cs typeface="B Nazanin" panose="00000400000000000000" pitchFamily="2" charset="-78"/>
              </a:rPr>
              <a:t>1- </a:t>
            </a:r>
            <a:r>
              <a:rPr lang="fa-IR" b="1">
                <a:solidFill>
                  <a:srgbClr val="FF0000"/>
                </a:solidFill>
                <a:cs typeface="B Nazanin" panose="00000400000000000000" pitchFamily="2" charset="-78"/>
              </a:rPr>
              <a:t>تغییر فن آوری</a:t>
            </a:r>
            <a:r>
              <a:rPr lang="fa-IR">
                <a:cs typeface="B Nazanin" panose="00000400000000000000" pitchFamily="2" charset="-78"/>
              </a:rPr>
              <a:t>: ماشینی شدن (اتوماسیون) از مرحله جمع آوری اطلاعات تا مرحله کنترل تولید و نیز کاربرد فن آوری رایانه سبب ایجاد تغییرات گردیده است.  </a:t>
            </a:r>
            <a:r>
              <a:rPr lang="fa-IR" b="1">
                <a:solidFill>
                  <a:srgbClr val="FF0000"/>
                </a:solidFill>
                <a:cs typeface="B Nazanin" panose="00000400000000000000" pitchFamily="2" charset="-78"/>
              </a:rPr>
              <a:t>تافلر</a:t>
            </a:r>
            <a:r>
              <a:rPr lang="fa-IR">
                <a:cs typeface="B Nazanin" panose="00000400000000000000" pitchFamily="2" charset="-78"/>
              </a:rPr>
              <a:t> </a:t>
            </a:r>
            <a:r>
              <a:rPr lang="fa-IR" b="1">
                <a:solidFill>
                  <a:srgbClr val="FF0000"/>
                </a:solidFill>
                <a:cs typeface="B Nazanin" panose="00000400000000000000" pitchFamily="2" charset="-78"/>
              </a:rPr>
              <a:t>در کتاب موج سوم  </a:t>
            </a:r>
            <a:r>
              <a:rPr lang="fa-IR">
                <a:cs typeface="B Nazanin" panose="00000400000000000000" pitchFamily="2" charset="-78"/>
              </a:rPr>
              <a:t>می نویسد: بشر امروز  از شدت و سرعت تغییرات </a:t>
            </a:r>
            <a:r>
              <a:rPr lang="fa-IR">
                <a:cs typeface="B Nazanin" panose="00000400000000000000" pitchFamily="2" charset="-78"/>
              </a:rPr>
              <a:t>به </a:t>
            </a:r>
            <a:r>
              <a:rPr lang="fa-IR" smtClean="0">
                <a:cs typeface="B Nazanin" panose="00000400000000000000" pitchFamily="2" charset="-78"/>
              </a:rPr>
              <a:t>بیماری ای </a:t>
            </a:r>
            <a:r>
              <a:rPr lang="fa-IR">
                <a:cs typeface="B Nazanin" panose="00000400000000000000" pitchFamily="2" charset="-78"/>
              </a:rPr>
              <a:t>که به نام بیماری تغییر دچار نشده است و با پیدایش رایانه موج سوم شکل می گیرد. تلویزیون و ویدئو اشکال گذشته حکومت را تغییر خواهد داد. </a:t>
            </a:r>
          </a:p>
          <a:p>
            <a:endParaRPr lang="fa-IR"/>
          </a:p>
        </p:txBody>
      </p:sp>
      <p:pic>
        <p:nvPicPr>
          <p:cNvPr id="4" name="Picture 3"/>
          <p:cNvPicPr>
            <a:picLocks noChangeAspect="1"/>
          </p:cNvPicPr>
          <p:nvPr/>
        </p:nvPicPr>
        <p:blipFill>
          <a:blip r:embed="rId2"/>
          <a:stretch>
            <a:fillRect/>
          </a:stretch>
        </p:blipFill>
        <p:spPr>
          <a:xfrm>
            <a:off x="838200" y="1825625"/>
            <a:ext cx="2847535" cy="2847535"/>
          </a:xfrm>
          <a:prstGeom prst="rect">
            <a:avLst/>
          </a:prstGeom>
        </p:spPr>
      </p:pic>
      <p:sp>
        <p:nvSpPr>
          <p:cNvPr id="5" name="TextBox 4"/>
          <p:cNvSpPr txBox="1"/>
          <p:nvPr/>
        </p:nvSpPr>
        <p:spPr>
          <a:xfrm>
            <a:off x="1575582" y="5022166"/>
            <a:ext cx="1266092"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الوین تافلر</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4084300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2- تغییر شغل</a:t>
            </a:r>
            <a:r>
              <a:rPr lang="fa-IR" smtClean="0">
                <a:cs typeface="B Nazanin" panose="00000400000000000000" pitchFamily="2" charset="-78"/>
              </a:rPr>
              <a:t>: به دلیل مکانیزه شدن و عوامل دیگر از قبیل کسب دانش و مهارت بیشتر فرد را وادار به تغییر شغل کرده است. </a:t>
            </a:r>
          </a:p>
          <a:p>
            <a:pPr algn="just"/>
            <a:r>
              <a:rPr lang="fa-IR" b="1" smtClean="0">
                <a:solidFill>
                  <a:srgbClr val="FF0000"/>
                </a:solidFill>
                <a:cs typeface="B Nazanin" panose="00000400000000000000" pitchFamily="2" charset="-78"/>
              </a:rPr>
              <a:t>3 –تغییر سازمان: </a:t>
            </a:r>
            <a:r>
              <a:rPr lang="fa-IR" smtClean="0">
                <a:cs typeface="B Nazanin" panose="00000400000000000000" pitchFamily="2" charset="-78"/>
              </a:rPr>
              <a:t>طی بررسی و مطالعات انجام شده در امریکا باید گفت حدود 66 درصد از عظیم ترین کمپانی </a:t>
            </a:r>
            <a:r>
              <a:rPr lang="fa-IR" smtClean="0">
                <a:cs typeface="B Nazanin" panose="00000400000000000000" pitchFamily="2" charset="-78"/>
              </a:rPr>
              <a:t>ها </a:t>
            </a:r>
            <a:r>
              <a:rPr lang="fa-IR" smtClean="0">
                <a:cs typeface="B Nazanin" panose="00000400000000000000" pitchFamily="2" charset="-78"/>
              </a:rPr>
              <a:t>حداقل هر دو سال یک بار اقدام به ادغام بعضی واحدها و رایانه ای کردن واحدها می رسند. </a:t>
            </a:r>
            <a:endParaRPr lang="fa-IR">
              <a:cs typeface="B Nazanin" panose="00000400000000000000" pitchFamily="2" charset="-78"/>
            </a:endParaRPr>
          </a:p>
        </p:txBody>
      </p:sp>
      <p:sp>
        <p:nvSpPr>
          <p:cNvPr id="4" name="Flowchart: Off-page Connector 3"/>
          <p:cNvSpPr/>
          <p:nvPr/>
        </p:nvSpPr>
        <p:spPr>
          <a:xfrm>
            <a:off x="1406769" y="4065563"/>
            <a:ext cx="1800665" cy="1420837"/>
          </a:xfrm>
          <a:prstGeom prst="flowChartOffpage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ادغام</a:t>
            </a:r>
            <a:endParaRPr lang="fa-IR" b="1">
              <a:solidFill>
                <a:srgbClr val="FF0000"/>
              </a:solidFill>
            </a:endParaRPr>
          </a:p>
        </p:txBody>
      </p:sp>
    </p:spTree>
    <p:extLst>
      <p:ext uri="{BB962C8B-B14F-4D97-AF65-F5344CB8AC3E}">
        <p14:creationId xmlns:p14="http://schemas.microsoft.com/office/powerpoint/2010/main" val="2094865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4- تغییر در روش های تحقیق و پژوهش </a:t>
            </a:r>
            <a:r>
              <a:rPr lang="fa-IR" smtClean="0">
                <a:cs typeface="B Nazanin" panose="00000400000000000000" pitchFamily="2" charset="-78"/>
              </a:rPr>
              <a:t>: با کمک تکنیک هی پژوهش عملیاتی، </a:t>
            </a:r>
            <a:r>
              <a:rPr lang="fa-IR" smtClean="0">
                <a:cs typeface="B Nazanin" panose="00000400000000000000" pitchFamily="2" charset="-78"/>
              </a:rPr>
              <a:t>تجزیه </a:t>
            </a:r>
            <a:r>
              <a:rPr lang="fa-IR" smtClean="0">
                <a:cs typeface="B Nazanin" panose="00000400000000000000" pitchFamily="2" charset="-78"/>
              </a:rPr>
              <a:t>و تحلیل سیستم ها و روش ها و کاربرد رایانه </a:t>
            </a:r>
            <a:r>
              <a:rPr lang="fa-IR" smtClean="0">
                <a:cs typeface="B Nazanin" panose="00000400000000000000" pitchFamily="2" charset="-78"/>
              </a:rPr>
              <a:t>در </a:t>
            </a:r>
            <a:r>
              <a:rPr lang="fa-IR" smtClean="0">
                <a:cs typeface="B Nazanin" panose="00000400000000000000" pitchFamily="2" charset="-78"/>
              </a:rPr>
              <a:t>علوم رفتاری تصمیم گیری را تسهیل می سازد. </a:t>
            </a:r>
          </a:p>
          <a:p>
            <a:pPr algn="just"/>
            <a:endParaRPr lang="fa-IR">
              <a:cs typeface="B Nazanin" panose="00000400000000000000" pitchFamily="2" charset="-78"/>
            </a:endParaRPr>
          </a:p>
        </p:txBody>
      </p:sp>
      <p:sp>
        <p:nvSpPr>
          <p:cNvPr id="4" name="Flowchart: Process 3"/>
          <p:cNvSpPr/>
          <p:nvPr/>
        </p:nvSpPr>
        <p:spPr>
          <a:xfrm>
            <a:off x="1378634" y="3559126"/>
            <a:ext cx="2560320" cy="136456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علوم رفتاری</a:t>
            </a:r>
            <a:endParaRPr lang="fa-IR" b="1">
              <a:solidFill>
                <a:srgbClr val="FF0000"/>
              </a:solidFill>
            </a:endParaRPr>
          </a:p>
        </p:txBody>
      </p:sp>
    </p:spTree>
    <p:extLst>
      <p:ext uri="{BB962C8B-B14F-4D97-AF65-F5344CB8AC3E}">
        <p14:creationId xmlns:p14="http://schemas.microsoft.com/office/powerpoint/2010/main" val="47392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cs typeface="B Nazanin" panose="00000400000000000000" pitchFamily="2" charset="-78"/>
              </a:rPr>
              <a:t>ب) ویژگی های رفتاری</a:t>
            </a:r>
            <a:endParaRPr lang="fa-IR">
              <a:cs typeface="B Nazanin" panose="00000400000000000000" pitchFamily="2" charset="-78"/>
            </a:endParaRPr>
          </a:p>
        </p:txBody>
      </p:sp>
      <p:sp>
        <p:nvSpPr>
          <p:cNvPr id="3" name="Content Placeholder 2"/>
          <p:cNvSpPr>
            <a:spLocks noGrp="1"/>
          </p:cNvSpPr>
          <p:nvPr>
            <p:ph idx="1"/>
          </p:nvPr>
        </p:nvSpPr>
        <p:spPr>
          <a:xfrm>
            <a:off x="3615396" y="1825625"/>
            <a:ext cx="7738403" cy="4351338"/>
          </a:xfrm>
        </p:spPr>
        <p:txBody>
          <a:bodyPr>
            <a:normAutofit/>
          </a:bodyPr>
          <a:lstStyle/>
          <a:p>
            <a:pPr algn="just"/>
            <a:r>
              <a:rPr lang="fa-IR" smtClean="0">
                <a:cs typeface="B Nazanin" panose="00000400000000000000" pitchFamily="2" charset="-78"/>
              </a:rPr>
              <a:t>این خصوصیات دارای ماهیت روان شناسانه است با توجه به نظریه های مک گرگور، هرزبرگ و مازلو و به طور کلی موضوع های مربوط به نیازها و انگیزش، نیازهای سطوح پایین در شروع به کار به ویژه در طول پنج سال  اول زندگی کاری، فرد را تهدید می کند. </a:t>
            </a:r>
          </a:p>
          <a:p>
            <a:pPr algn="just"/>
            <a:r>
              <a:rPr lang="fa-IR" smtClean="0">
                <a:cs typeface="B Nazanin" panose="00000400000000000000" pitchFamily="2" charset="-78"/>
              </a:rPr>
              <a:t>در بررسی ها و مصاحبه با مدیران توانایی ادراکی (شناختی) به عنوان مهم ترین ویژگی شخصی است که در نابهنگامی حرفه ای نقش دارد ممکن است درجه  نابهنگامی حرفه ای هایی که توانایی ادراکی شان ضعیف است بیشتر باشد. </a:t>
            </a:r>
          </a:p>
        </p:txBody>
      </p:sp>
      <p:pic>
        <p:nvPicPr>
          <p:cNvPr id="4" name="Picture 3"/>
          <p:cNvPicPr>
            <a:picLocks noChangeAspect="1"/>
          </p:cNvPicPr>
          <p:nvPr/>
        </p:nvPicPr>
        <p:blipFill>
          <a:blip r:embed="rId2"/>
          <a:stretch>
            <a:fillRect/>
          </a:stretch>
        </p:blipFill>
        <p:spPr>
          <a:xfrm>
            <a:off x="838200" y="1825625"/>
            <a:ext cx="2777196" cy="2400300"/>
          </a:xfrm>
          <a:prstGeom prst="rect">
            <a:avLst/>
          </a:prstGeom>
        </p:spPr>
      </p:pic>
      <p:sp>
        <p:nvSpPr>
          <p:cNvPr id="5" name="TextBox 4"/>
          <p:cNvSpPr txBox="1"/>
          <p:nvPr/>
        </p:nvSpPr>
        <p:spPr>
          <a:xfrm>
            <a:off x="1420837" y="4543865"/>
            <a:ext cx="1463040"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آبراهام مزلو</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1190911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البته با توجه به بررسی هایی </a:t>
            </a:r>
            <a:r>
              <a:rPr lang="fa-IR">
                <a:cs typeface="B Nazanin" panose="00000400000000000000" pitchFamily="2" charset="-78"/>
              </a:rPr>
              <a:t>که </a:t>
            </a:r>
            <a:r>
              <a:rPr lang="fa-IR" smtClean="0">
                <a:cs typeface="B Nazanin" panose="00000400000000000000" pitchFamily="2" charset="-78"/>
              </a:rPr>
              <a:t>«دالتون</a:t>
            </a:r>
            <a:r>
              <a:rPr lang="fa-IR">
                <a:cs typeface="B Nazanin" panose="00000400000000000000" pitchFamily="2" charset="-78"/>
              </a:rPr>
              <a:t>»  و «تامپسون»  در سال 1971 و «استگر»  و «شیرر»  در سال 1975 و «شومپیتر» در سال 1983 انجام گرفته معلوم شده است که بین سن و </a:t>
            </a:r>
            <a:r>
              <a:rPr lang="fa-IR">
                <a:cs typeface="B Nazanin" panose="00000400000000000000" pitchFamily="2" charset="-78"/>
              </a:rPr>
              <a:t>ناهنگامی </a:t>
            </a:r>
            <a:r>
              <a:rPr lang="fa-IR" smtClean="0">
                <a:cs typeface="B Nazanin" panose="00000400000000000000" pitchFamily="2" charset="-78"/>
              </a:rPr>
              <a:t>رابطه </a:t>
            </a:r>
            <a:r>
              <a:rPr lang="fa-IR">
                <a:cs typeface="B Nazanin" panose="00000400000000000000" pitchFamily="2" charset="-78"/>
              </a:rPr>
              <a:t>وجود دارد و </a:t>
            </a:r>
            <a:r>
              <a:rPr lang="fa-IR" b="1">
                <a:solidFill>
                  <a:srgbClr val="FF0000"/>
                </a:solidFill>
                <a:cs typeface="B Nazanin" panose="00000400000000000000" pitchFamily="2" charset="-78"/>
              </a:rPr>
              <a:t>هر چه کارکنان مسن تر می شند  دارای بازدهی کمتر و برای منسوخ شدن (کهنگی) مستعدترند</a:t>
            </a:r>
            <a:r>
              <a:rPr lang="fa-IR">
                <a:cs typeface="B Nazanin" panose="00000400000000000000" pitchFamily="2" charset="-78"/>
              </a:rPr>
              <a:t>. اگرچه در بعضی مواقع شاغلان مسن تر نسبت به همکاران جوان خود از شناخت قوی تر برخودارند.  </a:t>
            </a:r>
          </a:p>
          <a:p>
            <a:endParaRPr lang="fa-IR"/>
          </a:p>
        </p:txBody>
      </p:sp>
    </p:spTree>
    <p:extLst>
      <p:ext uri="{BB962C8B-B14F-4D97-AF65-F5344CB8AC3E}">
        <p14:creationId xmlns:p14="http://schemas.microsoft.com/office/powerpoint/2010/main" val="3228747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پ) محیط کاری  و فضای سازمانی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اولین کنفرانس که با شرکت دانشمندان علوم رفتاری انجام گرفت، آنان نه فقط احساس کردند که ویژگی های محیط و فرد ملاحظات مهمی اند، بلکه به این نتیجه رسیدندد که عوامل محیطی در نابهنگامی مهم ترند تا عوامل شخصی. </a:t>
            </a:r>
          </a:p>
        </p:txBody>
      </p:sp>
      <p:sp>
        <p:nvSpPr>
          <p:cNvPr id="4" name="Flowchart: Multidocument 3"/>
          <p:cNvSpPr/>
          <p:nvPr/>
        </p:nvSpPr>
        <p:spPr>
          <a:xfrm>
            <a:off x="1519311" y="3742006"/>
            <a:ext cx="4656406" cy="1758462"/>
          </a:xfrm>
          <a:prstGeom prst="flowChartMulti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عوامل محیطی در نابهنگامی مهم ترند تا عوامل شخصی</a:t>
            </a:r>
            <a:endParaRPr lang="fa-IR" b="1">
              <a:solidFill>
                <a:srgbClr val="FF0000"/>
              </a:solidFill>
            </a:endParaRPr>
          </a:p>
        </p:txBody>
      </p:sp>
    </p:spTree>
    <p:extLst>
      <p:ext uri="{BB962C8B-B14F-4D97-AF65-F5344CB8AC3E}">
        <p14:creationId xmlns:p14="http://schemas.microsoft.com/office/powerpoint/2010/main" val="2509338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797082" y="1825625"/>
            <a:ext cx="6556717" cy="4351338"/>
          </a:xfrm>
        </p:spPr>
        <p:txBody>
          <a:bodyPr/>
          <a:lstStyle/>
          <a:p>
            <a:pPr algn="just"/>
            <a:r>
              <a:rPr lang="fa-IR">
                <a:cs typeface="B Nazanin" panose="00000400000000000000" pitchFamily="2" charset="-78"/>
              </a:rPr>
              <a:t>«وارن بنیس» معتقد است محیط در  جهتی در حرکت است که در آینده با سازمان های موقت غیر ثابتی روبرو خواهیم بود از این رو، هر تغییر و تحولی طبعا با خود، اوضاع و احوال تازه و ناآشنایی را به همراه می آورد و افراد مجبور به کسب اطلاعات تازه و فرا گرفتن مهارت های نوینی می شوند و لازم است که با نظریات تازه ای آشنا شوند و انچه را که به آن، عادت کرده اند و راه و روش هایی را که به خوبی می شناسند رها سازند. موقعیت هایی تازه برای افراد ذی نفع  با گنگی و ابهام همراه است (5)</a:t>
            </a:r>
          </a:p>
          <a:p>
            <a:endParaRPr lang="fa-IR"/>
          </a:p>
        </p:txBody>
      </p:sp>
      <p:pic>
        <p:nvPicPr>
          <p:cNvPr id="4" name="Picture 3"/>
          <p:cNvPicPr>
            <a:picLocks noChangeAspect="1"/>
          </p:cNvPicPr>
          <p:nvPr/>
        </p:nvPicPr>
        <p:blipFill>
          <a:blip r:embed="rId2"/>
          <a:stretch>
            <a:fillRect/>
          </a:stretch>
        </p:blipFill>
        <p:spPr>
          <a:xfrm>
            <a:off x="838199" y="1825624"/>
            <a:ext cx="3958883" cy="2310277"/>
          </a:xfrm>
          <a:prstGeom prst="rect">
            <a:avLst/>
          </a:prstGeom>
        </p:spPr>
      </p:pic>
      <p:sp>
        <p:nvSpPr>
          <p:cNvPr id="5" name="TextBox 4"/>
          <p:cNvSpPr txBox="1"/>
          <p:nvPr/>
        </p:nvSpPr>
        <p:spPr>
          <a:xfrm>
            <a:off x="1645920" y="4586068"/>
            <a:ext cx="2096086"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وارن بنیس</a:t>
            </a:r>
            <a:endParaRPr lang="fa-IR">
              <a:solidFill>
                <a:srgbClr val="FF0000"/>
              </a:solidFill>
            </a:endParaRPr>
          </a:p>
        </p:txBody>
      </p:sp>
    </p:spTree>
    <p:extLst>
      <p:ext uri="{BB962C8B-B14F-4D97-AF65-F5344CB8AC3E}">
        <p14:creationId xmlns:p14="http://schemas.microsoft.com/office/powerpoint/2010/main" val="1713621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کیفیت زندگی کاری در هر قوم و جامعه ای معنا و محتوای خاص دارد و نمی توان برای ان  یک شاخص عام و جهان شمول ارائه کرد. ضمنا رابطه کیفیت زندگی کاری و بهره وری منابع انسانی، </a:t>
            </a:r>
            <a:r>
              <a:rPr lang="fa-IR" smtClean="0">
                <a:cs typeface="B Nazanin" panose="00000400000000000000" pitchFamily="2" charset="-78"/>
              </a:rPr>
              <a:t>رابطه </a:t>
            </a:r>
            <a:r>
              <a:rPr lang="fa-IR" smtClean="0">
                <a:cs typeface="B Nazanin" panose="00000400000000000000" pitchFamily="2" charset="-78"/>
              </a:rPr>
              <a:t>ای دو سویه است. محیط کار به شرطی دارای کیفیت است که در ان افراد  به عنوان یک عضو و عنصر اصلی سازمان به حساب آید. ذهن انسان در آن محیط با چالش فکری و اندیشه مواجه باشد. شرایط محیط باعث پرورش و رشد توانایی او شود و در آن محیط کارها به خوبی انجام پذیرد. </a:t>
            </a:r>
          </a:p>
          <a:p>
            <a:pPr algn="just"/>
            <a:endParaRPr lang="fa-IR">
              <a:cs typeface="B Nazanin" panose="00000400000000000000" pitchFamily="2" charset="-78"/>
            </a:endParaRPr>
          </a:p>
        </p:txBody>
      </p:sp>
      <p:sp>
        <p:nvSpPr>
          <p:cNvPr id="4" name="Flowchart: Process 3"/>
          <p:cNvSpPr/>
          <p:nvPr/>
        </p:nvSpPr>
        <p:spPr>
          <a:xfrm>
            <a:off x="1308294" y="4346917"/>
            <a:ext cx="4192173" cy="1209821"/>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یک شاخص عام و جهان شمول</a:t>
            </a:r>
            <a:endParaRPr lang="fa-IR" b="1">
              <a:solidFill>
                <a:srgbClr val="FF0000"/>
              </a:solidFill>
            </a:endParaRPr>
          </a:p>
        </p:txBody>
      </p:sp>
    </p:spTree>
    <p:extLst>
      <p:ext uri="{BB962C8B-B14F-4D97-AF65-F5344CB8AC3E}">
        <p14:creationId xmlns:p14="http://schemas.microsoft.com/office/powerpoint/2010/main" val="1213562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مدیریت و منابع انسانی مانند تجهیزات ماشین آلات، کارخانه های فرسوده، اگر به موضع بازپروری، ترمیم، تقویت و تعویض نگردند موجب خسارت سنگین برای سازمان خواهد شد. </a:t>
            </a:r>
          </a:p>
          <a:p>
            <a:pPr algn="just"/>
            <a:r>
              <a:rPr lang="fa-IR">
                <a:cs typeface="B Nazanin" panose="00000400000000000000" pitchFamily="2" charset="-78"/>
              </a:rPr>
              <a:t>یکی از گام های اساسی در جهت ارتقای توسعه، شناخت علل و عواملی نظیر رضایت شغلی، کیفیت زندگی کاری، ساختار سازمانی و فرهنگ سازمانی است که موجب به روز نبودن سازمان در ابعاد مختلف می شود. </a:t>
            </a:r>
          </a:p>
          <a:p>
            <a:endParaRPr lang="fa-IR"/>
          </a:p>
        </p:txBody>
      </p:sp>
      <p:sp>
        <p:nvSpPr>
          <p:cNvPr id="4" name="Flowchart: Process 3"/>
          <p:cNvSpPr/>
          <p:nvPr/>
        </p:nvSpPr>
        <p:spPr>
          <a:xfrm>
            <a:off x="1337481" y="4080681"/>
            <a:ext cx="4708477" cy="144666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رضایت شغلی، کیفیت زندگی کاری، ساختار سازمانی و فرهنگ سازمانی</a:t>
            </a:r>
            <a:endParaRPr lang="fa-IR" b="1">
              <a:solidFill>
                <a:srgbClr val="FF0000"/>
              </a:solidFill>
            </a:endParaRPr>
          </a:p>
        </p:txBody>
      </p:sp>
    </p:spTree>
    <p:extLst>
      <p:ext uri="{BB962C8B-B14F-4D97-AF65-F5344CB8AC3E}">
        <p14:creationId xmlns:p14="http://schemas.microsoft.com/office/powerpoint/2010/main" val="2919571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تحقیقی که در انجمن مدیریت آمریکا به عمل امده کارکنان معتقدند که 11 مورد ذیل اجزای عمده کیفیت زندگی کاری است: </a:t>
            </a:r>
          </a:p>
          <a:p>
            <a:pPr algn="just"/>
            <a:r>
              <a:rPr lang="fa-IR">
                <a:cs typeface="B Nazanin" panose="00000400000000000000" pitchFamily="2" charset="-78"/>
              </a:rPr>
              <a:t>حقوق و دستمزد</a:t>
            </a:r>
          </a:p>
          <a:p>
            <a:pPr algn="just"/>
            <a:r>
              <a:rPr lang="fa-IR">
                <a:cs typeface="B Nazanin" panose="00000400000000000000" pitchFamily="2" charset="-78"/>
              </a:rPr>
              <a:t>مزایا به ویژه مزایای خدمات پرسنلی</a:t>
            </a:r>
          </a:p>
          <a:p>
            <a:pPr algn="just"/>
            <a:r>
              <a:rPr lang="fa-IR">
                <a:cs typeface="B Nazanin" panose="00000400000000000000" pitchFamily="2" charset="-78"/>
              </a:rPr>
              <a:t>امنیت شغلی</a:t>
            </a:r>
          </a:p>
          <a:p>
            <a:pPr algn="just"/>
            <a:r>
              <a:rPr lang="fa-IR">
                <a:cs typeface="B Nazanin" panose="00000400000000000000" pitchFamily="2" charset="-78"/>
              </a:rPr>
              <a:t>داشتن شانس انتخاب شغل دیگر در سازمان</a:t>
            </a:r>
          </a:p>
          <a:p>
            <a:pPr algn="just"/>
            <a:r>
              <a:rPr lang="fa-IR">
                <a:cs typeface="B Nazanin" panose="00000400000000000000" pitchFamily="2" charset="-78"/>
              </a:rPr>
              <a:t>نداشتن تنش کاری</a:t>
            </a:r>
          </a:p>
          <a:p>
            <a:endParaRPr lang="fa-IR"/>
          </a:p>
        </p:txBody>
      </p:sp>
    </p:spTree>
    <p:extLst>
      <p:ext uri="{BB962C8B-B14F-4D97-AF65-F5344CB8AC3E}">
        <p14:creationId xmlns:p14="http://schemas.microsoft.com/office/powerpoint/2010/main" val="3237321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شرکت در تصمیماتی که در سرنوشت افراد مربوط می شود. </a:t>
            </a:r>
          </a:p>
          <a:p>
            <a:pPr algn="just"/>
            <a:r>
              <a:rPr lang="fa-IR" smtClean="0">
                <a:cs typeface="B Nazanin" panose="00000400000000000000" pitchFamily="2" charset="-78"/>
              </a:rPr>
              <a:t>دموکراسی در محل کار</a:t>
            </a:r>
          </a:p>
          <a:p>
            <a:pPr algn="just"/>
            <a:r>
              <a:rPr lang="fa-IR" smtClean="0">
                <a:cs typeface="B Nazanin" panose="00000400000000000000" pitchFamily="2" charset="-78"/>
              </a:rPr>
              <a:t>سهیم بودن در سود</a:t>
            </a:r>
          </a:p>
          <a:p>
            <a:pPr algn="just"/>
            <a:r>
              <a:rPr lang="fa-IR" smtClean="0">
                <a:cs typeface="B Nazanin" panose="00000400000000000000" pitchFamily="2" charset="-78"/>
              </a:rPr>
              <a:t>وجود نظام بیمه بازنشستگی </a:t>
            </a:r>
          </a:p>
          <a:p>
            <a:pPr algn="just"/>
            <a:r>
              <a:rPr lang="fa-IR" smtClean="0">
                <a:cs typeface="B Nazanin" panose="00000400000000000000" pitchFamily="2" charset="-78"/>
              </a:rPr>
              <a:t>وجود امکانات و خدمات رفاهی</a:t>
            </a:r>
          </a:p>
          <a:p>
            <a:pPr algn="just"/>
            <a:r>
              <a:rPr lang="fa-IR" smtClean="0">
                <a:cs typeface="B Nazanin" panose="00000400000000000000" pitchFamily="2" charset="-78"/>
              </a:rPr>
              <a:t>چهار روز کار در هفته (6)</a:t>
            </a:r>
          </a:p>
          <a:p>
            <a:pPr algn="just"/>
            <a:endParaRPr lang="fa-IR">
              <a:cs typeface="B Nazanin" panose="00000400000000000000" pitchFamily="2" charset="-78"/>
            </a:endParaRPr>
          </a:p>
        </p:txBody>
      </p:sp>
    </p:spTree>
    <p:extLst>
      <p:ext uri="{BB962C8B-B14F-4D97-AF65-F5344CB8AC3E}">
        <p14:creationId xmlns:p14="http://schemas.microsoft.com/office/powerpoint/2010/main" val="429618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a:t>
            </a:r>
            <a:r>
              <a:rPr lang="fa-IR" b="1" smtClean="0">
                <a:solidFill>
                  <a:srgbClr val="FF0000"/>
                </a:solidFill>
                <a:cs typeface="B Nazanin" panose="00000400000000000000" pitchFamily="2" charset="-78"/>
              </a:rPr>
              <a:t>والتون</a:t>
            </a:r>
            <a:r>
              <a:rPr lang="fa-IR" smtClean="0">
                <a:cs typeface="B Nazanin" panose="00000400000000000000" pitchFamily="2" charset="-78"/>
              </a:rPr>
              <a:t>» معیارهایی نظیر، حقوق کافی، محیط کار سالم، ایجاد فرصت </a:t>
            </a:r>
            <a:r>
              <a:rPr lang="fa-IR" smtClean="0">
                <a:cs typeface="B Nazanin" panose="00000400000000000000" pitchFamily="2" charset="-78"/>
              </a:rPr>
              <a:t>برای </a:t>
            </a:r>
            <a:r>
              <a:rPr lang="fa-IR" smtClean="0">
                <a:cs typeface="B Nazanin" panose="00000400000000000000" pitchFamily="2" charset="-78"/>
              </a:rPr>
              <a:t>رشد مداوم شغلی مستمر برای کارکنان، اجتماعی کردن کار در سازمان، آزادی در محیط کار، وجود تعادل و توازن در بین کار و زندگی کاری بر شمرده است (7)</a:t>
            </a:r>
          </a:p>
          <a:p>
            <a:pPr algn="just"/>
            <a:endParaRPr lang="fa-IR">
              <a:cs typeface="B Nazanin" panose="00000400000000000000" pitchFamily="2" charset="-78"/>
            </a:endParaRPr>
          </a:p>
        </p:txBody>
      </p:sp>
      <p:sp>
        <p:nvSpPr>
          <p:cNvPr id="4" name="Flowchart: Process 3"/>
          <p:cNvSpPr/>
          <p:nvPr/>
        </p:nvSpPr>
        <p:spPr>
          <a:xfrm>
            <a:off x="838200" y="3615397"/>
            <a:ext cx="5908430" cy="1589649"/>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وجود تعادل و توازن در بین کار و زندگی کاری</a:t>
            </a:r>
            <a:endParaRPr lang="fa-IR" b="1">
              <a:solidFill>
                <a:srgbClr val="FF0000"/>
              </a:solidFill>
            </a:endParaRPr>
          </a:p>
        </p:txBody>
      </p:sp>
    </p:spTree>
    <p:extLst>
      <p:ext uri="{BB962C8B-B14F-4D97-AF65-F5344CB8AC3E}">
        <p14:creationId xmlns:p14="http://schemas.microsoft.com/office/powerpoint/2010/main" val="2044185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نقش ساختار سازمانی در نابهنگامی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ساختار سازمانی، عبارت است از نحوه تنظیم خطوط مسئولیت در یک واحد توسط مدیریت عالی. </a:t>
            </a:r>
          </a:p>
          <a:p>
            <a:pPr algn="just"/>
            <a:r>
              <a:rPr lang="fa-IR" smtClean="0">
                <a:cs typeface="B Nazanin" panose="00000400000000000000" pitchFamily="2" charset="-78"/>
              </a:rPr>
              <a:t>از عوامل مهم در تسهیل و تقویت توان خلاقیت و نوآوری و همچنین بهنگام شدن و نیز بالابردذن بهره وری کارکنان در سازمان، ساختار و تشکیلات تناسب با اهداف مورد نظر است. بعضی، ساختارهای سازماین را به ماشینی و زیستی تقسیم کرده اند. ساختار زیستی یا ارگانیکی ساختار مناسب خلاقیت و نوآوری در سازمان است. </a:t>
            </a:r>
            <a:endParaRPr lang="fa-IR">
              <a:cs typeface="B Nazanin" panose="00000400000000000000" pitchFamily="2" charset="-78"/>
            </a:endParaRPr>
          </a:p>
        </p:txBody>
      </p:sp>
    </p:spTree>
    <p:extLst>
      <p:ext uri="{BB962C8B-B14F-4D97-AF65-F5344CB8AC3E}">
        <p14:creationId xmlns:p14="http://schemas.microsoft.com/office/powerpoint/2010/main" val="3911256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ساختار با شرایط معقول  محیطی به سرعت هماهنگ شده امکان انعطاف و آزادی عمل را برای شاغلان فراهم آورده است و بستر مناسبتی را برای رشد خلاقیت و نوآوری آماده می سازد. از ویژگی های این نوع ساختار، ارتباطات امور در سطوح مربوطه، تعهد به اهداف وظیفه ای</a:t>
            </a:r>
            <a:r>
              <a:rPr lang="fa-IR">
                <a:cs typeface="B Nazanin" panose="00000400000000000000" pitchFamily="2" charset="-78"/>
              </a:rPr>
              <a:t>، </a:t>
            </a:r>
            <a:r>
              <a:rPr lang="fa-IR" smtClean="0">
                <a:cs typeface="B Nazanin" panose="00000400000000000000" pitchFamily="2" charset="-78"/>
              </a:rPr>
              <a:t>سطحی </a:t>
            </a:r>
            <a:r>
              <a:rPr lang="fa-IR">
                <a:cs typeface="B Nazanin" panose="00000400000000000000" pitchFamily="2" charset="-78"/>
              </a:rPr>
              <a:t>بودن هرم سازمانی، روابط نزدیک </a:t>
            </a:r>
            <a:r>
              <a:rPr lang="fa-IR">
                <a:cs typeface="B Nazanin" panose="00000400000000000000" pitchFamily="2" charset="-78"/>
              </a:rPr>
              <a:t>شغلی </a:t>
            </a:r>
            <a:r>
              <a:rPr lang="fa-IR" smtClean="0">
                <a:cs typeface="B Nazanin" panose="00000400000000000000" pitchFamily="2" charset="-78"/>
              </a:rPr>
              <a:t>و تخصصی </a:t>
            </a:r>
            <a:r>
              <a:rPr lang="fa-IR">
                <a:cs typeface="B Nazanin" panose="00000400000000000000" pitchFamily="2" charset="-78"/>
              </a:rPr>
              <a:t>و همکاری و همراهی کارکنان است (8)</a:t>
            </a:r>
            <a:endParaRPr lang="fa-IR">
              <a:cs typeface="B Nazanin" panose="00000400000000000000" pitchFamily="2" charset="-78"/>
            </a:endParaRPr>
          </a:p>
        </p:txBody>
      </p:sp>
      <p:sp>
        <p:nvSpPr>
          <p:cNvPr id="4" name="Flowchart: Process 3"/>
          <p:cNvSpPr/>
          <p:nvPr/>
        </p:nvSpPr>
        <p:spPr>
          <a:xfrm>
            <a:off x="1364566" y="3967089"/>
            <a:ext cx="3685736" cy="1519311"/>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امکان انعطاف و آزادی عمل</a:t>
            </a:r>
            <a:endParaRPr lang="fa-IR" b="1">
              <a:solidFill>
                <a:srgbClr val="FF0000"/>
              </a:solidFill>
            </a:endParaRPr>
          </a:p>
        </p:txBody>
      </p:sp>
    </p:spTree>
    <p:extLst>
      <p:ext uri="{BB962C8B-B14F-4D97-AF65-F5344CB8AC3E}">
        <p14:creationId xmlns:p14="http://schemas.microsoft.com/office/powerpoint/2010/main" val="276843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32848" y="1825625"/>
            <a:ext cx="7020951" cy="4351338"/>
          </a:xfrm>
        </p:spPr>
        <p:txBody>
          <a:bodyPr/>
          <a:lstStyle/>
          <a:p>
            <a:pPr algn="just"/>
            <a:r>
              <a:rPr lang="fa-IR">
                <a:cs typeface="B Nazanin" panose="00000400000000000000" pitchFamily="2" charset="-78"/>
              </a:rPr>
              <a:t>یکی از نظریه هایی که در کاهش نابهنگامی تاثیر زیادی دارد، نظریه انتظار (ویکتور وروم) است افراد وطنی بینددیشید قادر به کسب دانش، مهارت و توانایی هستند، نه تنها آنها را فراخواهند گرفت بلکه مورد استفاده نیز قرار خواهند داد. کارکنان دانش و مهارت هایی را کسب خواهد کرد که معتقد باشند</a:t>
            </a:r>
            <a:endParaRPr lang="fa-IR"/>
          </a:p>
        </p:txBody>
      </p:sp>
      <p:pic>
        <p:nvPicPr>
          <p:cNvPr id="4" name="Picture 3"/>
          <p:cNvPicPr>
            <a:picLocks noChangeAspect="1"/>
          </p:cNvPicPr>
          <p:nvPr/>
        </p:nvPicPr>
        <p:blipFill>
          <a:blip r:embed="rId2"/>
          <a:stretch>
            <a:fillRect/>
          </a:stretch>
        </p:blipFill>
        <p:spPr>
          <a:xfrm>
            <a:off x="838199" y="1943906"/>
            <a:ext cx="3241431" cy="3114822"/>
          </a:xfrm>
          <a:prstGeom prst="rect">
            <a:avLst/>
          </a:prstGeom>
        </p:spPr>
      </p:pic>
      <p:sp>
        <p:nvSpPr>
          <p:cNvPr id="5" name="TextBox 4"/>
          <p:cNvSpPr txBox="1"/>
          <p:nvPr/>
        </p:nvSpPr>
        <p:spPr>
          <a:xfrm>
            <a:off x="1474175" y="5311946"/>
            <a:ext cx="1969477"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ویکتور وروم</a:t>
            </a:r>
            <a:endParaRPr lang="fa-IR">
              <a:solidFill>
                <a:srgbClr val="FF0000"/>
              </a:solidFill>
            </a:endParaRPr>
          </a:p>
        </p:txBody>
      </p:sp>
    </p:spTree>
    <p:extLst>
      <p:ext uri="{BB962C8B-B14F-4D97-AF65-F5344CB8AC3E}">
        <p14:creationId xmlns:p14="http://schemas.microsoft.com/office/powerpoint/2010/main" val="4007725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نقش نظریه های انگیزش در کاهش نابهنگامی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a:xfrm>
            <a:off x="3516922" y="1825625"/>
            <a:ext cx="7836877" cy="4351338"/>
          </a:xfrm>
        </p:spPr>
        <p:txBody>
          <a:bodyPr/>
          <a:lstStyle/>
          <a:p>
            <a:pPr algn="just"/>
            <a:r>
              <a:rPr lang="fa-IR" smtClean="0">
                <a:cs typeface="B Nazanin" panose="00000400000000000000" pitchFamily="2" charset="-78"/>
              </a:rPr>
              <a:t>. </a:t>
            </a:r>
            <a:r>
              <a:rPr lang="fa-IR" smtClean="0">
                <a:cs typeface="B Nazanin" panose="00000400000000000000" pitchFamily="2" charset="-78"/>
              </a:rPr>
              <a:t>این مهارت و دانش در به دست اوردن پاداش با ارزش مفید است. نظریه های دیگر انگیزشی نظیر، سلسله مراتب نیازها (مازلو)، دوعاملی (هرزبرگ) فراجویی ( مک کله لند)، تقویت مثبت یا اصلاح رفتار (اسکینر) و نظریه برابری (آدامز) می توانند مبنای حرکت کارکنان  و مدیران  در سازمان بوده و تمایل به توفیق در کار و افزایش بهره وری را در آنها ایجاد و باعث کاهش ناهنگامی در حرفه گردد.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2678722" cy="2941587"/>
          </a:xfrm>
          <a:prstGeom prst="rect">
            <a:avLst/>
          </a:prstGeom>
        </p:spPr>
      </p:pic>
      <p:sp>
        <p:nvSpPr>
          <p:cNvPr id="5" name="TextBox 4"/>
          <p:cNvSpPr txBox="1"/>
          <p:nvPr/>
        </p:nvSpPr>
        <p:spPr>
          <a:xfrm>
            <a:off x="1645920" y="5092505"/>
            <a:ext cx="1420837"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اسکینر</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3945160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شیوه های کنترل و مقابله با نابهنگامی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1- اطلاع یافتن از شدت نابهنگامی در سازمان از طریق بررسی سوابق پرسنلی تجزیه و تحلیل های سازمانی، بررسی موجودی ها، آزمن دانش و مهارت های مربوطه</a:t>
            </a:r>
          </a:p>
          <a:p>
            <a:pPr algn="just"/>
            <a:r>
              <a:rPr lang="fa-IR" smtClean="0">
                <a:cs typeface="B Nazanin" panose="00000400000000000000" pitchFamily="2" charset="-78"/>
              </a:rPr>
              <a:t>2- برای اجتناب از استخدام افراد نامناسب با شغل و نیازهای شغلی، لازم است شیوه ها و تکنیک های انتخاب و انتصاب را اصلاح کرد: </a:t>
            </a:r>
          </a:p>
        </p:txBody>
      </p:sp>
      <p:sp>
        <p:nvSpPr>
          <p:cNvPr id="4" name="Flowchart: Process 3"/>
          <p:cNvSpPr/>
          <p:nvPr/>
        </p:nvSpPr>
        <p:spPr>
          <a:xfrm>
            <a:off x="1266092" y="4164037"/>
            <a:ext cx="3179299" cy="1336431"/>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بررسی سوابق پرسنلی</a:t>
            </a:r>
            <a:endParaRPr lang="fa-IR" b="1">
              <a:solidFill>
                <a:srgbClr val="FF0000"/>
              </a:solidFill>
            </a:endParaRPr>
          </a:p>
        </p:txBody>
      </p:sp>
      <p:sp>
        <p:nvSpPr>
          <p:cNvPr id="5" name="Flowchart: Preparation 4"/>
          <p:cNvSpPr/>
          <p:nvPr/>
        </p:nvSpPr>
        <p:spPr>
          <a:xfrm>
            <a:off x="6049108" y="4037428"/>
            <a:ext cx="3840480" cy="1702190"/>
          </a:xfrm>
          <a:prstGeom prst="flowChartPreparati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شیوه ها و تکنیک های انتخاب و انتصاب</a:t>
            </a:r>
            <a:endParaRPr lang="fa-IR" b="1">
              <a:solidFill>
                <a:srgbClr val="FF0000"/>
              </a:solidFill>
            </a:endParaRPr>
          </a:p>
        </p:txBody>
      </p:sp>
    </p:spTree>
    <p:extLst>
      <p:ext uri="{BB962C8B-B14F-4D97-AF65-F5344CB8AC3E}">
        <p14:creationId xmlns:p14="http://schemas.microsoft.com/office/powerpoint/2010/main" val="433847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3- مدیریت می تواند با ارزیابی ها از استعداد ها و تدارک مشاغل و نیز تکنیک ها و شیوه هایی نظیر ارزشیابی مشاغل مدیریت بر مبنای هدف و مشاور شغلی در دستیابی به پرورش و توسعه شغلی جهت کنترل و از دور خارج شدگی موثر واقع شود. </a:t>
            </a:r>
          </a:p>
          <a:p>
            <a:pPr algn="just"/>
            <a:r>
              <a:rPr lang="fa-IR">
                <a:cs typeface="B Nazanin" panose="00000400000000000000" pitchFamily="2" charset="-78"/>
              </a:rPr>
              <a:t>4- تدوین خط مشی ها، سیاست های قابل انعطاف بازنشستگی و فراهم ساختن مستمری های سبک بازنشستگی باید بر مبنای توانایی افراد حرفه ای در همکاری باشد و بر اساس سن تاریخی مطلق نباشد مستمری های سبک موجب تشویق و ترک افراد حرفه ای و فرسوده از سازمان می شود زیرا بدون از دست دادن حقوق خود می تواند این کار را انجام دهند. </a:t>
            </a:r>
          </a:p>
          <a:p>
            <a:endParaRPr lang="fa-IR"/>
          </a:p>
        </p:txBody>
      </p:sp>
      <p:sp>
        <p:nvSpPr>
          <p:cNvPr id="4" name="Flowchart: Process 3"/>
          <p:cNvSpPr/>
          <p:nvPr/>
        </p:nvSpPr>
        <p:spPr>
          <a:xfrm>
            <a:off x="1364566" y="4994031"/>
            <a:ext cx="4839286" cy="970671"/>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سیاست های قابل انعطاف بازنشستگی</a:t>
            </a:r>
            <a:endParaRPr lang="fa-IR" b="1">
              <a:solidFill>
                <a:srgbClr val="FF0000"/>
              </a:solidFill>
            </a:endParaRPr>
          </a:p>
        </p:txBody>
      </p:sp>
    </p:spTree>
    <p:extLst>
      <p:ext uri="{BB962C8B-B14F-4D97-AF65-F5344CB8AC3E}">
        <p14:creationId xmlns:p14="http://schemas.microsoft.com/office/powerpoint/2010/main" val="2505711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5- طرح ریزی های مکرر مشاغل حرفه ای به منظور ایجاد انگیزه بیشتر از طری بهبود روش های استفاده از دانش و مهارت های حرفه ای  و افزودن مسئولیت و نفوذ افراد انجام داد (غنی سازی و گسترش شغل) البته اگر افراد حرفه ای از همان نخستین تجربه شغلی به مبارزه با نابهنگامی تشویق شوند کمک بهتر و موثرتری در برانگیختن رشد و پرورش آنها می شود. </a:t>
            </a:r>
          </a:p>
        </p:txBody>
      </p:sp>
    </p:spTree>
    <p:extLst>
      <p:ext uri="{BB962C8B-B14F-4D97-AF65-F5344CB8AC3E}">
        <p14:creationId xmlns:p14="http://schemas.microsoft.com/office/powerpoint/2010/main" val="431171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این مقاله ضمن تعریف کارایی و اثربخشی و نابهنگامی و اهمیت آن به </a:t>
            </a:r>
            <a:r>
              <a:rPr lang="fa-IR" b="1" smtClean="0">
                <a:solidFill>
                  <a:srgbClr val="FF0000"/>
                </a:solidFill>
                <a:cs typeface="B Nazanin" panose="00000400000000000000" pitchFamily="2" charset="-78"/>
              </a:rPr>
              <a:t>سه</a:t>
            </a:r>
            <a:r>
              <a:rPr lang="fa-IR" smtClean="0">
                <a:cs typeface="B Nazanin" panose="00000400000000000000" pitchFamily="2" charset="-78"/>
              </a:rPr>
              <a:t> عامل مهمی که در به روز نبودن مدیران و در نتیجه کاهش کارایی و اثربخشی نقش دارد . کاربرد نظریه های انگیزش در کاهش نابهنگامی و در شیوه ها و تکنیک هایی که در محو یا کاهش به روز نبودن موثر است ، اشاره می شود.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2335237" y="752243"/>
            <a:ext cx="1005913" cy="1005913"/>
          </a:xfrm>
          <a:prstGeom prst="rect">
            <a:avLst/>
          </a:prstGeom>
        </p:spPr>
      </p:pic>
    </p:spTree>
    <p:extLst>
      <p:ext uri="{BB962C8B-B14F-4D97-AF65-F5344CB8AC3E}">
        <p14:creationId xmlns:p14="http://schemas.microsoft.com/office/powerpoint/2010/main" val="740798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894362" y="1825625"/>
            <a:ext cx="5459437" cy="4351338"/>
          </a:xfrm>
        </p:spPr>
        <p:txBody>
          <a:bodyPr/>
          <a:lstStyle/>
          <a:p>
            <a:pPr algn="just"/>
            <a:r>
              <a:rPr lang="fa-IR">
                <a:cs typeface="B Nazanin" panose="00000400000000000000" pitchFamily="2" charset="-78"/>
              </a:rPr>
              <a:t>6- اجتناب از ایجاد تخصص محدود در واگذاری شغل این امر مستلزم به کارگیری دانش و مهارت های مختلف است که نه فقط آنچه را که افراد حرفه ای می دانند تشویق می کند، بلکه در فراگیری دانش و مهارت های بهنگام را نیز باعث می شود و </a:t>
            </a:r>
            <a:r>
              <a:rPr lang="fa-IR">
                <a:cs typeface="B Nazanin" panose="00000400000000000000" pitchFamily="2" charset="-78"/>
              </a:rPr>
              <a:t>به </a:t>
            </a:r>
            <a:r>
              <a:rPr lang="fa-IR" smtClean="0">
                <a:cs typeface="B Nazanin" panose="00000400000000000000" pitchFamily="2" charset="-78"/>
              </a:rPr>
              <a:t>تدریج </a:t>
            </a:r>
            <a:r>
              <a:rPr lang="fa-IR">
                <a:cs typeface="B Nazanin" panose="00000400000000000000" pitchFamily="2" charset="-78"/>
              </a:rPr>
              <a:t>اعتمادی را در افراد حرفه ای القا می کند تا آنها با کمک آنان آسانتر با نیازمندی های در حال تغییر خود را تطبیق دهد. </a:t>
            </a:r>
          </a:p>
          <a:p>
            <a:endParaRPr lang="fa-IR"/>
          </a:p>
        </p:txBody>
      </p:sp>
      <p:sp>
        <p:nvSpPr>
          <p:cNvPr id="4" name="Flowchart: Process 3"/>
          <p:cNvSpPr/>
          <p:nvPr/>
        </p:nvSpPr>
        <p:spPr>
          <a:xfrm>
            <a:off x="1237957" y="4502907"/>
            <a:ext cx="4375052" cy="149117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اجتناب از ایجاد تخصص محدود</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838199" y="1825624"/>
            <a:ext cx="4774810" cy="2161829"/>
          </a:xfrm>
          <a:prstGeom prst="rect">
            <a:avLst/>
          </a:prstGeom>
        </p:spPr>
      </p:pic>
    </p:spTree>
    <p:extLst>
      <p:ext uri="{BB962C8B-B14F-4D97-AF65-F5344CB8AC3E}">
        <p14:creationId xmlns:p14="http://schemas.microsoft.com/office/powerpoint/2010/main" val="678483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7- فراهم ساختن امکان تغییر شغل برای افراد حرفه ای که نابهنگام شده اند. چنین تعبیری نوعا مستلزم این است که فرد حرفه ای در کار یگمارده شود که در ان کار بیش از دانش و مهارت اولیه وی نیاز نیست. به عبارت دیگر، دانش و مهارت لازم برای تصدی از کار بر اثر مرور زمان و تحولات فن آوری دستخوش تغییراتی نشود. </a:t>
            </a:r>
          </a:p>
        </p:txBody>
      </p:sp>
    </p:spTree>
    <p:extLst>
      <p:ext uri="{BB962C8B-B14F-4D97-AF65-F5344CB8AC3E}">
        <p14:creationId xmlns:p14="http://schemas.microsoft.com/office/powerpoint/2010/main" val="2869813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8- انتخاب مدیران و سرپرستانی که از دانش و مهارت لازم برخوردار باشد. شاغلان نسبت به مهارت رهبری در کار و حرفه بسیار حساسند. تکنیک هایی مانند مدیریت بر مبنای هدف مشاور شغلی</a:t>
            </a:r>
            <a:r>
              <a:rPr lang="fa-IR">
                <a:cs typeface="B Nazanin" panose="00000400000000000000" pitchFamily="2" charset="-78"/>
              </a:rPr>
              <a:t>، </a:t>
            </a:r>
            <a:r>
              <a:rPr lang="fa-IR" smtClean="0">
                <a:cs typeface="B Nazanin" panose="00000400000000000000" pitchFamily="2" charset="-78"/>
              </a:rPr>
              <a:t>مدیر</a:t>
            </a:r>
            <a:r>
              <a:rPr lang="fa-IR">
                <a:cs typeface="B Nazanin" panose="00000400000000000000" pitchFamily="2" charset="-78"/>
              </a:rPr>
              <a:t>ی</a:t>
            </a:r>
            <a:r>
              <a:rPr lang="fa-IR" smtClean="0">
                <a:cs typeface="B Nazanin" panose="00000400000000000000" pitchFamily="2" charset="-78"/>
              </a:rPr>
              <a:t>ت </a:t>
            </a:r>
            <a:r>
              <a:rPr lang="fa-IR">
                <a:cs typeface="B Nazanin" panose="00000400000000000000" pitchFamily="2" charset="-78"/>
              </a:rPr>
              <a:t>جمعی را که از پویایی لازم به هنگام </a:t>
            </a:r>
            <a:r>
              <a:rPr lang="fa-IR">
                <a:cs typeface="B Nazanin" panose="00000400000000000000" pitchFamily="2" charset="-78"/>
              </a:rPr>
              <a:t>شدن </a:t>
            </a:r>
            <a:r>
              <a:rPr lang="fa-IR" smtClean="0">
                <a:cs typeface="B Nazanin" panose="00000400000000000000" pitchFamily="2" charset="-78"/>
              </a:rPr>
              <a:t>برخوردارند</a:t>
            </a:r>
            <a:r>
              <a:rPr lang="fa-IR">
                <a:cs typeface="B Nazanin" panose="00000400000000000000" pitchFamily="2" charset="-78"/>
              </a:rPr>
              <a:t>، می توان اعمال کرد. </a:t>
            </a:r>
          </a:p>
          <a:p>
            <a:endParaRPr lang="fa-IR"/>
          </a:p>
        </p:txBody>
      </p:sp>
      <p:sp>
        <p:nvSpPr>
          <p:cNvPr id="4" name="Flowchart: Process 3"/>
          <p:cNvSpPr/>
          <p:nvPr/>
        </p:nvSpPr>
        <p:spPr>
          <a:xfrm>
            <a:off x="1237957" y="3854548"/>
            <a:ext cx="3123028" cy="150524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مدیریت بر مبنای هدف</a:t>
            </a:r>
            <a:endParaRPr lang="fa-IR" b="1">
              <a:solidFill>
                <a:srgbClr val="FF0000"/>
              </a:solidFill>
            </a:endParaRPr>
          </a:p>
        </p:txBody>
      </p:sp>
      <p:pic>
        <p:nvPicPr>
          <p:cNvPr id="5" name="Picture 4"/>
          <p:cNvPicPr>
            <a:picLocks noChangeAspect="1"/>
          </p:cNvPicPr>
          <p:nvPr/>
        </p:nvPicPr>
        <p:blipFill>
          <a:blip r:embed="rId2"/>
          <a:stretch>
            <a:fillRect/>
          </a:stretch>
        </p:blipFill>
        <p:spPr>
          <a:xfrm>
            <a:off x="6759892" y="3432360"/>
            <a:ext cx="2285633" cy="2285633"/>
          </a:xfrm>
          <a:prstGeom prst="rect">
            <a:avLst/>
          </a:prstGeom>
        </p:spPr>
      </p:pic>
    </p:spTree>
    <p:extLst>
      <p:ext uri="{BB962C8B-B14F-4D97-AF65-F5344CB8AC3E}">
        <p14:creationId xmlns:p14="http://schemas.microsoft.com/office/powerpoint/2010/main" val="23360855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359790" y="1825625"/>
            <a:ext cx="5994009" cy="4351338"/>
          </a:xfrm>
        </p:spPr>
        <p:txBody>
          <a:bodyPr>
            <a:normAutofit/>
          </a:bodyPr>
          <a:lstStyle/>
          <a:p>
            <a:pPr algn="just"/>
            <a:r>
              <a:rPr lang="fa-IR" smtClean="0">
                <a:cs typeface="B Nazanin" panose="00000400000000000000" pitchFamily="2" charset="-78"/>
              </a:rPr>
              <a:t>9- ایجاد فضای سازمانی مطلوب از طریق سیاست ها و خط مشی های انعطاف پذیر </a:t>
            </a:r>
          </a:p>
          <a:p>
            <a:pPr algn="just"/>
            <a:r>
              <a:rPr lang="fa-IR" smtClean="0">
                <a:cs typeface="B Nazanin" panose="00000400000000000000" pitchFamily="2" charset="-78"/>
              </a:rPr>
              <a:t>10- </a:t>
            </a:r>
            <a:r>
              <a:rPr lang="fa-IR" b="1" smtClean="0">
                <a:solidFill>
                  <a:srgbClr val="FF0000"/>
                </a:solidFill>
                <a:cs typeface="B Nazanin" panose="00000400000000000000" pitchFamily="2" charset="-78"/>
              </a:rPr>
              <a:t>دقت</a:t>
            </a:r>
            <a:r>
              <a:rPr lang="fa-IR" smtClean="0">
                <a:cs typeface="B Nazanin" panose="00000400000000000000" pitchFamily="2" charset="-78"/>
              </a:rPr>
              <a:t> در برنامه ریزی و ارزشیابی مستمر  برنامه های آموزشی به منظور کمک به افزایش کارایی کارکنان در جهت بهنگام شدن آنها. </a:t>
            </a:r>
          </a:p>
        </p:txBody>
      </p:sp>
      <p:pic>
        <p:nvPicPr>
          <p:cNvPr id="4" name="Picture 3"/>
          <p:cNvPicPr>
            <a:picLocks noChangeAspect="1"/>
          </p:cNvPicPr>
          <p:nvPr/>
        </p:nvPicPr>
        <p:blipFill>
          <a:blip r:embed="rId2"/>
          <a:stretch>
            <a:fillRect/>
          </a:stretch>
        </p:blipFill>
        <p:spPr>
          <a:xfrm>
            <a:off x="838199" y="1825625"/>
            <a:ext cx="4422115" cy="3323150"/>
          </a:xfrm>
          <a:prstGeom prst="rect">
            <a:avLst/>
          </a:prstGeom>
        </p:spPr>
      </p:pic>
    </p:spTree>
    <p:extLst>
      <p:ext uri="{BB962C8B-B14F-4D97-AF65-F5344CB8AC3E}">
        <p14:creationId xmlns:p14="http://schemas.microsoft.com/office/powerpoint/2010/main" val="2494027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هر نوع آموزش مستمر تا انچا سودمند است که پاسخ گویی نیازهای آنی و درازمدت افراد حرفه ای باشد. برنامه های بهنگام باید بر پایه ارزیابی نیازهای آموزشی و راهنمایی و مشاوره دقیق شغل تقویت شوند (9) به این نکته بسیار مهم باید توجه کرد که نابهنگامی (از دور خارج شدگی) نتیجه عدم تطابق نیازهای شغلی و نیازهای فرد است که در یک زمان با هم هسمان بوده اند، اما در بلندمدت نامتناسب شده اند</a:t>
            </a:r>
            <a:r>
              <a:rPr lang="fa-IR">
                <a:cs typeface="B Nazanin" panose="00000400000000000000" pitchFamily="2" charset="-78"/>
              </a:rPr>
              <a:t>. </a:t>
            </a:r>
            <a:endParaRPr lang="fa-IR"/>
          </a:p>
        </p:txBody>
      </p:sp>
      <p:sp>
        <p:nvSpPr>
          <p:cNvPr id="4" name="Flowchart: Process 3"/>
          <p:cNvSpPr/>
          <p:nvPr/>
        </p:nvSpPr>
        <p:spPr>
          <a:xfrm>
            <a:off x="1561514" y="3896751"/>
            <a:ext cx="2771335" cy="129422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نیازهای آنی و درازمدت</a:t>
            </a:r>
            <a:endParaRPr lang="fa-IR" b="1">
              <a:solidFill>
                <a:srgbClr val="FF0000"/>
              </a:solidFill>
            </a:endParaRPr>
          </a:p>
        </p:txBody>
      </p:sp>
    </p:spTree>
    <p:extLst>
      <p:ext uri="{BB962C8B-B14F-4D97-AF65-F5344CB8AC3E}">
        <p14:creationId xmlns:p14="http://schemas.microsoft.com/office/powerpoint/2010/main" val="4274357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ضمن باید گفت نابهنگامی  بر روی مهارت دانش  و توانایی عمومی تاثیر می گذارد و هر سه (دانش، مهارت، توانایی) متاثر از تغییرات خارجی سازمان است. البته چنانچه </a:t>
            </a:r>
            <a:r>
              <a:rPr lang="fa-IR" b="1">
                <a:solidFill>
                  <a:srgbClr val="00B0F0"/>
                </a:solidFill>
                <a:cs typeface="B Nazanin" panose="00000400000000000000" pitchFamily="2" charset="-78"/>
              </a:rPr>
              <a:t>شرایط احراز شغل </a:t>
            </a:r>
            <a:r>
              <a:rPr lang="fa-IR">
                <a:cs typeface="B Nazanin" panose="00000400000000000000" pitchFamily="2" charset="-78"/>
              </a:rPr>
              <a:t>را بتوان به صورت جاری نگاه داشت و از طریق گزینش های معتبر و نیز افزایش سطح حقوقف به جذب کارکنان با توانایی بیشتر اقدام و بر نابهنگامی  غلبه کرد. </a:t>
            </a:r>
          </a:p>
          <a:p>
            <a:endParaRPr lang="fa-IR"/>
          </a:p>
        </p:txBody>
      </p:sp>
      <p:sp>
        <p:nvSpPr>
          <p:cNvPr id="4" name="Flowchart: Document 3"/>
          <p:cNvSpPr/>
          <p:nvPr/>
        </p:nvSpPr>
        <p:spPr>
          <a:xfrm>
            <a:off x="1434905" y="3981157"/>
            <a:ext cx="2532184" cy="1519311"/>
          </a:xfrm>
          <a:prstGeom prst="flowChartDocumen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مهارت دانش  و توانایی عمومی</a:t>
            </a:r>
            <a:endParaRPr lang="fa-IR" b="1">
              <a:solidFill>
                <a:srgbClr val="FF0000"/>
              </a:solidFill>
            </a:endParaRPr>
          </a:p>
        </p:txBody>
      </p:sp>
    </p:spTree>
    <p:extLst>
      <p:ext uri="{BB962C8B-B14F-4D97-AF65-F5344CB8AC3E}">
        <p14:creationId xmlns:p14="http://schemas.microsoft.com/office/powerpoint/2010/main" val="2169191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290646" y="1825625"/>
            <a:ext cx="7063154" cy="4351338"/>
          </a:xfrm>
        </p:spPr>
        <p:txBody>
          <a:bodyPr/>
          <a:lstStyle/>
          <a:p>
            <a:pPr algn="just"/>
            <a:r>
              <a:rPr lang="fa-IR">
                <a:cs typeface="B Nazanin" panose="00000400000000000000" pitchFamily="2" charset="-78"/>
              </a:rPr>
              <a:t>تغییرات حقوق و مزایا لازم است </a:t>
            </a:r>
            <a:r>
              <a:rPr lang="fa-IR" b="1">
                <a:solidFill>
                  <a:srgbClr val="FF0000"/>
                </a:solidFill>
                <a:cs typeface="B Nazanin" panose="00000400000000000000" pitchFamily="2" charset="-78"/>
              </a:rPr>
              <a:t>به طور ادواری </a:t>
            </a:r>
            <a:r>
              <a:rPr lang="fa-IR">
                <a:cs typeface="B Nazanin" panose="00000400000000000000" pitchFamily="2" charset="-78"/>
              </a:rPr>
              <a:t>مورد </a:t>
            </a:r>
            <a:r>
              <a:rPr lang="fa-IR" smtClean="0">
                <a:cs typeface="B Nazanin" panose="00000400000000000000" pitchFamily="2" charset="-78"/>
              </a:rPr>
              <a:t>آزمایش </a:t>
            </a:r>
            <a:r>
              <a:rPr lang="fa-IR">
                <a:cs typeface="B Nazanin" panose="00000400000000000000" pitchFamily="2" charset="-78"/>
              </a:rPr>
              <a:t>قرار گیرد و به شیوه ای مطابقت داده شود که </a:t>
            </a:r>
            <a:r>
              <a:rPr lang="fa-IR">
                <a:cs typeface="B Nazanin" panose="00000400000000000000" pitchFamily="2" charset="-78"/>
              </a:rPr>
              <a:t>افزایش </a:t>
            </a:r>
            <a:r>
              <a:rPr lang="fa-IR" smtClean="0">
                <a:cs typeface="B Nazanin" panose="00000400000000000000" pitchFamily="2" charset="-78"/>
              </a:rPr>
              <a:t>ها </a:t>
            </a:r>
            <a:r>
              <a:rPr lang="fa-IR">
                <a:cs typeface="B Nazanin" panose="00000400000000000000" pitchFamily="2" charset="-78"/>
              </a:rPr>
              <a:t>نصیب کارکانی گردد که از دانش مهارت و توانایی خویش در جهت نیازمندی های سازمان استفاده می کند. </a:t>
            </a:r>
          </a:p>
          <a:p>
            <a:endParaRPr lang="fa-IR"/>
          </a:p>
        </p:txBody>
      </p:sp>
      <p:pic>
        <p:nvPicPr>
          <p:cNvPr id="4" name="Picture 3"/>
          <p:cNvPicPr>
            <a:picLocks noChangeAspect="1"/>
          </p:cNvPicPr>
          <p:nvPr/>
        </p:nvPicPr>
        <p:blipFill>
          <a:blip r:embed="rId2"/>
          <a:stretch>
            <a:fillRect/>
          </a:stretch>
        </p:blipFill>
        <p:spPr>
          <a:xfrm>
            <a:off x="838200" y="1952234"/>
            <a:ext cx="3154373" cy="2282141"/>
          </a:xfrm>
          <a:prstGeom prst="rect">
            <a:avLst/>
          </a:prstGeom>
        </p:spPr>
      </p:pic>
    </p:spTree>
    <p:extLst>
      <p:ext uri="{BB962C8B-B14F-4D97-AF65-F5344CB8AC3E}">
        <p14:creationId xmlns:p14="http://schemas.microsoft.com/office/powerpoint/2010/main" val="369034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نتیجه گیری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یکی از اقدامات موثر در به روز درآوردن و </a:t>
            </a:r>
            <a:r>
              <a:rPr lang="fa-IR" smtClean="0">
                <a:cs typeface="B Nazanin" panose="00000400000000000000" pitchFamily="2" charset="-78"/>
              </a:rPr>
              <a:t>نگهداری منابع </a:t>
            </a:r>
            <a:r>
              <a:rPr lang="fa-IR" smtClean="0">
                <a:cs typeface="B Nazanin" panose="00000400000000000000" pitchFamily="2" charset="-78"/>
              </a:rPr>
              <a:t>انسانی، متناسب سازی، دانش، توانایی، مهارت شاغلان و نیز </a:t>
            </a:r>
            <a:r>
              <a:rPr lang="fa-IR" b="1" smtClean="0">
                <a:solidFill>
                  <a:srgbClr val="FF0000"/>
                </a:solidFill>
                <a:cs typeface="B Nazanin" panose="00000400000000000000" pitchFamily="2" charset="-78"/>
              </a:rPr>
              <a:t>متناسب ساختن فرهنگ افراد </a:t>
            </a:r>
            <a:r>
              <a:rPr lang="fa-IR" smtClean="0">
                <a:cs typeface="B Nazanin" panose="00000400000000000000" pitchFamily="2" charset="-78"/>
              </a:rPr>
              <a:t>(باورها، ارزش ها، شخصیت، طرز تلقی، نگرش و نیازها و ...) با فرهنگ سازمان (عصر سازمان، فن آوری، ساختار سازمانی، کیفیت کار مدیران) است. لازم است در گزینش نیورهای سازمانی شناخت کافی از ویژگی های افراد توانایی آنها برای قسمت های مختلف سازمان کسب  </a:t>
            </a:r>
            <a:r>
              <a:rPr lang="fa-IR" smtClean="0">
                <a:cs typeface="B Nazanin" panose="00000400000000000000" pitchFamily="2" charset="-78"/>
              </a:rPr>
              <a:t>گردد</a:t>
            </a:r>
            <a:r>
              <a:rPr lang="en-US" smtClean="0">
                <a:cs typeface="B Nazanin" panose="00000400000000000000" pitchFamily="2" charset="-78"/>
              </a:rPr>
              <a:t>. </a:t>
            </a:r>
            <a:r>
              <a:rPr lang="fa-IR" smtClean="0">
                <a:cs typeface="B Nazanin" panose="00000400000000000000" pitchFamily="2" charset="-78"/>
              </a:rPr>
              <a:t> گماردن افرادی که شرایط لازم را برای سرپرستی ندارند باعث می شود که در افراد کاردان و متبحر سازمان تاثیر منفی گذارده و باعث ایجاد رخوت و سستی و در نتیجه گرایش به سمت نابهنگامی در آنان شود</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702945" y="4700588"/>
            <a:ext cx="3105150" cy="1476375"/>
          </a:xfrm>
          <a:prstGeom prst="rect">
            <a:avLst/>
          </a:prstGeom>
        </p:spPr>
      </p:pic>
    </p:spTree>
    <p:extLst>
      <p:ext uri="{BB962C8B-B14F-4D97-AF65-F5344CB8AC3E}">
        <p14:creationId xmlns:p14="http://schemas.microsoft.com/office/powerpoint/2010/main" val="3527880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00B0F0"/>
                </a:solidFill>
                <a:cs typeface="B Nazanin" panose="00000400000000000000" pitchFamily="2" charset="-78"/>
              </a:rPr>
              <a:t>افزایش بهره وری </a:t>
            </a:r>
            <a:r>
              <a:rPr lang="fa-IR" smtClean="0">
                <a:cs typeface="B Nazanin" panose="00000400000000000000" pitchFamily="2" charset="-78"/>
              </a:rPr>
              <a:t>در سازمان متاثر از شرایطی است که مهم ترین آن برانگیختگی کارکنان برای انجام وظایف محوله است. برانگیختگی کارکنان با افزایش و وجه رضایت شغلی، کیفیت زندگی کاری و آموزش فراهم می آید. </a:t>
            </a:r>
          </a:p>
        </p:txBody>
      </p:sp>
      <p:pic>
        <p:nvPicPr>
          <p:cNvPr id="4" name="Picture 3"/>
          <p:cNvPicPr>
            <a:picLocks noChangeAspect="1"/>
          </p:cNvPicPr>
          <p:nvPr/>
        </p:nvPicPr>
        <p:blipFill>
          <a:blip r:embed="rId2"/>
          <a:stretch>
            <a:fillRect/>
          </a:stretch>
        </p:blipFill>
        <p:spPr>
          <a:xfrm>
            <a:off x="3149147" y="3290522"/>
            <a:ext cx="5893705" cy="2454492"/>
          </a:xfrm>
          <a:prstGeom prst="rect">
            <a:avLst/>
          </a:prstGeom>
        </p:spPr>
      </p:pic>
    </p:spTree>
    <p:extLst>
      <p:ext uri="{BB962C8B-B14F-4D97-AF65-F5344CB8AC3E}">
        <p14:creationId xmlns:p14="http://schemas.microsoft.com/office/powerpoint/2010/main" val="4289211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برای افزایش روحیه رضایت شغلی لازم است به ارضای نیازها در محیط کار توجه کرد . سازمان هایی می توانند نیازهای مراتب بالای کارکنان  خود را فراهم سازند که فضای روانی مناسب را در درون سازمان به وجود آورده باشند. افراد لایق امروز در آینده نزدیک توان برتری و رقابتی خود را از دست </a:t>
            </a:r>
            <a:r>
              <a:rPr lang="fa-IR">
                <a:cs typeface="B Nazanin" panose="00000400000000000000" pitchFamily="2" charset="-78"/>
              </a:rPr>
              <a:t>داده </a:t>
            </a:r>
            <a:r>
              <a:rPr lang="fa-IR" smtClean="0">
                <a:cs typeface="B Nazanin" panose="00000400000000000000" pitchFamily="2" charset="-78"/>
              </a:rPr>
              <a:t> </a:t>
            </a:r>
            <a:r>
              <a:rPr lang="fa-IR">
                <a:cs typeface="B Nazanin" panose="00000400000000000000" pitchFamily="2" charset="-78"/>
              </a:rPr>
              <a:t>و به افرادی غیر کارمند تبدیل خواهند شد.  </a:t>
            </a:r>
          </a:p>
          <a:p>
            <a:endParaRPr lang="fa-IR"/>
          </a:p>
        </p:txBody>
      </p:sp>
      <p:sp>
        <p:nvSpPr>
          <p:cNvPr id="4" name="Flowchart: Process 3"/>
          <p:cNvSpPr/>
          <p:nvPr/>
        </p:nvSpPr>
        <p:spPr>
          <a:xfrm>
            <a:off x="838200" y="3742006"/>
            <a:ext cx="5387926" cy="133643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نیازهای مراتب بالای کارکنان</a:t>
            </a:r>
            <a:endParaRPr lang="fa-IR" b="1">
              <a:solidFill>
                <a:srgbClr val="FF0000"/>
              </a:solidFill>
            </a:endParaRPr>
          </a:p>
        </p:txBody>
      </p:sp>
    </p:spTree>
    <p:extLst>
      <p:ext uri="{BB962C8B-B14F-4D97-AF65-F5344CB8AC3E}">
        <p14:creationId xmlns:p14="http://schemas.microsoft.com/office/powerpoint/2010/main" val="2882040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تعریف و اهمیت موضوع</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کارایی و اثربخشی دو مفهومی هستند که امروزه به عنوان بهره وری از آن نام می برند. </a:t>
            </a:r>
          </a:p>
          <a:p>
            <a:pPr algn="just"/>
            <a:r>
              <a:rPr lang="fa-IR" smtClean="0">
                <a:cs typeface="B Nazanin" panose="00000400000000000000" pitchFamily="2" charset="-78"/>
              </a:rPr>
              <a:t>بهره وری </a:t>
            </a:r>
            <a:r>
              <a:rPr lang="fa-IR" smtClean="0">
                <a:cs typeface="B Nazanin" panose="00000400000000000000" pitchFamily="2" charset="-78"/>
              </a:rPr>
              <a:t>واژه ای که از اواسط قرن هجدهم  یکی از مهم ترین عوامل در مدیریت و امروز به عنوان یکی از مهم ترین عوامل در مدیریت و منابع انسانی در توسعه مطرح است. </a:t>
            </a:r>
          </a:p>
          <a:p>
            <a:pPr algn="just"/>
            <a:r>
              <a:rPr lang="fa-IR" smtClean="0">
                <a:cs typeface="B Nazanin" panose="00000400000000000000" pitchFamily="2" charset="-78"/>
              </a:rPr>
              <a:t>.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336431" y="3536853"/>
            <a:ext cx="766762" cy="766762"/>
          </a:xfrm>
          <a:prstGeom prst="rect">
            <a:avLst/>
          </a:prstGeom>
        </p:spPr>
      </p:pic>
    </p:spTree>
    <p:extLst>
      <p:ext uri="{BB962C8B-B14F-4D97-AF65-F5344CB8AC3E}">
        <p14:creationId xmlns:p14="http://schemas.microsoft.com/office/powerpoint/2010/main" val="24913458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881488" y="1825625"/>
            <a:ext cx="6472311" cy="4351338"/>
          </a:xfrm>
        </p:spPr>
        <p:txBody>
          <a:bodyPr/>
          <a:lstStyle/>
          <a:p>
            <a:pPr algn="just"/>
            <a:r>
              <a:rPr lang="fa-IR" smtClean="0">
                <a:cs typeface="B Nazanin" panose="00000400000000000000" pitchFamily="2" charset="-78"/>
              </a:rPr>
              <a:t>برای پرهیز از این وضعیت همانا نیاز به آموزش مداوم و پایدار در سازمان ضروری است و تنها راز بقا در محیط کسب و کار کنونی ایجاد و پیشبرد تغییرات اساسی در اداره سازمان، یعین مدیریت استراتژیک است که یکی از شیوه های آن در بهنگام سازی برنامه ریزی اقتضایی است. </a:t>
            </a: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3967692" cy="4012468"/>
          </a:xfrm>
          <a:prstGeom prst="rect">
            <a:avLst/>
          </a:prstGeom>
        </p:spPr>
      </p:pic>
    </p:spTree>
    <p:extLst>
      <p:ext uri="{BB962C8B-B14F-4D97-AF65-F5344CB8AC3E}">
        <p14:creationId xmlns:p14="http://schemas.microsoft.com/office/powerpoint/2010/main" val="1635896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طور خلاصه انسان و سازمان دو عضو اساسی اند که لازم است خود را با تغییرات و تحولات علمی، فن آوری ارزشی جامع وفق دهند. امروزه یکی از معیارهای ارزیابی مدیران موفق را می توان از طریق رشد و پرورش، ابتکار و خلاقیت کارکنان آن سازمان شناسایی کرد و این که چقدر مدیران در بهنگام  ساختن افراد زیر مجموعه و سازمان خود تلاش کرده اند. </a:t>
            </a:r>
          </a:p>
        </p:txBody>
      </p:sp>
    </p:spTree>
    <p:extLst>
      <p:ext uri="{BB962C8B-B14F-4D97-AF65-F5344CB8AC3E}">
        <p14:creationId xmlns:p14="http://schemas.microsoft.com/office/powerpoint/2010/main" val="3837411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احساس خستگی ها و نابهنگامی ها می تواند ناشی از اجبار باشد. زمانی حداکثر توانایی فرد به جریان خواهدد افتاد که </a:t>
            </a:r>
            <a:r>
              <a:rPr lang="fa-IR">
                <a:cs typeface="B Nazanin" panose="00000400000000000000" pitchFamily="2" charset="-78"/>
              </a:rPr>
              <a:t>تطابق </a:t>
            </a:r>
            <a:r>
              <a:rPr lang="fa-IR" smtClean="0">
                <a:cs typeface="B Nazanin" panose="00000400000000000000" pitchFamily="2" charset="-78"/>
              </a:rPr>
              <a:t>شغل </a:t>
            </a:r>
            <a:r>
              <a:rPr lang="fa-IR">
                <a:cs typeface="B Nazanin" panose="00000400000000000000" pitchFamily="2" charset="-78"/>
              </a:rPr>
              <a:t>و ارزش های شاغل در نظر گرفته شده باشد. هر چه افراد در اثر نتیجه کار خود بر مجموعه کار و حرکت بر مجموعه کار و حرکت کلی و جمعی مطلع تر باشد در قبال بهبود  نتیجه فعالیت ها احساس مسئولیت بیشتری خواهند داشت و  در نتیجه به افزایش بهره وری خواهد انجامید. </a:t>
            </a:r>
          </a:p>
          <a:p>
            <a:endParaRPr lang="fa-IR"/>
          </a:p>
        </p:txBody>
      </p:sp>
      <p:sp>
        <p:nvSpPr>
          <p:cNvPr id="4" name="Flowchart: Decision 3"/>
          <p:cNvSpPr/>
          <p:nvPr/>
        </p:nvSpPr>
        <p:spPr>
          <a:xfrm>
            <a:off x="1266092" y="3826412"/>
            <a:ext cx="4149970" cy="1885071"/>
          </a:xfrm>
          <a:prstGeom prst="flowChartDecisi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تطابق شغل و ارزش های شاغل</a:t>
            </a:r>
            <a:endParaRPr lang="fa-IR" b="1">
              <a:solidFill>
                <a:srgbClr val="FF0000"/>
              </a:solidFill>
            </a:endParaRPr>
          </a:p>
        </p:txBody>
      </p:sp>
    </p:spTree>
    <p:extLst>
      <p:ext uri="{BB962C8B-B14F-4D97-AF65-F5344CB8AC3E}">
        <p14:creationId xmlns:p14="http://schemas.microsoft.com/office/powerpoint/2010/main" val="1534515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اثربخشی </a:t>
            </a:r>
            <a:r>
              <a:rPr lang="fa-IR">
                <a:cs typeface="B Nazanin" panose="00000400000000000000" pitchFamily="2" charset="-78"/>
              </a:rPr>
              <a:t>به مفهوم میزان موفقیت در تحقق اهداف با انجام ماموریت های محوله که جنبه کمی قضیه  ان چنان  که در مفهوم کارایی توجه می شود در نظر گرفته نمی شود و کارایی به مفهوم بازده یا نسبت کار انجام شده به منابع صرف شده است (1)</a:t>
            </a:r>
          </a:p>
          <a:p>
            <a:pPr algn="just"/>
            <a:r>
              <a:rPr lang="fa-IR">
                <a:cs typeface="B Nazanin" panose="00000400000000000000" pitchFamily="2" charset="-78"/>
              </a:rPr>
              <a:t>با توجه به این که بهره وری از مجموعه دو مفهوم اثربخشی و کارایی به وجود می آید. در مفهوم </a:t>
            </a:r>
            <a:r>
              <a:rPr lang="fa-IR">
                <a:cs typeface="B Nazanin" panose="00000400000000000000" pitchFamily="2" charset="-78"/>
              </a:rPr>
              <a:t>کلی </a:t>
            </a:r>
            <a:r>
              <a:rPr lang="fa-IR" smtClean="0">
                <a:cs typeface="B Nazanin" panose="00000400000000000000" pitchFamily="2" charset="-78"/>
              </a:rPr>
              <a:t>عبارت </a:t>
            </a:r>
            <a:r>
              <a:rPr lang="fa-IR">
                <a:cs typeface="B Nazanin" panose="00000400000000000000" pitchFamily="2" charset="-78"/>
              </a:rPr>
              <a:t>است از </a:t>
            </a:r>
            <a:r>
              <a:rPr lang="fa-IR" b="1">
                <a:solidFill>
                  <a:srgbClr val="FF0000"/>
                </a:solidFill>
                <a:cs typeface="B Nazanin" panose="00000400000000000000" pitchFamily="2" charset="-78"/>
              </a:rPr>
              <a:t>رابطه بین ستانده و نهاده </a:t>
            </a:r>
            <a:r>
              <a:rPr lang="fa-IR">
                <a:cs typeface="B Nazanin" panose="00000400000000000000" pitchFamily="2" charset="-78"/>
              </a:rPr>
              <a:t>یعنی رابطه بین محصول تولید شده توسط سیستم تولیدی و خدماتی و نهاده ای </a:t>
            </a:r>
            <a:r>
              <a:rPr lang="fa-IR">
                <a:cs typeface="B Nazanin" panose="00000400000000000000" pitchFamily="2" charset="-78"/>
              </a:rPr>
              <a:t>که </a:t>
            </a:r>
            <a:r>
              <a:rPr lang="fa-IR" smtClean="0">
                <a:cs typeface="B Nazanin" panose="00000400000000000000" pitchFamily="2" charset="-78"/>
              </a:rPr>
              <a:t>برای </a:t>
            </a:r>
            <a:r>
              <a:rPr lang="fa-IR">
                <a:cs typeface="B Nazanin" panose="00000400000000000000" pitchFamily="2" charset="-78"/>
              </a:rPr>
              <a:t>به دست آمدن محصول به کار می رود</a:t>
            </a:r>
            <a:endParaRPr lang="fa-IR"/>
          </a:p>
        </p:txBody>
      </p:sp>
    </p:spTree>
    <p:extLst>
      <p:ext uri="{BB962C8B-B14F-4D97-AF65-F5344CB8AC3E}">
        <p14:creationId xmlns:p14="http://schemas.microsoft.com/office/powerpoint/2010/main" val="4293153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936566" y="1825625"/>
            <a:ext cx="5417234" cy="4351338"/>
          </a:xfrm>
        </p:spPr>
        <p:txBody>
          <a:bodyPr/>
          <a:lstStyle/>
          <a:p>
            <a:pPr algn="just"/>
            <a:r>
              <a:rPr lang="fa-IR" smtClean="0">
                <a:cs typeface="B Nazanin" panose="00000400000000000000" pitchFamily="2" charset="-78"/>
              </a:rPr>
              <a:t>گاهی بین مفهوم کارایی و بهره وری اشتباه می شود کارایی به مفهوم  تولید کالا با کیفیت بالاتر در کوتاه ترین زمان ممکن است. مفهوم بهره وری به طور فزاینده ای  با کیفیت </a:t>
            </a:r>
            <a:r>
              <a:rPr lang="fa-IR" smtClean="0">
                <a:cs typeface="B Nazanin" panose="00000400000000000000" pitchFamily="2" charset="-78"/>
              </a:rPr>
              <a:t>محصول، </a:t>
            </a:r>
            <a:r>
              <a:rPr lang="fa-IR" smtClean="0">
                <a:cs typeface="B Nazanin" panose="00000400000000000000" pitchFamily="2" charset="-78"/>
              </a:rPr>
              <a:t>کیفیت نهاده </a:t>
            </a:r>
            <a:r>
              <a:rPr lang="fa-IR" smtClean="0">
                <a:cs typeface="B Nazanin" panose="00000400000000000000" pitchFamily="2" charset="-78"/>
              </a:rPr>
              <a:t>و </a:t>
            </a:r>
            <a:r>
              <a:rPr lang="fa-IR" smtClean="0">
                <a:cs typeface="B Nazanin" panose="00000400000000000000" pitchFamily="2" charset="-78"/>
              </a:rPr>
              <a:t>فرایند محصول در هم ریخته است. عاملی که اهمیت کلیدی دارد کیفیت نیروی کار، مدیریت و شرایط کاری ان است. </a:t>
            </a:r>
          </a:p>
        </p:txBody>
      </p:sp>
      <p:sp>
        <p:nvSpPr>
          <p:cNvPr id="4" name="Flowchart: Process 3"/>
          <p:cNvSpPr/>
          <p:nvPr/>
        </p:nvSpPr>
        <p:spPr>
          <a:xfrm>
            <a:off x="1603717" y="4254512"/>
            <a:ext cx="3446584" cy="160371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Nazanin" panose="00000400000000000000" pitchFamily="2" charset="-78"/>
              </a:rPr>
              <a:t>کیفیت محصول، کیفیت نهاده  و فرایند محصول</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1547446" y="1630868"/>
            <a:ext cx="3559126" cy="2360330"/>
          </a:xfrm>
          <a:prstGeom prst="rect">
            <a:avLst/>
          </a:prstGeom>
        </p:spPr>
      </p:pic>
    </p:spTree>
    <p:extLst>
      <p:ext uri="{BB962C8B-B14F-4D97-AF65-F5344CB8AC3E}">
        <p14:creationId xmlns:p14="http://schemas.microsoft.com/office/powerpoint/2010/main" val="2966766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a:solidFill>
                  <a:srgbClr val="00B0F0"/>
                </a:solidFill>
                <a:cs typeface="B Nazanin" panose="00000400000000000000" pitchFamily="2" charset="-78"/>
              </a:rPr>
              <a:t>اکثر مدیران و رهبران تعاریف کمی بهره وری را به کار نمی گیرند</a:t>
            </a:r>
            <a:r>
              <a:rPr lang="fa-IR">
                <a:cs typeface="B Nazanin" panose="00000400000000000000" pitchFamily="2" charset="-78"/>
              </a:rPr>
              <a:t>. آنها مفهوم  وسیع تری از بهره وری را که بیشتر </a:t>
            </a:r>
            <a:r>
              <a:rPr lang="fa-IR" b="1">
                <a:solidFill>
                  <a:srgbClr val="FF0000"/>
                </a:solidFill>
                <a:cs typeface="B Nazanin" panose="00000400000000000000" pitchFamily="2" charset="-78"/>
              </a:rPr>
              <a:t>جنبه کیفی </a:t>
            </a:r>
            <a:r>
              <a:rPr lang="fa-IR">
                <a:cs typeface="B Nazanin" panose="00000400000000000000" pitchFamily="2" charset="-78"/>
              </a:rPr>
              <a:t>دارد، در ارتباط با سازمان ترجیح می دهد. </a:t>
            </a:r>
          </a:p>
          <a:p>
            <a:pPr algn="just"/>
            <a:r>
              <a:rPr lang="fa-IR">
                <a:cs typeface="B Nazanin" panose="00000400000000000000" pitchFamily="2" charset="-78"/>
              </a:rPr>
              <a:t>«شایان» می گوید،  اثربخشی یک سیستم را می توان بر حسب توانایی بدون توجه به وظایف خاصی که انجام می دهد تعریف کرد. این عقیده مورد قبول و تاکید عده ای از علمای جدید سازمان قرار گرفته و روش های جالبی برای اثربخشی سازمان ارائه کردند. </a:t>
            </a:r>
          </a:p>
          <a:p>
            <a:endParaRPr lang="fa-IR"/>
          </a:p>
        </p:txBody>
      </p:sp>
    </p:spTree>
    <p:extLst>
      <p:ext uri="{BB962C8B-B14F-4D97-AF65-F5344CB8AC3E}">
        <p14:creationId xmlns:p14="http://schemas.microsoft.com/office/powerpoint/2010/main" val="296021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بهره وری فقط نباید به محیط های صنعتی منحصر شود، بلکه بادی به صورت یک فرهنگ درآید که همه جا از زندگی فردی گرفته تا کارخانه، دانشگاه، اداره، مزرعه، بازار و خیابان حضور موثر داشته باشد. </a:t>
            </a:r>
          </a:p>
          <a:p>
            <a:pPr algn="just"/>
            <a:r>
              <a:rPr lang="fa-IR" smtClean="0">
                <a:cs typeface="B Nazanin" panose="00000400000000000000" pitchFamily="2" charset="-78"/>
              </a:rPr>
              <a:t>زمانی  توسعه میسر می گردد که بهره وری به صورت فرهنگ در آید گاه جامعه و کشور به مجموعه ای پویا تبدیل می شود که در آن از هر فرصت و از هر امکان به نفع انسان ها بههر برداری خواهد شد و فرصت قابل توجهی از منابع موجود ایجاد می گردد (2)</a:t>
            </a:r>
          </a:p>
          <a:p>
            <a:pPr algn="just"/>
            <a:r>
              <a:rPr lang="fa-IR" smtClean="0">
                <a:cs typeface="B Nazanin" panose="00000400000000000000" pitchFamily="2" charset="-78"/>
              </a:rPr>
              <a:t>بهبود بهره وری با کار کردن دانش و آگاهی بیشتر حاصل می شد تا با سخت کار کردن، چن که شدت بخشیدن  به </a:t>
            </a:r>
            <a:r>
              <a:rPr lang="fa-IR" smtClean="0">
                <a:cs typeface="B Nazanin" panose="00000400000000000000" pitchFamily="2" charset="-78"/>
              </a:rPr>
              <a:t>کار به </a:t>
            </a:r>
            <a:r>
              <a:rPr lang="fa-IR" smtClean="0">
                <a:cs typeface="B Nazanin" panose="00000400000000000000" pitchFamily="2" charset="-78"/>
              </a:rPr>
              <a:t>علت محدودیت انسان از نظر قدرت جهانی محدود خواهد شد. </a:t>
            </a:r>
            <a:endParaRPr lang="fa-IR">
              <a:cs typeface="B Nazanin" panose="00000400000000000000" pitchFamily="2" charset="-78"/>
            </a:endParaRPr>
          </a:p>
        </p:txBody>
      </p:sp>
    </p:spTree>
    <p:extLst>
      <p:ext uri="{BB962C8B-B14F-4D97-AF65-F5344CB8AC3E}">
        <p14:creationId xmlns:p14="http://schemas.microsoft.com/office/powerpoint/2010/main" val="3646295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4114</Words>
  <Application>Microsoft Office PowerPoint</Application>
  <PresentationFormat>Widescreen</PresentationFormat>
  <Paragraphs>125</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B Nazanin</vt:lpstr>
      <vt:lpstr>Calibri</vt:lpstr>
      <vt:lpstr>Calibri Light</vt:lpstr>
      <vt:lpstr>Times New Roman</vt:lpstr>
      <vt:lpstr>Office Theme</vt:lpstr>
      <vt:lpstr>عنوان مقاله: تاثیر نابهنگامی در کارایی و اثربخشی</vt:lpstr>
      <vt:lpstr>PowerPoint Presentation</vt:lpstr>
      <vt:lpstr>PowerPoint Presentation</vt:lpstr>
      <vt:lpstr>PowerPoint Presentation</vt:lpstr>
      <vt:lpstr>تعریف و اهمیت موضوع</vt:lpstr>
      <vt:lpstr>PowerPoint Presentation</vt:lpstr>
      <vt:lpstr>PowerPoint Presentation</vt:lpstr>
      <vt:lpstr>PowerPoint Presentation</vt:lpstr>
      <vt:lpstr>PowerPoint Presentation</vt:lpstr>
      <vt:lpstr>PowerPoint Presentation</vt:lpstr>
      <vt:lpstr>مفهوم به روز نبودن</vt:lpstr>
      <vt:lpstr>PowerPoint Presentation</vt:lpstr>
      <vt:lpstr>PowerPoint Presentation</vt:lpstr>
      <vt:lpstr>PowerPoint Presentation</vt:lpstr>
      <vt:lpstr>عوامل به وجود آورنده نابهنگامی حرفه ای</vt:lpstr>
      <vt:lpstr>PowerPoint Presentation</vt:lpstr>
      <vt:lpstr>مهم ترین عواملی که باعث کندی مسیر رشد شغی و نابهنگامی خواهد شد عبارتند از: </vt:lpstr>
      <vt:lpstr>PowerPoint Presentation</vt:lpstr>
      <vt:lpstr>PowerPoint Presentation</vt:lpstr>
      <vt:lpstr>بی توجهی به نیازهای مادی و معنوی</vt:lpstr>
      <vt:lpstr>الف- انفجار اطلاعات و تغییر و تحولات علمی</vt:lpstr>
      <vt:lpstr>عواملی که باعث ایجاد تغییرات مستمر و مداوم در سازمان می شود عبارتند از : </vt:lpstr>
      <vt:lpstr>PowerPoint Presentation</vt:lpstr>
      <vt:lpstr>PowerPoint Presentation</vt:lpstr>
      <vt:lpstr>ب) ویژگی های رفتاری</vt:lpstr>
      <vt:lpstr>PowerPoint Presentation</vt:lpstr>
      <vt:lpstr>پ) محیط کاری  و فضای سازمانی</vt:lpstr>
      <vt:lpstr>PowerPoint Presentation</vt:lpstr>
      <vt:lpstr>PowerPoint Presentation</vt:lpstr>
      <vt:lpstr>PowerPoint Presentation</vt:lpstr>
      <vt:lpstr>PowerPoint Presentation</vt:lpstr>
      <vt:lpstr>PowerPoint Presentation</vt:lpstr>
      <vt:lpstr>نقش ساختار سازمانی در نابهنگامی</vt:lpstr>
      <vt:lpstr>PowerPoint Presentation</vt:lpstr>
      <vt:lpstr>PowerPoint Presentation</vt:lpstr>
      <vt:lpstr>نقش نظریه های انگیزش در کاهش نابهنگامی</vt:lpstr>
      <vt:lpstr>شیوه های کنترل و مقابله با نابهنگامی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 گیری</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تاثیر نابهنگامی در کارایی و اثربخشی</dc:title>
  <dc:creator>MaZz!i</dc:creator>
  <cp:lastModifiedBy>MaZz!i</cp:lastModifiedBy>
  <cp:revision>65</cp:revision>
  <dcterms:created xsi:type="dcterms:W3CDTF">2024-09-21T09:13:44Z</dcterms:created>
  <dcterms:modified xsi:type="dcterms:W3CDTF">2024-09-25T21:06:53Z</dcterms:modified>
</cp:coreProperties>
</file>