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81" r:id="rId6"/>
    <p:sldId id="260" r:id="rId7"/>
    <p:sldId id="261" r:id="rId8"/>
    <p:sldId id="262" r:id="rId9"/>
    <p:sldId id="282" r:id="rId10"/>
    <p:sldId id="263" r:id="rId11"/>
    <p:sldId id="264" r:id="rId12"/>
    <p:sldId id="283" r:id="rId13"/>
    <p:sldId id="265" r:id="rId14"/>
    <p:sldId id="284" r:id="rId15"/>
    <p:sldId id="266" r:id="rId16"/>
    <p:sldId id="267" r:id="rId17"/>
    <p:sldId id="268" r:id="rId18"/>
    <p:sldId id="269" r:id="rId19"/>
    <p:sldId id="270" r:id="rId20"/>
    <p:sldId id="271" r:id="rId21"/>
    <p:sldId id="285" r:id="rId22"/>
    <p:sldId id="286" r:id="rId23"/>
    <p:sldId id="272" r:id="rId24"/>
    <p:sldId id="287" r:id="rId25"/>
    <p:sldId id="274" r:id="rId26"/>
    <p:sldId id="288" r:id="rId27"/>
    <p:sldId id="275" r:id="rId28"/>
    <p:sldId id="276" r:id="rId29"/>
    <p:sldId id="277" r:id="rId30"/>
    <p:sldId id="278" r:id="rId31"/>
    <p:sldId id="289" r:id="rId32"/>
    <p:sldId id="279" r:id="rId33"/>
    <p:sldId id="290" r:id="rId34"/>
    <p:sldId id="280" r:id="rId35"/>
  </p:sldIdLst>
  <p:sldSz cx="12192000" cy="6858000"/>
  <p:notesSz cx="7099300" cy="102346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7"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209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C47986B-0D12-4112-93DE-A153FE694089}" type="datetimeFigureOut">
              <a:rPr lang="fa-IR" smtClean="0"/>
              <a:t>15/04/1446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DCCBEF-2FDE-489C-B51C-0AC0857D02F7}" type="slidenum">
              <a:rPr lang="fa-IR" smtClean="0"/>
              <a:t>‹#›</a:t>
            </a:fld>
            <a:endParaRPr lang="fa-IR"/>
          </a:p>
        </p:txBody>
      </p:sp>
    </p:spTree>
    <p:extLst>
      <p:ext uri="{BB962C8B-B14F-4D97-AF65-F5344CB8AC3E}">
        <p14:creationId xmlns:p14="http://schemas.microsoft.com/office/powerpoint/2010/main" val="154217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C47986B-0D12-4112-93DE-A153FE694089}" type="datetimeFigureOut">
              <a:rPr lang="fa-IR" smtClean="0"/>
              <a:t>15/04/1446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DCCBEF-2FDE-489C-B51C-0AC0857D02F7}" type="slidenum">
              <a:rPr lang="fa-IR" smtClean="0"/>
              <a:t>‹#›</a:t>
            </a:fld>
            <a:endParaRPr lang="fa-IR"/>
          </a:p>
        </p:txBody>
      </p:sp>
    </p:spTree>
    <p:extLst>
      <p:ext uri="{BB962C8B-B14F-4D97-AF65-F5344CB8AC3E}">
        <p14:creationId xmlns:p14="http://schemas.microsoft.com/office/powerpoint/2010/main" val="1747305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C47986B-0D12-4112-93DE-A153FE694089}" type="datetimeFigureOut">
              <a:rPr lang="fa-IR" smtClean="0"/>
              <a:t>15/04/1446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DCCBEF-2FDE-489C-B51C-0AC0857D02F7}" type="slidenum">
              <a:rPr lang="fa-IR" smtClean="0"/>
              <a:t>‹#›</a:t>
            </a:fld>
            <a:endParaRPr lang="fa-IR"/>
          </a:p>
        </p:txBody>
      </p:sp>
    </p:spTree>
    <p:extLst>
      <p:ext uri="{BB962C8B-B14F-4D97-AF65-F5344CB8AC3E}">
        <p14:creationId xmlns:p14="http://schemas.microsoft.com/office/powerpoint/2010/main" val="4041062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C47986B-0D12-4112-93DE-A153FE694089}" type="datetimeFigureOut">
              <a:rPr lang="fa-IR" smtClean="0"/>
              <a:t>15/04/1446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DCCBEF-2FDE-489C-B51C-0AC0857D02F7}" type="slidenum">
              <a:rPr lang="fa-IR" smtClean="0"/>
              <a:t>‹#›</a:t>
            </a:fld>
            <a:endParaRPr lang="fa-IR"/>
          </a:p>
        </p:txBody>
      </p:sp>
    </p:spTree>
    <p:extLst>
      <p:ext uri="{BB962C8B-B14F-4D97-AF65-F5344CB8AC3E}">
        <p14:creationId xmlns:p14="http://schemas.microsoft.com/office/powerpoint/2010/main" val="919883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47986B-0D12-4112-93DE-A153FE694089}" type="datetimeFigureOut">
              <a:rPr lang="fa-IR" smtClean="0"/>
              <a:t>15/04/1446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1DCCBEF-2FDE-489C-B51C-0AC0857D02F7}" type="slidenum">
              <a:rPr lang="fa-IR" smtClean="0"/>
              <a:t>‹#›</a:t>
            </a:fld>
            <a:endParaRPr lang="fa-IR"/>
          </a:p>
        </p:txBody>
      </p:sp>
    </p:spTree>
    <p:extLst>
      <p:ext uri="{BB962C8B-B14F-4D97-AF65-F5344CB8AC3E}">
        <p14:creationId xmlns:p14="http://schemas.microsoft.com/office/powerpoint/2010/main" val="466370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C47986B-0D12-4112-93DE-A153FE694089}" type="datetimeFigureOut">
              <a:rPr lang="fa-IR" smtClean="0"/>
              <a:t>15/04/1446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DCCBEF-2FDE-489C-B51C-0AC0857D02F7}" type="slidenum">
              <a:rPr lang="fa-IR" smtClean="0"/>
              <a:t>‹#›</a:t>
            </a:fld>
            <a:endParaRPr lang="fa-IR"/>
          </a:p>
        </p:txBody>
      </p:sp>
    </p:spTree>
    <p:extLst>
      <p:ext uri="{BB962C8B-B14F-4D97-AF65-F5344CB8AC3E}">
        <p14:creationId xmlns:p14="http://schemas.microsoft.com/office/powerpoint/2010/main" val="3890326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C47986B-0D12-4112-93DE-A153FE694089}" type="datetimeFigureOut">
              <a:rPr lang="fa-IR" smtClean="0"/>
              <a:t>15/04/1446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1DCCBEF-2FDE-489C-B51C-0AC0857D02F7}" type="slidenum">
              <a:rPr lang="fa-IR" smtClean="0"/>
              <a:t>‹#›</a:t>
            </a:fld>
            <a:endParaRPr lang="fa-IR"/>
          </a:p>
        </p:txBody>
      </p:sp>
    </p:spTree>
    <p:extLst>
      <p:ext uri="{BB962C8B-B14F-4D97-AF65-F5344CB8AC3E}">
        <p14:creationId xmlns:p14="http://schemas.microsoft.com/office/powerpoint/2010/main" val="356961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C47986B-0D12-4112-93DE-A153FE694089}" type="datetimeFigureOut">
              <a:rPr lang="fa-IR" smtClean="0"/>
              <a:t>15/04/1446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1DCCBEF-2FDE-489C-B51C-0AC0857D02F7}" type="slidenum">
              <a:rPr lang="fa-IR" smtClean="0"/>
              <a:t>‹#›</a:t>
            </a:fld>
            <a:endParaRPr lang="fa-IR"/>
          </a:p>
        </p:txBody>
      </p:sp>
    </p:spTree>
    <p:extLst>
      <p:ext uri="{BB962C8B-B14F-4D97-AF65-F5344CB8AC3E}">
        <p14:creationId xmlns:p14="http://schemas.microsoft.com/office/powerpoint/2010/main" val="1122279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47986B-0D12-4112-93DE-A153FE694089}" type="datetimeFigureOut">
              <a:rPr lang="fa-IR" smtClean="0"/>
              <a:t>15/04/1446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1DCCBEF-2FDE-489C-B51C-0AC0857D02F7}" type="slidenum">
              <a:rPr lang="fa-IR" smtClean="0"/>
              <a:t>‹#›</a:t>
            </a:fld>
            <a:endParaRPr lang="fa-IR"/>
          </a:p>
        </p:txBody>
      </p:sp>
    </p:spTree>
    <p:extLst>
      <p:ext uri="{BB962C8B-B14F-4D97-AF65-F5344CB8AC3E}">
        <p14:creationId xmlns:p14="http://schemas.microsoft.com/office/powerpoint/2010/main" val="426104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47986B-0D12-4112-93DE-A153FE694089}" type="datetimeFigureOut">
              <a:rPr lang="fa-IR" smtClean="0"/>
              <a:t>15/04/1446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DCCBEF-2FDE-489C-B51C-0AC0857D02F7}" type="slidenum">
              <a:rPr lang="fa-IR" smtClean="0"/>
              <a:t>‹#›</a:t>
            </a:fld>
            <a:endParaRPr lang="fa-IR"/>
          </a:p>
        </p:txBody>
      </p:sp>
    </p:spTree>
    <p:extLst>
      <p:ext uri="{BB962C8B-B14F-4D97-AF65-F5344CB8AC3E}">
        <p14:creationId xmlns:p14="http://schemas.microsoft.com/office/powerpoint/2010/main" val="1694059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47986B-0D12-4112-93DE-A153FE694089}" type="datetimeFigureOut">
              <a:rPr lang="fa-IR" smtClean="0"/>
              <a:t>15/04/1446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1DCCBEF-2FDE-489C-B51C-0AC0857D02F7}" type="slidenum">
              <a:rPr lang="fa-IR" smtClean="0"/>
              <a:t>‹#›</a:t>
            </a:fld>
            <a:endParaRPr lang="fa-IR"/>
          </a:p>
        </p:txBody>
      </p:sp>
    </p:spTree>
    <p:extLst>
      <p:ext uri="{BB962C8B-B14F-4D97-AF65-F5344CB8AC3E}">
        <p14:creationId xmlns:p14="http://schemas.microsoft.com/office/powerpoint/2010/main" val="4288872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C47986B-0D12-4112-93DE-A153FE694089}" type="datetimeFigureOut">
              <a:rPr lang="fa-IR" smtClean="0"/>
              <a:t>15/04/1446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1DCCBEF-2FDE-489C-B51C-0AC0857D02F7}" type="slidenum">
              <a:rPr lang="fa-IR" smtClean="0"/>
              <a:t>‹#›</a:t>
            </a:fld>
            <a:endParaRPr lang="fa-IR"/>
          </a:p>
        </p:txBody>
      </p:sp>
    </p:spTree>
    <p:extLst>
      <p:ext uri="{BB962C8B-B14F-4D97-AF65-F5344CB8AC3E}">
        <p14:creationId xmlns:p14="http://schemas.microsoft.com/office/powerpoint/2010/main" val="2530080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400" smtClean="0">
                <a:solidFill>
                  <a:srgbClr val="FF0000"/>
                </a:solidFill>
                <a:cs typeface="B Nazanin" panose="00000400000000000000" pitchFamily="2" charset="-78"/>
              </a:rPr>
              <a:t>عنوان مقاله: </a:t>
            </a:r>
            <a:r>
              <a:rPr lang="fa-IR" sz="4400" smtClean="0">
                <a:cs typeface="B Nazanin" panose="00000400000000000000" pitchFamily="2" charset="-78"/>
              </a:rPr>
              <a:t>بیمه خرد،بازار جدیدی برای صنعت بیمه</a:t>
            </a:r>
            <a:endParaRPr lang="fa-IR" sz="4400">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نویسنده: </a:t>
            </a:r>
            <a:r>
              <a:rPr lang="fa-IR" smtClean="0">
                <a:cs typeface="B Nazanin" panose="00000400000000000000" pitchFamily="2" charset="-78"/>
              </a:rPr>
              <a:t>اسماعیل واحدی</a:t>
            </a:r>
          </a:p>
          <a:p>
            <a:r>
              <a:rPr lang="fa-IR" smtClean="0">
                <a:solidFill>
                  <a:srgbClr val="FF0000"/>
                </a:solidFill>
                <a:cs typeface="B Nazanin" panose="00000400000000000000" pitchFamily="2" charset="-78"/>
              </a:rPr>
              <a:t>منبع</a:t>
            </a:r>
            <a:r>
              <a:rPr lang="fa-IR" smtClean="0">
                <a:cs typeface="B Nazanin" panose="00000400000000000000" pitchFamily="2" charset="-78"/>
              </a:rPr>
              <a:t>: تازه های جهان بیمه اسفند ۱۳۸۵ شماره ۱۰۵</a:t>
            </a:r>
          </a:p>
          <a:p>
            <a:r>
              <a:rPr lang="fa-IR" smtClean="0">
                <a:cs typeface="B Nazanin" panose="00000400000000000000" pitchFamily="2" charset="-78"/>
              </a:rPr>
              <a:t>صص 19-25</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188242" y="3862137"/>
            <a:ext cx="3331496" cy="2050759"/>
          </a:xfrm>
          <a:prstGeom prst="rect">
            <a:avLst/>
          </a:prstGeom>
        </p:spPr>
      </p:pic>
    </p:spTree>
    <p:extLst>
      <p:ext uri="{BB962C8B-B14F-4D97-AF65-F5344CB8AC3E}">
        <p14:creationId xmlns:p14="http://schemas.microsoft.com/office/powerpoint/2010/main" val="3707850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solidFill>
                  <a:srgbClr val="FF0000"/>
                </a:solidFill>
                <a:cs typeface="B Nazanin" panose="00000400000000000000" pitchFamily="2" charset="-78"/>
              </a:rPr>
              <a:t>2- دارندگان ریسک از نظر رسمیت، مالکیت و اندازه متفاوتند</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a:xfrm>
            <a:off x="4670474" y="1825625"/>
            <a:ext cx="6683326" cy="4351338"/>
          </a:xfrm>
        </p:spPr>
        <p:txBody>
          <a:bodyPr/>
          <a:lstStyle/>
          <a:p>
            <a:pPr algn="just"/>
            <a:r>
              <a:rPr lang="fa-IR" smtClean="0">
                <a:cs typeface="B Nazanin" panose="00000400000000000000" pitchFamily="2" charset="-78"/>
              </a:rPr>
              <a:t>بیمه گران خرد از لحاظ رسمیت به دو گروه طبقه بندی می شوند: گروهی تابع قوانین و مقررات بیمه هستند و گروهی از آن تبعیت نمی کنند. بیمه گران خرد تابع قوانین که توسط ناظران صنعت بیمه و تحت عناوین شرکت های تجاری یا بیمه گران مشترک مجوز گرفته اند. بخش کوچکی از فعالیت اقتصادی خود را صرف ارائه محصولات بیمه خرد می کنند، اما بیمه گران خرد که تابع قوانین صنعت بیمه نیستند یا رسمی هستند و بر اساس چارچوب های قانونی مربوط به تعاونی ها و موسسات مالی ثبت شده اند و یا کلا غیر رسمی هستند، هیچ گونه محدودیت حقوقی ندارند، مانند موسسات کفن و دفن.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4"/>
            <a:ext cx="3788827" cy="3829587"/>
          </a:xfrm>
          <a:prstGeom prst="rect">
            <a:avLst/>
          </a:prstGeom>
        </p:spPr>
      </p:pic>
    </p:spTree>
    <p:extLst>
      <p:ext uri="{BB962C8B-B14F-4D97-AF65-F5344CB8AC3E}">
        <p14:creationId xmlns:p14="http://schemas.microsoft.com/office/powerpoint/2010/main" val="2852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خصوص مالکیت بیمه گران خرد ممکن است  به صورت عمومی، شرکت های دولتی یا خصوصی، شرکت های سهامی بیمه، سازمان های اجتماعی با مشترک و یا سازمان های غیر دولتی فعالیت کنند. </a:t>
            </a:r>
          </a:p>
        </p:txBody>
      </p:sp>
    </p:spTree>
    <p:extLst>
      <p:ext uri="{BB962C8B-B14F-4D97-AF65-F5344CB8AC3E}">
        <p14:creationId xmlns:p14="http://schemas.microsoft.com/office/powerpoint/2010/main" val="3911932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079630" y="1825625"/>
            <a:ext cx="7274169" cy="4351338"/>
          </a:xfrm>
        </p:spPr>
        <p:txBody>
          <a:bodyPr/>
          <a:lstStyle/>
          <a:p>
            <a:pPr algn="just"/>
            <a:r>
              <a:rPr lang="fa-IR" smtClean="0">
                <a:cs typeface="B Nazanin" panose="00000400000000000000" pitchFamily="2" charset="-78"/>
              </a:rPr>
              <a:t>از نظر اندازه، برخی بیمه گران مشتریان اندکی را پوشش می دهند و برخی دیگر سطح گسترده ای از بازار را تحت پوشش قرار می دهند. شرکت ای آی جی اوگاندا، شرکت دلتا لایف در بنگلادش و چند شرکت بیمه ای هند از جمله شرکت هایی هستند که بیش از میلیون ها نفر از اقشار کم درامد را تحت پوشش قرار می دهند. </a:t>
            </a:r>
          </a:p>
          <a:p>
            <a:endParaRPr lang="fa-IR"/>
          </a:p>
        </p:txBody>
      </p:sp>
      <p:pic>
        <p:nvPicPr>
          <p:cNvPr id="4" name="Picture 3"/>
          <p:cNvPicPr>
            <a:picLocks noChangeAspect="1"/>
          </p:cNvPicPr>
          <p:nvPr/>
        </p:nvPicPr>
        <p:blipFill>
          <a:blip r:embed="rId2"/>
          <a:stretch>
            <a:fillRect/>
          </a:stretch>
        </p:blipFill>
        <p:spPr>
          <a:xfrm>
            <a:off x="838200" y="1927860"/>
            <a:ext cx="3080238" cy="3080238"/>
          </a:xfrm>
          <a:prstGeom prst="rect">
            <a:avLst/>
          </a:prstGeom>
        </p:spPr>
      </p:pic>
      <p:pic>
        <p:nvPicPr>
          <p:cNvPr id="5" name="Picture 4"/>
          <p:cNvPicPr>
            <a:picLocks noChangeAspect="1"/>
          </p:cNvPicPr>
          <p:nvPr/>
        </p:nvPicPr>
        <p:blipFill>
          <a:blip r:embed="rId3"/>
          <a:stretch>
            <a:fillRect/>
          </a:stretch>
        </p:blipFill>
        <p:spPr>
          <a:xfrm>
            <a:off x="4728943" y="4518146"/>
            <a:ext cx="1633173" cy="979904"/>
          </a:xfrm>
          <a:prstGeom prst="rect">
            <a:avLst/>
          </a:prstGeom>
        </p:spPr>
      </p:pic>
      <p:pic>
        <p:nvPicPr>
          <p:cNvPr id="6" name="Picture 5"/>
          <p:cNvPicPr>
            <a:picLocks noChangeAspect="1"/>
          </p:cNvPicPr>
          <p:nvPr/>
        </p:nvPicPr>
        <p:blipFill>
          <a:blip r:embed="rId4"/>
          <a:stretch>
            <a:fillRect/>
          </a:stretch>
        </p:blipFill>
        <p:spPr>
          <a:xfrm>
            <a:off x="8074855" y="4560253"/>
            <a:ext cx="1511325" cy="1005718"/>
          </a:xfrm>
          <a:prstGeom prst="rect">
            <a:avLst/>
          </a:prstGeom>
        </p:spPr>
      </p:pic>
    </p:spTree>
    <p:extLst>
      <p:ext uri="{BB962C8B-B14F-4D97-AF65-F5344CB8AC3E}">
        <p14:creationId xmlns:p14="http://schemas.microsoft.com/office/powerpoint/2010/main" val="2348133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smtClean="0">
                <a:solidFill>
                  <a:srgbClr val="FF0000"/>
                </a:solidFill>
                <a:cs typeface="B Nazanin" panose="00000400000000000000" pitchFamily="2" charset="-78"/>
              </a:rPr>
              <a:t>3- بیمه گران خرد برای ارائه خدمات از روش های متفاوتی استفاده می کنند</a:t>
            </a:r>
            <a:endParaRPr lang="fa-IR" sz="360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چون بیمه گران تجرای باید خطرات پوشش بیمه ای را بپذیرند، نیاز به ارائه راهکارهای جدید برای دسترسی به بازار هدف دارند. </a:t>
            </a:r>
            <a:r>
              <a:rPr lang="fa-IR" b="1" smtClean="0">
                <a:solidFill>
                  <a:srgbClr val="FF0000"/>
                </a:solidFill>
                <a:cs typeface="B Nazanin" panose="00000400000000000000" pitchFamily="2" charset="-78"/>
              </a:rPr>
              <a:t>نمایندگی های مجاز و دلالان بیمه</a:t>
            </a:r>
            <a:r>
              <a:rPr lang="fa-IR" smtClean="0">
                <a:cs typeface="B Nazanin" panose="00000400000000000000" pitchFamily="2" charset="-78"/>
              </a:rPr>
              <a:t>، چندان علاقه مند به ارائه خدمات بیمه خرد نیستند چرا که کارمزد آن بسیار کم است و آنها قرابت چندانی با افراد کم درآمد ندارند. در عوض راهکارهای جایگزین، برای رسیدن به بازار هدف پدیدار شده است که بیشتر آنها فاقد مجوز هستند. </a:t>
            </a:r>
            <a:endParaRPr lang="fa-IR">
              <a:cs typeface="B Nazanin" panose="00000400000000000000" pitchFamily="2" charset="-78"/>
            </a:endParaRPr>
          </a:p>
        </p:txBody>
      </p:sp>
    </p:spTree>
    <p:extLst>
      <p:ext uri="{BB962C8B-B14F-4D97-AF65-F5344CB8AC3E}">
        <p14:creationId xmlns:p14="http://schemas.microsoft.com/office/powerpoint/2010/main" val="4287204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روش ها عبارتند از: </a:t>
            </a:r>
          </a:p>
          <a:p>
            <a:pPr algn="just"/>
            <a:r>
              <a:rPr lang="fa-IR" smtClean="0">
                <a:cs typeface="B Nazanin" panose="00000400000000000000" pitchFamily="2" charset="-78"/>
              </a:rPr>
              <a:t>الف) افرادی از جامعه از جمله معلمان یا رهبران محلی</a:t>
            </a:r>
          </a:p>
          <a:p>
            <a:pPr algn="just"/>
            <a:r>
              <a:rPr lang="fa-IR" smtClean="0">
                <a:cs typeface="B Nazanin" panose="00000400000000000000" pitchFamily="2" charset="-78"/>
              </a:rPr>
              <a:t>ب) موسسات مالی کوچک، اتحادیه اعتباری و سازمان های غیر دولتی</a:t>
            </a:r>
          </a:p>
          <a:p>
            <a:pPr algn="just"/>
            <a:r>
              <a:rPr lang="fa-IR" smtClean="0">
                <a:cs typeface="B Nazanin" panose="00000400000000000000" pitchFamily="2" charset="-78"/>
              </a:rPr>
              <a:t>پ) سایر نمایندگی ها مانند خرده فروش ها، شرکت های فروش تلفنی</a:t>
            </a:r>
          </a:p>
          <a:p>
            <a:endParaRPr lang="fa-IR"/>
          </a:p>
        </p:txBody>
      </p:sp>
    </p:spTree>
    <p:extLst>
      <p:ext uri="{BB962C8B-B14F-4D97-AF65-F5344CB8AC3E}">
        <p14:creationId xmlns:p14="http://schemas.microsoft.com/office/powerpoint/2010/main" val="2774945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همکاریها نه تنها فروش موثر بیمه نامه های کوچک را فراهم می کند بلکه به بیمه گران در شناخت بهتر بازار هدف یاری می رساند. روش های مذکور ارائه خدمات بیمه ای اغلب به اطلاعاتی دسترسی دارند که بیمه گران را در جهت کنترل زیان های احتمالی از جمله انتخاب بیمه های نامطلوب، مخاطره های اخلاقی و ادعاهای متقلبانه کمک می کنند. علاوه بر این، این روش ها نقش بسیار مهمی در آموزش بازار هدف و ایجاد امنیت خاطر در مشتریان کم درآمد دارند. </a:t>
            </a:r>
            <a:endParaRPr lang="fa-IR">
              <a:cs typeface="B Nazanin" panose="00000400000000000000" pitchFamily="2" charset="-78"/>
            </a:endParaRPr>
          </a:p>
        </p:txBody>
      </p:sp>
      <p:sp>
        <p:nvSpPr>
          <p:cNvPr id="4" name="Flowchart: Process 3"/>
          <p:cNvSpPr/>
          <p:nvPr/>
        </p:nvSpPr>
        <p:spPr>
          <a:xfrm>
            <a:off x="1730326" y="4178105"/>
            <a:ext cx="5514536" cy="1448972"/>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بیمه های نامطلوب، مخاطره های اخلاقی و ادعاهای متقلبانه</a:t>
            </a:r>
            <a:endParaRPr lang="fa-IR" b="1">
              <a:solidFill>
                <a:srgbClr val="FF0000"/>
              </a:solidFill>
            </a:endParaRPr>
          </a:p>
        </p:txBody>
      </p:sp>
    </p:spTree>
    <p:extLst>
      <p:ext uri="{BB962C8B-B14F-4D97-AF65-F5344CB8AC3E}">
        <p14:creationId xmlns:p14="http://schemas.microsoft.com/office/powerpoint/2010/main" val="3086951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چالش های بیمه خرد</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هر چند بیمه خرد پدیده جدیدی نیست، ولی ترکیب آن با بازرهای مالی امری نسبتا جدید است بیمه گران سنتی با گزینش خانوارهای کم درآمد به عنوان بازارهای هدف خود، با چالش های راهبردی و عملیاتی مواجه می شوند. فروش بیمه نامه های کوچک و براورده کردن تقاضاهای خاص، در کنار مدیریت ریسک و هزینه های ارائه بیمه نامه، نیازمند نوآوری ها و سازگاری های زیادی است: </a:t>
            </a:r>
            <a:endParaRPr lang="fa-IR">
              <a:cs typeface="B Nazanin" panose="00000400000000000000" pitchFamily="2" charset="-78"/>
            </a:endParaRPr>
          </a:p>
        </p:txBody>
      </p:sp>
      <p:sp>
        <p:nvSpPr>
          <p:cNvPr id="4" name="Flowchart: Process 3"/>
          <p:cNvSpPr/>
          <p:nvPr/>
        </p:nvSpPr>
        <p:spPr>
          <a:xfrm>
            <a:off x="5683347" y="4001294"/>
            <a:ext cx="4501662" cy="1871004"/>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فروش بیمه نامه های کوچک  و براورده کردن تقاضاهای خاص</a:t>
            </a:r>
            <a:endParaRPr lang="fa-IR" b="1">
              <a:solidFill>
                <a:srgbClr val="FF0000"/>
              </a:solidFill>
            </a:endParaRPr>
          </a:p>
        </p:txBody>
      </p:sp>
    </p:spTree>
    <p:extLst>
      <p:ext uri="{BB962C8B-B14F-4D97-AF65-F5344CB8AC3E}">
        <p14:creationId xmlns:p14="http://schemas.microsoft.com/office/powerpoint/2010/main" val="2422885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بیمه گران خرد برای طراحی نوعی بیمه خرد نیازمند شناخت مشخصه های بازار از جمله محیط اجتماعی فرهنگی و میزان تقاضا و مخاطرات خانوارهای کم درآمد است. در هنگام طراحی بیمه نامه باید دیدگاه بیمه گذاران را در نظر گرفت و به گونه ای عمل کرد که ضمن پرهیز از برداشت های غلط، محصولاتی ارائه شود که آنها استطاعت خرید آن را داشته باشند و نیازهایشان را نیز برآورده سازد. </a:t>
            </a:r>
            <a:endParaRPr lang="fa-IR">
              <a:cs typeface="B Nazanin" panose="00000400000000000000" pitchFamily="2" charset="-78"/>
            </a:endParaRPr>
          </a:p>
        </p:txBody>
      </p:sp>
      <p:sp>
        <p:nvSpPr>
          <p:cNvPr id="4" name="Flowchart: Process 3"/>
          <p:cNvSpPr/>
          <p:nvPr/>
        </p:nvSpPr>
        <p:spPr>
          <a:xfrm>
            <a:off x="1463039" y="4149969"/>
            <a:ext cx="5345723" cy="136456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محیط اجتماعی فرهنگی و میزان تقاضا و مخاطرات خانوارهای کم درآمد</a:t>
            </a:r>
            <a:endParaRPr lang="fa-IR" b="1">
              <a:solidFill>
                <a:srgbClr val="FF0000"/>
              </a:solidFill>
            </a:endParaRPr>
          </a:p>
        </p:txBody>
      </p:sp>
    </p:spTree>
    <p:extLst>
      <p:ext uri="{BB962C8B-B14F-4D97-AF65-F5344CB8AC3E}">
        <p14:creationId xmlns:p14="http://schemas.microsoft.com/office/powerpoint/2010/main" val="786970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بیمه گران به منظور محاسه حق بیمه اغلب نمی توانند به امار مرگ و میر و بیماریها  استناد کنند لذا مجبورند خطرات ناشی از ان را در محاسبات خود منظور کنند، هر چند در آمارهای گذشته اثری از آن یافت نشود. </a:t>
            </a:r>
          </a:p>
          <a:p>
            <a:pPr algn="just"/>
            <a:r>
              <a:rPr lang="fa-IR" smtClean="0">
                <a:cs typeface="B Nazanin" panose="00000400000000000000" pitchFamily="2" charset="-78"/>
              </a:rPr>
              <a:t>برای کاهش هزینه بیمه می توان بیمه نامه ها را به صورت </a:t>
            </a:r>
            <a:r>
              <a:rPr lang="fa-IR" b="1" smtClean="0">
                <a:solidFill>
                  <a:srgbClr val="FF0000"/>
                </a:solidFill>
                <a:cs typeface="B Nazanin" panose="00000400000000000000" pitchFamily="2" charset="-78"/>
              </a:rPr>
              <a:t>گروهی</a:t>
            </a:r>
            <a:r>
              <a:rPr lang="fa-IR" smtClean="0">
                <a:cs typeface="B Nazanin" panose="00000400000000000000" pitchFamily="2" charset="-78"/>
              </a:rPr>
              <a:t> ارائه کرد. خانوار های کم درآمد معمولا به صورت انجمن های بانوان، صندوق های پس انداز و اعتباری و بنگاه هیا کوچک و تعاونی ها سازماندهی می شوند. این گروه ها باعث کاهش مخاطرات بیمه مانند انتخاب نامناسب و مخاطرات اخلاقی می شوند. علاوه بر این بیمه گذاری مذکور از استطاعت بهتری برای دریافت بیمه نامه های خرد برخوردار می شوند. </a:t>
            </a:r>
            <a:endParaRPr lang="fa-IR">
              <a:cs typeface="B Nazanin" panose="00000400000000000000" pitchFamily="2" charset="-78"/>
            </a:endParaRPr>
          </a:p>
        </p:txBody>
      </p:sp>
    </p:spTree>
    <p:extLst>
      <p:ext uri="{BB962C8B-B14F-4D97-AF65-F5344CB8AC3E}">
        <p14:creationId xmlns:p14="http://schemas.microsoft.com/office/powerpoint/2010/main" val="2829097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منظور </a:t>
            </a:r>
            <a:r>
              <a:rPr lang="fa-IR" b="1" smtClean="0">
                <a:solidFill>
                  <a:srgbClr val="FF0000"/>
                </a:solidFill>
                <a:cs typeface="B Nazanin" panose="00000400000000000000" pitchFamily="2" charset="-78"/>
              </a:rPr>
              <a:t>مدیریت اطلاعات نامتقارن</a:t>
            </a:r>
            <a:r>
              <a:rPr lang="fa-IR" smtClean="0">
                <a:cs typeface="B Nazanin" panose="00000400000000000000" pitchFamily="2" charset="-78"/>
              </a:rPr>
              <a:t>، عدم وجود اطلاعات محاسباتی و ارزیابی مخاطرات خاص این بخش از بازار هدفف باید راه کارهایی اتخاذ شود. این تغییرات نیازمند سرمایه گذاری های خاص در زمینه پژوهش و توسعه، منابع انسانی، سیستم ها، رویه ها و توزیع آماری است. </a:t>
            </a:r>
            <a:endParaRPr lang="fa-IR">
              <a:cs typeface="B Nazanin" panose="00000400000000000000" pitchFamily="2" charset="-78"/>
            </a:endParaRPr>
          </a:p>
        </p:txBody>
      </p:sp>
    </p:spTree>
    <p:extLst>
      <p:ext uri="{BB962C8B-B14F-4D97-AF65-F5344CB8AC3E}">
        <p14:creationId xmlns:p14="http://schemas.microsoft.com/office/powerpoint/2010/main" val="2250710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«بیمه خرد» در بازارهای نوظهور به اقشار کم درآمد کمک می کد تا با روی هم انباشتن حق بیمه های خود زندگی خود را پوشش دهند. هر چند بیمه خرد اصطلاح جدیدی است با این حال مفهوم آن در قالب بیمه های سرمایه گذاری و انجمن های مراسم تدفین سال ها رواج داشته و اخیرا از سوی بیمه گران و افراد خیر به عنوان راهکاری برای کاهش فقر به کار گرفته می شود. علاوه بر این، صنعت بیمه به طور گسترده بیمه خرد را ابزاری جهت دستیابی به بازارهای جدید می دانند. این مقاله به شرح مفهوم بیمه خرد و پتانسیل های بازار، چالش ها و مباحث مربوط به آن می پردازد. </a:t>
            </a:r>
            <a:endParaRPr lang="fa-IR">
              <a:cs typeface="B Nazanin" panose="00000400000000000000" pitchFamily="2" charset="-78"/>
            </a:endParaRPr>
          </a:p>
        </p:txBody>
      </p:sp>
      <p:sp>
        <p:nvSpPr>
          <p:cNvPr id="4" name="Flowchart: Process 3"/>
          <p:cNvSpPr/>
          <p:nvPr/>
        </p:nvSpPr>
        <p:spPr>
          <a:xfrm>
            <a:off x="1106906" y="4487779"/>
            <a:ext cx="4355431" cy="1287379"/>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مفهوم بیمه خرد و پتانسیل های بازار</a:t>
            </a:r>
            <a:endParaRPr lang="fa-IR" sz="2000" b="1">
              <a:solidFill>
                <a:srgbClr val="FF0000"/>
              </a:solidFill>
            </a:endParaRPr>
          </a:p>
        </p:txBody>
      </p:sp>
    </p:spTree>
    <p:extLst>
      <p:ext uri="{BB962C8B-B14F-4D97-AF65-F5344CB8AC3E}">
        <p14:creationId xmlns:p14="http://schemas.microsoft.com/office/powerpoint/2010/main" val="459269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سیاست گذاران و ناظران صنعت بیمه با تشویق بیمه گران کنونی برای ارائه خدمات به اقشار کم درامد یا با ارتقای انواع بیمه های خرد و ترکیب آن با بخش های رسم صنعت بیمه نقش مهمی در ایجاد محیطی پویا برای صنعت بیمه خرد ایفا می کنند. </a:t>
            </a:r>
          </a:p>
        </p:txBody>
      </p:sp>
    </p:spTree>
    <p:extLst>
      <p:ext uri="{BB962C8B-B14F-4D97-AF65-F5344CB8AC3E}">
        <p14:creationId xmlns:p14="http://schemas.microsoft.com/office/powerpoint/2010/main" val="2153191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smtClean="0">
                <a:cs typeface="B Nazanin" panose="00000400000000000000" pitchFamily="2" charset="-78"/>
              </a:rPr>
              <a:t>تعداد کمی از بیمه گران خرد در سرتاسر جهان تحت عنوان شرکت بیمه مجوز فعالیت دارند. آنها احتمالا به این نتیجه رسیده اند که سازگاری با برخی مقررات در خصوص محصولات و حسابداری و مقتضیات مربوط به گزارشات دشوار است. علاوه بر این، الزامات سخت مربوط به پرداخت حداقل سرمایه حق عضویت بیمه گران خرد را از اقدام در جهت دریافت  مجوز فعالیت باز می دارد. </a:t>
            </a:r>
            <a:endParaRPr lang="fa-IR"/>
          </a:p>
        </p:txBody>
      </p:sp>
    </p:spTree>
    <p:extLst>
      <p:ext uri="{BB962C8B-B14F-4D97-AF65-F5344CB8AC3E}">
        <p14:creationId xmlns:p14="http://schemas.microsoft.com/office/powerpoint/2010/main" val="1395389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بسیاری از بیمه گران خرد به علت آن که تحت کنترل و تابع مقررات خاصی نیستند به صورت گمنام فعالیت می کنند، از این رو از لحاظ حقوق مشتریان و رشد سازمانی ضعیف هستند. شرکت های بیمه علاقه مند به بیمه خرد ممکن است در شرایطی قرار بگیرید که مجبور شوند در فضایی نابرابر به رقابت با طرح های نامنظم و غیر رسمی بپردازند که خدمات بیمه ای  و یا شبه بیمه ای نظیر مراسم کفن و دفن ارائه می کنند. </a:t>
            </a:r>
          </a:p>
          <a:p>
            <a:endParaRPr lang="fa-IR"/>
          </a:p>
        </p:txBody>
      </p:sp>
      <p:sp>
        <p:nvSpPr>
          <p:cNvPr id="4" name="Flowchart: Process 3"/>
          <p:cNvSpPr/>
          <p:nvPr/>
        </p:nvSpPr>
        <p:spPr>
          <a:xfrm>
            <a:off x="1378634" y="4206240"/>
            <a:ext cx="3995224" cy="1195754"/>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طرح های نامنظم و غیر رسمی</a:t>
            </a:r>
            <a:endParaRPr lang="fa-IR" b="1">
              <a:solidFill>
                <a:srgbClr val="FF0000"/>
              </a:solidFill>
            </a:endParaRPr>
          </a:p>
        </p:txBody>
      </p:sp>
    </p:spTree>
    <p:extLst>
      <p:ext uri="{BB962C8B-B14F-4D97-AF65-F5344CB8AC3E}">
        <p14:creationId xmlns:p14="http://schemas.microsoft.com/office/powerpoint/2010/main" val="505749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smtClean="0">
                <a:solidFill>
                  <a:srgbClr val="FF0000"/>
                </a:solidFill>
                <a:cs typeface="B Nazanin" panose="00000400000000000000" pitchFamily="2" charset="-78"/>
              </a:rPr>
              <a:t>سیاست گذاران صنعت بیمه برای رفع این موانع لازم است: </a:t>
            </a:r>
            <a:endParaRPr lang="fa-IR" sz="4000"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الف) شناخت بهتری نسبت به درستی و ضرورت پوشش بیمه ای برای خانوارهای کم درآمد کسب کنند. </a:t>
            </a:r>
          </a:p>
          <a:p>
            <a:pPr algn="just"/>
            <a:r>
              <a:rPr lang="fa-IR" smtClean="0">
                <a:cs typeface="B Nazanin" panose="00000400000000000000" pitchFamily="2" charset="-78"/>
              </a:rPr>
              <a:t>ب) صنعت بیمه و سایر فعالان این بخش از جمله بیمه گران و شبکه های بیمه ای غیر رسمی را به تبادل نظر در زمینه بیمه خرد و ترغیب آنها به آموزش بازار هدف و ارتقای این بخش از بیمه فراخوانند.</a:t>
            </a:r>
          </a:p>
          <a:p>
            <a:pPr algn="just"/>
            <a:r>
              <a:rPr lang="fa-IR" smtClean="0">
                <a:cs typeface="B Nazanin" panose="00000400000000000000" pitchFamily="2" charset="-78"/>
              </a:rPr>
              <a:t> </a:t>
            </a:r>
            <a:r>
              <a:rPr lang="fa-IR" smtClean="0">
                <a:cs typeface="B Nazanin" panose="00000400000000000000" pitchFamily="2" charset="-78"/>
              </a:rPr>
              <a:t>پ) الگوهای استفاده هوشمندانه از یارانه ها را که شرایط بیمه خرد مبتنی بر بازار را تسهیل می کند توسعه دهند. </a:t>
            </a:r>
          </a:p>
          <a:p>
            <a:pPr algn="just"/>
            <a:r>
              <a:rPr lang="fa-IR" smtClean="0">
                <a:cs typeface="B Nazanin" panose="00000400000000000000" pitchFamily="2" charset="-78"/>
              </a:rPr>
              <a:t>ت) نحوه نگرش مالیاتی به محصولات خرد را تغییر دهند. </a:t>
            </a:r>
          </a:p>
          <a:p>
            <a:pPr algn="just"/>
            <a:endParaRPr lang="fa-IR">
              <a:cs typeface="B Nazanin" panose="00000400000000000000" pitchFamily="2" charset="-78"/>
            </a:endParaRPr>
          </a:p>
        </p:txBody>
      </p:sp>
    </p:spTree>
    <p:extLst>
      <p:ext uri="{BB962C8B-B14F-4D97-AF65-F5344CB8AC3E}">
        <p14:creationId xmlns:p14="http://schemas.microsoft.com/office/powerpoint/2010/main" val="13757068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علاوه بر این ناظران صنعت بیمه می توانند: </a:t>
            </a:r>
            <a:endParaRPr lang="fa-IR">
              <a:solidFill>
                <a:srgbClr val="FF0000"/>
              </a:solidFill>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الف) راه حل نظارتی متناسب با بافت کشور را ایجاد نماید. </a:t>
            </a:r>
          </a:p>
          <a:p>
            <a:pPr algn="just"/>
            <a:r>
              <a:rPr lang="fa-IR" smtClean="0">
                <a:cs typeface="B Nazanin" panose="00000400000000000000" pitchFamily="2" charset="-78"/>
              </a:rPr>
              <a:t>ب) با به کارگیری شیوه های جدید، از نوآوری هایی که موجب گسترش دامنه خدمات بیمه ای می شود حمایت کنند (همانند نظارت مبتنی بر تشخیص ریسک)</a:t>
            </a:r>
          </a:p>
          <a:p>
            <a:pPr algn="just"/>
            <a:r>
              <a:rPr lang="fa-IR" smtClean="0">
                <a:cs typeface="B Nazanin" panose="00000400000000000000" pitchFamily="2" charset="-78"/>
              </a:rPr>
              <a:t>پ) با تعریف فقط یک نهاد ناظر و پاسخ گو برای نظارت بر بیمه، بدون در نظر گرفتن بیمه گر و اندازه آن، از دخالت ناظران واسطه جلوگیری کنند. </a:t>
            </a:r>
          </a:p>
          <a:p>
            <a:pPr algn="just"/>
            <a:r>
              <a:rPr lang="fa-IR" smtClean="0">
                <a:cs typeface="B Nazanin" panose="00000400000000000000" pitchFamily="2" charset="-78"/>
              </a:rPr>
              <a:t>ت) دقیقا مشخص کنند کدام بیمه گران نیاز به نظارت دارند. </a:t>
            </a:r>
          </a:p>
          <a:p>
            <a:endParaRPr lang="fa-IR"/>
          </a:p>
        </p:txBody>
      </p:sp>
    </p:spTree>
    <p:extLst>
      <p:ext uri="{BB962C8B-B14F-4D97-AF65-F5344CB8AC3E}">
        <p14:creationId xmlns:p14="http://schemas.microsoft.com/office/powerpoint/2010/main" val="3631729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تجربیات کشورها</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کشور برزیل سازمان نظارت بر بیمه نوعی محصول زندگی گروهی برای اقشار کم درآمد ارائه کرده است. این سازمان پس از مذاکرات فشرده با صنعت بیمه آنها را با توسعه محصولات خود در این بخش از بازار ترغیب کرد. علاوه بر این، ایجاد مشوق مالیاتی (عدم دریافت مالیات ارزش افزوده) برای بیمه زندگی موجب افزایش گرایش به بیمه زندگی خرد شده است. </a:t>
            </a:r>
          </a:p>
        </p:txBody>
      </p:sp>
      <p:pic>
        <p:nvPicPr>
          <p:cNvPr id="5" name="Picture 4"/>
          <p:cNvPicPr>
            <a:picLocks noChangeAspect="1"/>
          </p:cNvPicPr>
          <p:nvPr/>
        </p:nvPicPr>
        <p:blipFill>
          <a:blip r:embed="rId2"/>
          <a:stretch>
            <a:fillRect/>
          </a:stretch>
        </p:blipFill>
        <p:spPr>
          <a:xfrm>
            <a:off x="838200" y="4634747"/>
            <a:ext cx="1749963" cy="1227586"/>
          </a:xfrm>
          <a:prstGeom prst="rect">
            <a:avLst/>
          </a:prstGeom>
        </p:spPr>
      </p:pic>
    </p:spTree>
    <p:extLst>
      <p:ext uri="{BB962C8B-B14F-4D97-AF65-F5344CB8AC3E}">
        <p14:creationId xmlns:p14="http://schemas.microsoft.com/office/powerpoint/2010/main" val="4238812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b="1" smtClean="0">
                <a:solidFill>
                  <a:srgbClr val="FF0000"/>
                </a:solidFill>
                <a:cs typeface="B Nazanin" panose="00000400000000000000" pitchFamily="2" charset="-78"/>
              </a:rPr>
              <a:t>کمیسیون بیمه فیلیپین </a:t>
            </a:r>
            <a:r>
              <a:rPr lang="fa-IR" smtClean="0">
                <a:cs typeface="B Nazanin" panose="00000400000000000000" pitchFamily="2" charset="-78"/>
              </a:rPr>
              <a:t>با تغییر قانون بیمه گروهی از بیمه گران را با نیازهای سرمایه ای کم (انجمن انتفاع مشترک) به وجود آورد و اکنون در نظر دارد نظارت بر پایه ریسک را ایجاد کند در حال حاضر 43 انجمن مشابه انجمن فوق ایجاد شده است. چندین نمونه دیگر در حال شکل گیری است. </a:t>
            </a:r>
          </a:p>
          <a:p>
            <a:endParaRPr lang="fa-IR"/>
          </a:p>
        </p:txBody>
      </p:sp>
      <p:pic>
        <p:nvPicPr>
          <p:cNvPr id="4" name="Picture 3"/>
          <p:cNvPicPr>
            <a:picLocks noChangeAspect="1"/>
          </p:cNvPicPr>
          <p:nvPr/>
        </p:nvPicPr>
        <p:blipFill>
          <a:blip r:embed="rId2"/>
          <a:stretch>
            <a:fillRect/>
          </a:stretch>
        </p:blipFill>
        <p:spPr>
          <a:xfrm>
            <a:off x="1217251" y="3569369"/>
            <a:ext cx="1682642" cy="1688738"/>
          </a:xfrm>
          <a:prstGeom prst="rect">
            <a:avLst/>
          </a:prstGeom>
        </p:spPr>
      </p:pic>
    </p:spTree>
    <p:extLst>
      <p:ext uri="{BB962C8B-B14F-4D97-AF65-F5344CB8AC3E}">
        <p14:creationId xmlns:p14="http://schemas.microsoft.com/office/powerpoint/2010/main" val="2682566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کشور هند قانون گذاران با وضع قوانین خاص به نمایندگی های محلی اجازه داده اند تا به نمایندگی از طرف بیمه گران تابع قوانین فعالیت کنند به طوری که حتی مجاز به ارائه محصولات مرکب در پایانه های فروش هستند. این مقررات موجب تسهیل شرایط بیمه خرد از طریق صنعت بیمه شده است. </a:t>
            </a:r>
            <a:endParaRPr lang="fa-IR">
              <a:cs typeface="B Nazanin" panose="00000400000000000000" pitchFamily="2" charset="-78"/>
            </a:endParaRPr>
          </a:p>
        </p:txBody>
      </p:sp>
      <p:sp>
        <p:nvSpPr>
          <p:cNvPr id="4" name="Flowchart: Process 3"/>
          <p:cNvSpPr/>
          <p:nvPr/>
        </p:nvSpPr>
        <p:spPr>
          <a:xfrm>
            <a:off x="1364566" y="3967089"/>
            <a:ext cx="3249637" cy="139270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نمایندگی های محلی</a:t>
            </a:r>
            <a:endParaRPr lang="fa-IR" b="1">
              <a:solidFill>
                <a:srgbClr val="FF0000"/>
              </a:solidFill>
            </a:endParaRPr>
          </a:p>
        </p:txBody>
      </p:sp>
      <p:pic>
        <p:nvPicPr>
          <p:cNvPr id="5" name="Picture 4"/>
          <p:cNvPicPr>
            <a:picLocks noChangeAspect="1"/>
          </p:cNvPicPr>
          <p:nvPr/>
        </p:nvPicPr>
        <p:blipFill>
          <a:blip r:embed="rId2"/>
          <a:stretch>
            <a:fillRect/>
          </a:stretch>
        </p:blipFill>
        <p:spPr>
          <a:xfrm>
            <a:off x="6471138" y="3467776"/>
            <a:ext cx="2134991" cy="2418307"/>
          </a:xfrm>
          <a:prstGeom prst="rect">
            <a:avLst/>
          </a:prstGeom>
        </p:spPr>
      </p:pic>
    </p:spTree>
    <p:extLst>
      <p:ext uri="{BB962C8B-B14F-4D97-AF65-F5344CB8AC3E}">
        <p14:creationId xmlns:p14="http://schemas.microsoft.com/office/powerpoint/2010/main" val="27819000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b="1" smtClean="0">
                <a:solidFill>
                  <a:srgbClr val="FF0000"/>
                </a:solidFill>
                <a:cs typeface="B Nazanin" panose="00000400000000000000" pitchFamily="2" charset="-78"/>
              </a:rPr>
              <a:t>بر اساس تجارب اخیر در بیمه خرد نکات زیر استنباط می شود: </a:t>
            </a:r>
            <a:endParaRPr lang="fa-IR" sz="3600"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1- بیمه خرد به عنوان الگوی مبتنی بر بازار فعالیت می کند: بر خلاف تمام چالش های موجود، تجربه نشان داده است که محصولات بیمه خرد می توانند سودآور باشد، حتی وقت شرکت های بیمه در سایه مسئولیت های اجتماعی خود وارد بازارهای کم درآمد می شوند، اغلب در می یابند که این امر نوعی راهبرد قابل اجرای توسعه است که قادر است تاثیرات مثبتی در فعالیت اصلی آنها ایجاد کند. </a:t>
            </a:r>
          </a:p>
          <a:p>
            <a:pPr algn="just"/>
            <a:r>
              <a:rPr lang="fa-IR" smtClean="0">
                <a:cs typeface="B Nazanin" panose="00000400000000000000" pitchFamily="2" charset="-78"/>
              </a:rPr>
              <a:t>2- افراد فقیر نیز می توانند بیمه شوند. قیمت، نوع محصول و نحوه توزیع از عوامل اصلی پذیرش خدمات بیمه ای است و باید با ویژگی های اصلی بیمه گذاران کم درآمد همخوانی داشته باشد. </a:t>
            </a:r>
            <a:endParaRPr lang="fa-IR">
              <a:cs typeface="B Nazanin" panose="00000400000000000000" pitchFamily="2" charset="-78"/>
            </a:endParaRPr>
          </a:p>
        </p:txBody>
      </p:sp>
    </p:spTree>
    <p:extLst>
      <p:ext uri="{BB962C8B-B14F-4D97-AF65-F5344CB8AC3E}">
        <p14:creationId xmlns:p14="http://schemas.microsoft.com/office/powerpoint/2010/main" val="4180471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3- ایجاد آگاهی و فرهنگ بیمه در میان خانوارهای کم درآمد یکی از پیش شرط های توسعه این بازار است. فعالان آشنا با این بخش از بازار نقش مهمی در پرورش مشتریان بالقوه و جلب اعتماد آنان ایفا می کنند. </a:t>
            </a:r>
            <a:endParaRPr lang="fa-IR">
              <a:cs typeface="B Nazanin" panose="00000400000000000000" pitchFamily="2" charset="-78"/>
            </a:endParaRPr>
          </a:p>
        </p:txBody>
      </p:sp>
      <p:sp>
        <p:nvSpPr>
          <p:cNvPr id="4" name="Flowchart: Process 3"/>
          <p:cNvSpPr/>
          <p:nvPr/>
        </p:nvSpPr>
        <p:spPr>
          <a:xfrm>
            <a:off x="1477107" y="3516923"/>
            <a:ext cx="3798277" cy="174439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ایجاد آگاهی و فرهنگ بیمه</a:t>
            </a:r>
            <a:endParaRPr lang="fa-IR" b="1">
              <a:solidFill>
                <a:srgbClr val="FF0000"/>
              </a:solidFill>
            </a:endParaRPr>
          </a:p>
        </p:txBody>
      </p:sp>
    </p:spTree>
    <p:extLst>
      <p:ext uri="{BB962C8B-B14F-4D97-AF65-F5344CB8AC3E}">
        <p14:creationId xmlns:p14="http://schemas.microsoft.com/office/powerpoint/2010/main" val="35339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تعریف بیمه خرد</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گروه کاری بیمه خرد سی جی ای پی بیمه خرد را چنین تعریف کرد است: بیمه خرد عبارت است از پوشش اقشار کم در آمد در برابر خطرات خاص در ازای پرداخت حق بیمه ثابت متناسب با احتمال وقوع خطرات تحت پوشش و هزینه های آن. </a:t>
            </a:r>
            <a:endParaRPr lang="fa-IR">
              <a:cs typeface="B Nazanin" panose="00000400000000000000" pitchFamily="2" charset="-78"/>
            </a:endParaRPr>
          </a:p>
        </p:txBody>
      </p:sp>
      <p:sp>
        <p:nvSpPr>
          <p:cNvPr id="4" name="Flowchart: Process 3"/>
          <p:cNvSpPr/>
          <p:nvPr/>
        </p:nvSpPr>
        <p:spPr>
          <a:xfrm>
            <a:off x="6668086" y="3918401"/>
            <a:ext cx="4572000" cy="130829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متناسب با احتمال وقوع خطرات</a:t>
            </a:r>
            <a:endParaRPr lang="fa-IR" b="1">
              <a:solidFill>
                <a:srgbClr val="FF0000"/>
              </a:solidFill>
            </a:endParaRPr>
          </a:p>
        </p:txBody>
      </p:sp>
      <p:pic>
        <p:nvPicPr>
          <p:cNvPr id="5" name="Picture 4"/>
          <p:cNvPicPr>
            <a:picLocks noChangeAspect="1"/>
          </p:cNvPicPr>
          <p:nvPr/>
        </p:nvPicPr>
        <p:blipFill>
          <a:blip r:embed="rId2"/>
          <a:stretch>
            <a:fillRect/>
          </a:stretch>
        </p:blipFill>
        <p:spPr>
          <a:xfrm>
            <a:off x="838199" y="3221427"/>
            <a:ext cx="4957689" cy="2518191"/>
          </a:xfrm>
          <a:prstGeom prst="rect">
            <a:avLst/>
          </a:prstGeom>
        </p:spPr>
      </p:pic>
    </p:spTree>
    <p:extLst>
      <p:ext uri="{BB962C8B-B14F-4D97-AF65-F5344CB8AC3E}">
        <p14:creationId xmlns:p14="http://schemas.microsoft.com/office/powerpoint/2010/main" val="32020091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4- یک چارچوب نظارتی مناسب مورد نیاز است تا انتخاب های متفاوتی ایجاد کند و شرکت ها بتوانند به طور کارامد فعالیت کنند. ممکن است لازم باشد شرکت های موجود تقویت شوند تا با بازار اصلی تلفیق شوند. این موضوع الزاما به معنای وضع قانون جداگانه خاص برای بیمه خردنیست بلکه ممکن است با ایجاد اصلاحاتی در قانون بیمه قابل انجام باشد. </a:t>
            </a:r>
          </a:p>
        </p:txBody>
      </p:sp>
    </p:spTree>
    <p:extLst>
      <p:ext uri="{BB962C8B-B14F-4D97-AF65-F5344CB8AC3E}">
        <p14:creationId xmlns:p14="http://schemas.microsoft.com/office/powerpoint/2010/main" val="41185796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5- بیمه گران باید به صورت تخصصی نظارت شوند. اختیارات ناظران صنعت بیمه در خصوص نظارت بیشتر و ایجاد تعدیل های مقرراتی باید افزایش یابد آنها همچنان باید با استاندارد های بین المللی آشنا باشند. </a:t>
            </a:r>
          </a:p>
          <a:p>
            <a:endParaRPr lang="fa-IR"/>
          </a:p>
        </p:txBody>
      </p:sp>
      <p:sp>
        <p:nvSpPr>
          <p:cNvPr id="4" name="Flowchart: Process 3"/>
          <p:cNvSpPr/>
          <p:nvPr/>
        </p:nvSpPr>
        <p:spPr>
          <a:xfrm>
            <a:off x="1477108" y="3488788"/>
            <a:ext cx="3826412" cy="1505243"/>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استاندارد های بین المللی</a:t>
            </a:r>
            <a:endParaRPr lang="fa-IR" b="1">
              <a:solidFill>
                <a:srgbClr val="FF0000"/>
              </a:solidFill>
            </a:endParaRPr>
          </a:p>
        </p:txBody>
      </p:sp>
    </p:spTree>
    <p:extLst>
      <p:ext uri="{BB962C8B-B14F-4D97-AF65-F5344CB8AC3E}">
        <p14:creationId xmlns:p14="http://schemas.microsoft.com/office/powerpoint/2010/main" val="8510704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6- آگاهی، دانش فنی و خدمات سیاست گذاران صنعت بیمه باید افزایش یابد. آنها باید اطلاعات بیشتری در خصوص قابلیت ها و مخاطرات بیمه خرد داشته باشن. بسیار مهم است که ابزارهای رفاه اجتماعی مانع از انگیزه های بازار نشود. </a:t>
            </a:r>
          </a:p>
          <a:p>
            <a:pPr algn="just"/>
            <a:r>
              <a:rPr lang="fa-IR" smtClean="0">
                <a:cs typeface="B Nazanin" panose="00000400000000000000" pitchFamily="2" charset="-78"/>
              </a:rPr>
              <a:t>7- گسترش بیمه در خانوارهای کم درآمد به دست کارشناسان بیمه، بیمه گران اتکایی و سایر نمایندگی های پشتیبانی اعم از داخلی و بین المللی. این کارشناسان همچنین لازم است به شناخت بازار و به تبع آن سازگار کردن خدمات خود با ان بپردازند. </a:t>
            </a:r>
          </a:p>
        </p:txBody>
      </p:sp>
      <p:sp>
        <p:nvSpPr>
          <p:cNvPr id="4" name="Flowchart: Process 3"/>
          <p:cNvSpPr/>
          <p:nvPr/>
        </p:nvSpPr>
        <p:spPr>
          <a:xfrm>
            <a:off x="1448972" y="4698609"/>
            <a:ext cx="3545059" cy="106914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ابزارهای رفاه اجتماعی</a:t>
            </a:r>
            <a:endParaRPr lang="fa-IR" b="1">
              <a:solidFill>
                <a:srgbClr val="FF0000"/>
              </a:solidFill>
            </a:endParaRPr>
          </a:p>
        </p:txBody>
      </p:sp>
    </p:spTree>
    <p:extLst>
      <p:ext uri="{BB962C8B-B14F-4D97-AF65-F5344CB8AC3E}">
        <p14:creationId xmlns:p14="http://schemas.microsoft.com/office/powerpoint/2010/main" val="28780998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حقیقت بیمه گران سنتی دارای بالاترین پتانسیل در جهت توسعه پایدار بیمه خرد هستند و فعالیت آنها در بیمه خرد تاثیر به سزایی در رشد آتی این بازار دارد. </a:t>
            </a:r>
          </a:p>
          <a:p>
            <a:pPr algn="just"/>
            <a:r>
              <a:rPr lang="fa-IR" smtClean="0">
                <a:cs typeface="B Nazanin" panose="00000400000000000000" pitchFamily="2" charset="-78"/>
              </a:rPr>
              <a:t>باید سرمایه گذاری های زیر بنایی برای ایجاد آگاهی و تقویت سازمانی صنعت بیمه صورت پذیرد به طوری که شامل بیمه گذاران ، بیمه گران، نمایندگی های پشتیبانی، سیاست گذاران، قانون گذران و ناظران صنعت بیمه باشد. موسسات توسعه همکاری بین المللی، نقش مهمی در سازماندهی شرکت های خصوصی، عمومی و کمک به پیشرفت این بازارهای جدید ایفا می کنند. </a:t>
            </a:r>
          </a:p>
          <a:p>
            <a:endParaRPr lang="fa-IR"/>
          </a:p>
        </p:txBody>
      </p:sp>
    </p:spTree>
    <p:extLst>
      <p:ext uri="{BB962C8B-B14F-4D97-AF65-F5344CB8AC3E}">
        <p14:creationId xmlns:p14="http://schemas.microsoft.com/office/powerpoint/2010/main" val="24298672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منبع: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just" rtl="0">
              <a:buNone/>
            </a:pPr>
            <a:r>
              <a:rPr lang="en-US" smtClean="0">
                <a:cs typeface="B Nazanin" panose="00000400000000000000" pitchFamily="2" charset="-78"/>
              </a:rPr>
              <a:t>Martina Wiedemaier and Brigitte Klein “Macro insurance a market for insurance industry” The Geneva Association Dec 2006</a:t>
            </a:r>
            <a:endParaRPr lang="fa-IR">
              <a:cs typeface="B Nazanin" panose="00000400000000000000" pitchFamily="2" charset="-78"/>
            </a:endParaRPr>
          </a:p>
        </p:txBody>
      </p:sp>
    </p:spTree>
    <p:extLst>
      <p:ext uri="{BB962C8B-B14F-4D97-AF65-F5344CB8AC3E}">
        <p14:creationId xmlns:p14="http://schemas.microsoft.com/office/powerpoint/2010/main" val="3588547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تعریف اساسا همان تعریف بیمه های عادی است جز این که در بیمه خرد «اقشار کم درآمد» به عنوان بازار هدف معین شده اند. عبارت «</a:t>
            </a:r>
            <a:r>
              <a:rPr lang="fa-IR" b="1" smtClean="0">
                <a:solidFill>
                  <a:srgbClr val="FF0000"/>
                </a:solidFill>
                <a:cs typeface="B Nazanin" panose="00000400000000000000" pitchFamily="2" charset="-78"/>
              </a:rPr>
              <a:t>اقشار کم درآمد</a:t>
            </a:r>
            <a:r>
              <a:rPr lang="fa-IR" smtClean="0">
                <a:cs typeface="B Nazanin" panose="00000400000000000000" pitchFamily="2" charset="-78"/>
              </a:rPr>
              <a:t>» تفاوت آشکاری را با بیمه های عادی ایجاد می کند زیرا افرادی  را شامل می شود که دارای تحصیلات کم، درآمد غیر ثابت، غیر رسمی یا خود اشتغال هستند. </a:t>
            </a:r>
          </a:p>
        </p:txBody>
      </p:sp>
      <p:sp>
        <p:nvSpPr>
          <p:cNvPr id="4" name="Flowchart: Process 3"/>
          <p:cNvSpPr/>
          <p:nvPr/>
        </p:nvSpPr>
        <p:spPr>
          <a:xfrm>
            <a:off x="1519309" y="3981157"/>
            <a:ext cx="4839287" cy="157558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تحصیلات کم، درآمد غیر ثابت، غیر رسمی یا خود اشتغال</a:t>
            </a:r>
            <a:endParaRPr lang="fa-IR" b="1">
              <a:solidFill>
                <a:srgbClr val="FF0000"/>
              </a:solidFill>
            </a:endParaRPr>
          </a:p>
        </p:txBody>
      </p:sp>
      <p:pic>
        <p:nvPicPr>
          <p:cNvPr id="5" name="Picture 4"/>
          <p:cNvPicPr>
            <a:picLocks noChangeAspect="1"/>
          </p:cNvPicPr>
          <p:nvPr/>
        </p:nvPicPr>
        <p:blipFill>
          <a:blip r:embed="rId2"/>
          <a:stretch>
            <a:fillRect/>
          </a:stretch>
        </p:blipFill>
        <p:spPr>
          <a:xfrm>
            <a:off x="7229327" y="3564083"/>
            <a:ext cx="3654313" cy="2409728"/>
          </a:xfrm>
          <a:prstGeom prst="rect">
            <a:avLst/>
          </a:prstGeom>
        </p:spPr>
      </p:pic>
    </p:spTree>
    <p:extLst>
      <p:ext uri="{BB962C8B-B14F-4D97-AF65-F5344CB8AC3E}">
        <p14:creationId xmlns:p14="http://schemas.microsoft.com/office/powerpoint/2010/main" val="29295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بسیاری از کشورها صنعت بیمه در حال شناخت پتانسیل های بازار بیمه خرد است و به آن به عنوان </a:t>
            </a:r>
            <a:r>
              <a:rPr lang="fa-IR" b="1" smtClean="0">
                <a:solidFill>
                  <a:srgbClr val="FF0000"/>
                </a:solidFill>
                <a:cs typeface="B Nazanin" panose="00000400000000000000" pitchFamily="2" charset="-78"/>
              </a:rPr>
              <a:t>فعالیت اقتصادی بالقوه </a:t>
            </a:r>
            <a:r>
              <a:rPr lang="fa-IR" smtClean="0">
                <a:cs typeface="B Nazanin" panose="00000400000000000000" pitchFamily="2" charset="-78"/>
              </a:rPr>
              <a:t>سودآور نمی نگرد. علاوه بر این بیمه گران متوجه شده اند که بیمه خرد قادر است طرح های بیمه عمومی را که اغلب ناکارآمد هستند تکمیل کند. در این راستا برخی نظاران صنعت بیمه مقررات خود را با شرایط خاص بیمه خرد سازگار کرده اند و با این روش صنعت بیمه را به سمت ارائه خدمات به بازارهای هدف کم درآمد سوق داده اند. </a:t>
            </a:r>
          </a:p>
          <a:p>
            <a:endParaRPr lang="fa-IR"/>
          </a:p>
        </p:txBody>
      </p:sp>
      <p:sp>
        <p:nvSpPr>
          <p:cNvPr id="4" name="Flowchart: Process 3"/>
          <p:cNvSpPr/>
          <p:nvPr/>
        </p:nvSpPr>
        <p:spPr>
          <a:xfrm>
            <a:off x="1280160" y="4206240"/>
            <a:ext cx="3657600" cy="1350498"/>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بازارهای هدف کم درآمد</a:t>
            </a:r>
            <a:endParaRPr lang="fa-IR" b="1">
              <a:solidFill>
                <a:srgbClr val="FF0000"/>
              </a:solidFill>
            </a:endParaRPr>
          </a:p>
        </p:txBody>
      </p:sp>
    </p:spTree>
    <p:extLst>
      <p:ext uri="{BB962C8B-B14F-4D97-AF65-F5344CB8AC3E}">
        <p14:creationId xmlns:p14="http://schemas.microsoft.com/office/powerpoint/2010/main" val="968869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ویژگی های اصلی بیمه خرد</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a:xfrm>
            <a:off x="4783014" y="1825625"/>
            <a:ext cx="6570785" cy="4351338"/>
          </a:xfrm>
        </p:spPr>
        <p:txBody>
          <a:bodyPr/>
          <a:lstStyle/>
          <a:p>
            <a:pPr algn="just"/>
            <a:r>
              <a:rPr lang="fa-IR" smtClean="0">
                <a:cs typeface="B Nazanin" panose="00000400000000000000" pitchFamily="2" charset="-78"/>
              </a:rPr>
              <a:t>بیمه گذاران بیمه خرد از اقشار کم درآمد جام</a:t>
            </a:r>
            <a:r>
              <a:rPr lang="fa-IR" smtClean="0">
                <a:cs typeface="B Nazanin" panose="00000400000000000000" pitchFamily="2" charset="-78"/>
              </a:rPr>
              <a:t>ع</a:t>
            </a:r>
            <a:r>
              <a:rPr lang="fa-IR" smtClean="0">
                <a:cs typeface="B Nazanin" panose="00000400000000000000" pitchFamily="2" charset="-78"/>
              </a:rPr>
              <a:t>ه هستند که اغلب آنها خود اشتغال اند و یا در بنگاه های اقتصادی غیر رسمی با درآمدهای غیر ثابت مشغول به کار هستند، انها ممکن است در محله های فقیرنشین شهری و یا در مناطق دور افتاده روستایی زندگی کنند که فاقد امکانات زیر بنایی از قبیل جاده، بازار و آب و برق می باشند. اغلب آنها از نظر تحصیلات و دانش مالی در سطح پایینی هستند و حتی ممکن است فاقد کارت شناسایی باشند. علاوه بر این به نظر می رسد که این بازار با صنعت بیمه ناآشنا و نگران عدم گرایش بیمه گران به آن بوده و نسبت به براوردن نیازهای مدیریت ریسک بدبین باشند.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1063284" y="2149182"/>
            <a:ext cx="3227362" cy="3227362"/>
          </a:xfrm>
          <a:prstGeom prst="rect">
            <a:avLst/>
          </a:prstGeom>
        </p:spPr>
      </p:pic>
    </p:spTree>
    <p:extLst>
      <p:ext uri="{BB962C8B-B14F-4D97-AF65-F5344CB8AC3E}">
        <p14:creationId xmlns:p14="http://schemas.microsoft.com/office/powerpoint/2010/main" val="2060893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بیمه خرد به دلیل مشخصه های بازار هدف آن، ویژگی های دارد که آن را از پوشش های بیمه ای معمول برای افراد متوسط  مرفه جامعه متمایز می کند: </a:t>
            </a:r>
            <a:endParaRPr lang="fa-IR">
              <a:cs typeface="B Nazanin" panose="00000400000000000000" pitchFamily="2" charset="-78"/>
            </a:endParaRPr>
          </a:p>
        </p:txBody>
      </p:sp>
      <p:sp>
        <p:nvSpPr>
          <p:cNvPr id="4" name="Flowchart: Process 3"/>
          <p:cNvSpPr/>
          <p:nvPr/>
        </p:nvSpPr>
        <p:spPr>
          <a:xfrm>
            <a:off x="1434905" y="3545058"/>
            <a:ext cx="3995224" cy="1674056"/>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مشخصه های بازار هدف آن</a:t>
            </a:r>
            <a:endParaRPr lang="fa-IR" b="1">
              <a:solidFill>
                <a:srgbClr val="FF0000"/>
              </a:solidFill>
            </a:endParaRPr>
          </a:p>
        </p:txBody>
      </p:sp>
    </p:spTree>
    <p:extLst>
      <p:ext uri="{BB962C8B-B14F-4D97-AF65-F5344CB8AC3E}">
        <p14:creationId xmlns:p14="http://schemas.microsoft.com/office/powerpoint/2010/main" val="3119342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smtClean="0">
                <a:solidFill>
                  <a:srgbClr val="FF0000"/>
                </a:solidFill>
                <a:cs typeface="B Nazanin" panose="00000400000000000000" pitchFamily="2" charset="-78"/>
              </a:rPr>
              <a:t>1- محصولات بیمه خرد نیازهای خاص اقشار کم درآمد را برآورده می کند:</a:t>
            </a:r>
            <a:endParaRPr lang="fa-IR" sz="360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تقاضا برای انواع بیمه های خرد بسیار گسترده است. هرچند بیمه های درمانی و زندگی در اولویت هستند. ویژگی های محصولات بیمه های خرد به قرار زیر است: </a:t>
            </a:r>
          </a:p>
          <a:p>
            <a:pPr algn="just"/>
            <a:r>
              <a:rPr lang="fa-IR" smtClean="0">
                <a:cs typeface="B Nazanin" panose="00000400000000000000" pitchFamily="2" charset="-78"/>
              </a:rPr>
              <a:t>مفاد و شرایط بیمه نامه به زبان ساده بیان شده و  به راحتی قابل فهم است. </a:t>
            </a:r>
          </a:p>
          <a:p>
            <a:pPr algn="just"/>
            <a:r>
              <a:rPr lang="fa-IR" smtClean="0">
                <a:cs typeface="B Nazanin" panose="00000400000000000000" pitchFamily="2" charset="-78"/>
              </a:rPr>
              <a:t>پوشش بیمه ای آسیا گسترده است و استثناهای کمی دارد. </a:t>
            </a:r>
          </a:p>
          <a:p>
            <a:pPr algn="just"/>
            <a:r>
              <a:rPr lang="fa-IR" smtClean="0">
                <a:cs typeface="B Nazanin" panose="00000400000000000000" pitchFamily="2" charset="-78"/>
              </a:rPr>
              <a:t>درخواست نامه(فرم پیشنهاد) ساده است. </a:t>
            </a:r>
          </a:p>
          <a:p>
            <a:pPr algn="just"/>
            <a:r>
              <a:rPr lang="fa-IR" smtClean="0">
                <a:cs typeface="B Nazanin" panose="00000400000000000000" pitchFamily="2" charset="-78"/>
              </a:rPr>
              <a:t>مبالغ بیمه شده پایین است. </a:t>
            </a:r>
          </a:p>
          <a:p>
            <a:pPr algn="just"/>
            <a:endParaRPr lang="fa-IR">
              <a:cs typeface="B Nazanin" panose="00000400000000000000" pitchFamily="2" charset="-78"/>
            </a:endParaRPr>
          </a:p>
        </p:txBody>
      </p:sp>
    </p:spTree>
    <p:extLst>
      <p:ext uri="{BB962C8B-B14F-4D97-AF65-F5344CB8AC3E}">
        <p14:creationId xmlns:p14="http://schemas.microsoft.com/office/powerpoint/2010/main" val="2082452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smtClean="0">
                <a:solidFill>
                  <a:srgbClr val="FF0000"/>
                </a:solidFill>
                <a:cs typeface="B Nazanin" panose="00000400000000000000" pitchFamily="2" charset="-78"/>
              </a:rPr>
              <a:t>1- محصولات بیمه خرد نیازهای خاص اقشار کم درآمد را برآورده می کند:</a:t>
            </a:r>
            <a:endParaRPr lang="fa-IR" sz="3200"/>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عموما کوتاه مدت است. </a:t>
            </a:r>
          </a:p>
          <a:p>
            <a:pPr algn="just"/>
            <a:r>
              <a:rPr lang="fa-IR" smtClean="0">
                <a:cs typeface="B Nazanin" panose="00000400000000000000" pitchFamily="2" charset="-78"/>
              </a:rPr>
              <a:t>خدمات بیمه ای در محل زندگی مشتریان ارائه می شود. </a:t>
            </a:r>
          </a:p>
          <a:p>
            <a:pPr algn="just"/>
            <a:r>
              <a:rPr lang="fa-IR" smtClean="0">
                <a:cs typeface="B Nazanin" panose="00000400000000000000" pitchFamily="2" charset="-78"/>
              </a:rPr>
              <a:t>خدمات بیمه ای قابل اعتماد و مطمئن است. </a:t>
            </a:r>
          </a:p>
          <a:p>
            <a:pPr algn="just"/>
            <a:r>
              <a:rPr lang="fa-IR" smtClean="0">
                <a:cs typeface="B Nazanin" panose="00000400000000000000" pitchFamily="2" charset="-78"/>
              </a:rPr>
              <a:t>پرداخت های حق بیمه ناچیز بوده و نحوه پرداخت آن متغیر است. </a:t>
            </a:r>
          </a:p>
          <a:p>
            <a:pPr algn="just"/>
            <a:r>
              <a:rPr lang="fa-IR" smtClean="0">
                <a:cs typeface="B Nazanin" panose="00000400000000000000" pitchFamily="2" charset="-78"/>
              </a:rPr>
              <a:t>نحوه مطالبه خسارت آسان و بررسی آن سریع است. </a:t>
            </a:r>
            <a:endParaRPr lang="fa-IR" smtClean="0">
              <a:cs typeface="B Nazanin" panose="00000400000000000000" pitchFamily="2" charset="-78"/>
            </a:endParaRPr>
          </a:p>
        </p:txBody>
      </p:sp>
    </p:spTree>
    <p:extLst>
      <p:ext uri="{BB962C8B-B14F-4D97-AF65-F5344CB8AC3E}">
        <p14:creationId xmlns:p14="http://schemas.microsoft.com/office/powerpoint/2010/main" val="2572460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2597</Words>
  <Application>Microsoft Office PowerPoint</Application>
  <PresentationFormat>Widescreen</PresentationFormat>
  <Paragraphs>83</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B Nazanin</vt:lpstr>
      <vt:lpstr>Calibri</vt:lpstr>
      <vt:lpstr>Calibri Light</vt:lpstr>
      <vt:lpstr>Times New Roman</vt:lpstr>
      <vt:lpstr>Office Theme</vt:lpstr>
      <vt:lpstr>عنوان مقاله: بیمه خرد،بازار جدیدی برای صنعت بیمه</vt:lpstr>
      <vt:lpstr>PowerPoint Presentation</vt:lpstr>
      <vt:lpstr>تعریف بیمه خرد</vt:lpstr>
      <vt:lpstr>PowerPoint Presentation</vt:lpstr>
      <vt:lpstr>PowerPoint Presentation</vt:lpstr>
      <vt:lpstr>ویژگی های اصلی بیمه خرد</vt:lpstr>
      <vt:lpstr>PowerPoint Presentation</vt:lpstr>
      <vt:lpstr>1- محصولات بیمه خرد نیازهای خاص اقشار کم درآمد را برآورده می کند:</vt:lpstr>
      <vt:lpstr>1- محصولات بیمه خرد نیازهای خاص اقشار کم درآمد را برآورده می کند:</vt:lpstr>
      <vt:lpstr>2- دارندگان ریسک از نظر رسمیت، مالکیت و اندازه متفاوتند</vt:lpstr>
      <vt:lpstr>PowerPoint Presentation</vt:lpstr>
      <vt:lpstr>PowerPoint Presentation</vt:lpstr>
      <vt:lpstr>3- بیمه گران خرد برای ارائه خدمات از روش های متفاوتی استفاده می کنند</vt:lpstr>
      <vt:lpstr>PowerPoint Presentation</vt:lpstr>
      <vt:lpstr>PowerPoint Presentation</vt:lpstr>
      <vt:lpstr>چالش های بیمه خرد</vt:lpstr>
      <vt:lpstr>PowerPoint Presentation</vt:lpstr>
      <vt:lpstr>PowerPoint Presentation</vt:lpstr>
      <vt:lpstr>PowerPoint Presentation</vt:lpstr>
      <vt:lpstr>PowerPoint Presentation</vt:lpstr>
      <vt:lpstr>PowerPoint Presentation</vt:lpstr>
      <vt:lpstr>PowerPoint Presentation</vt:lpstr>
      <vt:lpstr>سیاست گذاران صنعت بیمه برای رفع این موانع لازم است: </vt:lpstr>
      <vt:lpstr>علاوه بر این ناظران صنعت بیمه می توانند: </vt:lpstr>
      <vt:lpstr>تجربیات کشورها</vt:lpstr>
      <vt:lpstr>PowerPoint Presentation</vt:lpstr>
      <vt:lpstr>PowerPoint Presentation</vt:lpstr>
      <vt:lpstr>بر اساس تجارب اخیر در بیمه خرد نکات زیر استنباط می شود: </vt:lpstr>
      <vt:lpstr>PowerPoint Presentation</vt:lpstr>
      <vt:lpstr>PowerPoint Presentation</vt:lpstr>
      <vt:lpstr>PowerPoint Presentation</vt:lpstr>
      <vt:lpstr>PowerPoint Presentation</vt:lpstr>
      <vt:lpstr>PowerPoint Presentation</vt:lpstr>
      <vt:lpstr>منبع: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بیمه خرد،بازار جدیدی برای صنعت بیمه</dc:title>
  <dc:creator>MaZz!i</dc:creator>
  <cp:lastModifiedBy>MaZz!i</cp:lastModifiedBy>
  <cp:revision>31</cp:revision>
  <cp:lastPrinted>2024-10-18T20:11:18Z</cp:lastPrinted>
  <dcterms:created xsi:type="dcterms:W3CDTF">2024-10-18T16:32:30Z</dcterms:created>
  <dcterms:modified xsi:type="dcterms:W3CDTF">2024-10-18T20:11:33Z</dcterms:modified>
</cp:coreProperties>
</file>