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95" r:id="rId4"/>
    <p:sldId id="294" r:id="rId5"/>
    <p:sldId id="258" r:id="rId6"/>
    <p:sldId id="259" r:id="rId7"/>
    <p:sldId id="296" r:id="rId8"/>
    <p:sldId id="260" r:id="rId9"/>
    <p:sldId id="297" r:id="rId10"/>
    <p:sldId id="261" r:id="rId11"/>
    <p:sldId id="262" r:id="rId12"/>
    <p:sldId id="263" r:id="rId13"/>
    <p:sldId id="264" r:id="rId14"/>
    <p:sldId id="265" r:id="rId15"/>
    <p:sldId id="266" r:id="rId16"/>
    <p:sldId id="298" r:id="rId17"/>
    <p:sldId id="267" r:id="rId18"/>
    <p:sldId id="299" r:id="rId19"/>
    <p:sldId id="268" r:id="rId20"/>
    <p:sldId id="300" r:id="rId21"/>
    <p:sldId id="269" r:id="rId22"/>
    <p:sldId id="270" r:id="rId23"/>
    <p:sldId id="271" r:id="rId24"/>
    <p:sldId id="301" r:id="rId25"/>
    <p:sldId id="272" r:id="rId26"/>
    <p:sldId id="302" r:id="rId27"/>
    <p:sldId id="273" r:id="rId28"/>
    <p:sldId id="303" r:id="rId29"/>
    <p:sldId id="274" r:id="rId30"/>
    <p:sldId id="304" r:id="rId31"/>
    <p:sldId id="275" r:id="rId32"/>
    <p:sldId id="305" r:id="rId33"/>
    <p:sldId id="276" r:id="rId34"/>
    <p:sldId id="277" r:id="rId35"/>
    <p:sldId id="278" r:id="rId36"/>
    <p:sldId id="279" r:id="rId37"/>
    <p:sldId id="306" r:id="rId38"/>
    <p:sldId id="280" r:id="rId39"/>
    <p:sldId id="307" r:id="rId40"/>
    <p:sldId id="281" r:id="rId41"/>
    <p:sldId id="282" r:id="rId42"/>
    <p:sldId id="308" r:id="rId43"/>
    <p:sldId id="283" r:id="rId44"/>
    <p:sldId id="309" r:id="rId45"/>
    <p:sldId id="284" r:id="rId46"/>
    <p:sldId id="285" r:id="rId47"/>
    <p:sldId id="286" r:id="rId48"/>
    <p:sldId id="287" r:id="rId49"/>
    <p:sldId id="288" r:id="rId50"/>
    <p:sldId id="289" r:id="rId51"/>
    <p:sldId id="290" r:id="rId52"/>
    <p:sldId id="310" r:id="rId53"/>
    <p:sldId id="291" r:id="rId54"/>
    <p:sldId id="311" r:id="rId55"/>
    <p:sldId id="292" r:id="rId56"/>
    <p:sldId id="293" r:id="rId57"/>
    <p:sldId id="312" r:id="rId58"/>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34"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71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ABC63AB-1853-4FB8-B798-72BC7CEA5E9E}" type="datetimeFigureOut">
              <a:rPr lang="fa-IR" smtClean="0"/>
              <a:t>03/04/1446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23673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ABC63AB-1853-4FB8-B798-72BC7CEA5E9E}" type="datetimeFigureOut">
              <a:rPr lang="fa-IR" smtClean="0"/>
              <a:t>03/04/1446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427758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ABC63AB-1853-4FB8-B798-72BC7CEA5E9E}" type="datetimeFigureOut">
              <a:rPr lang="fa-IR" smtClean="0"/>
              <a:t>03/04/1446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339649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ABC63AB-1853-4FB8-B798-72BC7CEA5E9E}" type="datetimeFigureOut">
              <a:rPr lang="fa-IR" smtClean="0"/>
              <a:t>03/04/1446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3867666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BC63AB-1853-4FB8-B798-72BC7CEA5E9E}" type="datetimeFigureOut">
              <a:rPr lang="fa-IR" smtClean="0"/>
              <a:t>03/04/1446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224286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ABC63AB-1853-4FB8-B798-72BC7CEA5E9E}" type="datetimeFigureOut">
              <a:rPr lang="fa-IR" smtClean="0"/>
              <a:t>03/04/1446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105342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ABC63AB-1853-4FB8-B798-72BC7CEA5E9E}" type="datetimeFigureOut">
              <a:rPr lang="fa-IR" smtClean="0"/>
              <a:t>03/04/1446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336173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ABC63AB-1853-4FB8-B798-72BC7CEA5E9E}" type="datetimeFigureOut">
              <a:rPr lang="fa-IR" smtClean="0"/>
              <a:t>03/04/1446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3008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C63AB-1853-4FB8-B798-72BC7CEA5E9E}" type="datetimeFigureOut">
              <a:rPr lang="fa-IR" smtClean="0"/>
              <a:t>03/04/1446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62477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C63AB-1853-4FB8-B798-72BC7CEA5E9E}" type="datetimeFigureOut">
              <a:rPr lang="fa-IR" smtClean="0"/>
              <a:t>03/04/1446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144983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BC63AB-1853-4FB8-B798-72BC7CEA5E9E}" type="datetimeFigureOut">
              <a:rPr lang="fa-IR" smtClean="0"/>
              <a:t>03/04/1446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7CAD2-33BC-4F8C-8847-D36CC33F7CE6}" type="slidenum">
              <a:rPr lang="fa-IR" smtClean="0"/>
              <a:t>‹#›</a:t>
            </a:fld>
            <a:endParaRPr lang="fa-IR"/>
          </a:p>
        </p:txBody>
      </p:sp>
    </p:spTree>
    <p:extLst>
      <p:ext uri="{BB962C8B-B14F-4D97-AF65-F5344CB8AC3E}">
        <p14:creationId xmlns:p14="http://schemas.microsoft.com/office/powerpoint/2010/main" val="26335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BC63AB-1853-4FB8-B798-72BC7CEA5E9E}" type="datetimeFigureOut">
              <a:rPr lang="fa-IR" smtClean="0"/>
              <a:t>03/04/1446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C87CAD2-33BC-4F8C-8847-D36CC33F7CE6}" type="slidenum">
              <a:rPr lang="fa-IR" smtClean="0"/>
              <a:t>‹#›</a:t>
            </a:fld>
            <a:endParaRPr lang="fa-IR"/>
          </a:p>
        </p:txBody>
      </p:sp>
    </p:spTree>
    <p:extLst>
      <p:ext uri="{BB962C8B-B14F-4D97-AF65-F5344CB8AC3E}">
        <p14:creationId xmlns:p14="http://schemas.microsoft.com/office/powerpoint/2010/main" val="372340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Nazanin" panose="00000400000000000000" pitchFamily="2" charset="-78"/>
              </a:rPr>
              <a:t>عنوان مقاله: </a:t>
            </a:r>
            <a:r>
              <a:rPr lang="fa-IR" sz="3200" smtClean="0">
                <a:cs typeface="B Nazanin" panose="00000400000000000000" pitchFamily="2" charset="-78"/>
              </a:rPr>
              <a:t>تاثیر تکنولوژی بر ساختار سازمانی سازمانی شرکت ها</a:t>
            </a:r>
            <a:endParaRPr lang="fa-IR" sz="32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حافظ کیانی </a:t>
            </a:r>
            <a:r>
              <a:rPr lang="fa-IR" smtClean="0">
                <a:cs typeface="B Nazanin" panose="00000400000000000000" pitchFamily="2" charset="-78"/>
              </a:rPr>
              <a:t>ارثی</a:t>
            </a:r>
          </a:p>
          <a:p>
            <a:r>
              <a:rPr lang="fa-IR" smtClean="0">
                <a:solidFill>
                  <a:srgbClr val="FF0000"/>
                </a:solidFill>
                <a:cs typeface="B Nazanin" panose="00000400000000000000" pitchFamily="2" charset="-78"/>
              </a:rPr>
              <a:t>منبع: </a:t>
            </a:r>
            <a:r>
              <a:rPr lang="fa-IR" smtClean="0">
                <a:cs typeface="B Nazanin" panose="00000400000000000000" pitchFamily="2" charset="-78"/>
              </a:rPr>
              <a:t>فصلنامه توسعه تکنولوژی سال چهارم شماره دهم. بهار و تابستان 1385. صص 56-65</a:t>
            </a:r>
            <a:endParaRPr lang="fa-IR">
              <a:cs typeface="B Nazanin" panose="00000400000000000000" pitchFamily="2" charset="-78"/>
            </a:endParaRPr>
          </a:p>
        </p:txBody>
      </p:sp>
    </p:spTree>
    <p:extLst>
      <p:ext uri="{BB962C8B-B14F-4D97-AF65-F5344CB8AC3E}">
        <p14:creationId xmlns:p14="http://schemas.microsoft.com/office/powerpoint/2010/main" val="1531591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614202" y="1825625"/>
            <a:ext cx="6739597" cy="4351338"/>
          </a:xfrm>
        </p:spPr>
        <p:txBody>
          <a:bodyPr>
            <a:normAutofit lnSpcReduction="10000"/>
          </a:bodyPr>
          <a:lstStyle/>
          <a:p>
            <a:pPr algn="just"/>
            <a:r>
              <a:rPr lang="fa-IR" smtClean="0">
                <a:cs typeface="B Nazanin" panose="00000400000000000000" pitchFamily="2" charset="-78"/>
              </a:rPr>
              <a:t>محققین در </a:t>
            </a:r>
            <a:r>
              <a:rPr lang="fa-IR" smtClean="0">
                <a:cs typeface="B Nazanin" panose="00000400000000000000" pitchFamily="2" charset="-78"/>
              </a:rPr>
              <a:t>تلاش </a:t>
            </a:r>
            <a:r>
              <a:rPr lang="fa-IR" smtClean="0">
                <a:cs typeface="B Nazanin" panose="00000400000000000000" pitchFamily="2" charset="-78"/>
              </a:rPr>
              <a:t>برای </a:t>
            </a:r>
            <a:r>
              <a:rPr lang="fa-IR" smtClean="0">
                <a:cs typeface="B Nazanin" panose="00000400000000000000" pitchFamily="2" charset="-78"/>
              </a:rPr>
              <a:t>شناخت </a:t>
            </a:r>
            <a:r>
              <a:rPr lang="fa-IR" smtClean="0">
                <a:cs typeface="B Nazanin" panose="00000400000000000000" pitchFamily="2" charset="-78"/>
              </a:rPr>
              <a:t>خصوصیات ساختاری سازمان ها، از معیارها اندازه گیری  متنوعی استفاده کرده اند بعضی از این معیارها، تفاوت های دقیقی را در مفاهیم خود  منعکس کرده اند. در حالی که در تحقیقات دیگر این امر </a:t>
            </a:r>
            <a:r>
              <a:rPr lang="fa-IR" b="1" smtClean="0">
                <a:solidFill>
                  <a:srgbClr val="FF0000"/>
                </a:solidFill>
                <a:cs typeface="B Nazanin" panose="00000400000000000000" pitchFamily="2" charset="-78"/>
              </a:rPr>
              <a:t>بسیار مبهم </a:t>
            </a:r>
            <a:r>
              <a:rPr lang="fa-IR" smtClean="0">
                <a:cs typeface="B Nazanin" panose="00000400000000000000" pitchFamily="2" charset="-78"/>
              </a:rPr>
              <a:t>بوده و توافقی را در زمینه  پدیده مورد نظر در پی ندارد، در این مورد که استراتژی های کنترل (</a:t>
            </a:r>
            <a:r>
              <a:rPr lang="fa-IR" b="1" smtClean="0">
                <a:solidFill>
                  <a:srgbClr val="FF0000"/>
                </a:solidFill>
                <a:cs typeface="B Nazanin" panose="00000400000000000000" pitchFamily="2" charset="-78"/>
              </a:rPr>
              <a:t>تمرکز و رسمیت</a:t>
            </a:r>
            <a:r>
              <a:rPr lang="fa-IR" smtClean="0">
                <a:cs typeface="B Nazanin" panose="00000400000000000000" pitchFamily="2" charset="-78"/>
              </a:rPr>
              <a:t>) بخشی از یک نوع ساختار  بوده یا از هم مجزا هستند و یا ابعاد مستقلی بوده یا از هم مجزا هستند و یا ابعاد </a:t>
            </a:r>
            <a:r>
              <a:rPr lang="fa-IR" smtClean="0">
                <a:cs typeface="B Nazanin" panose="00000400000000000000" pitchFamily="2" charset="-78"/>
              </a:rPr>
              <a:t>مستقلی دارند</a:t>
            </a:r>
            <a:r>
              <a:rPr lang="fa-IR" smtClean="0">
                <a:cs typeface="B Nazanin" panose="00000400000000000000" pitchFamily="2" charset="-78"/>
              </a:rPr>
              <a:t>، عدم توافق وجود دارد اما در مورد این که پیچیدگی، رسمیت و تمرکز، ابعاد اصلی ساختار می باشد، </a:t>
            </a:r>
            <a:r>
              <a:rPr lang="fa-IR">
                <a:cs typeface="B Nazanin" panose="00000400000000000000" pitchFamily="2" charset="-78"/>
              </a:rPr>
              <a:t>توافق هایی دیده می شود عناصر مهم ساختار سازمانی عبارتند از: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825624"/>
            <a:ext cx="3569107" cy="3280947"/>
          </a:xfrm>
          <a:prstGeom prst="rect">
            <a:avLst/>
          </a:prstGeom>
        </p:spPr>
      </p:pic>
    </p:spTree>
    <p:extLst>
      <p:ext uri="{BB962C8B-B14F-4D97-AF65-F5344CB8AC3E}">
        <p14:creationId xmlns:p14="http://schemas.microsoft.com/office/powerpoint/2010/main" val="240081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 پیچیدگی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میزان </a:t>
            </a:r>
            <a:r>
              <a:rPr lang="fa-IR" b="1" smtClean="0">
                <a:solidFill>
                  <a:srgbClr val="FF0000"/>
                </a:solidFill>
                <a:cs typeface="B Nazanin" panose="00000400000000000000" pitchFamily="2" charset="-78"/>
              </a:rPr>
              <a:t>تمایز</a:t>
            </a:r>
            <a:r>
              <a:rPr lang="fa-IR" smtClean="0">
                <a:cs typeface="B Nazanin" panose="00000400000000000000" pitchFamily="2" charset="-78"/>
              </a:rPr>
              <a:t> در یک سیستم مشخص اشاره دارد و در عین حال ممکن است افقی، عمودی، جغرافیایی یا از نظر ماهیت، شخصی باشد. بنابراین پیچیدگی می تواند شامل تعداد سطوح سلسله مراتبی (عمودی) تعداد بخش ها، ادارات، مشاغل (افقی)، تعداد مکان های عملیاتی (جغرافیایی) و میزان تخصص فردی باشد. </a:t>
            </a:r>
            <a:endParaRPr lang="fa-IR">
              <a:cs typeface="B Nazanin" panose="00000400000000000000" pitchFamily="2" charset="-78"/>
            </a:endParaRPr>
          </a:p>
        </p:txBody>
      </p:sp>
      <p:sp>
        <p:nvSpPr>
          <p:cNvPr id="4" name="Flowchart: Process 3"/>
          <p:cNvSpPr/>
          <p:nvPr/>
        </p:nvSpPr>
        <p:spPr>
          <a:xfrm>
            <a:off x="1528549" y="3930555"/>
            <a:ext cx="3848669" cy="167867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افقی، عمودی، جغرافیایی</a:t>
            </a:r>
            <a:endParaRPr lang="fa-IR" b="1">
              <a:solidFill>
                <a:srgbClr val="FF0000"/>
              </a:solidFill>
            </a:endParaRPr>
          </a:p>
        </p:txBody>
      </p:sp>
    </p:spTree>
    <p:extLst>
      <p:ext uri="{BB962C8B-B14F-4D97-AF65-F5344CB8AC3E}">
        <p14:creationId xmlns:p14="http://schemas.microsoft.com/office/powerpoint/2010/main" val="327196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2- رسمیت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رسمیت می تواند به میزان و درجه ای که قوانین و رویه های شغلی درون یک سیستم تعریف گردیده اند، اشاره داشته و به عنوان یک استراتژی کنترل، قوانین و رویه ها را در خود جای دهد. البته ممکن است که این قوانین، رویه ها و مقررات قانون مند شده باشند و یا میزان  و درجه تنوع  ان مشخص نشده باشد. </a:t>
            </a:r>
            <a:endParaRPr lang="fa-IR">
              <a:cs typeface="B Nazanin" panose="00000400000000000000" pitchFamily="2" charset="-78"/>
            </a:endParaRPr>
          </a:p>
        </p:txBody>
      </p:sp>
      <p:sp>
        <p:nvSpPr>
          <p:cNvPr id="4" name="Flowchart: Process 3"/>
          <p:cNvSpPr/>
          <p:nvPr/>
        </p:nvSpPr>
        <p:spPr>
          <a:xfrm>
            <a:off x="1477108" y="3840480"/>
            <a:ext cx="3784209" cy="119575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قوانین و رویه های شغلی</a:t>
            </a:r>
            <a:endParaRPr lang="fa-IR" b="1">
              <a:solidFill>
                <a:srgbClr val="FF0000"/>
              </a:solidFill>
            </a:endParaRPr>
          </a:p>
        </p:txBody>
      </p:sp>
    </p:spTree>
    <p:extLst>
      <p:ext uri="{BB962C8B-B14F-4D97-AF65-F5344CB8AC3E}">
        <p14:creationId xmlns:p14="http://schemas.microsoft.com/office/powerpoint/2010/main" val="167917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 تمرکز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عنوان دومین استراتژی کنترل به صورت هسته اصلی کنترل یا قدرت درون یک سیستم تعریف شده و شامل عواملی مانند مرکز اقتدار تصمیم گیری، سلسله مراتب اقتدار، استقلال شغلی و تصمیم گیری مشارکتی می باشد. </a:t>
            </a:r>
            <a:endParaRPr lang="fa-IR">
              <a:cs typeface="B Nazanin" panose="00000400000000000000" pitchFamily="2" charset="-78"/>
            </a:endParaRPr>
          </a:p>
        </p:txBody>
      </p:sp>
      <p:sp>
        <p:nvSpPr>
          <p:cNvPr id="4" name="Flowchart: Process 3"/>
          <p:cNvSpPr/>
          <p:nvPr/>
        </p:nvSpPr>
        <p:spPr>
          <a:xfrm>
            <a:off x="1294228" y="3727938"/>
            <a:ext cx="3629464" cy="147710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هسته اصلی کنترل یا قدرت</a:t>
            </a:r>
            <a:endParaRPr lang="fa-IR" sz="2400" b="1">
              <a:solidFill>
                <a:srgbClr val="FF0000"/>
              </a:solidFill>
            </a:endParaRPr>
          </a:p>
        </p:txBody>
      </p:sp>
    </p:spTree>
    <p:extLst>
      <p:ext uri="{BB962C8B-B14F-4D97-AF65-F5344CB8AC3E}">
        <p14:creationId xmlns:p14="http://schemas.microsoft.com/office/powerpoint/2010/main" val="795341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 چگالی مدیریتی: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چگالی مدیریتی که به عنوان بخش پشتیبانی یا اداری تعریف شده و به آن استناد می شود، معیاری از تعداد پرسنل اداری درون یک سیستم می باشد. این متغیر به عنوان نسبت پرسنلی اداری (نیروی کار غیر مستقیم) به کل پرسنل یا پرسنل تولید (نیروی کار مستقیم) یا به عنوان شمارش پرسنل اداری بیان گردیده است. </a:t>
            </a:r>
            <a:endParaRPr lang="fa-IR">
              <a:cs typeface="B Nazanin" panose="00000400000000000000" pitchFamily="2" charset="-78"/>
            </a:endParaRPr>
          </a:p>
        </p:txBody>
      </p:sp>
    </p:spTree>
    <p:extLst>
      <p:ext uri="{BB962C8B-B14F-4D97-AF65-F5344CB8AC3E}">
        <p14:creationId xmlns:p14="http://schemas.microsoft.com/office/powerpoint/2010/main" val="166008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تکنولوژی عامل تعیین کننده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اهمیت تکنولوژی به عنوان یک عامل تعیین  کننده ساختار، با </a:t>
            </a:r>
            <a:r>
              <a:rPr lang="fa-IR" smtClean="0">
                <a:cs typeface="B Nazanin" panose="00000400000000000000" pitchFamily="2" charset="-78"/>
              </a:rPr>
              <a:t>مطالعات </a:t>
            </a:r>
            <a:r>
              <a:rPr lang="fa-IR" smtClean="0">
                <a:cs typeface="B Nazanin" panose="00000400000000000000" pitchFamily="2" charset="-78"/>
              </a:rPr>
              <a:t>خانم «وودوارد» آغاز گردید. زمانی که خانم وودوارد نتوانست بین استفاده از مبانی مدیریتی کلاسیک  و موفقیت موسسه رابطه ای پیدا کند. صد شرکت متنوع انگلیسی را در طول یک مقیاس پیچیدگی فنی طبقه بندی کرد. خانم وودوارد با استفاده از این مقیاس، یک رابطه خطی را بین پیچیدگی فنی و سایر معیارهای متعدد چگالی مدیریتی و تفاوت عمودی به دست اورد. </a:t>
            </a:r>
            <a:endParaRPr lang="fa-IR">
              <a:cs typeface="B Nazanin" panose="00000400000000000000" pitchFamily="2" charset="-78"/>
            </a:endParaRPr>
          </a:p>
        </p:txBody>
      </p:sp>
      <p:sp>
        <p:nvSpPr>
          <p:cNvPr id="4" name="Flowchart: Process 3"/>
          <p:cNvSpPr/>
          <p:nvPr/>
        </p:nvSpPr>
        <p:spPr>
          <a:xfrm>
            <a:off x="1505243" y="4135902"/>
            <a:ext cx="3376246" cy="14630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پیچیدگی فنی</a:t>
            </a:r>
            <a:endParaRPr lang="fa-IR" sz="2000" b="1">
              <a:solidFill>
                <a:srgbClr val="FF0000"/>
              </a:solidFill>
            </a:endParaRPr>
          </a:p>
        </p:txBody>
      </p:sp>
    </p:spTree>
    <p:extLst>
      <p:ext uri="{BB962C8B-B14F-4D97-AF65-F5344CB8AC3E}">
        <p14:creationId xmlns:p14="http://schemas.microsoft.com/office/powerpoint/2010/main" val="230704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بین سایر متغیرها مانند حیطه نظارت و کنترل سرپرستان خط اول تولید به یک رابطه غیر خطی رسید. به طور کلی موسساتی که  در دو طرف  بردار پیچیدگی فنی قرار داشتند(مثل فرایندهای تولید واحد و تولید پیوسته) دارای ساختارهای سیستم مدیریت  ارگانیک بودند. در حالی که موسسات وسط بردار، بیشتر ساختار های مکانیستیک یا غیر پویا داشتند. موسساتی که امتیاز آنها برای ساختار در طبقه بندی تکنولوژی به میانه نزدیک بود، از نظر اقتصادی نسبت به موسساتی که در بالا یا پایین میانه قرار داشتند، موفق تر بودند. بنابراین خانم وودوارد نتیجه گرفت که موفقیت به تناسب ساختار سازمان برای یک نوع تکنولوژی عملیاتی خاص یعنی تکنولوژی تعیین کننده بستگی دارد. </a:t>
            </a:r>
            <a:endParaRPr lang="fa-IR">
              <a:cs typeface="B Nazanin" panose="00000400000000000000" pitchFamily="2" charset="-78"/>
            </a:endParaRPr>
          </a:p>
        </p:txBody>
      </p:sp>
      <p:sp>
        <p:nvSpPr>
          <p:cNvPr id="4" name="Flowchart: Process 3"/>
          <p:cNvSpPr/>
          <p:nvPr/>
        </p:nvSpPr>
        <p:spPr>
          <a:xfrm>
            <a:off x="1603717" y="4937760"/>
            <a:ext cx="3277772" cy="94253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طبقه بندی تکنولوژی</a:t>
            </a:r>
            <a:endParaRPr lang="fa-IR" b="1">
              <a:solidFill>
                <a:srgbClr val="FF0000"/>
              </a:solidFill>
            </a:endParaRPr>
          </a:p>
        </p:txBody>
      </p:sp>
    </p:spTree>
    <p:extLst>
      <p:ext uri="{BB962C8B-B14F-4D97-AF65-F5344CB8AC3E}">
        <p14:creationId xmlns:p14="http://schemas.microsoft.com/office/powerpoint/2010/main" val="26654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تحقیقات بعدی که توسط زاورمن و بلو و همکاران انجام گرفت . نتایج تحقیقاتی خانم وودوارد را مورد تایید قرار داد. از  زمان مطالعات اولیه خانم وودوارد نسبت به ابعاد مقیاس و شالوده تئوریک یا متغیر نظریه ایشان، نظریات متفاوتی  وجود داشته است. استارباک معتقد است که مقیاس خانم وودوارد سیال بودن تولید را اندازه گیری می کند. در حالی که برداشت هیکسن و همکاران  از آن به عنوان یک معیار اندازه گیری، میزان تداوم جریان کار می باشد. </a:t>
            </a:r>
            <a:endParaRPr lang="fa-IR">
              <a:cs typeface="B Nazanin" panose="00000400000000000000" pitchFamily="2" charset="-78"/>
            </a:endParaRPr>
          </a:p>
        </p:txBody>
      </p:sp>
      <p:sp>
        <p:nvSpPr>
          <p:cNvPr id="4" name="Flowchart: Connector 3"/>
          <p:cNvSpPr/>
          <p:nvPr/>
        </p:nvSpPr>
        <p:spPr>
          <a:xfrm>
            <a:off x="1533378" y="3995225"/>
            <a:ext cx="2518117" cy="158964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Nazanin" panose="00000400000000000000" pitchFamily="2" charset="-78"/>
              </a:rPr>
              <a:t>سیال بودن تولید</a:t>
            </a:r>
            <a:endParaRPr lang="fa-IR" b="1">
              <a:solidFill>
                <a:srgbClr val="FF0000"/>
              </a:solidFill>
            </a:endParaRPr>
          </a:p>
        </p:txBody>
      </p:sp>
    </p:spTree>
    <p:extLst>
      <p:ext uri="{BB962C8B-B14F-4D97-AF65-F5344CB8AC3E}">
        <p14:creationId xmlns:p14="http://schemas.microsoft.com/office/powerpoint/2010/main" val="364871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هال بر این باور است که مقیاس مزبور به یک بعد از حل مشکل دست یافته است. یعین این که تولید واحدی (کمترین پیچیدگی فنی) یا موسساتی که تولید واحدی دارند، با استثنائات متعددی مواجه می شوند. موسسات این چنین، به گونه ای ساختار می یابند که مسائل مذکور را برطرف کند. در حالی </a:t>
            </a:r>
            <a:r>
              <a:rPr lang="fa-IR">
                <a:cs typeface="B Nazanin" panose="00000400000000000000" pitchFamily="2" charset="-78"/>
              </a:rPr>
              <a:t>که </a:t>
            </a:r>
            <a:r>
              <a:rPr lang="fa-IR" smtClean="0">
                <a:cs typeface="B Nazanin" panose="00000400000000000000" pitchFamily="2" charset="-78"/>
              </a:rPr>
              <a:t>موسساتی </a:t>
            </a:r>
            <a:r>
              <a:rPr lang="fa-IR">
                <a:cs typeface="B Nazanin" panose="00000400000000000000" pitchFamily="2" charset="-78"/>
              </a:rPr>
              <a:t>که فرایند تولید پیوسته دارند(بالاترین پیچیدگی را دارند) با مشکلات کمتر و معدودی مواجه هستند. به همین دلیل تاکید عمده را بر حل مشکلات بالقوه می گذارند. هال با پذیرش این منظر و دیدگاه، در مورد مشابهت های ساختاری بین تکنولوژِ های تولید واحدی و </a:t>
            </a:r>
            <a:r>
              <a:rPr lang="fa-IR" b="1">
                <a:solidFill>
                  <a:srgbClr val="FF0000"/>
                </a:solidFill>
                <a:cs typeface="B Nazanin" panose="00000400000000000000" pitchFamily="2" charset="-78"/>
              </a:rPr>
              <a:t>فرایندی پیوسته </a:t>
            </a:r>
            <a:r>
              <a:rPr lang="fa-IR">
                <a:cs typeface="B Nazanin" panose="00000400000000000000" pitchFamily="2" charset="-78"/>
              </a:rPr>
              <a:t>مشاهده کرده، توضیحاتی را ارائه داده است. {1} </a:t>
            </a:r>
          </a:p>
          <a:p>
            <a:endParaRPr lang="fa-IR"/>
          </a:p>
        </p:txBody>
      </p:sp>
    </p:spTree>
    <p:extLst>
      <p:ext uri="{BB962C8B-B14F-4D97-AF65-F5344CB8AC3E}">
        <p14:creationId xmlns:p14="http://schemas.microsoft.com/office/powerpoint/2010/main" val="786487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تعریف </a:t>
            </a:r>
            <a:r>
              <a:rPr lang="fa-IR" b="1" smtClean="0">
                <a:solidFill>
                  <a:srgbClr val="FF0000"/>
                </a:solidFill>
                <a:cs typeface="B Nazanin" panose="00000400000000000000" pitchFamily="2" charset="-78"/>
              </a:rPr>
              <a:t>تکنولوژی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تکنولوژِی به فرایندی </a:t>
            </a:r>
            <a:r>
              <a:rPr lang="fa-IR" smtClean="0">
                <a:cs typeface="B Nazanin" panose="00000400000000000000" pitchFamily="2" charset="-78"/>
              </a:rPr>
              <a:t>اطلاع </a:t>
            </a:r>
            <a:r>
              <a:rPr lang="fa-IR" smtClean="0">
                <a:cs typeface="B Nazanin" panose="00000400000000000000" pitchFamily="2" charset="-78"/>
              </a:rPr>
              <a:t>می گردد که سازمان از طریق آن داده ها را به ستاده ها تبدیل می کند. به این معنی که </a:t>
            </a:r>
            <a:r>
              <a:rPr lang="fa-IR" smtClean="0">
                <a:cs typeface="B Nazanin" panose="00000400000000000000" pitchFamily="2" charset="-78"/>
              </a:rPr>
              <a:t>تکنولوژی ترکیبی </a:t>
            </a:r>
            <a:r>
              <a:rPr lang="fa-IR" smtClean="0">
                <a:cs typeface="B Nazanin" panose="00000400000000000000" pitchFamily="2" charset="-78"/>
              </a:rPr>
              <a:t>است از </a:t>
            </a:r>
            <a:r>
              <a:rPr lang="fa-IR" smtClean="0">
                <a:cs typeface="B Nazanin" panose="00000400000000000000" pitchFamily="2" charset="-78"/>
              </a:rPr>
              <a:t>دانش، </a:t>
            </a:r>
            <a:r>
              <a:rPr lang="fa-IR" smtClean="0">
                <a:cs typeface="B Nazanin" panose="00000400000000000000" pitchFamily="2" charset="-78"/>
              </a:rPr>
              <a:t>مهارت ها، روش ها و عملیاتی که برای تبدیل داده ها به ستاده ها به کار گرفته می شوند. </a:t>
            </a:r>
          </a:p>
        </p:txBody>
      </p:sp>
      <p:sp>
        <p:nvSpPr>
          <p:cNvPr id="4" name="Flowchart: Process 3"/>
          <p:cNvSpPr/>
          <p:nvPr/>
        </p:nvSpPr>
        <p:spPr>
          <a:xfrm>
            <a:off x="1392702" y="3784209"/>
            <a:ext cx="4712676" cy="1561514"/>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دانش، مهارت ها، روش ها و عملیاتی</a:t>
            </a:r>
            <a:endParaRPr lang="fa-IR" b="1">
              <a:solidFill>
                <a:srgbClr val="FF0000"/>
              </a:solidFill>
            </a:endParaRPr>
          </a:p>
        </p:txBody>
      </p:sp>
    </p:spTree>
    <p:extLst>
      <p:ext uri="{BB962C8B-B14F-4D97-AF65-F5344CB8AC3E}">
        <p14:creationId xmlns:p14="http://schemas.microsoft.com/office/powerpoint/2010/main" val="18863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چکیده</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امروزه مشکل طراحی ساختار سازمان ها به یک معضل ریشه ای تبدیل شده است که بدون توجه به متغیرهای اقتضایی و ابعاد ساختاری نتیجه ای نامطلوب به دنبال دارد. آنچه که بیش از هر چیز دیگری در طراحی ساختار موثر است ، افکار مکانیکی مهندسی نسبت به مساله هماهنگی و کنترل اتوماسیونی  می باشد، آما آنچه از بررسی ادبیات مربوط به ساختار نیز استنباط می شود این است که حتی علوم کاربردی برای اندازه گیری و ارزشیابی متناسب با ساختار نیز به معیارهای بیشتری نیاز دارد. </a:t>
            </a:r>
          </a:p>
        </p:txBody>
      </p:sp>
      <p:sp>
        <p:nvSpPr>
          <p:cNvPr id="4" name="Flowchart: Process 3"/>
          <p:cNvSpPr/>
          <p:nvPr/>
        </p:nvSpPr>
        <p:spPr>
          <a:xfrm>
            <a:off x="1351128" y="4326340"/>
            <a:ext cx="3534771" cy="11191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متغیرهای اقتضایی و ابعاد ساختاری</a:t>
            </a:r>
            <a:endParaRPr lang="fa-IR" sz="2000" b="1">
              <a:solidFill>
                <a:srgbClr val="FF0000"/>
              </a:solidFill>
            </a:endParaRPr>
          </a:p>
        </p:txBody>
      </p:sp>
    </p:spTree>
    <p:extLst>
      <p:ext uri="{BB962C8B-B14F-4D97-AF65-F5344CB8AC3E}">
        <p14:creationId xmlns:p14="http://schemas.microsoft.com/office/powerpoint/2010/main" val="2576266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دانشگاه، دانشجویان را به عنوان مواد خام گرفته روی آنها به طرق مختلف فرایند انجام می دهد و سپس آنان را به عنوان </a:t>
            </a:r>
            <a:r>
              <a:rPr lang="fa-IR">
                <a:cs typeface="B Nazanin" panose="00000400000000000000" pitchFamily="2" charset="-78"/>
              </a:rPr>
              <a:t>محصول </a:t>
            </a:r>
            <a:r>
              <a:rPr lang="fa-IR" smtClean="0">
                <a:cs typeface="B Nazanin" panose="00000400000000000000" pitchFamily="2" charset="-78"/>
              </a:rPr>
              <a:t>نهایی </a:t>
            </a:r>
            <a:r>
              <a:rPr lang="fa-IR">
                <a:cs typeface="B Nazanin" panose="00000400000000000000" pitchFamily="2" charset="-78"/>
              </a:rPr>
              <a:t>فارغ التحصیل می کند معمولا گروه های دانشجویی در کلاس درس از طریق اسناد و وسایل جمعی و بصری یا مطالب مکتوب اطلاعات را بدست می آورند. کاری که در یک سازمان انجام می شود، تحت تاثیر نوع وسایل انتخاب شده برای تجهیز آن کار قرار می گیرد. </a:t>
            </a:r>
          </a:p>
          <a:p>
            <a:endParaRPr lang="fa-IR"/>
          </a:p>
        </p:txBody>
      </p:sp>
      <p:sp>
        <p:nvSpPr>
          <p:cNvPr id="4" name="Flowchart: Process 3"/>
          <p:cNvSpPr/>
          <p:nvPr/>
        </p:nvSpPr>
        <p:spPr>
          <a:xfrm>
            <a:off x="1716258" y="4121834"/>
            <a:ext cx="3826413"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مطالب مکتوب اطلاعات</a:t>
            </a:r>
            <a:endParaRPr lang="fa-IR" b="1">
              <a:solidFill>
                <a:srgbClr val="FF0000"/>
              </a:solidFill>
            </a:endParaRPr>
          </a:p>
        </p:txBody>
      </p:sp>
    </p:spTree>
    <p:extLst>
      <p:ext uri="{BB962C8B-B14F-4D97-AF65-F5344CB8AC3E}">
        <p14:creationId xmlns:p14="http://schemas.microsoft.com/office/powerpoint/2010/main" val="159578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تکنولوژِی عملیاتی، به نقش کمک های مکانیکی در تبدیل داده ها به ستاده ها اشاره دارد در حالی که تکنولوژی اطلاعات به نقشی که کمک </a:t>
            </a:r>
            <a:r>
              <a:rPr lang="fa-IR" smtClean="0">
                <a:cs typeface="B Nazanin" panose="00000400000000000000" pitchFamily="2" charset="-78"/>
              </a:rPr>
              <a:t>های </a:t>
            </a:r>
            <a:r>
              <a:rPr lang="fa-IR" smtClean="0">
                <a:cs typeface="B Nazanin" panose="00000400000000000000" pitchFamily="2" charset="-78"/>
              </a:rPr>
              <a:t>مکانیکی و الکترونیکی در تبدیل داده های </a:t>
            </a:r>
            <a:r>
              <a:rPr lang="fa-IR">
                <a:cs typeface="B Nazanin" panose="00000400000000000000" pitchFamily="2" charset="-78"/>
              </a:rPr>
              <a:t>اطلاعاتی </a:t>
            </a:r>
            <a:r>
              <a:rPr lang="fa-IR" smtClean="0">
                <a:cs typeface="B Nazanin" panose="00000400000000000000" pitchFamily="2" charset="-78"/>
              </a:rPr>
              <a:t>به ستاده های اطلاعاتی ایفا می کند اطلاق می گردد. در نهایت منظور از تکنولوِژی فرایندی است که داده ها را به ستاده ها تبدیل می کند. </a:t>
            </a:r>
            <a:endParaRPr lang="fa-IR">
              <a:cs typeface="B Nazanin" panose="00000400000000000000" pitchFamily="2" charset="-78"/>
            </a:endParaRPr>
          </a:p>
        </p:txBody>
      </p:sp>
    </p:spTree>
    <p:extLst>
      <p:ext uri="{BB962C8B-B14F-4D97-AF65-F5344CB8AC3E}">
        <p14:creationId xmlns:p14="http://schemas.microsoft.com/office/powerpoint/2010/main" val="168810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طبقه بندی تکنولوژی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وودوارد اولین فردی که تکنولوژی را به عنوان یک متغیر مهم سازمانی </a:t>
            </a:r>
            <a:r>
              <a:rPr lang="fa-IR" smtClean="0">
                <a:cs typeface="B Nazanin" panose="00000400000000000000" pitchFamily="2" charset="-78"/>
              </a:rPr>
              <a:t>معرفی </a:t>
            </a:r>
            <a:r>
              <a:rPr lang="fa-IR" smtClean="0">
                <a:cs typeface="B Nazanin" panose="00000400000000000000" pitchFamily="2" charset="-78"/>
              </a:rPr>
              <a:t>کرد در واقع یک مقیاس تکنولوژیکی را ایجاد کرد که دامنه آن تولید واحدی دسته کوچک، تولید انبوه و سرانجام تولید فرایند پیوسته را در بر داشت. هر کدام از تکنولوژِی های  مذکور از نظر میزان کارگر طلب بودن یا سرمایه طلب بودن و به خصوص از نظر امکانات استفاده تخصصی با هم متفاوت بودند. سایرین هم طبقه بندی های دیگری از تکنولوژی ارائه کردند. اما طبقه بندی وودوارد امکان مقایسه های وسیع را بین انواع مختلف آنها فراهم می آورد. </a:t>
            </a:r>
          </a:p>
          <a:p>
            <a:pPr algn="just"/>
            <a:endParaRPr lang="fa-IR">
              <a:cs typeface="B Nazanin" panose="00000400000000000000" pitchFamily="2" charset="-78"/>
            </a:endParaRPr>
          </a:p>
        </p:txBody>
      </p:sp>
      <p:sp>
        <p:nvSpPr>
          <p:cNvPr id="4" name="Flowchart: Process 3"/>
          <p:cNvSpPr/>
          <p:nvPr/>
        </p:nvSpPr>
        <p:spPr>
          <a:xfrm>
            <a:off x="1139483" y="4572000"/>
            <a:ext cx="5078437" cy="119575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تولید واحدی دسته کوچک، تولید انبوه </a:t>
            </a:r>
            <a:r>
              <a:rPr lang="fa-IR" sz="2800" b="1">
                <a:solidFill>
                  <a:srgbClr val="FF0000"/>
                </a:solidFill>
                <a:cs typeface="B Nazanin" panose="00000400000000000000" pitchFamily="2" charset="-78"/>
              </a:rPr>
              <a:t>و </a:t>
            </a:r>
            <a:r>
              <a:rPr lang="fa-IR" sz="2800" b="1" smtClean="0">
                <a:solidFill>
                  <a:srgbClr val="FF0000"/>
                </a:solidFill>
                <a:cs typeface="B Nazanin" panose="00000400000000000000" pitchFamily="2" charset="-78"/>
              </a:rPr>
              <a:t>تولید </a:t>
            </a:r>
            <a:r>
              <a:rPr lang="fa-IR" sz="2800" b="1">
                <a:solidFill>
                  <a:srgbClr val="FF0000"/>
                </a:solidFill>
                <a:cs typeface="B Nazanin" panose="00000400000000000000" pitchFamily="2" charset="-78"/>
              </a:rPr>
              <a:t>فرایند پیوسته</a:t>
            </a:r>
            <a:endParaRPr lang="fa-IR" b="1">
              <a:solidFill>
                <a:srgbClr val="FF0000"/>
              </a:solidFill>
            </a:endParaRPr>
          </a:p>
        </p:txBody>
      </p:sp>
    </p:spTree>
    <p:extLst>
      <p:ext uri="{BB962C8B-B14F-4D97-AF65-F5344CB8AC3E}">
        <p14:creationId xmlns:p14="http://schemas.microsoft.com/office/powerpoint/2010/main" val="12948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00B0F0"/>
                </a:solidFill>
                <a:cs typeface="B Nazanin" panose="00000400000000000000" pitchFamily="2" charset="-78"/>
              </a:rPr>
              <a:t>تکنولوژی و پارادایم فرا صنعتی</a:t>
            </a:r>
            <a:endParaRPr lang="fa-IR" b="1">
              <a:solidFill>
                <a:srgbClr val="00B0F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رهیافت انتقالی فرض را بر این می گذارد که تکنولوژی و ساختار هر دو توسط </a:t>
            </a:r>
            <a:r>
              <a:rPr lang="fa-IR" smtClean="0">
                <a:cs typeface="B Nazanin" panose="00000400000000000000" pitchFamily="2" charset="-78"/>
              </a:rPr>
              <a:t>پارادایمی </a:t>
            </a:r>
            <a:r>
              <a:rPr lang="fa-IR" smtClean="0">
                <a:cs typeface="B Nazanin" panose="00000400000000000000" pitchFamily="2" charset="-78"/>
              </a:rPr>
              <a:t>جمعی ایجاد شده اند و با  تغییر پارادایم، بایستی انتظار ساختارها و تکنولوژی های جدید را داشت. این فرایند ها هم اکنون رخ داده است. ساختارهای  </a:t>
            </a:r>
            <a:r>
              <a:rPr lang="fa-IR" smtClean="0">
                <a:cs typeface="B Nazanin" panose="00000400000000000000" pitchFamily="2" charset="-78"/>
              </a:rPr>
              <a:t>ماتریسی </a:t>
            </a:r>
            <a:r>
              <a:rPr lang="fa-IR" smtClean="0">
                <a:cs typeface="B Nazanin" panose="00000400000000000000" pitchFamily="2" charset="-78"/>
              </a:rPr>
              <a:t>و پویا با اتکا به بلوغ شخصی ظاهر گشته اند و </a:t>
            </a:r>
            <a:r>
              <a:rPr lang="fa-IR" smtClean="0">
                <a:cs typeface="B Nazanin" panose="00000400000000000000" pitchFamily="2" charset="-78"/>
              </a:rPr>
              <a:t>تکنولوژی برابر </a:t>
            </a:r>
            <a:r>
              <a:rPr lang="fa-IR" smtClean="0">
                <a:cs typeface="B Nazanin" panose="00000400000000000000" pitchFamily="2" charset="-78"/>
              </a:rPr>
              <a:t>عصر فراصنعتی در واقع برهمه سازمان ها تاثیر گذاشته است (پردازش الکترونیکی و ارتباطات)</a:t>
            </a:r>
          </a:p>
          <a:p>
            <a:pPr algn="just"/>
            <a:endParaRPr lang="fa-IR">
              <a:cs typeface="B Nazanin" panose="00000400000000000000" pitchFamily="2" charset="-78"/>
            </a:endParaRPr>
          </a:p>
        </p:txBody>
      </p:sp>
      <p:sp>
        <p:nvSpPr>
          <p:cNvPr id="4" name="Flowchart: Process 3"/>
          <p:cNvSpPr/>
          <p:nvPr/>
        </p:nvSpPr>
        <p:spPr>
          <a:xfrm>
            <a:off x="1448972" y="3910818"/>
            <a:ext cx="3094893" cy="1364567"/>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رهیافت انتقالی</a:t>
            </a:r>
            <a:endParaRPr lang="fa-IR" b="1">
              <a:solidFill>
                <a:srgbClr val="FF0000"/>
              </a:solidFill>
            </a:endParaRPr>
          </a:p>
        </p:txBody>
      </p:sp>
    </p:spTree>
    <p:extLst>
      <p:ext uri="{BB962C8B-B14F-4D97-AF65-F5344CB8AC3E}">
        <p14:creationId xmlns:p14="http://schemas.microsoft.com/office/powerpoint/2010/main" val="2715919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بر اساس منظر تغییر، تکنولوژی ها (انعکاس مستقیم آگاهی افرادی است که آنها را ایجاد کرده اند. از ان جایی که این تکنولوژی ها همگانی تحت یک خود محوری توسعه یافته اند، ضرورتا از نظر ماهیتی تخریب کننده هستند، چرا که تکنولوژی های مذکور با توجه به یک بینش محدود از کلف خلق شده اند. زمانی که تغییر در قالب یک پارادایم جمعی شروع به دست اوردن </a:t>
            </a:r>
            <a:r>
              <a:rPr lang="fa-IR">
                <a:cs typeface="B Nazanin" panose="00000400000000000000" pitchFamily="2" charset="-78"/>
              </a:rPr>
              <a:t>قدرت </a:t>
            </a:r>
            <a:r>
              <a:rPr lang="fa-IR" smtClean="0">
                <a:cs typeface="B Nazanin" panose="00000400000000000000" pitchFamily="2" charset="-78"/>
              </a:rPr>
              <a:t>کند، </a:t>
            </a:r>
            <a:r>
              <a:rPr lang="fa-IR">
                <a:cs typeface="B Nazanin" panose="00000400000000000000" pitchFamily="2" charset="-78"/>
              </a:rPr>
              <a:t>به طور طبیعی تکنولوژی هایی ظاهر خواهد شد که باعث بهبود کیفی زندگی می گردد. </a:t>
            </a:r>
          </a:p>
          <a:p>
            <a:endParaRPr lang="fa-IR"/>
          </a:p>
        </p:txBody>
      </p:sp>
      <p:sp>
        <p:nvSpPr>
          <p:cNvPr id="4" name="Flowchart: Process 3"/>
          <p:cNvSpPr/>
          <p:nvPr/>
        </p:nvSpPr>
        <p:spPr>
          <a:xfrm>
            <a:off x="1491175" y="4403188"/>
            <a:ext cx="4318782"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در قالب یک پارادایم جمعی</a:t>
            </a:r>
            <a:endParaRPr lang="fa-IR" b="1">
              <a:solidFill>
                <a:srgbClr val="FF0000"/>
              </a:solidFill>
            </a:endParaRPr>
          </a:p>
        </p:txBody>
      </p:sp>
    </p:spTree>
    <p:extLst>
      <p:ext uri="{BB962C8B-B14F-4D97-AF65-F5344CB8AC3E}">
        <p14:creationId xmlns:p14="http://schemas.microsoft.com/office/powerpoint/2010/main" val="371375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601328" y="1825625"/>
            <a:ext cx="7752471" cy="4351338"/>
          </a:xfrm>
        </p:spPr>
        <p:txBody>
          <a:bodyPr/>
          <a:lstStyle/>
          <a:p>
            <a:pPr algn="just"/>
            <a:r>
              <a:rPr lang="fa-IR" smtClean="0">
                <a:cs typeface="B Nazanin" panose="00000400000000000000" pitchFamily="2" charset="-78"/>
              </a:rPr>
              <a:t>طبق نظریه دگرگونی انتقالی، هر کشف تکنولوژیکی تنها زمانی متجلی می گردد که در شعور و آگاهی، تغییراتی رخ دهد که می تواند تکنولوژی را ایجاد کند. به گفته مورگان، «تکنولوژی اطلاعات در اشکال محاسبات فرد، ارتباطات الکترونیک و روبات ها ظرفیت تغییر دادن ماهیت و ساختار بسیاری از سازمان ها و چرخه های زندگی محصولات  و خدمات آنها را دارد. </a:t>
            </a:r>
          </a:p>
        </p:txBody>
      </p:sp>
      <p:pic>
        <p:nvPicPr>
          <p:cNvPr id="4" name="Picture 3"/>
          <p:cNvPicPr>
            <a:picLocks noChangeAspect="1"/>
          </p:cNvPicPr>
          <p:nvPr/>
        </p:nvPicPr>
        <p:blipFill>
          <a:blip r:embed="rId2"/>
          <a:stretch>
            <a:fillRect/>
          </a:stretch>
        </p:blipFill>
        <p:spPr>
          <a:xfrm>
            <a:off x="838200" y="1825625"/>
            <a:ext cx="2763128" cy="3286244"/>
          </a:xfrm>
          <a:prstGeom prst="rect">
            <a:avLst/>
          </a:prstGeom>
        </p:spPr>
      </p:pic>
      <p:sp>
        <p:nvSpPr>
          <p:cNvPr id="5" name="TextBox 4"/>
          <p:cNvSpPr txBox="1"/>
          <p:nvPr/>
        </p:nvSpPr>
        <p:spPr>
          <a:xfrm>
            <a:off x="1350498" y="5458265"/>
            <a:ext cx="177253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گرت مورگان</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310893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سازمان هایی که نتوانند خود را با این روند همراه سازند و از منافع بالقوه آن بهره گیرند، رقابت آنها را کنار خواهد زد. تکنولوژی ما را وارد عصر جدیدی می کند که شکل های کاملا جدید سازمان و قابلیت های کاملا جدید مدیریتی ایجاد خواهد شد.»</a:t>
            </a:r>
          </a:p>
          <a:p>
            <a:endParaRPr lang="fa-IR"/>
          </a:p>
        </p:txBody>
      </p:sp>
      <p:sp>
        <p:nvSpPr>
          <p:cNvPr id="4" name="Flowchart: Process 3"/>
          <p:cNvSpPr/>
          <p:nvPr/>
        </p:nvSpPr>
        <p:spPr>
          <a:xfrm>
            <a:off x="1434905" y="3545058"/>
            <a:ext cx="3601329" cy="14911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قابلیت های کاملا جدید مدیریتی</a:t>
            </a:r>
            <a:endParaRPr lang="fa-IR" b="1">
              <a:solidFill>
                <a:srgbClr val="FF0000"/>
              </a:solidFill>
            </a:endParaRPr>
          </a:p>
        </p:txBody>
      </p:sp>
    </p:spTree>
    <p:extLst>
      <p:ext uri="{BB962C8B-B14F-4D97-AF65-F5344CB8AC3E}">
        <p14:creationId xmlns:p14="http://schemas.microsoft.com/office/powerpoint/2010/main" val="1938753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00B0F0"/>
                </a:solidFill>
                <a:cs typeface="B Nazanin" panose="00000400000000000000" pitchFamily="2" charset="-78"/>
              </a:rPr>
              <a:t>کارآفرین و دکه (</a:t>
            </a:r>
            <a:r>
              <a:rPr lang="en-US" b="1" smtClean="0">
                <a:solidFill>
                  <a:srgbClr val="00B0F0"/>
                </a:solidFill>
                <a:cs typeface="B Nazanin" panose="00000400000000000000" pitchFamily="2" charset="-78"/>
              </a:rPr>
              <a:t>Cottage</a:t>
            </a:r>
            <a:r>
              <a:rPr lang="fa-IR" b="1" smtClean="0">
                <a:solidFill>
                  <a:srgbClr val="00B0F0"/>
                </a:solidFill>
                <a:cs typeface="B Nazanin" panose="00000400000000000000" pitchFamily="2" charset="-78"/>
              </a:rPr>
              <a:t>) الکترونیک</a:t>
            </a:r>
            <a:endParaRPr lang="fa-IR" b="1">
              <a:solidFill>
                <a:srgbClr val="00B0F0"/>
              </a:solidFill>
              <a:cs typeface="B Nazanin" panose="00000400000000000000" pitchFamily="2" charset="-78"/>
            </a:endParaRPr>
          </a:p>
        </p:txBody>
      </p:sp>
      <p:sp>
        <p:nvSpPr>
          <p:cNvPr id="3" name="Content Placeholder 2"/>
          <p:cNvSpPr>
            <a:spLocks noGrp="1"/>
          </p:cNvSpPr>
          <p:nvPr>
            <p:ph idx="1"/>
          </p:nvPr>
        </p:nvSpPr>
        <p:spPr>
          <a:xfrm>
            <a:off x="4051494" y="1825625"/>
            <a:ext cx="7302305" cy="4351338"/>
          </a:xfrm>
        </p:spPr>
        <p:txBody>
          <a:bodyPr>
            <a:normAutofit/>
          </a:bodyPr>
          <a:lstStyle/>
          <a:p>
            <a:pPr algn="just"/>
            <a:r>
              <a:rPr lang="fa-IR" smtClean="0">
                <a:cs typeface="B Nazanin" panose="00000400000000000000" pitchFamily="2" charset="-78"/>
              </a:rPr>
              <a:t>تکنولوژی جدید وسیله فیزیکی برای ارتباط دادن اجزاء یک کل را تامین کرد . از طریق شبکه کامپیوتر هر سازمانی می تواند به طور موثر و پیوسته </a:t>
            </a:r>
            <a:r>
              <a:rPr lang="fa-IR" smtClean="0">
                <a:cs typeface="B Nazanin" panose="00000400000000000000" pitchFamily="2" charset="-78"/>
              </a:rPr>
              <a:t>دفاتر </a:t>
            </a:r>
            <a:r>
              <a:rPr lang="fa-IR" smtClean="0">
                <a:cs typeface="B Nazanin" panose="00000400000000000000" pitchFamily="2" charset="-78"/>
              </a:rPr>
              <a:t>خود در دنیا را با هم منسجم کند. تکنولوژی شبکه کامپیوتر  یک هماهنگ کننده طبیعی در سطح ساختار سازمانی است. </a:t>
            </a:r>
            <a:r>
              <a:rPr lang="fa-IR" smtClean="0">
                <a:cs typeface="B Nazanin" panose="00000400000000000000" pitchFamily="2" charset="-78"/>
              </a:rPr>
              <a:t>این </a:t>
            </a:r>
            <a:r>
              <a:rPr lang="fa-IR" smtClean="0">
                <a:cs typeface="B Nazanin" panose="00000400000000000000" pitchFamily="2" charset="-78"/>
              </a:rPr>
              <a:t>تکنولوژی </a:t>
            </a:r>
            <a:r>
              <a:rPr lang="fa-IR" smtClean="0">
                <a:cs typeface="B Nazanin" panose="00000400000000000000" pitchFamily="2" charset="-78"/>
              </a:rPr>
              <a:t>انچه را که در حال حاض خیلی متداول شده یعنی ارتباط از راه دور را امکان پذیر کرده است. نیروی کار در خانه می ماند و از طریق دفاتر ماهواره ای کار را انجام می دهد و دیگر نیازی نیست از خیابان های شلوغ عبور کند. تافلر این توسعه را کلید الکترونکی می نامد.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213294" cy="3252813"/>
          </a:xfrm>
          <a:prstGeom prst="rect">
            <a:avLst/>
          </a:prstGeom>
        </p:spPr>
      </p:pic>
      <p:sp>
        <p:nvSpPr>
          <p:cNvPr id="5" name="TextBox 4"/>
          <p:cNvSpPr txBox="1"/>
          <p:nvPr/>
        </p:nvSpPr>
        <p:spPr>
          <a:xfrm>
            <a:off x="1575582" y="5458265"/>
            <a:ext cx="1603716"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الوین تافلر</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246656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نوع مراکز کاری از طریق تکنولوژی ارتباطات و اطلاعات به خوبی پوشش داده شده و جاگیزین مناسبی برای تمهیدات کارخانه ای هستند. دفتر ماهواره ای، یک مرکز نسبتا خودکفا است که در محلی جدا از دفتر مرکزی قرار گرفته و به سهولت قابل دسترسی کارکنان واحد می باشد. کارکنان این واحد از طریق ارتباطات از راه دور، به کل مجموعه مرتبط می گردند. در نتیجه چنین تغییراتی، استقلال کارکنان به طور فزاینده ای رشد خواهند کرد. در صورتی که کارکنان درون یک ساختمان نباشند کنترل کردن انها کار آسانی خواهد بود.  </a:t>
            </a:r>
          </a:p>
          <a:p>
            <a:endParaRPr lang="fa-IR"/>
          </a:p>
        </p:txBody>
      </p:sp>
      <p:sp>
        <p:nvSpPr>
          <p:cNvPr id="4" name="Flowchart: Process 3"/>
          <p:cNvSpPr/>
          <p:nvPr/>
        </p:nvSpPr>
        <p:spPr>
          <a:xfrm>
            <a:off x="1378634" y="4473526"/>
            <a:ext cx="4009292" cy="132236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به طور فزاینده ای</a:t>
            </a:r>
            <a:endParaRPr lang="fa-IR" b="1">
              <a:solidFill>
                <a:srgbClr val="FF0000"/>
              </a:solidFill>
            </a:endParaRPr>
          </a:p>
        </p:txBody>
      </p:sp>
    </p:spTree>
    <p:extLst>
      <p:ext uri="{BB962C8B-B14F-4D97-AF65-F5344CB8AC3E}">
        <p14:creationId xmlns:p14="http://schemas.microsoft.com/office/powerpoint/2010/main" val="3554034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solidFill>
                  <a:srgbClr val="FF0000"/>
                </a:solidFill>
                <a:cs typeface="B Nazanin" panose="00000400000000000000" pitchFamily="2" charset="-78"/>
              </a:rPr>
              <a:t>تمرکز</a:t>
            </a:r>
            <a:r>
              <a:rPr lang="fa-IR" smtClean="0">
                <a:cs typeface="B Nazanin" panose="00000400000000000000" pitchFamily="2" charset="-78"/>
              </a:rPr>
              <a:t> صرفا از طریق تسهیلات شبکه ای یا ارتباطات کامپیوتری واسطه ای نظیر مشاورین، نویسندگان، عاملان(دلالان) و فروشندگان امکان – پذیر خواهد بود. </a:t>
            </a:r>
          </a:p>
          <a:p>
            <a:pPr algn="just"/>
            <a:r>
              <a:rPr lang="fa-IR" smtClean="0">
                <a:cs typeface="B Nazanin" panose="00000400000000000000" pitchFamily="2" charset="-78"/>
              </a:rPr>
              <a:t>در حال حاضر مدیران می توانند با لمس کردن یک انگشت یا حرکت دادن مس، اطلاعات، امار و ارقامی را بدست آورند که امکان تصمیم گیری بر اساس اطلاعات در سطح موسسه را می دهند. مدیران می توانند در مدت زمانی بسیار اندک و ناچیز اطلاعات بیشتری را سریعا به دست آورند. رشد در استفاده از </a:t>
            </a:r>
            <a:r>
              <a:rPr lang="fa-IR" smtClean="0">
                <a:cs typeface="B Nazanin" panose="00000400000000000000" pitchFamily="2" charset="-78"/>
              </a:rPr>
              <a:t>این </a:t>
            </a:r>
            <a:r>
              <a:rPr lang="fa-IR" smtClean="0">
                <a:cs typeface="B Nazanin" panose="00000400000000000000" pitchFamily="2" charset="-78"/>
              </a:rPr>
              <a:t>تکنولوژی دو باور مهم غالب را منعکس می کند: </a:t>
            </a:r>
          </a:p>
        </p:txBody>
      </p:sp>
    </p:spTree>
    <p:extLst>
      <p:ext uri="{BB962C8B-B14F-4D97-AF65-F5344CB8AC3E}">
        <p14:creationId xmlns:p14="http://schemas.microsoft.com/office/powerpoint/2010/main" val="13312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این رو توجه به منافع  حاصل از لحاظ  نمودن متغیر تکنولوژی در طراحی ساختار سازمانی در شرکت های مختلف می تواند زمینه ساز برداشتن گام های مستحکم تری رد زمینه بهره وری و اثربخشی این شرکت ها بوده و نقش بسزایی را در اقتصاد کشور ایفا نماید. </a:t>
            </a:r>
          </a:p>
          <a:p>
            <a:endParaRPr lang="fa-IR"/>
          </a:p>
        </p:txBody>
      </p:sp>
      <p:sp>
        <p:nvSpPr>
          <p:cNvPr id="4" name="Flowchart: Process 3"/>
          <p:cNvSpPr/>
          <p:nvPr/>
        </p:nvSpPr>
        <p:spPr>
          <a:xfrm>
            <a:off x="1659988" y="3643532"/>
            <a:ext cx="2897944" cy="14067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متغیر تکنولوژی</a:t>
            </a:r>
            <a:endParaRPr lang="fa-IR" b="1">
              <a:solidFill>
                <a:srgbClr val="FF0000"/>
              </a:solidFill>
            </a:endParaRPr>
          </a:p>
        </p:txBody>
      </p:sp>
    </p:spTree>
    <p:extLst>
      <p:ext uri="{BB962C8B-B14F-4D97-AF65-F5344CB8AC3E}">
        <p14:creationId xmlns:p14="http://schemas.microsoft.com/office/powerpoint/2010/main" val="702936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1- مدیران پذیرفته اند که سازمان آنها سیستم های باز هستند و به همین دلیل اداره کردن آنها نسبت به کل سازمان نیازمند اطلاعات بیشتری است. </a:t>
            </a:r>
          </a:p>
          <a:p>
            <a:pPr algn="just"/>
            <a:r>
              <a:rPr lang="fa-IR">
                <a:cs typeface="B Nazanin" panose="00000400000000000000" pitchFamily="2" charset="-78"/>
              </a:rPr>
              <a:t>2- اتکا  و وابستگی به اعداد و مقیاس های اندازه گیری هنوز قوی یم باشد. ماهیت اطمینان بخش اعداد هنوز ما را به این حس کاذب سوی می دهد که در واقع انسان چیزهایی را می داند که او را در خواب نگه می دارد. </a:t>
            </a:r>
          </a:p>
          <a:p>
            <a:endParaRPr lang="fa-IR"/>
          </a:p>
        </p:txBody>
      </p:sp>
    </p:spTree>
    <p:extLst>
      <p:ext uri="{BB962C8B-B14F-4D97-AF65-F5344CB8AC3E}">
        <p14:creationId xmlns:p14="http://schemas.microsoft.com/office/powerpoint/2010/main" val="13416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تکنولوژی جدید </a:t>
            </a:r>
            <a:r>
              <a:rPr lang="fa-IR">
                <a:cs typeface="B Nazanin" panose="00000400000000000000" pitchFamily="2" charset="-78"/>
              </a:rPr>
              <a:t>م</a:t>
            </a:r>
            <a:r>
              <a:rPr lang="fa-IR" smtClean="0">
                <a:cs typeface="B Nazanin" panose="00000400000000000000" pitchFamily="2" charset="-78"/>
              </a:rPr>
              <a:t>ی تواند برای تقویت بوروکراتیک یعنی سبک از بالا به پایین مورد استفاده قرار گیرد اما قدرت واقعی آن در ترویج عدم تمرکز، سبک مدیریت شبکه ای و قابلیت های خودگردان نهفته است. تکنولوژی این توان  را دارد که از طریق ایجاد واحدهای سازمانی در مقیاس کوچک  که به طور الکترونیکی هماهنگی می شوند. مسئله سلسله مراتب  سازمانی را بر طرف سازد. </a:t>
            </a:r>
            <a:endParaRPr lang="fa-IR">
              <a:cs typeface="B Nazanin" panose="00000400000000000000" pitchFamily="2" charset="-78"/>
            </a:endParaRPr>
          </a:p>
        </p:txBody>
      </p:sp>
      <p:sp>
        <p:nvSpPr>
          <p:cNvPr id="4" name="Flowchart: Process 3"/>
          <p:cNvSpPr/>
          <p:nvPr/>
        </p:nvSpPr>
        <p:spPr>
          <a:xfrm>
            <a:off x="1448972" y="3938954"/>
            <a:ext cx="3573194" cy="153337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ایجاد واحدهای سازمانی در مقیاس کوچک</a:t>
            </a:r>
            <a:endParaRPr lang="fa-IR" b="1">
              <a:solidFill>
                <a:srgbClr val="FF0000"/>
              </a:solidFill>
            </a:endParaRPr>
          </a:p>
        </p:txBody>
      </p:sp>
    </p:spTree>
    <p:extLst>
      <p:ext uri="{BB962C8B-B14F-4D97-AF65-F5344CB8AC3E}">
        <p14:creationId xmlns:p14="http://schemas.microsoft.com/office/powerpoint/2010/main" val="47264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گونه ای که واحدهای کاری  در عین مجزایی، با هم به صورت یکپارچه در بیایند. تکنولوژی، طراحی  جدید کار را تسهیل می کند، به گونه ای که انعطاف پذیر و خود سازند باشند. به گونه ای انعطاف پذیر و خودسازنده باشند. البته این زماین اتفاق می افتد که به جای شکل هرمی ساختار اصلی شبکه ای باشد. تکنولوژی روابط سازمانی را انتقال داده و مرزهای غیر انعطاف پذیر بین سازمان ها را از بین می برد و می تواند </a:t>
            </a:r>
            <a:r>
              <a:rPr lang="fa-IR" b="1">
                <a:solidFill>
                  <a:srgbClr val="FF0000"/>
                </a:solidFill>
                <a:cs typeface="B Nazanin" panose="00000400000000000000" pitchFamily="2" charset="-78"/>
              </a:rPr>
              <a:t>الگوهای تعاملی </a:t>
            </a:r>
            <a:r>
              <a:rPr lang="fa-IR">
                <a:cs typeface="B Nazanin" panose="00000400000000000000" pitchFamily="2" charset="-78"/>
              </a:rPr>
              <a:t>بازتری را ایجاد کند. سیسیتم مدیریت درست که توسط تکنولوژی اطلاعات پیچیده حمایت می شود و ارتباطات جدیدی بین عرضه کنندگان، پیمانکاران سدت دوم، خرده فروشان و مشتریان ایجاد می کند، روند مذکور را دقیقا نشان می دهد. </a:t>
            </a:r>
          </a:p>
          <a:p>
            <a:endParaRPr lang="fa-IR"/>
          </a:p>
        </p:txBody>
      </p:sp>
    </p:spTree>
    <p:extLst>
      <p:ext uri="{BB962C8B-B14F-4D97-AF65-F5344CB8AC3E}">
        <p14:creationId xmlns:p14="http://schemas.microsoft.com/office/powerpoint/2010/main" val="1436854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هر حال بایستی توجه داشت که تمام مشاغل نخواهد بود. اتوماسیون ادرای و کارخانه که روزگاری یک امر لوکس باورنکردنی بود. امروزه تبدیل به یک واقعیت شده است، بین کارهای مکانیزه شده و کامپیوتری شده تفاوت ها و شباهت هایی وجود دارد. البته هر دو سیستم، کارگر را در مفهوم تکنولوژیکی کنترل می کنند. بدین صورت که اقدام مشخصی صورت گیرد و تفاوت اصلی در این است که کار مکانیزه شده کار فیزیکی را و کار کامپیوتری شده کار فکری را تاکید می کند. </a:t>
            </a:r>
            <a:endParaRPr lang="fa-IR">
              <a:cs typeface="B Nazanin" panose="00000400000000000000" pitchFamily="2" charset="-78"/>
            </a:endParaRPr>
          </a:p>
        </p:txBody>
      </p:sp>
      <p:sp>
        <p:nvSpPr>
          <p:cNvPr id="4" name="Flowchart: Process 3"/>
          <p:cNvSpPr/>
          <p:nvPr/>
        </p:nvSpPr>
        <p:spPr>
          <a:xfrm>
            <a:off x="1659988" y="4375052"/>
            <a:ext cx="3010486"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تفاوت اصلی</a:t>
            </a:r>
            <a:endParaRPr lang="fa-IR" b="1">
              <a:solidFill>
                <a:srgbClr val="FF0000"/>
              </a:solidFill>
            </a:endParaRPr>
          </a:p>
        </p:txBody>
      </p:sp>
    </p:spTree>
    <p:extLst>
      <p:ext uri="{BB962C8B-B14F-4D97-AF65-F5344CB8AC3E}">
        <p14:creationId xmlns:p14="http://schemas.microsoft.com/office/powerpoint/2010/main" val="396538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096294"/>
            <a:ext cx="10401300" cy="3810000"/>
          </a:xfrm>
          <a:prstGeom prst="rect">
            <a:avLst/>
          </a:prstGeom>
        </p:spPr>
      </p:pic>
    </p:spTree>
    <p:extLst>
      <p:ext uri="{BB962C8B-B14F-4D97-AF65-F5344CB8AC3E}">
        <p14:creationId xmlns:p14="http://schemas.microsoft.com/office/powerpoint/2010/main" val="169181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اشکال تکنولوژی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اشکال تکنولوژی عبارتند از: </a:t>
            </a:r>
          </a:p>
          <a:p>
            <a:pPr algn="just"/>
            <a:r>
              <a:rPr lang="fa-IR" smtClean="0">
                <a:cs typeface="B Nazanin" panose="00000400000000000000" pitchFamily="2" charset="-78"/>
              </a:rPr>
              <a:t>1- </a:t>
            </a:r>
            <a:r>
              <a:rPr lang="fa-IR" smtClean="0">
                <a:solidFill>
                  <a:srgbClr val="FF0000"/>
                </a:solidFill>
                <a:cs typeface="B Nazanin" panose="00000400000000000000" pitchFamily="2" charset="-78"/>
              </a:rPr>
              <a:t>شکل مکانیکی </a:t>
            </a:r>
            <a:r>
              <a:rPr lang="fa-IR" smtClean="0">
                <a:cs typeface="B Nazanin" panose="00000400000000000000" pitchFamily="2" charset="-78"/>
              </a:rPr>
              <a:t>: اشاره به ماشین آلات وسایل و تجهیزات به کار گرفته شده در تولید دارد. یعنی مجموع تابزاری که در تولید به کار گرفته می شود. این شکل نوع عینی جمادی تبدیل را نشان می دهد. </a:t>
            </a:r>
          </a:p>
          <a:p>
            <a:pPr algn="just"/>
            <a:r>
              <a:rPr lang="fa-IR" smtClean="0">
                <a:cs typeface="B Nazanin" panose="00000400000000000000" pitchFamily="2" charset="-78"/>
              </a:rPr>
              <a:t>2- </a:t>
            </a:r>
            <a:r>
              <a:rPr lang="fa-IR" smtClean="0">
                <a:solidFill>
                  <a:srgbClr val="FF0000"/>
                </a:solidFill>
                <a:cs typeface="B Nazanin" panose="00000400000000000000" pitchFamily="2" charset="-78"/>
              </a:rPr>
              <a:t>شکل انسانی</a:t>
            </a:r>
            <a:r>
              <a:rPr lang="fa-IR" smtClean="0">
                <a:cs typeface="B Nazanin" panose="00000400000000000000" pitchFamily="2" charset="-78"/>
              </a:rPr>
              <a:t>: تشکیل شده از مهارت ها و انرژی یدی که در تولید کالا یا خدمات به کار گرفته </a:t>
            </a:r>
            <a:r>
              <a:rPr lang="fa-IR">
                <a:cs typeface="B Nazanin" panose="00000400000000000000" pitchFamily="2" charset="-78"/>
              </a:rPr>
              <a:t>می </a:t>
            </a:r>
            <a:r>
              <a:rPr lang="fa-IR" smtClean="0">
                <a:cs typeface="B Nazanin" panose="00000400000000000000" pitchFamily="2" charset="-78"/>
              </a:rPr>
              <a:t>شود و شکل عینی زنده تبدیل را نشان می دهد. </a:t>
            </a:r>
          </a:p>
          <a:p>
            <a:pPr algn="just"/>
            <a:r>
              <a:rPr lang="fa-IR" smtClean="0">
                <a:cs typeface="B Nazanin" panose="00000400000000000000" pitchFamily="2" charset="-78"/>
              </a:rPr>
              <a:t>تکنولوژی های مکانیکی انتزاعی، خصوصیات دانش و انسانی را در خود جا داده است. </a:t>
            </a:r>
            <a:endParaRPr lang="fa-IR">
              <a:cs typeface="B Nazanin" panose="00000400000000000000" pitchFamily="2" charset="-78"/>
            </a:endParaRPr>
          </a:p>
        </p:txBody>
      </p:sp>
    </p:spTree>
    <p:extLst>
      <p:ext uri="{BB962C8B-B14F-4D97-AF65-F5344CB8AC3E}">
        <p14:creationId xmlns:p14="http://schemas.microsoft.com/office/powerpoint/2010/main" val="1289692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472332" y="1825625"/>
            <a:ext cx="5881468" cy="4351338"/>
          </a:xfrm>
        </p:spPr>
        <p:txBody>
          <a:bodyPr>
            <a:normAutofit/>
          </a:bodyPr>
          <a:lstStyle/>
          <a:p>
            <a:pPr algn="just"/>
            <a:r>
              <a:rPr lang="fa-IR" smtClean="0">
                <a:cs typeface="B Nazanin" panose="00000400000000000000" pitchFamily="2" charset="-78"/>
              </a:rPr>
              <a:t>3- </a:t>
            </a:r>
            <a:r>
              <a:rPr lang="fa-IR" smtClean="0">
                <a:solidFill>
                  <a:srgbClr val="FF0000"/>
                </a:solidFill>
                <a:cs typeface="B Nazanin" panose="00000400000000000000" pitchFamily="2" charset="-78"/>
              </a:rPr>
              <a:t>شکل دانشی</a:t>
            </a:r>
            <a:r>
              <a:rPr lang="fa-IR" smtClean="0">
                <a:cs typeface="B Nazanin" panose="00000400000000000000" pitchFamily="2" charset="-78"/>
              </a:rPr>
              <a:t>: به مفاهیم انتزاعی که در تولید به کار </a:t>
            </a:r>
            <a:r>
              <a:rPr lang="fa-IR">
                <a:cs typeface="B Nazanin" panose="00000400000000000000" pitchFamily="2" charset="-78"/>
              </a:rPr>
              <a:t>می </a:t>
            </a:r>
            <a:r>
              <a:rPr lang="fa-IR" smtClean="0">
                <a:cs typeface="B Nazanin" panose="00000400000000000000" pitchFamily="2" charset="-78"/>
              </a:rPr>
              <a:t>رود و خود را در قالب اصول علمی، معادلات ریاضی، برنامه های کامپیوتری، دانش صنعتگری، فرایندهای تولید و تکنیک های مهندسی نشان می دهد. از آن جایی که ممکن است شکل دانش تکنولوژی، پیشرفت و به کارگیری اشکال مکانیکی و انسانی را محدود سازد یا باعث تسهیل انها گردد. بعضی آن را حیاتی ترین متغیر تکنولوژی می دانند (جدول شماره 1) </a:t>
            </a:r>
          </a:p>
        </p:txBody>
      </p:sp>
      <p:pic>
        <p:nvPicPr>
          <p:cNvPr id="4" name="Picture 3"/>
          <p:cNvPicPr>
            <a:picLocks noChangeAspect="1"/>
          </p:cNvPicPr>
          <p:nvPr/>
        </p:nvPicPr>
        <p:blipFill>
          <a:blip r:embed="rId2"/>
          <a:stretch>
            <a:fillRect/>
          </a:stretch>
        </p:blipFill>
        <p:spPr>
          <a:xfrm>
            <a:off x="1044304" y="1952552"/>
            <a:ext cx="4273283" cy="4054353"/>
          </a:xfrm>
          <a:prstGeom prst="rect">
            <a:avLst/>
          </a:prstGeom>
        </p:spPr>
      </p:pic>
    </p:spTree>
    <p:extLst>
      <p:ext uri="{BB962C8B-B14F-4D97-AF65-F5344CB8AC3E}">
        <p14:creationId xmlns:p14="http://schemas.microsoft.com/office/powerpoint/2010/main" val="161962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ابعاد سیستم فنی عبارتند از </a:t>
            </a:r>
            <a:r>
              <a:rPr lang="fa-IR">
                <a:cs typeface="B Nazanin" panose="00000400000000000000" pitchFamily="2" charset="-78"/>
              </a:rPr>
              <a:t>: </a:t>
            </a:r>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الف</a:t>
            </a:r>
            <a:r>
              <a:rPr lang="fa-IR">
                <a:cs typeface="B Nazanin" panose="00000400000000000000" pitchFamily="2" charset="-78"/>
              </a:rPr>
              <a:t>: تخصصی شدن</a:t>
            </a:r>
          </a:p>
          <a:p>
            <a:pPr algn="just"/>
            <a:r>
              <a:rPr lang="fa-IR">
                <a:cs typeface="B Nazanin" panose="00000400000000000000" pitchFamily="2" charset="-78"/>
              </a:rPr>
              <a:t>ب) هماهنگی</a:t>
            </a:r>
          </a:p>
          <a:p>
            <a:pPr algn="just"/>
            <a:r>
              <a:rPr lang="fa-IR">
                <a:cs typeface="B Nazanin" panose="00000400000000000000" pitchFamily="2" charset="-78"/>
              </a:rPr>
              <a:t>پ) کنترل</a:t>
            </a:r>
          </a:p>
          <a:p>
            <a:pPr algn="just"/>
            <a:r>
              <a:rPr lang="fa-IR">
                <a:cs typeface="B Nazanin" panose="00000400000000000000" pitchFamily="2" charset="-78"/>
              </a:rPr>
              <a:t>ت)پیچیدگی</a:t>
            </a:r>
          </a:p>
          <a:p>
            <a:endParaRPr lang="fa-IR"/>
          </a:p>
        </p:txBody>
      </p:sp>
    </p:spTree>
    <p:extLst>
      <p:ext uri="{BB962C8B-B14F-4D97-AF65-F5344CB8AC3E}">
        <p14:creationId xmlns:p14="http://schemas.microsoft.com/office/powerpoint/2010/main" val="44535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رابطه تکنولوژی و ساختار</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نظر می رسد مطالعات مربوط به تکنولوژی و ساختار </a:t>
            </a:r>
            <a:r>
              <a:rPr lang="fa-IR" b="1" smtClean="0">
                <a:solidFill>
                  <a:srgbClr val="FF0000"/>
                </a:solidFill>
                <a:cs typeface="B Nazanin" panose="00000400000000000000" pitchFamily="2" charset="-78"/>
              </a:rPr>
              <a:t>دو هدف اساسی </a:t>
            </a:r>
            <a:r>
              <a:rPr lang="fa-IR" smtClean="0">
                <a:cs typeface="B Nazanin" panose="00000400000000000000" pitchFamily="2" charset="-78"/>
              </a:rPr>
              <a:t>داشته است: </a:t>
            </a:r>
          </a:p>
          <a:p>
            <a:pPr algn="just"/>
            <a:r>
              <a:rPr lang="fa-IR" smtClean="0">
                <a:cs typeface="B Nazanin" panose="00000400000000000000" pitchFamily="2" charset="-78"/>
              </a:rPr>
              <a:t>1) آیا بین تکنولوژی سازمان و ساختار سازمان یک رابطه مستقیم وجود دارد؟ </a:t>
            </a:r>
          </a:p>
          <a:p>
            <a:pPr algn="just"/>
            <a:r>
              <a:rPr lang="fa-IR" smtClean="0">
                <a:cs typeface="B Nazanin" panose="00000400000000000000" pitchFamily="2" charset="-78"/>
              </a:rPr>
              <a:t>2) آیا تکنولوژی  تاثیر بیشتری بر ساختار دارد یا اندازه سازمان</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790033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تحقیق در بازنگری تکنولوژی، اندازه و ادبیات ساختار به شیوه زیر خلاصه شده است: </a:t>
            </a:r>
          </a:p>
          <a:p>
            <a:pPr algn="just"/>
            <a:r>
              <a:rPr lang="fa-IR">
                <a:cs typeface="B Nazanin" panose="00000400000000000000" pitchFamily="2" charset="-78"/>
              </a:rPr>
              <a:t>1) تعریف و مقیاس اندازه گیری تکنولوژی و ساختار در تمام مطالعات یکسان و هماهنگ نمی باشد. بنابراین مطالعات مذکور به طور کامل قابل مقایسه نیست. </a:t>
            </a:r>
          </a:p>
          <a:p>
            <a:pPr algn="just"/>
            <a:r>
              <a:rPr lang="fa-IR">
                <a:cs typeface="B Nazanin" panose="00000400000000000000" pitchFamily="2" charset="-78"/>
              </a:rPr>
              <a:t>2- مطالعات مربوط به چند نوع سازمان ممکن است تفاوت های صنعت و تاثیر آن را بر </a:t>
            </a:r>
            <a:r>
              <a:rPr lang="fa-IR">
                <a:cs typeface="B Nazanin" panose="00000400000000000000" pitchFamily="2" charset="-78"/>
              </a:rPr>
              <a:t>ساختار </a:t>
            </a:r>
            <a:r>
              <a:rPr lang="fa-IR">
                <a:cs typeface="B Nazanin" panose="00000400000000000000" pitchFamily="2" charset="-78"/>
              </a:rPr>
              <a:t>م</a:t>
            </a:r>
            <a:r>
              <a:rPr lang="fa-IR" smtClean="0">
                <a:cs typeface="B Nazanin" panose="00000400000000000000" pitchFamily="2" charset="-78"/>
              </a:rPr>
              <a:t>شخص </a:t>
            </a:r>
            <a:r>
              <a:rPr lang="fa-IR">
                <a:cs typeface="B Nazanin" panose="00000400000000000000" pitchFamily="2" charset="-78"/>
              </a:rPr>
              <a:t>کند نه تاثیر ویژه تکنولوژی را. </a:t>
            </a:r>
          </a:p>
          <a:p>
            <a:endParaRPr lang="fa-IR"/>
          </a:p>
        </p:txBody>
      </p:sp>
    </p:spTree>
    <p:extLst>
      <p:ext uri="{BB962C8B-B14F-4D97-AF65-F5344CB8AC3E}">
        <p14:creationId xmlns:p14="http://schemas.microsoft.com/office/powerpoint/2010/main" val="1963648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هدف از نگارش مقاله فوق، تحقیق بررسی تاثیر متغیر تکنولوژِی بر ساختار سازمانی و ارائه پیشنهادات کاربردی مبتنی بر نتایج تحقیق می باشد.</a:t>
            </a:r>
          </a:p>
          <a:p>
            <a:pPr algn="just"/>
            <a:r>
              <a:rPr lang="fa-IR">
                <a:cs typeface="B Nazanin" panose="00000400000000000000" pitchFamily="2" charset="-78"/>
              </a:rPr>
              <a:t>نتیجه کلی حاضل از این تحقیق با توجه به هدف تحقیق و مدل کلی که بیان کننده تاثیر متغیرهای اقتضایی، محتوایی و تعدیل کننده ها(استراتژی) و ابعاد ساختاری است. بر اساس تحلی رگرسیون موقعیت سازمان در طیف پویا و غیر پویا تعیین شده است. </a:t>
            </a:r>
          </a:p>
          <a:p>
            <a:endParaRPr lang="fa-IR"/>
          </a:p>
        </p:txBody>
      </p:sp>
      <p:sp>
        <p:nvSpPr>
          <p:cNvPr id="4" name="Flowchart: Process 3"/>
          <p:cNvSpPr/>
          <p:nvPr/>
        </p:nvSpPr>
        <p:spPr>
          <a:xfrm>
            <a:off x="2813538" y="4487594"/>
            <a:ext cx="5964701" cy="118168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متغیرهای اقتضایی، محتوایی و تعدیل کننده ها</a:t>
            </a:r>
            <a:endParaRPr lang="fa-IR" b="1">
              <a:solidFill>
                <a:srgbClr val="FF0000"/>
              </a:solidFill>
            </a:endParaRPr>
          </a:p>
        </p:txBody>
      </p:sp>
    </p:spTree>
    <p:extLst>
      <p:ext uri="{BB962C8B-B14F-4D97-AF65-F5344CB8AC3E}">
        <p14:creationId xmlns:p14="http://schemas.microsoft.com/office/powerpoint/2010/main" val="1683371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3- هر سازمان مجرد ممکن است بیش از یک تکنولوژی را استفاده کند و مشخص کردن این که کدام تکنولوژی تاثیر بیشتری بر ساختار دارد را مشکل سازد. </a:t>
            </a:r>
          </a:p>
          <a:p>
            <a:pPr algn="just"/>
            <a:r>
              <a:rPr lang="fa-IR" smtClean="0">
                <a:cs typeface="B Nazanin" panose="00000400000000000000" pitchFamily="2" charset="-78"/>
              </a:rPr>
              <a:t>4- به نظر </a:t>
            </a:r>
            <a:r>
              <a:rPr lang="fa-IR">
                <a:cs typeface="B Nazanin" panose="00000400000000000000" pitchFamily="2" charset="-78"/>
              </a:rPr>
              <a:t>می </a:t>
            </a:r>
            <a:r>
              <a:rPr lang="fa-IR" smtClean="0">
                <a:cs typeface="B Nazanin" panose="00000400000000000000" pitchFamily="2" charset="-78"/>
              </a:rPr>
              <a:t>رسد اندازه در مقایسه با تکنولوژی به نوعی تعیین  کننده قوی تری برای سازمان است فقط در سازمان های کوچک تاثیر بیشتر  و واضح تری بر ساختار دارد. </a:t>
            </a:r>
          </a:p>
          <a:p>
            <a:pPr algn="just"/>
            <a:r>
              <a:rPr lang="fa-IR" smtClean="0">
                <a:cs typeface="B Nazanin" panose="00000400000000000000" pitchFamily="2" charset="-78"/>
              </a:rPr>
              <a:t>5- از ان جایی که تکنولوژی و اندازه با هم چنین واریانس با تنوع کوچکی را در ساختار سازمان تعریف می کنند، سایر تعیین کننده های سازمان نیز بایستی مورد مطالعه قرار گیرند(محیط و ایدئولوژی های مدیریت)</a:t>
            </a:r>
          </a:p>
          <a:p>
            <a:pPr algn="just"/>
            <a:endParaRPr lang="fa-IR">
              <a:cs typeface="B Nazanin" panose="00000400000000000000" pitchFamily="2" charset="-78"/>
            </a:endParaRPr>
          </a:p>
        </p:txBody>
      </p:sp>
    </p:spTree>
    <p:extLst>
      <p:ext uri="{BB962C8B-B14F-4D97-AF65-F5344CB8AC3E}">
        <p14:creationId xmlns:p14="http://schemas.microsoft.com/office/powerpoint/2010/main" val="2553305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10818" y="1825625"/>
            <a:ext cx="7442982" cy="4351338"/>
          </a:xfrm>
        </p:spPr>
        <p:txBody>
          <a:bodyPr>
            <a:normAutofit/>
          </a:bodyPr>
          <a:lstStyle/>
          <a:p>
            <a:pPr algn="just"/>
            <a:r>
              <a:rPr lang="fa-IR" smtClean="0">
                <a:cs typeface="B Nazanin" panose="00000400000000000000" pitchFamily="2" charset="-78"/>
              </a:rPr>
              <a:t>به هر حال بعضی از تحقیقات اخیر مشخص کرده سات که ساختار به طور مستقیم نمی تواند واکنشی نسبت به خود تکنولوژی باشند، بلکه واکنشی است نسبت به نیازهای متفاوتی که هر نوع تکنولوژی از نظر کنترل و هماهنگی ایجاد می کند. به عنوان مثال وودوارد  متوجه شد که به موزاات حرکت تکنولوژی از تولید واحدی به تولید انبوه  و سپس تولید پیوسته، اشکال </a:t>
            </a:r>
            <a:r>
              <a:rPr lang="fa-IR" smtClean="0">
                <a:solidFill>
                  <a:srgbClr val="FF0000"/>
                </a:solidFill>
                <a:cs typeface="B Nazanin" panose="00000400000000000000" pitchFamily="2" charset="-78"/>
              </a:rPr>
              <a:t>کنترل مکانیکی</a:t>
            </a:r>
            <a:r>
              <a:rPr lang="fa-IR" smtClean="0">
                <a:cs typeface="B Nazanin" panose="00000400000000000000" pitchFamily="2" charset="-78"/>
              </a:rPr>
              <a:t> نسبت به </a:t>
            </a:r>
            <a:r>
              <a:rPr lang="fa-IR" smtClean="0">
                <a:solidFill>
                  <a:srgbClr val="FF0000"/>
                </a:solidFill>
                <a:cs typeface="B Nazanin" panose="00000400000000000000" pitchFamily="2" charset="-78"/>
              </a:rPr>
              <a:t>کنترل شخصی </a:t>
            </a:r>
            <a:r>
              <a:rPr lang="fa-IR" smtClean="0">
                <a:cs typeface="B Nazanin" panose="00000400000000000000" pitchFamily="2" charset="-78"/>
              </a:rPr>
              <a:t>افزایش می یابد.در عین حال با توجه به طبقه بندی های تکنولوژیکی می بینیم که سیستم های کنترل، </a:t>
            </a:r>
            <a:r>
              <a:rPr lang="fa-IR" smtClean="0">
                <a:cs typeface="B Nazanin" panose="00000400000000000000" pitchFamily="2" charset="-78"/>
              </a:rPr>
              <a:t>تمایل </a:t>
            </a:r>
            <a:r>
              <a:rPr lang="fa-IR" b="1" smtClean="0">
                <a:solidFill>
                  <a:srgbClr val="FF0000"/>
                </a:solidFill>
                <a:cs typeface="B Nazanin" panose="00000400000000000000" pitchFamily="2" charset="-78"/>
              </a:rPr>
              <a:t>به متحد الشکل شدن </a:t>
            </a:r>
            <a:r>
              <a:rPr lang="fa-IR" smtClean="0">
                <a:cs typeface="B Nazanin" panose="00000400000000000000" pitchFamily="2" charset="-78"/>
              </a:rPr>
              <a:t>دارند</a:t>
            </a:r>
            <a:r>
              <a:rPr lang="fa-IR" smtClean="0">
                <a:cs typeface="B Nazanin" panose="00000400000000000000" pitchFamily="2" charset="-78"/>
              </a:rPr>
              <a:t>.</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091207" cy="3210609"/>
          </a:xfrm>
          <a:prstGeom prst="rect">
            <a:avLst/>
          </a:prstGeom>
        </p:spPr>
      </p:pic>
    </p:spTree>
    <p:extLst>
      <p:ext uri="{BB962C8B-B14F-4D97-AF65-F5344CB8AC3E}">
        <p14:creationId xmlns:p14="http://schemas.microsoft.com/office/powerpoint/2010/main" val="417685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 مانند تکنولوژی های  تولید واحدی که در تمام سازمان مورد استفاده است. تکنولوژی هی بخش بخش شده (استاندارد های کنترل متفاوت و مکانیزم های مختلف برای هر کدام از واحدهای فرضی عمده سازمانی) که در تکنولوژی </a:t>
            </a:r>
            <a:r>
              <a:rPr lang="fa-IR">
                <a:cs typeface="B Nazanin" panose="00000400000000000000" pitchFamily="2" charset="-78"/>
              </a:rPr>
              <a:t>تولید </a:t>
            </a:r>
            <a:r>
              <a:rPr lang="fa-IR" smtClean="0">
                <a:cs typeface="B Nazanin" panose="00000400000000000000" pitchFamily="2" charset="-78"/>
              </a:rPr>
              <a:t>انبوه  </a:t>
            </a:r>
            <a:r>
              <a:rPr lang="fa-IR">
                <a:cs typeface="B Nazanin" panose="00000400000000000000" pitchFamily="2" charset="-78"/>
              </a:rPr>
              <a:t>وجود </a:t>
            </a:r>
            <a:r>
              <a:rPr lang="fa-IR">
                <a:cs typeface="B Nazanin" panose="00000400000000000000" pitchFamily="2" charset="-78"/>
              </a:rPr>
              <a:t>دارند </a:t>
            </a:r>
            <a:r>
              <a:rPr lang="fa-IR" smtClean="0">
                <a:cs typeface="B Nazanin" panose="00000400000000000000" pitchFamily="2" charset="-78"/>
              </a:rPr>
              <a:t>مجددا </a:t>
            </a:r>
            <a:r>
              <a:rPr lang="fa-IR">
                <a:cs typeface="B Nazanin" panose="00000400000000000000" pitchFamily="2" charset="-78"/>
              </a:rPr>
              <a:t>در فرایند پیوسته تولید به سمت متحد الشکل منسجم شدن می روند. بنابراین وودوارد پیشنهاد می کند که تکنولوژی های مختلف مستلزم اشکال کنترل متفاوتی هستند و اشکال مذکور به نوبه خود ینازهایی را نسبت به ساختار سازمانی ویژه ای ایجاد می نماید. </a:t>
            </a:r>
          </a:p>
          <a:p>
            <a:endParaRPr lang="fa-IR"/>
          </a:p>
        </p:txBody>
      </p:sp>
    </p:spTree>
    <p:extLst>
      <p:ext uri="{BB962C8B-B14F-4D97-AF65-F5344CB8AC3E}">
        <p14:creationId xmlns:p14="http://schemas.microsoft.com/office/powerpoint/2010/main" val="756633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6161648" y="1825625"/>
            <a:ext cx="5192151" cy="4351338"/>
          </a:xfrm>
        </p:spPr>
        <p:txBody>
          <a:bodyPr/>
          <a:lstStyle/>
          <a:p>
            <a:pPr algn="just"/>
            <a:r>
              <a:rPr lang="fa-IR" smtClean="0">
                <a:cs typeface="B Nazanin" panose="00000400000000000000" pitchFamily="2" charset="-78"/>
              </a:rPr>
              <a:t>بنابراین هر نوع تکنولوژی بایستی به گونه ای متفاوت هماهنگ کردن و این هماهنگی های متفاوت و نیازهای مختلف هماهنگی نیز باید توسط ساختار سازمانی تامین شود. با وجود این که تحقیقات تجربی مشخص هنوز باقی مانده  که باید در این زمینه انجام گیرد، اما معمولا تکنولوژی سازمان هر چه تکرار تری باشد هماهنگی به سمت رسمی شدن تمایل بیشتری دارد. </a:t>
            </a:r>
            <a:endParaRPr lang="fa-IR">
              <a:cs typeface="B Nazanin" panose="00000400000000000000" pitchFamily="2" charset="-78"/>
            </a:endParaRPr>
          </a:p>
        </p:txBody>
      </p:sp>
      <p:sp>
        <p:nvSpPr>
          <p:cNvPr id="4" name="Flowchart: Process 3"/>
          <p:cNvSpPr/>
          <p:nvPr/>
        </p:nvSpPr>
        <p:spPr>
          <a:xfrm>
            <a:off x="804056" y="4276578"/>
            <a:ext cx="5104374" cy="177252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هماهنگی های متفاوت و نیازهای مختلف هماهنگی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04055" y="1926760"/>
            <a:ext cx="5104375" cy="2040329"/>
          </a:xfrm>
          <a:prstGeom prst="rect">
            <a:avLst/>
          </a:prstGeom>
        </p:spPr>
      </p:pic>
    </p:spTree>
    <p:extLst>
      <p:ext uri="{BB962C8B-B14F-4D97-AF65-F5344CB8AC3E}">
        <p14:creationId xmlns:p14="http://schemas.microsoft.com/office/powerpoint/2010/main" val="3642178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به نظر می رسد با داشتن تکنولوژی تولید واحدی، هماهنگی از طریق هماهنگی دو جانبه مناسب ترین باشد و این زمانی است که فرایند تکنولوژیکی  به منظور براورد  و تامین نیازهای تبدلی داده ها بر اساس شرایط اقتضایی اصلاح گردد. در مورد تکنولوژی های فرایند انبوه </a:t>
            </a:r>
            <a:r>
              <a:rPr lang="fa-IR">
                <a:cs typeface="B Nazanin" panose="00000400000000000000" pitchFamily="2" charset="-78"/>
              </a:rPr>
              <a:t>و </a:t>
            </a:r>
            <a:r>
              <a:rPr lang="fa-IR" smtClean="0">
                <a:cs typeface="B Nazanin" panose="00000400000000000000" pitchFamily="2" charset="-78"/>
              </a:rPr>
              <a:t>پیوسته </a:t>
            </a:r>
            <a:r>
              <a:rPr lang="fa-IR">
                <a:cs typeface="B Nazanin" panose="00000400000000000000" pitchFamily="2" charset="-78"/>
              </a:rPr>
              <a:t>به هر حال این امکان وجود دارد </a:t>
            </a:r>
            <a:r>
              <a:rPr lang="fa-IR">
                <a:cs typeface="B Nazanin" panose="00000400000000000000" pitchFamily="2" charset="-78"/>
              </a:rPr>
              <a:t>که </a:t>
            </a:r>
            <a:r>
              <a:rPr lang="fa-IR" smtClean="0">
                <a:cs typeface="B Nazanin" panose="00000400000000000000" pitchFamily="2" charset="-78"/>
              </a:rPr>
              <a:t>فرایندهای </a:t>
            </a:r>
            <a:r>
              <a:rPr lang="fa-IR">
                <a:cs typeface="B Nazanin" panose="00000400000000000000" pitchFamily="2" charset="-78"/>
              </a:rPr>
              <a:t>تولید مذکور، از طریق رویه های استاندارد شده و برنامه های بلند مدت هماهنگ کردند (تنوعی که ممکن است درون ساختارهای سازمانی به خصوصی جا داده شود.</a:t>
            </a:r>
          </a:p>
          <a:p>
            <a:endParaRPr lang="fa-IR"/>
          </a:p>
        </p:txBody>
      </p:sp>
      <p:sp>
        <p:nvSpPr>
          <p:cNvPr id="4" name="Flowchart: Decision 3"/>
          <p:cNvSpPr/>
          <p:nvPr/>
        </p:nvSpPr>
        <p:spPr>
          <a:xfrm>
            <a:off x="1842868" y="4375052"/>
            <a:ext cx="3052689" cy="1491176"/>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هماهنگی</a:t>
            </a:r>
            <a:endParaRPr lang="fa-IR" b="1">
              <a:solidFill>
                <a:srgbClr val="FF0000"/>
              </a:solidFill>
            </a:endParaRPr>
          </a:p>
        </p:txBody>
      </p:sp>
    </p:spTree>
    <p:extLst>
      <p:ext uri="{BB962C8B-B14F-4D97-AF65-F5344CB8AC3E}">
        <p14:creationId xmlns:p14="http://schemas.microsoft.com/office/powerpoint/2010/main" val="989998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بررسی مدل طرح تحقیق</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با توجه به مدل کلی تحقیق و با این مفروضات که با تاثیر متغیر تکنولوژی بر ابعاد ساختاری می توان موفقیت سازمان در طیف پویا، غیر پویا را تعیین کرد، لازم است رابطه بین تکنولوژی و ابعاد ساختاری را برای پویایی یا عدم پویایی ساختار پیش بینی نمود. </a:t>
            </a:r>
          </a:p>
          <a:p>
            <a:pPr marL="0" indent="0" algn="just">
              <a:buNone/>
            </a:pPr>
            <a:r>
              <a:rPr lang="fa-IR" smtClean="0">
                <a:cs typeface="B Nazanin" panose="00000400000000000000" pitchFamily="2" charset="-78"/>
              </a:rPr>
              <a:t>بر این مبنا (در این تحقیق)، متغیر وابسته، ابعاد ساختار و متغیر مستقل، تکنولوژی می باشد. این متغیر در طیفی بررسی شده است که می توان آن را به عنوان شاخص متغیر ساختار در نظر گرفت. </a:t>
            </a:r>
            <a:endParaRPr lang="fa-IR">
              <a:cs typeface="B Nazanin" panose="00000400000000000000" pitchFamily="2" charset="-78"/>
            </a:endParaRPr>
          </a:p>
        </p:txBody>
      </p:sp>
    </p:spTree>
    <p:extLst>
      <p:ext uri="{BB962C8B-B14F-4D97-AF65-F5344CB8AC3E}">
        <p14:creationId xmlns:p14="http://schemas.microsoft.com/office/powerpoint/2010/main" val="2154201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 ضریب همبستگی بین تکنولوژی و ساختار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با توجه به متغیر مستقل تکنولوژی و متغیر وابسته ساختار (ابعاد ساختار) و بر اساس یافته های جدول، ضریب همبستگی بین تکنولوژی و ساختار برابر با 0/574 می بادش که در سطح اطمینان 95 درصد معنادار است. </a:t>
            </a:r>
            <a:endParaRPr lang="fa-IR">
              <a:cs typeface="B Nazanin" panose="00000400000000000000" pitchFamily="2" charset="-78"/>
            </a:endParaRPr>
          </a:p>
        </p:txBody>
      </p:sp>
    </p:spTree>
    <p:extLst>
      <p:ext uri="{BB962C8B-B14F-4D97-AF65-F5344CB8AC3E}">
        <p14:creationId xmlns:p14="http://schemas.microsoft.com/office/powerpoint/2010/main" val="1244668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498501"/>
            <a:ext cx="9984701" cy="2018819"/>
          </a:xfrm>
          <a:prstGeom prst="rect">
            <a:avLst/>
          </a:prstGeom>
        </p:spPr>
      </p:pic>
    </p:spTree>
    <p:extLst>
      <p:ext uri="{BB962C8B-B14F-4D97-AF65-F5344CB8AC3E}">
        <p14:creationId xmlns:p14="http://schemas.microsoft.com/office/powerpoint/2010/main" val="3423523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2561744"/>
            <a:ext cx="10506075" cy="2466975"/>
          </a:xfrm>
          <a:prstGeom prst="rect">
            <a:avLst/>
          </a:prstGeom>
        </p:spPr>
      </p:pic>
    </p:spTree>
    <p:extLst>
      <p:ext uri="{BB962C8B-B14F-4D97-AF65-F5344CB8AC3E}">
        <p14:creationId xmlns:p14="http://schemas.microsoft.com/office/powerpoint/2010/main" val="2686205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رابطه ای معنادار وجود دارد که نتیجه آن تاثیر تکنولوژی بر ساختار است (جدول شماره 2)</a:t>
            </a:r>
          </a:p>
          <a:p>
            <a:pPr algn="just"/>
            <a:r>
              <a:rPr lang="fa-IR" smtClean="0">
                <a:cs typeface="B Nazanin" panose="00000400000000000000" pitchFamily="2" charset="-78"/>
              </a:rPr>
              <a:t>طبق جداول، ضریب همبستگی که مورد تحلیل و بررسی قرار گرفت. رابطه </a:t>
            </a:r>
            <a:r>
              <a:rPr lang="fa-IR" smtClean="0">
                <a:cs typeface="B Nazanin" panose="00000400000000000000" pitchFamily="2" charset="-78"/>
              </a:rPr>
              <a:t>تکنولوژی و </a:t>
            </a:r>
            <a:r>
              <a:rPr lang="fa-IR" smtClean="0">
                <a:cs typeface="B Nazanin" panose="00000400000000000000" pitchFamily="2" charset="-78"/>
              </a:rPr>
              <a:t>رسمیت معنی دارتراست و بعد از ان با پیچیدگی اداری، رابطه معنی دار تری پیدا کرده و در نهایت بر ساختار با تکنولوژی نسبت به تک تک ابعاد ساختاری رابطه معنی دارتری داند. </a:t>
            </a:r>
            <a:endParaRPr lang="fa-IR">
              <a:cs typeface="B Nazanin" panose="00000400000000000000" pitchFamily="2" charset="-78"/>
            </a:endParaRPr>
          </a:p>
        </p:txBody>
      </p:sp>
    </p:spTree>
    <p:extLst>
      <p:ext uri="{BB962C8B-B14F-4D97-AF65-F5344CB8AC3E}">
        <p14:creationId xmlns:p14="http://schemas.microsoft.com/office/powerpoint/2010/main" val="305429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کلید واژه ها:</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چگالی مدیریتی، فراصنعتی، کارآفرین، دکه الکترونیک و ضریب همبستگی</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170653" y="3074743"/>
            <a:ext cx="5603258" cy="2946229"/>
          </a:xfrm>
          <a:prstGeom prst="rect">
            <a:avLst/>
          </a:prstGeom>
        </p:spPr>
      </p:pic>
    </p:spTree>
    <p:extLst>
      <p:ext uri="{BB962C8B-B14F-4D97-AF65-F5344CB8AC3E}">
        <p14:creationId xmlns:p14="http://schemas.microsoft.com/office/powerpoint/2010/main" val="3581709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تاثیر تکنولوژی و ساختار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3601328" y="1825625"/>
            <a:ext cx="7752471" cy="4351338"/>
          </a:xfrm>
        </p:spPr>
        <p:txBody>
          <a:bodyPr/>
          <a:lstStyle/>
          <a:p>
            <a:pPr algn="just"/>
            <a:r>
              <a:rPr lang="fa-IR" smtClean="0">
                <a:cs typeface="B Nazanin" panose="00000400000000000000" pitchFamily="2" charset="-78"/>
              </a:rPr>
              <a:t>- مدل ساختار</a:t>
            </a:r>
          </a:p>
          <a:p>
            <a:pPr algn="just"/>
            <a:r>
              <a:rPr lang="fa-IR">
                <a:cs typeface="B Nazanin" panose="00000400000000000000" pitchFamily="2" charset="-78"/>
              </a:rPr>
              <a:t> </a:t>
            </a:r>
            <a:r>
              <a:rPr lang="fa-IR" smtClean="0">
                <a:cs typeface="B Nazanin" panose="00000400000000000000" pitchFamily="2" charset="-78"/>
              </a:rPr>
              <a:t>مدل برازش داده شده برای ساختار عبارت است از تکنولوژی  574% = ساختار در سازمان</a:t>
            </a:r>
          </a:p>
          <a:p>
            <a:pPr algn="just"/>
            <a:r>
              <a:rPr lang="fa-IR" smtClean="0">
                <a:cs typeface="B Nazanin" panose="00000400000000000000" pitchFamily="2" charset="-78"/>
              </a:rPr>
              <a:t>بنابرانی ساختار از تکنولوژی تاثیر می ذیرد بدین صورت که به ازای یک واحد افزایش در تکنولوژِ ساختار به </a:t>
            </a:r>
            <a:r>
              <a:rPr lang="fa-IR" smtClean="0">
                <a:cs typeface="B Nazanin" panose="00000400000000000000" pitchFamily="2" charset="-78"/>
              </a:rPr>
              <a:t>اندازه </a:t>
            </a:r>
            <a:r>
              <a:rPr lang="fa-IR" smtClean="0">
                <a:cs typeface="B Nazanin" panose="00000400000000000000" pitchFamily="2" charset="-78"/>
              </a:rPr>
              <a:t>574% واحد افزایش می یابد. بر اساس نتایج رگرسیون  ارتباط بین ساختار و تکنولوژی معنادار بوده و با توجه به ضریب تعیین 32% از واریانس نمرات  تکنولوژی و ساختار مشترک می باشد. با توجه به </a:t>
            </a:r>
            <a:r>
              <a:rPr lang="en-US" smtClean="0">
                <a:cs typeface="B Nazanin" panose="00000400000000000000" pitchFamily="2" charset="-78"/>
              </a:rPr>
              <a:t>F</a:t>
            </a:r>
            <a:r>
              <a:rPr lang="fa-IR" smtClean="0">
                <a:cs typeface="B Nazanin" panose="00000400000000000000" pitchFamily="2" charset="-78"/>
              </a:rPr>
              <a:t> مشاهده شده در سطح </a:t>
            </a:r>
            <a:r>
              <a:rPr lang="en-US" smtClean="0">
                <a:cs typeface="B Nazanin" panose="00000400000000000000" pitchFamily="2" charset="-78"/>
              </a:rPr>
              <a:t>p&gt;5%</a:t>
            </a:r>
            <a:r>
              <a:rPr lang="fa-IR" smtClean="0">
                <a:cs typeface="B Nazanin" panose="00000400000000000000" pitchFamily="2" charset="-78"/>
              </a:rPr>
              <a:t> معنادار بوده و نتیجه معادله قابل تعمیم برای کل جامعه آماری می باشد.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77520" y="1583714"/>
            <a:ext cx="2143125" cy="2143125"/>
          </a:xfrm>
          <a:prstGeom prst="rect">
            <a:avLst/>
          </a:prstGeom>
        </p:spPr>
      </p:pic>
    </p:spTree>
    <p:extLst>
      <p:ext uri="{BB962C8B-B14F-4D97-AF65-F5344CB8AC3E}">
        <p14:creationId xmlns:p14="http://schemas.microsoft.com/office/powerpoint/2010/main" val="2040884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نتیجه 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5880294" y="1825625"/>
            <a:ext cx="5473505" cy="4351338"/>
          </a:xfrm>
        </p:spPr>
        <p:txBody>
          <a:bodyPr/>
          <a:lstStyle/>
          <a:p>
            <a:pPr algn="just"/>
            <a:r>
              <a:rPr lang="fa-IR" smtClean="0">
                <a:cs typeface="B Nazanin" panose="00000400000000000000" pitchFamily="2" charset="-78"/>
              </a:rPr>
              <a:t>در این مقاله با بررسی تاثیر متغیر اقتضایی بر ساختار سازمانی شرکت ها نگرشی بازتر نسبت به ساختار و عملکرد مدیران پدید می آید. تحلیل های انجام شده نشان می دهد که به طور کلی مدیران باید به این متغیر و وزن تاثیر آنها در طراحی ساختار مناسب برای مرکز صنعتی – تولیدی توجه نمیند و از </a:t>
            </a:r>
            <a:r>
              <a:rPr lang="fa-IR" smtClean="0">
                <a:cs typeface="B Nazanin" panose="00000400000000000000" pitchFamily="2" charset="-78"/>
              </a:rPr>
              <a:t>نگرش اقتضایی طراحی ساختار </a:t>
            </a:r>
            <a:r>
              <a:rPr lang="fa-IR" smtClean="0">
                <a:cs typeface="B Nazanin" panose="00000400000000000000" pitchFamily="2" charset="-78"/>
              </a:rPr>
              <a:t>برخوردار باشند. </a:t>
            </a:r>
          </a:p>
        </p:txBody>
      </p:sp>
      <p:sp>
        <p:nvSpPr>
          <p:cNvPr id="4" name="Flowchart: Process 3"/>
          <p:cNvSpPr/>
          <p:nvPr/>
        </p:nvSpPr>
        <p:spPr>
          <a:xfrm>
            <a:off x="838200" y="4459458"/>
            <a:ext cx="3587262" cy="143490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نگرش اقتضایی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825625"/>
            <a:ext cx="4817012" cy="2016603"/>
          </a:xfrm>
          <a:prstGeom prst="rect">
            <a:avLst/>
          </a:prstGeom>
        </p:spPr>
      </p:pic>
    </p:spTree>
    <p:extLst>
      <p:ext uri="{BB962C8B-B14F-4D97-AF65-F5344CB8AC3E}">
        <p14:creationId xmlns:p14="http://schemas.microsoft.com/office/powerpoint/2010/main" val="2724849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063174" y="1825625"/>
            <a:ext cx="5290625" cy="4351338"/>
          </a:xfrm>
        </p:spPr>
        <p:txBody>
          <a:bodyPr/>
          <a:lstStyle/>
          <a:p>
            <a:pPr algn="just"/>
            <a:r>
              <a:rPr lang="fa-IR">
                <a:cs typeface="B Nazanin" panose="00000400000000000000" pitchFamily="2" charset="-78"/>
              </a:rPr>
              <a:t>در این نتیجه </a:t>
            </a:r>
            <a:r>
              <a:rPr lang="fa-IR">
                <a:cs typeface="B Nazanin" panose="00000400000000000000" pitchFamily="2" charset="-78"/>
              </a:rPr>
              <a:t>گیری </a:t>
            </a:r>
            <a:r>
              <a:rPr lang="fa-IR" smtClean="0">
                <a:cs typeface="B Nazanin" panose="00000400000000000000" pitchFamily="2" charset="-78"/>
              </a:rPr>
              <a:t>کلی، </a:t>
            </a:r>
            <a:r>
              <a:rPr lang="fa-IR">
                <a:cs typeface="B Nazanin" panose="00000400000000000000" pitchFamily="2" charset="-78"/>
              </a:rPr>
              <a:t>مثل تحقیق با تاثیر متغی اقتضایی بر طراحی ساختار و ایجاد یک طیف پویا- غیر پویا در شرکت ها از نظر ساختار،  قابل تحقیق و بررسی بوده و به عبارت دیگر فرضیات مدل غالبا تایید شده است. این امر نشان گر این است که مدل فوق از اعتبار لازم برخوردار است و برای مرکز صنعتی و تولیدی مشابه از نظر ساختار فعلی نیز قابل اجرا است (َشکل شماره 4)</a:t>
            </a:r>
          </a:p>
          <a:p>
            <a:endParaRPr lang="fa-IR"/>
          </a:p>
        </p:txBody>
      </p:sp>
      <p:sp>
        <p:nvSpPr>
          <p:cNvPr id="4" name="Flowchart: Process 3"/>
          <p:cNvSpPr/>
          <p:nvPr/>
        </p:nvSpPr>
        <p:spPr>
          <a:xfrm>
            <a:off x="1400908" y="4600136"/>
            <a:ext cx="3516923" cy="1294228"/>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طیف پویا- غیر پویا</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199" y="1845139"/>
            <a:ext cx="4310575" cy="2413922"/>
          </a:xfrm>
          <a:prstGeom prst="rect">
            <a:avLst/>
          </a:prstGeom>
        </p:spPr>
      </p:pic>
    </p:spTree>
    <p:extLst>
      <p:ext uri="{BB962C8B-B14F-4D97-AF65-F5344CB8AC3E}">
        <p14:creationId xmlns:p14="http://schemas.microsoft.com/office/powerpoint/2010/main" val="1898531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 در توصیف داده ها، متغیر اقتضایی تکنولوژی نمره قابل توجهی را به دست آورده است. این نکته از اهمیت خاصی برخوردار است. این نتیجه نشان دهنده اهمیت عامل تکنولوژی در سازمان ها است در میان متغیرهای ساختاری، پیچیدگی، رسمیت و تمرکز، </a:t>
            </a:r>
            <a:r>
              <a:rPr lang="fa-IR" smtClean="0">
                <a:solidFill>
                  <a:srgbClr val="FF0000"/>
                </a:solidFill>
                <a:cs typeface="B Nazanin" panose="00000400000000000000" pitchFamily="2" charset="-78"/>
              </a:rPr>
              <a:t>رسمیت بالاترین نمره را کسب نموده است و در رتبه های بعدی پیچیدگی و تمرکز</a:t>
            </a:r>
            <a:r>
              <a:rPr lang="fa-IR" smtClean="0">
                <a:cs typeface="B Nazanin" panose="00000400000000000000" pitchFamily="2" charset="-78"/>
              </a:rPr>
              <a:t> قرار دارند. </a:t>
            </a:r>
            <a:endParaRPr lang="fa-IR">
              <a:cs typeface="B Nazanin" panose="00000400000000000000" pitchFamily="2" charset="-78"/>
            </a:endParaRPr>
          </a:p>
        </p:txBody>
      </p:sp>
    </p:spTree>
    <p:extLst>
      <p:ext uri="{BB962C8B-B14F-4D97-AF65-F5344CB8AC3E}">
        <p14:creationId xmlns:p14="http://schemas.microsoft.com/office/powerpoint/2010/main" val="3273429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نتیجه نشان می دهد که شرکت های مختلف می توانند از لحاظ قوانین و مقررات (اجرای آنها) تمایل به رسمیت داشته ولی ر عین حال از تمرکز کمتری برخوردار باشند. تمایل به رسمیت را می توان در بعد قوانین مدون، دستورالعمل ها و رویه ها جاری تلقی کرد و تمایل به تمرکز کمتر را می توان به بعد فنی و اجرایی شرکت ها نسبت داد. </a:t>
            </a:r>
          </a:p>
          <a:p>
            <a:endParaRPr lang="fa-IR"/>
          </a:p>
        </p:txBody>
      </p:sp>
      <p:sp>
        <p:nvSpPr>
          <p:cNvPr id="4" name="Flowchart: Process 3"/>
          <p:cNvSpPr/>
          <p:nvPr/>
        </p:nvSpPr>
        <p:spPr>
          <a:xfrm>
            <a:off x="3036277" y="3868615"/>
            <a:ext cx="6119446" cy="17584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1-قوانین مدون 2- </a:t>
            </a:r>
            <a:r>
              <a:rPr lang="fa-IR" sz="2800" b="1">
                <a:solidFill>
                  <a:srgbClr val="FF0000"/>
                </a:solidFill>
                <a:cs typeface="B Nazanin" panose="00000400000000000000" pitchFamily="2" charset="-78"/>
              </a:rPr>
              <a:t>دستورالعمل </a:t>
            </a:r>
            <a:r>
              <a:rPr lang="fa-IR" sz="2800" b="1">
                <a:solidFill>
                  <a:srgbClr val="FF0000"/>
                </a:solidFill>
                <a:cs typeface="B Nazanin" panose="00000400000000000000" pitchFamily="2" charset="-78"/>
              </a:rPr>
              <a:t>ها </a:t>
            </a:r>
            <a:r>
              <a:rPr lang="fa-IR" sz="2800" b="1" smtClean="0">
                <a:solidFill>
                  <a:srgbClr val="FF0000"/>
                </a:solidFill>
                <a:cs typeface="B Nazanin" panose="00000400000000000000" pitchFamily="2" charset="-78"/>
              </a:rPr>
              <a:t>3- </a:t>
            </a:r>
            <a:r>
              <a:rPr lang="fa-IR" sz="2800" b="1">
                <a:solidFill>
                  <a:srgbClr val="FF0000"/>
                </a:solidFill>
                <a:cs typeface="B Nazanin" panose="00000400000000000000" pitchFamily="2" charset="-78"/>
              </a:rPr>
              <a:t>رویه ها</a:t>
            </a:r>
            <a:endParaRPr lang="fa-IR" b="1">
              <a:solidFill>
                <a:srgbClr val="FF0000"/>
              </a:solidFill>
            </a:endParaRPr>
          </a:p>
        </p:txBody>
      </p:sp>
    </p:spTree>
    <p:extLst>
      <p:ext uri="{BB962C8B-B14F-4D97-AF65-F5344CB8AC3E}">
        <p14:creationId xmlns:p14="http://schemas.microsoft.com/office/powerpoint/2010/main" val="993758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61376" y="931704"/>
            <a:ext cx="9311424" cy="5103177"/>
          </a:xfrm>
          <a:prstGeom prst="rect">
            <a:avLst/>
          </a:prstGeom>
        </p:spPr>
      </p:pic>
    </p:spTree>
    <p:extLst>
      <p:ext uri="{BB962C8B-B14F-4D97-AF65-F5344CB8AC3E}">
        <p14:creationId xmlns:p14="http://schemas.microsoft.com/office/powerpoint/2010/main" val="38722461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پیشنهادات</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4853354" y="1825625"/>
            <a:ext cx="6500446" cy="4351338"/>
          </a:xfrm>
        </p:spPr>
        <p:txBody>
          <a:bodyPr/>
          <a:lstStyle/>
          <a:p>
            <a:pPr algn="just"/>
            <a:r>
              <a:rPr lang="fa-IR" smtClean="0">
                <a:cs typeface="B Nazanin" panose="00000400000000000000" pitchFamily="2" charset="-78"/>
              </a:rPr>
              <a:t>1- </a:t>
            </a:r>
            <a:r>
              <a:rPr lang="fa-IR" smtClean="0">
                <a:cs typeface="B Nazanin" panose="00000400000000000000" pitchFamily="2" charset="-78"/>
              </a:rPr>
              <a:t>شرکت </a:t>
            </a:r>
            <a:r>
              <a:rPr lang="fa-IR" smtClean="0">
                <a:cs typeface="B Nazanin" panose="00000400000000000000" pitchFamily="2" charset="-78"/>
              </a:rPr>
              <a:t>های تولیدی صنعتی باید بیش از پیش به نقش تکنولوژی به عنوان یک متغیراقتضایی مهم شرکت توجه کنند ماهیت عملکرد و فعالیت شرکت تولیدی صنعتی مستلزم سرمایه گذاری بر فرایندها و نرم افزارها و دانش فعالیت در شرکت و به کارگیری تکنولوژی مناسب در ساختاری صحیح است. به عبارت دیگر، یک مزیت (رقابتی) مهم شرکت های تولیدی صنعتی در کسب برتری و استفاده از فرصت ها و  به دست آوردن بازار رقابت سرمایه گذاری در تکنولوژی است. </a:t>
            </a:r>
          </a:p>
        </p:txBody>
      </p:sp>
      <p:pic>
        <p:nvPicPr>
          <p:cNvPr id="4" name="Picture 3"/>
          <p:cNvPicPr>
            <a:picLocks noChangeAspect="1"/>
          </p:cNvPicPr>
          <p:nvPr/>
        </p:nvPicPr>
        <p:blipFill>
          <a:blip r:embed="rId2"/>
          <a:stretch>
            <a:fillRect/>
          </a:stretch>
        </p:blipFill>
        <p:spPr>
          <a:xfrm>
            <a:off x="838200" y="1825624"/>
            <a:ext cx="3915666" cy="3365353"/>
          </a:xfrm>
          <a:prstGeom prst="rect">
            <a:avLst/>
          </a:prstGeom>
        </p:spPr>
      </p:pic>
    </p:spTree>
    <p:extLst>
      <p:ext uri="{BB962C8B-B14F-4D97-AF65-F5344CB8AC3E}">
        <p14:creationId xmlns:p14="http://schemas.microsoft.com/office/powerpoint/2010/main" val="1328635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2- پیشنهاد می گردد شرکت های مشابه صنعتی و تولیدی در تدوین و طراحی ساختار سازمانی خود، متغیرهای محتوایی و باورهای مدیران را لحاظ کرده و با به کارگیری و بهینه نمودن </a:t>
            </a:r>
            <a:r>
              <a:rPr lang="fa-IR">
                <a:cs typeface="B Nazanin" panose="00000400000000000000" pitchFamily="2" charset="-78"/>
              </a:rPr>
              <a:t>تکنولوژی </a:t>
            </a:r>
            <a:r>
              <a:rPr lang="fa-IR" smtClean="0">
                <a:cs typeface="B Nazanin" panose="00000400000000000000" pitchFamily="2" charset="-78"/>
              </a:rPr>
              <a:t>اطلاعات درطراحی </a:t>
            </a:r>
            <a:r>
              <a:rPr lang="fa-IR">
                <a:cs typeface="B Nazanin" panose="00000400000000000000" pitchFamily="2" charset="-78"/>
              </a:rPr>
              <a:t>ساختار که نوعی از تکنولوژی  به شمار می رود، متغیرهای تاثیرگذار را فراموش نکنند. </a:t>
            </a:r>
          </a:p>
          <a:p>
            <a:endParaRPr lang="fa-IR"/>
          </a:p>
        </p:txBody>
      </p:sp>
      <p:sp>
        <p:nvSpPr>
          <p:cNvPr id="4" name="Flowchart: Process 3"/>
          <p:cNvSpPr/>
          <p:nvPr/>
        </p:nvSpPr>
        <p:spPr>
          <a:xfrm>
            <a:off x="1350498" y="3699803"/>
            <a:ext cx="3770142" cy="15755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متغیرهای محتوایی و باورهای مدیران</a:t>
            </a:r>
            <a:endParaRPr lang="fa-IR" sz="2400" b="1">
              <a:solidFill>
                <a:srgbClr val="FF0000"/>
              </a:solidFill>
            </a:endParaRPr>
          </a:p>
        </p:txBody>
      </p:sp>
    </p:spTree>
    <p:extLst>
      <p:ext uri="{BB962C8B-B14F-4D97-AF65-F5344CB8AC3E}">
        <p14:creationId xmlns:p14="http://schemas.microsoft.com/office/powerpoint/2010/main" val="362484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مقدمه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رشد سریع  و روز افزون تکنولوژی در کشورهای پیشرفته و مزیت های رقابتی حاصل از آن ایجاب می کند که کشورهای در حال توسعه، سریعا در استراتژی ها و سیاست ها اقتصادی و اجتماعی و سیاسی خود تجدید نظر اساسی به عمل آورند. </a:t>
            </a:r>
          </a:p>
          <a:p>
            <a:pPr algn="just"/>
            <a:r>
              <a:rPr lang="fa-IR" smtClean="0">
                <a:cs typeface="B Nazanin" panose="00000400000000000000" pitchFamily="2" charset="-78"/>
              </a:rPr>
              <a:t>ساختار سازمانی، پایه و چارچوب اجرای اهداف تدوین شده هر سازمان می باشد و طراحی به جا و مناسب آن می تواند در اجرای استراتژی ها، بهره وری اثربخشی و بالندگی را به دنبال داشته باشد. مدیران به عنوان رهبران سازمان ها، بایستی دانش چگونگی تلفیق و ترکیب </a:t>
            </a:r>
            <a:r>
              <a:rPr lang="fa-IR" b="1" smtClean="0">
                <a:solidFill>
                  <a:srgbClr val="FF0000"/>
                </a:solidFill>
                <a:cs typeface="B Nazanin" panose="00000400000000000000" pitchFamily="2" charset="-78"/>
              </a:rPr>
              <a:t>متغیرهای اقتضایی ساختار سازمانی </a:t>
            </a:r>
            <a:r>
              <a:rPr lang="fa-IR" smtClean="0">
                <a:cs typeface="B Nazanin" panose="00000400000000000000" pitchFamily="2" charset="-78"/>
              </a:rPr>
              <a:t>را داشته و در عین </a:t>
            </a:r>
            <a:r>
              <a:rPr lang="fa-IR" smtClean="0">
                <a:cs typeface="B Nazanin" panose="00000400000000000000" pitchFamily="2" charset="-78"/>
              </a:rPr>
              <a:t>حال </a:t>
            </a:r>
            <a:r>
              <a:rPr lang="fa-IR" smtClean="0">
                <a:cs typeface="B Nazanin" panose="00000400000000000000" pitchFamily="2" charset="-78"/>
              </a:rPr>
              <a:t>توانایی شناسایی روابط  بین مفاهیم انتزاعی نظیر فرهنگ رهبری، ساختار و استراتژی را نیز دارا باشند. سازمان ها در چهار دهه  گذشته، نقش موثرتری را در نهادهای اجتماعی، اقتصادی و سیاسی را ایفا کرده اند و برخی از آنها قه قدری قدرتمندانه که تصمیمات آنا تقریبا تمام کشور  و حتی جهان را متاثر می سازند. </a:t>
            </a:r>
          </a:p>
        </p:txBody>
      </p:sp>
    </p:spTree>
    <p:extLst>
      <p:ext uri="{BB962C8B-B14F-4D97-AF65-F5344CB8AC3E}">
        <p14:creationId xmlns:p14="http://schemas.microsoft.com/office/powerpoint/2010/main" val="3317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937760" y="1825625"/>
            <a:ext cx="6416040" cy="4351338"/>
          </a:xfrm>
        </p:spPr>
        <p:txBody>
          <a:bodyPr/>
          <a:lstStyle/>
          <a:p>
            <a:pPr algn="just"/>
            <a:r>
              <a:rPr lang="fa-IR">
                <a:cs typeface="B Nazanin" panose="00000400000000000000" pitchFamily="2" charset="-78"/>
              </a:rPr>
              <a:t>در شروع هزاره سوم که آن را قرن دانش و تکنولوژی نامیده اند، بسیاری از امور زندگی بشر دستخوش دگرگونی بنیادین شده است. بی توجهی </a:t>
            </a:r>
            <a:r>
              <a:rPr lang="fa-IR">
                <a:cs typeface="B Nazanin" panose="00000400000000000000" pitchFamily="2" charset="-78"/>
              </a:rPr>
              <a:t>به </a:t>
            </a:r>
            <a:r>
              <a:rPr lang="fa-IR" smtClean="0">
                <a:cs typeface="B Nazanin" panose="00000400000000000000" pitchFamily="2" charset="-78"/>
              </a:rPr>
              <a:t>تکنولوژِی </a:t>
            </a:r>
            <a:r>
              <a:rPr lang="fa-IR">
                <a:cs typeface="B Nazanin" panose="00000400000000000000" pitchFamily="2" charset="-78"/>
              </a:rPr>
              <a:t>موجود در سازمان ها و عدم استفاده صحیح از ان در ساختار مناسب یکی از عوامل موثر در ایجا فاصله کشور ما با جهان توسه یافته است. </a:t>
            </a:r>
          </a:p>
          <a:p>
            <a:endParaRPr lang="fa-IR"/>
          </a:p>
        </p:txBody>
      </p:sp>
      <p:sp>
        <p:nvSpPr>
          <p:cNvPr id="4" name="Flowchart: Process 3"/>
          <p:cNvSpPr/>
          <p:nvPr/>
        </p:nvSpPr>
        <p:spPr>
          <a:xfrm>
            <a:off x="1505243" y="4509702"/>
            <a:ext cx="3066757" cy="14208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قرن دانش و تکنولوژی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984738" y="2028313"/>
            <a:ext cx="3770142" cy="2143763"/>
          </a:xfrm>
          <a:prstGeom prst="rect">
            <a:avLst/>
          </a:prstGeom>
        </p:spPr>
      </p:pic>
    </p:spTree>
    <p:extLst>
      <p:ext uri="{BB962C8B-B14F-4D97-AF65-F5344CB8AC3E}">
        <p14:creationId xmlns:p14="http://schemas.microsoft.com/office/powerpoint/2010/main" val="238964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ساختار</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طول سال های اخیر، نظریه پردازان سازمان متوجه شدند که بهترین شیوه جهان شمول و کلی برای سازمان دادن وجود ندارد. چرا که تمام ساختارهای سازمانی به اندازه یکسان اثربخش نمی باشند. بیشتر سازمان ها به عنوان یک سیستم های بازی مورد توجه قرار گرفتند که بایستی  بیشترین تلاش خود را در رابطه با عوامل اقتضایی  مورد نظرف انجام دهند. </a:t>
            </a:r>
            <a:endParaRPr lang="fa-IR">
              <a:cs typeface="B Nazanin" panose="00000400000000000000" pitchFamily="2" charset="-78"/>
            </a:endParaRPr>
          </a:p>
        </p:txBody>
      </p:sp>
    </p:spTree>
    <p:extLst>
      <p:ext uri="{BB962C8B-B14F-4D97-AF65-F5344CB8AC3E}">
        <p14:creationId xmlns:p14="http://schemas.microsoft.com/office/powerpoint/2010/main" val="7902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753686" y="1825625"/>
            <a:ext cx="5600114" cy="4351338"/>
          </a:xfrm>
        </p:spPr>
        <p:txBody>
          <a:bodyPr/>
          <a:lstStyle/>
          <a:p>
            <a:pPr algn="just"/>
            <a:r>
              <a:rPr lang="fa-IR">
                <a:cs typeface="B Nazanin" panose="00000400000000000000" pitchFamily="2" charset="-78"/>
              </a:rPr>
              <a:t>در نتیجه این برداشت، تحقیقات قابل ملاحظه ای به سمت جدا کردن عوامل مذکور هدایت شده است  که بر اساس آنها ساختار سازمانی می تواند به صورت اقتضای ی مورد توجه قرار بگیرد این تحقیقات تعدادی از متغیرهای مذکور را شناسایی کرده  و ادبیات مربوط به روابط تکنولوژی  و محیط را نسبت به ساختار سازمانی  بازبینی کرده اند و هم چنین  توانسته اند با نمایش زمینه های توافق و عدم توافق مسیرهای تحقیقاتی آتی را عرضه کنند. در این بین توجه محدودی هم به ابعاد ساختاری خواهد شد. </a:t>
            </a:r>
          </a:p>
          <a:p>
            <a:endParaRPr lang="fa-IR"/>
          </a:p>
        </p:txBody>
      </p:sp>
      <p:sp>
        <p:nvSpPr>
          <p:cNvPr id="4" name="Flowchart: Process 3"/>
          <p:cNvSpPr/>
          <p:nvPr/>
        </p:nvSpPr>
        <p:spPr>
          <a:xfrm>
            <a:off x="1096107" y="4445391"/>
            <a:ext cx="4023360" cy="153337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زمینه های توافق و عدم توافق</a:t>
            </a:r>
            <a:endParaRPr lang="fa-IR" b="1">
              <a:solidFill>
                <a:srgbClr val="FF0000"/>
              </a:solidFill>
            </a:endParaRPr>
          </a:p>
        </p:txBody>
      </p:sp>
      <p:pic>
        <p:nvPicPr>
          <p:cNvPr id="6" name="Picture 5"/>
          <p:cNvPicPr>
            <a:picLocks noChangeAspect="1"/>
          </p:cNvPicPr>
          <p:nvPr/>
        </p:nvPicPr>
        <p:blipFill>
          <a:blip r:embed="rId2"/>
          <a:stretch>
            <a:fillRect/>
          </a:stretch>
        </p:blipFill>
        <p:spPr>
          <a:xfrm>
            <a:off x="1096107" y="1825625"/>
            <a:ext cx="4263684" cy="2305050"/>
          </a:xfrm>
          <a:prstGeom prst="rect">
            <a:avLst/>
          </a:prstGeom>
        </p:spPr>
      </p:pic>
    </p:spTree>
    <p:extLst>
      <p:ext uri="{BB962C8B-B14F-4D97-AF65-F5344CB8AC3E}">
        <p14:creationId xmlns:p14="http://schemas.microsoft.com/office/powerpoint/2010/main" val="3726183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4323</Words>
  <Application>Microsoft Office PowerPoint</Application>
  <PresentationFormat>Widescreen</PresentationFormat>
  <Paragraphs>124</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B Nazanin</vt:lpstr>
      <vt:lpstr>Calibri</vt:lpstr>
      <vt:lpstr>Calibri Light</vt:lpstr>
      <vt:lpstr>Times New Roman</vt:lpstr>
      <vt:lpstr>Office Theme</vt:lpstr>
      <vt:lpstr>عنوان مقاله: تاثیر تکنولوژی بر ساختار سازمانی سازمانی شرکت ها</vt:lpstr>
      <vt:lpstr>چکیده</vt:lpstr>
      <vt:lpstr>PowerPoint Presentation</vt:lpstr>
      <vt:lpstr>PowerPoint Presentation</vt:lpstr>
      <vt:lpstr>کلید واژه ها:</vt:lpstr>
      <vt:lpstr>مقدمه</vt:lpstr>
      <vt:lpstr>PowerPoint Presentation</vt:lpstr>
      <vt:lpstr>ساختار</vt:lpstr>
      <vt:lpstr>PowerPoint Presentation</vt:lpstr>
      <vt:lpstr>PowerPoint Presentation</vt:lpstr>
      <vt:lpstr>1- پیچیدگی</vt:lpstr>
      <vt:lpstr>2- رسمیت</vt:lpstr>
      <vt:lpstr>3- تمرکز </vt:lpstr>
      <vt:lpstr>4- چگالی مدیریتی:</vt:lpstr>
      <vt:lpstr>تکنولوژی عامل تعیین کننده</vt:lpstr>
      <vt:lpstr>PowerPoint Presentation</vt:lpstr>
      <vt:lpstr>PowerPoint Presentation</vt:lpstr>
      <vt:lpstr>PowerPoint Presentation</vt:lpstr>
      <vt:lpstr>تعریف تکنولوژی</vt:lpstr>
      <vt:lpstr>PowerPoint Presentation</vt:lpstr>
      <vt:lpstr>PowerPoint Presentation</vt:lpstr>
      <vt:lpstr>طبقه بندی تکنولوژی</vt:lpstr>
      <vt:lpstr>تکنولوژی و پارادایم فرا صنعتی</vt:lpstr>
      <vt:lpstr>PowerPoint Presentation</vt:lpstr>
      <vt:lpstr>PowerPoint Presentation</vt:lpstr>
      <vt:lpstr>PowerPoint Presentation</vt:lpstr>
      <vt:lpstr>کارآفرین و دکه (Cottage) الکترونیک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اشکال تکنولوژی</vt:lpstr>
      <vt:lpstr>PowerPoint Presentation</vt:lpstr>
      <vt:lpstr>ابعاد سیستم فنی عبارتند از : </vt:lpstr>
      <vt:lpstr>رابطه تکنولوژی و ساختار</vt:lpstr>
      <vt:lpstr>PowerPoint Presentation</vt:lpstr>
      <vt:lpstr>PowerPoint Presentation</vt:lpstr>
      <vt:lpstr>PowerPoint Presentation</vt:lpstr>
      <vt:lpstr>PowerPoint Presentation</vt:lpstr>
      <vt:lpstr>PowerPoint Presentation</vt:lpstr>
      <vt:lpstr>PowerPoint Presentation</vt:lpstr>
      <vt:lpstr>بررسی مدل طرح تحقیق</vt:lpstr>
      <vt:lpstr>1- ضریب همبستگی بین تکنولوژی و ساختار</vt:lpstr>
      <vt:lpstr>PowerPoint Presentation</vt:lpstr>
      <vt:lpstr>PowerPoint Presentation</vt:lpstr>
      <vt:lpstr>PowerPoint Presentation</vt:lpstr>
      <vt:lpstr>2- تاثیر تکنولوژی و ساختار</vt:lpstr>
      <vt:lpstr>نتیجه گیری</vt:lpstr>
      <vt:lpstr>PowerPoint Presentation</vt:lpstr>
      <vt:lpstr>PowerPoint Presentation</vt:lpstr>
      <vt:lpstr>PowerPoint Presentation</vt:lpstr>
      <vt:lpstr>PowerPoint Presentation</vt:lpstr>
      <vt:lpstr>پیشنهادات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تاثیر تکنولوژی بر ساختار سازمانی سازمانی شرکت ها</dc:title>
  <dc:creator>MaZz!i</dc:creator>
  <cp:lastModifiedBy>MaZz!i</cp:lastModifiedBy>
  <cp:revision>56</cp:revision>
  <cp:lastPrinted>2024-10-06T16:06:49Z</cp:lastPrinted>
  <dcterms:created xsi:type="dcterms:W3CDTF">2024-10-01T08:54:58Z</dcterms:created>
  <dcterms:modified xsi:type="dcterms:W3CDTF">2024-10-06T16:07:01Z</dcterms:modified>
</cp:coreProperties>
</file>