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88" r:id="rId4"/>
    <p:sldId id="258" r:id="rId5"/>
    <p:sldId id="259" r:id="rId6"/>
    <p:sldId id="260" r:id="rId7"/>
    <p:sldId id="323" r:id="rId8"/>
    <p:sldId id="290" r:id="rId9"/>
    <p:sldId id="289" r:id="rId10"/>
    <p:sldId id="291" r:id="rId11"/>
    <p:sldId id="292" r:id="rId12"/>
    <p:sldId id="261" r:id="rId13"/>
    <p:sldId id="293" r:id="rId14"/>
    <p:sldId id="324" r:id="rId15"/>
    <p:sldId id="294" r:id="rId16"/>
    <p:sldId id="262" r:id="rId17"/>
    <p:sldId id="295" r:id="rId18"/>
    <p:sldId id="263" r:id="rId19"/>
    <p:sldId id="298" r:id="rId20"/>
    <p:sldId id="296" r:id="rId21"/>
    <p:sldId id="297" r:id="rId22"/>
    <p:sldId id="264" r:id="rId23"/>
    <p:sldId id="299" r:id="rId24"/>
    <p:sldId id="265" r:id="rId25"/>
    <p:sldId id="266" r:id="rId26"/>
    <p:sldId id="300" r:id="rId27"/>
    <p:sldId id="301" r:id="rId28"/>
    <p:sldId id="267" r:id="rId29"/>
    <p:sldId id="268" r:id="rId30"/>
    <p:sldId id="303" r:id="rId31"/>
    <p:sldId id="302" r:id="rId32"/>
    <p:sldId id="304" r:id="rId33"/>
    <p:sldId id="269" r:id="rId34"/>
    <p:sldId id="305" r:id="rId35"/>
    <p:sldId id="270" r:id="rId36"/>
    <p:sldId id="271" r:id="rId37"/>
    <p:sldId id="272" r:id="rId38"/>
    <p:sldId id="273" r:id="rId39"/>
    <p:sldId id="274" r:id="rId40"/>
    <p:sldId id="306" r:id="rId41"/>
    <p:sldId id="275" r:id="rId42"/>
    <p:sldId id="307" r:id="rId43"/>
    <p:sldId id="308" r:id="rId44"/>
    <p:sldId id="276" r:id="rId45"/>
    <p:sldId id="309" r:id="rId46"/>
    <p:sldId id="310" r:id="rId47"/>
    <p:sldId id="277" r:id="rId48"/>
    <p:sldId id="311" r:id="rId49"/>
    <p:sldId id="278" r:id="rId50"/>
    <p:sldId id="312" r:id="rId51"/>
    <p:sldId id="279" r:id="rId52"/>
    <p:sldId id="314" r:id="rId53"/>
    <p:sldId id="313" r:id="rId54"/>
    <p:sldId id="315" r:id="rId55"/>
    <p:sldId id="280" r:id="rId56"/>
    <p:sldId id="317" r:id="rId57"/>
    <p:sldId id="318" r:id="rId58"/>
    <p:sldId id="316" r:id="rId59"/>
    <p:sldId id="319" r:id="rId60"/>
    <p:sldId id="320" r:id="rId61"/>
    <p:sldId id="281" r:id="rId62"/>
    <p:sldId id="282" r:id="rId63"/>
    <p:sldId id="283" r:id="rId64"/>
    <p:sldId id="322" r:id="rId65"/>
    <p:sldId id="321" r:id="rId66"/>
    <p:sldId id="284" r:id="rId67"/>
    <p:sldId id="329" r:id="rId68"/>
    <p:sldId id="325" r:id="rId69"/>
    <p:sldId id="326" r:id="rId70"/>
    <p:sldId id="285" r:id="rId71"/>
    <p:sldId id="327" r:id="rId72"/>
    <p:sldId id="286" r:id="rId73"/>
    <p:sldId id="328" r:id="rId74"/>
    <p:sldId id="287" r:id="rId75"/>
    <p:sldId id="332" r:id="rId76"/>
    <p:sldId id="330" r:id="rId77"/>
    <p:sldId id="331" r:id="rId7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34"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472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F3BDC18-486C-4D49-ACBC-8CA8514D4B4F}" type="datetimeFigureOut">
              <a:rPr lang="fa-IR" smtClean="0"/>
              <a:t>01/04/1446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238401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3BDC18-486C-4D49-ACBC-8CA8514D4B4F}" type="datetimeFigureOut">
              <a:rPr lang="fa-IR" smtClean="0"/>
              <a:t>01/04/1446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183604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3BDC18-486C-4D49-ACBC-8CA8514D4B4F}" type="datetimeFigureOut">
              <a:rPr lang="fa-IR" smtClean="0"/>
              <a:t>01/04/1446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382999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3BDC18-486C-4D49-ACBC-8CA8514D4B4F}" type="datetimeFigureOut">
              <a:rPr lang="fa-IR" smtClean="0"/>
              <a:t>01/04/1446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325773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BDC18-486C-4D49-ACBC-8CA8514D4B4F}" type="datetimeFigureOut">
              <a:rPr lang="fa-IR" smtClean="0"/>
              <a:t>01/04/1446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418436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F3BDC18-486C-4D49-ACBC-8CA8514D4B4F}" type="datetimeFigureOut">
              <a:rPr lang="fa-IR" smtClean="0"/>
              <a:t>01/04/1446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156048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F3BDC18-486C-4D49-ACBC-8CA8514D4B4F}" type="datetimeFigureOut">
              <a:rPr lang="fa-IR" smtClean="0"/>
              <a:t>01/04/1446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57908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F3BDC18-486C-4D49-ACBC-8CA8514D4B4F}" type="datetimeFigureOut">
              <a:rPr lang="fa-IR" smtClean="0"/>
              <a:t>01/04/1446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408150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BDC18-486C-4D49-ACBC-8CA8514D4B4F}" type="datetimeFigureOut">
              <a:rPr lang="fa-IR" smtClean="0"/>
              <a:t>01/04/1446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6677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BDC18-486C-4D49-ACBC-8CA8514D4B4F}" type="datetimeFigureOut">
              <a:rPr lang="fa-IR" smtClean="0"/>
              <a:t>01/04/1446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27910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BDC18-486C-4D49-ACBC-8CA8514D4B4F}" type="datetimeFigureOut">
              <a:rPr lang="fa-IR" smtClean="0"/>
              <a:t>01/04/1446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95F96DE-12A5-4830-9CD7-5CCA1AB89716}" type="slidenum">
              <a:rPr lang="fa-IR" smtClean="0"/>
              <a:t>‹#›</a:t>
            </a:fld>
            <a:endParaRPr lang="fa-IR"/>
          </a:p>
        </p:txBody>
      </p:sp>
    </p:spTree>
    <p:extLst>
      <p:ext uri="{BB962C8B-B14F-4D97-AF65-F5344CB8AC3E}">
        <p14:creationId xmlns:p14="http://schemas.microsoft.com/office/powerpoint/2010/main" val="254636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3BDC18-486C-4D49-ACBC-8CA8514D4B4F}" type="datetimeFigureOut">
              <a:rPr lang="fa-IR" smtClean="0"/>
              <a:t>01/04/1446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5F96DE-12A5-4830-9CD7-5CCA1AB89716}" type="slidenum">
              <a:rPr lang="fa-IR" smtClean="0"/>
              <a:t>‹#›</a:t>
            </a:fld>
            <a:endParaRPr lang="fa-IR"/>
          </a:p>
        </p:txBody>
      </p:sp>
    </p:spTree>
    <p:extLst>
      <p:ext uri="{BB962C8B-B14F-4D97-AF65-F5344CB8AC3E}">
        <p14:creationId xmlns:p14="http://schemas.microsoft.com/office/powerpoint/2010/main" val="428552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just"/>
            <a:r>
              <a:rPr lang="fa-IR" smtClean="0">
                <a:cs typeface="B Nazanin" panose="00000400000000000000" pitchFamily="2" charset="-78"/>
              </a:rPr>
              <a:t>هیدروکراسی یا بوروکراسی</a:t>
            </a:r>
            <a:endParaRPr lang="fa-IR">
              <a:cs typeface="B Nazanin" panose="00000400000000000000" pitchFamily="2" charset="-78"/>
            </a:endParaRPr>
          </a:p>
        </p:txBody>
      </p:sp>
      <p:sp>
        <p:nvSpPr>
          <p:cNvPr id="3" name="Subtitle 2"/>
          <p:cNvSpPr>
            <a:spLocks noGrp="1"/>
          </p:cNvSpPr>
          <p:nvPr>
            <p:ph type="subTitle" idx="1"/>
          </p:nvPr>
        </p:nvSpPr>
        <p:spPr/>
        <p:txBody>
          <a:bodyPr/>
          <a:lstStyle/>
          <a:p>
            <a:pPr algn="just"/>
            <a:r>
              <a:rPr lang="fa-IR" smtClean="0">
                <a:cs typeface="B Nazanin" panose="00000400000000000000" pitchFamily="2" charset="-78"/>
              </a:rPr>
              <a:t>آرین قلی پور</a:t>
            </a:r>
            <a:endParaRPr lang="fa-IR">
              <a:cs typeface="B Nazanin" panose="00000400000000000000" pitchFamily="2" charset="-78"/>
            </a:endParaRPr>
          </a:p>
        </p:txBody>
      </p:sp>
    </p:spTree>
    <p:extLst>
      <p:ext uri="{BB962C8B-B14F-4D97-AF65-F5344CB8AC3E}">
        <p14:creationId xmlns:p14="http://schemas.microsoft.com/office/powerpoint/2010/main" val="181031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064368" y="1825625"/>
            <a:ext cx="6289431" cy="4351338"/>
          </a:xfrm>
        </p:spPr>
        <p:txBody>
          <a:bodyPr/>
          <a:lstStyle/>
          <a:p>
            <a:pPr algn="just"/>
            <a:r>
              <a:rPr lang="fa-IR">
                <a:cs typeface="B Nazanin" panose="00000400000000000000" pitchFamily="2" charset="-78"/>
              </a:rPr>
              <a:t>تکنولوژی آبیاری بر ساختاری اجتماعی تاثیر گذاشته و رهبری به موازات </a:t>
            </a:r>
            <a:r>
              <a:rPr lang="fa-IR" smtClean="0">
                <a:cs typeface="B Nazanin" panose="00000400000000000000" pitchFamily="2" charset="-78"/>
              </a:rPr>
              <a:t>استفاده </a:t>
            </a:r>
            <a:r>
              <a:rPr lang="fa-IR">
                <a:cs typeface="B Nazanin" panose="00000400000000000000" pitchFamily="2" charset="-78"/>
              </a:rPr>
              <a:t>از سیستم آبیاری توسعه یافته است. سیستم </a:t>
            </a:r>
            <a:r>
              <a:rPr lang="fa-IR" smtClean="0">
                <a:cs typeface="B Nazanin" panose="00000400000000000000" pitchFamily="2" charset="-78"/>
              </a:rPr>
              <a:t>آبیاری، </a:t>
            </a:r>
            <a:r>
              <a:rPr lang="fa-IR">
                <a:cs typeface="B Nazanin" panose="00000400000000000000" pitchFamily="2" charset="-78"/>
              </a:rPr>
              <a:t>اثرات سازمانی دارد، زمان بندی استفاده از آب و توزیع آن، نگهداری کانال ها و دفاع از کانال ها در برابر همسایگان متخاصم از ان جمله است. </a:t>
            </a:r>
            <a:endParaRPr lang="fa-IR"/>
          </a:p>
        </p:txBody>
      </p:sp>
      <p:sp>
        <p:nvSpPr>
          <p:cNvPr id="4" name="Flowchart: Process 3"/>
          <p:cNvSpPr/>
          <p:nvPr/>
        </p:nvSpPr>
        <p:spPr>
          <a:xfrm>
            <a:off x="838200" y="4840532"/>
            <a:ext cx="3362179"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ساختار </a:t>
            </a:r>
            <a:r>
              <a:rPr lang="fa-IR" sz="2800" b="1">
                <a:solidFill>
                  <a:srgbClr val="FF0000"/>
                </a:solidFill>
                <a:cs typeface="B Nazanin" panose="00000400000000000000" pitchFamily="2" charset="-78"/>
              </a:rPr>
              <a:t>اجتماعی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199" y="1825625"/>
            <a:ext cx="3958883" cy="2622452"/>
          </a:xfrm>
          <a:prstGeom prst="rect">
            <a:avLst/>
          </a:prstGeom>
        </p:spPr>
      </p:pic>
    </p:spTree>
    <p:extLst>
      <p:ext uri="{BB962C8B-B14F-4D97-AF65-F5344CB8AC3E}">
        <p14:creationId xmlns:p14="http://schemas.microsoft.com/office/powerpoint/2010/main" val="252481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کسی که آب را مدیریت می کرد،  قدرت خارق العاده ای در برابر کشاورزان داشته است. چون این منبع قدرت نسبت به بقیه منابع قدرت محدود بود، رقابت برای کسب آن زیاد بوده و نیاز به قدرت قاهره </a:t>
            </a:r>
            <a:r>
              <a:rPr lang="fa-IR" smtClean="0">
                <a:cs typeface="B Nazanin" panose="00000400000000000000" pitchFamily="2" charset="-78"/>
              </a:rPr>
              <a:t>را </a:t>
            </a:r>
            <a:r>
              <a:rPr lang="fa-IR">
                <a:cs typeface="B Nazanin" panose="00000400000000000000" pitchFamily="2" charset="-78"/>
              </a:rPr>
              <a:t>ایجاب می کرد که به شکل گیری انحصار در جامعه منجر شده است. توجه کنید که چگونه بین شکل حکومت (و سبک مدیریت) و سیستم توزیع آب ارتباط تنگاتنگی وجود داشته است {40}</a:t>
            </a:r>
            <a:endParaRPr lang="fa-IR"/>
          </a:p>
          <a:p>
            <a:endParaRPr lang="fa-IR"/>
          </a:p>
        </p:txBody>
      </p:sp>
      <p:sp>
        <p:nvSpPr>
          <p:cNvPr id="4" name="Flowchart: Process 3"/>
          <p:cNvSpPr/>
          <p:nvPr/>
        </p:nvSpPr>
        <p:spPr>
          <a:xfrm>
            <a:off x="6850966" y="4262510"/>
            <a:ext cx="2897945"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منابع قدرت</a:t>
            </a:r>
            <a:endParaRPr lang="fa-IR" b="1">
              <a:solidFill>
                <a:srgbClr val="FF0000"/>
              </a:solidFill>
            </a:endParaRPr>
          </a:p>
        </p:txBody>
      </p:sp>
      <p:sp>
        <p:nvSpPr>
          <p:cNvPr id="5" name="Flowchart: Process 4"/>
          <p:cNvSpPr/>
          <p:nvPr/>
        </p:nvSpPr>
        <p:spPr>
          <a:xfrm>
            <a:off x="1645920" y="4009292"/>
            <a:ext cx="3038622"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قدرت خارق </a:t>
            </a:r>
            <a:r>
              <a:rPr lang="fa-IR" sz="2400" b="1" smtClean="0">
                <a:solidFill>
                  <a:srgbClr val="FF0000"/>
                </a:solidFill>
                <a:cs typeface="B Nazanin" panose="00000400000000000000" pitchFamily="2" charset="-78"/>
              </a:rPr>
              <a:t>العاده</a:t>
            </a:r>
            <a:endParaRPr lang="fa-IR" sz="2400" b="1">
              <a:solidFill>
                <a:srgbClr val="FF0000"/>
              </a:solidFill>
            </a:endParaRPr>
          </a:p>
        </p:txBody>
      </p:sp>
    </p:spTree>
    <p:extLst>
      <p:ext uri="{BB962C8B-B14F-4D97-AF65-F5344CB8AC3E}">
        <p14:creationId xmlns:p14="http://schemas.microsoft.com/office/powerpoint/2010/main" val="246632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تحول تکنولوژیکی آب در طول تاریخ اثرات اجتماعی متنوعی به همراه داشته است. در گذشته (قبل از جنگ جانی دوم) تکنولوژی غالب در ایران قنات و سیستم اقتصادی مبتنی بر کشاورزی بوده است. تکنولوژی قنات در ایران در قرن ششم قبل از میلاد با شروع کشاورزی هند و ... ایرانی ها شناخته شد. پس از حمله پارت ها به ایران، تکنولوژی قنات در فلات ایران بسیار گسترش یافت و تا قبل از جنگ جهانی دوم که تکنولوژی چاه های عمیق موسوم شد در شهرهایی مثل تهران، قم، قزوین، همدان، نیشابور، یزد و کرمان تقریبا همه آب مورد نیاز از سیستم نات تامین می شد{18} </a:t>
            </a:r>
          </a:p>
        </p:txBody>
      </p:sp>
      <p:sp>
        <p:nvSpPr>
          <p:cNvPr id="4" name="Flowchart: Process 3"/>
          <p:cNvSpPr/>
          <p:nvPr/>
        </p:nvSpPr>
        <p:spPr>
          <a:xfrm>
            <a:off x="1420836" y="4572000"/>
            <a:ext cx="3953021"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تکنولوژی قنات در فلات ایران</a:t>
            </a:r>
            <a:endParaRPr lang="fa-IR" b="1">
              <a:solidFill>
                <a:srgbClr val="FF0000"/>
              </a:solidFill>
            </a:endParaRPr>
          </a:p>
        </p:txBody>
      </p:sp>
    </p:spTree>
    <p:extLst>
      <p:ext uri="{BB962C8B-B14F-4D97-AF65-F5344CB8AC3E}">
        <p14:creationId xmlns:p14="http://schemas.microsoft.com/office/powerpoint/2010/main" val="79087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مثل همه تکنولوژی های آب، قنات ها، به شرایط اجتماعی و محیطی خاصی نیاز داشتند که در طول زمان به صورت موثر عمل کند. در فلات ایران، تکنولوژی قنات درجه بالایی از تطبیق اجتماعی را نشان داده و قنات ها به طور کلی زندگی اجتماعی را تحت تاثیر قرار داده بودند. </a:t>
            </a:r>
            <a:endParaRPr lang="fa-IR"/>
          </a:p>
        </p:txBody>
      </p:sp>
      <p:sp>
        <p:nvSpPr>
          <p:cNvPr id="4" name="Flowchart: Process 3"/>
          <p:cNvSpPr/>
          <p:nvPr/>
        </p:nvSpPr>
        <p:spPr>
          <a:xfrm>
            <a:off x="1336431" y="3924886"/>
            <a:ext cx="4797083" cy="156151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درجه بالایی از تطبیق اجتماعی</a:t>
            </a:r>
            <a:endParaRPr lang="fa-IR" b="1">
              <a:solidFill>
                <a:srgbClr val="FF0000"/>
              </a:solidFill>
            </a:endParaRPr>
          </a:p>
        </p:txBody>
      </p:sp>
    </p:spTree>
    <p:extLst>
      <p:ext uri="{BB962C8B-B14F-4D97-AF65-F5344CB8AC3E}">
        <p14:creationId xmlns:p14="http://schemas.microsoft.com/office/powerpoint/2010/main" val="120729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قنات</a:t>
            </a:r>
            <a:endParaRPr lang="fa-IR">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6450" y="1844266"/>
            <a:ext cx="6859099" cy="4220984"/>
          </a:xfrm>
        </p:spPr>
      </p:pic>
    </p:spTree>
    <p:extLst>
      <p:ext uri="{BB962C8B-B14F-4D97-AF65-F5344CB8AC3E}">
        <p14:creationId xmlns:p14="http://schemas.microsoft.com/office/powerpoint/2010/main" val="423486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359790" y="1825625"/>
            <a:ext cx="5994009" cy="4351338"/>
          </a:xfrm>
        </p:spPr>
        <p:txBody>
          <a:bodyPr/>
          <a:lstStyle/>
          <a:p>
            <a:pPr algn="just"/>
            <a:r>
              <a:rPr lang="fa-IR">
                <a:cs typeface="B Nazanin" panose="00000400000000000000" pitchFamily="2" charset="-78"/>
              </a:rPr>
              <a:t>افزایش همبستگی اجتماعی به خاطر چرخش آب و تعیین موقعیت اسکان، نحوه معماری فضای ساختمان در مناطق مسکونی، نیاز به هماهنگی اجتماعی در تخصیص، توزیع، استفاده و نگهداری سیستم عرضه آب، همگی اثرات قنات ها بر سیستم اجتماعی بودند. خانه ها در کنار جریان اصلی آب (شاه جوب) بنا می شد، الگوی معابر(خیابان ها) در شهرهای  بزرگ  از آب و قنات ها تبعیت می کرد {4}{8} در بالای آبادی در جایی که شیب تندی وجود داشت یک یا چند </a:t>
            </a:r>
            <a:r>
              <a:rPr lang="fa-IR" b="1">
                <a:solidFill>
                  <a:srgbClr val="FF0000"/>
                </a:solidFill>
                <a:cs typeface="B Nazanin" panose="00000400000000000000" pitchFamily="2" charset="-78"/>
              </a:rPr>
              <a:t>آسیاب آبی </a:t>
            </a:r>
            <a:r>
              <a:rPr lang="fa-IR">
                <a:cs typeface="B Nazanin" panose="00000400000000000000" pitchFamily="2" charset="-78"/>
              </a:rPr>
              <a:t>نصب می شد {42}</a:t>
            </a:r>
          </a:p>
          <a:p>
            <a:endParaRPr lang="fa-IR"/>
          </a:p>
        </p:txBody>
      </p:sp>
      <p:sp>
        <p:nvSpPr>
          <p:cNvPr id="4" name="Flowchart: Process 3"/>
          <p:cNvSpPr/>
          <p:nvPr/>
        </p:nvSpPr>
        <p:spPr>
          <a:xfrm>
            <a:off x="838200" y="4811150"/>
            <a:ext cx="3390313"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همبستگی اجتماعی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12702" y="1825625"/>
            <a:ext cx="4248610" cy="2647901"/>
          </a:xfrm>
          <a:prstGeom prst="rect">
            <a:avLst/>
          </a:prstGeom>
        </p:spPr>
      </p:pic>
    </p:spTree>
    <p:extLst>
      <p:ext uri="{BB962C8B-B14F-4D97-AF65-F5344CB8AC3E}">
        <p14:creationId xmlns:p14="http://schemas.microsoft.com/office/powerpoint/2010/main" val="11657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پس از آن در اول آبادی جریانی از قنات از یک مقسم (آب کر برای وضو)، حمام عمودی(شست شو و غسل) و مخزن آب عمومی (آب آشامیدنی) می رفت {14} پس از آن در داخل آبادی ترکیب خانوار، کمیت و کیفیت آن نحوه استفاده از آب را تعیین می کرد، از این رو مکان استقرار خانه ها، کاملا منعکس کننده پایگاه اقتصادی  و اجتماعی ساکنین و یا مالکین آنها بود. </a:t>
            </a:r>
            <a:endParaRPr lang="fa-IR">
              <a:cs typeface="B Nazanin" panose="00000400000000000000" pitchFamily="2" charset="-78"/>
            </a:endParaRPr>
          </a:p>
        </p:txBody>
      </p:sp>
      <p:sp>
        <p:nvSpPr>
          <p:cNvPr id="4" name="Flowchart: Process 3"/>
          <p:cNvSpPr/>
          <p:nvPr/>
        </p:nvSpPr>
        <p:spPr>
          <a:xfrm>
            <a:off x="1463040" y="4121834"/>
            <a:ext cx="4346917" cy="1223889"/>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ترکیب خانوار، کمیت و کیفیت آن</a:t>
            </a:r>
            <a:endParaRPr lang="fa-IR" b="1">
              <a:solidFill>
                <a:srgbClr val="FF0000"/>
              </a:solidFill>
            </a:endParaRPr>
          </a:p>
        </p:txBody>
      </p:sp>
    </p:spTree>
    <p:extLst>
      <p:ext uri="{BB962C8B-B14F-4D97-AF65-F5344CB8AC3E}">
        <p14:creationId xmlns:p14="http://schemas.microsoft.com/office/powerpoint/2010/main" val="80378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خانواده های مرفه شامل زمین داران (ارباب) بازرگانان و رهبران مذهبی در بالاترین قسمت آبادی جایی که آب زیاد و تمیز بود، استقرار می یافتند و در پایین آبادی  دهقانان و کارگران روزمره اسکان می گزیدند که آب کم و الوده بود. چون یا جریان آب از بالای آبادی به پایین به خاطر تبخیر و نشت و استفاده های بالایی ها آب کاهش یافته و آلوده تر می شد. </a:t>
            </a:r>
          </a:p>
          <a:p>
            <a:endParaRPr lang="fa-IR"/>
          </a:p>
        </p:txBody>
      </p:sp>
    </p:spTree>
    <p:extLst>
      <p:ext uri="{BB962C8B-B14F-4D97-AF65-F5344CB8AC3E}">
        <p14:creationId xmlns:p14="http://schemas.microsoft.com/office/powerpoint/2010/main" val="180618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ساختار اجتماعی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حال این سوال مطرح است که آب چگونه بر ساختار اجتماعی در ایران تاثیر گذاشته است؟ پایگاه اجتماعی و ساختار اجتماعی چگونه از پویایی های سیستم آبیاری تاثیر پذیرفته است؟ </a:t>
            </a:r>
          </a:p>
        </p:txBody>
      </p:sp>
      <p:pic>
        <p:nvPicPr>
          <p:cNvPr id="4" name="Picture 3"/>
          <p:cNvPicPr>
            <a:picLocks noChangeAspect="1"/>
          </p:cNvPicPr>
          <p:nvPr/>
        </p:nvPicPr>
        <p:blipFill>
          <a:blip r:embed="rId2"/>
          <a:stretch>
            <a:fillRect/>
          </a:stretch>
        </p:blipFill>
        <p:spPr>
          <a:xfrm>
            <a:off x="1429995" y="3700829"/>
            <a:ext cx="2466975" cy="1847850"/>
          </a:xfrm>
          <a:prstGeom prst="rect">
            <a:avLst/>
          </a:prstGeom>
        </p:spPr>
      </p:pic>
    </p:spTree>
    <p:extLst>
      <p:ext uri="{BB962C8B-B14F-4D97-AF65-F5344CB8AC3E}">
        <p14:creationId xmlns:p14="http://schemas.microsoft.com/office/powerpoint/2010/main" val="366258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783014" y="1825625"/>
            <a:ext cx="6570785" cy="4351338"/>
          </a:xfrm>
        </p:spPr>
        <p:txBody>
          <a:bodyPr/>
          <a:lstStyle/>
          <a:p>
            <a:pPr algn="just"/>
            <a:r>
              <a:rPr lang="fa-IR">
                <a:cs typeface="B Nazanin" panose="00000400000000000000" pitchFamily="2" charset="-78"/>
              </a:rPr>
              <a:t>فاصله قدرت به عنوان یکی از ابعاد فرهنگ ملی شناخته شده است و عبارت است از میزان و درجه ای که افراد نرمال یک جامعه می پذیرند که قدرت به صورت نابرابر توزیع شود. هر چقدر فاصله  قدرت در یک جامعه بیشتر باشد، شیوه استبدادی در تصمیم گیری ها بیشتر مشاهده می شود{22} </a:t>
            </a:r>
          </a:p>
          <a:p>
            <a:endParaRPr lang="fa-IR"/>
          </a:p>
        </p:txBody>
      </p:sp>
      <p:sp>
        <p:nvSpPr>
          <p:cNvPr id="4" name="Flowchart: Terminator 3"/>
          <p:cNvSpPr/>
          <p:nvPr/>
        </p:nvSpPr>
        <p:spPr>
          <a:xfrm>
            <a:off x="1222721" y="4727991"/>
            <a:ext cx="3446585" cy="1448972"/>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فاصله قدرت</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838200" y="1825625"/>
            <a:ext cx="3831106" cy="2549427"/>
          </a:xfrm>
          <a:prstGeom prst="rect">
            <a:avLst/>
          </a:prstGeom>
        </p:spPr>
      </p:pic>
    </p:spTree>
    <p:extLst>
      <p:ext uri="{BB962C8B-B14F-4D97-AF65-F5344CB8AC3E}">
        <p14:creationId xmlns:p14="http://schemas.microsoft.com/office/powerpoint/2010/main" val="120272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عقلانیت ابزاری کارایی مدار مدیریتی در اندیشه جامعه شناسی های خود را به عقلانیت زمینه مدار می دهد که در آن مشروعیت  برون سازمانی به اندازه کارایی درون سازمانی اهمیت دارد. منطق مدیریتی کارایی طراحی ساختارهای کارا و منطق اجتماعی مشروعیت کارکرد سمبلیک ساختارها را برای سازمان موثر دانسته و کنار گذاشتن وظیفه شناسانه کارایی را در طراحی ساختار خاطر نشان می سازد. این مقاله در صدد تبیین دو نوع ساختار سازمانی به صورت همزمان در ایران کنونی است. </a:t>
            </a:r>
            <a:endParaRPr lang="fa-IR">
              <a:cs typeface="B Nazanin" panose="00000400000000000000" pitchFamily="2" charset="-78"/>
            </a:endParaRPr>
          </a:p>
        </p:txBody>
      </p:sp>
      <p:sp>
        <p:nvSpPr>
          <p:cNvPr id="5" name="Flowchart: Process 4"/>
          <p:cNvSpPr/>
          <p:nvPr/>
        </p:nvSpPr>
        <p:spPr>
          <a:xfrm>
            <a:off x="1378424" y="4490113"/>
            <a:ext cx="2661313" cy="9553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منطق اجتماعی</a:t>
            </a:r>
            <a:endParaRPr lang="fa-IR" b="1">
              <a:solidFill>
                <a:srgbClr val="FF0000"/>
              </a:solidFill>
            </a:endParaRPr>
          </a:p>
        </p:txBody>
      </p:sp>
    </p:spTree>
    <p:extLst>
      <p:ext uri="{BB962C8B-B14F-4D97-AF65-F5344CB8AC3E}">
        <p14:creationId xmlns:p14="http://schemas.microsoft.com/office/powerpoint/2010/main" val="357127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96750" y="1825625"/>
            <a:ext cx="7457049" cy="4351338"/>
          </a:xfrm>
        </p:spPr>
        <p:txBody>
          <a:bodyPr/>
          <a:lstStyle/>
          <a:p>
            <a:pPr algn="just"/>
            <a:r>
              <a:rPr lang="fa-IR">
                <a:cs typeface="B Nazanin" panose="00000400000000000000" pitchFamily="2" charset="-78"/>
              </a:rPr>
              <a:t>در نظر مارکس تکنولوژی و شیوه تولید در زندگی مادی، تعیین کننده ویژگی های فرایند های اجتماعی، سیاسی و معنوی در زندگی است. وی از شیوه تولید آسیایی نام برد که مبنای تحقیقات ویت فوگل قرار گرفت و هر چند که منتسکیو در نوع شناسی آب و هعوایی خود مفهوم استبداد شرقی را به کار برد ولی این مفهوم توسط ویت فو گل تئوری پردازی شده است. </a:t>
            </a:r>
            <a:endParaRPr lang="fa-IR"/>
          </a:p>
        </p:txBody>
      </p:sp>
      <p:pic>
        <p:nvPicPr>
          <p:cNvPr id="4" name="Picture 3"/>
          <p:cNvPicPr>
            <a:picLocks noChangeAspect="1"/>
          </p:cNvPicPr>
          <p:nvPr/>
        </p:nvPicPr>
        <p:blipFill>
          <a:blip r:embed="rId2"/>
          <a:stretch>
            <a:fillRect/>
          </a:stretch>
        </p:blipFill>
        <p:spPr>
          <a:xfrm>
            <a:off x="838200" y="1858169"/>
            <a:ext cx="2910779" cy="2910779"/>
          </a:xfrm>
          <a:prstGeom prst="rect">
            <a:avLst/>
          </a:prstGeom>
        </p:spPr>
      </p:pic>
      <p:sp>
        <p:nvSpPr>
          <p:cNvPr id="5" name="TextBox 4"/>
          <p:cNvSpPr txBox="1"/>
          <p:nvPr/>
        </p:nvSpPr>
        <p:spPr>
          <a:xfrm>
            <a:off x="1181686" y="5120640"/>
            <a:ext cx="1899139" cy="369332"/>
          </a:xfrm>
          <a:prstGeom prst="rect">
            <a:avLst/>
          </a:prstGeom>
          <a:noFill/>
        </p:spPr>
        <p:txBody>
          <a:bodyPr wrap="square" rtlCol="1">
            <a:spAutoFit/>
          </a:bodyPr>
          <a:lstStyle/>
          <a:p>
            <a:r>
              <a:rPr lang="fa-IR" b="1" smtClean="0">
                <a:solidFill>
                  <a:srgbClr val="FF0000"/>
                </a:solidFill>
                <a:cs typeface="B Nazanin" panose="00000400000000000000" pitchFamily="2" charset="-78"/>
              </a:rPr>
              <a:t>کارل ارنست ویتفوگل</a:t>
            </a:r>
            <a:endParaRPr lang="fa-IR" b="1">
              <a:solidFill>
                <a:srgbClr val="FF0000"/>
              </a:solidFill>
              <a:cs typeface="B Nazanin" panose="00000400000000000000" pitchFamily="2" charset="-78"/>
            </a:endParaRPr>
          </a:p>
        </p:txBody>
      </p:sp>
      <p:sp>
        <p:nvSpPr>
          <p:cNvPr id="6" name="Flowchart: Process 5"/>
          <p:cNvSpPr/>
          <p:nvPr/>
        </p:nvSpPr>
        <p:spPr>
          <a:xfrm>
            <a:off x="5134708" y="4768948"/>
            <a:ext cx="3910818" cy="108321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شیوه تولید آسیایی</a:t>
            </a:r>
            <a:endParaRPr lang="fa-IR" b="1">
              <a:solidFill>
                <a:srgbClr val="FF0000"/>
              </a:solidFill>
            </a:endParaRPr>
          </a:p>
        </p:txBody>
      </p:sp>
    </p:spTree>
    <p:extLst>
      <p:ext uri="{BB962C8B-B14F-4D97-AF65-F5344CB8AC3E}">
        <p14:creationId xmlns:p14="http://schemas.microsoft.com/office/powerpoint/2010/main" val="389136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شیوه تولید آسیایی برخوردار از فاصله قدرت در جامعه را به شدت افزایش داده است. به عقیده ویت فوگل کنترل عرضه آب برای آبیاری مبنای شیوه تولید آسیایی و بوروکراسی استثماری قدرتمندی است که به انحصار هیدرولیک و به تبع آن </a:t>
            </a:r>
            <a:r>
              <a:rPr lang="fa-IR" smtClean="0">
                <a:cs typeface="B Nazanin" panose="00000400000000000000" pitchFamily="2" charset="-78"/>
              </a:rPr>
              <a:t>بوروکراسی </a:t>
            </a:r>
            <a:r>
              <a:rPr lang="fa-IR">
                <a:cs typeface="B Nazanin" panose="00000400000000000000" pitchFamily="2" charset="-78"/>
              </a:rPr>
              <a:t>هیدرولیک منجر شده است که به عنوان طبقه حاکم در جوامع </a:t>
            </a:r>
            <a:r>
              <a:rPr lang="fa-IR" smtClean="0">
                <a:cs typeface="B Nazanin" panose="00000400000000000000" pitchFamily="2" charset="-78"/>
              </a:rPr>
              <a:t>هیدرولیک </a:t>
            </a:r>
            <a:r>
              <a:rPr lang="fa-IR">
                <a:cs typeface="B Nazanin" panose="00000400000000000000" pitchFamily="2" charset="-78"/>
              </a:rPr>
              <a:t>اعمال قدرت می کردند {40} </a:t>
            </a:r>
          </a:p>
          <a:p>
            <a:endParaRPr lang="fa-IR"/>
          </a:p>
        </p:txBody>
      </p:sp>
      <p:sp>
        <p:nvSpPr>
          <p:cNvPr id="4" name="Flowchart: Process 3"/>
          <p:cNvSpPr/>
          <p:nvPr/>
        </p:nvSpPr>
        <p:spPr>
          <a:xfrm>
            <a:off x="1181686" y="4262511"/>
            <a:ext cx="3108960" cy="119575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بوروکراسی هیدرولیک</a:t>
            </a:r>
            <a:endParaRPr lang="fa-IR" b="1">
              <a:solidFill>
                <a:srgbClr val="FF0000"/>
              </a:solidFill>
            </a:endParaRPr>
          </a:p>
        </p:txBody>
      </p:sp>
    </p:spTree>
    <p:extLst>
      <p:ext uri="{BB962C8B-B14F-4D97-AF65-F5344CB8AC3E}">
        <p14:creationId xmlns:p14="http://schemas.microsoft.com/office/powerpoint/2010/main" val="68153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ملاحظه می شود که چگونه آب و تکنولوژی آن به ساختار اجتماعی معینی منجر شده است </a:t>
            </a:r>
            <a:r>
              <a:rPr lang="fa-IR" smtClean="0">
                <a:cs typeface="B Nazanin" panose="00000400000000000000" pitchFamily="2" charset="-78"/>
              </a:rPr>
              <a:t>تاریخ ایران گواهی می دهد که قدرت حکومت همیشه مطلق بوده است و هیچ نهاد و جریانی در برابر حکومت وجود نداشته است. چرا که آب همیشه به عنوان یک منبع قدرت در اخیتار دولتمردان بوده است. زمین داران (اربابان)،  بازرگانان و رهبران مذهبی نیز برای کسب قدرت خود را به رییس حکومت نزدیک می کرده اند. </a:t>
            </a:r>
            <a:endParaRPr lang="fa-IR">
              <a:cs typeface="B Nazanin" panose="00000400000000000000" pitchFamily="2" charset="-78"/>
            </a:endParaRPr>
          </a:p>
        </p:txBody>
      </p:sp>
    </p:spTree>
    <p:extLst>
      <p:ext uri="{BB962C8B-B14F-4D97-AF65-F5344CB8AC3E}">
        <p14:creationId xmlns:p14="http://schemas.microsoft.com/office/powerpoint/2010/main" val="257738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81156" y="1825625"/>
            <a:ext cx="7372643" cy="4351338"/>
          </a:xfrm>
        </p:spPr>
        <p:txBody>
          <a:bodyPr/>
          <a:lstStyle/>
          <a:p>
            <a:pPr algn="just"/>
            <a:r>
              <a:rPr lang="fa-IR">
                <a:cs typeface="B Nazanin" panose="00000400000000000000" pitchFamily="2" charset="-78"/>
              </a:rPr>
              <a:t>هر چند که مذهب قدرت ایستادگی در برابر قدرت مطلقه حکومت را داشته است ولی معمولا جذب حکومت شده است مفهوم استبداد شرقی و ارتباط آن با آب در مورد ایران نیز صادق است، ایران از نواحی خشک یا نیمه خشک مشرق زمین محسوب می شود و </a:t>
            </a:r>
            <a:r>
              <a:rPr lang="fa-IR" smtClean="0">
                <a:cs typeface="B Nazanin" panose="00000400000000000000" pitchFamily="2" charset="-78"/>
              </a:rPr>
              <a:t>همیشه </a:t>
            </a:r>
            <a:r>
              <a:rPr lang="fa-IR">
                <a:cs typeface="B Nazanin" panose="00000400000000000000" pitchFamily="2" charset="-78"/>
              </a:rPr>
              <a:t>مشکل آب را داشته است علاوه  </a:t>
            </a:r>
            <a:r>
              <a:rPr lang="fa-IR" smtClean="0">
                <a:cs typeface="B Nazanin" panose="00000400000000000000" pitchFamily="2" charset="-78"/>
              </a:rPr>
              <a:t>بر مساله </a:t>
            </a:r>
            <a:r>
              <a:rPr lang="fa-IR">
                <a:cs typeface="B Nazanin" panose="00000400000000000000" pitchFamily="2" charset="-78"/>
              </a:rPr>
              <a:t>آب و کمبود آن، مالکیت زمین نیز در نهایت متعلق به پادشاه، خلیفه و حکومت بوده است و با تصرف نظامی مالیت زمین نیز عوض شده است {38}</a:t>
            </a:r>
          </a:p>
          <a:p>
            <a:endParaRPr lang="fa-IR"/>
          </a:p>
        </p:txBody>
      </p:sp>
      <p:sp>
        <p:nvSpPr>
          <p:cNvPr id="4" name="Flowchart: Process 3"/>
          <p:cNvSpPr/>
          <p:nvPr/>
        </p:nvSpPr>
        <p:spPr>
          <a:xfrm>
            <a:off x="4614203" y="4637844"/>
            <a:ext cx="3910818" cy="1674056"/>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مفهوم استبداد شرقی و ارتباط آن با آب</a:t>
            </a:r>
            <a:endParaRPr lang="fa-IR" sz="2400" b="1">
              <a:solidFill>
                <a:srgbClr val="FF0000"/>
              </a:solidFill>
            </a:endParaRPr>
          </a:p>
        </p:txBody>
      </p:sp>
      <p:pic>
        <p:nvPicPr>
          <p:cNvPr id="5" name="Picture 4"/>
          <p:cNvPicPr>
            <a:picLocks noChangeAspect="1"/>
          </p:cNvPicPr>
          <p:nvPr/>
        </p:nvPicPr>
        <p:blipFill>
          <a:blip r:embed="rId2"/>
          <a:stretch>
            <a:fillRect/>
          </a:stretch>
        </p:blipFill>
        <p:spPr>
          <a:xfrm>
            <a:off x="838199" y="1825625"/>
            <a:ext cx="2960077" cy="3506030"/>
          </a:xfrm>
          <a:prstGeom prst="rect">
            <a:avLst/>
          </a:prstGeom>
        </p:spPr>
      </p:pic>
    </p:spTree>
    <p:extLst>
      <p:ext uri="{BB962C8B-B14F-4D97-AF65-F5344CB8AC3E}">
        <p14:creationId xmlns:p14="http://schemas.microsoft.com/office/powerpoint/2010/main" val="313687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ساختار اجتماعی و ساختار سازمانی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332848" y="1825625"/>
            <a:ext cx="7020951" cy="4351338"/>
          </a:xfrm>
        </p:spPr>
        <p:txBody>
          <a:bodyPr/>
          <a:lstStyle/>
          <a:p>
            <a:pPr algn="just"/>
            <a:r>
              <a:rPr lang="fa-IR" smtClean="0">
                <a:cs typeface="B Nazanin" panose="00000400000000000000" pitchFamily="2" charset="-78"/>
              </a:rPr>
              <a:t>ساختار اجتماعی چگونه  به ساختارهای سازمانی رسمی و واقعی ارتباط پیدا می کند؟ مقاله حاضر در صدد تبیین مفهوم استبداد شرقی در سطح سازمانی است نه جامعه این جا است که بحث با تحلیل نهادی ساختار سازمانی تلاقی پیدا می کند. در این جا انعکاس ساختار اجتماعی در سبک مدیریت مدیران و تاثیر آن بر ساختار سازمانی رسمی تبیین خواهیم شد. </a:t>
            </a:r>
            <a:endParaRPr lang="fa-IR">
              <a:cs typeface="B Nazanin" panose="00000400000000000000" pitchFamily="2" charset="-78"/>
            </a:endParaRPr>
          </a:p>
        </p:txBody>
      </p:sp>
      <p:sp>
        <p:nvSpPr>
          <p:cNvPr id="4" name="Flowchart: Process 3"/>
          <p:cNvSpPr/>
          <p:nvPr/>
        </p:nvSpPr>
        <p:spPr>
          <a:xfrm>
            <a:off x="5936566" y="4473526"/>
            <a:ext cx="3488788" cy="126609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انعکاس ساختار اجتماعی در سبک مدیریت مدیران</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705582" y="1967278"/>
            <a:ext cx="3567478" cy="3772340"/>
          </a:xfrm>
          <a:prstGeom prst="rect">
            <a:avLst/>
          </a:prstGeom>
        </p:spPr>
      </p:pic>
    </p:spTree>
    <p:extLst>
      <p:ext uri="{BB962C8B-B14F-4D97-AF65-F5344CB8AC3E}">
        <p14:creationId xmlns:p14="http://schemas.microsoft.com/office/powerpoint/2010/main" val="2258305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ساختار سازمانی یک مفهوم انتزاعی است که به وسیله نمودار سازمانی عینیت پیدا می کند و اغلب ساختار سازمانی، همان نمودار سازمانی پنداشته می شود که این گونه نیست. نمودار سازمانی انعکاسی از واقعیت ساختار سازمانی است. ساختار سازمانی آیینه تمام نمای قواینن، مقررات، رویه ها، استاندارد ها، الگوهای ارتباطات، جایگاه های تصمیم گیری، روابط گزارش دهی و گزارش گیری، تقکیک و تلفیق فعالیت ها، مشاغل و بخش ها، گردش اطلاعات، انتظارات از نقش و پست ها، سلسله مراتب اختیارات و حدود مسئولیت و اختیارات است</a:t>
            </a:r>
            <a:endParaRPr lang="fa-IR">
              <a:cs typeface="B Nazanin" panose="00000400000000000000" pitchFamily="2" charset="-78"/>
            </a:endParaRPr>
          </a:p>
        </p:txBody>
      </p:sp>
    </p:spTree>
    <p:extLst>
      <p:ext uri="{BB962C8B-B14F-4D97-AF65-F5344CB8AC3E}">
        <p14:creationId xmlns:p14="http://schemas.microsoft.com/office/powerpoint/2010/main" val="339683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مکاتب اولیه مدیریت بر مبنای منطق اقتصادی، کارایی، نگاه درونی به الزامات تعیین کننده ساختار سازمانی داشتند و ساختار سازمانی رسمی را تلاش عقلانی افراد سازمان برای حداکثر کردن کارایی می دانستند {15} {16} {19</a:t>
            </a:r>
            <a:r>
              <a:rPr lang="fa-IR" smtClean="0">
                <a:cs typeface="B Nazanin" panose="00000400000000000000" pitchFamily="2" charset="-78"/>
              </a:rPr>
              <a:t>}</a:t>
            </a:r>
            <a:endParaRPr lang="fa-IR"/>
          </a:p>
        </p:txBody>
      </p:sp>
    </p:spTree>
    <p:extLst>
      <p:ext uri="{BB962C8B-B14F-4D97-AF65-F5344CB8AC3E}">
        <p14:creationId xmlns:p14="http://schemas.microsoft.com/office/powerpoint/2010/main" val="233379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73194" y="1825625"/>
            <a:ext cx="7780606" cy="4351338"/>
          </a:xfrm>
        </p:spPr>
        <p:txBody>
          <a:bodyPr/>
          <a:lstStyle/>
          <a:p>
            <a:pPr algn="just"/>
            <a:r>
              <a:rPr lang="fa-IR">
                <a:cs typeface="B Nazanin" panose="00000400000000000000" pitchFamily="2" charset="-78"/>
              </a:rPr>
              <a:t> از این رو تلاش بر تخصص گرایی، هماهنگی و کنترل فعالیت های کاری در درون دیوارهای سازمان متمرکز  بود، در نتیجه جنبش تئوری عمومی سیسم های برتالانفی {5} و سیستم اجتماعی پارسونز {32} محیط جایگاه خاصی در مطالعات سازمانی پیدا کرد، هم زمان مطرح شدن فرض عقلانیت محدود سایمون {37} انقلابی در اقتصاد خرد به پا کرده، و مفروضات نئو کلاسیک را متزلزل کرد. اثرات تحولات تکاملی علوم بر همدیگر، موب نارضایتی از تبیین سنتی ساختار سازمان رسمی شده و به دو سری مطالعات منجر شد. </a:t>
            </a:r>
          </a:p>
          <a:p>
            <a:endParaRPr lang="fa-IR"/>
          </a:p>
        </p:txBody>
      </p:sp>
      <p:pic>
        <p:nvPicPr>
          <p:cNvPr id="4" name="Picture 3"/>
          <p:cNvPicPr>
            <a:picLocks noChangeAspect="1"/>
          </p:cNvPicPr>
          <p:nvPr/>
        </p:nvPicPr>
        <p:blipFill>
          <a:blip r:embed="rId2"/>
          <a:stretch>
            <a:fillRect/>
          </a:stretch>
        </p:blipFill>
        <p:spPr>
          <a:xfrm>
            <a:off x="838200" y="1825625"/>
            <a:ext cx="2503140" cy="3252812"/>
          </a:xfrm>
          <a:prstGeom prst="rect">
            <a:avLst/>
          </a:prstGeom>
        </p:spPr>
      </p:pic>
      <p:sp>
        <p:nvSpPr>
          <p:cNvPr id="5" name="TextBox 4"/>
          <p:cNvSpPr txBox="1"/>
          <p:nvPr/>
        </p:nvSpPr>
        <p:spPr>
          <a:xfrm>
            <a:off x="1589649" y="5416062"/>
            <a:ext cx="1237957"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برتالانفی</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356752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دسته اول دانشمندان مدیریت بودند که </a:t>
            </a:r>
            <a:r>
              <a:rPr lang="fa-IR" b="1" smtClean="0">
                <a:solidFill>
                  <a:srgbClr val="FF0000"/>
                </a:solidFill>
                <a:cs typeface="B Nazanin" panose="00000400000000000000" pitchFamily="2" charset="-78"/>
              </a:rPr>
              <a:t>تعیین کننده های ساختار سازمانی </a:t>
            </a:r>
            <a:r>
              <a:rPr lang="fa-IR" smtClean="0">
                <a:cs typeface="B Nazanin" panose="00000400000000000000" pitchFamily="2" charset="-78"/>
              </a:rPr>
              <a:t>را نیروها و عواملی چون استراتژی {10}، تکنوولژی {33}{39} {41}، اندازه {7}{11}{28{34} و محیط {9}{13}{20}{26}{29} تبیین کردند. از این دیدگاه ساختار سازمانی کارا باید بین ابعاد ساختاری (پیچیدگی، رسمیت و تمرکز) و عوامل زمینه ای (استراتژی، تکنولوژی، اندزاه، محیط) تعادل برقرار کند. انتظار می رفت که این عوامل و نیروهای متفاوت، به ساختار های سازمانی رسمی متفاوتی به ویژه در داخل حوزه های سازمانی (اکولوژی جمعیت سازمان ها یا صنعت) منجر شوند ولی دیدگاه جامعه شناسی سازمانی این انتظار را به هم ریخت. </a:t>
            </a:r>
            <a:endParaRPr lang="fa-IR">
              <a:cs typeface="B Nazanin" panose="00000400000000000000" pitchFamily="2" charset="-78"/>
            </a:endParaRPr>
          </a:p>
        </p:txBody>
      </p:sp>
      <p:sp>
        <p:nvSpPr>
          <p:cNvPr id="4" name="Flowchart: Process 3"/>
          <p:cNvSpPr/>
          <p:nvPr/>
        </p:nvSpPr>
        <p:spPr>
          <a:xfrm>
            <a:off x="1195754" y="4867422"/>
            <a:ext cx="4262511" cy="101287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ابعاد </a:t>
            </a:r>
            <a:r>
              <a:rPr lang="fa-IR" sz="2800" b="1" smtClean="0">
                <a:solidFill>
                  <a:srgbClr val="FF0000"/>
                </a:solidFill>
                <a:cs typeface="B Nazanin" panose="00000400000000000000" pitchFamily="2" charset="-78"/>
              </a:rPr>
              <a:t>ساختاری و عوامل زمینه ای</a:t>
            </a:r>
            <a:endParaRPr lang="fa-IR" b="1">
              <a:solidFill>
                <a:srgbClr val="FF0000"/>
              </a:solidFill>
            </a:endParaRPr>
          </a:p>
        </p:txBody>
      </p:sp>
    </p:spTree>
    <p:extLst>
      <p:ext uri="{BB962C8B-B14F-4D97-AF65-F5344CB8AC3E}">
        <p14:creationId xmlns:p14="http://schemas.microsoft.com/office/powerpoint/2010/main" val="319965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دسته دوم جامعه شناسان بودند. در نظر این گروه ساختارهای سازمانی در طول زمان با تعهدات اعضا به ارزش های خاص (نیروی درون سازمانی) و فضار های محیط (نیروی برون سازمانی) تغییر و تکاملی می یابند. سازمان در طی مسیر تکامل تاریخی و فرایند نهادی شدن با ارزش های جامعه پیرامونی عجین و همنوا می شود {35} {36}. </a:t>
            </a:r>
            <a:endParaRPr lang="fa-IR">
              <a:cs typeface="B Nazanin" panose="00000400000000000000" pitchFamily="2" charset="-78"/>
            </a:endParaRPr>
          </a:p>
        </p:txBody>
      </p:sp>
    </p:spTree>
    <p:extLst>
      <p:ext uri="{BB962C8B-B14F-4D97-AF65-F5344CB8AC3E}">
        <p14:creationId xmlns:p14="http://schemas.microsoft.com/office/powerpoint/2010/main" val="14411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اول ساختار سازمانی نمایشی که به دلیل نهادی شدن دموکراسی به صورت رسمی بیان می شود تا با اسطوره های جهانی هم شکلی ایجاد کند و دوم ساختار سازمانی واقعی که حامل ساختار اجتماعی ایران و چگونگی رسوب گذاری دوران کهن بوده و در عمل مورد استفاده قرار می گیرد یعنی یافته </a:t>
            </a:r>
            <a:r>
              <a:rPr lang="fa-IR" smtClean="0">
                <a:cs typeface="B Nazanin" panose="00000400000000000000" pitchFamily="2" charset="-78"/>
              </a:rPr>
              <a:t>های </a:t>
            </a:r>
            <a:r>
              <a:rPr lang="fa-IR">
                <a:cs typeface="B Nazanin" panose="00000400000000000000" pitchFamily="2" charset="-78"/>
              </a:rPr>
              <a:t>تحقیق حاکی از وجود هم زمان دو ساختار در سازمان های ایرانی است ساختار دموکراتیک نمایشی و ساختار هیدرولیک واقعی. </a:t>
            </a:r>
          </a:p>
        </p:txBody>
      </p:sp>
      <p:sp>
        <p:nvSpPr>
          <p:cNvPr id="4" name="Flowchart: Process 3"/>
          <p:cNvSpPr/>
          <p:nvPr/>
        </p:nvSpPr>
        <p:spPr>
          <a:xfrm>
            <a:off x="838200" y="4318780"/>
            <a:ext cx="4107766" cy="135049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ساختار </a:t>
            </a:r>
            <a:r>
              <a:rPr lang="fa-IR" sz="2800" b="1">
                <a:solidFill>
                  <a:srgbClr val="FF0000"/>
                </a:solidFill>
                <a:cs typeface="B Nazanin" panose="00000400000000000000" pitchFamily="2" charset="-78"/>
              </a:rPr>
              <a:t>دموکراتیک نمایشی و ساختار هیدرولیک واقعی</a:t>
            </a:r>
            <a:endParaRPr lang="fa-IR" b="1">
              <a:solidFill>
                <a:srgbClr val="FF0000"/>
              </a:solidFill>
            </a:endParaRPr>
          </a:p>
        </p:txBody>
      </p:sp>
    </p:spTree>
    <p:extLst>
      <p:ext uri="{BB962C8B-B14F-4D97-AF65-F5344CB8AC3E}">
        <p14:creationId xmlns:p14="http://schemas.microsoft.com/office/powerpoint/2010/main" val="2681945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ساختارهای </a:t>
            </a:r>
            <a:r>
              <a:rPr lang="fa-IR" smtClean="0">
                <a:cs typeface="B Nazanin" panose="00000400000000000000" pitchFamily="2" charset="-78"/>
              </a:rPr>
              <a:t>سازما</a:t>
            </a:r>
            <a:r>
              <a:rPr lang="fa-IR">
                <a:cs typeface="B Nazanin" panose="00000400000000000000" pitchFamily="2" charset="-78"/>
              </a:rPr>
              <a:t>ن</a:t>
            </a:r>
            <a:r>
              <a:rPr lang="fa-IR" smtClean="0">
                <a:cs typeface="B Nazanin" panose="00000400000000000000" pitchFamily="2" charset="-78"/>
              </a:rPr>
              <a:t>ی </a:t>
            </a:r>
            <a:r>
              <a:rPr lang="fa-IR">
                <a:cs typeface="B Nazanin" panose="00000400000000000000" pitchFamily="2" charset="-78"/>
              </a:rPr>
              <a:t>رسمی علاوه بر این که راهنمای کنش های سازمانی هستند، خاصیت سمبلیک (نه واقعی و عملکردی) داشته و برای اهداف سمبلیک به کار می روند{41} این موضوع محدودیت رویکرد عقلایی را که مورد تاکید دانشمندان مدیریت برای حداکثر کردن کارایی بود برجسته تر کرد و بینش جدیدی را برای تبین علل و پیامدهای ساختار سازمانی رسمی گشود</a:t>
            </a:r>
            <a:endParaRPr lang="fa-IR"/>
          </a:p>
        </p:txBody>
      </p:sp>
      <p:sp>
        <p:nvSpPr>
          <p:cNvPr id="4" name="Flowchart: Data 3"/>
          <p:cNvSpPr/>
          <p:nvPr/>
        </p:nvSpPr>
        <p:spPr>
          <a:xfrm>
            <a:off x="1111348" y="3840480"/>
            <a:ext cx="2940148" cy="1702191"/>
          </a:xfrm>
          <a:prstGeom prst="flowChartInputOutp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بینش </a:t>
            </a:r>
            <a:r>
              <a:rPr lang="fa-IR" sz="2800" b="1" smtClean="0">
                <a:solidFill>
                  <a:srgbClr val="FF0000"/>
                </a:solidFill>
                <a:cs typeface="B Nazanin" panose="00000400000000000000" pitchFamily="2" charset="-78"/>
              </a:rPr>
              <a:t>جدید</a:t>
            </a:r>
            <a:endParaRPr lang="fa-IR" b="1">
              <a:solidFill>
                <a:srgbClr val="FF0000"/>
              </a:solidFill>
            </a:endParaRPr>
          </a:p>
        </p:txBody>
      </p:sp>
    </p:spTree>
    <p:extLst>
      <p:ext uri="{BB962C8B-B14F-4D97-AF65-F5344CB8AC3E}">
        <p14:creationId xmlns:p14="http://schemas.microsoft.com/office/powerpoint/2010/main" val="3280590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این دیدگاه شکل گیری ساختار سازمانی رسمی بدون توجه به ملزومات کارایی و بدون در نظر گرفتن ضرورت های هماهنگی و کنترل صورت می گیرد. بقای سازمان به ساختارهای رسمی (کارکردی یا بی کارکرد) بستگی دارد نه به پیامدهای عملکرد واقعی سازمان سازمان هایی که با اسطوره های  نهادی شده  محیطی هم شکل می شوند، مستقل از عقلانیت ابزاری و حداکثر کردن کارایی، مشروعیت جذب منابع، مورد نیاز محیطی را برای بقا کسب می کنند. </a:t>
            </a:r>
            <a:endParaRPr lang="fa-IR"/>
          </a:p>
        </p:txBody>
      </p:sp>
      <p:sp>
        <p:nvSpPr>
          <p:cNvPr id="4" name="Flowchart: Process 3"/>
          <p:cNvSpPr/>
          <p:nvPr/>
        </p:nvSpPr>
        <p:spPr>
          <a:xfrm>
            <a:off x="1547445" y="4276578"/>
            <a:ext cx="4543865" cy="13364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اسطوره های  نهادی شده  محیطی</a:t>
            </a:r>
            <a:endParaRPr lang="fa-IR" b="1">
              <a:solidFill>
                <a:srgbClr val="FF0000"/>
              </a:solidFill>
            </a:endParaRPr>
          </a:p>
        </p:txBody>
      </p:sp>
    </p:spTree>
    <p:extLst>
      <p:ext uri="{BB962C8B-B14F-4D97-AF65-F5344CB8AC3E}">
        <p14:creationId xmlns:p14="http://schemas.microsoft.com/office/powerpoint/2010/main" val="302439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ملاحظه می شود که این تبیین یا تبیین نیرویهای مدیریتی بازارگرا، عملکرد گرا، عقلانیت مدرا و کارایی مدار در تضاد. یعنی این که سازمان ها با وجود عملکرد واقعی و عینی بسیار پایین به شرط مشروعیت زایی می تواند به بقا خود ادامه دهند و ارتباط بین </a:t>
            </a:r>
            <a:r>
              <a:rPr lang="fa-IR" smtClean="0">
                <a:cs typeface="B Nazanin" panose="00000400000000000000" pitchFamily="2" charset="-78"/>
              </a:rPr>
              <a:t>عناصر </a:t>
            </a:r>
            <a:r>
              <a:rPr lang="fa-IR">
                <a:cs typeface="B Nazanin" panose="00000400000000000000" pitchFamily="2" charset="-78"/>
              </a:rPr>
              <a:t>ساختاری و رفتارهای واقعی روزمره، ناچیز بوده و ارتباط آنها با فعالیت ها و بین خود عناصر روحی ضعیف است، یعنی این عناصر و رفتارها مستقل عمل می کنند.</a:t>
            </a:r>
            <a:endParaRPr lang="fa-IR"/>
          </a:p>
          <a:p>
            <a:endParaRPr lang="fa-IR"/>
          </a:p>
        </p:txBody>
      </p:sp>
      <p:sp>
        <p:nvSpPr>
          <p:cNvPr id="4" name="Flowchart: Process 3"/>
          <p:cNvSpPr/>
          <p:nvPr/>
        </p:nvSpPr>
        <p:spPr>
          <a:xfrm>
            <a:off x="1308294" y="4192172"/>
            <a:ext cx="3193367" cy="132236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عناصر ساختاری و رفتارهای واقعی روزمره</a:t>
            </a:r>
            <a:endParaRPr lang="fa-IR" b="1">
              <a:solidFill>
                <a:srgbClr val="FF0000"/>
              </a:solidFill>
            </a:endParaRPr>
          </a:p>
        </p:txBody>
      </p:sp>
    </p:spTree>
    <p:extLst>
      <p:ext uri="{BB962C8B-B14F-4D97-AF65-F5344CB8AC3E}">
        <p14:creationId xmlns:p14="http://schemas.microsoft.com/office/powerpoint/2010/main" val="2952768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ما در تبیین سبک مدیریت به عنوان عامل تعیین کننده ساختار از مفهوم هم شکلی نهادی {12} نیز بهره گرفته ایم. بر خلاف تبیین تنوع و وجود انواع زیادی از سازمان ها {20} هم شکلی بیان گر تجانس حیرت آور در اشکال و اعمال سازمانی است. سازمان ها در یک حوزه سازمانی در طی مسیر تکاملی از تنوع تجانس و هم شکلی حرکت می کنند و هر چقدر حوزه بالغ تر باشد این تجانس و هم شکلی بیشتر بوده و کار برای جدیدالواردین مشکل تر است.</a:t>
            </a:r>
            <a:endParaRPr lang="fa-IR">
              <a:cs typeface="B Nazanin" panose="00000400000000000000" pitchFamily="2" charset="-78"/>
            </a:endParaRPr>
          </a:p>
        </p:txBody>
      </p:sp>
    </p:spTree>
    <p:extLst>
      <p:ext uri="{BB962C8B-B14F-4D97-AF65-F5344CB8AC3E}">
        <p14:creationId xmlns:p14="http://schemas.microsoft.com/office/powerpoint/2010/main" val="3421322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این هم شکلی در حوزه های سازمانی به صورت هم شکلی اجباری، فرایندهای تقلیدی و فشارهای هنجاری رخ می دهد{30} این وضعیت محقق را به عوامل گسترده تاریخی- اجتماعی کشانده است به گونه ای که نظریه استبداد شرقی را از ساختار اجتماعی به ساختار سازمانی رسمی کشانده است. با این فرض که این وضعیت در طی فرایند تکاملی- تاریخی جامعه ایران به نسل های جدید منتقل شده و بر روح جامعه حکم فرما است. رسوب گذاری سبک استبدادی در ناخودآگاه  تاریخی نوعی هم شکلی در رفتار ها را نشان می دهد{1} فرض ها و فرضیه تحقیق به صورت زیر ارائه می شود(نمودار شماره 1)</a:t>
            </a:r>
          </a:p>
          <a:p>
            <a:endParaRPr lang="fa-IR"/>
          </a:p>
        </p:txBody>
      </p:sp>
      <p:sp>
        <p:nvSpPr>
          <p:cNvPr id="4" name="Flowchart: Process 3"/>
          <p:cNvSpPr/>
          <p:nvPr/>
        </p:nvSpPr>
        <p:spPr>
          <a:xfrm>
            <a:off x="1308295" y="4797083"/>
            <a:ext cx="4853354" cy="109728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فرایند تکاملی- تاریخی جامعه ایران</a:t>
            </a:r>
            <a:endParaRPr lang="fa-IR" b="1">
              <a:solidFill>
                <a:srgbClr val="FF0000"/>
              </a:solidFill>
            </a:endParaRPr>
          </a:p>
        </p:txBody>
      </p:sp>
    </p:spTree>
    <p:extLst>
      <p:ext uri="{BB962C8B-B14F-4D97-AF65-F5344CB8AC3E}">
        <p14:creationId xmlns:p14="http://schemas.microsoft.com/office/powerpoint/2010/main" val="2277916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a-IR" sz="3600" smtClean="0">
                <a:solidFill>
                  <a:srgbClr val="FF0000"/>
                </a:solidFill>
                <a:cs typeface="B Nazanin" panose="00000400000000000000" pitchFamily="2" charset="-78"/>
              </a:rPr>
              <a:t>فرض 1 (</a:t>
            </a:r>
            <a:r>
              <a:rPr lang="en-US" sz="3600" smtClean="0">
                <a:solidFill>
                  <a:srgbClr val="FF0000"/>
                </a:solidFill>
                <a:cs typeface="B Nazanin" panose="00000400000000000000" pitchFamily="2" charset="-78"/>
              </a:rPr>
              <a:t>P1</a:t>
            </a:r>
            <a:r>
              <a:rPr lang="fa-IR" sz="3600" smtClean="0">
                <a:solidFill>
                  <a:srgbClr val="FF0000"/>
                </a:solidFill>
                <a:cs typeface="B Nazanin" panose="00000400000000000000" pitchFamily="2" charset="-78"/>
              </a:rPr>
              <a:t>): ناخوداگاه تاریخی در شکل گیری ناخوداگاه فردی موثر است.</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a:xfrm>
            <a:off x="4332848" y="1825625"/>
            <a:ext cx="7020951" cy="4351338"/>
          </a:xfrm>
        </p:spPr>
        <p:txBody>
          <a:bodyPr/>
          <a:lstStyle/>
          <a:p>
            <a:pPr marL="0" indent="0" algn="just">
              <a:buNone/>
            </a:pPr>
            <a:r>
              <a:rPr lang="fa-IR" smtClean="0">
                <a:cs typeface="B Nazanin" panose="00000400000000000000" pitchFamily="2" charset="-78"/>
              </a:rPr>
              <a:t>منظور ما از ناخوداگاه در این جا با ناخودآگاه فردی فروید {17} و ناخودآگاه جمعی یونگ {23} {24}{25} متفاوت است. ناخودآگاه تاریخی در طول زمان شکل گرفته و چنان در افراد یک جامعه دیده می شود که گویی به همه آنها به صورت یکسان به ارث رسیده است، آن نشان گر حضور مفاهیم و الگوهای کهن، گذشته و نیاکان ما در زندگی کنونی ماست. انتقال نسل به نسل این الگوها باعث می شود که ساختارها و رفتارهای زندگی کنونی بر خلف تفاوت های ظاهری، مشابه  ساختارها و رفتارهای پنج هزار سال پیش نیاکان گذشته باشند.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3234336" cy="3234336"/>
          </a:xfrm>
          <a:prstGeom prst="rect">
            <a:avLst/>
          </a:prstGeom>
        </p:spPr>
      </p:pic>
      <p:sp>
        <p:nvSpPr>
          <p:cNvPr id="5" name="TextBox 4"/>
          <p:cNvSpPr txBox="1"/>
          <p:nvPr/>
        </p:nvSpPr>
        <p:spPr>
          <a:xfrm>
            <a:off x="1463040" y="5401994"/>
            <a:ext cx="202574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کارل گوستاو یونگ</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1353799" y="651406"/>
            <a:ext cx="753000" cy="753000"/>
          </a:xfrm>
          <a:prstGeom prst="rect">
            <a:avLst/>
          </a:prstGeom>
        </p:spPr>
      </p:pic>
    </p:spTree>
    <p:extLst>
      <p:ext uri="{BB962C8B-B14F-4D97-AF65-F5344CB8AC3E}">
        <p14:creationId xmlns:p14="http://schemas.microsoft.com/office/powerpoint/2010/main" val="1084556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فرض 2(</a:t>
            </a:r>
            <a:r>
              <a:rPr lang="en-US" b="1" smtClean="0">
                <a:solidFill>
                  <a:srgbClr val="FF0000"/>
                </a:solidFill>
                <a:cs typeface="B Nazanin" panose="00000400000000000000" pitchFamily="2" charset="-78"/>
              </a:rPr>
              <a:t>P</a:t>
            </a:r>
            <a:r>
              <a:rPr lang="en-US" sz="2800" b="1" smtClean="0">
                <a:solidFill>
                  <a:srgbClr val="FF0000"/>
                </a:solidFill>
                <a:cs typeface="B Nazanin" panose="00000400000000000000" pitchFamily="2" charset="-78"/>
              </a:rPr>
              <a:t>2</a:t>
            </a:r>
            <a:r>
              <a:rPr lang="fa-IR" sz="2800" b="1" smtClean="0">
                <a:solidFill>
                  <a:srgbClr val="FF0000"/>
                </a:solidFill>
                <a:cs typeface="B Nazanin" panose="00000400000000000000" pitchFamily="2" charset="-78"/>
              </a:rPr>
              <a:t>) ساختار اجتماعی در شکل گیری ناخودآگاه فردی موثر است. </a:t>
            </a:r>
            <a:endParaRPr lang="fa-IR" sz="2800"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ناخودآگاه فردی یک پدیده آنی نیست بلکه در طول زمان در تعاملات اجتماعی شکل می گیرد. ناخودآگاه فردی با وجود تنوعی که دارد در قالب الگوهای خاصی قرار می گیرد. یعنی ساختار اجتماعی در شکل دهی ناخودآگاه فردی موثر است.  </a:t>
            </a:r>
            <a:endParaRPr lang="fa-IR">
              <a:cs typeface="B Nazanin" panose="00000400000000000000" pitchFamily="2" charset="-78"/>
            </a:endParaRPr>
          </a:p>
        </p:txBody>
      </p:sp>
      <p:sp>
        <p:nvSpPr>
          <p:cNvPr id="4" name="Flowchart: Process 3"/>
          <p:cNvSpPr/>
          <p:nvPr/>
        </p:nvSpPr>
        <p:spPr>
          <a:xfrm>
            <a:off x="1322363" y="3615397"/>
            <a:ext cx="3460652" cy="151931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 طول زمان</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1211950" y="588254"/>
            <a:ext cx="879304" cy="879304"/>
          </a:xfrm>
          <a:prstGeom prst="rect">
            <a:avLst/>
          </a:prstGeom>
        </p:spPr>
      </p:pic>
    </p:spTree>
    <p:extLst>
      <p:ext uri="{BB962C8B-B14F-4D97-AF65-F5344CB8AC3E}">
        <p14:creationId xmlns:p14="http://schemas.microsoft.com/office/powerpoint/2010/main" val="3436671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فرض 3 (</a:t>
            </a:r>
            <a:r>
              <a:rPr lang="en-US" smtClean="0">
                <a:solidFill>
                  <a:srgbClr val="FF0000"/>
                </a:solidFill>
                <a:cs typeface="B Nazanin" panose="00000400000000000000" pitchFamily="2" charset="-78"/>
              </a:rPr>
              <a:t>p</a:t>
            </a:r>
            <a:r>
              <a:rPr lang="en-US" sz="2800" smtClean="0">
                <a:solidFill>
                  <a:srgbClr val="FF0000"/>
                </a:solidFill>
                <a:cs typeface="B Nazanin" panose="00000400000000000000" pitchFamily="2" charset="-78"/>
              </a:rPr>
              <a:t>3</a:t>
            </a:r>
            <a:r>
              <a:rPr lang="fa-IR" sz="2800" smtClean="0">
                <a:solidFill>
                  <a:srgbClr val="FF0000"/>
                </a:solidFill>
                <a:cs typeface="B Nazanin" panose="00000400000000000000" pitchFamily="2" charset="-78"/>
              </a:rPr>
              <a:t>): ناخودآگاه تاریخی و ساختار اجتماعی رابطه دیالکتیکی دارند. </a:t>
            </a:r>
            <a:endParaRPr lang="fa-IR" sz="280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شاید نتوان ثابت کرد که آیا ساختار اجتماعی موجب شکل گیری ناخودآگاه تاریخی شده است یا برعکس، ولی </a:t>
            </a:r>
            <a:r>
              <a:rPr lang="fa-IR">
                <a:cs typeface="B Nazanin" panose="00000400000000000000" pitchFamily="2" charset="-78"/>
              </a:rPr>
              <a:t>م</a:t>
            </a:r>
            <a:r>
              <a:rPr lang="fa-IR" smtClean="0">
                <a:cs typeface="B Nazanin" panose="00000400000000000000" pitchFamily="2" charset="-78"/>
              </a:rPr>
              <a:t>ی توان به جرات ادعا کرد که این دو مفهوم با هم متعامل هستند. ساختار اجتماعی ایران از ناخودآگاه تاریخی رسوب گذاری شده از دوران های قبلی تاثیر پذیرفته است و همچنین به نوبه خود بر ان تاثیر گذاشته است. </a:t>
            </a:r>
            <a:endParaRPr lang="fa-IR">
              <a:cs typeface="B Nazanin" panose="00000400000000000000" pitchFamily="2" charset="-78"/>
            </a:endParaRPr>
          </a:p>
        </p:txBody>
      </p:sp>
      <p:sp>
        <p:nvSpPr>
          <p:cNvPr id="4" name="Flowchart: Process 3"/>
          <p:cNvSpPr/>
          <p:nvPr/>
        </p:nvSpPr>
        <p:spPr>
          <a:xfrm>
            <a:off x="1420836" y="4276578"/>
            <a:ext cx="4079631" cy="106914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شکل گیری ناخودآگاه تاریخی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1234224" y="683627"/>
            <a:ext cx="716353" cy="716353"/>
          </a:xfrm>
          <a:prstGeom prst="rect">
            <a:avLst/>
          </a:prstGeom>
        </p:spPr>
      </p:pic>
    </p:spTree>
    <p:extLst>
      <p:ext uri="{BB962C8B-B14F-4D97-AF65-F5344CB8AC3E}">
        <p14:creationId xmlns:p14="http://schemas.microsoft.com/office/powerpoint/2010/main" val="2359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smtClean="0">
                <a:solidFill>
                  <a:srgbClr val="FF0000"/>
                </a:solidFill>
                <a:cs typeface="B Nazanin" panose="00000400000000000000" pitchFamily="2" charset="-78"/>
              </a:rPr>
              <a:t>فرض 4 (</a:t>
            </a:r>
            <a:r>
              <a:rPr lang="en-US" sz="3600" smtClean="0">
                <a:solidFill>
                  <a:srgbClr val="FF0000"/>
                </a:solidFill>
                <a:cs typeface="B Nazanin" panose="00000400000000000000" pitchFamily="2" charset="-78"/>
              </a:rPr>
              <a:t>p</a:t>
            </a:r>
            <a:r>
              <a:rPr lang="en-US" sz="2000" smtClean="0">
                <a:solidFill>
                  <a:srgbClr val="FF0000"/>
                </a:solidFill>
                <a:cs typeface="B Nazanin" panose="00000400000000000000" pitchFamily="2" charset="-78"/>
              </a:rPr>
              <a:t>4</a:t>
            </a:r>
            <a:r>
              <a:rPr lang="fa-IR" sz="3600" smtClean="0">
                <a:solidFill>
                  <a:srgbClr val="FF0000"/>
                </a:solidFill>
                <a:cs typeface="B Nazanin" panose="00000400000000000000" pitchFamily="2" charset="-78"/>
              </a:rPr>
              <a:t>)  ناخودآگاه تاریخی و ساختار اجتماعی رابطه دیالکتیکی دارند. </a:t>
            </a:r>
            <a:endParaRPr lang="fa-IR" sz="360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شاید نتوان ثابت کرد که آیا ساختار اجتماعی موجب شکل گیری ناخودآگاه تاریخی شده است یا برعکس، ولی می توان به جرات ادعا کرد که این دو مقهوم با هم متعامل هستند ساختار اجتماعی ایران از ناخودآگاه تاریخی رسوب گذاری شده از دوران های قبلی تاثیر پذیرفته است و هم چنین به نوبه خود بر ان تاثیر گذاشته است. </a:t>
            </a:r>
            <a:endParaRPr lang="fa-IR">
              <a:cs typeface="B Nazanin" panose="00000400000000000000" pitchFamily="2" charset="-78"/>
            </a:endParaRPr>
          </a:p>
        </p:txBody>
      </p:sp>
      <p:sp>
        <p:nvSpPr>
          <p:cNvPr id="4" name="Flowchart: Process 3"/>
          <p:cNvSpPr/>
          <p:nvPr/>
        </p:nvSpPr>
        <p:spPr>
          <a:xfrm>
            <a:off x="838200" y="3713870"/>
            <a:ext cx="5373859" cy="163185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ناخودآگاه تاریخی رسوب گذاری شده از دوران های قبلی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1349331" y="735185"/>
            <a:ext cx="727855" cy="727855"/>
          </a:xfrm>
          <a:prstGeom prst="rect">
            <a:avLst/>
          </a:prstGeom>
        </p:spPr>
      </p:pic>
    </p:spTree>
    <p:extLst>
      <p:ext uri="{BB962C8B-B14F-4D97-AF65-F5344CB8AC3E}">
        <p14:creationId xmlns:p14="http://schemas.microsoft.com/office/powerpoint/2010/main" val="2506862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smtClean="0">
                <a:solidFill>
                  <a:srgbClr val="FF0000"/>
                </a:solidFill>
                <a:cs typeface="B Nazanin" panose="00000400000000000000" pitchFamily="2" charset="-78"/>
              </a:rPr>
              <a:t>فرض </a:t>
            </a:r>
            <a:r>
              <a:rPr lang="fa-IR" sz="3200" smtClean="0">
                <a:solidFill>
                  <a:srgbClr val="FF0000"/>
                </a:solidFill>
                <a:cs typeface="B Nazanin" panose="00000400000000000000" pitchFamily="2" charset="-78"/>
              </a:rPr>
              <a:t>5(</a:t>
            </a:r>
            <a:r>
              <a:rPr lang="en-US" sz="3200" smtClean="0">
                <a:solidFill>
                  <a:srgbClr val="FF0000"/>
                </a:solidFill>
                <a:cs typeface="B Nazanin" panose="00000400000000000000" pitchFamily="2" charset="-78"/>
              </a:rPr>
              <a:t>p</a:t>
            </a:r>
            <a:r>
              <a:rPr lang="en-US" sz="1800" smtClean="0">
                <a:solidFill>
                  <a:srgbClr val="FF0000"/>
                </a:solidFill>
                <a:cs typeface="B Nazanin" panose="00000400000000000000" pitchFamily="2" charset="-78"/>
              </a:rPr>
              <a:t>5</a:t>
            </a:r>
            <a:r>
              <a:rPr lang="fa-IR" sz="3200" smtClean="0">
                <a:solidFill>
                  <a:srgbClr val="FF0000"/>
                </a:solidFill>
                <a:cs typeface="B Nazanin" panose="00000400000000000000" pitchFamily="2" charset="-78"/>
              </a:rPr>
              <a:t>): </a:t>
            </a:r>
            <a:r>
              <a:rPr lang="fa-IR" sz="3200" smtClean="0">
                <a:solidFill>
                  <a:srgbClr val="FF0000"/>
                </a:solidFill>
                <a:cs typeface="B Nazanin" panose="00000400000000000000" pitchFamily="2" charset="-78"/>
              </a:rPr>
              <a:t>ناخودآگاه فردی در شکل گیری سبک رهبری افراد جامعه موثر است. </a:t>
            </a:r>
            <a:endParaRPr lang="fa-IR" sz="320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سبک رهبری افراد از عوامل زیاید تاثیر می پذیرد. در این مدل، علاوه بر ناخودآگاه تاریخی و ساختار اجتماعی ، ناخودآگاه فردی نیز بر سبک تاثیر دارد. البته این تاثیر بین سبک رهبری فرد و ناخودآگاه فردی متقابل است. علت بسیاری از رفتارهای فرد ناخودآگاه است و این فرض هنوز در ادبیات روان شناسی فرض چالش برانگیزی است. این فرض تاکید بر عوامل صرفا خودآگاه را در بروز سبک رهبری به چالش می کشد. بسیاری از رفتارهای مدیران آگاهانه نیست. یعنی خودشان واقف به ان رفتارها نیستند. ما برای سنجش وجود ای استبداد از سبک مدیریت استفاده کرده ایم و مدیارن در سازمان را به مثابه احکام اجتماعی گرفته ایم</a:t>
            </a:r>
            <a:endParaRPr lang="fa-IR">
              <a:cs typeface="B Nazanin" panose="00000400000000000000" pitchFamily="2" charset="-78"/>
            </a:endParaRPr>
          </a:p>
        </p:txBody>
      </p:sp>
      <p:sp>
        <p:nvSpPr>
          <p:cNvPr id="4" name="Flowchart: Process 3"/>
          <p:cNvSpPr/>
          <p:nvPr/>
        </p:nvSpPr>
        <p:spPr>
          <a:xfrm>
            <a:off x="1350498" y="4768948"/>
            <a:ext cx="3938954"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تاثیر بین سبک رهبری فرد و ناخودآگاه فردی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1353800" y="779584"/>
            <a:ext cx="738627" cy="738627"/>
          </a:xfrm>
          <a:prstGeom prst="rect">
            <a:avLst/>
          </a:prstGeom>
        </p:spPr>
      </p:pic>
    </p:spTree>
    <p:extLst>
      <p:ext uri="{BB962C8B-B14F-4D97-AF65-F5344CB8AC3E}">
        <p14:creationId xmlns:p14="http://schemas.microsoft.com/office/powerpoint/2010/main" val="242408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واژه های کلیدی: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ساختار سازمانی هیدرولیک، ناخودآگاه تاریخی، سبک رهبری استبدادی، استبداد شرقی، هم شکلی نهادی.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462755" y="3190507"/>
            <a:ext cx="3851772" cy="2563179"/>
          </a:xfrm>
          <a:prstGeom prst="rect">
            <a:avLst/>
          </a:prstGeom>
        </p:spPr>
      </p:pic>
    </p:spTree>
    <p:extLst>
      <p:ext uri="{BB962C8B-B14F-4D97-AF65-F5344CB8AC3E}">
        <p14:creationId xmlns:p14="http://schemas.microsoft.com/office/powerpoint/2010/main" val="1358480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سبک مدیریت مفهوم کلیدی در مطالعات رفتار رهبری {6} {21}{27} است. نحوه رفتار و کنش رهبر در سازمان به سبک مدیریت وی بر می گردد. از طرفی سبک مدیریت به عنوان الگوهای پایدار، در حین کار با افراد، توسط دیگران به عنوان یک پدیده عینی ملاحظه می شود. این الگوها باعث می شوند فرد در شرایط مشابه یکسان عمل کرده و این الگوها و عادت ها توسط دیگران قابل پیش بینی بینی شود. تغییر سبک مدیریت به خاطر پایداری، عادی شدن  الگو داری بسیار مشکل است. </a:t>
            </a:r>
          </a:p>
          <a:p>
            <a:endParaRPr lang="fa-IR"/>
          </a:p>
        </p:txBody>
      </p:sp>
      <p:sp>
        <p:nvSpPr>
          <p:cNvPr id="4" name="Flowchart: Process 3"/>
          <p:cNvSpPr/>
          <p:nvPr/>
        </p:nvSpPr>
        <p:spPr>
          <a:xfrm>
            <a:off x="1463040" y="4332849"/>
            <a:ext cx="3319975"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یک پدیده عینی</a:t>
            </a:r>
            <a:endParaRPr lang="fa-IR" b="1">
              <a:solidFill>
                <a:srgbClr val="FF0000"/>
              </a:solidFill>
            </a:endParaRPr>
          </a:p>
        </p:txBody>
      </p:sp>
    </p:spTree>
    <p:extLst>
      <p:ext uri="{BB962C8B-B14F-4D97-AF65-F5344CB8AC3E}">
        <p14:creationId xmlns:p14="http://schemas.microsoft.com/office/powerpoint/2010/main" val="3798752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فرضیه تحقیق</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ما انتظار داریم سبک مدیریت در ایران در حوزه های سازمانی (صنایع یا اکولوژی جمعیت سازمان ها) مختلف به ساختار سازمان ی هیدرولیک منجر شود. از این رو فرضیه تحقیق این گونه بنا می شود: </a:t>
            </a:r>
          </a:p>
          <a:p>
            <a:pPr algn="just"/>
            <a:r>
              <a:rPr lang="en-US" smtClean="0">
                <a:cs typeface="B Nazanin" panose="00000400000000000000" pitchFamily="2" charset="-78"/>
              </a:rPr>
              <a:t>H</a:t>
            </a:r>
            <a:r>
              <a:rPr lang="fa-IR" smtClean="0">
                <a:cs typeface="B Nazanin" panose="00000400000000000000" pitchFamily="2" charset="-78"/>
              </a:rPr>
              <a:t>: تحت تاثیر پدیده نهادی  شده استبداد شرقی، سبک مدیریت مدیران در حوزه های سازمانی متنوع به ساختار سازماین هیدرولیک منجر می شود. </a:t>
            </a:r>
          </a:p>
        </p:txBody>
      </p:sp>
      <p:pic>
        <p:nvPicPr>
          <p:cNvPr id="4" name="Picture 3"/>
          <p:cNvPicPr>
            <a:picLocks noChangeAspect="1"/>
          </p:cNvPicPr>
          <p:nvPr/>
        </p:nvPicPr>
        <p:blipFill>
          <a:blip r:embed="rId2"/>
          <a:stretch>
            <a:fillRect/>
          </a:stretch>
        </p:blipFill>
        <p:spPr>
          <a:xfrm>
            <a:off x="1037785" y="3919493"/>
            <a:ext cx="3492012" cy="1955527"/>
          </a:xfrm>
          <a:prstGeom prst="rect">
            <a:avLst/>
          </a:prstGeom>
        </p:spPr>
      </p:pic>
    </p:spTree>
    <p:extLst>
      <p:ext uri="{BB962C8B-B14F-4D97-AF65-F5344CB8AC3E}">
        <p14:creationId xmlns:p14="http://schemas.microsoft.com/office/powerpoint/2010/main" val="3868805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انتظار می رود سبک مدیریت استبدادی (وظیفه مدار، تولید مدار، مستبدانه، گفتاری، اتوکراتیک) به ساختار سازمانی هیدرولیک منجر شود. ساختار سازمانی هیدرولیک نمایانگر تاثیرات سیستم توزیع آب در ساختار اجتماعی و به تبع ان در ساختار سازمانی است. یعنی مدیری که دارای </a:t>
            </a:r>
            <a:r>
              <a:rPr lang="fa-IR" b="1">
                <a:solidFill>
                  <a:srgbClr val="FF0000"/>
                </a:solidFill>
                <a:cs typeface="B Nazanin" panose="00000400000000000000" pitchFamily="2" charset="-78"/>
              </a:rPr>
              <a:t>سبک مدیریت استبدادی </a:t>
            </a:r>
            <a:r>
              <a:rPr lang="fa-IR">
                <a:cs typeface="B Nazanin" panose="00000400000000000000" pitchFamily="2" charset="-78"/>
              </a:rPr>
              <a:t>است به زیر دستان تفویض اختیار  نمی کند (تمرکز زیاد) به علت وجود  کنترل های شدید، بخش ها وسطوحی از سازمان به کار  کنترل و هماهنگی می پردازد (پیچیدگی زیادتر می شود)  و با وضع قوانین و مقررات دلخواه به منظور شکل دهی رفتار افراد، رسمیت و رسمیت زدایی به صورت هم زمان زیاد تر می شود. </a:t>
            </a:r>
            <a:endParaRPr lang="fa-IR"/>
          </a:p>
        </p:txBody>
      </p:sp>
    </p:spTree>
    <p:extLst>
      <p:ext uri="{BB962C8B-B14F-4D97-AF65-F5344CB8AC3E}">
        <p14:creationId xmlns:p14="http://schemas.microsoft.com/office/powerpoint/2010/main" val="2380337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مقابل مدیری که دارای سبک مدیریت دموکراتیک است،  تفویض اختیار می کند. از این رو تمرکز کم است یا عدم تمرکز در سازمان وجود دارد، </a:t>
            </a:r>
            <a:r>
              <a:rPr lang="fa-IR" b="1">
                <a:solidFill>
                  <a:srgbClr val="FF0000"/>
                </a:solidFill>
                <a:cs typeface="B Nazanin" panose="00000400000000000000" pitchFamily="2" charset="-78"/>
              </a:rPr>
              <a:t>به جای کنترل به اعتماد اهمیت بیشتری می دهد</a:t>
            </a:r>
            <a:r>
              <a:rPr lang="fa-IR">
                <a:cs typeface="B Nazanin" panose="00000400000000000000" pitchFamily="2" charset="-78"/>
              </a:rPr>
              <a:t>، از این رو کار کنترل آسانتر می شود. این گونه مدیران در صدد درونی کردن مقررات در درون افراد هستند و مقررات و رویه های کمی برای انجام کار وضع می کنند به همین خاطر رسمیت در این سازمان کمتر می شود. </a:t>
            </a:r>
          </a:p>
          <a:p>
            <a:endParaRPr lang="fa-IR"/>
          </a:p>
        </p:txBody>
      </p:sp>
      <p:sp>
        <p:nvSpPr>
          <p:cNvPr id="4" name="Flowchart: Process 3"/>
          <p:cNvSpPr/>
          <p:nvPr/>
        </p:nvSpPr>
        <p:spPr>
          <a:xfrm>
            <a:off x="1533378" y="4009292"/>
            <a:ext cx="3460653"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درونی کردن مقررات در درون افراد</a:t>
            </a:r>
            <a:endParaRPr lang="fa-IR" b="1">
              <a:solidFill>
                <a:srgbClr val="FF0000"/>
              </a:solidFill>
            </a:endParaRPr>
          </a:p>
        </p:txBody>
      </p:sp>
    </p:spTree>
    <p:extLst>
      <p:ext uri="{BB962C8B-B14F-4D97-AF65-F5344CB8AC3E}">
        <p14:creationId xmlns:p14="http://schemas.microsoft.com/office/powerpoint/2010/main" val="207810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937760" y="1825625"/>
            <a:ext cx="6416040" cy="4351338"/>
          </a:xfrm>
        </p:spPr>
        <p:txBody>
          <a:bodyPr>
            <a:normAutofit/>
          </a:bodyPr>
          <a:lstStyle/>
          <a:p>
            <a:pPr algn="just"/>
            <a:r>
              <a:rPr lang="fa-IR" smtClean="0">
                <a:cs typeface="B Nazanin" panose="00000400000000000000" pitchFamily="2" charset="-78"/>
              </a:rPr>
              <a:t>به طور کلی می توان گفت که در مقابل سبک مدیریت استبدادی، سبک مدیریت دموراتیک به ساختار ارگانیک منجر می شود. مدیری که دارای سبک مدیریت استبدادی است. به زیردستان خود اعتماد ندارند، دارای تصورات تئوری </a:t>
            </a:r>
            <a:r>
              <a:rPr lang="en-US" smtClean="0">
                <a:cs typeface="B Nazanin" panose="00000400000000000000" pitchFamily="2" charset="-78"/>
              </a:rPr>
              <a:t>x</a:t>
            </a:r>
            <a:r>
              <a:rPr lang="fa-IR" smtClean="0">
                <a:cs typeface="B Nazanin" panose="00000400000000000000" pitchFamily="2" charset="-78"/>
              </a:rPr>
              <a:t> است و افراد زیر دست خود را بالغ نمی پندارد یعنی بر این باور است که آنها توانایی و تمایل پذیرش مسئولیت را ندارند،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82282" y="1690688"/>
            <a:ext cx="3988919" cy="4006727"/>
          </a:xfrm>
          <a:prstGeom prst="rect">
            <a:avLst/>
          </a:prstGeom>
        </p:spPr>
      </p:pic>
    </p:spTree>
    <p:extLst>
      <p:ext uri="{BB962C8B-B14F-4D97-AF65-F5344CB8AC3E}">
        <p14:creationId xmlns:p14="http://schemas.microsoft.com/office/powerpoint/2010/main" val="2211086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a:t>
            </a:r>
            <a:r>
              <a:rPr lang="fa-IR">
                <a:cs typeface="B Nazanin" panose="00000400000000000000" pitchFamily="2" charset="-78"/>
              </a:rPr>
              <a:t>این حالت به زیر دستان تفویض اختیار نمی کند و حیطه نظارت محدودی را بر می گزیند تا بتواند به نحو احسن افراد زیر دست خود را کنترل کند. تاکید این گونه مدیران بر کارایی است و تمایلی به تحقق اثربخشی و اهداف بلند مدت ندارند و فقط اهداف کوتاه مدت و روزانه را پیگیری می کنند. </a:t>
            </a:r>
          </a:p>
          <a:p>
            <a:endParaRPr lang="fa-IR"/>
          </a:p>
        </p:txBody>
      </p:sp>
    </p:spTree>
    <p:extLst>
      <p:ext uri="{BB962C8B-B14F-4D97-AF65-F5344CB8AC3E}">
        <p14:creationId xmlns:p14="http://schemas.microsoft.com/office/powerpoint/2010/main" val="4258256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تحقق کارایی در سازمان، باید تخصص گرایی صورت گیرد: تخصص گرایی موجب جدا شدن بخش های مختلف از هم می شود و تفکیک افقی افزایش می یابد، از این رو پیچیدگی زیادتر می شود. از طرف دیگر حیطه نظارت محدود مدیر، موجب افزایش سلسله مراتب سازمانی شده و به تفکیک عمودی منجر می شود.</a:t>
            </a:r>
            <a:endParaRPr lang="fa-IR"/>
          </a:p>
        </p:txBody>
      </p:sp>
      <p:sp>
        <p:nvSpPr>
          <p:cNvPr id="5" name="Flowchart: Process 4"/>
          <p:cNvSpPr/>
          <p:nvPr/>
        </p:nvSpPr>
        <p:spPr>
          <a:xfrm>
            <a:off x="1266092" y="3896751"/>
            <a:ext cx="3713871" cy="181473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حیطه نظارت محدود مدیر</a:t>
            </a:r>
            <a:endParaRPr lang="fa-IR" sz="2800" b="1">
              <a:solidFill>
                <a:srgbClr val="FF0000"/>
              </a:solidFill>
            </a:endParaRPr>
          </a:p>
        </p:txBody>
      </p:sp>
    </p:spTree>
    <p:extLst>
      <p:ext uri="{BB962C8B-B14F-4D97-AF65-F5344CB8AC3E}">
        <p14:creationId xmlns:p14="http://schemas.microsoft.com/office/powerpoint/2010/main" val="3674215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سبک مدیریت استبدادی موجب رسمیت زدایی می شود. مدیری که دارای سبک مدیریت استبدادی است بر کنترل افراد و استاندارد زدایی تاکید زیادی دارد چون تاکید وی بر کارایی است، کارمداری، نظم و انضباط و تاکید بر مقررات که خود او تعیین و لغو می کند سرلوحه کار اوست. . این گونه مدیران انتظارات خود را از افراد زیر دست به طور دقیق روشن نمی کند. </a:t>
            </a:r>
            <a:endParaRPr lang="fa-IR">
              <a:cs typeface="B Nazanin" panose="00000400000000000000" pitchFamily="2" charset="-78"/>
            </a:endParaRPr>
          </a:p>
        </p:txBody>
      </p:sp>
    </p:spTree>
    <p:extLst>
      <p:ext uri="{BB962C8B-B14F-4D97-AF65-F5344CB8AC3E}">
        <p14:creationId xmlns:p14="http://schemas.microsoft.com/office/powerpoint/2010/main" val="2431818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740812" y="1825625"/>
            <a:ext cx="6612988" cy="4351338"/>
          </a:xfrm>
        </p:spPr>
        <p:txBody>
          <a:bodyPr/>
          <a:lstStyle/>
          <a:p>
            <a:pPr algn="just"/>
            <a:r>
              <a:rPr lang="fa-IR">
                <a:cs typeface="B Nazanin" panose="00000400000000000000" pitchFamily="2" charset="-78"/>
              </a:rPr>
              <a:t>هدف ها را تعیین و به افراد </a:t>
            </a:r>
            <a:r>
              <a:rPr lang="fa-IR" b="1">
                <a:solidFill>
                  <a:srgbClr val="FF0000"/>
                </a:solidFill>
                <a:cs typeface="B Nazanin" panose="00000400000000000000" pitchFamily="2" charset="-78"/>
              </a:rPr>
              <a:t>دیکته</a:t>
            </a:r>
            <a:r>
              <a:rPr lang="fa-IR">
                <a:cs typeface="B Nazanin" panose="00000400000000000000" pitchFamily="2" charset="-78"/>
              </a:rPr>
              <a:t> می کنند. او تعیین می کند که چه کاری چگونه انجام شود. این گونه مدیران برای هر کاری مقررات  و رویه خاص خود را وضع می کنند تا از تنوع و اعمال سلیقه افراد در انجام کارها بکاهد ولی سلیقه خود را حکم فرما کنند. از این رو رسمیت (مطابق تعریف ارتدوکس سازمان) در سازمان کاهش و رسمیت زدایی افزایش می یابد. </a:t>
            </a:r>
          </a:p>
          <a:p>
            <a:endParaRPr lang="fa-IR"/>
          </a:p>
        </p:txBody>
      </p:sp>
      <p:pic>
        <p:nvPicPr>
          <p:cNvPr id="4" name="Picture 3"/>
          <p:cNvPicPr>
            <a:picLocks noChangeAspect="1"/>
          </p:cNvPicPr>
          <p:nvPr/>
        </p:nvPicPr>
        <p:blipFill>
          <a:blip r:embed="rId2"/>
          <a:stretch>
            <a:fillRect/>
          </a:stretch>
        </p:blipFill>
        <p:spPr>
          <a:xfrm>
            <a:off x="838200" y="1825624"/>
            <a:ext cx="3798020" cy="2844849"/>
          </a:xfrm>
          <a:prstGeom prst="rect">
            <a:avLst/>
          </a:prstGeom>
        </p:spPr>
      </p:pic>
    </p:spTree>
    <p:extLst>
      <p:ext uri="{BB962C8B-B14F-4D97-AF65-F5344CB8AC3E}">
        <p14:creationId xmlns:p14="http://schemas.microsoft.com/office/powerpoint/2010/main" val="2777233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سبک مدیریت استبدادی، موجب تمرکز زیاد می شود </a:t>
            </a:r>
            <a:r>
              <a:rPr lang="fa-IR" smtClean="0">
                <a:cs typeface="B Nazanin" panose="00000400000000000000" pitchFamily="2" charset="-78"/>
              </a:rPr>
              <a:t>در این حات چون مدیر زیر دستان خود را لایق اتخاذ تصمیمات نمی داند، خود مستقیما به گردآوری اطلاعات پرداخته و به تنهایی تصمیم می گیرد در سازمان هایی که این گونه مدیران مشغول به کار هستند، </a:t>
            </a:r>
            <a:r>
              <a:rPr lang="fa-IR" b="1" smtClean="0">
                <a:solidFill>
                  <a:srgbClr val="FF0000"/>
                </a:solidFill>
                <a:cs typeface="B Nazanin" panose="00000400000000000000" pitchFamily="2" charset="-78"/>
              </a:rPr>
              <a:t>تصمیم گیری در راس هرم سازمانی انجام می شود</a:t>
            </a:r>
            <a:r>
              <a:rPr lang="fa-IR" smtClean="0">
                <a:cs typeface="B Nazanin" panose="00000400000000000000" pitchFamily="2" charset="-78"/>
              </a:rPr>
              <a:t> و تفویض اختیار  فقط به صورت سمبلیک  و نمایشی است. ممکن است ساختارهای رسمی بیان شده در سازمان ها به لحاظ فشار نهادی، دموکراتیک جلوه کنند ولی به لحاظ واقعی و عملکردی هیدرولیک هستند و حفظ همزمان دو نوع ساختار برای دو هدف متفاوت ولی مکمل. یعنی مشروعیت ، ساختار دموکراتیک  و کارایی و عملکرد (ساختار هیدرولیک) پذیرفته شده است. </a:t>
            </a:r>
            <a:endParaRPr lang="fa-IR">
              <a:cs typeface="B Nazanin" panose="00000400000000000000" pitchFamily="2" charset="-78"/>
            </a:endParaRPr>
          </a:p>
        </p:txBody>
      </p:sp>
    </p:spTree>
    <p:extLst>
      <p:ext uri="{BB962C8B-B14F-4D97-AF65-F5344CB8AC3E}">
        <p14:creationId xmlns:p14="http://schemas.microsoft.com/office/powerpoint/2010/main" val="294326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مقدمه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مطالعه ساختار پدیده های اجتماعی اندیشه بسیاری از دانشمندان علوم اجتماعی را همواره به خود مشغول داشته است. یکی از پدیده هایی که علایق مطالعاتی زیادی را به ویژه در قرن اخیر برانگیخته، ساختار سازمان های رسمی عقلایی است. ویژگی های این ساختار و عوامل ایجاد کننده آن به عنوان یک حوزه مطالعاتی در جامعه شناسی سازمانی و مدیریت توجه بسیاری را جلب کرده است. </a:t>
            </a:r>
            <a:r>
              <a:rPr lang="fa-IR" b="1" smtClean="0">
                <a:solidFill>
                  <a:srgbClr val="FF0000"/>
                </a:solidFill>
                <a:cs typeface="B Nazanin" panose="00000400000000000000" pitchFamily="2" charset="-78"/>
              </a:rPr>
              <a:t>در این مقاله اثرات ساختار اجتماعی و ناخودآگاه تاریخی بر ساختار سازمانی مد نظر قرار می گیرد. </a:t>
            </a:r>
            <a:r>
              <a:rPr lang="fa-IR" smtClean="0">
                <a:cs typeface="B Nazanin" panose="00000400000000000000" pitchFamily="2" charset="-78"/>
              </a:rPr>
              <a:t>تردیدی نیست که ساختار اجتماعی از تکنولوژی تولید تاثیر می پذیرد.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78291" y="4316144"/>
            <a:ext cx="2667000" cy="1714500"/>
          </a:xfrm>
          <a:prstGeom prst="rect">
            <a:avLst/>
          </a:prstGeom>
        </p:spPr>
      </p:pic>
    </p:spTree>
    <p:extLst>
      <p:ext uri="{BB962C8B-B14F-4D97-AF65-F5344CB8AC3E}">
        <p14:creationId xmlns:p14="http://schemas.microsoft.com/office/powerpoint/2010/main" val="1075483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اعلان رسمی سبک و ساختار دموکراتیک به خاطر فشار های نهادی بین المللی و هم شکلی با روند جهانی است دموکراسی با همه معنایش اموزه به عنوان سبک و ساختار مطلوب مشروعیت یافته است و مدیران ترجیح می دهند  حتی به صورت نمایشی، سبک و ساختار رسمی دموکراتیک داته باشند ولی ناخوداگاه تاریخی رسوب گذاری شده، سبک غیر مشروع ولی واقعی استبدادی را اجتناب ناپذیر می کند. </a:t>
            </a:r>
          </a:p>
          <a:p>
            <a:endParaRPr lang="fa-IR"/>
          </a:p>
        </p:txBody>
      </p:sp>
    </p:spTree>
    <p:extLst>
      <p:ext uri="{BB962C8B-B14F-4D97-AF65-F5344CB8AC3E}">
        <p14:creationId xmlns:p14="http://schemas.microsoft.com/office/powerpoint/2010/main" val="3718322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تحقیق حاضر از حیث هدف از یک تحقیق کاربردی و از حیث نحوه گردآوری داده ها از نوع تحقیقات توصیفی (غیر آزمایشی) و از شاخه مطالعات میدانی به شمار می آید و از حیث ارتباط بین متغیرهای  تحقیق از نوع علی است </a:t>
            </a:r>
            <a:r>
              <a:rPr lang="fa-IR" b="1" smtClean="0">
                <a:solidFill>
                  <a:srgbClr val="FF0000"/>
                </a:solidFill>
                <a:cs typeface="B Nazanin" panose="00000400000000000000" pitchFamily="2" charset="-78"/>
              </a:rPr>
              <a:t>روش انجام تحقیق نیز به صورت پیمایشی بوده است</a:t>
            </a:r>
            <a:r>
              <a:rPr lang="fa-IR" smtClean="0">
                <a:cs typeface="B Nazanin" panose="00000400000000000000" pitchFamily="2" charset="-78"/>
              </a:rPr>
              <a:t>. از مهم ترین ویژگی ها و مزایای این روش قابلیت تعمیم نتایج به دست آمده می باشد. </a:t>
            </a:r>
          </a:p>
          <a:p>
            <a:pPr algn="just"/>
            <a:r>
              <a:rPr lang="fa-IR" smtClean="0">
                <a:cs typeface="B Nazanin" panose="00000400000000000000" pitchFamily="2" charset="-78"/>
              </a:rPr>
              <a:t> </a:t>
            </a:r>
          </a:p>
        </p:txBody>
      </p:sp>
      <p:pic>
        <p:nvPicPr>
          <p:cNvPr id="4" name="Picture 3"/>
          <p:cNvPicPr>
            <a:picLocks noChangeAspect="1"/>
          </p:cNvPicPr>
          <p:nvPr/>
        </p:nvPicPr>
        <p:blipFill>
          <a:blip r:embed="rId2"/>
          <a:stretch>
            <a:fillRect/>
          </a:stretch>
        </p:blipFill>
        <p:spPr>
          <a:xfrm>
            <a:off x="838200" y="3681558"/>
            <a:ext cx="3649394" cy="1914525"/>
          </a:xfrm>
          <a:prstGeom prst="rect">
            <a:avLst/>
          </a:prstGeom>
        </p:spPr>
      </p:pic>
    </p:spTree>
    <p:extLst>
      <p:ext uri="{BB962C8B-B14F-4D97-AF65-F5344CB8AC3E}">
        <p14:creationId xmlns:p14="http://schemas.microsoft.com/office/powerpoint/2010/main" val="3351117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متغیرهای تحقیق: </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متغیر </a:t>
            </a:r>
            <a:r>
              <a:rPr lang="fa-IR">
                <a:cs typeface="B Nazanin" panose="00000400000000000000" pitchFamily="2" charset="-78"/>
              </a:rPr>
              <a:t>سبک </a:t>
            </a:r>
            <a:r>
              <a:rPr lang="fa-IR">
                <a:cs typeface="B Nazanin" panose="00000400000000000000" pitchFamily="2" charset="-78"/>
              </a:rPr>
              <a:t>مدیریت </a:t>
            </a:r>
            <a:r>
              <a:rPr lang="fa-IR">
                <a:cs typeface="B Nazanin" panose="00000400000000000000" pitchFamily="2" charset="-78"/>
              </a:rPr>
              <a:t>استعدادی به عنوان متغیر مستقل و ساختار سازمانی هیدرولیک به عنوان متغیر وابسته در نظر گرفته شده است</a:t>
            </a:r>
            <a:endParaRPr lang="fa-IR"/>
          </a:p>
        </p:txBody>
      </p:sp>
    </p:spTree>
    <p:extLst>
      <p:ext uri="{BB962C8B-B14F-4D97-AF65-F5344CB8AC3E}">
        <p14:creationId xmlns:p14="http://schemas.microsoft.com/office/powerpoint/2010/main" val="1146136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نمونه آماری و روش نمونه گیری: </a:t>
            </a:r>
            <a:endParaRPr lang="fa-IR">
              <a:solidFill>
                <a:srgbClr val="FF0000"/>
              </a:solidFill>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حجم </a:t>
            </a:r>
            <a:r>
              <a:rPr lang="fa-IR">
                <a:cs typeface="B Nazanin" panose="00000400000000000000" pitchFamily="2" charset="-78"/>
              </a:rPr>
              <a:t>نمونه آماری بر اساس جدول مورگان حدود 300 سازمان بر آورد شده است. روش نمونه گیری، تصادفی ساده بوده است. هر چند که پاسخ گویان از لحاظ تحصیلات (کارشناسی، کارشناسی ارشد و دکتری) متفاوت بوده اند ولی برای اهداف این تحقیق ن</a:t>
            </a:r>
            <a:r>
              <a:rPr lang="fa-IR" smtClean="0">
                <a:cs typeface="B Nazanin" panose="00000400000000000000" pitchFamily="2" charset="-78"/>
              </a:rPr>
              <a:t>ظرات </a:t>
            </a:r>
            <a:r>
              <a:rPr lang="fa-IR">
                <a:cs typeface="B Nazanin" panose="00000400000000000000" pitchFamily="2" charset="-78"/>
              </a:rPr>
              <a:t>آنها ارزش یکسانی دارد. در حدود 61 درصد نمونه سازمان های دولتی و 39 درصد سازمان  های خصوصی بوده اند. </a:t>
            </a:r>
            <a:endParaRPr lang="fa-IR"/>
          </a:p>
        </p:txBody>
      </p:sp>
    </p:spTree>
    <p:extLst>
      <p:ext uri="{BB962C8B-B14F-4D97-AF65-F5344CB8AC3E}">
        <p14:creationId xmlns:p14="http://schemas.microsoft.com/office/powerpoint/2010/main" val="3275228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سازمان های نمونه در این تحقیق متنوع بوده اند و طیفی از حوزه های سازمانی  پژوهشی، اموزشی، تولیدی، کشاورزی، </a:t>
            </a:r>
            <a:r>
              <a:rPr lang="fa-IR" smtClean="0">
                <a:cs typeface="B Nazanin" panose="00000400000000000000" pitchFamily="2" charset="-78"/>
              </a:rPr>
              <a:t>بازرگانی، </a:t>
            </a:r>
            <a:r>
              <a:rPr lang="fa-IR">
                <a:cs typeface="B Nazanin" panose="00000400000000000000" pitchFamily="2" charset="-78"/>
              </a:rPr>
              <a:t>خدماتی، انتشاراتی، فرهنگی و هنری را در بر می گیرد. در این تحقیق یک حوزه سازمانی انتخاب نشده بلکه سعی شده است حوزه ها متنوع باشند. </a:t>
            </a:r>
          </a:p>
        </p:txBody>
      </p:sp>
    </p:spTree>
    <p:extLst>
      <p:ext uri="{BB962C8B-B14F-4D97-AF65-F5344CB8AC3E}">
        <p14:creationId xmlns:p14="http://schemas.microsoft.com/office/powerpoint/2010/main" val="1843834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ابزار گرداوری داده ها و روایی و پایایی </a:t>
            </a:r>
            <a:r>
              <a:rPr lang="fa-IR" smtClean="0">
                <a:solidFill>
                  <a:srgbClr val="FF0000"/>
                </a:solidFill>
                <a:cs typeface="B Nazanin" panose="00000400000000000000" pitchFamily="2" charset="-78"/>
              </a:rPr>
              <a:t>آن: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منظور گرد آوری  داده های تحقیق از پرسش نامه استفاده شده است. در طراحی سوالات پرسشنامه دقت لازم به عمل آمده تا سوالات از سادگی و وضوح کافی برخوردار باشند پاسخ گویان در این تحقیق دو دسته بوده  اند. یک دسته مدیران و دسته دیگر کارشناسان تشکیلات  و روش ها. پرسشنامه ها پس از تحلیل عاملی و حذف برخی سوالات اضافی توزیع شده است. پرسشنامه اول سبک مدیریت مدیران را با 30 سوال می سنجد که از این نوع پرسشنامه 530 عدد بین پاسخ گویان بالقوه توزیع شده است تا این که 320 پرسشنامه تکمیل شده و کامل دریافت شده است. </a:t>
            </a:r>
            <a:endParaRPr lang="fa-IR">
              <a:cs typeface="B Nazanin" panose="00000400000000000000" pitchFamily="2" charset="-78"/>
            </a:endParaRPr>
          </a:p>
        </p:txBody>
      </p:sp>
      <p:sp>
        <p:nvSpPr>
          <p:cNvPr id="4" name="Flowchart: Process 3"/>
          <p:cNvSpPr/>
          <p:nvPr/>
        </p:nvSpPr>
        <p:spPr>
          <a:xfrm>
            <a:off x="1631852" y="4797083"/>
            <a:ext cx="2827606" cy="8018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سادگی و وضوح کافی</a:t>
            </a:r>
            <a:endParaRPr lang="fa-IR" b="1">
              <a:solidFill>
                <a:srgbClr val="FF0000"/>
              </a:solidFill>
            </a:endParaRPr>
          </a:p>
        </p:txBody>
      </p:sp>
    </p:spTree>
    <p:extLst>
      <p:ext uri="{BB962C8B-B14F-4D97-AF65-F5344CB8AC3E}">
        <p14:creationId xmlns:p14="http://schemas.microsoft.com/office/powerpoint/2010/main" val="169247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پرسشنامه ها به صورت حضوری مستقیم یا غیر مستقیم بین مدیران توزیع و جمع آوری شده است. به پاسخ دهندگان اطمینان داده شده است که اسم آنها و سازمانشان کاملا محرمانه بوده و به هیچ طریقی </a:t>
            </a:r>
            <a:r>
              <a:rPr lang="fa-IR" smtClean="0">
                <a:cs typeface="B Nazanin" panose="00000400000000000000" pitchFamily="2" charset="-78"/>
              </a:rPr>
              <a:t>فاش </a:t>
            </a:r>
            <a:r>
              <a:rPr lang="fa-IR">
                <a:cs typeface="B Nazanin" panose="00000400000000000000" pitchFamily="2" charset="-78"/>
              </a:rPr>
              <a:t>نخواهد شد، از این رو هیچ سوالی برای اطلاعات شخصی افراد طراحی نشده است. پرسشنامه دوم با 32 سوال مربوط به ساختار سازمانی </a:t>
            </a:r>
            <a:r>
              <a:rPr lang="fa-IR" smtClean="0">
                <a:cs typeface="B Nazanin" panose="00000400000000000000" pitchFamily="2" charset="-78"/>
              </a:rPr>
              <a:t>است</a:t>
            </a:r>
            <a:endParaRPr lang="fa-IR">
              <a:cs typeface="B Nazanin" panose="00000400000000000000" pitchFamily="2" charset="-78"/>
            </a:endParaRPr>
          </a:p>
        </p:txBody>
      </p:sp>
    </p:spTree>
    <p:extLst>
      <p:ext uri="{BB962C8B-B14F-4D97-AF65-F5344CB8AC3E}">
        <p14:creationId xmlns:p14="http://schemas.microsoft.com/office/powerpoint/2010/main" val="3698706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 از کارشناسان تشکیلات و روش ها متناظر با مدیران دریافت شده اس به تعداد مدیران ارشد در حدود 600 پرسشنامه در سازمان های متناظر به روش بالا توزیع شده است تا این که 430 پرسشنامه تکمیل شده دریافت شده است. سعی شده است که در سازمان ها پرسشنامه ها متناظر هم باشند،  از آنجایی که متغیر ساختار سازمانی یک متغیر سازمانی است پرسشنامه های دریافت شده از کارشناسان تشکیلات و روش ها در صورتی که در یک سازمان بیش از یک بوده اند، تقسیم بر تعداد شده اند. </a:t>
            </a:r>
          </a:p>
          <a:p>
            <a:endParaRPr lang="fa-IR"/>
          </a:p>
        </p:txBody>
      </p:sp>
      <p:sp>
        <p:nvSpPr>
          <p:cNvPr id="4" name="Flowchart: Process 3"/>
          <p:cNvSpPr/>
          <p:nvPr/>
        </p:nvSpPr>
        <p:spPr>
          <a:xfrm>
            <a:off x="1322363" y="4473526"/>
            <a:ext cx="4135902" cy="101287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کارشناسان تشکیلات و روش ها</a:t>
            </a:r>
            <a:endParaRPr lang="fa-IR" b="1">
              <a:solidFill>
                <a:srgbClr val="FF0000"/>
              </a:solidFill>
            </a:endParaRPr>
          </a:p>
        </p:txBody>
      </p:sp>
    </p:spTree>
    <p:extLst>
      <p:ext uri="{BB962C8B-B14F-4D97-AF65-F5344CB8AC3E}">
        <p14:creationId xmlns:p14="http://schemas.microsoft.com/office/powerpoint/2010/main" val="3454808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a:cs typeface="B Nazanin" panose="00000400000000000000" pitchFamily="2" charset="-78"/>
              </a:rPr>
              <a:t>اعتبار پرسشنامه به وسیله آلفای کرونباخ به دست آمده است و اعتبار کل مقیاس با 52 سوال 0/93ف مقیاس سبک رهبری  با 30 سوال 0/86 و مقیاس ساختار سازماین هیدرولیک با 22 سوال 0/90  می باشد. در تحلیل پرسشنامه از نرم افزار </a:t>
            </a:r>
            <a:r>
              <a:rPr lang="en-US">
                <a:cs typeface="B Nazanin" panose="00000400000000000000" pitchFamily="2" charset="-78"/>
              </a:rPr>
              <a:t>SPSS</a:t>
            </a:r>
            <a:r>
              <a:rPr lang="fa-IR">
                <a:cs typeface="B Nazanin" panose="00000400000000000000" pitchFamily="2" charset="-78"/>
              </a:rPr>
              <a:t> نسخه 13 استفاده شده است. سطح خطای 5 درصد  برای آزمون فرضیه در نظر گرفته شده است. نتایج آزمون دو جمله ای نشان می دهد که نمره سبک رهبری استبدادی 237 سازمان بالاتر از 2/5 است و فقط 63 سازمان میانگین کمتر از این دارند، یعنی درصد موفقیت 79 درصد است. </a:t>
            </a:r>
            <a:endParaRPr lang="fa-IR"/>
          </a:p>
        </p:txBody>
      </p:sp>
    </p:spTree>
    <p:extLst>
      <p:ext uri="{BB962C8B-B14F-4D97-AF65-F5344CB8AC3E}">
        <p14:creationId xmlns:p14="http://schemas.microsoft.com/office/powerpoint/2010/main" val="2760744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بر اساس آزمون رگرسیون ضریب تشخیص مدل 0/64 و ضریب تشخیص تعدیل شده در حدود 0/631 می باشد، یعنی در حدود 66 درصد تغییرات ساختار سازماین هیدرولیک توسط مدل تبیین می شود . اثرات سبک رهبری استبدادی روی ابعاد ساختار سازماین هیدرولیک بدین صورت است پیچیدگی 0/560 ، رسمیت زدایی 0/667 و تمرکز 0/621 علاوه بر بررسی ثارات علی شاید روابط این متغیر ها نیز جالب توجه </a:t>
            </a:r>
            <a:r>
              <a:rPr lang="fa-IR" smtClean="0">
                <a:cs typeface="B Nazanin" panose="00000400000000000000" pitchFamily="2" charset="-78"/>
              </a:rPr>
              <a:t>باشد</a:t>
            </a:r>
            <a:endParaRPr lang="fa-IR"/>
          </a:p>
        </p:txBody>
      </p:sp>
    </p:spTree>
    <p:extLst>
      <p:ext uri="{BB962C8B-B14F-4D97-AF65-F5344CB8AC3E}">
        <p14:creationId xmlns:p14="http://schemas.microsoft.com/office/powerpoint/2010/main" val="358304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514534" y="1825625"/>
            <a:ext cx="5839265" cy="4351338"/>
          </a:xfrm>
        </p:spPr>
        <p:txBody>
          <a:bodyPr>
            <a:normAutofit/>
          </a:bodyPr>
          <a:lstStyle/>
          <a:p>
            <a:pPr algn="just"/>
            <a:r>
              <a:rPr lang="fa-IR" smtClean="0">
                <a:cs typeface="B Nazanin" panose="00000400000000000000" pitchFamily="2" charset="-78"/>
              </a:rPr>
              <a:t>در ایران نیز تکنولوژی استحصال با اثرات عمیقی بر روابط اجتماعی، حقوقی و سازمانی داشته است. قبل از ورود به بحث تکنولوژی استحصال آب، تحول تاریخی کنترل برنامه ریزی شده آب بسیار مهم است. انسان اولیه نواحی کم آّب را شناخته بود ولی این موضوع در دوران جمع آوری و شکار برایش اهمیت چندانی نداشت</a:t>
            </a:r>
            <a:r>
              <a:rPr lang="fa-IR" smtClean="0">
                <a:cs typeface="B Nazanin" panose="00000400000000000000" pitchFamily="2" charset="-78"/>
              </a:rPr>
              <a:t>.. </a:t>
            </a:r>
            <a:endParaRPr lang="fa-IR">
              <a:cs typeface="B Nazanin" panose="00000400000000000000" pitchFamily="2" charset="-78"/>
            </a:endParaRPr>
          </a:p>
        </p:txBody>
      </p:sp>
      <p:sp>
        <p:nvSpPr>
          <p:cNvPr id="4" name="Flowchart: Process 3"/>
          <p:cNvSpPr/>
          <p:nvPr/>
        </p:nvSpPr>
        <p:spPr>
          <a:xfrm>
            <a:off x="998806" y="4713923"/>
            <a:ext cx="3840480" cy="146304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بحث تکنولوژی استحصال آب</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998806" y="1825625"/>
            <a:ext cx="3840480" cy="2199932"/>
          </a:xfrm>
          <a:prstGeom prst="rect">
            <a:avLst/>
          </a:prstGeom>
        </p:spPr>
      </p:pic>
    </p:spTree>
    <p:extLst>
      <p:ext uri="{BB962C8B-B14F-4D97-AF65-F5344CB8AC3E}">
        <p14:creationId xmlns:p14="http://schemas.microsoft.com/office/powerpoint/2010/main" val="3199469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منظور بررسی وجود ارتباط و نیز میزان آن بین دو متغیر از آزمون همبستگی اتسفده می شود. زمانی که این دو متغیر کمی باشد از همبستگی پیرسون  و هنگامی که متغیرهای مزبور کیفی هستند از همبستگی اسپیرمن استفاده می شود. در این تحقیق نیز از ان جایی که متغیرها کیفی هستند باید از همبستگی اسپیرمن استفاده شود ولی جهت اطمینان بیشتر از هر دو روش بهره جسته ایم که نتایج آن در ماتریس همبستگی نگاره شماره 1 منعکس گردیده است. </a:t>
            </a:r>
          </a:p>
          <a:p>
            <a:endParaRPr lang="fa-IR"/>
          </a:p>
        </p:txBody>
      </p:sp>
      <p:sp>
        <p:nvSpPr>
          <p:cNvPr id="4" name="Flowchart: Process 3"/>
          <p:cNvSpPr/>
          <p:nvPr/>
        </p:nvSpPr>
        <p:spPr>
          <a:xfrm>
            <a:off x="1505243" y="4318782"/>
            <a:ext cx="3052689" cy="11535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همبستگی اسپیرمن</a:t>
            </a:r>
            <a:endParaRPr lang="fa-IR" b="1">
              <a:solidFill>
                <a:srgbClr val="FF0000"/>
              </a:solidFill>
            </a:endParaRPr>
          </a:p>
        </p:txBody>
      </p:sp>
    </p:spTree>
    <p:extLst>
      <p:ext uri="{BB962C8B-B14F-4D97-AF65-F5344CB8AC3E}">
        <p14:creationId xmlns:p14="http://schemas.microsoft.com/office/powerpoint/2010/main" val="3055773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همان طوری که در ماتریس همبستگی ملاحظه می شود همبستگی سبک رهبری استبدادی به روش پیرسون با پیچیدگی 0/719، با رسمیت 0/586 و با تمرکز 0/494است. همچنین همبستگی سبک استبدادی به روش اسپیرمن با پیچیدگی 0/731، با رسمیت 0/527 و با تمرکز 0/560 است. در سطح اطمینان 0/99 همه ضرایب مثبت و معنی دار هستند. </a:t>
            </a:r>
            <a:endParaRPr lang="fa-IR">
              <a:cs typeface="B Nazanin" panose="00000400000000000000" pitchFamily="2" charset="-78"/>
            </a:endParaRPr>
          </a:p>
        </p:txBody>
      </p:sp>
    </p:spTree>
    <p:extLst>
      <p:ext uri="{BB962C8B-B14F-4D97-AF65-F5344CB8AC3E}">
        <p14:creationId xmlns:p14="http://schemas.microsoft.com/office/powerpoint/2010/main" val="3438201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71977" y="911837"/>
            <a:ext cx="9633398" cy="5032557"/>
          </a:xfrm>
          <a:prstGeom prst="rect">
            <a:avLst/>
          </a:prstGeom>
        </p:spPr>
      </p:pic>
    </p:spTree>
    <p:extLst>
      <p:ext uri="{BB962C8B-B14F-4D97-AF65-F5344CB8AC3E}">
        <p14:creationId xmlns:p14="http://schemas.microsoft.com/office/powerpoint/2010/main" val="3627628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نتیجه گیری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اثرات سبک رهبری استبدادی روی ابعاد ساختار سازمانی هیدرولیک (به ترتیب رسمیت زدایی 0/667، تمرکز 0/621 و پیچیدگی 0/540) بسیار بالا است. میان گین پیچیدگی 2/61 و میانگین رسمیت زدایی 3/05 و میانگین تمرکز 3/12 می باشد و می توان دراین میانگین ها ویژگی ساختار هیدرولیک را تا حدودی مشاهده کرد هر چند انتظار محقق این بود که میانگین ها بالاتر از مقدار بدست آمده باشند ولی همیشه داده ها از انتظارات محقق تبعیت نمی کند. </a:t>
            </a:r>
          </a:p>
        </p:txBody>
      </p:sp>
      <p:pic>
        <p:nvPicPr>
          <p:cNvPr id="4" name="Picture 3"/>
          <p:cNvPicPr>
            <a:picLocks noChangeAspect="1"/>
          </p:cNvPicPr>
          <p:nvPr/>
        </p:nvPicPr>
        <p:blipFill>
          <a:blip r:embed="rId2"/>
          <a:stretch>
            <a:fillRect/>
          </a:stretch>
        </p:blipFill>
        <p:spPr>
          <a:xfrm>
            <a:off x="4729162" y="4110110"/>
            <a:ext cx="2733675" cy="1676400"/>
          </a:xfrm>
          <a:prstGeom prst="rect">
            <a:avLst/>
          </a:prstGeom>
        </p:spPr>
      </p:pic>
    </p:spTree>
    <p:extLst>
      <p:ext uri="{BB962C8B-B14F-4D97-AF65-F5344CB8AC3E}">
        <p14:creationId xmlns:p14="http://schemas.microsoft.com/office/powerpoint/2010/main" val="3616880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البته تحلیل میانگین در تحقیق ما از درجه دوم اولویت برخوردار است. همبستگی بین این سه متغیر به هر دو روش پیرسون  و اسپیرمن معنی دار و نسبتا بالا است. داده ها ما ارتباط معنی داری را بین سبک مدیریت استبدادی  و ساختار سازمانی هیدرولیک نشان می دهند. به گونه ای که در نگاره یک ملاحظه می شود همبستگی سبک استبدادی به روش پیرسون با پیچیدگی 0/719 با رسمیت 0/586 و با تمرکز 0/494ست همچنین همبستگی سبک استبدادی به روش اسپیرمن با پیچیدگی 0/731 با رسمیت 0/527 و با تمرکز 0/560 است در مقابل همبستگی سبک دموکراتیک به روش پیرسون با پیچیدگی  0/07 با رسمیت 0/085 و با تمرکز 0/496 است. </a:t>
            </a:r>
          </a:p>
          <a:p>
            <a:endParaRPr lang="fa-IR"/>
          </a:p>
        </p:txBody>
      </p:sp>
    </p:spTree>
    <p:extLst>
      <p:ext uri="{BB962C8B-B14F-4D97-AF65-F5344CB8AC3E}">
        <p14:creationId xmlns:p14="http://schemas.microsoft.com/office/powerpoint/2010/main" val="1924266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همچنین همبستگی سبک استبدادی به روش اسپیرمن با پیچیدگی 0/731 با رسمیت 0/527 و با تمرکز 0/560است در مقابل همبستگی سبک دموکراتیک به روش پیرسون با پیچیدگی 0/076 ، با رسمیت 0/085 و با تمرکز 0/038 است همچنین همبستگی سبک دموکراتیک به روش اسپیرمن با پیچیدگی 0/138 با رسمیت 0.128 و با تمرکز 0/066 است.  در سطح اطمینان 0/99 هیچ کدام از ضرایب معنی دار نیستند و فقظ ضرایب همبستگی سبک دموکراتیک با پیچیدگی و رسمیت به روش اسپیرمن در سطح اطمینان 0/95 معنی دار است. </a:t>
            </a:r>
          </a:p>
          <a:p>
            <a:endParaRPr lang="fa-IR"/>
          </a:p>
        </p:txBody>
      </p:sp>
    </p:spTree>
    <p:extLst>
      <p:ext uri="{BB962C8B-B14F-4D97-AF65-F5344CB8AC3E}">
        <p14:creationId xmlns:p14="http://schemas.microsoft.com/office/powerpoint/2010/main" val="4184723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بر مبنای یافته های تحقیق و مبانی نظری گفته شده موارد زیر را خاطر نشان می سازد. البته تفسییر مولف در اینجا، صرفا به یافته های این تحقیق اختصاص ندارد و مشاهدات و تجربیات چند ساله نیز در این تفسیر اثر گذاشته است. </a:t>
            </a:r>
          </a:p>
          <a:p>
            <a:pPr algn="just"/>
            <a:endParaRPr lang="fa-IR">
              <a:cs typeface="B Nazanin" panose="00000400000000000000" pitchFamily="2" charset="-78"/>
            </a:endParaRPr>
          </a:p>
        </p:txBody>
      </p:sp>
    </p:spTree>
    <p:extLst>
      <p:ext uri="{BB962C8B-B14F-4D97-AF65-F5344CB8AC3E}">
        <p14:creationId xmlns:p14="http://schemas.microsoft.com/office/powerpoint/2010/main" val="2401266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ساختار مشهود و واقعی سازمان ها با ساختار رسمی بیان شده آن ها متفاوت بوده است. این موضوع نشان می دهد که برای سازمان هاپاسخ به اسطوره های نهادی شده جامعه و هم شکلی با انها مهم تر از ملزومات کارایی است. هر چند بعضی از سازمان ها عملا دو نوع ساختار را همزمان دارا هستند. یکی ساختاری که فعالیت های روزمره را انجام می دهد و دیگری ساختار سازمانی رسمی که ارتباط ضعیفی با فعالیت های جاری دارد ولی </a:t>
            </a:r>
            <a:r>
              <a:rPr lang="fa-IR">
                <a:solidFill>
                  <a:srgbClr val="FF0000"/>
                </a:solidFill>
                <a:cs typeface="B Nazanin" panose="00000400000000000000" pitchFamily="2" charset="-78"/>
              </a:rPr>
              <a:t>کارکرد بیرونی مشروعیت زایی</a:t>
            </a:r>
            <a:r>
              <a:rPr lang="fa-IR">
                <a:cs typeface="B Nazanin" panose="00000400000000000000" pitchFamily="2" charset="-78"/>
              </a:rPr>
              <a:t> برای سازمان دارد. </a:t>
            </a:r>
          </a:p>
          <a:p>
            <a:endParaRPr lang="fa-IR"/>
          </a:p>
        </p:txBody>
      </p:sp>
    </p:spTree>
    <p:extLst>
      <p:ext uri="{BB962C8B-B14F-4D97-AF65-F5344CB8AC3E}">
        <p14:creationId xmlns:p14="http://schemas.microsoft.com/office/powerpoint/2010/main" val="4083923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آنچه که در تحقیق حاضر حیرت آور است وجود تجانس و هم شکلی در ساختارهای سازمانی رسمی در حوزه های سازمانی متفاوت است نه در داخل یک حوزه سازمانی. هم شکلی در داخل یک حوزه سازمانی تبیین شده است ولی در ایران هم شکلی علاوه بر درون یک حوزه سامزانی، بین حوزه سازمانی متفاوت مشهود است وجود ساختارهای مشابه در حوزه های سازمانی متفاوت تعجب اور است {2}{3} انتظار می رود تفاوت معنی داری بین ساختار سازمانی رسمی یک دانشگاه یا پژوهشکده با یک شرکت خودرو سازی وجود داشته باشد</a:t>
            </a:r>
            <a:r>
              <a:rPr lang="fa-IR">
                <a:cs typeface="B Nazanin" panose="00000400000000000000" pitchFamily="2" charset="-78"/>
              </a:rPr>
              <a:t>. </a:t>
            </a:r>
            <a:endParaRPr lang="fa-IR"/>
          </a:p>
        </p:txBody>
      </p:sp>
    </p:spTree>
    <p:extLst>
      <p:ext uri="{BB962C8B-B14F-4D97-AF65-F5344CB8AC3E}">
        <p14:creationId xmlns:p14="http://schemas.microsoft.com/office/powerpoint/2010/main" val="3163254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چرا که استراتژی، اندازه، محیط، تکنولوژی، هم شکلی اجباری، فرایندهای تقلیدی و یا فشارهای هنجاری آنها بسیار متفاوت است. از این این فرضیه  در ذهن شکل می گیرد که آیا ممکن است عامل تعیین کننده ساختار مشترکی بین همه سازمان ها وجود  داشته باشد و بقیه عوامل را تحت عوامل را تحت الشعاع قرار دهد؟ شاید بتوان نفوذ گسترده دولت را به عنوان عامل تعیین کننده تبیین کرد ولی وجود هم شکلی در بخش خصوصی با بخش دولتی این عامل را منفی می کند. چرا که بخشی از نمونه های  ما از بخش خصوصی بوده اند. </a:t>
            </a:r>
          </a:p>
          <a:p>
            <a:endParaRPr lang="fa-IR"/>
          </a:p>
        </p:txBody>
      </p:sp>
      <p:pic>
        <p:nvPicPr>
          <p:cNvPr id="4" name="Picture 3"/>
          <p:cNvPicPr>
            <a:picLocks noChangeAspect="1"/>
          </p:cNvPicPr>
          <p:nvPr/>
        </p:nvPicPr>
        <p:blipFill>
          <a:blip r:embed="rId2"/>
          <a:stretch>
            <a:fillRect/>
          </a:stretch>
        </p:blipFill>
        <p:spPr>
          <a:xfrm>
            <a:off x="838201" y="4709476"/>
            <a:ext cx="1609578" cy="1602424"/>
          </a:xfrm>
          <a:prstGeom prst="rect">
            <a:avLst/>
          </a:prstGeom>
        </p:spPr>
      </p:pic>
    </p:spTree>
    <p:extLst>
      <p:ext uri="{BB962C8B-B14F-4D97-AF65-F5344CB8AC3E}">
        <p14:creationId xmlns:p14="http://schemas.microsoft.com/office/powerpoint/2010/main" val="106692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چرا که نیازی به کنترل برنامه ریزی  شده آب بسیار مهم است. انسان اولیه نواحی کم آب را شناخته بود ولی این موضوع در دوران جمع آوری و شکار برایش اهمیت چندانی نداشت</a:t>
            </a:r>
            <a:endParaRPr lang="fa-IR"/>
          </a:p>
        </p:txBody>
      </p:sp>
      <p:sp>
        <p:nvSpPr>
          <p:cNvPr id="4" name="Flowchart: Process 3"/>
          <p:cNvSpPr/>
          <p:nvPr/>
        </p:nvSpPr>
        <p:spPr>
          <a:xfrm>
            <a:off x="1350498" y="3798277"/>
            <a:ext cx="3671668" cy="150524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کنترل برنامه ریزی  شده آب</a:t>
            </a:r>
            <a:endParaRPr lang="fa-IR" b="1">
              <a:solidFill>
                <a:srgbClr val="FF0000"/>
              </a:solidFill>
            </a:endParaRPr>
          </a:p>
        </p:txBody>
      </p:sp>
    </p:spTree>
    <p:extLst>
      <p:ext uri="{BB962C8B-B14F-4D97-AF65-F5344CB8AC3E}">
        <p14:creationId xmlns:p14="http://schemas.microsoft.com/office/powerpoint/2010/main" val="4127781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انتظار می رود که تنوع در استراتژی تکنولوژیف اندازه و محیط به ساختارهای متفاوتی منجر شود ولی سازمان های داخل یک حوزه سازمانی شباهت های زیادی در ساختار نشان می دهند. مطالعات تجربی در غرب نیز این موضوع را تایید می کند به طوری که ساختار سازمانی مدارس، دانشگاه ها، بیمارستان ها، بیمه هاف بانک ها که در مکان های گسترده ای قرار گرفته اند، خیلی شبیه یکدیگر است. ولی آنچه که در این تحقیق جالب توجه است، </a:t>
            </a:r>
            <a:r>
              <a:rPr lang="fa-IR" b="1" smtClean="0">
                <a:solidFill>
                  <a:srgbClr val="FF0000"/>
                </a:solidFill>
                <a:cs typeface="B Nazanin" panose="00000400000000000000" pitchFamily="2" charset="-78"/>
              </a:rPr>
              <a:t>شباهت میان ساختار های سازمانی در بین حوزه های سازمانی نه درون حوزه های سازمانی است</a:t>
            </a:r>
            <a:r>
              <a:rPr lang="fa-IR" smtClean="0">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3062289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یعنی همان طوری که در بخش متدولوژی عنوان شده است </a:t>
            </a:r>
            <a:r>
              <a:rPr lang="fa-IR">
                <a:cs typeface="B Nazanin" panose="00000400000000000000" pitchFamily="2" charset="-78"/>
              </a:rPr>
              <a:t>سازمان  </a:t>
            </a:r>
            <a:r>
              <a:rPr lang="fa-IR" smtClean="0">
                <a:cs typeface="B Nazanin" panose="00000400000000000000" pitchFamily="2" charset="-78"/>
              </a:rPr>
              <a:t>ها</a:t>
            </a:r>
            <a:r>
              <a:rPr lang="fa-IR">
                <a:cs typeface="B Nazanin" panose="00000400000000000000" pitchFamily="2" charset="-78"/>
              </a:rPr>
              <a:t>ی</a:t>
            </a:r>
            <a:r>
              <a:rPr lang="fa-IR" smtClean="0">
                <a:cs typeface="B Nazanin" panose="00000400000000000000" pitchFamily="2" charset="-78"/>
              </a:rPr>
              <a:t> مورد </a:t>
            </a:r>
            <a:r>
              <a:rPr lang="fa-IR">
                <a:cs typeface="B Nazanin" panose="00000400000000000000" pitchFamily="2" charset="-78"/>
              </a:rPr>
              <a:t>تحقیق صرفا در داخل یک حوزه نبوده اند. بنا بر این باید عواملی غیر از عوامل تبیین شده هم شکلی های سه گانه وجود داشته باشد آنچه که در این تحقیق مد نظر قرار گرفته است عامل تاریخی فرهنگی استبداد شرقی است که به </a:t>
            </a:r>
            <a:r>
              <a:rPr lang="fa-IR">
                <a:cs typeface="B Nazanin" panose="00000400000000000000" pitchFamily="2" charset="-78"/>
              </a:rPr>
              <a:t>نوعی </a:t>
            </a:r>
            <a:r>
              <a:rPr lang="fa-IR" smtClean="0">
                <a:cs typeface="B Nazanin" panose="00000400000000000000" pitchFamily="2" charset="-78"/>
              </a:rPr>
              <a:t>در </a:t>
            </a:r>
            <a:r>
              <a:rPr lang="fa-IR" b="1" smtClean="0">
                <a:solidFill>
                  <a:srgbClr val="FF0000"/>
                </a:solidFill>
                <a:cs typeface="B Nazanin" panose="00000400000000000000" pitchFamily="2" charset="-78"/>
              </a:rPr>
              <a:t>روج </a:t>
            </a:r>
            <a:r>
              <a:rPr lang="fa-IR" b="1">
                <a:solidFill>
                  <a:srgbClr val="FF0000"/>
                </a:solidFill>
                <a:cs typeface="B Nazanin" panose="00000400000000000000" pitchFamily="2" charset="-78"/>
              </a:rPr>
              <a:t>اجتماعی جامعه و ناخودآگاه ان </a:t>
            </a:r>
            <a:r>
              <a:rPr lang="fa-IR">
                <a:cs typeface="B Nazanin" panose="00000400000000000000" pitchFamily="2" charset="-78"/>
              </a:rPr>
              <a:t>موجود بوده و علاوه بر ساختار اجتماعی در ساختارهای سازمانی نیز خود را نشان می دهد. </a:t>
            </a:r>
          </a:p>
          <a:p>
            <a:endParaRPr lang="fa-IR"/>
          </a:p>
        </p:txBody>
      </p:sp>
    </p:spTree>
    <p:extLst>
      <p:ext uri="{BB962C8B-B14F-4D97-AF65-F5344CB8AC3E}">
        <p14:creationId xmlns:p14="http://schemas.microsoft.com/office/powerpoint/2010/main" val="2353857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با وجود نادیده گرفته شدن ساختار دموکراتیک در فعالیت های واقعی سازمان منابع و انرژی های زیادی رد سازمان ها صرف نگهداری آن می شود و ساخرتا دموکراتیک به کلی کنار گذاشته نمی شود. انچه که مسلم است این ساختارهای رسمی اعلان شده دموکراتیک برای سازمان ها در داخل و خارج از ایران مشروعیت کسب می کنند. از طرفی این ساختارها در عمل با ملزومات کارایی در تضاد هستند. بنابراین سازمان ها ترجیح می دهند ساختار رسمی را به صورت سمبلیک حفظ کرده و برای کسب مشروعیت اجتماعی از آن استفاده </a:t>
            </a:r>
            <a:r>
              <a:rPr lang="fa-IR" smtClean="0">
                <a:cs typeface="B Nazanin" panose="00000400000000000000" pitchFamily="2" charset="-78"/>
              </a:rPr>
              <a:t>کنند</a:t>
            </a:r>
            <a:endParaRPr lang="fa-IR">
              <a:cs typeface="B Nazanin" panose="00000400000000000000" pitchFamily="2" charset="-78"/>
            </a:endParaRPr>
          </a:p>
        </p:txBody>
      </p:sp>
    </p:spTree>
    <p:extLst>
      <p:ext uri="{BB962C8B-B14F-4D97-AF65-F5344CB8AC3E}">
        <p14:creationId xmlns:p14="http://schemas.microsoft.com/office/powerpoint/2010/main" val="4090571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92172" y="1825625"/>
            <a:ext cx="7161628" cy="4351338"/>
          </a:xfrm>
        </p:spPr>
        <p:txBody>
          <a:bodyPr/>
          <a:lstStyle/>
          <a:p>
            <a:pPr algn="just"/>
            <a:r>
              <a:rPr lang="fa-IR">
                <a:cs typeface="B Nazanin" panose="00000400000000000000" pitchFamily="2" charset="-78"/>
              </a:rPr>
              <a:t>ضمن این که در داخل سازمان برای ایجاد کارایی اقتصادی (د رتفکرات اولیه مدیریت فرض می شد که کارایای یک مفهوم آزاد از ارزش است{37} ولی مینتزبرگ به درستی اشاره می کند که کارایی دارایی بار ارزش اقتصادی است و خنثی نیست {31} از ساختارهای هیدرولیک بهره می گیرد که فاصله زیادی با ساختار رسمی بیان شده دارد یعنی بین ساختاری که بر اساس عقلانیت ابزاری شکل می گیرد و ساختاری که بر اساس عقلانیت زمینه ای تکامل می یابد فاصله وجود دارد و این فاصله اجتنبا ناپذیر است و باید مد نظر طراحان ساختار سازمانی در ایران باشد. </a:t>
            </a:r>
          </a:p>
          <a:p>
            <a:endParaRPr lang="fa-IR"/>
          </a:p>
        </p:txBody>
      </p:sp>
      <p:pic>
        <p:nvPicPr>
          <p:cNvPr id="4" name="Picture 3"/>
          <p:cNvPicPr>
            <a:picLocks noChangeAspect="1"/>
          </p:cNvPicPr>
          <p:nvPr/>
        </p:nvPicPr>
        <p:blipFill>
          <a:blip r:embed="rId2"/>
          <a:stretch>
            <a:fillRect/>
          </a:stretch>
        </p:blipFill>
        <p:spPr>
          <a:xfrm>
            <a:off x="838200" y="1825625"/>
            <a:ext cx="3236088" cy="2535360"/>
          </a:xfrm>
          <a:prstGeom prst="rect">
            <a:avLst/>
          </a:prstGeom>
        </p:spPr>
      </p:pic>
      <p:sp>
        <p:nvSpPr>
          <p:cNvPr id="5" name="TextBox 4"/>
          <p:cNvSpPr txBox="1"/>
          <p:nvPr/>
        </p:nvSpPr>
        <p:spPr>
          <a:xfrm>
            <a:off x="1702191" y="4783015"/>
            <a:ext cx="1674055" cy="369332"/>
          </a:xfrm>
          <a:prstGeom prst="rect">
            <a:avLst/>
          </a:prstGeom>
          <a:noFill/>
        </p:spPr>
        <p:txBody>
          <a:bodyPr wrap="square" rtlCol="1">
            <a:spAutoFit/>
          </a:bodyPr>
          <a:lstStyle/>
          <a:p>
            <a:pPr algn="ctr"/>
            <a:r>
              <a:rPr lang="fa-IR" smtClean="0">
                <a:solidFill>
                  <a:srgbClr val="FF0000"/>
                </a:solidFill>
                <a:cs typeface="B Nazanin" panose="00000400000000000000" pitchFamily="2" charset="-78"/>
              </a:rPr>
              <a:t>هنری مینتزبرگ</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1433794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ضمن تایید ویژگی عینیت در ساختار سازمانی، آن از جنبه ذهنی برخوردار است و  انعکاسی از کنش انسانی است هر چند که به کنش نیز منجر می شود. یعنی ساختار سازماین علت و معلول کنش است. سبک مدیریت استبدادی کنشی است که به ساختارهای هیدرولیک  منجر شده است در عین حال که در مراحل بعدی این کنش را بازتولید و تقویت کرده است. </a:t>
            </a:r>
            <a:endParaRPr lang="fa-IR">
              <a:cs typeface="B Nazanin" panose="00000400000000000000" pitchFamily="2" charset="-78"/>
            </a:endParaRPr>
          </a:p>
        </p:txBody>
      </p:sp>
    </p:spTree>
    <p:extLst>
      <p:ext uri="{BB962C8B-B14F-4D97-AF65-F5344CB8AC3E}">
        <p14:creationId xmlns:p14="http://schemas.microsoft.com/office/powerpoint/2010/main" val="4228024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سازمان های امروزی ایران هرچند که ساختارها و سیستم های غربی را به کار می برند ولی نتایج موفقیت آمیزی که این ساختارها در غرب دارند را به بار نمی آورند. عامل اصلی گرداننده این ساختارها شخصیت شرقی است . این شخصیت در جامعه ای رشد می یابد که نهادهای اجتماعی آن به نوعی برخوردار از ویژگی استبداد شرقی هستند. وقتی چنین شخصیتی در مقام مدیریت قرار می گیرد. قدرت و اختیار فوق العاده ای برای تغییر و ایجاد ساختار دارد. </a:t>
            </a:r>
          </a:p>
          <a:p>
            <a:endParaRPr lang="fa-IR"/>
          </a:p>
        </p:txBody>
      </p:sp>
    </p:spTree>
    <p:extLst>
      <p:ext uri="{BB962C8B-B14F-4D97-AF65-F5344CB8AC3E}">
        <p14:creationId xmlns:p14="http://schemas.microsoft.com/office/powerpoint/2010/main" val="554594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هر چند که چنین کاری بدون مطالعه بسیار هزینه بر است ولی تغییرات ساختاری مناسب با سلقیه مدیران بسیار مشهود بوده و امری بدیهی تلقی می شود هدف ما  از ارزش گذاری در مورد استبدا شرقی نیست که آیا خوب است یا بد یا چه پیامدهای مثبت یا منفی دارد مدیران این سازمان  ها افراد قدرتمندی هستند و هر کاری را که اراده کنند در سامزان انجام می دهند آنها مالک نهایی سازمان هستند. نیازی به تغییر احاساس نمی کنند و مقاومت  در برابر تغییر بسیار شدید است. تغییرات به سازمان همراه مدیر جدید می آید</a:t>
            </a:r>
            <a:r>
              <a:rPr lang="fa-IR">
                <a:cs typeface="B Nazanin" panose="00000400000000000000" pitchFamily="2" charset="-78"/>
              </a:rPr>
              <a:t>. </a:t>
            </a:r>
            <a:endParaRPr lang="fa-IR"/>
          </a:p>
        </p:txBody>
      </p:sp>
    </p:spTree>
    <p:extLst>
      <p:ext uri="{BB962C8B-B14F-4D97-AF65-F5344CB8AC3E}">
        <p14:creationId xmlns:p14="http://schemas.microsoft.com/office/powerpoint/2010/main" val="4225343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پویایی داخلی   در سازمان وجود ندارد و تغییر معمول برون زا است قدرت در راس سازمان متمرکز است و قدرت مطلقه در دست مدیر است مسلم است که چنین مدیر قدرتمندی می تواند یکی از علل اصلی تعیین کننده ساختار </a:t>
            </a:r>
            <a:r>
              <a:rPr lang="fa-IR">
                <a:cs typeface="B Nazanin" panose="00000400000000000000" pitchFamily="2" charset="-78"/>
              </a:rPr>
              <a:t>سازمانی </a:t>
            </a:r>
            <a:r>
              <a:rPr lang="fa-IR" smtClean="0">
                <a:cs typeface="B Nazanin" panose="00000400000000000000" pitchFamily="2" charset="-78"/>
              </a:rPr>
              <a:t>با</a:t>
            </a:r>
            <a:r>
              <a:rPr lang="fa-IR">
                <a:cs typeface="B Nazanin" panose="00000400000000000000" pitchFamily="2" charset="-78"/>
              </a:rPr>
              <a:t>ش</a:t>
            </a:r>
            <a:r>
              <a:rPr lang="fa-IR" smtClean="0">
                <a:cs typeface="B Nazanin" panose="00000400000000000000" pitchFamily="2" charset="-78"/>
              </a:rPr>
              <a:t>د. </a:t>
            </a:r>
            <a:r>
              <a:rPr lang="fa-IR">
                <a:cs typeface="B Nazanin" panose="00000400000000000000" pitchFamily="2" charset="-78"/>
              </a:rPr>
              <a:t>به نظر می آید ناخودآگاه تاریخی   در نهاده </a:t>
            </a:r>
            <a:r>
              <a:rPr lang="fa-IR">
                <a:cs typeface="B Nazanin" panose="00000400000000000000" pitchFamily="2" charset="-78"/>
              </a:rPr>
              <a:t>های </a:t>
            </a:r>
            <a:r>
              <a:rPr lang="fa-IR" smtClean="0">
                <a:cs typeface="B Nazanin" panose="00000400000000000000" pitchFamily="2" charset="-78"/>
              </a:rPr>
              <a:t>خانوادگی، </a:t>
            </a:r>
            <a:r>
              <a:rPr lang="fa-IR">
                <a:cs typeface="B Nazanin" panose="00000400000000000000" pitchFamily="2" charset="-78"/>
              </a:rPr>
              <a:t>آموزشی، سیاسی و حتی مذهبی نیز تاثیرات مشابهی همانند سازمان ها داشته باشد که به عنوان زمینه مطالعاتی به محققان آتی توصیه می شود. </a:t>
            </a:r>
          </a:p>
          <a:p>
            <a:endParaRPr lang="fa-IR"/>
          </a:p>
        </p:txBody>
      </p:sp>
      <p:sp>
        <p:nvSpPr>
          <p:cNvPr id="4" name="Flowchart: Process 3"/>
          <p:cNvSpPr/>
          <p:nvPr/>
        </p:nvSpPr>
        <p:spPr>
          <a:xfrm>
            <a:off x="1252025" y="4445391"/>
            <a:ext cx="3840480" cy="111134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قدرت مطلقه در دست مدیر</a:t>
            </a:r>
            <a:endParaRPr lang="fa-IR" b="1">
              <a:solidFill>
                <a:srgbClr val="FF0000"/>
              </a:solidFill>
            </a:endParaRPr>
          </a:p>
        </p:txBody>
      </p:sp>
    </p:spTree>
    <p:extLst>
      <p:ext uri="{BB962C8B-B14F-4D97-AF65-F5344CB8AC3E}">
        <p14:creationId xmlns:p14="http://schemas.microsoft.com/office/powerpoint/2010/main" val="952381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چرا که نیازی به کنترل برنامه ریزی شده آب نمی دید. پس از آن که انسان به مرحله کشاورزی روی آورد، در نواحی خشک و نیمه خشک به زمین های حاصلخیری برخورد کرد که برای باروری آنها آب را از طریق کانال های با طراحی یک سیستم آبیاری به این زمین ها انتقال داد. همه مناطق کره زمین این مشکل را نداشتند. اروپا هرگز مساله آّب نداشته و آب، محدود و قابل تملیک نبوده است. در مناطق خشک و نیمه خشک آسیا آب منبع بسیار ارزشمندی بوده است. </a:t>
            </a:r>
          </a:p>
        </p:txBody>
      </p:sp>
      <p:sp>
        <p:nvSpPr>
          <p:cNvPr id="4" name="Flowchart: Process 3"/>
          <p:cNvSpPr/>
          <p:nvPr/>
        </p:nvSpPr>
        <p:spPr>
          <a:xfrm>
            <a:off x="1519311" y="4192172"/>
            <a:ext cx="5401994" cy="146304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کانال های با طراحی یک سیستم آبیاری</a:t>
            </a:r>
            <a:endParaRPr lang="fa-IR" b="1">
              <a:solidFill>
                <a:srgbClr val="FF0000"/>
              </a:solidFill>
            </a:endParaRPr>
          </a:p>
        </p:txBody>
      </p:sp>
    </p:spTree>
    <p:extLst>
      <p:ext uri="{BB962C8B-B14F-4D97-AF65-F5344CB8AC3E}">
        <p14:creationId xmlns:p14="http://schemas.microsoft.com/office/powerpoint/2010/main" val="279802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از این رو مدیریت آب در مناطق خشک و نیمه خشک اصلی ترین منبع قدرت بوده است. در نواحی که آب خیلی زیاد و یا خیلی کم است، نیازی به کنترل آّ به روش حکومتی و ان هم از نوع استبدادی نبوده است. فقط در نواحی که کمبود نسبی آب وجود داشته است، نظم هیدرولیکی خاصی در زندگی اجتماعی ایجاد می کند. آبیاری در مقیاس بزرگ به هماهنگی و هدایت متمرکز نیاز داشته است. از این رو مدیریت و هماهنگی متمرکز فعالیت آبیای پیامدهای اجتماعی مهمی داشته است. روابط تولید که بر مبنای آب بنا شده است، روابط فرهنگی، سیاسی وحقوقی خاصی را به دنبال اورده است. </a:t>
            </a:r>
          </a:p>
          <a:p>
            <a:endParaRPr lang="fa-IR"/>
          </a:p>
        </p:txBody>
      </p:sp>
      <p:sp>
        <p:nvSpPr>
          <p:cNvPr id="4" name="Flowchart: Process 3"/>
          <p:cNvSpPr/>
          <p:nvPr/>
        </p:nvSpPr>
        <p:spPr>
          <a:xfrm>
            <a:off x="1181686" y="4586068"/>
            <a:ext cx="3390314" cy="10410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کمبود نسبی آب</a:t>
            </a:r>
            <a:endParaRPr lang="fa-IR" b="1">
              <a:solidFill>
                <a:srgbClr val="FF0000"/>
              </a:solidFill>
            </a:endParaRPr>
          </a:p>
        </p:txBody>
      </p:sp>
    </p:spTree>
    <p:extLst>
      <p:ext uri="{BB962C8B-B14F-4D97-AF65-F5344CB8AC3E}">
        <p14:creationId xmlns:p14="http://schemas.microsoft.com/office/powerpoint/2010/main" val="78529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6167</Words>
  <Application>Microsoft Office PowerPoint</Application>
  <PresentationFormat>Widescreen</PresentationFormat>
  <Paragraphs>133</Paragraphs>
  <Slides>77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B Nazanin</vt:lpstr>
      <vt:lpstr>Calibri</vt:lpstr>
      <vt:lpstr>Calibri Light</vt:lpstr>
      <vt:lpstr>Times New Roman</vt:lpstr>
      <vt:lpstr>Office Theme</vt:lpstr>
      <vt:lpstr>هیدروکراسی یا بوروکراسی</vt:lpstr>
      <vt:lpstr>چکیده</vt:lpstr>
      <vt:lpstr>PowerPoint Presentation</vt:lpstr>
      <vt:lpstr>واژه های کلیدی:</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قنات</vt:lpstr>
      <vt:lpstr>PowerPoint Presentation</vt:lpstr>
      <vt:lpstr>PowerPoint Presentation</vt:lpstr>
      <vt:lpstr>PowerPoint Presentation</vt:lpstr>
      <vt:lpstr>ساختار اجتماعی</vt:lpstr>
      <vt:lpstr>PowerPoint Presentation</vt:lpstr>
      <vt:lpstr>PowerPoint Presentation</vt:lpstr>
      <vt:lpstr>PowerPoint Presentation</vt:lpstr>
      <vt:lpstr>PowerPoint Presentation</vt:lpstr>
      <vt:lpstr>PowerPoint Presentation</vt:lpstr>
      <vt:lpstr>ساختار اجتماعی و ساختار سازمانی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فرض 1 (P1): ناخوداگاه تاریخی در شکل گیری ناخوداگاه فردی موثر است.</vt:lpstr>
      <vt:lpstr>فرض 2(P2) ساختار اجتماعی در شکل گیری ناخودآگاه فردی موثر است. </vt:lpstr>
      <vt:lpstr>فرض 3 (p3): ناخودآگاه تاریخی و ساختار اجتماعی رابطه دیالکتیکی دارند. </vt:lpstr>
      <vt:lpstr>فرض 4 (p4)  ناخودآگاه تاریخی و ساختار اجتماعی رابطه دیالکتیکی دارند. </vt:lpstr>
      <vt:lpstr>فرض 5(p5): ناخودآگاه فردی در شکل گیری سبک رهبری افراد جامعه موثر است. </vt:lpstr>
      <vt:lpstr>PowerPoint Presentation</vt:lpstr>
      <vt:lpstr>فرضیه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vt:lpstr>
      <vt:lpstr>متغیرهای تحقیق: </vt:lpstr>
      <vt:lpstr>نمونه آماری و روش نمونه گیری: </vt:lpstr>
      <vt:lpstr>PowerPoint Presentation</vt:lpstr>
      <vt:lpstr>ابزار گرداوری داده ها و روایی و پایایی آن: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هیدروکراسی یا بوروکراسی</dc:title>
  <dc:creator>MaZz!i</dc:creator>
  <cp:lastModifiedBy>MaZz!i</cp:lastModifiedBy>
  <cp:revision>62</cp:revision>
  <dcterms:created xsi:type="dcterms:W3CDTF">2024-09-26T11:33:35Z</dcterms:created>
  <dcterms:modified xsi:type="dcterms:W3CDTF">2024-10-04T11:49:15Z</dcterms:modified>
</cp:coreProperties>
</file>