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6" r:id="rId3"/>
    <p:sldId id="279" r:id="rId4"/>
    <p:sldId id="278" r:id="rId5"/>
    <p:sldId id="277" r:id="rId6"/>
    <p:sldId id="273" r:id="rId7"/>
    <p:sldId id="280" r:id="rId8"/>
    <p:sldId id="274" r:id="rId9"/>
    <p:sldId id="281" r:id="rId10"/>
    <p:sldId id="275" r:id="rId11"/>
    <p:sldId id="282" r:id="rId12"/>
    <p:sldId id="269" r:id="rId13"/>
    <p:sldId id="283" r:id="rId14"/>
    <p:sldId id="270" r:id="rId15"/>
    <p:sldId id="285" r:id="rId16"/>
    <p:sldId id="271" r:id="rId17"/>
    <p:sldId id="284" r:id="rId18"/>
    <p:sldId id="286" r:id="rId19"/>
    <p:sldId id="272" r:id="rId20"/>
    <p:sldId id="287" r:id="rId21"/>
    <p:sldId id="265" r:id="rId22"/>
    <p:sldId id="288" r:id="rId23"/>
    <p:sldId id="289" r:id="rId24"/>
    <p:sldId id="266" r:id="rId25"/>
    <p:sldId id="290" r:id="rId26"/>
    <p:sldId id="267" r:id="rId27"/>
    <p:sldId id="291" r:id="rId28"/>
    <p:sldId id="268" r:id="rId29"/>
    <p:sldId id="292" r:id="rId30"/>
    <p:sldId id="261" r:id="rId31"/>
    <p:sldId id="262" r:id="rId32"/>
    <p:sldId id="293" r:id="rId33"/>
    <p:sldId id="263" r:id="rId34"/>
    <p:sldId id="264" r:id="rId35"/>
    <p:sldId id="294" r:id="rId36"/>
    <p:sldId id="259" r:id="rId37"/>
    <p:sldId id="295" r:id="rId38"/>
    <p:sldId id="296" r:id="rId39"/>
    <p:sldId id="260" r:id="rId40"/>
    <p:sldId id="297" r:id="rId41"/>
    <p:sldId id="257" r:id="rId42"/>
    <p:sldId id="298" r:id="rId43"/>
    <p:sldId id="258" r:id="rId44"/>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934" autoAdjust="0"/>
    <p:restoredTop sz="94434" autoAdjust="0"/>
  </p:normalViewPr>
  <p:slideViewPr>
    <p:cSldViewPr snapToGrid="0">
      <p:cViewPr varScale="1">
        <p:scale>
          <a:sx n="68" d="100"/>
          <a:sy n="68" d="100"/>
        </p:scale>
        <p:origin x="72" y="114"/>
      </p:cViewPr>
      <p:guideLst/>
    </p:cSldViewPr>
  </p:slideViewPr>
  <p:outlineViewPr>
    <p:cViewPr>
      <p:scale>
        <a:sx n="33" d="100"/>
        <a:sy n="33" d="100"/>
      </p:scale>
      <p:origin x="0" y="-2973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F42F02DD-180A-4892-B530-3523785162D7}" type="datetimeFigureOut">
              <a:rPr lang="fa-IR" smtClean="0"/>
              <a:t>03/05/1446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925090B-80DD-4278-AF6B-33395859759B}" type="slidenum">
              <a:rPr lang="fa-IR" smtClean="0"/>
              <a:t>‹#›</a:t>
            </a:fld>
            <a:endParaRPr lang="fa-IR"/>
          </a:p>
        </p:txBody>
      </p:sp>
    </p:spTree>
    <p:extLst>
      <p:ext uri="{BB962C8B-B14F-4D97-AF65-F5344CB8AC3E}">
        <p14:creationId xmlns:p14="http://schemas.microsoft.com/office/powerpoint/2010/main" val="4151050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42F02DD-180A-4892-B530-3523785162D7}" type="datetimeFigureOut">
              <a:rPr lang="fa-IR" smtClean="0"/>
              <a:t>03/05/1446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925090B-80DD-4278-AF6B-33395859759B}" type="slidenum">
              <a:rPr lang="fa-IR" smtClean="0"/>
              <a:t>‹#›</a:t>
            </a:fld>
            <a:endParaRPr lang="fa-IR"/>
          </a:p>
        </p:txBody>
      </p:sp>
    </p:spTree>
    <p:extLst>
      <p:ext uri="{BB962C8B-B14F-4D97-AF65-F5344CB8AC3E}">
        <p14:creationId xmlns:p14="http://schemas.microsoft.com/office/powerpoint/2010/main" val="3266333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42F02DD-180A-4892-B530-3523785162D7}" type="datetimeFigureOut">
              <a:rPr lang="fa-IR" smtClean="0"/>
              <a:t>03/05/1446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925090B-80DD-4278-AF6B-33395859759B}" type="slidenum">
              <a:rPr lang="fa-IR" smtClean="0"/>
              <a:t>‹#›</a:t>
            </a:fld>
            <a:endParaRPr lang="fa-IR"/>
          </a:p>
        </p:txBody>
      </p:sp>
    </p:spTree>
    <p:extLst>
      <p:ext uri="{BB962C8B-B14F-4D97-AF65-F5344CB8AC3E}">
        <p14:creationId xmlns:p14="http://schemas.microsoft.com/office/powerpoint/2010/main" val="1517113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F42F02DD-180A-4892-B530-3523785162D7}" type="datetimeFigureOut">
              <a:rPr lang="fa-IR" smtClean="0"/>
              <a:t>03/05/1446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925090B-80DD-4278-AF6B-33395859759B}" type="slidenum">
              <a:rPr lang="fa-IR" smtClean="0"/>
              <a:t>‹#›</a:t>
            </a:fld>
            <a:endParaRPr lang="fa-IR"/>
          </a:p>
        </p:txBody>
      </p:sp>
    </p:spTree>
    <p:extLst>
      <p:ext uri="{BB962C8B-B14F-4D97-AF65-F5344CB8AC3E}">
        <p14:creationId xmlns:p14="http://schemas.microsoft.com/office/powerpoint/2010/main" val="1245615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2F02DD-180A-4892-B530-3523785162D7}" type="datetimeFigureOut">
              <a:rPr lang="fa-IR" smtClean="0"/>
              <a:t>03/05/1446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925090B-80DD-4278-AF6B-33395859759B}" type="slidenum">
              <a:rPr lang="fa-IR" smtClean="0"/>
              <a:t>‹#›</a:t>
            </a:fld>
            <a:endParaRPr lang="fa-IR"/>
          </a:p>
        </p:txBody>
      </p:sp>
    </p:spTree>
    <p:extLst>
      <p:ext uri="{BB962C8B-B14F-4D97-AF65-F5344CB8AC3E}">
        <p14:creationId xmlns:p14="http://schemas.microsoft.com/office/powerpoint/2010/main" val="3112485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F42F02DD-180A-4892-B530-3523785162D7}" type="datetimeFigureOut">
              <a:rPr lang="fa-IR" smtClean="0"/>
              <a:t>03/05/1446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925090B-80DD-4278-AF6B-33395859759B}" type="slidenum">
              <a:rPr lang="fa-IR" smtClean="0"/>
              <a:t>‹#›</a:t>
            </a:fld>
            <a:endParaRPr lang="fa-IR"/>
          </a:p>
        </p:txBody>
      </p:sp>
    </p:spTree>
    <p:extLst>
      <p:ext uri="{BB962C8B-B14F-4D97-AF65-F5344CB8AC3E}">
        <p14:creationId xmlns:p14="http://schemas.microsoft.com/office/powerpoint/2010/main" val="715843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F42F02DD-180A-4892-B530-3523785162D7}" type="datetimeFigureOut">
              <a:rPr lang="fa-IR" smtClean="0"/>
              <a:t>03/05/1446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925090B-80DD-4278-AF6B-33395859759B}" type="slidenum">
              <a:rPr lang="fa-IR" smtClean="0"/>
              <a:t>‹#›</a:t>
            </a:fld>
            <a:endParaRPr lang="fa-IR"/>
          </a:p>
        </p:txBody>
      </p:sp>
    </p:spTree>
    <p:extLst>
      <p:ext uri="{BB962C8B-B14F-4D97-AF65-F5344CB8AC3E}">
        <p14:creationId xmlns:p14="http://schemas.microsoft.com/office/powerpoint/2010/main" val="3667327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F42F02DD-180A-4892-B530-3523785162D7}" type="datetimeFigureOut">
              <a:rPr lang="fa-IR" smtClean="0"/>
              <a:t>03/05/1446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925090B-80DD-4278-AF6B-33395859759B}" type="slidenum">
              <a:rPr lang="fa-IR" smtClean="0"/>
              <a:t>‹#›</a:t>
            </a:fld>
            <a:endParaRPr lang="fa-IR"/>
          </a:p>
        </p:txBody>
      </p:sp>
    </p:spTree>
    <p:extLst>
      <p:ext uri="{BB962C8B-B14F-4D97-AF65-F5344CB8AC3E}">
        <p14:creationId xmlns:p14="http://schemas.microsoft.com/office/powerpoint/2010/main" val="3515880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F02DD-180A-4892-B530-3523785162D7}" type="datetimeFigureOut">
              <a:rPr lang="fa-IR" smtClean="0"/>
              <a:t>03/05/1446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925090B-80DD-4278-AF6B-33395859759B}" type="slidenum">
              <a:rPr lang="fa-IR" smtClean="0"/>
              <a:t>‹#›</a:t>
            </a:fld>
            <a:endParaRPr lang="fa-IR"/>
          </a:p>
        </p:txBody>
      </p:sp>
    </p:spTree>
    <p:extLst>
      <p:ext uri="{BB962C8B-B14F-4D97-AF65-F5344CB8AC3E}">
        <p14:creationId xmlns:p14="http://schemas.microsoft.com/office/powerpoint/2010/main" val="405177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2F02DD-180A-4892-B530-3523785162D7}" type="datetimeFigureOut">
              <a:rPr lang="fa-IR" smtClean="0"/>
              <a:t>03/05/1446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925090B-80DD-4278-AF6B-33395859759B}" type="slidenum">
              <a:rPr lang="fa-IR" smtClean="0"/>
              <a:t>‹#›</a:t>
            </a:fld>
            <a:endParaRPr lang="fa-IR"/>
          </a:p>
        </p:txBody>
      </p:sp>
    </p:spTree>
    <p:extLst>
      <p:ext uri="{BB962C8B-B14F-4D97-AF65-F5344CB8AC3E}">
        <p14:creationId xmlns:p14="http://schemas.microsoft.com/office/powerpoint/2010/main" val="3949717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2F02DD-180A-4892-B530-3523785162D7}" type="datetimeFigureOut">
              <a:rPr lang="fa-IR" smtClean="0"/>
              <a:t>03/05/1446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925090B-80DD-4278-AF6B-33395859759B}" type="slidenum">
              <a:rPr lang="fa-IR" smtClean="0"/>
              <a:t>‹#›</a:t>
            </a:fld>
            <a:endParaRPr lang="fa-IR"/>
          </a:p>
        </p:txBody>
      </p:sp>
    </p:spTree>
    <p:extLst>
      <p:ext uri="{BB962C8B-B14F-4D97-AF65-F5344CB8AC3E}">
        <p14:creationId xmlns:p14="http://schemas.microsoft.com/office/powerpoint/2010/main" val="846610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42F02DD-180A-4892-B530-3523785162D7}" type="datetimeFigureOut">
              <a:rPr lang="fa-IR" smtClean="0"/>
              <a:t>03/05/1446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925090B-80DD-4278-AF6B-33395859759B}" type="slidenum">
              <a:rPr lang="fa-IR" smtClean="0"/>
              <a:t>‹#›</a:t>
            </a:fld>
            <a:endParaRPr lang="fa-IR"/>
          </a:p>
        </p:txBody>
      </p:sp>
    </p:spTree>
    <p:extLst>
      <p:ext uri="{BB962C8B-B14F-4D97-AF65-F5344CB8AC3E}">
        <p14:creationId xmlns:p14="http://schemas.microsoft.com/office/powerpoint/2010/main" val="4152017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3200" smtClean="0">
                <a:solidFill>
                  <a:srgbClr val="FF0000"/>
                </a:solidFill>
                <a:cs typeface="B Nazanin" panose="00000400000000000000" pitchFamily="2" charset="-78"/>
              </a:rPr>
              <a:t>عنوان مقاله: </a:t>
            </a:r>
            <a:r>
              <a:rPr lang="fa-IR" sz="3200" smtClean="0">
                <a:cs typeface="B Nazanin" panose="00000400000000000000" pitchFamily="2" charset="-78"/>
              </a:rPr>
              <a:t>کاربرد روش تحقیق کیفی در مطالعه انحرافات اجتماعی</a:t>
            </a:r>
            <a:endParaRPr lang="fa-IR" sz="3200">
              <a:cs typeface="B Nazanin"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Nazanin" panose="00000400000000000000" pitchFamily="2" charset="-78"/>
              </a:rPr>
              <a:t>نویسنده: </a:t>
            </a:r>
            <a:r>
              <a:rPr lang="fa-IR" smtClean="0">
                <a:cs typeface="B Nazanin" panose="00000400000000000000" pitchFamily="2" charset="-78"/>
              </a:rPr>
              <a:t>حبیب احمدی، لیلا نیک پور قنواتی</a:t>
            </a:r>
          </a:p>
          <a:p>
            <a:r>
              <a:rPr lang="fa-IR" smtClean="0">
                <a:solidFill>
                  <a:srgbClr val="FF0000"/>
                </a:solidFill>
                <a:cs typeface="B Nazanin" panose="00000400000000000000" pitchFamily="2" charset="-78"/>
              </a:rPr>
              <a:t>منبع: </a:t>
            </a:r>
            <a:r>
              <a:rPr lang="fa-IR">
                <a:cs typeface="B Nazanin" panose="00000400000000000000" pitchFamily="2" charset="-78"/>
              </a:rPr>
              <a:t>مجله علوم اجتماعی دانشگاه فردوسی مشهد 1384 </a:t>
            </a:r>
            <a:r>
              <a:rPr lang="fa-IR">
                <a:cs typeface="B Nazanin" panose="00000400000000000000" pitchFamily="2" charset="-78"/>
              </a:rPr>
              <a:t>شماره </a:t>
            </a:r>
            <a:r>
              <a:rPr lang="fa-IR" smtClean="0">
                <a:cs typeface="B Nazanin" panose="00000400000000000000" pitchFamily="2" charset="-78"/>
              </a:rPr>
              <a:t>5</a:t>
            </a:r>
          </a:p>
          <a:p>
            <a:r>
              <a:rPr lang="fa-IR" b="1" smtClean="0">
                <a:cs typeface="B Nazanin" panose="00000400000000000000" pitchFamily="2" charset="-78"/>
              </a:rPr>
              <a:t>صص 1-14</a:t>
            </a:r>
            <a:endParaRPr lang="fa-IR" b="1">
              <a:cs typeface="B Nazanin" panose="00000400000000000000" pitchFamily="2" charset="-78"/>
            </a:endParaRPr>
          </a:p>
        </p:txBody>
      </p:sp>
    </p:spTree>
    <p:extLst>
      <p:ext uri="{BB962C8B-B14F-4D97-AF65-F5344CB8AC3E}">
        <p14:creationId xmlns:p14="http://schemas.microsoft.com/office/powerpoint/2010/main" val="2558301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روش های کیفی بر محوریت مفاهیم </a:t>
            </a:r>
            <a:r>
              <a:rPr lang="fa-IR" smtClean="0">
                <a:cs typeface="B Nazanin" panose="00000400000000000000" pitchFamily="2" charset="-78"/>
              </a:rPr>
              <a:t>ارتباط، </a:t>
            </a:r>
            <a:r>
              <a:rPr lang="fa-IR" smtClean="0">
                <a:cs typeface="B Nazanin" panose="00000400000000000000" pitchFamily="2" charset="-78"/>
              </a:rPr>
              <a:t>تفسیر، تفهم و زندگی روزمره انسان ها استوار هستند. در کسب معرفت درباره این مفاهیم از «</a:t>
            </a:r>
            <a:r>
              <a:rPr lang="fa-IR" b="1" smtClean="0">
                <a:solidFill>
                  <a:srgbClr val="FF0000"/>
                </a:solidFill>
                <a:cs typeface="B Nazanin" panose="00000400000000000000" pitchFamily="2" charset="-78"/>
              </a:rPr>
              <a:t>جهش خلاق</a:t>
            </a:r>
            <a:r>
              <a:rPr lang="fa-IR" smtClean="0">
                <a:cs typeface="B Nazanin" panose="00000400000000000000" pitchFamily="2" charset="-78"/>
              </a:rPr>
              <a:t>» استفاده می شود. جهش خلاق فرایندی است برای تولید گزارش های علمی- اجتماعی  از زندگی اجتماعی که به وسیله فراهم آوردن مفاهیم آوردن مفاهیم  و معانی استفاده شده توسط کنشگران اجتماعی و فعالان در کنش اجتماعی تولید می شود (نیومن، 1994</a:t>
            </a:r>
            <a:r>
              <a:rPr lang="fa-IR" smtClean="0">
                <a:cs typeface="B Nazanin" panose="00000400000000000000" pitchFamily="2" charset="-78"/>
              </a:rPr>
              <a:t>)</a:t>
            </a:r>
            <a:endParaRPr lang="fa-IR">
              <a:cs typeface="B Nazanin" panose="00000400000000000000" pitchFamily="2" charset="-78"/>
            </a:endParaRPr>
          </a:p>
        </p:txBody>
      </p:sp>
      <p:sp>
        <p:nvSpPr>
          <p:cNvPr id="4" name="Flowchart: Process 3"/>
          <p:cNvSpPr/>
          <p:nvPr/>
        </p:nvSpPr>
        <p:spPr>
          <a:xfrm>
            <a:off x="838200" y="4192172"/>
            <a:ext cx="4909625" cy="1406769"/>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prstClr val="black"/>
                </a:solidFill>
                <a:cs typeface="B Titr" panose="00000700000000000000" pitchFamily="2" charset="-78"/>
              </a:rPr>
              <a:t>ارتباط، تفسیر، تفهم و زندگی روزمره</a:t>
            </a:r>
            <a:endParaRPr lang="fa-IR">
              <a:cs typeface="B Titr" panose="00000700000000000000" pitchFamily="2" charset="-78"/>
            </a:endParaRPr>
          </a:p>
        </p:txBody>
      </p:sp>
    </p:spTree>
    <p:extLst>
      <p:ext uri="{BB962C8B-B14F-4D97-AF65-F5344CB8AC3E}">
        <p14:creationId xmlns:p14="http://schemas.microsoft.com/office/powerpoint/2010/main" val="859329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بنابراین در پژوهش های مربوط به جرم و بزهکاری پژوهشگر با استفاده از روش های کیفی نظیر مشاهده مشارکتی، مصاحبه عمیق گروه مرکز و قوم نگاری می کوشد تا به محیط پیرامون خودآگاهی یابد، دنیای خاص مجرمین و بزهکاران  مورد مطالعه را درک نماید، ارزش های حاکم در فرهنگ مجرمین و بزهکاران مورد پژوهش را بشناسد و سرانجام به نظام معانی مجرمین و بزهکاران مورد مطالعه به عنوان کنشگران اجتماعی دست یابد، در این مقاله کاربرد روش های کیفی در مطالعه بزهکاری و جرم مورد بررسی قرار خواهد گرفت. </a:t>
            </a:r>
          </a:p>
          <a:p>
            <a:endParaRPr lang="fa-IR"/>
          </a:p>
        </p:txBody>
      </p:sp>
      <p:sp>
        <p:nvSpPr>
          <p:cNvPr id="4" name="Flowchart: Process 3"/>
          <p:cNvSpPr/>
          <p:nvPr/>
        </p:nvSpPr>
        <p:spPr>
          <a:xfrm>
            <a:off x="2529840" y="4586068"/>
            <a:ext cx="7132320" cy="1209822"/>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مشاهده مشارکتی، مصاحبه عمیق گروه مرکز و قوم نگاری</a:t>
            </a:r>
            <a:endParaRPr lang="fa-IR" b="1">
              <a:solidFill>
                <a:srgbClr val="FF0000"/>
              </a:solidFill>
            </a:endParaRPr>
          </a:p>
        </p:txBody>
      </p:sp>
    </p:spTree>
    <p:extLst>
      <p:ext uri="{BB962C8B-B14F-4D97-AF65-F5344CB8AC3E}">
        <p14:creationId xmlns:p14="http://schemas.microsoft.com/office/powerpoint/2010/main" val="554877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مبانی نظری موضوع</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جرم و بزهکاری به عنوان ابزار نوعی کنش است که به صورت فردی و جمعی در زمینه یا بستر اجتماعی معین در رویکرد های نظری کمی و کیفی تحقیقات مورد مطالعه اندیشمندان قرار می گیرد. در تحلیل و ارزیابی  این نوع کنش دو عنصر انسان و محیط نقش اساسی دارند. بر مبنای اصالت دادن به انسان یا محیط و نوع رابطه  بین آنها، تحلیل نظری جرم و بزهکاری و به تبع آن روش شناسی تحقیق متفاوت خواهد بود. </a:t>
            </a:r>
            <a:endParaRPr lang="fa-IR">
              <a:cs typeface="B Nazanin" panose="00000400000000000000" pitchFamily="2" charset="-78"/>
            </a:endParaRPr>
          </a:p>
        </p:txBody>
      </p:sp>
      <p:sp>
        <p:nvSpPr>
          <p:cNvPr id="4" name="Flowchart: Connector 3"/>
          <p:cNvSpPr/>
          <p:nvPr/>
        </p:nvSpPr>
        <p:spPr>
          <a:xfrm>
            <a:off x="1659988" y="4093698"/>
            <a:ext cx="2222695" cy="1547447"/>
          </a:xfrm>
          <a:prstGeom prst="flowChart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انسان و محیط</a:t>
            </a:r>
            <a:endParaRPr lang="fa-IR" b="1">
              <a:solidFill>
                <a:srgbClr val="FF0000"/>
              </a:solidFill>
            </a:endParaRPr>
          </a:p>
        </p:txBody>
      </p:sp>
    </p:spTree>
    <p:extLst>
      <p:ext uri="{BB962C8B-B14F-4D97-AF65-F5344CB8AC3E}">
        <p14:creationId xmlns:p14="http://schemas.microsoft.com/office/powerpoint/2010/main" val="3195911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چنانچه ارتکاب  جرم و بزهکاری بر پایه رابطه علی از محیط به انسان، رابطه متقابلی بین انسان و محیط و یا تحت رابطه دیالکتیک  توضیح داده شود، تحقیق پیرامون این کنش از مسیرهای متفاوتی عبور خواهد کرد. این مسیرها در واقع تحت روش شناسی ها در علوم انسانی تعیین و تعریف می گردند. علوم انسانی  با توسل بر روش شناسی اثباتی، تفسیری و انتقادی اقدام به شناخت واقعیت اجتماعی بر پایه تئوی می نماید. بنابراین تئوری ها که هدایت گر نظری تحقیقات در مسیر های منتج از روش شناسی ها می باشد، ریشه در یکی از این روش شناسی دارد.  </a:t>
            </a:r>
          </a:p>
          <a:p>
            <a:endParaRPr lang="fa-IR"/>
          </a:p>
        </p:txBody>
      </p:sp>
      <p:sp>
        <p:nvSpPr>
          <p:cNvPr id="4" name="Flowchart: Process 3"/>
          <p:cNvSpPr/>
          <p:nvPr/>
        </p:nvSpPr>
        <p:spPr>
          <a:xfrm>
            <a:off x="1491175" y="4783015"/>
            <a:ext cx="4360985" cy="109728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اثباتی، تفسیری و انتقادی</a:t>
            </a:r>
            <a:endParaRPr lang="fa-IR" b="1">
              <a:solidFill>
                <a:srgbClr val="FF0000"/>
              </a:solidFill>
            </a:endParaRPr>
          </a:p>
        </p:txBody>
      </p:sp>
    </p:spTree>
    <p:extLst>
      <p:ext uri="{BB962C8B-B14F-4D97-AF65-F5344CB8AC3E}">
        <p14:creationId xmlns:p14="http://schemas.microsoft.com/office/powerpoint/2010/main" val="2442322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دیدگاه های نظری اندیشمندان که به تحلیل رویدادهای اجتماعی از جمله جرم و بزهکاری می پردازند بر اساس پیش فرض های موجود روش شناسی ها درباره انسان و واقعیت اجتماعی به رویکردهای کمی و یا کیفی تحقیق تقید دارند اگر چه در دوران معاصر ادعای نظری مبنی بر به کارگیری این دو رویکرد در یک فرایند ترکیبی وجود دارد، ولی همچنان این ادعا نیازمند تئوریزه نمودن مباحث خویش </a:t>
            </a:r>
            <a:r>
              <a:rPr lang="fa-IR" smtClean="0">
                <a:cs typeface="B Nazanin" panose="00000400000000000000" pitchFamily="2" charset="-78"/>
              </a:rPr>
              <a:t>تحت </a:t>
            </a:r>
            <a:r>
              <a:rPr lang="fa-IR" smtClean="0">
                <a:cs typeface="B Nazanin" panose="00000400000000000000" pitchFamily="2" charset="-78"/>
              </a:rPr>
              <a:t>یک روش شناسی معین هستند. </a:t>
            </a:r>
            <a:endParaRPr lang="fa-IR">
              <a:cs typeface="B Nazanin" panose="00000400000000000000" pitchFamily="2" charset="-78"/>
            </a:endParaRPr>
          </a:p>
        </p:txBody>
      </p:sp>
    </p:spTree>
    <p:extLst>
      <p:ext uri="{BB962C8B-B14F-4D97-AF65-F5344CB8AC3E}">
        <p14:creationId xmlns:p14="http://schemas.microsoft.com/office/powerpoint/2010/main" val="231468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رویکرد کمی تحقیق با اصالت به تجربه و مشاهده پدیده ها سعی در شناخت روابط کلی آماری بین آنها دارد. در حالی که در رویکرد کیفی ضمن اصالت  دادن به موارد کیفی و غیر عینی در تحلیل  کنترل های انسانی، سعی در شناخت سیستم معانی  و چگونگی  تفسیر انسان از محیط می باشد. </a:t>
            </a:r>
          </a:p>
          <a:p>
            <a:endParaRPr lang="fa-IR"/>
          </a:p>
        </p:txBody>
      </p:sp>
      <p:sp>
        <p:nvSpPr>
          <p:cNvPr id="4" name="Flowchart: Process 3"/>
          <p:cNvSpPr/>
          <p:nvPr/>
        </p:nvSpPr>
        <p:spPr>
          <a:xfrm>
            <a:off x="838200" y="3882683"/>
            <a:ext cx="5373860" cy="1322363"/>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اصالت  دادن به موارد کیفی و غیر عینی</a:t>
            </a:r>
            <a:endParaRPr lang="fa-IR" b="1">
              <a:solidFill>
                <a:srgbClr val="FF0000"/>
              </a:solidFill>
            </a:endParaRPr>
          </a:p>
        </p:txBody>
      </p:sp>
      <p:sp>
        <p:nvSpPr>
          <p:cNvPr id="5" name="Flowchart: Process 4"/>
          <p:cNvSpPr/>
          <p:nvPr/>
        </p:nvSpPr>
        <p:spPr>
          <a:xfrm>
            <a:off x="6625884" y="3882683"/>
            <a:ext cx="4318782" cy="132236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Nazanin" panose="00000400000000000000" pitchFamily="2" charset="-78"/>
              </a:rPr>
              <a:t>سیستم معانی  و چگونگی  تفسیر انسان</a:t>
            </a:r>
            <a:endParaRPr lang="fa-IR" sz="1600" b="1">
              <a:solidFill>
                <a:srgbClr val="FF0000"/>
              </a:solidFill>
            </a:endParaRPr>
          </a:p>
        </p:txBody>
      </p:sp>
    </p:spTree>
    <p:extLst>
      <p:ext uri="{BB962C8B-B14F-4D97-AF65-F5344CB8AC3E}">
        <p14:creationId xmlns:p14="http://schemas.microsoft.com/office/powerpoint/2010/main" val="1082861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رویکرد کیفی محقق که اساسا متاثر از روش شناسی تفسیری است. ضمن اصالت دادن به انسان به ارزیابی فهم و تفسیر انسان از محیط می پردازد. در این روش شناسی انسان بر اساس اراده و اختیار به محیط معنی می بخشد و بر اساس آن کنش را معنی می کند. در این راستا کنش یا معنای انسان  مورد مطالعه و بررسی این رویکرد قررا می گیرد. به عبارت دیگر، محقق به دنبال ارائه یک تحلیل نظام مند از کنش اجتماعی با معنی از طریق مشاهده مستقم رفتار در شرایط طبیعی می </a:t>
            </a:r>
            <a:r>
              <a:rPr lang="fa-IR" smtClean="0">
                <a:cs typeface="B Nazanin" panose="00000400000000000000" pitchFamily="2" charset="-78"/>
              </a:rPr>
              <a:t>باشد</a:t>
            </a:r>
            <a:endParaRPr lang="fa-IR">
              <a:cs typeface="B Nazanin" panose="00000400000000000000" pitchFamily="2" charset="-78"/>
            </a:endParaRPr>
          </a:p>
        </p:txBody>
      </p:sp>
      <p:sp>
        <p:nvSpPr>
          <p:cNvPr id="4" name="Flowchart: Process 3"/>
          <p:cNvSpPr/>
          <p:nvPr/>
        </p:nvSpPr>
        <p:spPr>
          <a:xfrm>
            <a:off x="1561514" y="4375052"/>
            <a:ext cx="4389120" cy="1252025"/>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تحلیل نظام مند از کنش اجتماعی</a:t>
            </a:r>
            <a:endParaRPr lang="fa-IR" b="1">
              <a:solidFill>
                <a:srgbClr val="FF0000"/>
              </a:solidFill>
            </a:endParaRPr>
          </a:p>
        </p:txBody>
      </p:sp>
    </p:spTree>
    <p:extLst>
      <p:ext uri="{BB962C8B-B14F-4D97-AF65-F5344CB8AC3E}">
        <p14:creationId xmlns:p14="http://schemas.microsoft.com/office/powerpoint/2010/main" val="2344716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 بنابراین در این رویکرد تمرکز محقق بر کنش اجتماعی معطوف به هدف است در رویکرد کیفی، جرم و بزهکاری  به عنوان نوعی کنش اجتماعی معطوف به هدف مورد مطالعه قرار می گیرد. در این راستا لازم است که نظام معانی افراد  درگیر با جرم و بزهکاری  از طریق روش کیفی تحقیق نظیر مشاهده مشارکتی، مصاحبه عمیق، گروه  مرکز و قوم نگاری کشف شود تا بتوان عناصر فعال در پدیده جرم و بزهکاری را شناسایی نمود</a:t>
            </a:r>
            <a:r>
              <a:rPr lang="fa-IR">
                <a:cs typeface="B Nazanin" panose="00000400000000000000" pitchFamily="2" charset="-78"/>
              </a:rPr>
              <a:t>. </a:t>
            </a:r>
            <a:endParaRPr lang="fa-IR"/>
          </a:p>
        </p:txBody>
      </p:sp>
      <p:sp>
        <p:nvSpPr>
          <p:cNvPr id="4" name="Flowchart: Process 3"/>
          <p:cNvSpPr/>
          <p:nvPr/>
        </p:nvSpPr>
        <p:spPr>
          <a:xfrm>
            <a:off x="1406769" y="4360985"/>
            <a:ext cx="3938954" cy="1364566"/>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Nazanin" panose="00000400000000000000" pitchFamily="2" charset="-78"/>
              </a:rPr>
              <a:t>کنش اجتماعی معطوف به هدف</a:t>
            </a:r>
            <a:endParaRPr lang="fa-IR" sz="2400" b="1">
              <a:solidFill>
                <a:srgbClr val="FF0000"/>
              </a:solidFill>
            </a:endParaRPr>
          </a:p>
        </p:txBody>
      </p:sp>
    </p:spTree>
    <p:extLst>
      <p:ext uri="{BB962C8B-B14F-4D97-AF65-F5344CB8AC3E}">
        <p14:creationId xmlns:p14="http://schemas.microsoft.com/office/powerpoint/2010/main" val="3056546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6091310" y="1825625"/>
            <a:ext cx="5262489" cy="4351338"/>
          </a:xfrm>
        </p:spPr>
        <p:txBody>
          <a:bodyPr/>
          <a:lstStyle/>
          <a:p>
            <a:pPr algn="just"/>
            <a:r>
              <a:rPr lang="fa-IR">
                <a:cs typeface="B Nazanin" panose="00000400000000000000" pitchFamily="2" charset="-78"/>
              </a:rPr>
              <a:t>کنش اجتماعی با معنی بر اساس خصیصه های نظام معانی ابراز می گردد که چنانچه این خصیصه ها مشخص گردند، می توان نوع کنش و چگونگی انتشار آن را تعیین نمود. در واقع در ابراز </a:t>
            </a:r>
            <a:r>
              <a:rPr lang="fa-IR" b="1">
                <a:solidFill>
                  <a:srgbClr val="FF0000"/>
                </a:solidFill>
                <a:cs typeface="B Nazanin" panose="00000400000000000000" pitchFamily="2" charset="-78"/>
              </a:rPr>
              <a:t>کنش، فهم و تفسیر انسان</a:t>
            </a:r>
            <a:r>
              <a:rPr lang="fa-IR">
                <a:cs typeface="B Nazanin" panose="00000400000000000000" pitchFamily="2" charset="-78"/>
              </a:rPr>
              <a:t> از واقعیت اجتماعی نهفته است که در این راستا واقعیت اجتماعی نیز مورد ارزیابی ذهنی کنش گران قرار می گیرد. </a:t>
            </a:r>
          </a:p>
          <a:p>
            <a:endParaRPr lang="fa-IR"/>
          </a:p>
        </p:txBody>
      </p:sp>
      <p:pic>
        <p:nvPicPr>
          <p:cNvPr id="4" name="Picture 3"/>
          <p:cNvPicPr>
            <a:picLocks noChangeAspect="1"/>
          </p:cNvPicPr>
          <p:nvPr/>
        </p:nvPicPr>
        <p:blipFill>
          <a:blip r:embed="rId2"/>
          <a:stretch>
            <a:fillRect/>
          </a:stretch>
        </p:blipFill>
        <p:spPr>
          <a:xfrm>
            <a:off x="838200" y="1825624"/>
            <a:ext cx="5084298" cy="4351339"/>
          </a:xfrm>
          <a:prstGeom prst="rect">
            <a:avLst/>
          </a:prstGeom>
        </p:spPr>
      </p:pic>
    </p:spTree>
    <p:extLst>
      <p:ext uri="{BB962C8B-B14F-4D97-AF65-F5344CB8AC3E}">
        <p14:creationId xmlns:p14="http://schemas.microsoft.com/office/powerpoint/2010/main" val="2360743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مشاهده مشارکتی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a:xfrm>
            <a:off x="4037428" y="1825625"/>
            <a:ext cx="7316372" cy="4351338"/>
          </a:xfrm>
        </p:spPr>
        <p:txBody>
          <a:bodyPr>
            <a:normAutofit/>
          </a:bodyPr>
          <a:lstStyle/>
          <a:p>
            <a:pPr algn="just"/>
            <a:r>
              <a:rPr lang="fa-IR" smtClean="0">
                <a:cs typeface="B Nazanin" panose="00000400000000000000" pitchFamily="2" charset="-78"/>
              </a:rPr>
              <a:t>در روش مشاهده مشارکتی، پژوهشگر به گروه بزهکاران و مجرمین می پیوندند و مدت زمانی در دنیای اجتماعی آنها قرار می گیرد و ضبط نمودن تعامل مستمر آنها و ارتباط مستقیم با دنیای واقعیشان رفتار آنها را به عنوان یک پدیده و یا مورد طبیعه قرار می دهد. مشارکت  در دنیای نمادین بزهکاران و مجرمین ثبت کنش های آنها که به طور </a:t>
            </a:r>
            <a:r>
              <a:rPr lang="fa-IR" smtClean="0">
                <a:cs typeface="B Nazanin" panose="00000400000000000000" pitchFamily="2" charset="-78"/>
              </a:rPr>
              <a:t>طبیعی رخ </a:t>
            </a:r>
            <a:r>
              <a:rPr lang="fa-IR" smtClean="0">
                <a:cs typeface="B Nazanin" panose="00000400000000000000" pitchFamily="2" charset="-78"/>
              </a:rPr>
              <a:t>می دهد، به اعتبار این روش افزوده است. </a:t>
            </a:r>
            <a:r>
              <a:rPr lang="fa-IR" b="1" smtClean="0">
                <a:solidFill>
                  <a:srgbClr val="FF0000"/>
                </a:solidFill>
                <a:cs typeface="B Nazanin" panose="00000400000000000000" pitchFamily="2" charset="-78"/>
              </a:rPr>
              <a:t>جذب و ادغام پژوهشگر در «دار و دسته های منحرف» و شناخت محیط پژوهش بسیار وقت گیر و پرهزینه است</a:t>
            </a:r>
            <a:r>
              <a:rPr lang="fa-IR" b="1" smtClean="0">
                <a:solidFill>
                  <a:srgbClr val="FF0000"/>
                </a:solidFill>
                <a:cs typeface="B Nazanin" panose="00000400000000000000" pitchFamily="2" charset="-78"/>
              </a:rPr>
              <a:t>.. </a:t>
            </a:r>
            <a:endParaRPr lang="fa-IR" b="1" smtClean="0">
              <a:solidFill>
                <a:srgbClr val="FF0000"/>
              </a:solidFill>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38200" y="1825625"/>
            <a:ext cx="3013661" cy="3013661"/>
          </a:xfrm>
          <a:prstGeom prst="rect">
            <a:avLst/>
          </a:prstGeom>
        </p:spPr>
      </p:pic>
    </p:spTree>
    <p:extLst>
      <p:ext uri="{BB962C8B-B14F-4D97-AF65-F5344CB8AC3E}">
        <p14:creationId xmlns:p14="http://schemas.microsoft.com/office/powerpoint/2010/main" val="2955454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چکیده</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تفاوت پیچیده انحرافات، بزهکاری و جرم موجب گردیده است تا جرم شناسی و جامعه شناسی انحرافات در مطالعه انحرافات اجتماعی نه تنها از دیدگاه های </a:t>
            </a:r>
            <a:r>
              <a:rPr lang="fa-IR">
                <a:cs typeface="B Nazanin" panose="00000400000000000000" pitchFamily="2" charset="-78"/>
              </a:rPr>
              <a:t>نظری </a:t>
            </a:r>
            <a:r>
              <a:rPr lang="fa-IR" smtClean="0">
                <a:cs typeface="B Nazanin" panose="00000400000000000000" pitchFamily="2" charset="-78"/>
              </a:rPr>
              <a:t>متفاوت ، بلکه از روش های مختلف که در رویکردهای روش شناختی کمی و کیفی وجود دارد، استفاده نماید. این گوناگونی روش ها، فرصت های فراوانی برای ارزیابی و ایجاد پیوند </a:t>
            </a:r>
            <a:r>
              <a:rPr lang="fa-IR" smtClean="0">
                <a:cs typeface="B Nazanin" panose="00000400000000000000" pitchFamily="2" charset="-78"/>
              </a:rPr>
              <a:t>میان </a:t>
            </a:r>
            <a:r>
              <a:rPr lang="fa-IR" smtClean="0">
                <a:cs typeface="B Nazanin" panose="00000400000000000000" pitchFamily="2" charset="-78"/>
              </a:rPr>
              <a:t>روش ها، داده ها و نظریه های تحقیق را فراهم آورده است تا از این طریق اعتبار یافته های تحقیقات در زمینه انحرافات  اجتماعی را افزایش دهد. </a:t>
            </a:r>
          </a:p>
        </p:txBody>
      </p:sp>
      <p:sp>
        <p:nvSpPr>
          <p:cNvPr id="4" name="Flowchart: Process 3"/>
          <p:cNvSpPr/>
          <p:nvPr/>
        </p:nvSpPr>
        <p:spPr>
          <a:xfrm>
            <a:off x="1405719" y="4367284"/>
            <a:ext cx="3930556" cy="113276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اعتبار یافته های تحقیقات</a:t>
            </a:r>
            <a:endParaRPr lang="fa-IR" sz="2800" b="1">
              <a:solidFill>
                <a:srgbClr val="FF0000"/>
              </a:solidFill>
            </a:endParaRPr>
          </a:p>
        </p:txBody>
      </p:sp>
    </p:spTree>
    <p:extLst>
      <p:ext uri="{BB962C8B-B14F-4D97-AF65-F5344CB8AC3E}">
        <p14:creationId xmlns:p14="http://schemas.microsoft.com/office/powerpoint/2010/main" val="984246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طبفه بندی انبوهی از اطلاعات غیر آماری جمع آوری شده و تصمیم گیری «</a:t>
            </a:r>
            <a:r>
              <a:rPr lang="fa-IR">
                <a:solidFill>
                  <a:srgbClr val="FF0000"/>
                </a:solidFill>
                <a:cs typeface="B Nazanin" panose="00000400000000000000" pitchFamily="2" charset="-78"/>
              </a:rPr>
              <a:t>افراد از ارزش</a:t>
            </a:r>
            <a:r>
              <a:rPr lang="fa-IR">
                <a:cs typeface="B Nazanin" panose="00000400000000000000" pitchFamily="2" charset="-78"/>
              </a:rPr>
              <a:t>» برای پالایش و اطمینان از عدم مداخله و «</a:t>
            </a:r>
            <a:r>
              <a:rPr lang="fa-IR" b="1">
                <a:solidFill>
                  <a:srgbClr val="FF0000"/>
                </a:solidFill>
                <a:cs typeface="B Nazanin" panose="00000400000000000000" pitchFamily="2" charset="-78"/>
              </a:rPr>
              <a:t>قضاوت ارزشی</a:t>
            </a:r>
            <a:r>
              <a:rPr lang="fa-IR">
                <a:cs typeface="B Nazanin" panose="00000400000000000000" pitchFamily="2" charset="-78"/>
              </a:rPr>
              <a:t>» پژوهشگر در گزینش اطلاعات از کاستی های این روش کیفی بر مطالعه و سنجش انحرافات اجتماعی است. با این حال این روش کیفی تحقیق می تواند در مطالعه گروه های کوچکی از منحرفین و دار دسته های بزهکار و مجرم و حوزه های جغرافیایی محدود نظیر یک مرکز بازپروری مفید باشد. باید توجه داشت که روش مشاهده مشارکتی شناسایی شده، جبران شود به علاوه استفاده از این روش ها، محقق  را قادر می سازد تا به پالایش داده پردازد و با اطمینان بیشتری به تحلیل پدیده ها و روابط بین متغیرها دست یازد</a:t>
            </a:r>
            <a:endParaRPr lang="fa-IR"/>
          </a:p>
        </p:txBody>
      </p:sp>
    </p:spTree>
    <p:extLst>
      <p:ext uri="{BB962C8B-B14F-4D97-AF65-F5344CB8AC3E}">
        <p14:creationId xmlns:p14="http://schemas.microsoft.com/office/powerpoint/2010/main" val="1384551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مصاحبه عمیق</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هنگامی که هدف </a:t>
            </a:r>
            <a:r>
              <a:rPr lang="fa-IR" smtClean="0">
                <a:cs typeface="B Nazanin" panose="00000400000000000000" pitchFamily="2" charset="-78"/>
              </a:rPr>
              <a:t>مطالعه </a:t>
            </a:r>
            <a:r>
              <a:rPr lang="fa-IR" smtClean="0">
                <a:cs typeface="B Nazanin" panose="00000400000000000000" pitchFamily="2" charset="-78"/>
              </a:rPr>
              <a:t>اکتشاف و سوال تحقیقاتی مربوط به موضوعات برجسته در مورد انحرافات اجتماعی نظیر آشکار نمودن نظام معانی قاچاقچیان  موادمخدر است، روش مصاحبه عمیق با کنشگران سودمند می باشد. در مصاحبه عمیق پژوهشگر مجرمین و بزهکاران مرد مطالعه و یا افراد دیگری که با مسائل مربوط به جرم و بزهکاری درگیر هستند (برای مثال کارکنان </a:t>
            </a:r>
            <a:r>
              <a:rPr lang="fa-IR" smtClean="0">
                <a:cs typeface="B Nazanin" panose="00000400000000000000" pitchFamily="2" charset="-78"/>
              </a:rPr>
              <a:t>زندان </a:t>
            </a:r>
            <a:r>
              <a:rPr lang="fa-IR" smtClean="0">
                <a:cs typeface="B Nazanin" panose="00000400000000000000" pitchFamily="2" charset="-78"/>
              </a:rPr>
              <a:t>ها و قضات و نیروی های انتظامی) را به سمت پرسش یا مساله کلی که می بایست کشف شود، هدایت می کند در مواردی که </a:t>
            </a:r>
            <a:r>
              <a:rPr lang="fa-IR" b="1" smtClean="0">
                <a:solidFill>
                  <a:srgbClr val="FF0000"/>
                </a:solidFill>
                <a:cs typeface="B Nazanin" panose="00000400000000000000" pitchFamily="2" charset="-78"/>
              </a:rPr>
              <a:t>هدف مطالعه توصیفی از رخدادهای مربوط به انحرافات اجتماعی و ساختارها یا فرایندهای یک رفتار انحرافی است </a:t>
            </a:r>
            <a:r>
              <a:rPr lang="fa-IR" smtClean="0">
                <a:cs typeface="B Nazanin" panose="00000400000000000000" pitchFamily="2" charset="-78"/>
              </a:rPr>
              <a:t>نیز می توان از روش </a:t>
            </a:r>
            <a:r>
              <a:rPr lang="fa-IR" b="1" smtClean="0">
                <a:solidFill>
                  <a:srgbClr val="00B0F0"/>
                </a:solidFill>
                <a:cs typeface="B Nazanin" panose="00000400000000000000" pitchFamily="2" charset="-78"/>
              </a:rPr>
              <a:t>مصاحبه عمیق </a:t>
            </a:r>
            <a:r>
              <a:rPr lang="fa-IR" smtClean="0">
                <a:cs typeface="B Nazanin" panose="00000400000000000000" pitchFamily="2" charset="-78"/>
              </a:rPr>
              <a:t>در جمع آوری اطلاعات استفاده نمود(مارشال و روزمن، 1995</a:t>
            </a:r>
            <a:r>
              <a:rPr lang="fa-IR" smtClean="0">
                <a:cs typeface="B Nazanin" panose="00000400000000000000" pitchFamily="2" charset="-78"/>
              </a:rPr>
              <a:t>)</a:t>
            </a:r>
            <a:endParaRPr lang="fa-IR">
              <a:cs typeface="B Nazanin" panose="00000400000000000000" pitchFamily="2" charset="-78"/>
            </a:endParaRPr>
          </a:p>
        </p:txBody>
      </p:sp>
    </p:spTree>
    <p:extLst>
      <p:ext uri="{BB962C8B-B14F-4D97-AF65-F5344CB8AC3E}">
        <p14:creationId xmlns:p14="http://schemas.microsoft.com/office/powerpoint/2010/main" val="198412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در مصاحبه عمیق، مصاحبه گر که قبلا در یک کارگاه آموزشی با اهداف مطالعه آشنا شده است، با تکیه بر چند موضوع کلی که محور های اصلی مصاحبه است، سعی در آشکار نمودن معانی ذهنی مصاحبه شوندگان در پژوهش دارد در موارد مربوط به جرم و بزهکاری مصاحبه عمیق ممکن است با مجرمین و بزهکاران، نخبگان و برنامه ریزان درگیر در مبارزه با جرایم و بزهکاری و پیشگیری از وقوع جرایم و بزه انجام گردد</a:t>
            </a:r>
            <a:r>
              <a:rPr lang="fa-IR">
                <a:cs typeface="B Nazanin" panose="00000400000000000000" pitchFamily="2" charset="-78"/>
              </a:rPr>
              <a:t>. </a:t>
            </a:r>
            <a:endParaRPr lang="fa-IR">
              <a:cs typeface="B Nazanin" panose="00000400000000000000" pitchFamily="2" charset="-78"/>
            </a:endParaRPr>
          </a:p>
          <a:p>
            <a:endParaRPr lang="fa-IR"/>
          </a:p>
        </p:txBody>
      </p:sp>
      <p:sp>
        <p:nvSpPr>
          <p:cNvPr id="4" name="Flowchart: Process 3"/>
          <p:cNvSpPr/>
          <p:nvPr/>
        </p:nvSpPr>
        <p:spPr>
          <a:xfrm>
            <a:off x="838200" y="4001294"/>
            <a:ext cx="5542672" cy="1392702"/>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آشکار نمودن معانی ذهنی مصاحبه شوندگان</a:t>
            </a:r>
            <a:endParaRPr lang="fa-IR" b="1">
              <a:solidFill>
                <a:srgbClr val="FF0000"/>
              </a:solidFill>
            </a:endParaRPr>
          </a:p>
        </p:txBody>
      </p:sp>
    </p:spTree>
    <p:extLst>
      <p:ext uri="{BB962C8B-B14F-4D97-AF65-F5344CB8AC3E}">
        <p14:creationId xmlns:p14="http://schemas.microsoft.com/office/powerpoint/2010/main" val="4108787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5106572" y="1825625"/>
            <a:ext cx="6247228" cy="4351338"/>
          </a:xfrm>
        </p:spPr>
        <p:txBody>
          <a:bodyPr/>
          <a:lstStyle/>
          <a:p>
            <a:pPr algn="just"/>
            <a:r>
              <a:rPr lang="fa-IR">
                <a:cs typeface="B Nazanin" panose="00000400000000000000" pitchFamily="2" charset="-78"/>
              </a:rPr>
              <a:t>در پژوهشی که تمرکز بر دست یابی به </a:t>
            </a:r>
            <a:r>
              <a:rPr lang="fa-IR">
                <a:solidFill>
                  <a:srgbClr val="00B0F0"/>
                </a:solidFill>
                <a:cs typeface="B Nazanin" panose="00000400000000000000" pitchFamily="2" charset="-78"/>
              </a:rPr>
              <a:t>نظام معانی </a:t>
            </a:r>
            <a:r>
              <a:rPr lang="fa-IR">
                <a:cs typeface="B Nazanin" panose="00000400000000000000" pitchFamily="2" charset="-78"/>
              </a:rPr>
              <a:t>قاچاقیان مواد مخدر ، خانواده های قاچاقیان، ضابطین داد گستری و دادگاه های انقلاب و کارکنان زندان ها  درباره تاثیر مجازات حبس های طولانی سنت و مجازات اعدام بر قاچاق مواد مخدر است، از </a:t>
            </a:r>
            <a:r>
              <a:rPr lang="fa-IR">
                <a:solidFill>
                  <a:srgbClr val="FF0000"/>
                </a:solidFill>
                <a:cs typeface="B Nazanin" panose="00000400000000000000" pitchFamily="2" charset="-78"/>
              </a:rPr>
              <a:t>مصاحبه عمیق</a:t>
            </a:r>
            <a:r>
              <a:rPr lang="fa-IR">
                <a:cs typeface="B Nazanin" panose="00000400000000000000" pitchFamily="2" charset="-78"/>
              </a:rPr>
              <a:t> استفاده می شود انتخاب این افراد با عنوان مصاحبه شوندگان به دلیل درگیری آنها با موضوع مورد مطالعه است.</a:t>
            </a:r>
            <a:endParaRPr lang="fa-IR"/>
          </a:p>
        </p:txBody>
      </p:sp>
      <p:pic>
        <p:nvPicPr>
          <p:cNvPr id="4" name="Picture 3"/>
          <p:cNvPicPr>
            <a:picLocks noChangeAspect="1"/>
          </p:cNvPicPr>
          <p:nvPr/>
        </p:nvPicPr>
        <p:blipFill>
          <a:blip r:embed="rId2"/>
          <a:stretch>
            <a:fillRect/>
          </a:stretch>
        </p:blipFill>
        <p:spPr>
          <a:xfrm>
            <a:off x="838200" y="1952234"/>
            <a:ext cx="4085343" cy="2338412"/>
          </a:xfrm>
          <a:prstGeom prst="rect">
            <a:avLst/>
          </a:prstGeom>
        </p:spPr>
      </p:pic>
    </p:spTree>
    <p:extLst>
      <p:ext uri="{BB962C8B-B14F-4D97-AF65-F5344CB8AC3E}">
        <p14:creationId xmlns:p14="http://schemas.microsoft.com/office/powerpoint/2010/main" val="4252990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قبل از انجام مصاحبه، مصاحبه کننده خودش را برای تعیین سوگیری های شخصی می آزماید و تمام  عناصری را که به تعصبات و تمایلات شخصی مربوط می شوند، را کنار می گذارد و هدف این </a:t>
            </a:r>
            <a:r>
              <a:rPr lang="fa-IR" smtClean="0">
                <a:cs typeface="B Nazanin" panose="00000400000000000000" pitchFamily="2" charset="-78"/>
              </a:rPr>
              <a:t>خودآزمایی، </a:t>
            </a:r>
            <a:r>
              <a:rPr lang="fa-IR" smtClean="0">
                <a:cs typeface="B Nazanin" panose="00000400000000000000" pitchFamily="2" charset="-78"/>
              </a:rPr>
              <a:t>حذف کردن یا فاف نمودن پیش تصورات خویش است . با این حال در مصاحبه عمیق مصاحبه گر در طول جریان مصابحه  فعال بوده و با طرح سوالات مختلف پیرامون  محورهای اصلی بحث فرایند مصاحبه را در جهت اهداف مطالعه  هدایت می نماید. </a:t>
            </a:r>
            <a:endParaRPr lang="fa-IR">
              <a:cs typeface="B Nazanin" panose="00000400000000000000" pitchFamily="2" charset="-78"/>
            </a:endParaRPr>
          </a:p>
        </p:txBody>
      </p:sp>
      <p:sp>
        <p:nvSpPr>
          <p:cNvPr id="4" name="Flowchart: Process 3"/>
          <p:cNvSpPr/>
          <p:nvPr/>
        </p:nvSpPr>
        <p:spPr>
          <a:xfrm>
            <a:off x="1617785" y="4586068"/>
            <a:ext cx="3615397" cy="1012874"/>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00B0F0"/>
                </a:solidFill>
                <a:cs typeface="B Nazanin" panose="00000400000000000000" pitchFamily="2" charset="-78"/>
              </a:rPr>
              <a:t>سوگیری های شخصی</a:t>
            </a:r>
            <a:endParaRPr lang="fa-IR" b="1">
              <a:solidFill>
                <a:srgbClr val="00B0F0"/>
              </a:solidFill>
            </a:endParaRPr>
          </a:p>
        </p:txBody>
      </p:sp>
    </p:spTree>
    <p:extLst>
      <p:ext uri="{BB962C8B-B14F-4D97-AF65-F5344CB8AC3E}">
        <p14:creationId xmlns:p14="http://schemas.microsoft.com/office/powerpoint/2010/main" val="1344745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برای انتخاب نمونه بر اساس روش های رایج </a:t>
            </a:r>
            <a:r>
              <a:rPr lang="fa-IR">
                <a:cs typeface="B Nazanin" panose="00000400000000000000" pitchFamily="2" charset="-78"/>
              </a:rPr>
              <a:t>تحقیقات </a:t>
            </a:r>
            <a:r>
              <a:rPr lang="fa-IR" smtClean="0">
                <a:cs typeface="B Nazanin" panose="00000400000000000000" pitchFamily="2" charset="-78"/>
              </a:rPr>
              <a:t>کیفی، </a:t>
            </a:r>
            <a:r>
              <a:rPr lang="fa-IR">
                <a:cs typeface="B Nazanin" panose="00000400000000000000" pitchFamily="2" charset="-78"/>
              </a:rPr>
              <a:t>مصاحبه کنندگان </a:t>
            </a:r>
            <a:r>
              <a:rPr lang="fa-IR">
                <a:cs typeface="B Nazanin" panose="00000400000000000000" pitchFamily="2" charset="-78"/>
              </a:rPr>
              <a:t>با </a:t>
            </a:r>
            <a:r>
              <a:rPr lang="fa-IR" smtClean="0">
                <a:cs typeface="B Nazanin" panose="00000400000000000000" pitchFamily="2" charset="-78"/>
              </a:rPr>
              <a:t>حضور </a:t>
            </a:r>
            <a:r>
              <a:rPr lang="fa-IR">
                <a:cs typeface="B Nazanin" panose="00000400000000000000" pitchFamily="2" charset="-78"/>
              </a:rPr>
              <a:t>در میدان تحقیق پس از انجام مطالعات مقدماتی و اشنایی با ساختار سازمانی  و گروهی میدان تحقیق، اقدام به انتخاب نمونه می نماید، روش انتخاب نمونه معمولا روش نمونه گیری سهمیه ای می باشد. در نمونه گیری سهمیه ای مصاحبه گر  در انتخاب نمونه از آزادی عمل بیشتری برخوردار است . برای مثال در مطالعه تاثیر مجازات بر قاچاق مواد مخدر، مصاحبه گر پس از آشنایی با ساختار سازمانی زندان ها و اردوگاه های </a:t>
            </a:r>
          </a:p>
          <a:p>
            <a:endParaRPr lang="fa-IR"/>
          </a:p>
        </p:txBody>
      </p:sp>
      <p:sp>
        <p:nvSpPr>
          <p:cNvPr id="4" name="Flowchart: Process 3"/>
          <p:cNvSpPr/>
          <p:nvPr/>
        </p:nvSpPr>
        <p:spPr>
          <a:xfrm>
            <a:off x="1237957" y="4389120"/>
            <a:ext cx="3305908" cy="1223889"/>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srgbClr val="FF0000"/>
                </a:solidFill>
                <a:cs typeface="B Nazanin" panose="00000400000000000000" pitchFamily="2" charset="-78"/>
              </a:rPr>
              <a:t>نمونه گیری سهمیه ای</a:t>
            </a:r>
            <a:endParaRPr lang="fa-IR">
              <a:solidFill>
                <a:srgbClr val="FF0000"/>
              </a:solidFill>
            </a:endParaRPr>
          </a:p>
        </p:txBody>
      </p:sp>
    </p:spTree>
    <p:extLst>
      <p:ext uri="{BB962C8B-B14F-4D97-AF65-F5344CB8AC3E}">
        <p14:creationId xmlns:p14="http://schemas.microsoft.com/office/powerpoint/2010/main" val="2173098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گروه مرکز</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b="1" smtClean="0">
                <a:solidFill>
                  <a:srgbClr val="00B0F0"/>
                </a:solidFill>
                <a:cs typeface="B Nazanin" panose="00000400000000000000" pitchFamily="2" charset="-78"/>
              </a:rPr>
              <a:t>روش گروه مرکز یک بحث گروهی نیمه ساختاری است </a:t>
            </a:r>
            <a:r>
              <a:rPr lang="fa-IR" smtClean="0">
                <a:cs typeface="B Nazanin" panose="00000400000000000000" pitchFamily="2" charset="-78"/>
              </a:rPr>
              <a:t>که طی آن یک گروه بین 6 تا 10 نفر از افراد مشابهی که با یک موضوع مربوط به بزهکاری و جرم، نظیر اعتیاد به مواد مخدر، درگیر هستند و از پیش توسط پژوهشگر تعیین شده اند، به بحث و تبادل نظر گروهی می پردازند موضوع های مورد بحث در حوزه انحراف اجتماعی می تواند مواردی نظر طلاق، اعتیاد، تاثیر رسانه ها و تولید جرم و «بزهکاری جوانان» باشد. </a:t>
            </a:r>
            <a:endParaRPr lang="fa-IR">
              <a:cs typeface="B Nazanin" panose="00000400000000000000" pitchFamily="2" charset="-78"/>
            </a:endParaRPr>
          </a:p>
        </p:txBody>
      </p:sp>
      <p:sp>
        <p:nvSpPr>
          <p:cNvPr id="4" name="Flowchart: Process 3"/>
          <p:cNvSpPr/>
          <p:nvPr/>
        </p:nvSpPr>
        <p:spPr>
          <a:xfrm>
            <a:off x="1237957" y="4360985"/>
            <a:ext cx="4262511" cy="133643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طلاق، اعتیاد، تاثیر رسانه ها و تولید جرم و «بزهکاری جوانان</a:t>
            </a:r>
            <a:endParaRPr lang="fa-IR" b="1">
              <a:solidFill>
                <a:srgbClr val="FF0000"/>
              </a:solidFill>
            </a:endParaRPr>
          </a:p>
        </p:txBody>
      </p:sp>
    </p:spTree>
    <p:extLst>
      <p:ext uri="{BB962C8B-B14F-4D97-AF65-F5344CB8AC3E}">
        <p14:creationId xmlns:p14="http://schemas.microsoft.com/office/powerpoint/2010/main" val="1634408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57932" y="1825625"/>
            <a:ext cx="6795868" cy="4351338"/>
          </a:xfrm>
        </p:spPr>
        <p:txBody>
          <a:bodyPr/>
          <a:lstStyle/>
          <a:p>
            <a:pPr algn="just"/>
            <a:r>
              <a:rPr lang="fa-IR" b="1">
                <a:solidFill>
                  <a:srgbClr val="00B0F0"/>
                </a:solidFill>
                <a:cs typeface="B Nazanin" panose="00000400000000000000" pitchFamily="2" charset="-78"/>
              </a:rPr>
              <a:t>روش گروه مرکز  در واقع شکل کامل تر و گسترده تر و منظم مصاحبه عمیق است</a:t>
            </a:r>
            <a:r>
              <a:rPr lang="fa-IR">
                <a:cs typeface="B Nazanin" panose="00000400000000000000" pitchFamily="2" charset="-78"/>
              </a:rPr>
              <a:t>. گروه مرکز می تواند به مثابه یک روش تکمیلی و متممی در کنار دیگر روش ها مورد استفاده قار گیرد. </a:t>
            </a:r>
            <a:r>
              <a:rPr lang="fa-IR">
                <a:cs typeface="B Nazanin" panose="00000400000000000000" pitchFamily="2" charset="-78"/>
              </a:rPr>
              <a:t>برای </a:t>
            </a:r>
            <a:r>
              <a:rPr lang="fa-IR" smtClean="0">
                <a:cs typeface="B Nazanin" panose="00000400000000000000" pitchFamily="2" charset="-78"/>
              </a:rPr>
              <a:t>مثال، </a:t>
            </a:r>
            <a:r>
              <a:rPr lang="fa-IR">
                <a:cs typeface="B Nazanin" panose="00000400000000000000" pitchFamily="2" charset="-78"/>
              </a:rPr>
              <a:t>در مطالعه تاثیر رسانه های تصویری بر تولید جرم در بین جوانان می توان با روش گروه مرکز نظرات استفاده کنندگان از فیلم های جنایی را در یک بحث گروهی جمع آوری نموده و به همراه  آن با روش «</a:t>
            </a:r>
            <a:r>
              <a:rPr lang="fa-IR" b="1">
                <a:solidFill>
                  <a:srgbClr val="FF0000"/>
                </a:solidFill>
                <a:cs typeface="B Nazanin" panose="00000400000000000000" pitchFamily="2" charset="-78"/>
              </a:rPr>
              <a:t>تحلیل محتوا</a:t>
            </a:r>
            <a:r>
              <a:rPr lang="fa-IR">
                <a:cs typeface="B Nazanin" panose="00000400000000000000" pitchFamily="2" charset="-78"/>
              </a:rPr>
              <a:t>» محتوای فیلم های جنایی را تحلیل نمود. مراحل انجام یک تحقیق گروه مرکز  در مطالعه انحرافات اجتماعی نظیر اعتیاد به مواد مخدر به شرح زیر است:</a:t>
            </a:r>
          </a:p>
          <a:p>
            <a:endParaRPr lang="fa-IR"/>
          </a:p>
        </p:txBody>
      </p:sp>
      <p:pic>
        <p:nvPicPr>
          <p:cNvPr id="4" name="Picture 3"/>
          <p:cNvPicPr>
            <a:picLocks noChangeAspect="1"/>
          </p:cNvPicPr>
          <p:nvPr/>
        </p:nvPicPr>
        <p:blipFill>
          <a:blip r:embed="rId2"/>
          <a:stretch>
            <a:fillRect/>
          </a:stretch>
        </p:blipFill>
        <p:spPr>
          <a:xfrm>
            <a:off x="838200" y="1825625"/>
            <a:ext cx="3487554" cy="3487554"/>
          </a:xfrm>
          <a:prstGeom prst="rect">
            <a:avLst/>
          </a:prstGeom>
        </p:spPr>
      </p:pic>
    </p:spTree>
    <p:extLst>
      <p:ext uri="{BB962C8B-B14F-4D97-AF65-F5344CB8AC3E}">
        <p14:creationId xmlns:p14="http://schemas.microsoft.com/office/powerpoint/2010/main" val="2891365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مرحله اول- انتخاب مشارکت کنندگان</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در این مرحله افراد مشارکت کننده به عنوان گروه یا گروه های هدف به دقت انتخاب می شوند. این افراد باید با مساله مورد مطالعه درگیر بوده و با تجربیات لازم درباره موضوع مورد بحث را داشته باشد. برای مثال، موضوع اعتیاد مشارکت کنندگان می تواند معتادین و والدین آنها افراد متخصص در پیشگیری، درمان  و مبارزه با اعتیاد و یا هر دو طیف متخلف و متخصص باشند، که البته بهترین گروه مشارکت کننده ترکیبی از هر دو گروه است. </a:t>
            </a:r>
            <a:endParaRPr lang="fa-IR">
              <a:cs typeface="B Nazanin" panose="00000400000000000000" pitchFamily="2" charset="-78"/>
            </a:endParaRPr>
          </a:p>
        </p:txBody>
      </p:sp>
      <p:sp>
        <p:nvSpPr>
          <p:cNvPr id="4" name="Flowchart: Process 3"/>
          <p:cNvSpPr/>
          <p:nvPr/>
        </p:nvSpPr>
        <p:spPr>
          <a:xfrm>
            <a:off x="1392702" y="4417255"/>
            <a:ext cx="4206240" cy="1167619"/>
          </a:xfrm>
          <a:prstGeom prst="flowChart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هر دو طیف متخلف و متخصص</a:t>
            </a:r>
            <a:endParaRPr lang="fa-IR" b="1">
              <a:solidFill>
                <a:srgbClr val="FF0000"/>
              </a:solidFill>
            </a:endParaRPr>
          </a:p>
        </p:txBody>
      </p:sp>
    </p:spTree>
    <p:extLst>
      <p:ext uri="{BB962C8B-B14F-4D97-AF65-F5344CB8AC3E}">
        <p14:creationId xmlns:p14="http://schemas.microsoft.com/office/powerpoint/2010/main" val="17868543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3896750" y="1825625"/>
            <a:ext cx="7457049" cy="4351338"/>
          </a:xfrm>
        </p:spPr>
        <p:txBody>
          <a:bodyPr>
            <a:normAutofit lnSpcReduction="10000"/>
          </a:bodyPr>
          <a:lstStyle/>
          <a:p>
            <a:pPr algn="just"/>
            <a:r>
              <a:rPr lang="fa-IR">
                <a:cs typeface="B Nazanin" panose="00000400000000000000" pitchFamily="2" charset="-78"/>
              </a:rPr>
              <a:t>اندازه گروه می بایست بین 4 تا 10 باشد که تعداد 6 تا 8 نفر مطلوب تر و مفیدتر است. زیرا تعداد اعضای گروه نباید به حدی زیادی باشد که هیچ وجه اشتراک نظری که مورد نظر محقق است نداشته باشد. وحدت نظری نسبی بین اعضای گروه مشارکت کننده شرط اولیه در روش گروه مرکز است زمان مورد </a:t>
            </a:r>
            <a:r>
              <a:rPr lang="fa-IR">
                <a:cs typeface="B Nazanin" panose="00000400000000000000" pitchFamily="2" charset="-78"/>
              </a:rPr>
              <a:t>نیاز </a:t>
            </a:r>
            <a:r>
              <a:rPr lang="fa-IR" smtClean="0">
                <a:cs typeface="B Nazanin" panose="00000400000000000000" pitchFamily="2" charset="-78"/>
              </a:rPr>
              <a:t>برای انجام </a:t>
            </a:r>
            <a:r>
              <a:rPr lang="fa-IR">
                <a:cs typeface="B Nazanin" panose="00000400000000000000" pitchFamily="2" charset="-78"/>
              </a:rPr>
              <a:t>یک گروه مرکز نباید از دو ساعت تجاوز کند. در صورت نیاز می توان چند گروه مرکز دو ساحتی و از انواع نمونه گیری های تصادفی رایج در تحقیقات کمی پرهیز شود. برای مثال در انتخاب اعضای گروه مشارکت کننده در گروه مرکز مطالعه اعتیاد می بایست به افراد متخصص یا محققین حرفه ای متوسل شد که بیشترین اطلاعات و تجربیات را در موضوع مورد مطالعه داشته باشند. </a:t>
            </a:r>
          </a:p>
          <a:p>
            <a:endParaRPr lang="fa-IR"/>
          </a:p>
        </p:txBody>
      </p:sp>
      <p:sp>
        <p:nvSpPr>
          <p:cNvPr id="4" name="Flowchart: Process 3"/>
          <p:cNvSpPr/>
          <p:nvPr/>
        </p:nvSpPr>
        <p:spPr>
          <a:xfrm>
            <a:off x="838200" y="2039815"/>
            <a:ext cx="2678723" cy="1252025"/>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prstClr val="black"/>
                </a:solidFill>
                <a:cs typeface="B Nazanin" panose="00000400000000000000" pitchFamily="2" charset="-78"/>
              </a:rPr>
              <a:t>وجه اشتراک نظری</a:t>
            </a:r>
            <a:endParaRPr lang="fa-IR"/>
          </a:p>
        </p:txBody>
      </p:sp>
      <p:sp>
        <p:nvSpPr>
          <p:cNvPr id="5" name="Flowchart: Process 4"/>
          <p:cNvSpPr/>
          <p:nvPr/>
        </p:nvSpPr>
        <p:spPr>
          <a:xfrm>
            <a:off x="838200" y="4220308"/>
            <a:ext cx="2678723" cy="1266092"/>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Nazanin" panose="00000400000000000000" pitchFamily="2" charset="-78"/>
              </a:rPr>
              <a:t>وحدت نظری نسبی</a:t>
            </a:r>
            <a:endParaRPr lang="fa-IR" sz="2400" b="1">
              <a:solidFill>
                <a:srgbClr val="FF0000"/>
              </a:solidFill>
            </a:endParaRPr>
          </a:p>
        </p:txBody>
      </p:sp>
    </p:spTree>
    <p:extLst>
      <p:ext uri="{BB962C8B-B14F-4D97-AF65-F5344CB8AC3E}">
        <p14:creationId xmlns:p14="http://schemas.microsoft.com/office/powerpoint/2010/main" val="3328932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a:xfrm>
            <a:off x="4797083" y="1825625"/>
            <a:ext cx="6556717" cy="4351338"/>
          </a:xfrm>
        </p:spPr>
        <p:txBody>
          <a:bodyPr/>
          <a:lstStyle/>
          <a:p>
            <a:pPr algn="just"/>
            <a:r>
              <a:rPr lang="fa-IR">
                <a:cs typeface="B Nazanin" panose="00000400000000000000" pitchFamily="2" charset="-78"/>
              </a:rPr>
              <a:t>از دیدگاه «</a:t>
            </a:r>
            <a:r>
              <a:rPr lang="fa-IR" b="1">
                <a:solidFill>
                  <a:srgbClr val="FF0000"/>
                </a:solidFill>
                <a:cs typeface="B Nazanin" panose="00000400000000000000" pitchFamily="2" charset="-78"/>
              </a:rPr>
              <a:t>روش شناسی کیفی</a:t>
            </a:r>
            <a:r>
              <a:rPr lang="fa-IR">
                <a:cs typeface="B Nazanin" panose="00000400000000000000" pitchFamily="2" charset="-78"/>
              </a:rPr>
              <a:t>» بزهکاری و جرم می بایست به عنوان کنشگران اجتماعی مورد ارزیابی قرار گیرند. بنابراین ، روش های کیفی در مطالعه انحرافات اجتماعی به دنبال دستیابی به «</a:t>
            </a:r>
            <a:r>
              <a:rPr lang="fa-IR" b="1">
                <a:solidFill>
                  <a:srgbClr val="FF0000"/>
                </a:solidFill>
                <a:cs typeface="B Nazanin" panose="00000400000000000000" pitchFamily="2" charset="-78"/>
              </a:rPr>
              <a:t>نظام معانی</a:t>
            </a:r>
            <a:r>
              <a:rPr lang="fa-IR">
                <a:cs typeface="B Nazanin" panose="00000400000000000000" pitchFamily="2" charset="-78"/>
              </a:rPr>
              <a:t>» کنشرگان و تفسیر آنها از کنش هایشان خواهند بود. «مشاهده مشارکتی»، «مصاحبه </a:t>
            </a:r>
            <a:r>
              <a:rPr lang="fa-IR">
                <a:cs typeface="B Nazanin" panose="00000400000000000000" pitchFamily="2" charset="-78"/>
              </a:rPr>
              <a:t>عمیق</a:t>
            </a:r>
            <a:r>
              <a:rPr lang="fa-IR" smtClean="0">
                <a:cs typeface="B Nazanin" panose="00000400000000000000" pitchFamily="2" charset="-78"/>
              </a:rPr>
              <a:t>»، </a:t>
            </a:r>
            <a:r>
              <a:rPr lang="fa-IR">
                <a:cs typeface="B Nazanin" panose="00000400000000000000" pitchFamily="2" charset="-78"/>
              </a:rPr>
              <a:t>«گروه مرکز» و «قوم نگاری» از روش  های کیفی رایج تر در  پژوهش های مربوط به انحرافات اجتماعی هستند. </a:t>
            </a: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879915" y="1980370"/>
            <a:ext cx="3917168" cy="3717046"/>
          </a:xfrm>
          <a:prstGeom prst="rect">
            <a:avLst/>
          </a:prstGeom>
        </p:spPr>
      </p:pic>
    </p:spTree>
    <p:extLst>
      <p:ext uri="{BB962C8B-B14F-4D97-AF65-F5344CB8AC3E}">
        <p14:creationId xmlns:p14="http://schemas.microsoft.com/office/powerpoint/2010/main" val="3779832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مرحله دوم- انتخاب محیط </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گروه مرکز ها باید در یک محیط آرام و راحت انجام شود برای مثال، در مطالعه اعتیاد، معتادینی که به عنوان خود معرف به طور داوطلبانه به مراکز بهزیستی مراجعه می کننند، به مکان امنی نظیر غذاخوری  سازمان  دعوت می شوند و گروه مرکز ها در آنجا تشکیل می شود مشارکت کنندگان باید طوری بنشیند که یکدیگر را به وضوح ببیند و از این طریق با هم احساس صمیمیت نموده و با تعامل با یکدیگر در بحث گروه شرکت نمایند «</a:t>
            </a:r>
            <a:r>
              <a:rPr lang="fa-IR" b="1" smtClean="0">
                <a:solidFill>
                  <a:srgbClr val="FF0000"/>
                </a:solidFill>
                <a:cs typeface="B Nazanin" panose="00000400000000000000" pitchFamily="2" charset="-78"/>
              </a:rPr>
              <a:t>هدایت گر</a:t>
            </a:r>
            <a:r>
              <a:rPr lang="fa-IR" smtClean="0">
                <a:cs typeface="B Nazanin" panose="00000400000000000000" pitchFamily="2" charset="-78"/>
              </a:rPr>
              <a:t>» گروه می بایست با مشارکت کنندگان در محیط گروه مرکز حاضر و در صورت تفاوت زبانی با مشارکت کنندگان به زبان آنها سخن گفته  و در هنگام ورود و خروج افراد با احترام به استقبال و بدرقه آنها  پردازند و از آنها در محیط پذیرایی نماید. </a:t>
            </a:r>
            <a:endParaRPr lang="fa-IR">
              <a:cs typeface="B Nazanin" panose="00000400000000000000" pitchFamily="2" charset="-78"/>
            </a:endParaRPr>
          </a:p>
        </p:txBody>
      </p:sp>
    </p:spTree>
    <p:extLst>
      <p:ext uri="{BB962C8B-B14F-4D97-AF65-F5344CB8AC3E}">
        <p14:creationId xmlns:p14="http://schemas.microsoft.com/office/powerpoint/2010/main" val="25812918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Nazanin" panose="00000400000000000000" pitchFamily="2" charset="-78"/>
              </a:rPr>
              <a:t>مرحله سوم-یادداشت برداری تحلیل و گزارش نویسی از مباحثات افراد</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این مرحله از تحقیق، هدایت گر می بایست به همه افراد اجازه صحبت بدهد و از صحبت بی مورد افراد جلوگیری نموده و به گونه ای  رفتار نماید که همه افراد احساس کنند دارای اهمیت یکسانی برای هدایت گر هستند. بنابراین، فرد ماهری باید گروه را هدایت کند، داشتن علاقه و انگیزه، درک و اعتقاد جدی به انجام پژوهش، مهارت در جمع آوری داده های کیفی، اشنایی کامل با جامعه اماری (در مثال مطالعه اعتیاد، آشنایی با مساله اتیاد و معتادین) و افراد مورد مطالعه و مهارت در برنامه ریزی و پشتیبانی از شرایطی است که هدایت گر باید داشته باشد</a:t>
            </a:r>
            <a:r>
              <a:rPr lang="fa-IR" smtClean="0">
                <a:cs typeface="B Nazanin" panose="00000400000000000000" pitchFamily="2" charset="-78"/>
              </a:rPr>
              <a:t>.</a:t>
            </a:r>
            <a:endParaRPr lang="fa-IR">
              <a:cs typeface="B Nazanin" panose="00000400000000000000" pitchFamily="2" charset="-78"/>
            </a:endParaRPr>
          </a:p>
        </p:txBody>
      </p:sp>
    </p:spTree>
    <p:extLst>
      <p:ext uri="{BB962C8B-B14F-4D97-AF65-F5344CB8AC3E}">
        <p14:creationId xmlns:p14="http://schemas.microsoft.com/office/powerpoint/2010/main" val="11210539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 در این مرحله از تحقیق نقش هدایت گر بسیار کلیدی است. در روش گروه مرکز، واژه محقق و پژوهشگر به مفهوم کمی گرایانه آن به کار نمی رود و به این فرد، هدایت گر یا راهگشای گروه </a:t>
            </a:r>
            <a:r>
              <a:rPr lang="fa-IR">
                <a:cs typeface="B Nazanin" panose="00000400000000000000" pitchFamily="2" charset="-78"/>
              </a:rPr>
              <a:t>گفته </a:t>
            </a:r>
            <a:r>
              <a:rPr lang="fa-IR">
                <a:cs typeface="B Nazanin" panose="00000400000000000000" pitchFamily="2" charset="-78"/>
              </a:rPr>
              <a:t>م</a:t>
            </a:r>
            <a:r>
              <a:rPr lang="fa-IR" smtClean="0">
                <a:cs typeface="B Nazanin" panose="00000400000000000000" pitchFamily="2" charset="-78"/>
              </a:rPr>
              <a:t>ی </a:t>
            </a:r>
            <a:r>
              <a:rPr lang="fa-IR">
                <a:cs typeface="B Nazanin" panose="00000400000000000000" pitchFamily="2" charset="-78"/>
              </a:rPr>
              <a:t>شود که می تواند یکی از مشارکت کنندگان باشد که بحث را با محورهای از پیش تعیین شده جهت داده و از اختلال در آن جلوگیری کند. </a:t>
            </a:r>
          </a:p>
          <a:p>
            <a:endParaRPr lang="fa-IR"/>
          </a:p>
        </p:txBody>
      </p:sp>
      <p:sp>
        <p:nvSpPr>
          <p:cNvPr id="4" name="Flowchart: Process 3"/>
          <p:cNvSpPr/>
          <p:nvPr/>
        </p:nvSpPr>
        <p:spPr>
          <a:xfrm>
            <a:off x="1266092" y="3967089"/>
            <a:ext cx="4417256" cy="1491176"/>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محورهای از پیش تعیین شده</a:t>
            </a:r>
            <a:endParaRPr lang="fa-IR" sz="2000" b="1">
              <a:solidFill>
                <a:srgbClr val="FF0000"/>
              </a:solidFill>
            </a:endParaRPr>
          </a:p>
        </p:txBody>
      </p:sp>
    </p:spTree>
    <p:extLst>
      <p:ext uri="{BB962C8B-B14F-4D97-AF65-F5344CB8AC3E}">
        <p14:creationId xmlns:p14="http://schemas.microsoft.com/office/powerpoint/2010/main" val="8030487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smtClean="0">
                <a:solidFill>
                  <a:srgbClr val="FF0000"/>
                </a:solidFill>
                <a:cs typeface="B Nazanin" panose="00000400000000000000" pitchFamily="2" charset="-78"/>
              </a:rPr>
              <a:t>نقش های فرد هدایت گر در گروه مرکز به شرح زیر است:</a:t>
            </a:r>
            <a:endParaRPr lang="fa-IR" sz="4000"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1- سازمان دهنده: مسئول هدایت برنامه ریزی و تولید سوالات گروه مرکز</a:t>
            </a:r>
          </a:p>
          <a:p>
            <a:pPr algn="just"/>
            <a:r>
              <a:rPr lang="fa-IR" smtClean="0">
                <a:cs typeface="B Nazanin" panose="00000400000000000000" pitchFamily="2" charset="-78"/>
              </a:rPr>
              <a:t>2- استخدام کننده مسئول دعوت از مشارکت کنندگان</a:t>
            </a:r>
          </a:p>
          <a:p>
            <a:pPr algn="just"/>
            <a:r>
              <a:rPr lang="fa-IR" smtClean="0">
                <a:cs typeface="B Nazanin" panose="00000400000000000000" pitchFamily="2" charset="-78"/>
              </a:rPr>
              <a:t>3- گرداننده مسئول هماهنگی و رهبری گروه</a:t>
            </a:r>
          </a:p>
          <a:p>
            <a:pPr algn="just"/>
            <a:r>
              <a:rPr lang="fa-IR" smtClean="0">
                <a:cs typeface="B Nazanin" panose="00000400000000000000" pitchFamily="2" charset="-78"/>
              </a:rPr>
              <a:t>4- تحلیل گر ف مسئول تحلیل مباحث و ایده ها در ضمن بحث گروهی گروه متمرکز </a:t>
            </a:r>
          </a:p>
          <a:p>
            <a:pPr algn="just"/>
            <a:r>
              <a:rPr lang="fa-IR" smtClean="0">
                <a:cs typeface="B Nazanin" panose="00000400000000000000" pitchFamily="2" charset="-78"/>
              </a:rPr>
              <a:t>5- گزارش گر: مسئول تقلیل داده ها و صورت بندی انها برای مخاطبین گوناگون</a:t>
            </a:r>
          </a:p>
          <a:p>
            <a:pPr algn="just"/>
            <a:endParaRPr lang="fa-IR">
              <a:cs typeface="B Nazanin" panose="00000400000000000000" pitchFamily="2" charset="-78"/>
            </a:endParaRPr>
          </a:p>
        </p:txBody>
      </p:sp>
    </p:spTree>
    <p:extLst>
      <p:ext uri="{BB962C8B-B14F-4D97-AF65-F5344CB8AC3E}">
        <p14:creationId xmlns:p14="http://schemas.microsoft.com/office/powerpoint/2010/main" val="5847634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fa-IR" smtClean="0">
                <a:cs typeface="B Nazanin" panose="00000400000000000000" pitchFamily="2" charset="-78"/>
              </a:rPr>
              <a:t>مرحله چهارم- تعیین روایی و اعتبار و ارزیابی گزارش گر در روش گروه مرکز </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به منظور بالا بردن روایی ابزار مصاحبه گروهی  در روش گروه مرکز ف محور های مصحبه را با توجه به مبانی نظری تحقیق و اههداف طرح طراحی می کند و به تایید چند نفر از داورانی که در زمینه موضوع مورد مطالعه تخصص دارند، می رسانند. </a:t>
            </a:r>
            <a:endParaRPr lang="fa-IR">
              <a:cs typeface="B Nazanin" panose="00000400000000000000" pitchFamily="2" charset="-78"/>
            </a:endParaRPr>
          </a:p>
        </p:txBody>
      </p:sp>
    </p:spTree>
    <p:extLst>
      <p:ext uri="{BB962C8B-B14F-4D97-AF65-F5344CB8AC3E}">
        <p14:creationId xmlns:p14="http://schemas.microsoft.com/office/powerpoint/2010/main" val="24352524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b="1">
                <a:solidFill>
                  <a:srgbClr val="FF0000"/>
                </a:solidFill>
                <a:cs typeface="B Nazanin" panose="00000400000000000000" pitchFamily="2" charset="-78"/>
              </a:rPr>
              <a:t>مرحله چهارم- تعیین روایی و اعتبار و ارزیابی گزارش گر در روش گروه مرکز </a:t>
            </a:r>
            <a:endParaRPr lang="fa-IR" sz="3600" b="1">
              <a:solidFill>
                <a:srgbClr val="FF0000"/>
              </a:solidFill>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از آن جا که در روش گروه مرکز تکرارپذیری یک مساله پیچیده است، اعتبار گزارش تحقیق و نتایج حاصل از مطالعه با تبعیت از سنت روش شناسی کیفی به این گونه آزمون می شود که مجری  طرح می بایست گزارش نهایی را برای افراد مشارکت کننده در گروه مرکز ارسال داشته و توسط آنها مورد ارزیابی قرار دهد. در واقع باید این افراد تصدیق کنند که گزارش مذکور در برگیرنده اطلاعات و ایده هایی است که در گروه مرکز </a:t>
            </a:r>
            <a:r>
              <a:rPr lang="fa-IR">
                <a:cs typeface="B Nazanin" panose="00000400000000000000" pitchFamily="2" charset="-78"/>
              </a:rPr>
              <a:t>مورد </a:t>
            </a:r>
            <a:r>
              <a:rPr lang="fa-IR">
                <a:cs typeface="B Nazanin" panose="00000400000000000000" pitchFamily="2" charset="-78"/>
              </a:rPr>
              <a:t>ت</a:t>
            </a:r>
            <a:r>
              <a:rPr lang="fa-IR" smtClean="0">
                <a:cs typeface="B Nazanin" panose="00000400000000000000" pitchFamily="2" charset="-78"/>
              </a:rPr>
              <a:t>بادل </a:t>
            </a:r>
            <a:r>
              <a:rPr lang="fa-IR">
                <a:cs typeface="B Nazanin" panose="00000400000000000000" pitchFamily="2" charset="-78"/>
              </a:rPr>
              <a:t>نظر قرار گرفته اند. این نوع ازمون اعتبار را با «اعتبار پاسخ گو» می خواند. ارزیابی گزارش، آخرین مرحله انجام یک تحقیق به روش گروه مرکز است. </a:t>
            </a:r>
          </a:p>
          <a:p>
            <a:endParaRPr lang="fa-IR"/>
          </a:p>
        </p:txBody>
      </p:sp>
      <p:sp>
        <p:nvSpPr>
          <p:cNvPr id="4" name="Flowchart: Connector 3"/>
          <p:cNvSpPr/>
          <p:nvPr/>
        </p:nvSpPr>
        <p:spPr>
          <a:xfrm>
            <a:off x="1491175" y="4698609"/>
            <a:ext cx="2194560" cy="1153551"/>
          </a:xfrm>
          <a:prstGeom prst="flowChartConnec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Nazanin" panose="00000400000000000000" pitchFamily="2" charset="-78"/>
              </a:rPr>
              <a:t>تکرارپذیری</a:t>
            </a:r>
            <a:endParaRPr lang="fa-IR" sz="2400" b="1">
              <a:solidFill>
                <a:srgbClr val="FF0000"/>
              </a:solidFill>
            </a:endParaRPr>
          </a:p>
        </p:txBody>
      </p:sp>
    </p:spTree>
    <p:extLst>
      <p:ext uri="{BB962C8B-B14F-4D97-AF65-F5344CB8AC3E}">
        <p14:creationId xmlns:p14="http://schemas.microsoft.com/office/powerpoint/2010/main" val="22812398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قوم نگاری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مطالعه انحرافات اجتماعی با روش قوم نگاری کنش های بزهکاران و مجرمین را در یک فضا طبیعی و غیرآزمایشی به گونه ای مورد بررسی قرار می دهد که سوژه های مورد مطالعه از موقعیت تحقیق مطلع نبوده و تحت تاثیر موقعیت و شرایط حاکم و پژوهش نیستند. به عبارت دیگر هر پگاه پژوهشگر به بررسی کنش های انحرافی بزهکاران و مجرمین و مسائل و مووضعات آنها در یک محیط دست نخورده و دستکاری نشده اقدام کند. می توان ادعا نبود که یک مطالعه قوم نگارانه انجام داده است. </a:t>
            </a:r>
            <a:endParaRPr lang="fa-IR">
              <a:cs typeface="B Nazanin" panose="00000400000000000000" pitchFamily="2" charset="-78"/>
            </a:endParaRPr>
          </a:p>
        </p:txBody>
      </p:sp>
    </p:spTree>
    <p:extLst>
      <p:ext uri="{BB962C8B-B14F-4D97-AF65-F5344CB8AC3E}">
        <p14:creationId xmlns:p14="http://schemas.microsoft.com/office/powerpoint/2010/main" val="34505522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a:cs typeface="B Nazanin" panose="00000400000000000000" pitchFamily="2" charset="-78"/>
              </a:rPr>
              <a:t>اگر چه کاربرد روش قوم نگاری در ابتدا بیشتر معطوف به مطالع اقوام ابتدایی در رشته انسان شناسی فرهنگی  بوده ولی در دهه های اخیر تحت تاثیر افول اکثر اقوام باتدایی ، این روش در حوزه های دیگر علوم اجتماعی نظیر جامعه شناسی انحرافات به کار گرفته شده و سازمان های اجتماعی نظیر سازمان زندان ها و اردوگاه های نکهداری بزهکاران و مجرمین با این روش مورد مطالعه  قرار گرفته اند</a:t>
            </a:r>
            <a:r>
              <a:rPr lang="fa-IR">
                <a:cs typeface="B Nazanin" panose="00000400000000000000" pitchFamily="2" charset="-78"/>
              </a:rPr>
              <a:t>. </a:t>
            </a:r>
            <a:endParaRPr lang="fa-IR"/>
          </a:p>
        </p:txBody>
      </p:sp>
    </p:spTree>
    <p:extLst>
      <p:ext uri="{BB962C8B-B14F-4D97-AF65-F5344CB8AC3E}">
        <p14:creationId xmlns:p14="http://schemas.microsoft.com/office/powerpoint/2010/main" val="880233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994030" y="1825625"/>
            <a:ext cx="6359769" cy="4351338"/>
          </a:xfrm>
        </p:spPr>
        <p:txBody>
          <a:bodyPr/>
          <a:lstStyle/>
          <a:p>
            <a:pPr algn="just"/>
            <a:r>
              <a:rPr lang="fa-IR">
                <a:cs typeface="B Nazanin" panose="00000400000000000000" pitchFamily="2" charset="-78"/>
              </a:rPr>
              <a:t>برای مثال مکتب شیکاگو در نیمه اول قرن بیستم توسط پارک و برگس (1997) با روش قوم نگاری به مطالعه مجرمین خیابانی، گروه های روسپی و خرده فرهنگ های منحرفین و بزهکاران در شهر شیکاگو پرداختند. (لاوسون و هیتون، 1992) مطالعه کنش های بزهکارانه  و مجرمانه با روش قوم نگاری در  رویکرد روش شناسی کیفی بررسی رفتارها و عملکرد های انسان به مثابه انعکاسی از معانی ذهنی وی می باشد. </a:t>
            </a:r>
          </a:p>
          <a:p>
            <a:endParaRPr lang="fa-IR"/>
          </a:p>
        </p:txBody>
      </p:sp>
      <p:pic>
        <p:nvPicPr>
          <p:cNvPr id="4" name="Picture 3"/>
          <p:cNvPicPr>
            <a:picLocks noChangeAspect="1"/>
          </p:cNvPicPr>
          <p:nvPr/>
        </p:nvPicPr>
        <p:blipFill>
          <a:blip r:embed="rId2"/>
          <a:stretch>
            <a:fillRect/>
          </a:stretch>
        </p:blipFill>
        <p:spPr>
          <a:xfrm>
            <a:off x="739725" y="1938166"/>
            <a:ext cx="4113629" cy="2619766"/>
          </a:xfrm>
          <a:prstGeom prst="rect">
            <a:avLst/>
          </a:prstGeom>
        </p:spPr>
      </p:pic>
      <p:sp>
        <p:nvSpPr>
          <p:cNvPr id="5" name="TextBox 4"/>
          <p:cNvSpPr txBox="1"/>
          <p:nvPr/>
        </p:nvSpPr>
        <p:spPr>
          <a:xfrm>
            <a:off x="1762563" y="4965895"/>
            <a:ext cx="2067951" cy="400110"/>
          </a:xfrm>
          <a:prstGeom prst="rect">
            <a:avLst/>
          </a:prstGeom>
          <a:noFill/>
        </p:spPr>
        <p:txBody>
          <a:bodyPr wrap="square" rtlCol="1">
            <a:spAutoFit/>
          </a:bodyPr>
          <a:lstStyle/>
          <a:p>
            <a:pPr algn="ctr"/>
            <a:r>
              <a:rPr lang="fa-IR" sz="2000" b="1" smtClean="0">
                <a:solidFill>
                  <a:srgbClr val="FF0000"/>
                </a:solidFill>
                <a:cs typeface="B Nazanin" panose="00000400000000000000" pitchFamily="2" charset="-78"/>
              </a:rPr>
              <a:t>رابرت ازرا پارک</a:t>
            </a:r>
            <a:endParaRPr lang="fa-IR" sz="2000" b="1">
              <a:solidFill>
                <a:srgbClr val="FF0000"/>
              </a:solidFill>
              <a:cs typeface="B Nazanin" panose="00000400000000000000" pitchFamily="2" charset="-78"/>
            </a:endParaRPr>
          </a:p>
        </p:txBody>
      </p:sp>
    </p:spTree>
    <p:extLst>
      <p:ext uri="{BB962C8B-B14F-4D97-AF65-F5344CB8AC3E}">
        <p14:creationId xmlns:p14="http://schemas.microsoft.com/office/powerpoint/2010/main" val="6070487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واحد مطالعه در قوم نگاری می تواند یک گروه کوچک از بزهکاران و مجرمین یک اردوگاه نگهداری مجرمین  خاص (نظیر اردوگاه معتادین) و یا یک مرکز اصلاح و تربیت بزهکاران باشد. نمونه گیری قوم نگارانه  یک نمونه گیری کیفی است و مبتنی بر یافتن مطلعین یا «</a:t>
            </a:r>
            <a:r>
              <a:rPr lang="fa-IR" b="1" smtClean="0">
                <a:solidFill>
                  <a:srgbClr val="FF0000"/>
                </a:solidFill>
                <a:cs typeface="B Nazanin" panose="00000400000000000000" pitchFamily="2" charset="-78"/>
              </a:rPr>
              <a:t>دروازه بانان</a:t>
            </a:r>
            <a:r>
              <a:rPr lang="fa-IR" smtClean="0">
                <a:cs typeface="B Nazanin" panose="00000400000000000000" pitchFamily="2" charset="-78"/>
              </a:rPr>
              <a:t>» است که حداکثر اطلاعات را در دست دارند یا از آنها با خبر هستند. </a:t>
            </a:r>
            <a:endParaRPr lang="fa-IR">
              <a:cs typeface="B Nazanin" panose="00000400000000000000" pitchFamily="2" charset="-78"/>
            </a:endParaRPr>
          </a:p>
        </p:txBody>
      </p:sp>
      <p:sp>
        <p:nvSpPr>
          <p:cNvPr id="4" name="Flowchart: Process 3"/>
          <p:cNvSpPr/>
          <p:nvPr/>
        </p:nvSpPr>
        <p:spPr>
          <a:xfrm>
            <a:off x="1294228" y="4037428"/>
            <a:ext cx="2546252" cy="1378634"/>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واحد مطالعه</a:t>
            </a:r>
            <a:endParaRPr lang="fa-IR" sz="2000" b="1">
              <a:solidFill>
                <a:srgbClr val="FF0000"/>
              </a:solidFill>
            </a:endParaRPr>
          </a:p>
        </p:txBody>
      </p:sp>
    </p:spTree>
    <p:extLst>
      <p:ext uri="{BB962C8B-B14F-4D97-AF65-F5344CB8AC3E}">
        <p14:creationId xmlns:p14="http://schemas.microsoft.com/office/powerpoint/2010/main" val="2275079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a:solidFill>
                  <a:srgbClr val="FF0000"/>
                </a:solidFill>
                <a:cs typeface="B Nazanin" panose="00000400000000000000" pitchFamily="2" charset="-78"/>
              </a:rPr>
              <a:t>کلید واژه ها: </a:t>
            </a: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روش </a:t>
            </a:r>
            <a:r>
              <a:rPr lang="fa-IR">
                <a:cs typeface="B Nazanin" panose="00000400000000000000" pitchFamily="2" charset="-78"/>
              </a:rPr>
              <a:t>کیفی انحرافات اجتماعی، مشاهده مشارکتی، مصاحبه عمیق قوم نگاری</a:t>
            </a: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3882685" y="2668546"/>
            <a:ext cx="4304714" cy="2864591"/>
          </a:xfrm>
          <a:prstGeom prst="rect">
            <a:avLst/>
          </a:prstGeom>
        </p:spPr>
      </p:pic>
    </p:spTree>
    <p:extLst>
      <p:ext uri="{BB962C8B-B14F-4D97-AF65-F5344CB8AC3E}">
        <p14:creationId xmlns:p14="http://schemas.microsoft.com/office/powerpoint/2010/main" val="8607480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بنابراین </a:t>
            </a:r>
            <a:r>
              <a:rPr lang="fa-IR">
                <a:cs typeface="B Nazanin" panose="00000400000000000000" pitchFamily="2" charset="-78"/>
              </a:rPr>
              <a:t>در مطالعه کنش های بزهکارانه و مجرمانه علاوه بر بزهکاران و مجرمین ، خانواده های آنها و </a:t>
            </a:r>
            <a:r>
              <a:rPr lang="fa-IR">
                <a:cs typeface="B Nazanin" panose="00000400000000000000" pitchFamily="2" charset="-78"/>
              </a:rPr>
              <a:t>زنان </a:t>
            </a:r>
            <a:r>
              <a:rPr lang="fa-IR">
                <a:cs typeface="B Nazanin" panose="00000400000000000000" pitchFamily="2" charset="-78"/>
              </a:rPr>
              <a:t>آ</a:t>
            </a:r>
            <a:r>
              <a:rPr lang="fa-IR" smtClean="0">
                <a:cs typeface="B Nazanin" panose="00000400000000000000" pitchFamily="2" charset="-78"/>
              </a:rPr>
              <a:t>نان </a:t>
            </a:r>
            <a:r>
              <a:rPr lang="fa-IR">
                <a:cs typeface="B Nazanin" panose="00000400000000000000" pitchFamily="2" charset="-78"/>
              </a:rPr>
              <a:t>و مددکاران اجتماعی نیز می توانند به عنوان نمونه  مورد مطالعه با روش نمونه گیری کیفی مبتنی بر سنت نمونه گیری کیفی انتخاب شوند. در جمع اوری اطلاعات قوم نگاران به تحلیل اسناد و مدارک پرداخته و بر این باورند که اسناد و مدارک نوشتاری، داده های کیفی و اجتماعی هستند که از اهمیت زیادی </a:t>
            </a:r>
            <a:r>
              <a:rPr lang="fa-IR">
                <a:cs typeface="B Nazanin" panose="00000400000000000000" pitchFamily="2" charset="-78"/>
              </a:rPr>
              <a:t>برخوردارند</a:t>
            </a:r>
            <a:r>
              <a:rPr lang="fa-IR" smtClean="0">
                <a:cs typeface="B Nazanin" panose="00000400000000000000" pitchFamily="2" charset="-78"/>
              </a:rPr>
              <a:t>.. </a:t>
            </a:r>
            <a:r>
              <a:rPr lang="fa-IR">
                <a:cs typeface="B Nazanin" panose="00000400000000000000" pitchFamily="2" charset="-78"/>
              </a:rPr>
              <a:t>علاوه بر مطالعه اسناد، در روش قوم نگاری پژوهشگر با مشاهده مشارکتی با بزهکاران و مجرمین و مطلعین در تعامل و ارتباط متقابل با آنها قرار گرفته  و دنیای نمادین و ذهنی آنها را به تصویر می کشد.</a:t>
            </a:r>
          </a:p>
          <a:p>
            <a:endParaRPr lang="fa-IR"/>
          </a:p>
        </p:txBody>
      </p:sp>
      <p:sp>
        <p:nvSpPr>
          <p:cNvPr id="4" name="Flowchart: Process 3"/>
          <p:cNvSpPr/>
          <p:nvPr/>
        </p:nvSpPr>
        <p:spPr>
          <a:xfrm>
            <a:off x="1336431" y="4867422"/>
            <a:ext cx="4206240" cy="97067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خانواده های آنها و زنان آنان و مددکاران اجتماعی</a:t>
            </a:r>
            <a:endParaRPr lang="fa-IR" b="1">
              <a:solidFill>
                <a:srgbClr val="FF0000"/>
              </a:solidFill>
            </a:endParaRPr>
          </a:p>
        </p:txBody>
      </p:sp>
    </p:spTree>
    <p:extLst>
      <p:ext uri="{BB962C8B-B14F-4D97-AF65-F5344CB8AC3E}">
        <p14:creationId xmlns:p14="http://schemas.microsoft.com/office/powerpoint/2010/main" val="16544536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بحث و نتیجه گیری </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a:xfrm>
            <a:off x="804203" y="1690688"/>
            <a:ext cx="10515600" cy="4351338"/>
          </a:xfrm>
        </p:spPr>
        <p:txBody>
          <a:bodyPr>
            <a:normAutofit/>
          </a:bodyPr>
          <a:lstStyle/>
          <a:p>
            <a:pPr algn="just"/>
            <a:r>
              <a:rPr lang="fa-IR" smtClean="0">
                <a:cs typeface="B Nazanin" panose="00000400000000000000" pitchFamily="2" charset="-78"/>
              </a:rPr>
              <a:t>مطالعات انحراف اجتماعی با روش های کیفی دارای </a:t>
            </a:r>
            <a:r>
              <a:rPr lang="fa-IR" b="1" smtClean="0">
                <a:solidFill>
                  <a:srgbClr val="FF0000"/>
                </a:solidFill>
                <a:cs typeface="B Nazanin" panose="00000400000000000000" pitchFamily="2" charset="-78"/>
              </a:rPr>
              <a:t>چارچوبی صوری، </a:t>
            </a:r>
            <a:r>
              <a:rPr lang="fa-IR" b="1" smtClean="0">
                <a:solidFill>
                  <a:srgbClr val="FF0000"/>
                </a:solidFill>
                <a:cs typeface="B Nazanin" panose="00000400000000000000" pitchFamily="2" charset="-78"/>
              </a:rPr>
              <a:t>مشخص و قالب مند </a:t>
            </a:r>
            <a:r>
              <a:rPr lang="fa-IR" smtClean="0">
                <a:cs typeface="B Nazanin" panose="00000400000000000000" pitchFamily="2" charset="-78"/>
              </a:rPr>
              <a:t>مانند روش های کمی نظیر روش پیمایش نیست کمی </a:t>
            </a:r>
            <a:r>
              <a:rPr lang="fa-IR" smtClean="0">
                <a:cs typeface="B Nazanin" panose="00000400000000000000" pitchFamily="2" charset="-78"/>
              </a:rPr>
              <a:t>گرایان </a:t>
            </a:r>
            <a:r>
              <a:rPr lang="fa-IR" smtClean="0">
                <a:cs typeface="B Nazanin" panose="00000400000000000000" pitchFamily="2" charset="-78"/>
              </a:rPr>
              <a:t>انعطاف پذیری روش های کیفی را به عنوان شکنندگی و عدم انسجام روش های کیفی مطرح می کنند. در حالی که کیفی گرایان این انعطاف پذیری را به معنای وجود خلاقیت و ابتکارات تحقیق کیفی د نظر می گیرد و بر این باورند که قالب بندی صوری و خشک روش های کمی، عملا پژوهش گر را هم به لحاظ نظری و هم به لحاظ روشی مقید و محدود می سازد و پژوهشگران کمی را وادار می کند تا به صورت کلشیه ای، مکانیکی و تکراری به تحقیق بپردازند. </a:t>
            </a:r>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1066800" y="4510088"/>
            <a:ext cx="2743200" cy="1666875"/>
          </a:xfrm>
          <a:prstGeom prst="rect">
            <a:avLst/>
          </a:prstGeom>
        </p:spPr>
      </p:pic>
    </p:spTree>
    <p:extLst>
      <p:ext uri="{BB962C8B-B14F-4D97-AF65-F5344CB8AC3E}">
        <p14:creationId xmlns:p14="http://schemas.microsoft.com/office/powerpoint/2010/main" val="23540220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به طور کلی روش های </a:t>
            </a:r>
            <a:r>
              <a:rPr lang="fa-IR">
                <a:cs typeface="B Nazanin" panose="00000400000000000000" pitchFamily="2" charset="-78"/>
              </a:rPr>
              <a:t>کیفی </a:t>
            </a:r>
            <a:r>
              <a:rPr lang="fa-IR" smtClean="0">
                <a:cs typeface="B Nazanin" panose="00000400000000000000" pitchFamily="2" charset="-78"/>
              </a:rPr>
              <a:t>در </a:t>
            </a:r>
            <a:r>
              <a:rPr lang="fa-IR">
                <a:cs typeface="B Nazanin" panose="00000400000000000000" pitchFamily="2" charset="-78"/>
              </a:rPr>
              <a:t>مطالعه بزهکاری و جرم از اعتابر بالا و روایی پایین برخوردارند، به این معنی که روش های کیفی معرف ها و شاخص های مناسب برای مطالعه انحراف اجتماعی دارند، ولی تکرار پذیری ندارند. از این رو هیدلانگ و همکارانش (1981) به منظور حصول به درجه اطمینان بیشتر از بررسی معتبر و پایا در موضوعات بزهکاری و جرم را به کارگیری روش هایی دانسته اند که دارای نقاط ضعف متفاوتی هستند و در عین حال نقاط قوت آنها نیز متفاوت است.</a:t>
            </a:r>
            <a:endParaRPr lang="fa-IR"/>
          </a:p>
        </p:txBody>
      </p:sp>
      <p:sp>
        <p:nvSpPr>
          <p:cNvPr id="4" name="Flowchart: Connector 3"/>
          <p:cNvSpPr/>
          <p:nvPr/>
        </p:nvSpPr>
        <p:spPr>
          <a:xfrm>
            <a:off x="1167617" y="4290645"/>
            <a:ext cx="2349305" cy="1533379"/>
          </a:xfrm>
          <a:prstGeom prst="flowChartConnec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بررسی معتبر و پایا</a:t>
            </a:r>
            <a:endParaRPr lang="fa-IR" b="1">
              <a:solidFill>
                <a:srgbClr val="FF0000"/>
              </a:solidFill>
            </a:endParaRPr>
          </a:p>
        </p:txBody>
      </p:sp>
      <p:sp>
        <p:nvSpPr>
          <p:cNvPr id="5" name="Flowchart: Connector 4"/>
          <p:cNvSpPr/>
          <p:nvPr/>
        </p:nvSpPr>
        <p:spPr>
          <a:xfrm>
            <a:off x="4628270" y="4290646"/>
            <a:ext cx="2433711" cy="1533378"/>
          </a:xfrm>
          <a:prstGeom prst="flowChartConnec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a:solidFill>
                  <a:srgbClr val="FF0000"/>
                </a:solidFill>
                <a:cs typeface="B Nazanin" panose="00000400000000000000" pitchFamily="2" charset="-78"/>
              </a:rPr>
              <a:t>درجه اطمینان</a:t>
            </a:r>
            <a:endParaRPr lang="fa-IR" sz="2400" b="1">
              <a:solidFill>
                <a:srgbClr val="FF0000"/>
              </a:solidFill>
            </a:endParaRPr>
          </a:p>
        </p:txBody>
      </p:sp>
    </p:spTree>
    <p:extLst>
      <p:ext uri="{BB962C8B-B14F-4D97-AF65-F5344CB8AC3E}">
        <p14:creationId xmlns:p14="http://schemas.microsoft.com/office/powerpoint/2010/main" val="29029027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با وجود این که اکثر تحقیقات مربوط به بزهکاری و جرم با روش های مطرح در روش شناسی کمی انجام می گیرد، به نظر می رسد که طرح کاربرد روش های کیفی هر پژوهش های انحرافات اجتماعی برای جبران نقایص و محدودیت های روش های کمی مفید است  و با به کارگیری این روش های کیفی همراه با روش های کمی نظیر پیمایش ها، می توان به اطلاعات و داده های معتبر و منسجمی رسید و روایی تحقیقات را افزایش داد به کارگیری  مجموعه ای از روش های کیفی در کنار روش های کمی اعتماد به این مطلب را که نتایج تحقیقات بیشتر بازتابی از واقعیت هستند، افزایش یم دهد، با این حال در تفسیر اهمیت و معنی دار بودن یافته ها و اطلاعات </a:t>
            </a:r>
            <a:endParaRPr lang="fa-IR">
              <a:cs typeface="B Nazanin" panose="00000400000000000000" pitchFamily="2" charset="-78"/>
            </a:endParaRPr>
          </a:p>
        </p:txBody>
      </p:sp>
      <p:sp>
        <p:nvSpPr>
          <p:cNvPr id="4" name="Flowchart: Process 3"/>
          <p:cNvSpPr/>
          <p:nvPr/>
        </p:nvSpPr>
        <p:spPr>
          <a:xfrm>
            <a:off x="1420837" y="5036234"/>
            <a:ext cx="2996418" cy="858129"/>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روایی تحقیقات</a:t>
            </a:r>
            <a:endParaRPr lang="fa-IR" b="1">
              <a:solidFill>
                <a:srgbClr val="FF0000"/>
              </a:solidFill>
            </a:endParaRPr>
          </a:p>
        </p:txBody>
      </p:sp>
    </p:spTree>
    <p:extLst>
      <p:ext uri="{BB962C8B-B14F-4D97-AF65-F5344CB8AC3E}">
        <p14:creationId xmlns:p14="http://schemas.microsoft.com/office/powerpoint/2010/main" val="327428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مقدمه</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a:xfrm>
            <a:off x="4825218" y="1825625"/>
            <a:ext cx="6528582" cy="4351338"/>
          </a:xfrm>
        </p:spPr>
        <p:txBody>
          <a:bodyPr/>
          <a:lstStyle/>
          <a:p>
            <a:pPr algn="just"/>
            <a:r>
              <a:rPr lang="fa-IR" smtClean="0">
                <a:cs typeface="B Nazanin" panose="00000400000000000000" pitchFamily="2" charset="-78"/>
              </a:rPr>
              <a:t>تحقیق کیفی عبارت است از مجموعه فعالیت هایی مانند مشاهده مشارکتی، مصاحبه عمیق، گروه مرکز و قوم نگاری که هر کدام به نحوی محقق را </a:t>
            </a:r>
            <a:r>
              <a:rPr lang="fa-IR" smtClean="0">
                <a:cs typeface="B Nazanin" panose="00000400000000000000" pitchFamily="2" charset="-78"/>
              </a:rPr>
              <a:t>در </a:t>
            </a:r>
            <a:r>
              <a:rPr lang="fa-IR" smtClean="0">
                <a:cs typeface="B Nazanin" panose="00000400000000000000" pitchFamily="2" charset="-78"/>
              </a:rPr>
              <a:t>کسب </a:t>
            </a:r>
            <a:r>
              <a:rPr lang="fa-IR" smtClean="0">
                <a:cs typeface="B Nazanin" panose="00000400000000000000" pitchFamily="2" charset="-78"/>
              </a:rPr>
              <a:t>اطلاعات </a:t>
            </a:r>
            <a:r>
              <a:rPr lang="fa-IR" smtClean="0">
                <a:cs typeface="B Nazanin" panose="00000400000000000000" pitchFamily="2" charset="-78"/>
              </a:rPr>
              <a:t>دست اول درباره موضوع تحقیق یاری می دهند. </a:t>
            </a:r>
            <a:endParaRPr lang="fa-IR">
              <a:cs typeface="B Nazanin" panose="00000400000000000000" pitchFamily="2" charset="-78"/>
            </a:endParaRPr>
          </a:p>
        </p:txBody>
      </p:sp>
      <p:sp>
        <p:nvSpPr>
          <p:cNvPr id="4" name="Flowchart: Process 3"/>
          <p:cNvSpPr/>
          <p:nvPr/>
        </p:nvSpPr>
        <p:spPr>
          <a:xfrm>
            <a:off x="5641145" y="4290647"/>
            <a:ext cx="3432517" cy="143490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کسب اطلاعات دست اول</a:t>
            </a:r>
            <a:endParaRPr lang="fa-IR" b="1">
              <a:solidFill>
                <a:srgbClr val="FF0000"/>
              </a:solidFill>
            </a:endParaRPr>
          </a:p>
        </p:txBody>
      </p:sp>
      <p:pic>
        <p:nvPicPr>
          <p:cNvPr id="5" name="Picture 4"/>
          <p:cNvPicPr>
            <a:picLocks noChangeAspect="1"/>
          </p:cNvPicPr>
          <p:nvPr/>
        </p:nvPicPr>
        <p:blipFill>
          <a:blip r:embed="rId2"/>
          <a:stretch>
            <a:fillRect/>
          </a:stretch>
        </p:blipFill>
        <p:spPr>
          <a:xfrm>
            <a:off x="838200" y="1924416"/>
            <a:ext cx="3908210" cy="3069615"/>
          </a:xfrm>
          <a:prstGeom prst="rect">
            <a:avLst/>
          </a:prstGeom>
        </p:spPr>
      </p:pic>
    </p:spTree>
    <p:extLst>
      <p:ext uri="{BB962C8B-B14F-4D97-AF65-F5344CB8AC3E}">
        <p14:creationId xmlns:p14="http://schemas.microsoft.com/office/powerpoint/2010/main" val="474839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سوال اساسی  برای موضوع این است که چگونه می توان با به کارگیری روش های کیفی دنیای اجتماعی </a:t>
            </a:r>
            <a:r>
              <a:rPr lang="fa-IR" smtClean="0">
                <a:cs typeface="B Nazanin" panose="00000400000000000000" pitchFamily="2" charset="-78"/>
              </a:rPr>
              <a:t>منحرفین </a:t>
            </a:r>
            <a:r>
              <a:rPr lang="fa-IR" smtClean="0">
                <a:cs typeface="B Nazanin" panose="00000400000000000000" pitchFamily="2" charset="-78"/>
              </a:rPr>
              <a:t>به عنوان کنشگران اجتماعی را از درون درک و فهم نموده در تحقیقات کیفی، روش کیفی مناسب  و تکنیک های جمع آوری داده ها برای تحقق اجتماعی با توجه به هدف و سوال اساسی تحقیق با روش تحقیق  و تکنیک های جمع آوری داده ها را خاطر نشان کرده اند. </a:t>
            </a:r>
            <a:endParaRPr lang="fa-IR">
              <a:cs typeface="B Nazanin" panose="00000400000000000000" pitchFamily="2" charset="-78"/>
            </a:endParaRPr>
          </a:p>
        </p:txBody>
      </p:sp>
      <p:sp>
        <p:nvSpPr>
          <p:cNvPr id="4" name="Flowchart: Process 3"/>
          <p:cNvSpPr/>
          <p:nvPr/>
        </p:nvSpPr>
        <p:spPr>
          <a:xfrm>
            <a:off x="1350498" y="4304714"/>
            <a:ext cx="3770142" cy="1336431"/>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دنیای اجتماعی منحرفین</a:t>
            </a:r>
            <a:endParaRPr lang="fa-IR" b="1">
              <a:solidFill>
                <a:srgbClr val="FF0000"/>
              </a:solidFill>
            </a:endParaRPr>
          </a:p>
        </p:txBody>
      </p:sp>
    </p:spTree>
    <p:extLst>
      <p:ext uri="{BB962C8B-B14F-4D97-AF65-F5344CB8AC3E}">
        <p14:creationId xmlns:p14="http://schemas.microsoft.com/office/powerpoint/2010/main" val="3702069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وقتی هدف مطالعه اکتشاف و سوال تحقیقاتی مربوط به </a:t>
            </a:r>
            <a:r>
              <a:rPr lang="fa-IR">
                <a:cs typeface="B Nazanin" panose="00000400000000000000" pitchFamily="2" charset="-78"/>
              </a:rPr>
              <a:t>موضوعات </a:t>
            </a:r>
            <a:r>
              <a:rPr lang="fa-IR" smtClean="0">
                <a:cs typeface="B Nazanin" panose="00000400000000000000" pitchFamily="2" charset="-78"/>
              </a:rPr>
              <a:t>برجسته، </a:t>
            </a:r>
            <a:r>
              <a:rPr lang="fa-IR">
                <a:cs typeface="B Nazanin" panose="00000400000000000000" pitchFamily="2" charset="-78"/>
              </a:rPr>
              <a:t>الگوها و طبقه بندی در ساختار ذهنی شرکت کنندگان (منحرفین) است، روش های کیفی جمع آوری اطلاعات، مشاهده مشارکتی و گروه مرکز می باشد. در مواردی که هدف مطالعه توصیفی است و مثلا محقق می </a:t>
            </a:r>
            <a:r>
              <a:rPr lang="fa-IR">
                <a:cs typeface="B Nazanin" panose="00000400000000000000" pitchFamily="2" charset="-78"/>
              </a:rPr>
              <a:t>خواهد </a:t>
            </a:r>
            <a:r>
              <a:rPr lang="fa-IR" smtClean="0">
                <a:cs typeface="B Nazanin" panose="00000400000000000000" pitchFamily="2" charset="-78"/>
              </a:rPr>
              <a:t>وقایع، </a:t>
            </a:r>
            <a:r>
              <a:rPr lang="fa-IR">
                <a:cs typeface="B Nazanin" panose="00000400000000000000" pitchFamily="2" charset="-78"/>
              </a:rPr>
              <a:t>عقاید، گرایش ها و ساختارها با فرایندهای یک پدیده را وصف نماید، از مصاحبه عمیق و قوم نگاری استفاده می گردد</a:t>
            </a:r>
          </a:p>
          <a:p>
            <a:endParaRPr lang="fa-IR"/>
          </a:p>
        </p:txBody>
      </p:sp>
      <p:sp>
        <p:nvSpPr>
          <p:cNvPr id="4" name="Flowchart: Connector 3"/>
          <p:cNvSpPr/>
          <p:nvPr/>
        </p:nvSpPr>
        <p:spPr>
          <a:xfrm>
            <a:off x="1519311" y="4220308"/>
            <a:ext cx="2096086" cy="1364566"/>
          </a:xfrm>
          <a:prstGeom prst="flowChartConnector">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prstClr val="black"/>
                </a:solidFill>
                <a:cs typeface="B Nazanin" panose="00000400000000000000" pitchFamily="2" charset="-78"/>
              </a:rPr>
              <a:t>ساختار ذهنی</a:t>
            </a:r>
            <a:endParaRPr lang="fa-IR"/>
          </a:p>
        </p:txBody>
      </p:sp>
    </p:spTree>
    <p:extLst>
      <p:ext uri="{BB962C8B-B14F-4D97-AF65-F5344CB8AC3E}">
        <p14:creationId xmlns:p14="http://schemas.microsoft.com/office/powerpoint/2010/main" val="1044497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روش های کیفی در جرم شناسی و جامعه شناسی انحرافات به دنبال دستیابی به کنش «امضای مجرمین» و «بزهکاران» هستند که در این راستا تمرکز بر مبانی ارزشی، عقیدتی  و رفتاری کنشگران و تلاش برای درک احساس ، انگیزش و هیجانات آنها ضوررت دارد، این عناصر به عنوان اجزای «نظام معانی» کنشگران، پژوهشگران تحقیقات کیفی را یاری می </a:t>
            </a:r>
            <a:r>
              <a:rPr lang="fa-IR" smtClean="0">
                <a:cs typeface="B Nazanin" panose="00000400000000000000" pitchFamily="2" charset="-78"/>
              </a:rPr>
              <a:t>دهند</a:t>
            </a:r>
            <a:endParaRPr lang="fa-IR">
              <a:cs typeface="B Nazanin" panose="00000400000000000000" pitchFamily="2" charset="-78"/>
            </a:endParaRPr>
          </a:p>
        </p:txBody>
      </p:sp>
    </p:spTree>
    <p:extLst>
      <p:ext uri="{BB962C8B-B14F-4D97-AF65-F5344CB8AC3E}">
        <p14:creationId xmlns:p14="http://schemas.microsoft.com/office/powerpoint/2010/main" val="4160789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431322" y="1825625"/>
            <a:ext cx="6922477" cy="4351338"/>
          </a:xfrm>
        </p:spPr>
        <p:txBody>
          <a:bodyPr>
            <a:normAutofit lnSpcReduction="10000"/>
          </a:bodyPr>
          <a:lstStyle/>
          <a:p>
            <a:pPr algn="just"/>
            <a:r>
              <a:rPr lang="fa-IR">
                <a:cs typeface="B Nazanin" panose="00000400000000000000" pitchFamily="2" charset="-78"/>
              </a:rPr>
              <a:t>در مطالعه جرم و بزهکاری، تحقیقات کیفی بر اساس «</a:t>
            </a:r>
            <a:r>
              <a:rPr lang="fa-IR" b="1">
                <a:solidFill>
                  <a:srgbClr val="FF0000"/>
                </a:solidFill>
                <a:cs typeface="B Nazanin" panose="00000400000000000000" pitchFamily="2" charset="-78"/>
              </a:rPr>
              <a:t>روش شناسی تفسیری</a:t>
            </a:r>
            <a:r>
              <a:rPr lang="fa-IR">
                <a:cs typeface="B Nazanin" panose="00000400000000000000" pitchFamily="2" charset="-78"/>
              </a:rPr>
              <a:t>» سعی بر شناخت جهان اجتماعی مجرمین و بزهکاران به عنوان کنشگران اجتماعی دارد که از درون درک می گردد. روش شناسی تفسیری در صدد تحلیلی نظام مند از کنش با معنای مجرمین  و بزهکاران از طریق مشاهده مستقیم جزیی رفتار آنها در شرایط طبیعی است، برای فهم و تفسیر این که چگونه آنها دنیای اجتماعی خودشان را خلق می کند و به آن معنا می بخشد. بنابراین، در روش شناسی کیفی محقق وارد دنیای نمادین مجرمین و بزهکاران می شود و با فهم نظام معانی و تفسیرهای آنها از کنش هایی که انجام داده اند، پدیده جرم و بزه را فهم می نماید(احمدی، 1384)</a:t>
            </a:r>
          </a:p>
          <a:p>
            <a:endParaRPr lang="fa-IR"/>
          </a:p>
        </p:txBody>
      </p:sp>
      <p:pic>
        <p:nvPicPr>
          <p:cNvPr id="4" name="Picture 3"/>
          <p:cNvPicPr>
            <a:picLocks noChangeAspect="1"/>
          </p:cNvPicPr>
          <p:nvPr/>
        </p:nvPicPr>
        <p:blipFill>
          <a:blip r:embed="rId2"/>
          <a:stretch>
            <a:fillRect/>
          </a:stretch>
        </p:blipFill>
        <p:spPr>
          <a:xfrm>
            <a:off x="838200" y="1966302"/>
            <a:ext cx="3471726" cy="2310276"/>
          </a:xfrm>
          <a:prstGeom prst="rect">
            <a:avLst/>
          </a:prstGeom>
        </p:spPr>
      </p:pic>
    </p:spTree>
    <p:extLst>
      <p:ext uri="{BB962C8B-B14F-4D97-AF65-F5344CB8AC3E}">
        <p14:creationId xmlns:p14="http://schemas.microsoft.com/office/powerpoint/2010/main" val="2245695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3942</Words>
  <Application>Microsoft Office PowerPoint</Application>
  <PresentationFormat>Widescreen</PresentationFormat>
  <Paragraphs>92</Paragraphs>
  <Slides>43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Arial</vt:lpstr>
      <vt:lpstr>B Nazanin</vt:lpstr>
      <vt:lpstr>B Titr</vt:lpstr>
      <vt:lpstr>Calibri</vt:lpstr>
      <vt:lpstr>Calibri Light</vt:lpstr>
      <vt:lpstr>Times New Roman</vt:lpstr>
      <vt:lpstr>Office Theme</vt:lpstr>
      <vt:lpstr>عنوان مقاله: کاربرد روش تحقیق کیفی در مطالعه انحرافات اجتماعی</vt:lpstr>
      <vt:lpstr>چکیده</vt:lpstr>
      <vt:lpstr>PowerPoint Presentation</vt:lpstr>
      <vt:lpstr>کلید واژه ها: </vt:lpstr>
      <vt:lpstr>مقدمه</vt:lpstr>
      <vt:lpstr>PowerPoint Presentation</vt:lpstr>
      <vt:lpstr>PowerPoint Presentation</vt:lpstr>
      <vt:lpstr>PowerPoint Presentation</vt:lpstr>
      <vt:lpstr>PowerPoint Presentation</vt:lpstr>
      <vt:lpstr>PowerPoint Presentation</vt:lpstr>
      <vt:lpstr>PowerPoint Presentation</vt:lpstr>
      <vt:lpstr>مبانی نظری موضوع</vt:lpstr>
      <vt:lpstr>PowerPoint Presentation</vt:lpstr>
      <vt:lpstr>PowerPoint Presentation</vt:lpstr>
      <vt:lpstr>PowerPoint Presentation</vt:lpstr>
      <vt:lpstr>PowerPoint Presentation</vt:lpstr>
      <vt:lpstr>PowerPoint Presentation</vt:lpstr>
      <vt:lpstr>PowerPoint Presentation</vt:lpstr>
      <vt:lpstr>مشاهده مشارکتی</vt:lpstr>
      <vt:lpstr>PowerPoint Presentation</vt:lpstr>
      <vt:lpstr>مصاحبه عمیق</vt:lpstr>
      <vt:lpstr>PowerPoint Presentation</vt:lpstr>
      <vt:lpstr>PowerPoint Presentation</vt:lpstr>
      <vt:lpstr>PowerPoint Presentation</vt:lpstr>
      <vt:lpstr>PowerPoint Presentation</vt:lpstr>
      <vt:lpstr>گروه مرکز</vt:lpstr>
      <vt:lpstr>PowerPoint Presentation</vt:lpstr>
      <vt:lpstr>مرحله اول- انتخاب مشارکت کنندگان</vt:lpstr>
      <vt:lpstr>PowerPoint Presentation</vt:lpstr>
      <vt:lpstr>مرحله دوم- انتخاب محیط </vt:lpstr>
      <vt:lpstr>مرحله سوم-یادداشت برداری تحلیل و گزارش نویسی از مباحثات افراد</vt:lpstr>
      <vt:lpstr>PowerPoint Presentation</vt:lpstr>
      <vt:lpstr>نقش های فرد هدایت گر در گروه مرکز به شرح زیر است:</vt:lpstr>
      <vt:lpstr>مرحله چهارم- تعیین روایی و اعتبار و ارزیابی گزارش گر در روش گروه مرکز </vt:lpstr>
      <vt:lpstr>مرحله چهارم- تعیین روایی و اعتبار و ارزیابی گزارش گر در روش گروه مرکز </vt:lpstr>
      <vt:lpstr>قوم نگاری</vt:lpstr>
      <vt:lpstr>PowerPoint Presentation</vt:lpstr>
      <vt:lpstr>PowerPoint Presentation</vt:lpstr>
      <vt:lpstr>PowerPoint Presentation</vt:lpstr>
      <vt:lpstr>PowerPoint Presentation</vt:lpstr>
      <vt:lpstr>بحث و نتیجه گیری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روش تحقیق کیفی</dc:title>
  <dc:creator>MaZz!i</dc:creator>
  <cp:lastModifiedBy>MaZz!i</cp:lastModifiedBy>
  <cp:revision>49</cp:revision>
  <dcterms:created xsi:type="dcterms:W3CDTF">2024-11-02T08:04:54Z</dcterms:created>
  <dcterms:modified xsi:type="dcterms:W3CDTF">2024-11-04T09:45:00Z</dcterms:modified>
</cp:coreProperties>
</file>